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0" r:id="rId5"/>
  </p:sldMasterIdLst>
  <p:notesMasterIdLst>
    <p:notesMasterId r:id="rId45"/>
  </p:notesMasterIdLst>
  <p:sldIdLst>
    <p:sldId id="256" r:id="rId6"/>
    <p:sldId id="257" r:id="rId7"/>
    <p:sldId id="258" r:id="rId8"/>
    <p:sldId id="259" r:id="rId9"/>
    <p:sldId id="261" r:id="rId10"/>
    <p:sldId id="302" r:id="rId11"/>
    <p:sldId id="262" r:id="rId12"/>
    <p:sldId id="263" r:id="rId13"/>
    <p:sldId id="264" r:id="rId14"/>
    <p:sldId id="260" r:id="rId15"/>
    <p:sldId id="265" r:id="rId16"/>
    <p:sldId id="266" r:id="rId17"/>
    <p:sldId id="268" r:id="rId18"/>
    <p:sldId id="269" r:id="rId19"/>
    <p:sldId id="270" r:id="rId20"/>
    <p:sldId id="271" r:id="rId21"/>
    <p:sldId id="273" r:id="rId22"/>
    <p:sldId id="274" r:id="rId23"/>
    <p:sldId id="275" r:id="rId24"/>
    <p:sldId id="276" r:id="rId25"/>
    <p:sldId id="286" r:id="rId26"/>
    <p:sldId id="287" r:id="rId27"/>
    <p:sldId id="288" r:id="rId28"/>
    <p:sldId id="289" r:id="rId29"/>
    <p:sldId id="290" r:id="rId30"/>
    <p:sldId id="279" r:id="rId31"/>
    <p:sldId id="281" r:id="rId32"/>
    <p:sldId id="282" r:id="rId33"/>
    <p:sldId id="284" r:id="rId34"/>
    <p:sldId id="285" r:id="rId35"/>
    <p:sldId id="277" r:id="rId36"/>
    <p:sldId id="278" r:id="rId37"/>
    <p:sldId id="301" r:id="rId38"/>
    <p:sldId id="291" r:id="rId39"/>
    <p:sldId id="299" r:id="rId40"/>
    <p:sldId id="300" r:id="rId41"/>
    <p:sldId id="296" r:id="rId42"/>
    <p:sldId id="297" r:id="rId43"/>
    <p:sldId id="298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01EA2FD-096D-2A4F-917C-DAF62E89CBC2}">
          <p14:sldIdLst>
            <p14:sldId id="256"/>
            <p14:sldId id="257"/>
            <p14:sldId id="258"/>
            <p14:sldId id="259"/>
            <p14:sldId id="261"/>
            <p14:sldId id="302"/>
            <p14:sldId id="262"/>
            <p14:sldId id="263"/>
            <p14:sldId id="264"/>
            <p14:sldId id="260"/>
            <p14:sldId id="265"/>
          </p14:sldIdLst>
        </p14:section>
        <p14:section name="Overview" id="{37D28639-9444-4FFE-B706-F4C0B81D0F0A}">
          <p14:sldIdLst>
            <p14:sldId id="266"/>
            <p14:sldId id="268"/>
            <p14:sldId id="269"/>
            <p14:sldId id="270"/>
            <p14:sldId id="271"/>
            <p14:sldId id="273"/>
            <p14:sldId id="274"/>
            <p14:sldId id="275"/>
            <p14:sldId id="276"/>
            <p14:sldId id="286"/>
            <p14:sldId id="287"/>
            <p14:sldId id="288"/>
            <p14:sldId id="289"/>
            <p14:sldId id="290"/>
            <p14:sldId id="279"/>
            <p14:sldId id="281"/>
            <p14:sldId id="282"/>
            <p14:sldId id="284"/>
            <p14:sldId id="285"/>
            <p14:sldId id="277"/>
            <p14:sldId id="278"/>
            <p14:sldId id="301"/>
            <p14:sldId id="291"/>
            <p14:sldId id="299"/>
            <p14:sldId id="300"/>
            <p14:sldId id="296"/>
            <p14:sldId id="297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952" userDrawn="1">
          <p15:clr>
            <a:srgbClr val="A4A3A4"/>
          </p15:clr>
        </p15:guide>
        <p15:guide id="2" pos="72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859"/>
    <a:srgbClr val="004FFE"/>
    <a:srgbClr val="008B42"/>
    <a:srgbClr val="F5010B"/>
    <a:srgbClr val="F2DCDB"/>
    <a:srgbClr val="ECF2DE"/>
    <a:srgbClr val="F2EEF5"/>
    <a:srgbClr val="FFC4CB"/>
    <a:srgbClr val="A646F2"/>
    <a:srgbClr val="D6CA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2"/>
    <p:restoredTop sz="86303" autoAdjust="0"/>
  </p:normalViewPr>
  <p:slideViewPr>
    <p:cSldViewPr snapToGrid="0">
      <p:cViewPr varScale="1">
        <p:scale>
          <a:sx n="106" d="100"/>
          <a:sy n="106" d="100"/>
        </p:scale>
        <p:origin x="78" y="108"/>
      </p:cViewPr>
      <p:guideLst>
        <p:guide orient="horz" pos="3952"/>
        <p:guide pos="72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1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3DE59-F14A-BE48-A4BD-826E6AEB8CEC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E9E18-F207-E64A-9E5E-A745EA363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40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Required</a:t>
            </a:r>
            <a:r>
              <a:rPr lang="fr-FR" dirty="0"/>
              <a:t> </a:t>
            </a:r>
            <a:r>
              <a:rPr lang="fr-FR" dirty="0" err="1"/>
              <a:t>Knowledge</a:t>
            </a:r>
            <a:r>
              <a:rPr lang="fr-FR" dirty="0"/>
              <a:t>/</a:t>
            </a:r>
            <a:r>
              <a:rPr lang="fr-FR" dirty="0" err="1"/>
              <a:t>Prerequisites</a:t>
            </a:r>
            <a:r>
              <a:rPr lang="fr-FR" dirty="0"/>
              <a:t>:</a:t>
            </a:r>
          </a:p>
          <a:p>
            <a:pPr lvl="1"/>
            <a:r>
              <a:rPr lang="en-US" dirty="0"/>
              <a:t>If you have not taken courses in the field of Artificial Intelligence or Machine Learning of at least 7.5 Credits, but you feel that you have the prerequisite knowledge in AI/ML through other courses or self-study, please contact the instructor zonghua.gu@umu.se to register for the course. </a:t>
            </a:r>
            <a:endParaRPr lang="fr-FR" dirty="0"/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9E18-F207-E64A-9E5E-A745EA3630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45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Shall we create a Discord channel or Slack? To keep in touch?</a:t>
            </a:r>
          </a:p>
          <a:p>
            <a:r>
              <a:rPr lang="en-US" dirty="0"/>
              <a:t>From </a:t>
            </a:r>
            <a:r>
              <a:rPr lang="en-US" dirty="0" err="1"/>
              <a:t>Stellan</a:t>
            </a:r>
            <a:r>
              <a:rPr lang="en-US" dirty="0"/>
              <a:t> Lange to Everyone 04:30 PM</a:t>
            </a:r>
          </a:p>
          <a:p>
            <a:r>
              <a:rPr lang="en-US" dirty="0"/>
              <a:t>Would be fun to also have a Discord thread to discuss future </a:t>
            </a:r>
            <a:r>
              <a:rPr lang="en-US" dirty="0" err="1"/>
              <a:t>LabX</a:t>
            </a:r>
            <a:r>
              <a:rPr lang="en-US" dirty="0"/>
              <a:t> ideas, current work some o</a:t>
            </a:r>
          </a:p>
          <a:p>
            <a:r>
              <a:rPr lang="en-US"/>
              <a:t> Each team member should submit the same copy of report/source code in Canvas.</a:t>
            </a:r>
            <a:endParaRPr lang="en-US" dirty="0"/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9E18-F207-E64A-9E5E-A745EA3630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42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If you do not submit a proposal on time, then you will not be working on the bonus project.</a:t>
            </a:r>
            <a:endParaRPr lang="en-SE" dirty="0"/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9E18-F207-E64A-9E5E-A745EA3630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68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Autonomous Self-Driving Vehicle Levels Explained</a:t>
            </a:r>
          </a:p>
          <a:p>
            <a:r>
              <a:rPr lang="en-US"/>
              <a:t>https://www.youtube.com/watch?v=LIP4eJAECvU</a:t>
            </a:r>
            <a:endParaRPr lang="en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9E18-F207-E64A-9E5E-A745EA36301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27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https://www.forbes.com/sites/jamesmorris/2021/03/13/why-is-teslas-full-self-driving-only-level-2-autonomous/?sh=f7ed99c6a320</a:t>
            </a:r>
          </a:p>
          <a:p>
            <a:r>
              <a:rPr lang="en-US" dirty="0"/>
              <a:t>https://thenextweb.com/shift/2020/02/27/6-levels-autonomous-self-driving-explained-tesla-waymo-autopilot/ </a:t>
            </a:r>
          </a:p>
          <a:p>
            <a:r>
              <a:rPr lang="en-US" dirty="0"/>
              <a:t>https://europe.autonews.com/automakers/lexus-prepares-introduce-level-2-autonomy</a:t>
            </a:r>
            <a:endParaRPr lang="en-SE" dirty="0"/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9E18-F207-E64A-9E5E-A745EA36301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88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driver’s hands were off the steering wheel for a total of 37 minutes during the </a:t>
            </a:r>
            <a:r>
              <a:rPr lang="en-SE" dirty="0"/>
              <a:t>37.5</a:t>
            </a:r>
            <a:r>
              <a:rPr lang="en-US" dirty="0"/>
              <a:t> minutes of time the car was in Autopilot, despite repeated visual warnings</a:t>
            </a:r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9E18-F207-E64A-9E5E-A745EA36301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75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https://thelastdriverlicenseholder.com/2023/02/17/2022-disengagement-report-from-california/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9E18-F207-E64A-9E5E-A745EA36301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22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Common control algorithms</a:t>
            </a:r>
          </a:p>
          <a:p>
            <a:pPr lvl="1"/>
            <a:r>
              <a:rPr lang="en-US" dirty="0"/>
              <a:t>PID: Proportional Integral Derivative</a:t>
            </a:r>
          </a:p>
          <a:p>
            <a:pPr lvl="1"/>
            <a:r>
              <a:rPr lang="en-US" dirty="0"/>
              <a:t>MPC: Model-Predictive Control</a:t>
            </a:r>
            <a:endParaRPr lang="en-SE" dirty="0"/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9E18-F207-E64A-9E5E-A745EA36301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82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Classic AD processing pipeline: separate algorithms for each processing stage. </a:t>
            </a:r>
          </a:p>
          <a:p>
            <a:r>
              <a:rPr lang="en-US" dirty="0"/>
              <a:t>Where does ML/DL come in?</a:t>
            </a:r>
          </a:p>
          <a:p>
            <a:pPr lvl="1"/>
            <a:r>
              <a:rPr lang="en-US" dirty="0"/>
              <a:t>CNN (Convolutional Neural Networks) for perception is well accepted.</a:t>
            </a:r>
          </a:p>
          <a:p>
            <a:pPr lvl="1"/>
            <a:r>
              <a:rPr lang="en-US" dirty="0"/>
              <a:t>DNN trained with Imitation Learning (IL) or Reinforcement Learning (RL) is still in the early-research stage.</a:t>
            </a:r>
          </a:p>
          <a:p>
            <a:pPr lvl="2"/>
            <a:r>
              <a:rPr lang="en-US" dirty="0"/>
              <a:t>“End-to</a:t>
            </a:r>
            <a:r>
              <a:rPr lang="en-US" altLang="zh-CN" dirty="0"/>
              <a:t>-end” mapping from pixels to control commands</a:t>
            </a:r>
          </a:p>
          <a:p>
            <a:pPr lvl="2"/>
            <a:r>
              <a:rPr lang="en-US" dirty="0"/>
              <a:t>Many variants of hybrid approaches, e.g., “half-way” mapping from pixels to waypoints used for planning</a:t>
            </a:r>
          </a:p>
          <a:p>
            <a:pPr lvl="2"/>
            <a:r>
              <a:rPr lang="en-US" dirty="0"/>
              <a:t>Several companies are making a bet on it, incl. Waymo, Voyage, </a:t>
            </a:r>
            <a:r>
              <a:rPr lang="en-US" dirty="0" err="1"/>
              <a:t>Wayve</a:t>
            </a:r>
            <a:r>
              <a:rPr lang="en-US" dirty="0"/>
              <a:t>…</a:t>
            </a:r>
            <a:endParaRPr lang="en-SE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Where does ML/DL come in?</a:t>
            </a:r>
          </a:p>
          <a:p>
            <a:pPr lvl="1"/>
            <a:r>
              <a:rPr lang="en-US" dirty="0"/>
              <a:t>CNN (Convolutional Neural Networks) for perception is well accepted.</a:t>
            </a:r>
          </a:p>
          <a:p>
            <a:pPr lvl="1"/>
            <a:r>
              <a:rPr lang="en-US" dirty="0"/>
              <a:t>DNN trained with Imitation Learning (IL) or Reinforcement Learning (RL) is still in the early-research stage.</a:t>
            </a:r>
          </a:p>
          <a:p>
            <a:pPr lvl="2"/>
            <a:r>
              <a:rPr lang="en-US" dirty="0"/>
              <a:t>“End-to</a:t>
            </a:r>
            <a:r>
              <a:rPr lang="en-US" altLang="zh-CN" dirty="0"/>
              <a:t>-end” mapping from pixels to control commands</a:t>
            </a:r>
          </a:p>
          <a:p>
            <a:pPr lvl="2"/>
            <a:r>
              <a:rPr lang="en-US" dirty="0"/>
              <a:t>Many variants of hybrid approaches, e.g., “half-way” mapping from pixels to waypoints used for planning</a:t>
            </a:r>
          </a:p>
          <a:p>
            <a:pPr lvl="2"/>
            <a:r>
              <a:rPr lang="en-US" dirty="0"/>
              <a:t>Several companies are making a bet on it, incl. Waymo, Voyage, </a:t>
            </a:r>
            <a:r>
              <a:rPr lang="en-US" dirty="0" err="1"/>
              <a:t>Wayve</a:t>
            </a:r>
            <a:r>
              <a:rPr lang="en-US" dirty="0"/>
              <a:t>…</a:t>
            </a:r>
            <a:endParaRPr lang="en-SE" dirty="0"/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9E18-F207-E64A-9E5E-A745EA36301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44D40-3520-B34B-A017-031AF5CCC7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5BB1E0-CB7B-5943-864B-8DEC1231B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2861D-703A-3643-A018-3EBD862DC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AFBB-1CF4-8544-90DC-1ED8B9AA61D3}" type="datetime1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85D21-1D12-6645-8FD4-849D885F8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7197B-EF71-EE49-9468-C2376B385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0D51B-6283-BF4B-B779-91E97F981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0A9F8A-2AFD-FC46-9298-3CDB8A193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A6116-A57F-B44C-9B53-8C5358B31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0165F-9719-7745-8559-6A7EE2923027}" type="datetime1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6AB34-7B20-684C-902A-14069902C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CD107-BC0D-3D4E-9F45-59A930E59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2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568FAF-F0D6-1644-8580-0DB9510B97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50746B-DD22-B145-B41F-6205D9EF43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AF7B2-1888-434B-B7B7-323F1085C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8D55-FA0C-7D43-BAC0-BED15F1C12ED}" type="datetime1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B62B1-4565-BD45-97C3-12772855A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8F4A1-FEF6-2044-AC5B-BF00A7BBB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52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B6CC4-A075-BD48-BCF8-F03F4C1B47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72D430-A07B-BC4C-97B1-102331760E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32C34-A711-864D-8DCA-F7B603664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0553-0253-CE4B-B6C1-A630CB55C29D}" type="datetime1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B38DD-6D3B-D146-A0FC-5675926D4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162B9-5EB5-7E4E-8EF7-2754E945C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9098-1A49-2945-A12C-408C8FB31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31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E86EE-1D52-E343-88D1-E3439E1C4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A35EE-7D8B-BA48-9F59-A1AC79906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BCFC1-D075-E64A-811D-520DEAE9E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E84E-69F4-FD40-ABD1-0EFAC22A12F3}" type="datetime1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FC476-EE5C-1544-9BB5-5E3FD95AF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F2E49-3232-D242-944A-8BC54E37E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9098-1A49-2945-A12C-408C8FB31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99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B85CF-447D-0541-B600-4C9809A49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3B72E-C1D7-E24F-AE19-75DE6C318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D4493-BB62-A54C-95FD-044AA5074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B3DB-0D9D-DD44-80C5-08109265E077}" type="datetime1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E63DB-F354-E145-A1EA-2E053DC9F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9A1F5-821A-BF4B-B805-0F1AADA43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9098-1A49-2945-A12C-408C8FB31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38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A1004-3749-F349-9400-C8C35A421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0F4A6-BFC8-DB4B-9CE3-0CDF221305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E349EE-3F63-5549-860D-285A8FF4FC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1E54B9-F4B6-4D48-8B93-59D927802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EA869-A27D-C344-97D7-71199BBF260C}" type="datetime1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AD3F0A-AFAB-2D49-BBC8-A5B49F054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9863B-7969-6C45-BFAB-CECB9DFF5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9098-1A49-2945-A12C-408C8FB31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74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BE581-C180-A240-B6A9-52BB3BAB2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A6876-25B8-E54F-BAA4-B821E7F7B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B3889B-5660-004F-8AF9-FBD754405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D076A7-02EA-E149-BCED-1D9BF59A39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5D5F07-B8AE-6A48-B7EE-8B9C1808CE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9FEF61-70E3-0E48-B543-4563117CA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5D25-E67F-1942-BBE6-90A232C6709A}" type="datetime1">
              <a:rPr lang="en-US" smtClean="0"/>
              <a:t>3/1/2024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A37304-D6C0-8F48-A7FF-9A39E1ABF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A2E9FD-7A07-A04B-9EEE-4FF5C7D0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9098-1A49-2945-A12C-408C8FB31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474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3D59F-4FD1-4345-9D92-D8D370985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5E40AC-7F1C-A843-8AC5-F33C18577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0881-5289-1B49-8243-C7A7C2D761C1}" type="datetime1">
              <a:rPr lang="en-US" smtClean="0"/>
              <a:t>3/1/2024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00F50-9490-A447-A47B-8D641B55A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BC1FBE-B663-A441-BA6E-3C300CA33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9098-1A49-2945-A12C-408C8FB31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40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424AF3-0AC7-9440-9DFD-898A77F8D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9B97-0FAD-A54C-B1E0-81D6BDD23977}" type="datetime1">
              <a:rPr lang="en-US" smtClean="0"/>
              <a:t>3/1/2024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EA22C6-FBE1-2646-9056-3FDAC9F2D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75D307-5348-B748-98FA-22353983E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9098-1A49-2945-A12C-408C8FB31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49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FE2AD-2116-E941-ACE7-9E9975164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766DC-9EFD-E241-AD4C-088DD763E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922356-357C-024F-8397-C4B38E44C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BB5081-608A-8546-B3C8-695A5F42F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E13F-8788-6040-8DCF-36B10FE0117C}" type="datetime1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A2CE6C-9B67-BD46-A9D1-D4985CF15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87E06A-AD43-C247-B0E5-52982CDA2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9098-1A49-2945-A12C-408C8FB31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7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46D22-2CE4-8446-8CF3-0ED778E19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37" y="63062"/>
            <a:ext cx="10949153" cy="106948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4AB12-3F8A-414E-8925-9039A12DF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737" y="1237593"/>
            <a:ext cx="10949153" cy="5194738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DE769-BBC7-4148-A758-E8D165C867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9230"/>
            <a:ext cx="2743200" cy="365125"/>
          </a:xfrm>
        </p:spPr>
        <p:txBody>
          <a:bodyPr/>
          <a:lstStyle/>
          <a:p>
            <a:fld id="{4553E244-3CAB-5240-928D-C4F781982911}" type="datetime1">
              <a:rPr lang="en-US" smtClean="0"/>
              <a:t>3/1/2024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944D7-7B0D-714F-B61F-1F7495F71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923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AA6B0-2531-AF4E-B478-433817A30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9284" y="6499230"/>
            <a:ext cx="2743200" cy="365125"/>
          </a:xfrm>
        </p:spPr>
        <p:txBody>
          <a:bodyPr/>
          <a:lstStyle/>
          <a:p>
            <a:fld id="{1F57BF9A-7B35-9447-9112-EAE7E91B4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62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CCE28-AADC-CC44-9069-A056D1493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253BF6-B7EE-1748-8F5A-F8DCEB1DC2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B72918-C639-AA4C-B458-5FB76EA17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2A26F1-0BC1-384C-9B01-0728D6C88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2BFAE-9CFE-3F4B-9BA6-76D3AD40298B}" type="datetime1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3D893A-1B80-9148-B4A7-6888DDE54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6D7A8D-71F8-F046-B17D-85F489CA8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9098-1A49-2945-A12C-408C8FB31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16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B0948-0238-9348-9596-B992A144D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4709D5-02FD-854F-88FF-2FA09E74BE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F534E-08ED-6C42-8DCC-C92D96628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C747-2201-4149-89A6-B535544AC76E}" type="datetime1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832F1-EBC9-C647-9685-A59B451AF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3E637-2870-8240-98EE-A4A1C0539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9098-1A49-2945-A12C-408C8FB31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47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FC0E18-6DE7-E743-8363-91EA2FF735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C86B44-5FD5-2C46-B7A4-070C89C66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DA906-A829-D846-B1E2-0941214D8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99FF-A9B6-EA4C-92F4-3B955917C48A}" type="datetime1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559BA-5870-5F44-A064-07653AAD4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D3310-60F6-FC4C-BF18-D84366D92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9098-1A49-2945-A12C-408C8FB31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63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8D613-A38C-3D41-9038-2B680914B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F0D21-1AE4-7247-AB6D-8762638A3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3A5C1-40A4-1A41-A141-992F8116A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CC24-15E2-8440-82CF-DFE60D570E43}" type="datetime1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8AB82-8F65-A74C-ABC5-C9AC59840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E6A98-AD15-564D-A0D8-147ED3677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48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35CCF-50C4-C342-B3A5-BF915CCB3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7B9FF-296B-FD42-9B4A-4E47F44BB6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E49882-2F4D-B045-B300-B3E620BC64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AC0FD2-184C-744E-BD89-9D27BC6D6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6C63-9089-6A49-BC6E-454A735346DF}" type="datetime1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50A0E-6F89-CC4B-9C96-D4572FB2D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21D97-A6CA-2943-8E70-31F45F815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14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D57FD-F506-D54F-BC5D-BE1D403F4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2DBCA7-A910-D347-B17B-2D290887D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48787F-9E9B-264C-B9D7-D6C20B42FF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4535B7-1B9A-0E4B-972B-A4AB301E60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04A215-09F1-EE42-8B1F-20254D2E4D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E2132F-860A-9B45-ACAD-C18F3DE46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C773-47BC-AB4F-9BFA-AB3DE15F2F0E}" type="datetime1">
              <a:rPr lang="en-US" smtClean="0"/>
              <a:t>3/1/2024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E8FECF-6048-9E4E-B3CD-7756A7BC9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B9245D-21B3-214A-87AF-91D560B60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71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2C2B7-90B1-F34A-89D7-195B444F3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C33EAB-584C-D948-953A-73C251A96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11242-D6ED-7442-B4D5-571BA5F763EC}" type="datetime1">
              <a:rPr lang="en-US" smtClean="0"/>
              <a:t>3/1/2024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64D0BF-32FF-7040-8D7C-8E48669C7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CF303-5003-514E-A5EA-38A7E48CA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86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FD811B-DFD6-584F-92AD-561DA2ADE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49004-9440-C34D-AFCF-72D617EF0844}" type="datetime1">
              <a:rPr lang="en-US" smtClean="0"/>
              <a:t>3/1/2024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0FFD81-D09F-A64B-90F7-E778161F5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B04E4-A19D-1743-8F14-06EFB25F4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33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42821-3706-B241-A8E1-8E863954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DC6B9-588B-B94C-A32A-E567F9680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EF4C91-23C8-914F-9BA0-6B7C73ED7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3A3FD0-F75E-7F46-B71B-C95B3C3E5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9C39-AF37-7048-A5F3-2138FC4EBAA9}" type="datetime1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88172-AD8E-C240-9E31-DE1A0F16F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3D5590-7201-F24B-94E8-F26E50493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0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FA513-8C24-694C-A0A4-D64927B87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4F8818-3BD6-C545-A2F7-C9FA810397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49820A-796C-184D-ABAF-6890A4B94D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A2705-BFCE-6B4E-B2DA-F51169841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80C6-6E15-BC44-A547-629E68A1897C}" type="datetime1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B6AABB-00A4-644D-911C-88C4E5A73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7C5629-8130-9549-8489-5018D6E15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9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BD9209-CDCC-0544-8F59-61D77EA10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971" y="78828"/>
            <a:ext cx="10980683" cy="1018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2CA19-9FB6-7D48-8FB5-A13C3B435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6971" y="1283134"/>
            <a:ext cx="10980683" cy="4983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8AC55-BB06-4D40-9C68-61549252DE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84145-EBBF-4546-953A-FE89B9B40A32}" type="datetime1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8CB35-69E2-344C-8DC1-3C7FF42E0B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39896-7587-0648-938B-C078DA1B54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15462" y="6483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7BF9A-7B35-9447-9112-EAE7E91B4E9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E01727A-E1B6-E54F-B7F1-9EFD6613ECC4}"/>
              </a:ext>
            </a:extLst>
          </p:cNvPr>
          <p:cNvGrpSpPr/>
          <p:nvPr userDrawn="1"/>
        </p:nvGrpSpPr>
        <p:grpSpPr>
          <a:xfrm flipV="1">
            <a:off x="-1762" y="1190029"/>
            <a:ext cx="40358072" cy="0"/>
            <a:chOff x="-2252" y="807859"/>
            <a:chExt cx="30270421" cy="43735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352164B-D019-E04F-BA68-C97A80703099}"/>
                </a:ext>
              </a:extLst>
            </p:cNvPr>
            <p:cNvCxnSpPr/>
            <p:nvPr userDrawn="1"/>
          </p:nvCxnSpPr>
          <p:spPr>
            <a:xfrm flipV="1">
              <a:off x="21124169" y="1245210"/>
              <a:ext cx="9144000" cy="0"/>
            </a:xfrm>
            <a:prstGeom prst="line">
              <a:avLst/>
            </a:prstGeom>
            <a:ln w="63500" cmpd="sng">
              <a:solidFill>
                <a:srgbClr val="12198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94311D2-17B2-DD41-9780-3A67F9A94051}"/>
                </a:ext>
              </a:extLst>
            </p:cNvPr>
            <p:cNvCxnSpPr/>
            <p:nvPr userDrawn="1"/>
          </p:nvCxnSpPr>
          <p:spPr>
            <a:xfrm flipV="1">
              <a:off x="-2252" y="807859"/>
              <a:ext cx="9144000" cy="0"/>
            </a:xfrm>
            <a:prstGeom prst="line">
              <a:avLst/>
            </a:prstGeom>
            <a:ln w="12700" cmpd="sng">
              <a:solidFill>
                <a:srgbClr val="D408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3932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992611-C747-E84E-A55F-AB3AFFD6A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584EAB-0697-CC49-AD28-68AF1BF5F0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494DA-5138-3D4D-B7EA-D9C8CF358A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87CD5-43F5-7F4F-8DF9-F56AF4D056AA}" type="datetime1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F5196-EEE6-4640-B81E-4029DEBA0D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08FE4-922B-814A-9653-AEFF8A4CAC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19098-1A49-2945-A12C-408C8FB31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51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mu.zoom.us/j/6281804055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mu.se/en/education/courses/algorithms-and-systems-for-autonomous-vehicles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TIUU1xNqI8w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taiwanenglishnews.com/tesla-on-autopilot-crashes-into-overturned-truck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q7d90ZFhg28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s://www.reuters.com/business/autos-transportation/tesla-wins-autopilot-trial-involving-fatal-crash-2023-10-31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edition.cnn.com/2023/10/24/business/california-dmv-cruise-permit-revoke/index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uzonghua.github.io/saav2022/" TargetMode="External"/><Relationship Id="rId2" Type="http://schemas.openxmlformats.org/officeDocument/2006/relationships/hyperlink" Target="https://guzonghua.github.io/saav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uzonghua.github.io/saav2021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zogu0002\Documents\GitHub\saav\PPTs\L2%20Intro%20to%20ML.pptx" TargetMode="External"/><Relationship Id="rId13" Type="http://schemas.openxmlformats.org/officeDocument/2006/relationships/hyperlink" Target="file:///C:\Users\zogu0002\Documents\GitHub\saav\PPTs\L3.2%20Adversarial%20Attacks.pdf" TargetMode="External"/><Relationship Id="rId18" Type="http://schemas.openxmlformats.org/officeDocument/2006/relationships/hyperlink" Target="file:///C:\Users\zogu0002\Documents\GitHub\saav\PPTs\L6%20Control.pptx" TargetMode="External"/><Relationship Id="rId3" Type="http://schemas.openxmlformats.org/officeDocument/2006/relationships/hyperlink" Target="file:///C:\Users\zogu0002\Documents\GitHub\saav\PPTs\L1%20Introduction%20Overview.pdf" TargetMode="External"/><Relationship Id="rId21" Type="http://schemas.openxmlformats.org/officeDocument/2006/relationships/hyperlink" Target="file:///C:\Users\zogu0002\Documents\GitHub\saav\PPTs\L7.1%20MDP%20Planning.pdf" TargetMode="External"/><Relationship Id="rId7" Type="http://schemas.openxmlformats.org/officeDocument/2006/relationships/hyperlink" Target="file:///C:\Users\zogu0002\Documents\GitHub\saav\PPTs\L1.3%20HWSW%20Platforms%20V2X.pdf" TargetMode="External"/><Relationship Id="rId12" Type="http://schemas.openxmlformats.org/officeDocument/2006/relationships/hyperlink" Target="file:///C:\Users\zogu0002\Documents\GitHub\saav\PPTs\L3.2%20Adversarial%20Attacks.pptx" TargetMode="External"/><Relationship Id="rId17" Type="http://schemas.openxmlformats.org/officeDocument/2006/relationships/hyperlink" Target="file:///C:\Users\zogu0002\Documents\GitHub\saav\PPTs\L5%20Planning.pdf" TargetMode="External"/><Relationship Id="rId2" Type="http://schemas.openxmlformats.org/officeDocument/2006/relationships/hyperlink" Target="file:///C:\Users\zogu0002\Documents\GitHub\saav\PPTs\L1%20Introduction%20Overview.pptx" TargetMode="External"/><Relationship Id="rId16" Type="http://schemas.openxmlformats.org/officeDocument/2006/relationships/hyperlink" Target="file:///C:\Users\zogu0002\Documents\GitHub\saav\PPTs\L5%20Planning.pptx" TargetMode="External"/><Relationship Id="rId20" Type="http://schemas.openxmlformats.org/officeDocument/2006/relationships/hyperlink" Target="file:///C:\Users\zogu0002\Documents\GitHub\saav\PPTs\L7.1%20MDP%20Planning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C:\Users\zogu0002\Documents\GitHub\saav\PPTs\L1.3%20HWSW%20Platforms%20V2X.pptx" TargetMode="External"/><Relationship Id="rId11" Type="http://schemas.openxmlformats.org/officeDocument/2006/relationships/hyperlink" Target="file:///C:\Users\zogu0002\Documents\GitHub\saav\PPTs\L3.1%20CNN%20for%20Computer%20Vision.pdf" TargetMode="External"/><Relationship Id="rId24" Type="http://schemas.openxmlformats.org/officeDocument/2006/relationships/hyperlink" Target="file:///C:\Users\zogu0002\Documents\GitHub\saav\PPTs\SampleExamQA.pdf" TargetMode="External"/><Relationship Id="rId5" Type="http://schemas.openxmlformats.org/officeDocument/2006/relationships/hyperlink" Target="file:///C:\Users\zogu0002\Documents\GitHub\saav\PPTs\L1.2%20AV%20Sensors%20HD%20Map.pdf" TargetMode="External"/><Relationship Id="rId15" Type="http://schemas.openxmlformats.org/officeDocument/2006/relationships/hyperlink" Target="file:///C:\Users\zogu0002\Documents\GitHub\saav\PPTs\L4%20Object%20Detection%20and%20Segmentation.pdf" TargetMode="External"/><Relationship Id="rId23" Type="http://schemas.openxmlformats.org/officeDocument/2006/relationships/hyperlink" Target="file:///C:\Users\zogu0002\Documents\GitHub\saav\PPTs\L7.2%20Q-Learning.pdf" TargetMode="External"/><Relationship Id="rId10" Type="http://schemas.openxmlformats.org/officeDocument/2006/relationships/hyperlink" Target="file:///C:\Users\zogu0002\Documents\GitHub\saav\PPTs\L3.1%20CNN%20for%20Computer%20Vision.pptx" TargetMode="External"/><Relationship Id="rId19" Type="http://schemas.openxmlformats.org/officeDocument/2006/relationships/hyperlink" Target="file:///C:\Users\zogu0002\Documents\GitHub\saav\PPTs\L6%20Control.pdf" TargetMode="External"/><Relationship Id="rId4" Type="http://schemas.openxmlformats.org/officeDocument/2006/relationships/hyperlink" Target="file:///C:\Users\zogu0002\Documents\GitHub\saav\PPTs\L1.2%20AV%20Sensors%20HD%20Map.pptx" TargetMode="External"/><Relationship Id="rId9" Type="http://schemas.openxmlformats.org/officeDocument/2006/relationships/hyperlink" Target="file:///C:\Users\zogu0002\Documents\GitHub\saav\PPTs\L2%20Intro%20to%20ML.pdf" TargetMode="External"/><Relationship Id="rId14" Type="http://schemas.openxmlformats.org/officeDocument/2006/relationships/hyperlink" Target="file:///C:\Users\zogu0002\Documents\GitHub\saav\PPTs\L4%20Object%20Detection%20and%20Segmentation.pptx" TargetMode="External"/><Relationship Id="rId22" Type="http://schemas.openxmlformats.org/officeDocument/2006/relationships/hyperlink" Target="file:///C:\Users\zogu0002\Documents\GitHub\saav\PPTs\L7.2%20Q-Learning.ppt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guzonghua/saavlab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t610E6PkuAw?list=PLpu6Tij_RoSTlVL_1hY7SNN8eQjB08KBm&amp;t=1353" TargetMode="External"/><Relationship Id="rId4" Type="http://schemas.openxmlformats.org/officeDocument/2006/relationships/hyperlink" Target="https://discord.gg/6VG5xWBQ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guzonghua.github.io/saav/PPTs/SampleExamQA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C041F-9850-E24F-8D87-6868054CAE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591" y="994799"/>
            <a:ext cx="11072191" cy="2387600"/>
          </a:xfrm>
        </p:spPr>
        <p:txBody>
          <a:bodyPr anchor="ctr">
            <a:normAutofit/>
          </a:bodyPr>
          <a:lstStyle/>
          <a:p>
            <a:r>
              <a:rPr lang="en-US" dirty="0"/>
              <a:t>L1.1 Introduction and Overview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AD7EF61-6860-BF49-9EBD-781006606D7D}"/>
              </a:ext>
            </a:extLst>
          </p:cNvPr>
          <p:cNvSpPr txBox="1">
            <a:spLocks/>
          </p:cNvSpPr>
          <p:nvPr/>
        </p:nvSpPr>
        <p:spPr>
          <a:xfrm>
            <a:off x="870330" y="3289706"/>
            <a:ext cx="10466024" cy="1553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3" name="Picture 2" descr="Hand Writing Overview With Marker, Business Concept Background Stock Photo,  Picture And Royalty Free Image. Image 58818276.">
            <a:extLst>
              <a:ext uri="{FF2B5EF4-FFF2-40B4-BE49-F238E27FC236}">
                <a16:creationId xmlns:a16="http://schemas.microsoft.com/office/drawing/2014/main" id="{FA4937B7-9397-5E18-91C7-7D651C396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86" y="2689544"/>
            <a:ext cx="4133400" cy="275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07774C94-22F2-E66C-B977-5D76A84DA51A}"/>
              </a:ext>
            </a:extLst>
          </p:cNvPr>
          <p:cNvSpPr txBox="1">
            <a:spLocks/>
          </p:cNvSpPr>
          <p:nvPr/>
        </p:nvSpPr>
        <p:spPr>
          <a:xfrm>
            <a:off x="1686770" y="5479498"/>
            <a:ext cx="9144000" cy="8453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Zonghua Gu, Umeå University</a:t>
            </a:r>
          </a:p>
          <a:p>
            <a:r>
              <a:rPr lang="en-US" dirty="0"/>
              <a:t>Nov. 2023</a:t>
            </a:r>
          </a:p>
        </p:txBody>
      </p:sp>
    </p:spTree>
    <p:extLst>
      <p:ext uri="{BB962C8B-B14F-4D97-AF65-F5344CB8AC3E}">
        <p14:creationId xmlns:p14="http://schemas.microsoft.com/office/powerpoint/2010/main" val="542446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2712F-10EE-3CF6-1AD4-7DEF7D592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 Rules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A09A5-4DFB-A277-2E1E-46B2E7731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Maximum 100 points:</a:t>
            </a:r>
          </a:p>
          <a:p>
            <a:pPr lvl="1"/>
            <a:r>
              <a:rPr lang="en-US" dirty="0"/>
              <a:t>Final exam: 60 points</a:t>
            </a:r>
          </a:p>
          <a:p>
            <a:pPr lvl="1"/>
            <a:r>
              <a:rPr lang="en-US" dirty="0"/>
              <a:t>Lab sections: 40 points </a:t>
            </a:r>
            <a:r>
              <a:rPr lang="en-US"/>
              <a:t>(15+15+10)</a:t>
            </a:r>
            <a:endParaRPr lang="en-US" dirty="0"/>
          </a:p>
          <a:p>
            <a:pPr lvl="1"/>
            <a:r>
              <a:rPr lang="en-US" dirty="0" err="1"/>
              <a:t>LabX</a:t>
            </a:r>
            <a:r>
              <a:rPr lang="en-US" dirty="0"/>
              <a:t>: 10 points (if total number of points exceeds 100, then it is set to 100)</a:t>
            </a:r>
          </a:p>
          <a:p>
            <a:r>
              <a:rPr lang="en-US" dirty="0"/>
              <a:t>One of the grades Fail (U), Pass (3), Pass with Credit (4) or Pass with Distinction (5) is given</a:t>
            </a:r>
          </a:p>
          <a:p>
            <a:pPr lvl="1"/>
            <a:r>
              <a:rPr lang="en-US" dirty="0"/>
              <a:t>To obtain grade (3), at least 50 points are required </a:t>
            </a:r>
          </a:p>
          <a:p>
            <a:pPr lvl="1"/>
            <a:r>
              <a:rPr lang="en-US" dirty="0"/>
              <a:t>For grade (4), at least 65 points</a:t>
            </a:r>
          </a:p>
          <a:p>
            <a:pPr lvl="1"/>
            <a:r>
              <a:rPr lang="en-US" dirty="0"/>
              <a:t>For grade (5), at least 80 points</a:t>
            </a:r>
          </a:p>
          <a:p>
            <a:r>
              <a:rPr lang="en-US" dirty="0"/>
              <a:t>For students who have not obtained the grade Pass (3+), other examination sessions will be arranged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B6F7F-95FA-9611-1FC0-82061C726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408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D3051-6FFE-C384-E65C-D4B52BAE6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 or Fail?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A5D9A-C3D1-A67C-9792-DAB2CD081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past, vast majority of students who finished the course have passed the course</a:t>
            </a:r>
          </a:p>
          <a:p>
            <a:pPr lvl="1"/>
            <a:r>
              <a:rPr lang="en-US" dirty="0"/>
              <a:t>Those who submitted all labs on time, and took the exam</a:t>
            </a:r>
          </a:p>
          <a:p>
            <a:r>
              <a:rPr lang="en-US" dirty="0"/>
              <a:t>Course workload is not very high. Most students find it </a:t>
            </a:r>
            <a:r>
              <a:rPr lang="en-US" dirty="0" err="1"/>
              <a:t>managable</a:t>
            </a:r>
            <a:endParaRPr lang="en-US" dirty="0"/>
          </a:p>
          <a:p>
            <a:pPr lvl="1"/>
            <a:r>
              <a:rPr lang="en-US" dirty="0"/>
              <a:t>Use the anonymous feedback link (bottom of course page) to provide comments on course pace, level of difficulty,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D8B706-409B-759D-3D4D-7CF3F4008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29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EA47-6CC2-0F76-84F6-E4E075324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Overview of AV Technology</a:t>
            </a:r>
            <a:endParaRPr lang="en-SE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05760-8540-EDC4-F8F7-0FE1F236F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9930FB-0A9B-E516-9EDF-0414314A7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12</a:t>
            </a:fld>
            <a:endParaRPr lang="en-US"/>
          </a:p>
        </p:txBody>
      </p:sp>
      <p:pic>
        <p:nvPicPr>
          <p:cNvPr id="1026" name="Picture 2" descr="Self-Driving Cars Could Add Billions in Revenue to Entertainment Companies  – The Hollywood Reporter">
            <a:extLst>
              <a:ext uri="{FF2B5EF4-FFF2-40B4-BE49-F238E27FC236}">
                <a16:creationId xmlns:a16="http://schemas.microsoft.com/office/drawing/2014/main" id="{F864AA53-EF90-EE89-9B74-4802116EB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210" y="1389845"/>
            <a:ext cx="8951579" cy="504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C4E8DD-AC82-BE34-736E-76FDF2C0F9AD}"/>
              </a:ext>
            </a:extLst>
          </p:cNvPr>
          <p:cNvSpPr txBox="1"/>
          <p:nvPr/>
        </p:nvSpPr>
        <p:spPr>
          <a:xfrm>
            <a:off x="3352299" y="6465780"/>
            <a:ext cx="556310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E" sz="1050" dirty="0"/>
              <a:t>https://www.hollywoodreporter.com/news/general-news/driving-cars-could-add-billions-905966/</a:t>
            </a:r>
          </a:p>
        </p:txBody>
      </p:sp>
    </p:spTree>
    <p:extLst>
      <p:ext uri="{BB962C8B-B14F-4D97-AF65-F5344CB8AC3E}">
        <p14:creationId xmlns:p14="http://schemas.microsoft.com/office/powerpoint/2010/main" val="3607362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A0E35-5A43-D50F-FF6D-052F151D6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Autonomous Driving?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5A5D4-A03D-B643-7D48-BAB4841F1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Reduced traffic accidents and fatalities</a:t>
            </a:r>
          </a:p>
          <a:p>
            <a:pPr lvl="1"/>
            <a:r>
              <a:rPr lang="en-US" dirty="0"/>
              <a:t>In 2019, an estimated 38,800 people lost their lives to car crashes in the US. About 4.4 million people were injured seriously enough to require medical attention in crashes.</a:t>
            </a:r>
          </a:p>
          <a:p>
            <a:r>
              <a:rPr lang="en-US" dirty="0"/>
              <a:t>Reduced congestion and pollution</a:t>
            </a:r>
          </a:p>
          <a:p>
            <a:r>
              <a:rPr lang="en-US" dirty="0"/>
              <a:t>More productive time spent on the road</a:t>
            </a:r>
          </a:p>
          <a:p>
            <a:r>
              <a:rPr lang="en-US" dirty="0"/>
              <a:t>Autonomous Mobility-on-Demand (</a:t>
            </a:r>
            <a:r>
              <a:rPr lang="en-US" dirty="0" err="1"/>
              <a:t>AMoD</a:t>
            </a:r>
            <a:r>
              <a:rPr lang="en-US" dirty="0"/>
              <a:t>) with a fleet of </a:t>
            </a:r>
            <a:r>
              <a:rPr lang="en-US" dirty="0" err="1"/>
              <a:t>robotaxis</a:t>
            </a:r>
            <a:endParaRPr lang="en-US" dirty="0"/>
          </a:p>
          <a:p>
            <a:pPr lvl="1"/>
            <a:r>
              <a:rPr lang="en-US" dirty="0"/>
              <a:t>Low-cost, safe and efficient mode of transportation that may make vehicle ownership obsolete. </a:t>
            </a:r>
          </a:p>
          <a:p>
            <a:pPr lvl="1"/>
            <a:r>
              <a:rPr lang="en-US" dirty="0"/>
              <a:t>The dream of Uber (and many other companies)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23B0BA-53C8-598E-B58F-3FF346547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86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19574-82E1-C86B-E417-EADD10B94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Driver Assistance (ADAS)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4298A-F2D8-096D-5559-3CC28D1CB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the initial introduction of Cruise Control in 1948, ADAS functions are increasingly prevalent in modern vehicles. </a:t>
            </a:r>
          </a:p>
          <a:p>
            <a:pPr lvl="1"/>
            <a:r>
              <a:rPr lang="en-US" dirty="0"/>
              <a:t>Adaptive cruise control (ACC), Anti-lock braking system, Collision avoidance system (Pre-crash system), Driver Monitoring System (DMS), Electronic Stability Control (ESC), Forward Collision Warning (FCW), Lane Departure Warning (LDW), Lane Change Assistance, Surround View…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F6269F-C0F1-ABD1-CAD4-D3C00B833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57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E515E-1FD1-CC11-4F54-6E67574F8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DARPA Grand Challenges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40087-440E-1EA6-D88C-697C2F1B8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2004 challenge</a:t>
            </a:r>
          </a:p>
          <a:p>
            <a:pPr lvl="1"/>
            <a:r>
              <a:rPr lang="en-US" dirty="0"/>
              <a:t>Held in the Mojave Desert region of the USA, along a 150-mile route. </a:t>
            </a:r>
          </a:p>
          <a:p>
            <a:pPr lvl="1"/>
            <a:r>
              <a:rPr lang="en-US" dirty="0"/>
              <a:t>None of the robot vehicles finished the route. No winner was declared, and the cash prize was not given.</a:t>
            </a:r>
          </a:p>
          <a:p>
            <a:r>
              <a:rPr lang="en-US" dirty="0"/>
              <a:t>2005 challenge</a:t>
            </a:r>
          </a:p>
          <a:p>
            <a:pPr lvl="1"/>
            <a:r>
              <a:rPr lang="en-US" dirty="0"/>
              <a:t>Vehicles passed through three narrow tunnels and negotiated more than 100 sharp left and right turns. </a:t>
            </a:r>
          </a:p>
          <a:p>
            <a:pPr lvl="1"/>
            <a:r>
              <a:rPr lang="en-US" dirty="0"/>
              <a:t>Five vehicles successfully completed the 132 mi course. Stanford’s Stanley won the $2M top prize.</a:t>
            </a:r>
          </a:p>
          <a:p>
            <a:r>
              <a:rPr lang="en-US" dirty="0"/>
              <a:t>2007 challenge</a:t>
            </a:r>
          </a:p>
          <a:p>
            <a:pPr lvl="1"/>
            <a:r>
              <a:rPr lang="en-US" dirty="0"/>
              <a:t>The course involved a 60 mi urban area course to be completed in less than 6 hours. Rules included obeying all traffic regulations while negotiating with other traffic and obstacles and merging into traffic.</a:t>
            </a:r>
          </a:p>
          <a:p>
            <a:r>
              <a:rPr lang="en-US" dirty="0"/>
              <a:t>The 3 Grand Challenge races jump-started the Self-Driving Car industry. Faculty and students from winning teams such as Stanford and CMU later became leaders in SDC projects at companies like Google/Waymo and Uber and numerous startups.</a:t>
            </a:r>
          </a:p>
          <a:p>
            <a:pPr lvl="1"/>
            <a:endParaRPr lang="en-SE" dirty="0"/>
          </a:p>
          <a:p>
            <a:pPr lvl="1"/>
            <a:endParaRPr lang="en-US" dirty="0"/>
          </a:p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973485-1903-E888-82C7-9F6A77EC2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0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FB173-6FB4-1EE4-E002-CFAAA16B8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Highway vs. City Driving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4845F-B784-6C2C-68F2-BC2BA4146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737" y="1237593"/>
            <a:ext cx="10949153" cy="212483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Highway driving is perceived as an easier problem than city driving.</a:t>
            </a:r>
          </a:p>
          <a:p>
            <a:pPr lvl="1"/>
            <a:r>
              <a:rPr lang="en-US" dirty="0"/>
              <a:t>Has potential of massive displacement of truck driver jobs</a:t>
            </a:r>
          </a:p>
          <a:p>
            <a:pPr lvl="1"/>
            <a:r>
              <a:rPr lang="en-US" dirty="0"/>
              <a:t>But traffic merging is tricky and may require human operator assistance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B5C8E-32F9-6513-AD49-7D41F302D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A60A57E4-F3BF-B40C-F585-01F3E3C9BF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0310383"/>
              </p:ext>
            </p:extLst>
          </p:nvPr>
        </p:nvGraphicFramePr>
        <p:xfrm>
          <a:off x="1874352" y="3268336"/>
          <a:ext cx="8443296" cy="3432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6762">
                  <a:extLst>
                    <a:ext uri="{9D8B030D-6E8A-4147-A177-3AD203B41FA5}">
                      <a16:colId xmlns:a16="http://schemas.microsoft.com/office/drawing/2014/main" val="3337616711"/>
                    </a:ext>
                  </a:extLst>
                </a:gridCol>
                <a:gridCol w="3442102">
                  <a:extLst>
                    <a:ext uri="{9D8B030D-6E8A-4147-A177-3AD203B41FA5}">
                      <a16:colId xmlns:a16="http://schemas.microsoft.com/office/drawing/2014/main" val="3987327559"/>
                    </a:ext>
                  </a:extLst>
                </a:gridCol>
                <a:gridCol w="2814432">
                  <a:extLst>
                    <a:ext uri="{9D8B030D-6E8A-4147-A177-3AD203B41FA5}">
                      <a16:colId xmlns:a16="http://schemas.microsoft.com/office/drawing/2014/main" val="599444439"/>
                    </a:ext>
                  </a:extLst>
                </a:gridCol>
              </a:tblGrid>
              <a:tr h="519411">
                <a:tc>
                  <a:txBody>
                    <a:bodyPr/>
                    <a:lstStyle/>
                    <a:p>
                      <a:endParaRPr lang="en-SE" sz="2300" dirty="0"/>
                    </a:p>
                  </a:txBody>
                  <a:tcPr marL="148640" marR="148640" marT="74320" marB="74320"/>
                </a:tc>
                <a:tc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chemeClr val="tx1"/>
                          </a:solidFill>
                        </a:rPr>
                        <a:t>Highway Driving</a:t>
                      </a:r>
                      <a:endParaRPr lang="en-SE" sz="2300" dirty="0">
                        <a:solidFill>
                          <a:schemeClr val="tx1"/>
                        </a:solidFill>
                      </a:endParaRPr>
                    </a:p>
                  </a:txBody>
                  <a:tcPr marL="148640" marR="148640" marT="74320" marB="74320"/>
                </a:tc>
                <a:tc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chemeClr val="tx1"/>
                          </a:solidFill>
                        </a:rPr>
                        <a:t>City Driving</a:t>
                      </a:r>
                      <a:endParaRPr lang="en-SE" sz="2300" dirty="0">
                        <a:solidFill>
                          <a:schemeClr val="tx1"/>
                        </a:solidFill>
                      </a:endParaRPr>
                    </a:p>
                  </a:txBody>
                  <a:tcPr marL="148640" marR="148640" marT="74320" marB="74320"/>
                </a:tc>
                <a:extLst>
                  <a:ext uri="{0D108BD9-81ED-4DB2-BD59-A6C34878D82A}">
                    <a16:rowId xmlns:a16="http://schemas.microsoft.com/office/drawing/2014/main" val="2043938476"/>
                  </a:ext>
                </a:extLst>
              </a:tr>
              <a:tr h="519411">
                <a:tc>
                  <a:txBody>
                    <a:bodyPr/>
                    <a:lstStyle/>
                    <a:p>
                      <a:r>
                        <a:rPr lang="en-US" sz="2300" dirty="0"/>
                        <a:t>Travel Speed</a:t>
                      </a:r>
                      <a:endParaRPr lang="en-SE" sz="2300" dirty="0"/>
                    </a:p>
                  </a:txBody>
                  <a:tcPr marL="148640" marR="148640" marT="74320" marB="74320"/>
                </a:tc>
                <a:tc>
                  <a:txBody>
                    <a:bodyPr/>
                    <a:lstStyle/>
                    <a:p>
                      <a:r>
                        <a:rPr lang="en-US" sz="2300" dirty="0"/>
                        <a:t>High</a:t>
                      </a:r>
                      <a:endParaRPr lang="en-SE" sz="2300" dirty="0"/>
                    </a:p>
                  </a:txBody>
                  <a:tcPr marL="148640" marR="148640" marT="74320" marB="74320"/>
                </a:tc>
                <a:tc>
                  <a:txBody>
                    <a:bodyPr/>
                    <a:lstStyle/>
                    <a:p>
                      <a:r>
                        <a:rPr lang="en-US" sz="2300" dirty="0"/>
                        <a:t>Low to medium</a:t>
                      </a:r>
                      <a:endParaRPr lang="en-SE" sz="2300" dirty="0"/>
                    </a:p>
                  </a:txBody>
                  <a:tcPr marL="148640" marR="148640" marT="74320" marB="74320"/>
                </a:tc>
                <a:extLst>
                  <a:ext uri="{0D108BD9-81ED-4DB2-BD59-A6C34878D82A}">
                    <a16:rowId xmlns:a16="http://schemas.microsoft.com/office/drawing/2014/main" val="1337679461"/>
                  </a:ext>
                </a:extLst>
              </a:tr>
              <a:tr h="519411">
                <a:tc>
                  <a:txBody>
                    <a:bodyPr/>
                    <a:lstStyle/>
                    <a:p>
                      <a:r>
                        <a:rPr lang="en-US" sz="2300" dirty="0"/>
                        <a:t>Traffic Volume</a:t>
                      </a:r>
                      <a:endParaRPr lang="en-SE" sz="2300" dirty="0"/>
                    </a:p>
                  </a:txBody>
                  <a:tcPr marL="148640" marR="148640" marT="74320" marB="74320"/>
                </a:tc>
                <a:tc>
                  <a:txBody>
                    <a:bodyPr/>
                    <a:lstStyle/>
                    <a:p>
                      <a:r>
                        <a:rPr lang="en-US" sz="2300" dirty="0"/>
                        <a:t>High</a:t>
                      </a:r>
                      <a:endParaRPr lang="en-SE" sz="2300" dirty="0"/>
                    </a:p>
                  </a:txBody>
                  <a:tcPr marL="148640" marR="148640" marT="74320" marB="74320"/>
                </a:tc>
                <a:tc>
                  <a:txBody>
                    <a:bodyPr/>
                    <a:lstStyle/>
                    <a:p>
                      <a:r>
                        <a:rPr lang="en-US" sz="2300" dirty="0"/>
                        <a:t>Medium to high</a:t>
                      </a:r>
                      <a:endParaRPr lang="en-SE" sz="2300" dirty="0"/>
                    </a:p>
                  </a:txBody>
                  <a:tcPr marL="148640" marR="148640" marT="74320" marB="74320"/>
                </a:tc>
                <a:extLst>
                  <a:ext uri="{0D108BD9-81ED-4DB2-BD59-A6C34878D82A}">
                    <a16:rowId xmlns:a16="http://schemas.microsoft.com/office/drawing/2014/main" val="3198751999"/>
                  </a:ext>
                </a:extLst>
              </a:tr>
              <a:tr h="800118">
                <a:tc>
                  <a:txBody>
                    <a:bodyPr/>
                    <a:lstStyle/>
                    <a:p>
                      <a:r>
                        <a:rPr lang="en-US" sz="2300" dirty="0"/>
                        <a:t>Number of Lanes</a:t>
                      </a:r>
                      <a:endParaRPr lang="en-SE" sz="2300" dirty="0"/>
                    </a:p>
                  </a:txBody>
                  <a:tcPr marL="148640" marR="148640" marT="74320" marB="74320"/>
                </a:tc>
                <a:tc>
                  <a:txBody>
                    <a:bodyPr/>
                    <a:lstStyle/>
                    <a:p>
                      <a:r>
                        <a:rPr lang="en-US" sz="2300" dirty="0"/>
                        <a:t>Large (6-8)</a:t>
                      </a:r>
                      <a:endParaRPr lang="en-SE" sz="2300" dirty="0"/>
                    </a:p>
                  </a:txBody>
                  <a:tcPr marL="148640" marR="148640" marT="74320" marB="74320"/>
                </a:tc>
                <a:tc>
                  <a:txBody>
                    <a:bodyPr/>
                    <a:lstStyle/>
                    <a:p>
                      <a:r>
                        <a:rPr lang="en-US" sz="2300" dirty="0"/>
                        <a:t>Small (2-4)</a:t>
                      </a:r>
                      <a:endParaRPr lang="en-SE" sz="2300" dirty="0"/>
                    </a:p>
                  </a:txBody>
                  <a:tcPr marL="148640" marR="148640" marT="74320" marB="74320"/>
                </a:tc>
                <a:extLst>
                  <a:ext uri="{0D108BD9-81ED-4DB2-BD59-A6C34878D82A}">
                    <a16:rowId xmlns:a16="http://schemas.microsoft.com/office/drawing/2014/main" val="1187805278"/>
                  </a:ext>
                </a:extLst>
              </a:tr>
              <a:tr h="1024593">
                <a:tc>
                  <a:txBody>
                    <a:bodyPr/>
                    <a:lstStyle/>
                    <a:p>
                      <a:r>
                        <a:rPr lang="en-US" sz="2300" dirty="0"/>
                        <a:t>Others</a:t>
                      </a:r>
                      <a:endParaRPr lang="en-SE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/>
                        <a:t>Entry and exit points for traffic merging</a:t>
                      </a:r>
                      <a:endParaRPr lang="en-SE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/>
                        <a:t>Many intersections with traffic lights</a:t>
                      </a:r>
                      <a:endParaRPr lang="en-SE" sz="2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875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2586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7A1C8-1DDC-9F09-93DF-63550CE0A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Design Domain (ODD)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EB6A0-02F0-E64B-7C2B-12EDCE714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ODD defines the conditions under which a vehicle is designed to function and is expected to perform safely. The ODD includes (but isn’t limited to) environmental, geographical, and time-of-day restrictions, as well as traffic or roadway characteristics.</a:t>
            </a:r>
          </a:p>
          <a:p>
            <a:pPr lvl="1"/>
            <a:r>
              <a:rPr lang="en-US" dirty="0"/>
              <a:t>e.g., an autonomous freight truck might be designed to transport cargo from a seaport to a distribution center 30 Km away, via a specific route, in day-time only. This vehicles ODD is limited to the prescribed route and time-of-day, and it should not operate outside of it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59F177-299A-4966-459F-19B932E72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67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438C4-CB65-328D-E3B7-0BE073891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Levels of Automation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9E7AA-252D-B450-1A7B-2C08D510C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737" y="1132548"/>
            <a:ext cx="10949153" cy="1944027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L1: ADAS features that either control steering or speed to support the driver. </a:t>
            </a:r>
          </a:p>
          <a:p>
            <a:r>
              <a:rPr lang="en-US" dirty="0"/>
              <a:t>L2: both steering and acceleration are simultaneously handled by AD system. The human driver still monitors the environment and supervises the support functions. </a:t>
            </a:r>
          </a:p>
          <a:p>
            <a:r>
              <a:rPr lang="en-US" dirty="0"/>
              <a:t>L3: Conditional automation: the system can drive without the need for a human to monitor and respond. However, the system might ask a human to intervene, so the driver must be able to take control at all times. </a:t>
            </a:r>
          </a:p>
          <a:p>
            <a:r>
              <a:rPr lang="en-US" dirty="0"/>
              <a:t>L4: These systems have high automation and can fully drive themselves under certain conditions. The vehicle won’t drive if not all conditions are met. </a:t>
            </a:r>
          </a:p>
          <a:p>
            <a:r>
              <a:rPr lang="en-US" dirty="0"/>
              <a:t>L5: Full automation, the vehicle can drive wherever, whenever, with unlimited ODD.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9EE881-4AB3-E6B9-5D76-1EB69D8DC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4B49FB-1789-61B4-F164-4DE41C245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737" y="2985045"/>
            <a:ext cx="8772525" cy="36057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691F218-2953-A60B-0ABF-EA313312FC98}"/>
              </a:ext>
            </a:extLst>
          </p:cNvPr>
          <p:cNvSpPr/>
          <p:nvPr/>
        </p:nvSpPr>
        <p:spPr>
          <a:xfrm>
            <a:off x="3661558" y="6570308"/>
            <a:ext cx="467253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https://www.wevolver.com/article/2020.autonomous.vehicle.technology.report</a:t>
            </a:r>
            <a:endParaRPr lang="en-SE" sz="1050" dirty="0"/>
          </a:p>
        </p:txBody>
      </p:sp>
    </p:spTree>
    <p:extLst>
      <p:ext uri="{BB962C8B-B14F-4D97-AF65-F5344CB8AC3E}">
        <p14:creationId xmlns:p14="http://schemas.microsoft.com/office/powerpoint/2010/main" val="1535858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BD27C-361C-3DFB-67DB-41C45DFFB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State</a:t>
            </a:r>
            <a:r>
              <a:rPr lang="en-US" altLang="zh-CN"/>
              <a:t>-</a:t>
            </a:r>
            <a:r>
              <a:rPr lang="en-US"/>
              <a:t>of-the-Art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5AB7C-DAC8-6F7C-6E6F-E14BB2318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737" y="1237593"/>
            <a:ext cx="5313361" cy="5401332"/>
          </a:xfrm>
        </p:spPr>
        <p:txBody>
          <a:bodyPr/>
          <a:lstStyle/>
          <a:p>
            <a:r>
              <a:rPr lang="en-US" dirty="0"/>
              <a:t>Current commercial products are at most L2 (e.g., Tesla Autopilot)</a:t>
            </a:r>
          </a:p>
          <a:p>
            <a:r>
              <a:rPr lang="en-US" dirty="0"/>
              <a:t>L2 to L3 is perceived to be a giant leap</a:t>
            </a:r>
          </a:p>
          <a:p>
            <a:pPr lvl="1"/>
            <a:r>
              <a:rPr lang="en-US" dirty="0"/>
              <a:t>Automakers keep pushing the timeline of L3 and above to the future…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1AAA5-C386-B5A3-9D6C-1C7DDEED6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2" descr="the key factors interfering with the shift from level 2 automation to level 3 are the public's perception, lack of state and federal legislation, and ability to test the technology. ">
            <a:extLst>
              <a:ext uri="{FF2B5EF4-FFF2-40B4-BE49-F238E27FC236}">
                <a16:creationId xmlns:a16="http://schemas.microsoft.com/office/drawing/2014/main" id="{7D680075-CC8A-DFE6-E95B-0112C6FCD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984" y="1210433"/>
            <a:ext cx="4478427" cy="272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9207C5-AA01-7DC8-C2BC-0384899F28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6646" y="3934810"/>
            <a:ext cx="5939102" cy="291546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4D1F1B0-A2D8-573D-D4D9-0C3ABFEA0F1A}"/>
              </a:ext>
            </a:extLst>
          </p:cNvPr>
          <p:cNvSpPr/>
          <p:nvPr/>
        </p:nvSpPr>
        <p:spPr>
          <a:xfrm>
            <a:off x="9306962" y="6391747"/>
            <a:ext cx="470781" cy="1074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590843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01AED-20F8-ECF6-8FE3-0D9BAC045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Course Logistics</a:t>
            </a:r>
            <a:endParaRPr lang="en-SE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E9131-AD4C-5F57-1CC7-04547DFA0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Lectures Mon &amp; </a:t>
            </a:r>
            <a:r>
              <a:rPr lang="fr-FR" dirty="0" err="1"/>
              <a:t>Wed</a:t>
            </a:r>
            <a:r>
              <a:rPr lang="fr-FR" dirty="0"/>
              <a:t> 15:30-17:00 via Zoom.</a:t>
            </a:r>
          </a:p>
          <a:p>
            <a:pPr lvl="1"/>
            <a:r>
              <a:rPr lang="fr-FR" dirty="0"/>
              <a:t>Link:  </a:t>
            </a:r>
            <a:r>
              <a:rPr lang="fr-FR" dirty="0">
                <a:hlinkClick r:id="rId3"/>
              </a:rPr>
              <a:t>https://umu.zoom.us/j/62818040552</a:t>
            </a:r>
            <a:endParaRPr lang="fr-FR" dirty="0"/>
          </a:p>
          <a:p>
            <a:r>
              <a:rPr lang="fr-FR" dirty="0" err="1"/>
              <a:t>Instructor</a:t>
            </a:r>
            <a:r>
              <a:rPr lang="fr-FR" dirty="0"/>
              <a:t>: Zonghua Gu, zonghua.gu@umu.se</a:t>
            </a:r>
          </a:p>
          <a:p>
            <a:r>
              <a:rPr lang="fr-FR" dirty="0"/>
              <a:t>Course info (</a:t>
            </a:r>
            <a:r>
              <a:rPr lang="fr-FR" dirty="0" err="1"/>
              <a:t>Welcome</a:t>
            </a:r>
            <a:r>
              <a:rPr lang="fr-FR" dirty="0"/>
              <a:t> </a:t>
            </a:r>
            <a:r>
              <a:rPr lang="fr-FR" dirty="0" err="1"/>
              <a:t>Letter</a:t>
            </a:r>
            <a:r>
              <a:rPr lang="fr-FR" dirty="0"/>
              <a:t>, Syllabus, etc.):</a:t>
            </a:r>
          </a:p>
          <a:p>
            <a:pPr lvl="1"/>
            <a:r>
              <a:rPr lang="en-US" dirty="0">
                <a:hlinkClick r:id="rId4"/>
              </a:rPr>
              <a:t>https://www.umu.se/en/education/courses/algorithms-and-systems-for-autonomous-vehicles/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39199D-66B7-8D7C-368D-B736539DA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43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49918-5FAD-A070-C718-457547325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Different Paths to L4/5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AEE0E-D4C4-59FD-D6CF-CDBDF239E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737" y="1237593"/>
            <a:ext cx="5177987" cy="5194738"/>
          </a:xfrm>
        </p:spPr>
        <p:txBody>
          <a:bodyPr/>
          <a:lstStyle/>
          <a:p>
            <a:r>
              <a:rPr lang="en-US" sz="3200" dirty="0"/>
              <a:t>Tesla starts from L2 and mass deployment, and gradually moves to L4/5.</a:t>
            </a:r>
          </a:p>
          <a:p>
            <a:r>
              <a:rPr lang="en-US" sz="3200" dirty="0"/>
              <a:t>Waymo, </a:t>
            </a:r>
            <a:r>
              <a:rPr lang="en-US" sz="3200" dirty="0" err="1"/>
              <a:t>nuTonomy</a:t>
            </a:r>
            <a:r>
              <a:rPr lang="en-US" sz="3200" dirty="0"/>
              <a:t>…starts from L4 in limited ODD, and gradually expands deployment</a:t>
            </a:r>
            <a:endParaRPr lang="en-SE" sz="3200" dirty="0"/>
          </a:p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7F9AE2-892B-BACB-C7CC-F3AABD4C5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C8CB51-9C1D-395C-8DF3-11DC864DC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939" y="1406428"/>
            <a:ext cx="6363988" cy="429999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1F7D526-8C2B-13E2-0EE6-7E037D0D6298}"/>
              </a:ext>
            </a:extLst>
          </p:cNvPr>
          <p:cNvSpPr/>
          <p:nvPr/>
        </p:nvSpPr>
        <p:spPr>
          <a:xfrm>
            <a:off x="8179296" y="5758942"/>
            <a:ext cx="161133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/>
              <a:t>Emilio </a:t>
            </a:r>
            <a:r>
              <a:rPr lang="en-US" sz="1050" dirty="0" err="1"/>
              <a:t>Frazzoli</a:t>
            </a:r>
            <a:r>
              <a:rPr lang="en-US" sz="1050" dirty="0"/>
              <a:t>, </a:t>
            </a:r>
            <a:r>
              <a:rPr lang="en-US" sz="1050" dirty="0" err="1"/>
              <a:t>nuTonomy</a:t>
            </a:r>
            <a:endParaRPr lang="en-SE" sz="1050" dirty="0"/>
          </a:p>
        </p:txBody>
      </p:sp>
    </p:spTree>
    <p:extLst>
      <p:ext uri="{BB962C8B-B14F-4D97-AF65-F5344CB8AC3E}">
        <p14:creationId xmlns:p14="http://schemas.microsoft.com/office/powerpoint/2010/main" val="1218493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663C1-5F21-49DE-5C22-9E178D820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Tesla Fatality (May 2016)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BD25A-F67A-B419-9180-2DF83EF6B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737" y="1237593"/>
            <a:ext cx="5840557" cy="5194738"/>
          </a:xfrm>
        </p:spPr>
        <p:txBody>
          <a:bodyPr>
            <a:normAutofit/>
          </a:bodyPr>
          <a:lstStyle/>
          <a:p>
            <a:r>
              <a:rPr lang="en-US" dirty="0"/>
              <a:t>A Tesla Model S was driving 74 mph on the highway when it was struck by a truck</a:t>
            </a:r>
          </a:p>
          <a:p>
            <a:r>
              <a:rPr lang="en-US" dirty="0"/>
              <a:t>Tesla: “Neither Autopilot nor the driver noticed the white side of the truck against a brightly lit sky, so the brake was not applied.”</a:t>
            </a:r>
          </a:p>
          <a:p>
            <a:pPr lvl="1"/>
            <a:r>
              <a:rPr lang="en-US" dirty="0"/>
              <a:t>A failure of computer vision algorithm for object detection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61B473-E504-D464-F991-5313986AA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2C821F-469D-E1A4-ACE9-D3C11875A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3294" y="3534045"/>
            <a:ext cx="5593971" cy="3058223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3750570B-233D-5A9E-14C4-8A6833BA8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504" y="1237593"/>
            <a:ext cx="3745550" cy="222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461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D0271-0F96-A35B-5731-549094222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Tesla Fatality (Mar 2018)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327D9-A6FE-B05E-C3F5-0D6ED8250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739" y="1237593"/>
            <a:ext cx="5595584" cy="519473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In 2018, a man died from a high-speed crash because his Tesla Autopilot system steered the car into a median on Highway 101 in CA.</a:t>
            </a:r>
          </a:p>
          <a:p>
            <a:pPr lvl="1"/>
            <a:r>
              <a:rPr lang="en-US" sz="2000" dirty="0"/>
              <a:t>Limitations on Tesla's Autopilot </a:t>
            </a:r>
            <a:r>
              <a:rPr lang="en-US" sz="2000" dirty="0">
                <a:solidFill>
                  <a:srgbClr val="FF0000"/>
                </a:solidFill>
              </a:rPr>
              <a:t>Lane-Keeping Assistance (LKA) </a:t>
            </a:r>
            <a:r>
              <a:rPr lang="en-US" sz="2000" dirty="0"/>
              <a:t>caused the vehicle to veer into the median and failed to provide an alert to the driver in the seconds leading to the crash.</a:t>
            </a:r>
          </a:p>
          <a:p>
            <a:pPr lvl="1"/>
            <a:r>
              <a:rPr lang="en-US" sz="2000" dirty="0"/>
              <a:t>The collision avoidance system was not designed to detect a </a:t>
            </a:r>
            <a:r>
              <a:rPr lang="en-US" sz="2000" dirty="0">
                <a:solidFill>
                  <a:srgbClr val="FF0000"/>
                </a:solidFill>
              </a:rPr>
              <a:t>crash attenuator</a:t>
            </a:r>
            <a:r>
              <a:rPr lang="en-US" sz="2000" dirty="0"/>
              <a:t>, which resulted in a severe crash in which the automatic braking and collision warning systems failed to activate.</a:t>
            </a:r>
          </a:p>
          <a:p>
            <a:pPr lvl="1"/>
            <a:r>
              <a:rPr lang="en-US" sz="2000" dirty="0"/>
              <a:t>A failure of computer vision algorithm for </a:t>
            </a:r>
            <a:r>
              <a:rPr lang="en-US" sz="2000" dirty="0">
                <a:solidFill>
                  <a:srgbClr val="FF0000"/>
                </a:solidFill>
              </a:rPr>
              <a:t>lane tracking</a:t>
            </a:r>
            <a:r>
              <a:rPr lang="en-US" sz="2000" dirty="0"/>
              <a:t>.</a:t>
            </a:r>
          </a:p>
          <a:p>
            <a:r>
              <a:rPr lang="en-US" sz="2400" dirty="0"/>
              <a:t>Tesla Autopilot 2 almost crashes Into Barrier (similar to this crash)</a:t>
            </a:r>
          </a:p>
          <a:p>
            <a:pPr lvl="1"/>
            <a:r>
              <a:rPr lang="en-US" sz="2000" dirty="0">
                <a:hlinkClick r:id="rId2"/>
              </a:rPr>
              <a:t>https://www.youtube.com/watch?v=TIUU1xNqI8w</a:t>
            </a:r>
            <a:r>
              <a:rPr lang="en-US" sz="2000" dirty="0"/>
              <a:t> </a:t>
            </a:r>
            <a:endParaRPr lang="en-SE" sz="4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2BB8C5-C190-879F-F61C-C6324681C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2" descr="Huang's car crashed into this lane divider.">
            <a:extLst>
              <a:ext uri="{FF2B5EF4-FFF2-40B4-BE49-F238E27FC236}">
                <a16:creationId xmlns:a16="http://schemas.microsoft.com/office/drawing/2014/main" id="{0C13BDDD-5B02-C61D-F3D4-43B727FD8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971" y="1739674"/>
            <a:ext cx="5903214" cy="306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4BF28B-8545-2D9B-AD0E-B650D4A0EBF4}"/>
              </a:ext>
            </a:extLst>
          </p:cNvPr>
          <p:cNvSpPr/>
          <p:nvPr/>
        </p:nvSpPr>
        <p:spPr>
          <a:xfrm>
            <a:off x="6096000" y="4800600"/>
            <a:ext cx="631844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E" sz="1050" dirty="0"/>
              <a:t>https://www.mv-voice.com/news/2020/02/25/ntsb-teslas-autopilot-steered-model-x-into-highway-median-causing-fatal-mountain-view-crash</a:t>
            </a:r>
          </a:p>
        </p:txBody>
      </p:sp>
    </p:spTree>
    <p:extLst>
      <p:ext uri="{BB962C8B-B14F-4D97-AF65-F5344CB8AC3E}">
        <p14:creationId xmlns:p14="http://schemas.microsoft.com/office/powerpoint/2010/main" val="2637991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98445-A051-C915-B73B-5AC34EF26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Tesla vs. Truck (Jun 2020)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2FC79-D59C-CE26-AF14-B3E8C7584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738" y="1237593"/>
            <a:ext cx="6035238" cy="5194738"/>
          </a:xfrm>
        </p:spPr>
        <p:txBody>
          <a:bodyPr/>
          <a:lstStyle/>
          <a:p>
            <a:r>
              <a:rPr lang="en-US" dirty="0"/>
              <a:t>Tesla crashes into overturned truck on a busy highway in Taiwan</a:t>
            </a:r>
          </a:p>
          <a:p>
            <a:r>
              <a:rPr lang="en-US" dirty="0"/>
              <a:t>Video: </a:t>
            </a:r>
            <a:r>
              <a:rPr lang="en-US" dirty="0">
                <a:hlinkClick r:id="rId2"/>
              </a:rPr>
              <a:t>https://taiwanenglishnews.com/tesla-on-autopilot-crashes-into-overturned-truck/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077AC-3E17-DEF8-15AB-3FA4BDD40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0F8BC1-243D-E9EF-E083-F4A92F0FE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666" y="1919163"/>
            <a:ext cx="5010335" cy="334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03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2707B-62FE-9953-133E-9DF21AA54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Uber Pedestrian Fatality (Mar 2018)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C9186-6AC5-6760-8659-B5FB63A2D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737" y="1237593"/>
            <a:ext cx="7340163" cy="519473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Video of Uber collision that killed pedestrian</a:t>
            </a:r>
          </a:p>
          <a:p>
            <a:pPr lvl="1"/>
            <a:r>
              <a:rPr lang="en-US" dirty="0">
                <a:hlinkClick r:id="rId2"/>
              </a:rPr>
              <a:t>https://www.youtube.com/watch?v=q7d90ZFhg28</a:t>
            </a:r>
            <a:r>
              <a:rPr lang="en-US" dirty="0"/>
              <a:t> </a:t>
            </a:r>
          </a:p>
          <a:p>
            <a:r>
              <a:rPr lang="en-US" dirty="0"/>
              <a:t>After the woman was detected on the road (6 sec before crash), she was:</a:t>
            </a:r>
          </a:p>
          <a:p>
            <a:pPr lvl="1"/>
            <a:r>
              <a:rPr lang="en-US" dirty="0"/>
              <a:t>first classified as unknown object</a:t>
            </a:r>
          </a:p>
          <a:p>
            <a:pPr lvl="1"/>
            <a:r>
              <a:rPr lang="en-US" dirty="0"/>
              <a:t>then misclassified as a vehicle</a:t>
            </a:r>
          </a:p>
          <a:p>
            <a:pPr lvl="1"/>
            <a:r>
              <a:rPr lang="en-US" dirty="0"/>
              <a:t>then as a bicycle</a:t>
            </a:r>
          </a:p>
          <a:p>
            <a:r>
              <a:rPr lang="en-US" dirty="0"/>
              <a:t>1.3 sec before, the Volvo system tried to do emergency braking maneuver</a:t>
            </a:r>
          </a:p>
          <a:p>
            <a:pPr lvl="1"/>
            <a:r>
              <a:rPr lang="en-US" dirty="0"/>
              <a:t>but Uber had disabled it for testing</a:t>
            </a:r>
          </a:p>
          <a:p>
            <a:r>
              <a:rPr lang="en-US" dirty="0"/>
              <a:t>The safety driver was not watching the road moments before crash</a:t>
            </a:r>
          </a:p>
          <a:p>
            <a:pPr lvl="1"/>
            <a:r>
              <a:rPr lang="en-US" dirty="0"/>
              <a:t>It was probably too dark for the driver to see her in time</a:t>
            </a:r>
          </a:p>
          <a:p>
            <a:r>
              <a:rPr lang="en-US" dirty="0"/>
              <a:t>The AV was equipped with both Lidar and Radar</a:t>
            </a:r>
          </a:p>
          <a:p>
            <a:pPr lvl="1"/>
            <a:r>
              <a:rPr lang="en-US" dirty="0"/>
              <a:t>“This is exactly the type of situation that Lidar and radar are supposed to pick up. This is a catastrophic failure that happened with Uber’s technology.” – Prof. David King.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4B20FF-F8D3-39C4-1D4E-03553F2C5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DD3795E-BAC9-F941-9D98-BDA9C4F56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2155271"/>
            <a:ext cx="4038600" cy="226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9819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A0339-D6D9-76F2-C87D-2DCD7D770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Tesla Wins in Court (Oct 2023)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77657-EAA6-DBC1-48D2-9F835F8C6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738" y="1237593"/>
            <a:ext cx="10949152" cy="4210707"/>
          </a:xfrm>
        </p:spPr>
        <p:txBody>
          <a:bodyPr>
            <a:normAutofit/>
          </a:bodyPr>
          <a:lstStyle/>
          <a:p>
            <a:r>
              <a:rPr lang="en-US" dirty="0"/>
              <a:t>Tesla won the first U.S. trial over allegations that its Autopilot driver assistant feature led to a death</a:t>
            </a:r>
          </a:p>
          <a:p>
            <a:pPr lvl="1"/>
            <a:r>
              <a:rPr lang="en-US" dirty="0"/>
              <a:t>In 2019, a Tesla Model 3 suddenly veered off a highway at 65 MPH, struck a palm tree and burst into flames, killing the driver and seriously injuring two passengers</a:t>
            </a:r>
          </a:p>
          <a:p>
            <a:pPr lvl="1"/>
            <a:r>
              <a:rPr lang="en-US" dirty="0"/>
              <a:t>Tesla argued that the crash was the result of human error — the same stance it’s taken in other Autopilot lawsuits</a:t>
            </a:r>
          </a:p>
          <a:p>
            <a:pPr lvl="2"/>
            <a:r>
              <a:rPr lang="en-US" dirty="0">
                <a:hlinkClick r:id="rId2"/>
              </a:rPr>
              <a:t>https://www.reuters.com/business/autos-transportation/tesla-wins-autopilot-trial-involving-fatal-crash-2023-10-31/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26666A-B5CA-31DF-5934-E1C8D5A43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2" descr="图片">
            <a:extLst>
              <a:ext uri="{FF2B5EF4-FFF2-40B4-BE49-F238E27FC236}">
                <a16:creationId xmlns:a16="http://schemas.microsoft.com/office/drawing/2014/main" id="{4463F061-2710-0149-E158-C42FDE420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787" y="4991100"/>
            <a:ext cx="2831901" cy="180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43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4540E-CD69-FFAC-DACB-835B01033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 Safety Evaluation by California DMV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AD3AF-0898-C2B6-F2C0-DC3E71AE3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737" y="1237593"/>
            <a:ext cx="10883463" cy="5194738"/>
          </a:xfrm>
        </p:spPr>
        <p:txBody>
          <a:bodyPr>
            <a:normAutofit/>
          </a:bodyPr>
          <a:lstStyle/>
          <a:p>
            <a:r>
              <a:rPr lang="en-US" dirty="0"/>
              <a:t>A disengagement report is required from the 43 companies currently licensed to test autonomous cars on public roads in California. </a:t>
            </a:r>
          </a:p>
          <a:p>
            <a:pPr lvl="1"/>
            <a:r>
              <a:rPr lang="en-US" dirty="0"/>
              <a:t>California is currently the only region in the world where we have such data publicly available.</a:t>
            </a:r>
          </a:p>
          <a:p>
            <a:r>
              <a:rPr lang="en-US" dirty="0"/>
              <a:t>A disengagement can be described as the event when the AV either got stuck and handed over control to a safety driver present in the vehicle, or when a safety driver took control himself. 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1949DD-AFD2-CFEA-BD1B-87C51733B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26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F6F1C1-B740-4247-089D-378789452DB7}"/>
              </a:ext>
            </a:extLst>
          </p:cNvPr>
          <p:cNvSpPr/>
          <p:nvPr/>
        </p:nvSpPr>
        <p:spPr>
          <a:xfrm>
            <a:off x="3345253" y="6599247"/>
            <a:ext cx="550149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https://thelastdriverlicenseholder.com/2023/02/17/2022-disengagement-report-from-california/</a:t>
            </a:r>
            <a:endParaRPr lang="en-SE" sz="10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24626B-115E-22EC-7D23-48EC79D10C8E}"/>
              </a:ext>
            </a:extLst>
          </p:cNvPr>
          <p:cNvSpPr txBox="1"/>
          <p:nvPr/>
        </p:nvSpPr>
        <p:spPr>
          <a:xfrm>
            <a:off x="4803830" y="6240392"/>
            <a:ext cx="7347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 of vehicles deployed per manufacturer in the 2022 reporting period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42262040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94F0E-B1DC-2ED9-0056-DE516CB5B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Reports with Safety Drivers (2022)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79FA9-CE5D-DFEA-71CE-B0A991A2D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737" y="1237593"/>
            <a:ext cx="4101663" cy="5194738"/>
          </a:xfrm>
        </p:spPr>
        <p:txBody>
          <a:bodyPr/>
          <a:lstStyle/>
          <a:p>
            <a:r>
              <a:rPr lang="en-US" dirty="0"/>
              <a:t>Number of vehicles deployed per manufacturer in the 2022 reporting period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415922-71A4-2002-8F54-4AE1F4312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5C6E0ABA-0D05-F519-A95E-3A310271C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830" y="1225537"/>
            <a:ext cx="7212395" cy="512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2375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94F0E-B1DC-2ED9-0056-DE516CB5B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Reports with Safety Drivers (2022)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79FA9-CE5D-DFEA-71CE-B0A991A2D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415922-71A4-2002-8F54-4AE1F4312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28</a:t>
            </a:fld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496726E-19AE-9070-EBF9-A564D2D55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1" y="1329823"/>
            <a:ext cx="5827834" cy="411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38033CBC-955A-0828-0B50-C7C44289F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051" y="1329823"/>
            <a:ext cx="5824975" cy="411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44D3F3-0440-F006-2505-E25A1FBEE5D0}"/>
              </a:ext>
            </a:extLst>
          </p:cNvPr>
          <p:cNvSpPr txBox="1"/>
          <p:nvPr/>
        </p:nvSpPr>
        <p:spPr>
          <a:xfrm>
            <a:off x="1117655" y="5458047"/>
            <a:ext cx="4211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 of miles driven per manufacturer</a:t>
            </a:r>
            <a:endParaRPr lang="en-S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8684B8-F87F-B7DE-6308-666FE714A51E}"/>
              </a:ext>
            </a:extLst>
          </p:cNvPr>
          <p:cNvSpPr txBox="1"/>
          <p:nvPr/>
        </p:nvSpPr>
        <p:spPr>
          <a:xfrm>
            <a:off x="7009422" y="5458047"/>
            <a:ext cx="4256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 of miles driven per disengagement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2056167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FE940-84C9-DB90-83AD-0E0F28099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Driverless Reports (2022)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CB832-C15E-26B0-4019-879CB0AEF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737" y="1237593"/>
            <a:ext cx="7025837" cy="51947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Seven companies (Apollo, </a:t>
            </a:r>
            <a:r>
              <a:rPr lang="en-US" dirty="0" err="1"/>
              <a:t>AutoX</a:t>
            </a:r>
            <a:r>
              <a:rPr lang="en-US" dirty="0"/>
              <a:t>, Cruise, Nuro, Waymo, </a:t>
            </a:r>
            <a:r>
              <a:rPr lang="en-US" dirty="0" err="1"/>
              <a:t>WeRide</a:t>
            </a:r>
            <a:r>
              <a:rPr lang="en-US" dirty="0"/>
              <a:t>, and </a:t>
            </a:r>
            <a:r>
              <a:rPr lang="en-US" dirty="0" err="1"/>
              <a:t>Zoox</a:t>
            </a:r>
            <a:r>
              <a:rPr lang="en-US" dirty="0"/>
              <a:t>) have driverless licenses </a:t>
            </a:r>
            <a:r>
              <a:rPr lang="en-US"/>
              <a:t>in California</a:t>
            </a:r>
            <a:endParaRPr lang="en-US" dirty="0"/>
          </a:p>
          <a:p>
            <a:pPr lvl="1"/>
            <a:r>
              <a:rPr lang="en-US" dirty="0"/>
              <a:t>Cruise completed the majority of driverless driving with 546,492 mi in San Francisco.</a:t>
            </a:r>
          </a:p>
          <a:p>
            <a:pPr lvl="1"/>
            <a:r>
              <a:rPr lang="en-US" dirty="0"/>
              <a:t>No disengagements are given by the manufacturers because, according to the definition, they require the intervention of a safety driver on board.</a:t>
            </a:r>
          </a:p>
          <a:p>
            <a:r>
              <a:rPr lang="en-US" dirty="0"/>
              <a:t>Cruise’s permit to operate driverless vehicles was revoked by California DMV in Oct. 2023, since it withheld video of a crash</a:t>
            </a:r>
          </a:p>
          <a:p>
            <a:pPr lvl="1"/>
            <a:r>
              <a:rPr lang="en-US" dirty="0">
                <a:hlinkClick r:id="rId2"/>
              </a:rPr>
              <a:t>https://edition.cnn.com/2023/10/24/business/california-dmv-cruise-permit-revoke/index.html</a:t>
            </a:r>
            <a:r>
              <a:rPr lang="en-US" dirty="0"/>
              <a:t> </a:t>
            </a:r>
          </a:p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1AA263-321C-FD06-E80A-C384D4FD4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2897F76-AEA0-B1E7-6C3B-C4F7977CDD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5367939"/>
              </p:ext>
            </p:extLst>
          </p:nvPr>
        </p:nvGraphicFramePr>
        <p:xfrm>
          <a:off x="7807794" y="2319042"/>
          <a:ext cx="3698406" cy="3528060"/>
        </p:xfrm>
        <a:graphic>
          <a:graphicData uri="http://schemas.openxmlformats.org/drawingml/2006/table">
            <a:tbl>
              <a:tblPr/>
              <a:tblGrid>
                <a:gridCol w="1232802">
                  <a:extLst>
                    <a:ext uri="{9D8B030D-6E8A-4147-A177-3AD203B41FA5}">
                      <a16:colId xmlns:a16="http://schemas.microsoft.com/office/drawing/2014/main" val="3133437765"/>
                    </a:ext>
                  </a:extLst>
                </a:gridCol>
                <a:gridCol w="1232802">
                  <a:extLst>
                    <a:ext uri="{9D8B030D-6E8A-4147-A177-3AD203B41FA5}">
                      <a16:colId xmlns:a16="http://schemas.microsoft.com/office/drawing/2014/main" val="1783188612"/>
                    </a:ext>
                  </a:extLst>
                </a:gridCol>
                <a:gridCol w="1232802">
                  <a:extLst>
                    <a:ext uri="{9D8B030D-6E8A-4147-A177-3AD203B41FA5}">
                      <a16:colId xmlns:a16="http://schemas.microsoft.com/office/drawing/2014/main" val="289660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SE">
                          <a:effectLst/>
                        </a:rPr>
                        <a:t>﻿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effectLst/>
                        </a:rPr>
                        <a:t>Miles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effectLst/>
                        </a:rPr>
                        <a:t>Vehicles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3964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effectLst/>
                        </a:rPr>
                        <a:t>Apollo (Baidu)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SE">
                          <a:effectLst/>
                        </a:rPr>
                        <a:t>21,774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SE">
                          <a:effectLst/>
                        </a:rPr>
                        <a:t>4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5980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effectLst/>
                        </a:rPr>
                        <a:t>Cruise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SE" dirty="0">
                          <a:effectLst/>
                        </a:rPr>
                        <a:t>546,492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SE">
                          <a:effectLst/>
                        </a:rPr>
                        <a:t>222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5439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effectLst/>
                        </a:rPr>
                        <a:t>Nuro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SE">
                          <a:effectLst/>
                        </a:rPr>
                        <a:t>924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SE">
                          <a:effectLst/>
                        </a:rPr>
                        <a:t>9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8920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effectLst/>
                        </a:rPr>
                        <a:t>Waymo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SE">
                          <a:effectLst/>
                        </a:rPr>
                        <a:t>51,639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SE">
                          <a:effectLst/>
                        </a:rPr>
                        <a:t>317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593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WeRide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SE">
                          <a:effectLst/>
                        </a:rPr>
                        <a:t>2,859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SE">
                          <a:effectLst/>
                        </a:rPr>
                        <a:t>3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7434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SE" dirty="0">
                          <a:effectLst/>
                        </a:rPr>
                        <a:t>﻿</a:t>
                      </a:r>
                      <a:r>
                        <a:rPr lang="en-US" dirty="0">
                          <a:effectLst/>
                        </a:rPr>
                        <a:t>Total</a:t>
                      </a:r>
                      <a:endParaRPr lang="en-SE" dirty="0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SE" b="1">
                          <a:effectLst/>
                        </a:rPr>
                        <a:t>623,689</a:t>
                      </a:r>
                      <a:endParaRPr lang="en-SE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SE" b="1" dirty="0">
                          <a:effectLst/>
                        </a:rPr>
                        <a:t>555</a:t>
                      </a:r>
                      <a:endParaRPr lang="en-SE" dirty="0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531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6100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1102D-0F51-D72B-E799-C4B93E115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Instruction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05F01-456F-A4F8-20E7-8178B1B0E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 textbook. Will discuss classic techniques as well as latest research advances</a:t>
            </a:r>
          </a:p>
          <a:p>
            <a:r>
              <a:rPr lang="en-US" dirty="0"/>
              <a:t>I provide detailed, self-contained PowerPoint slides</a:t>
            </a:r>
          </a:p>
          <a:p>
            <a:pPr lvl="1"/>
            <a:r>
              <a:rPr lang="en-US" dirty="0"/>
              <a:t>All exam questions come from these slides. Some slides may be verbose for the sake of completeness</a:t>
            </a:r>
          </a:p>
          <a:p>
            <a:r>
              <a:rPr lang="en-US" dirty="0"/>
              <a:t>In-class questions and discussions are welcome</a:t>
            </a:r>
          </a:p>
          <a:p>
            <a:pPr lvl="1"/>
            <a:r>
              <a:rPr lang="en-US" dirty="0"/>
              <a:t>You can either speak up during lecture, or type in the chat window. For questions after class, please use the Canvas discussion board so everyone can see the discussions</a:t>
            </a:r>
          </a:p>
          <a:p>
            <a:r>
              <a:rPr lang="en-US" dirty="0"/>
              <a:t>Lecture videos are recorded and put in </a:t>
            </a:r>
            <a:r>
              <a:rPr lang="en-US" dirty="0" err="1"/>
              <a:t>UmU</a:t>
            </a:r>
            <a:r>
              <a:rPr lang="en-US" dirty="0"/>
              <a:t> Play after each class, so in-class attendance is not mandatory</a:t>
            </a:r>
          </a:p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6F66ED-BF35-0373-F3D1-B11020A62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538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C0093-EA84-9A81-0F91-73359BAE1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Tesla?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2D9AE-A7E9-CFC8-CCB8-6A97AA9C0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738" y="1237593"/>
            <a:ext cx="5273238" cy="5194738"/>
          </a:xfrm>
        </p:spPr>
        <p:txBody>
          <a:bodyPr/>
          <a:lstStyle/>
          <a:p>
            <a:r>
              <a:rPr lang="en-US" dirty="0"/>
              <a:t>Tesla does not appear in the 2022 report</a:t>
            </a:r>
          </a:p>
          <a:p>
            <a:pPr lvl="1"/>
            <a:r>
              <a:rPr lang="en-US" dirty="0"/>
              <a:t>“Tesla’s current interpretation of the FSD Beta, which is now in use in more than 300,000 customer vehicles, is that it is a driver assistance system that does not require reporting to the DMV.”</a:t>
            </a:r>
          </a:p>
          <a:p>
            <a:r>
              <a:rPr lang="en-US" dirty="0"/>
              <a:t>Tesla Surpasses 150 Million Miles Driven with FSD Beta (Apr. 2023)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B20DC4-8EE5-9E7E-79B9-87248668D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2" descr="Tesla FSD Beta has driven over 150 million miles">
            <a:extLst>
              <a:ext uri="{FF2B5EF4-FFF2-40B4-BE49-F238E27FC236}">
                <a16:creationId xmlns:a16="http://schemas.microsoft.com/office/drawing/2014/main" id="{75779850-EFF2-A150-1A15-5F8192168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2360591"/>
            <a:ext cx="6238884" cy="325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17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14A3B-EDFA-87B2-9B84-F967ED3BD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Miles Driven a Good Metric?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ED0EF-B862-2E77-A12F-97642C481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738" y="1237593"/>
            <a:ext cx="10883462" cy="5194738"/>
          </a:xfrm>
        </p:spPr>
        <p:txBody>
          <a:bodyPr/>
          <a:lstStyle/>
          <a:p>
            <a:r>
              <a:rPr lang="en-US" dirty="0"/>
              <a:t>Not All Miles are Equal. </a:t>
            </a:r>
          </a:p>
          <a:p>
            <a:pPr lvl="1"/>
            <a:r>
              <a:rPr lang="en-US" dirty="0"/>
              <a:t>Driving conditions may be dramatically different. </a:t>
            </a:r>
          </a:p>
          <a:p>
            <a:pPr lvl="1"/>
            <a:r>
              <a:rPr lang="en-US" dirty="0"/>
              <a:t>Companies may be incentivized to avoid difficult driving conditions.</a:t>
            </a:r>
            <a:endParaRPr lang="en-SE" dirty="0"/>
          </a:p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C9EF8-E269-16B6-2039-1596A5C16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1FCA6B-7661-F532-9E51-00BCD7446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305" y="3169913"/>
            <a:ext cx="8764328" cy="336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7060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299C6-976C-7021-696B-D209D0A48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will L5 AD Arrive?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ADAD3-C273-0CB8-C3A7-9ADABF5BF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Chris </a:t>
            </a:r>
            <a:r>
              <a:rPr lang="en-US" dirty="0" err="1"/>
              <a:t>Urmson</a:t>
            </a:r>
            <a:r>
              <a:rPr lang="en-US" dirty="0"/>
              <a:t>, CEO of Aurora:</a:t>
            </a:r>
          </a:p>
          <a:p>
            <a:pPr lvl="1"/>
            <a:r>
              <a:rPr lang="en-US" dirty="0"/>
              <a:t>“In 5 years” - 2009</a:t>
            </a:r>
          </a:p>
          <a:p>
            <a:pPr lvl="1"/>
            <a:r>
              <a:rPr lang="en-US" dirty="0"/>
              <a:t>“In 5 years” - 2012</a:t>
            </a:r>
          </a:p>
          <a:p>
            <a:pPr lvl="1"/>
            <a:r>
              <a:rPr lang="en-US" dirty="0"/>
              <a:t>“In 5 years” - 2015</a:t>
            </a:r>
          </a:p>
          <a:p>
            <a:pPr lvl="1"/>
            <a:r>
              <a:rPr lang="en-US" dirty="0"/>
              <a:t>“In 5 years” - 2018</a:t>
            </a:r>
            <a:endParaRPr lang="en-SE" dirty="0"/>
          </a:p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B81C5B-ADE8-AF73-3519-AE4C8D6D6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163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7A13C-94D4-D3A0-3120-0D003E831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Major Tasks of an AV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0F999-8609-6A54-682C-5D2274BC1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C74A3-81A4-F3FD-CD07-EEE65B65A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49AB57-4A9F-858D-91AE-12EA13390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468" y="1463126"/>
            <a:ext cx="7983064" cy="43916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CA64BA-5454-9DB4-B198-1C3C3B6E3C44}"/>
              </a:ext>
            </a:extLst>
          </p:cNvPr>
          <p:cNvSpPr txBox="1"/>
          <p:nvPr/>
        </p:nvSpPr>
        <p:spPr>
          <a:xfrm>
            <a:off x="2740998" y="3439724"/>
            <a:ext cx="2254143" cy="307777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Localization: Where am I?</a:t>
            </a:r>
            <a:endParaRPr lang="en-SE" sz="14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39521D-9A82-7726-DC69-AAE77EA69E14}"/>
              </a:ext>
            </a:extLst>
          </p:cNvPr>
          <p:cNvSpPr txBox="1"/>
          <p:nvPr/>
        </p:nvSpPr>
        <p:spPr>
          <a:xfrm>
            <a:off x="6796095" y="3449249"/>
            <a:ext cx="2642070" cy="307777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Detection: What is around me?</a:t>
            </a:r>
            <a:endParaRPr lang="en-SE" sz="14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A08197-02A9-B0E5-1A22-35F9363ED9FD}"/>
              </a:ext>
            </a:extLst>
          </p:cNvPr>
          <p:cNvSpPr txBox="1"/>
          <p:nvPr/>
        </p:nvSpPr>
        <p:spPr>
          <a:xfrm>
            <a:off x="2422803" y="5860875"/>
            <a:ext cx="2890535" cy="307777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Prediction: Where are they going?</a:t>
            </a:r>
            <a:endParaRPr lang="en-SE" sz="14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D0248A-CB53-BD76-2F39-E9583F452C3A}"/>
              </a:ext>
            </a:extLst>
          </p:cNvPr>
          <p:cNvSpPr txBox="1"/>
          <p:nvPr/>
        </p:nvSpPr>
        <p:spPr>
          <a:xfrm>
            <a:off x="6363284" y="5860874"/>
            <a:ext cx="3507692" cy="307777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Planning and Control: Where should I go?</a:t>
            </a:r>
            <a:endParaRPr lang="en-SE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1936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3F58C-98E6-E920-4A30-2D6D1FBD2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 Processing Pipeline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22FE0-46F4-F5A1-AB78-094226421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737" y="1237594"/>
            <a:ext cx="10883463" cy="382970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Perception:</a:t>
            </a:r>
          </a:p>
          <a:p>
            <a:pPr lvl="1"/>
            <a:r>
              <a:rPr lang="en-US" dirty="0"/>
              <a:t>Understanding the surrounding environment, incl. localization, object detection and tracking, etc.</a:t>
            </a:r>
          </a:p>
          <a:p>
            <a:r>
              <a:rPr lang="en-US" dirty="0"/>
              <a:t>Behavior prediction:</a:t>
            </a:r>
          </a:p>
          <a:p>
            <a:pPr lvl="1"/>
            <a:r>
              <a:rPr lang="en-US" dirty="0"/>
              <a:t>Predict objects’ future movements</a:t>
            </a:r>
          </a:p>
          <a:p>
            <a:r>
              <a:rPr lang="en-US" dirty="0"/>
              <a:t>Planning:</a:t>
            </a:r>
          </a:p>
          <a:p>
            <a:pPr lvl="1"/>
            <a:r>
              <a:rPr lang="en-US" dirty="0"/>
              <a:t>Plan a path/trajectory for the ego-vehicle in the context of other road users</a:t>
            </a:r>
          </a:p>
          <a:p>
            <a:r>
              <a:rPr lang="en-US" dirty="0"/>
              <a:t>Control:</a:t>
            </a:r>
          </a:p>
          <a:p>
            <a:pPr lvl="1"/>
            <a:r>
              <a:rPr lang="en-US" dirty="0"/>
              <a:t>Moving the vehicle to follow the planned trajectory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A94F3-B8A6-3EED-F3DB-0B57D57D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34</a:t>
            </a:fld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3C48884-5EFB-A975-0AFE-67030A6F36D8}"/>
              </a:ext>
            </a:extLst>
          </p:cNvPr>
          <p:cNvSpPr/>
          <p:nvPr/>
        </p:nvSpPr>
        <p:spPr>
          <a:xfrm>
            <a:off x="2253470" y="5179598"/>
            <a:ext cx="1541371" cy="809625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Perception</a:t>
            </a:r>
            <a:endParaRPr lang="en-SE" sz="24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824C975-3AB0-F8A3-CED0-0F4F2267ED40}"/>
              </a:ext>
            </a:extLst>
          </p:cNvPr>
          <p:cNvSpPr/>
          <p:nvPr/>
        </p:nvSpPr>
        <p:spPr>
          <a:xfrm>
            <a:off x="4258268" y="5179598"/>
            <a:ext cx="1541371" cy="809625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Behavior Prediction</a:t>
            </a:r>
            <a:endParaRPr lang="en-SE" sz="24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446BBF8-DFCE-7CA9-1870-D7CF12931831}"/>
              </a:ext>
            </a:extLst>
          </p:cNvPr>
          <p:cNvSpPr/>
          <p:nvPr/>
        </p:nvSpPr>
        <p:spPr>
          <a:xfrm>
            <a:off x="6263066" y="5179598"/>
            <a:ext cx="1541371" cy="809625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Planning</a:t>
            </a:r>
            <a:endParaRPr lang="en-SE" sz="24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862298B-9C69-83A2-7B0D-24CF2170EBE0}"/>
              </a:ext>
            </a:extLst>
          </p:cNvPr>
          <p:cNvSpPr/>
          <p:nvPr/>
        </p:nvSpPr>
        <p:spPr>
          <a:xfrm>
            <a:off x="8267865" y="5179598"/>
            <a:ext cx="1541371" cy="809625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Control</a:t>
            </a:r>
            <a:endParaRPr lang="en-SE" sz="2400" dirty="0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A0D7EA7-0DFC-07CC-F7F1-B7D4CEA3D407}"/>
              </a:ext>
            </a:extLst>
          </p:cNvPr>
          <p:cNvCxnSpPr>
            <a:cxnSpLocks/>
          </p:cNvCxnSpPr>
          <p:nvPr/>
        </p:nvCxnSpPr>
        <p:spPr>
          <a:xfrm>
            <a:off x="3794841" y="5584410"/>
            <a:ext cx="463427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3AB74980-8C68-8934-4BF3-02623A36989F}"/>
              </a:ext>
            </a:extLst>
          </p:cNvPr>
          <p:cNvSpPr txBox="1"/>
          <p:nvPr/>
        </p:nvSpPr>
        <p:spPr>
          <a:xfrm>
            <a:off x="3000245" y="5935220"/>
            <a:ext cx="2146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Objects</a:t>
            </a:r>
          </a:p>
          <a:p>
            <a:pPr algn="ctr"/>
            <a:r>
              <a:rPr lang="en-US" dirty="0"/>
              <a:t>(Cars, pedestrians,…)</a:t>
            </a:r>
            <a:endParaRPr lang="en-SE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1420F7B-A410-BDB3-53D7-83D8834DCBA4}"/>
              </a:ext>
            </a:extLst>
          </p:cNvPr>
          <p:cNvSpPr txBox="1"/>
          <p:nvPr/>
        </p:nvSpPr>
        <p:spPr>
          <a:xfrm>
            <a:off x="5576949" y="5935220"/>
            <a:ext cx="893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Object</a:t>
            </a:r>
          </a:p>
          <a:p>
            <a:r>
              <a:rPr lang="en-US" dirty="0"/>
              <a:t>Futures</a:t>
            </a:r>
            <a:endParaRPr lang="en-SE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4758092-393B-6199-B8A6-293D0A42A953}"/>
              </a:ext>
            </a:extLst>
          </p:cNvPr>
          <p:cNvSpPr txBox="1"/>
          <p:nvPr/>
        </p:nvSpPr>
        <p:spPr>
          <a:xfrm>
            <a:off x="7616309" y="5935220"/>
            <a:ext cx="1254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Ego-vehicle</a:t>
            </a:r>
          </a:p>
          <a:p>
            <a:r>
              <a:rPr lang="en-US" dirty="0"/>
              <a:t>Trajectory</a:t>
            </a:r>
            <a:endParaRPr lang="en-SE" dirty="0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5AC7741-112A-16DF-0BA4-211853177750}"/>
              </a:ext>
            </a:extLst>
          </p:cNvPr>
          <p:cNvCxnSpPr>
            <a:cxnSpLocks/>
          </p:cNvCxnSpPr>
          <p:nvPr/>
        </p:nvCxnSpPr>
        <p:spPr>
          <a:xfrm>
            <a:off x="5826186" y="5584410"/>
            <a:ext cx="463427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085AB17-AC3D-57E1-9E67-DD993AA26BF7}"/>
              </a:ext>
            </a:extLst>
          </p:cNvPr>
          <p:cNvCxnSpPr>
            <a:cxnSpLocks/>
          </p:cNvCxnSpPr>
          <p:nvPr/>
        </p:nvCxnSpPr>
        <p:spPr>
          <a:xfrm>
            <a:off x="7804438" y="5584410"/>
            <a:ext cx="463427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B3C04A5-213E-3237-2705-0200F0C0B272}"/>
              </a:ext>
            </a:extLst>
          </p:cNvPr>
          <p:cNvCxnSpPr>
            <a:cxnSpLocks/>
          </p:cNvCxnSpPr>
          <p:nvPr/>
        </p:nvCxnSpPr>
        <p:spPr>
          <a:xfrm>
            <a:off x="1790043" y="5584410"/>
            <a:ext cx="463427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6785670-4B18-6847-398C-F9C48A8D7305}"/>
              </a:ext>
            </a:extLst>
          </p:cNvPr>
          <p:cNvCxnSpPr>
            <a:cxnSpLocks/>
          </p:cNvCxnSpPr>
          <p:nvPr/>
        </p:nvCxnSpPr>
        <p:spPr>
          <a:xfrm>
            <a:off x="9809236" y="5584410"/>
            <a:ext cx="306314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EFAEEAAA-5CBA-C750-5990-DC356216A9A1}"/>
              </a:ext>
            </a:extLst>
          </p:cNvPr>
          <p:cNvSpPr txBox="1"/>
          <p:nvPr/>
        </p:nvSpPr>
        <p:spPr>
          <a:xfrm>
            <a:off x="10027132" y="5122745"/>
            <a:ext cx="1659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Control </a:t>
            </a:r>
            <a:r>
              <a:rPr lang="en-US" dirty="0" err="1"/>
              <a:t>cmds</a:t>
            </a:r>
            <a:endParaRPr lang="en-US" dirty="0"/>
          </a:p>
          <a:p>
            <a:pPr algn="ctr"/>
            <a:r>
              <a:rPr lang="en-US" dirty="0"/>
              <a:t>(throttle, brake, steering)</a:t>
            </a:r>
            <a:endParaRPr lang="en-SE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063088D-7F2D-C9B4-A1BA-5B639EFFC662}"/>
              </a:ext>
            </a:extLst>
          </p:cNvPr>
          <p:cNvSpPr txBox="1"/>
          <p:nvPr/>
        </p:nvSpPr>
        <p:spPr>
          <a:xfrm>
            <a:off x="417042" y="5122745"/>
            <a:ext cx="1579911" cy="92333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Sensor Data</a:t>
            </a:r>
          </a:p>
          <a:p>
            <a:pPr algn="ctr"/>
            <a:r>
              <a:rPr lang="en-US" dirty="0"/>
              <a:t>(Camera, Lidar, Radar…)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1833848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BBDE8-CB4B-A217-DAF9-754373E29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Perception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310DF-14A8-73E7-491F-3CB33D21D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737" y="1237593"/>
            <a:ext cx="5378013" cy="5194738"/>
          </a:xfrm>
        </p:spPr>
        <p:txBody>
          <a:bodyPr/>
          <a:lstStyle/>
          <a:p>
            <a:r>
              <a:rPr lang="en-US" dirty="0"/>
              <a:t>Localization</a:t>
            </a:r>
          </a:p>
          <a:p>
            <a:r>
              <a:rPr lang="en-US" dirty="0"/>
              <a:t>Static object detection</a:t>
            </a:r>
          </a:p>
          <a:p>
            <a:r>
              <a:rPr lang="en-US" dirty="0"/>
              <a:t>Dynamic object detection and tracking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40E8E-BCD3-8CDC-A436-8A787641B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35</a:t>
            </a:fld>
            <a:endParaRPr lang="en-US"/>
          </a:p>
        </p:txBody>
      </p:sp>
      <p:pic>
        <p:nvPicPr>
          <p:cNvPr id="9218" name="Picture 2" descr="Figure 1">
            <a:extLst>
              <a:ext uri="{FF2B5EF4-FFF2-40B4-BE49-F238E27FC236}">
                <a16:creationId xmlns:a16="http://schemas.microsoft.com/office/drawing/2014/main" id="{C297DB48-A43A-DFC3-9FC9-3A6FA944D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1924050"/>
            <a:ext cx="60960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038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E3246-C314-F789-E27D-5641CDE1B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Behavior </a:t>
            </a:r>
            <a:r>
              <a:rPr lang="en-US" altLang="zh-CN" dirty="0"/>
              <a:t>P</a:t>
            </a:r>
            <a:r>
              <a:rPr lang="en-US" dirty="0"/>
              <a:t>rediction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742F5-6151-A28E-F162-9F8C922C3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737" y="1237593"/>
            <a:ext cx="5705637" cy="5194738"/>
          </a:xfrm>
        </p:spPr>
        <p:txBody>
          <a:bodyPr/>
          <a:lstStyle/>
          <a:p>
            <a:r>
              <a:rPr lang="en-US" dirty="0"/>
              <a:t>Based on state</a:t>
            </a:r>
          </a:p>
          <a:p>
            <a:pPr lvl="1"/>
            <a:r>
              <a:rPr lang="en-US" dirty="0"/>
              <a:t>Kalman filter</a:t>
            </a:r>
          </a:p>
          <a:p>
            <a:pPr lvl="1"/>
            <a:r>
              <a:rPr lang="en-US" dirty="0"/>
              <a:t>Particle filter</a:t>
            </a:r>
          </a:p>
          <a:p>
            <a:r>
              <a:rPr lang="en-US" dirty="0"/>
              <a:t>Data-driven</a:t>
            </a:r>
          </a:p>
          <a:p>
            <a:pPr lvl="1"/>
            <a:r>
              <a:rPr lang="en-US" dirty="0"/>
              <a:t>ML-based classification </a:t>
            </a:r>
          </a:p>
          <a:p>
            <a:r>
              <a:rPr lang="en-US" dirty="0"/>
              <a:t>Pedestrian intention prediction</a:t>
            </a:r>
          </a:p>
          <a:p>
            <a:pPr lvl="1"/>
            <a:r>
              <a:rPr lang="en-US" dirty="0"/>
              <a:t>Based on visual cues such as pose, etc.</a:t>
            </a:r>
            <a:endParaRPr lang="en-SE" dirty="0"/>
          </a:p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C861D2-2164-4063-1AE4-9334BE7E8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36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B81EDF-9FF6-99C4-3A47-FFB6F201B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743" y="2037782"/>
            <a:ext cx="5847226" cy="358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9717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A86B0-C949-0424-480B-444180D8E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Planning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ABB50-C9B3-86AF-36D8-AAA78428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738" y="1237593"/>
            <a:ext cx="6587687" cy="5194738"/>
          </a:xfrm>
        </p:spPr>
        <p:txBody>
          <a:bodyPr/>
          <a:lstStyle/>
          <a:p>
            <a:r>
              <a:rPr lang="en-US" dirty="0"/>
              <a:t>Mission Plann</a:t>
            </a:r>
            <a:r>
              <a:rPr lang="en-US" altLang="zh-CN" dirty="0"/>
              <a:t>ing</a:t>
            </a:r>
            <a:r>
              <a:rPr lang="en-US" dirty="0"/>
              <a:t>: use graph search to find a path from source to destination on the map</a:t>
            </a:r>
          </a:p>
          <a:p>
            <a:r>
              <a:rPr lang="en-US" dirty="0"/>
              <a:t>Behavior Plann</a:t>
            </a:r>
            <a:r>
              <a:rPr lang="en-US" altLang="zh-CN" dirty="0"/>
              <a:t>ing</a:t>
            </a:r>
            <a:r>
              <a:rPr lang="en-US" dirty="0"/>
              <a:t>: plan the set of high-level driving actions or maneuvers to safely achieve the driving mission under various driving conditions</a:t>
            </a:r>
            <a:endParaRPr lang="en-SE" dirty="0"/>
          </a:p>
          <a:p>
            <a:r>
              <a:rPr lang="en-US" dirty="0"/>
              <a:t>Local Plann</a:t>
            </a:r>
            <a:r>
              <a:rPr lang="en-US" altLang="zh-CN" dirty="0"/>
              <a:t>ing</a:t>
            </a:r>
            <a:r>
              <a:rPr lang="en-US" dirty="0"/>
              <a:t>: plan a safe and smooth trajectory (vehicle pose as function of time)</a:t>
            </a:r>
          </a:p>
          <a:p>
            <a:endParaRPr lang="en-SE" dirty="0"/>
          </a:p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621777-5977-D019-C4F9-5486E9179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37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3C563A-DF2B-8012-F49D-4DDFDD50E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425" y="1217301"/>
            <a:ext cx="4358838" cy="18652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C7D839-90A0-1273-DC7F-86DCEA170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2820" y="3049151"/>
            <a:ext cx="2454049" cy="21244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546AC3-964A-0247-3155-B7BDC4B103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1044" y="5197908"/>
            <a:ext cx="3657600" cy="148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3212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6A1FB-75AB-7186-0616-C79AE4643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A18B0-3EB2-8DFC-7B74-E893C48E7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737" y="1237593"/>
            <a:ext cx="5345269" cy="5194738"/>
          </a:xfrm>
        </p:spPr>
        <p:txBody>
          <a:bodyPr/>
          <a:lstStyle/>
          <a:p>
            <a:r>
              <a:rPr lang="en-US" dirty="0"/>
              <a:t>Velocity controller for longitudinal speed control</a:t>
            </a:r>
          </a:p>
          <a:p>
            <a:r>
              <a:rPr lang="en-US" dirty="0"/>
              <a:t>Steering controller for lateral speed control</a:t>
            </a:r>
          </a:p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66E867-DA77-2A94-7FA0-260EB07C3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38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695858-62F9-D538-A1D8-477E9ABB5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006" y="2523933"/>
            <a:ext cx="6072156" cy="206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907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6EEC3-08C9-C029-FAF9-3FBEC785B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37" y="63062"/>
            <a:ext cx="5625663" cy="1069486"/>
          </a:xfrm>
        </p:spPr>
        <p:txBody>
          <a:bodyPr>
            <a:normAutofit fontScale="90000"/>
          </a:bodyPr>
          <a:lstStyle/>
          <a:p>
            <a:r>
              <a:rPr lang="en-US" dirty="0"/>
              <a:t>ML/DL </a:t>
            </a:r>
            <a:r>
              <a:rPr lang="en-US" altLang="zh-CN" dirty="0"/>
              <a:t>Applied in the AV Pipeline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985CB-84F8-2D31-41B4-B041F72E5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737" y="1237593"/>
            <a:ext cx="5019525" cy="5194738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Classic AD processing pipeline: separate algorithms for each processing stage</a:t>
            </a:r>
          </a:p>
          <a:p>
            <a:r>
              <a:rPr lang="en-US" sz="2800" dirty="0"/>
              <a:t>ML, esp. Deep Neural </a:t>
            </a:r>
            <a:r>
              <a:rPr lang="en-US" altLang="zh-CN" sz="2800" dirty="0"/>
              <a:t>Networks,</a:t>
            </a:r>
            <a:r>
              <a:rPr lang="en-US" sz="2800" dirty="0"/>
              <a:t> may be deployed at different stages of the AD processing pipeline</a:t>
            </a:r>
          </a:p>
          <a:p>
            <a:pPr lvl="1"/>
            <a:r>
              <a:rPr lang="en-US" sz="2400" dirty="0"/>
              <a:t>(b): DNNs deployed in the </a:t>
            </a:r>
            <a:r>
              <a:rPr lang="en-US" sz="2400" dirty="0">
                <a:solidFill>
                  <a:srgbClr val="FF0000"/>
                </a:solidFill>
              </a:rPr>
              <a:t>Perception</a:t>
            </a:r>
            <a:r>
              <a:rPr lang="en-US" sz="2400" dirty="0"/>
              <a:t> stage only, the prevalent approach in industry practice.</a:t>
            </a:r>
          </a:p>
          <a:p>
            <a:pPr lvl="1"/>
            <a:r>
              <a:rPr lang="en-US" sz="2400" dirty="0"/>
              <a:t>(c): </a:t>
            </a:r>
            <a:r>
              <a:rPr lang="en-US" sz="2400" dirty="0">
                <a:solidFill>
                  <a:srgbClr val="FF0000"/>
                </a:solidFill>
              </a:rPr>
              <a:t>end-to-end</a:t>
            </a:r>
            <a:r>
              <a:rPr lang="en-US" sz="2400" dirty="0"/>
              <a:t> control, e.g., mapping from input images to control, trained with Imitation Learning or Reinforcement Learning.</a:t>
            </a:r>
          </a:p>
          <a:p>
            <a:pPr lvl="1"/>
            <a:r>
              <a:rPr lang="en-US" sz="2400" dirty="0"/>
              <a:t>(d): </a:t>
            </a:r>
            <a:r>
              <a:rPr lang="en-US" sz="2400" dirty="0">
                <a:solidFill>
                  <a:srgbClr val="FF0000"/>
                </a:solidFill>
              </a:rPr>
              <a:t>mid-to-mid</a:t>
            </a:r>
            <a:r>
              <a:rPr lang="en-US" sz="2400" dirty="0"/>
              <a:t> approach, e.g., a separate perception module outputs Bird’s Eye View as input to downstream modules.</a:t>
            </a:r>
            <a:endParaRPr lang="en-SE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9F646D-7BF2-5219-17AB-1F9945386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39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9316A1-DFEE-F4F0-E35A-7B4EB18594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8361" b="7483"/>
          <a:stretch/>
        </p:blipFill>
        <p:spPr>
          <a:xfrm>
            <a:off x="5989030" y="5143168"/>
            <a:ext cx="5781485" cy="15703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2542B37-674F-8C38-F6C6-C3BD37CD14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699" b="31639"/>
          <a:stretch/>
        </p:blipFill>
        <p:spPr>
          <a:xfrm>
            <a:off x="5989032" y="3669968"/>
            <a:ext cx="5781485" cy="14732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90F8D0-3E80-1E8A-CD5C-756C1EAEE4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802" b="53598"/>
          <a:stretch/>
        </p:blipFill>
        <p:spPr>
          <a:xfrm>
            <a:off x="5989033" y="2181529"/>
            <a:ext cx="5781485" cy="15341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D27D2F-DA0A-ECEF-EB4B-4180087261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78370"/>
          <a:stretch/>
        </p:blipFill>
        <p:spPr>
          <a:xfrm>
            <a:off x="5989034" y="699195"/>
            <a:ext cx="5781485" cy="140613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459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336DE-3CE7-CBBC-2B4B-3FE703807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Materials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46B1E-807D-A990-5A9E-9A652A0E5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 will put lecture materials here instead of on Canvas. Please bookmark this link:</a:t>
            </a:r>
          </a:p>
          <a:p>
            <a:pPr lvl="1"/>
            <a:r>
              <a:rPr lang="en-US" dirty="0">
                <a:hlinkClick r:id="rId2"/>
              </a:rPr>
              <a:t>https://guzonghua.github.io/saav/</a:t>
            </a:r>
            <a:endParaRPr lang="en-US" dirty="0"/>
          </a:p>
          <a:p>
            <a:pPr lvl="1"/>
            <a:r>
              <a:rPr lang="fr-FR" dirty="0"/>
              <a:t>Canvas </a:t>
            </a:r>
            <a:r>
              <a:rPr lang="fr-FR" dirty="0" err="1"/>
              <a:t>used</a:t>
            </a:r>
            <a:r>
              <a:rPr lang="fr-FR" dirty="0"/>
              <a:t> for discussions, </a:t>
            </a:r>
            <a:r>
              <a:rPr lang="fr-FR" dirty="0" err="1"/>
              <a:t>submission</a:t>
            </a:r>
            <a:r>
              <a:rPr lang="fr-FR" dirty="0"/>
              <a:t> of </a:t>
            </a:r>
            <a:r>
              <a:rPr lang="fr-FR" dirty="0" err="1"/>
              <a:t>labs</a:t>
            </a:r>
            <a:r>
              <a:rPr lang="fr-FR" dirty="0"/>
              <a:t> and final exam</a:t>
            </a:r>
          </a:p>
          <a:p>
            <a:pPr lvl="1"/>
            <a:r>
              <a:rPr lang="en-US" dirty="0"/>
              <a:t>Since slides may be updated slightly after each class, it is more convenient to put them on GitHub</a:t>
            </a:r>
          </a:p>
          <a:p>
            <a:r>
              <a:rPr lang="en-US" dirty="0"/>
              <a:t>Previous course contents available:</a:t>
            </a:r>
          </a:p>
          <a:p>
            <a:pPr lvl="1"/>
            <a:r>
              <a:rPr lang="en-US" dirty="0">
                <a:hlinkClick r:id="rId3"/>
              </a:rPr>
              <a:t>https://guzonghua.github.io/saav2022/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https://guzonghua.github.io/saav2021/</a:t>
            </a:r>
            <a:r>
              <a:rPr lang="en-US" dirty="0"/>
              <a:t> (with YouTube videos)</a:t>
            </a:r>
          </a:p>
          <a:p>
            <a:pPr lvl="1"/>
            <a:r>
              <a:rPr lang="en-US" dirty="0"/>
              <a:t>Contents updated every year</a:t>
            </a:r>
          </a:p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FD20B9-06E3-2934-4E52-786FDC20D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89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A55AC-2148-6948-9BD3-52200EF1F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Schedule</a:t>
            </a:r>
            <a:endParaRPr lang="en-SE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F13EB83-FE83-F038-1624-6D6C901180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7507960"/>
              </p:ext>
            </p:extLst>
          </p:nvPr>
        </p:nvGraphicFramePr>
        <p:xfrm>
          <a:off x="694490" y="1293076"/>
          <a:ext cx="10948989" cy="55018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5989">
                  <a:extLst>
                    <a:ext uri="{9D8B030D-6E8A-4147-A177-3AD203B41FA5}">
                      <a16:colId xmlns:a16="http://schemas.microsoft.com/office/drawing/2014/main" val="3623576272"/>
                    </a:ext>
                  </a:extLst>
                </a:gridCol>
                <a:gridCol w="4066343">
                  <a:extLst>
                    <a:ext uri="{9D8B030D-6E8A-4147-A177-3AD203B41FA5}">
                      <a16:colId xmlns:a16="http://schemas.microsoft.com/office/drawing/2014/main" val="354782421"/>
                    </a:ext>
                  </a:extLst>
                </a:gridCol>
                <a:gridCol w="5996657">
                  <a:extLst>
                    <a:ext uri="{9D8B030D-6E8A-4147-A177-3AD203B41FA5}">
                      <a16:colId xmlns:a16="http://schemas.microsoft.com/office/drawing/2014/main" val="660209456"/>
                    </a:ext>
                  </a:extLst>
                </a:gridCol>
              </a:tblGrid>
              <a:tr h="262130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Lec Date</a:t>
                      </a:r>
                      <a:endParaRPr lang="en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87" marR="47487" marT="47487" marB="47487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Lecture Notes</a:t>
                      </a:r>
                      <a:endParaRPr lang="en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87" marR="47487" marT="47487" marB="47487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Topics Discussed</a:t>
                      </a:r>
                      <a:endParaRPr lang="en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87" marR="47487" marT="47487" marB="47487" anchor="ctr"/>
                </a:tc>
                <a:extLst>
                  <a:ext uri="{0D108BD9-81ED-4DB2-BD59-A6C34878D82A}">
                    <a16:rowId xmlns:a16="http://schemas.microsoft.com/office/drawing/2014/main" val="2241392819"/>
                  </a:ext>
                </a:extLst>
              </a:tr>
              <a:tr h="429285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W1</a:t>
                      </a:r>
                      <a:endParaRPr lang="en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87" marR="47487" marT="47487" marB="47487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L1.1 Introduction and Overview </a:t>
                      </a:r>
                      <a:r>
                        <a:rPr lang="en-US" sz="1400" u="sng" dirty="0">
                          <a:effectLst/>
                          <a:hlinkClick r:id="rId2" action="ppaction://hlinkpres?slideindex=1&amp;slidetitle="/>
                        </a:rPr>
                        <a:t>PPTX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u="sng" dirty="0">
                          <a:effectLst/>
                          <a:hlinkClick r:id="rId3" action="ppaction://hlinkfile"/>
                        </a:rPr>
                        <a:t>PDF</a:t>
                      </a:r>
                      <a:endParaRPr lang="en-SE" sz="1600" dirty="0">
                        <a:effectLst/>
                      </a:endParaRPr>
                    </a:p>
                    <a:p>
                      <a:r>
                        <a:rPr lang="en-US" sz="1400" dirty="0">
                          <a:effectLst/>
                        </a:rPr>
                        <a:t>L1.2 AV Sensors HD Map </a:t>
                      </a:r>
                      <a:r>
                        <a:rPr lang="en-US" sz="1400" u="sng" dirty="0">
                          <a:effectLst/>
                          <a:hlinkClick r:id="rId4" action="ppaction://hlinkpres?slideindex=1&amp;slidetitle="/>
                        </a:rPr>
                        <a:t>PPTX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u="sng" dirty="0">
                          <a:effectLst/>
                          <a:hlinkClick r:id="rId5" action="ppaction://hlinkfile"/>
                        </a:rPr>
                        <a:t>PDF</a:t>
                      </a:r>
                      <a:endParaRPr lang="en-S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87" marR="47487" marT="47487" marB="47487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Background, history, AD processing pipeline</a:t>
                      </a:r>
                      <a:endParaRPr lang="en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87" marR="47487" marT="47487" marB="47487"/>
                </a:tc>
                <a:extLst>
                  <a:ext uri="{0D108BD9-81ED-4DB2-BD59-A6C34878D82A}">
                    <a16:rowId xmlns:a16="http://schemas.microsoft.com/office/drawing/2014/main" val="1251340508"/>
                  </a:ext>
                </a:extLst>
              </a:tr>
              <a:tr h="429285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W2</a:t>
                      </a:r>
                      <a:endParaRPr lang="en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87" marR="47487" marT="47487" marB="47487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L1.3 HWSW Platforms V2X </a:t>
                      </a:r>
                      <a:r>
                        <a:rPr lang="en-US" sz="1400" u="sng">
                          <a:effectLst/>
                          <a:hlinkClick r:id="rId6" action="ppaction://hlinkpres?slideindex=1&amp;slidetitle="/>
                        </a:rPr>
                        <a:t>PPTX</a:t>
                      </a:r>
                      <a:r>
                        <a:rPr lang="en-US" sz="1400">
                          <a:effectLst/>
                        </a:rPr>
                        <a:t>, </a:t>
                      </a:r>
                      <a:r>
                        <a:rPr lang="en-US" sz="1400" u="sng">
                          <a:effectLst/>
                          <a:hlinkClick r:id="rId7" action="ppaction://hlinkfile"/>
                        </a:rPr>
                        <a:t>PDF</a:t>
                      </a:r>
                      <a:endParaRPr lang="en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87" marR="47487" marT="47487" marB="47487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Sensors and perception, HD maps, HW platforms, SW platforms, V2X communication</a:t>
                      </a:r>
                      <a:endParaRPr lang="en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87" marR="47487" marT="47487" marB="47487"/>
                </a:tc>
                <a:extLst>
                  <a:ext uri="{0D108BD9-81ED-4DB2-BD59-A6C34878D82A}">
                    <a16:rowId xmlns:a16="http://schemas.microsoft.com/office/drawing/2014/main" val="1187554407"/>
                  </a:ext>
                </a:extLst>
              </a:tr>
              <a:tr h="429285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W2</a:t>
                      </a:r>
                      <a:endParaRPr lang="en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87" marR="47487" marT="47487" marB="47487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L2 Intro to Machine Learning </a:t>
                      </a:r>
                      <a:r>
                        <a:rPr lang="en-US" sz="1400" u="sng">
                          <a:effectLst/>
                          <a:hlinkClick r:id="rId8" action="ppaction://hlinkpres?slideindex=1&amp;slidetitle="/>
                        </a:rPr>
                        <a:t>PPTX</a:t>
                      </a:r>
                      <a:r>
                        <a:rPr lang="en-US" sz="1400">
                          <a:effectLst/>
                        </a:rPr>
                        <a:t>, </a:t>
                      </a:r>
                      <a:r>
                        <a:rPr lang="en-US" sz="1400" u="sng">
                          <a:effectLst/>
                          <a:hlinkClick r:id="rId9" action="ppaction://hlinkfile"/>
                        </a:rPr>
                        <a:t>PDF</a:t>
                      </a:r>
                      <a:endParaRPr lang="en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87" marR="47487" marT="47487" marB="47487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Activation functions, Cross-Entropy Loss, SoftMax, ROC and AUC, NN training issues</a:t>
                      </a:r>
                      <a:endParaRPr lang="en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87" marR="47487" marT="47487" marB="47487"/>
                </a:tc>
                <a:extLst>
                  <a:ext uri="{0D108BD9-81ED-4DB2-BD59-A6C34878D82A}">
                    <a16:rowId xmlns:a16="http://schemas.microsoft.com/office/drawing/2014/main" val="564657930"/>
                  </a:ext>
                </a:extLst>
              </a:tr>
              <a:tr h="262130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W3</a:t>
                      </a:r>
                      <a:endParaRPr lang="en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87" marR="47487" marT="47487" marB="47487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L3.1 CNN for Computer Vision </a:t>
                      </a:r>
                      <a:r>
                        <a:rPr lang="en-US" sz="1400" u="sng">
                          <a:effectLst/>
                          <a:hlinkClick r:id="rId10" action="ppaction://hlinkpres?slideindex=1&amp;slidetitle="/>
                        </a:rPr>
                        <a:t>PPTX</a:t>
                      </a:r>
                      <a:r>
                        <a:rPr lang="en-US" sz="1400">
                          <a:effectLst/>
                        </a:rPr>
                        <a:t>, </a:t>
                      </a:r>
                      <a:r>
                        <a:rPr lang="en-US" sz="1400" u="sng">
                          <a:effectLst/>
                          <a:hlinkClick r:id="rId11" action="ppaction://hlinkfile"/>
                        </a:rPr>
                        <a:t>PDF</a:t>
                      </a:r>
                      <a:endParaRPr lang="en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87" marR="47487" marT="47487" marB="47487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Intro to CNN, case studies (LeNet, AlexNet, VGGNet, GooLeNet, ResNet...)</a:t>
                      </a:r>
                      <a:endParaRPr lang="en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87" marR="47487" marT="47487" marB="47487"/>
                </a:tc>
                <a:extLst>
                  <a:ext uri="{0D108BD9-81ED-4DB2-BD59-A6C34878D82A}">
                    <a16:rowId xmlns:a16="http://schemas.microsoft.com/office/drawing/2014/main" val="3778969958"/>
                  </a:ext>
                </a:extLst>
              </a:tr>
              <a:tr h="262130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W4</a:t>
                      </a:r>
                      <a:endParaRPr lang="en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87" marR="47487" marT="47487" marB="47487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L3.2 Adversarial Attacks </a:t>
                      </a:r>
                      <a:r>
                        <a:rPr lang="en-US" sz="1400" u="sng">
                          <a:effectLst/>
                          <a:hlinkClick r:id="rId12" action="ppaction://hlinkpres?slideindex=1&amp;slidetitle="/>
                        </a:rPr>
                        <a:t>PPTX</a:t>
                      </a:r>
                      <a:r>
                        <a:rPr lang="en-US" sz="1400">
                          <a:effectLst/>
                        </a:rPr>
                        <a:t>, </a:t>
                      </a:r>
                      <a:r>
                        <a:rPr lang="en-US" sz="1400" u="sng">
                          <a:effectLst/>
                          <a:hlinkClick r:id="rId13" action="ppaction://hlinkfile"/>
                        </a:rPr>
                        <a:t>PDF</a:t>
                      </a:r>
                      <a:endParaRPr lang="en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87" marR="47487" marT="47487" marB="47487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Adversarial attacks</a:t>
                      </a:r>
                      <a:endParaRPr lang="en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87" marR="47487" marT="47487" marB="47487"/>
                </a:tc>
                <a:extLst>
                  <a:ext uri="{0D108BD9-81ED-4DB2-BD59-A6C34878D82A}">
                    <a16:rowId xmlns:a16="http://schemas.microsoft.com/office/drawing/2014/main" val="2965148852"/>
                  </a:ext>
                </a:extLst>
              </a:tr>
              <a:tr h="429285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W5</a:t>
                      </a:r>
                      <a:endParaRPr lang="en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87" marR="47487" marT="47487" marB="47487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L4 Object Detection and Segmentation </a:t>
                      </a:r>
                      <a:r>
                        <a:rPr lang="en-US" sz="1400" u="sng">
                          <a:effectLst/>
                          <a:hlinkClick r:id="rId14" action="ppaction://hlinkpres?slideindex=1&amp;slidetitle="/>
                        </a:rPr>
                        <a:t>PPTX</a:t>
                      </a:r>
                      <a:r>
                        <a:rPr lang="en-US" sz="1400">
                          <a:effectLst/>
                        </a:rPr>
                        <a:t>, </a:t>
                      </a:r>
                      <a:r>
                        <a:rPr lang="en-US" sz="1400" u="sng">
                          <a:effectLst/>
                          <a:hlinkClick r:id="rId15" action="ppaction://hlinkfile"/>
                        </a:rPr>
                        <a:t>PDF</a:t>
                      </a:r>
                      <a:endParaRPr lang="en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87" marR="47487" marT="47487" marB="47487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Object detection (R-CNN, Fast R-CNN, Faster R-CNN, Single-Stage Detectors), object segmentation</a:t>
                      </a:r>
                      <a:endParaRPr lang="en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87" marR="47487" marT="47487" marB="47487"/>
                </a:tc>
                <a:extLst>
                  <a:ext uri="{0D108BD9-81ED-4DB2-BD59-A6C34878D82A}">
                    <a16:rowId xmlns:a16="http://schemas.microsoft.com/office/drawing/2014/main" val="2836507549"/>
                  </a:ext>
                </a:extLst>
              </a:tr>
              <a:tr h="429285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W6</a:t>
                      </a:r>
                      <a:endParaRPr lang="en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87" marR="47487" marT="47487" marB="47487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L5 Planning </a:t>
                      </a:r>
                      <a:r>
                        <a:rPr lang="en-US" sz="1400" u="sng">
                          <a:effectLst/>
                          <a:hlinkClick r:id="rId16" action="ppaction://hlinkpres?slideindex=1&amp;slidetitle="/>
                        </a:rPr>
                        <a:t>PPTX</a:t>
                      </a:r>
                      <a:r>
                        <a:rPr lang="en-US" sz="1400">
                          <a:effectLst/>
                        </a:rPr>
                        <a:t>, </a:t>
                      </a:r>
                      <a:r>
                        <a:rPr lang="en-US" sz="1400" u="sng">
                          <a:effectLst/>
                          <a:hlinkClick r:id="rId17" action="ppaction://hlinkfile"/>
                        </a:rPr>
                        <a:t>PDF</a:t>
                      </a:r>
                      <a:endParaRPr lang="en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87" marR="47487" marT="47487" marB="47487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Route planning, behavior planning, local planning, Responsibility Sensitive Safety (RSS)</a:t>
                      </a:r>
                      <a:endParaRPr lang="en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87" marR="47487" marT="47487" marB="47487"/>
                </a:tc>
                <a:extLst>
                  <a:ext uri="{0D108BD9-81ED-4DB2-BD59-A6C34878D82A}">
                    <a16:rowId xmlns:a16="http://schemas.microsoft.com/office/drawing/2014/main" val="2482432980"/>
                  </a:ext>
                </a:extLst>
              </a:tr>
              <a:tr h="262130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W7</a:t>
                      </a:r>
                      <a:endParaRPr lang="en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87" marR="47487" marT="47487" marB="47487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L6 Control Theory </a:t>
                      </a:r>
                      <a:r>
                        <a:rPr lang="en-US" sz="1400" u="sng">
                          <a:effectLst/>
                          <a:hlinkClick r:id="rId18" action="ppaction://hlinkpres?slideindex=1&amp;slidetitle="/>
                        </a:rPr>
                        <a:t>PPTX</a:t>
                      </a:r>
                      <a:r>
                        <a:rPr lang="en-US" sz="1400">
                          <a:effectLst/>
                        </a:rPr>
                        <a:t>, </a:t>
                      </a:r>
                      <a:r>
                        <a:rPr lang="en-US" sz="1400" u="sng">
                          <a:effectLst/>
                          <a:hlinkClick r:id="rId19" action="ppaction://hlinkfile"/>
                        </a:rPr>
                        <a:t>PDF</a:t>
                      </a:r>
                      <a:endParaRPr lang="en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87" marR="47487" marT="47487" marB="47487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PID, MPC, Udacity racetrack control, PID tuning with twiddle()</a:t>
                      </a:r>
                      <a:endParaRPr lang="en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87" marR="47487" marT="47487" marB="47487"/>
                </a:tc>
                <a:extLst>
                  <a:ext uri="{0D108BD9-81ED-4DB2-BD59-A6C34878D82A}">
                    <a16:rowId xmlns:a16="http://schemas.microsoft.com/office/drawing/2014/main" val="3618837074"/>
                  </a:ext>
                </a:extLst>
              </a:tr>
              <a:tr h="429285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W8</a:t>
                      </a:r>
                      <a:endParaRPr lang="en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87" marR="47487" marT="47487" marB="47487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L7.1 MDP Planning, </a:t>
                      </a:r>
                      <a:r>
                        <a:rPr lang="en-US" sz="1400" u="sng">
                          <a:effectLst/>
                          <a:hlinkClick r:id="rId20" action="ppaction://hlinkpres?slideindex=1&amp;slidetitle="/>
                        </a:rPr>
                        <a:t>PPTX</a:t>
                      </a:r>
                      <a:r>
                        <a:rPr lang="en-US" sz="1400">
                          <a:effectLst/>
                        </a:rPr>
                        <a:t>, </a:t>
                      </a:r>
                      <a:r>
                        <a:rPr lang="en-US" sz="1400" u="sng">
                          <a:effectLst/>
                          <a:hlinkClick r:id="rId21" action="ppaction://hlinkfile"/>
                        </a:rPr>
                        <a:t>PDF</a:t>
                      </a:r>
                      <a:endParaRPr lang="en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87" marR="47487" marT="47487" marB="47487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Markov Decision Process (MDP), Bellman Equations, Policy Iteration, Value Iteration</a:t>
                      </a:r>
                      <a:endParaRPr lang="en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87" marR="47487" marT="47487" marB="47487"/>
                </a:tc>
                <a:extLst>
                  <a:ext uri="{0D108BD9-81ED-4DB2-BD59-A6C34878D82A}">
                    <a16:rowId xmlns:a16="http://schemas.microsoft.com/office/drawing/2014/main" val="4005872596"/>
                  </a:ext>
                </a:extLst>
              </a:tr>
              <a:tr h="262130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W8</a:t>
                      </a:r>
                      <a:endParaRPr lang="en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87" marR="47487" marT="47487" marB="47487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L7.2 Q-Learning, </a:t>
                      </a:r>
                      <a:r>
                        <a:rPr lang="en-US" sz="1400" u="sng">
                          <a:effectLst/>
                          <a:hlinkClick r:id="rId22" action="ppaction://hlinkpres?slideindex=1&amp;slidetitle="/>
                        </a:rPr>
                        <a:t>PPTX</a:t>
                      </a:r>
                      <a:r>
                        <a:rPr lang="en-US" sz="1400">
                          <a:effectLst/>
                        </a:rPr>
                        <a:t>, </a:t>
                      </a:r>
                      <a:r>
                        <a:rPr lang="en-US" sz="1400" u="sng">
                          <a:effectLst/>
                          <a:hlinkClick r:id="rId23" action="ppaction://hlinkfile"/>
                        </a:rPr>
                        <a:t>PDF</a:t>
                      </a:r>
                      <a:endParaRPr lang="en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87" marR="47487" marT="47487" marB="47487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Q-learning</a:t>
                      </a:r>
                      <a:endParaRPr lang="en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87" marR="47487" marT="47487" marB="47487"/>
                </a:tc>
                <a:extLst>
                  <a:ext uri="{0D108BD9-81ED-4DB2-BD59-A6C34878D82A}">
                    <a16:rowId xmlns:a16="http://schemas.microsoft.com/office/drawing/2014/main" val="2173188909"/>
                  </a:ext>
                </a:extLst>
              </a:tr>
              <a:tr h="262130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W9</a:t>
                      </a:r>
                      <a:endParaRPr lang="en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87" marR="47487" marT="47487" marB="47487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L8 Latest Research Advances</a:t>
                      </a:r>
                      <a:endParaRPr lang="en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87" marR="47487" marT="47487" marB="47487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TBD</a:t>
                      </a:r>
                      <a:endParaRPr lang="en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87" marR="47487" marT="47487" marB="47487"/>
                </a:tc>
                <a:extLst>
                  <a:ext uri="{0D108BD9-81ED-4DB2-BD59-A6C34878D82A}">
                    <a16:rowId xmlns:a16="http://schemas.microsoft.com/office/drawing/2014/main" val="2073664713"/>
                  </a:ext>
                </a:extLst>
              </a:tr>
              <a:tr h="262130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W10</a:t>
                      </a:r>
                      <a:endParaRPr lang="en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87" marR="47487" marT="47487" marB="47487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Final Exam, Jan. 12, 2024, 15:00-17:30, Online on Zoom, </a:t>
                      </a:r>
                      <a:r>
                        <a:rPr lang="en-US" sz="1400" u="sng" dirty="0">
                          <a:effectLst/>
                          <a:hlinkClick r:id="rId24" action="ppaction://hlinkfile"/>
                        </a:rPr>
                        <a:t>Sample Exam Questions</a:t>
                      </a:r>
                      <a:endParaRPr lang="en-S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87" marR="47487" marT="47487" marB="47487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S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87" marR="47487" marT="47487" marB="47487"/>
                </a:tc>
                <a:extLst>
                  <a:ext uri="{0D108BD9-81ED-4DB2-BD59-A6C34878D82A}">
                    <a16:rowId xmlns:a16="http://schemas.microsoft.com/office/drawing/2014/main" val="374854992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30C00-9733-00E3-F804-0187A4A45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23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8D1B2-98A4-8FA3-C568-15833F173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Public Holidays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217FE-7E60-4197-5931-1993720A4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076DB1-22FB-D025-804C-CA2CF14EC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1C1CDB-8914-FDD1-A7CE-D2078518C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20" y="1208683"/>
            <a:ext cx="5963291" cy="36311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AC31C6-FB51-A7F3-8D0C-71FF102DA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08683"/>
            <a:ext cx="5987775" cy="3523313"/>
          </a:xfrm>
          <a:prstGeom prst="rect">
            <a:avLst/>
          </a:prstGeom>
          <a:noFill/>
          <a:ln w="19050"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920E0DB-CDC6-4A98-3568-26A55EADF543}"/>
              </a:ext>
            </a:extLst>
          </p:cNvPr>
          <p:cNvSpPr/>
          <p:nvPr/>
        </p:nvSpPr>
        <p:spPr>
          <a:xfrm>
            <a:off x="1008668" y="4025242"/>
            <a:ext cx="3318235" cy="301658"/>
          </a:xfrm>
          <a:prstGeom prst="rec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20D778-B52C-25FD-B610-50F07DEF2AD8}"/>
              </a:ext>
            </a:extLst>
          </p:cNvPr>
          <p:cNvSpPr/>
          <p:nvPr/>
        </p:nvSpPr>
        <p:spPr>
          <a:xfrm>
            <a:off x="6985262" y="1998480"/>
            <a:ext cx="1395167" cy="301658"/>
          </a:xfrm>
          <a:prstGeom prst="rec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CF4E21-96A6-3FD1-FE2C-C9CA873455E6}"/>
              </a:ext>
            </a:extLst>
          </p:cNvPr>
          <p:cNvSpPr txBox="1"/>
          <p:nvPr/>
        </p:nvSpPr>
        <p:spPr>
          <a:xfrm>
            <a:off x="9626906" y="2715116"/>
            <a:ext cx="1183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Final Exam</a:t>
            </a:r>
            <a:endParaRPr lang="en-SE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9672B0-E12B-5B7D-FD96-7699A2581C52}"/>
              </a:ext>
            </a:extLst>
          </p:cNvPr>
          <p:cNvSpPr txBox="1"/>
          <p:nvPr/>
        </p:nvSpPr>
        <p:spPr>
          <a:xfrm>
            <a:off x="2179510" y="3735531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Holidays</a:t>
            </a:r>
            <a:endParaRPr lang="en-SE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CB5C59-4DA3-A5AA-0940-F5010C8B0874}"/>
              </a:ext>
            </a:extLst>
          </p:cNvPr>
          <p:cNvSpPr txBox="1"/>
          <p:nvPr/>
        </p:nvSpPr>
        <p:spPr>
          <a:xfrm>
            <a:off x="7269984" y="2258302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Holidays</a:t>
            </a:r>
            <a:endParaRPr lang="en-SE" dirty="0">
              <a:solidFill>
                <a:srgbClr val="FF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021D38C-14CE-F1B8-2115-6CDEFD5A2094}"/>
              </a:ext>
            </a:extLst>
          </p:cNvPr>
          <p:cNvSpPr/>
          <p:nvPr/>
        </p:nvSpPr>
        <p:spPr>
          <a:xfrm>
            <a:off x="10004266" y="2516957"/>
            <a:ext cx="429258" cy="277780"/>
          </a:xfrm>
          <a:prstGeom prst="rec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CF1DD4C-374D-E919-1680-DE6962454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5979" y="3865143"/>
            <a:ext cx="1893191" cy="299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25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83BD2-2EEF-23E2-C20A-9D7116DD2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Lab Sections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F8A033-0759-8A92-BD52-4D744D69F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7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BD7D94F-0BB1-95B0-3F87-8F2F400B6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737" y="1315454"/>
            <a:ext cx="10949153" cy="3569366"/>
          </a:xfrm>
        </p:spPr>
        <p:txBody>
          <a:bodyPr>
            <a:normAutofit fontScale="77500" lnSpcReduction="20000"/>
          </a:bodyPr>
          <a:lstStyle/>
          <a:p>
            <a:r>
              <a:rPr lang="de-DE" dirty="0"/>
              <a:t>Lab materials: </a:t>
            </a:r>
            <a:r>
              <a:rPr lang="de-DE" dirty="0">
                <a:hlinkClick r:id="rId3"/>
              </a:rPr>
              <a:t>https://github.com/guzonghua/saavlabs</a:t>
            </a:r>
            <a:endParaRPr lang="de-DE" dirty="0"/>
          </a:p>
          <a:p>
            <a:r>
              <a:rPr lang="en-US" dirty="0"/>
              <a:t>Students should form teams of 1-3 people each for the lab sections.</a:t>
            </a:r>
          </a:p>
          <a:p>
            <a:pPr lvl="1"/>
            <a:r>
              <a:rPr lang="en-US" dirty="0"/>
              <a:t>Please sign up for groups in Canvas before 11-22.</a:t>
            </a:r>
          </a:p>
          <a:p>
            <a:pPr lvl="1"/>
            <a:r>
              <a:rPr lang="en-US" dirty="0"/>
              <a:t>To help you form groups to work on the lab assignments, please join the discord channel:</a:t>
            </a:r>
          </a:p>
          <a:p>
            <a:pPr lvl="2"/>
            <a:r>
              <a:rPr lang="en-US" dirty="0">
                <a:hlinkClick r:id="rId4"/>
              </a:rPr>
              <a:t>https://discord.gg/6VG5xWBQ</a:t>
            </a:r>
            <a:r>
              <a:rPr lang="en-US" dirty="0"/>
              <a:t> </a:t>
            </a:r>
          </a:p>
          <a:p>
            <a:r>
              <a:rPr lang="en-US" dirty="0"/>
              <a:t>The programming workload is relatively low, e.g., you may be given a semi-complete program, and asked to fill in a few lines of missing code (no large-scale coding).</a:t>
            </a:r>
          </a:p>
          <a:p>
            <a:r>
              <a:rPr lang="en-US" dirty="0"/>
              <a:t>The computing demand is relatively low, so you can use Google </a:t>
            </a:r>
            <a:r>
              <a:rPr lang="en-US" dirty="0" err="1"/>
              <a:t>Colab</a:t>
            </a:r>
            <a:r>
              <a:rPr lang="en-US" dirty="0"/>
              <a:t>, or work on your own computer without a powerful GPU (Programming language is Python).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B28D09C-306D-B261-40EC-B775B638E3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235734"/>
              </p:ext>
            </p:extLst>
          </p:nvPr>
        </p:nvGraphicFramePr>
        <p:xfrm>
          <a:off x="2914281" y="4707665"/>
          <a:ext cx="6525003" cy="19697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1789">
                  <a:extLst>
                    <a:ext uri="{9D8B030D-6E8A-4147-A177-3AD203B41FA5}">
                      <a16:colId xmlns:a16="http://schemas.microsoft.com/office/drawing/2014/main" val="1444944450"/>
                    </a:ext>
                  </a:extLst>
                </a:gridCol>
                <a:gridCol w="4305578">
                  <a:extLst>
                    <a:ext uri="{9D8B030D-6E8A-4147-A177-3AD203B41FA5}">
                      <a16:colId xmlns:a16="http://schemas.microsoft.com/office/drawing/2014/main" val="2283297837"/>
                    </a:ext>
                  </a:extLst>
                </a:gridCol>
                <a:gridCol w="1277636">
                  <a:extLst>
                    <a:ext uri="{9D8B030D-6E8A-4147-A177-3AD203B41FA5}">
                      <a16:colId xmlns:a16="http://schemas.microsoft.com/office/drawing/2014/main" val="3517538139"/>
                    </a:ext>
                  </a:extLst>
                </a:gridCol>
              </a:tblGrid>
              <a:tr h="181610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Assign</a:t>
                      </a:r>
                      <a:endParaRPr lang="en-SE" sz="1400">
                        <a:effectLst/>
                      </a:endParaRPr>
                    </a:p>
                    <a:p>
                      <a:r>
                        <a:rPr lang="en-US" sz="1400">
                          <a:effectLst/>
                        </a:rPr>
                        <a:t>Date</a:t>
                      </a:r>
                      <a:endParaRPr lang="en-S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Assignment</a:t>
                      </a:r>
                      <a:endParaRPr lang="en-S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Due Date</a:t>
                      </a:r>
                      <a:endParaRPr lang="en-S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52917346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11-22</a:t>
                      </a:r>
                      <a:endParaRPr lang="en-S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Lab1. </a:t>
                      </a:r>
                      <a:r>
                        <a:rPr lang="en-SE" sz="1400" dirty="0">
                          <a:effectLst/>
                        </a:rPr>
                        <a:t>Adversarial Attacks </a:t>
                      </a:r>
                      <a:r>
                        <a:rPr lang="en-US" sz="1400" dirty="0">
                          <a:effectLst/>
                        </a:rPr>
                        <a:t>on a CNN for </a:t>
                      </a:r>
                      <a:r>
                        <a:rPr lang="en-SE" sz="1400" dirty="0">
                          <a:effectLst/>
                        </a:rPr>
                        <a:t>Traffic Sign Classification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12-06</a:t>
                      </a:r>
                      <a:endParaRPr lang="en-S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288462878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12-06</a:t>
                      </a:r>
                      <a:endParaRPr lang="en-S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Lab2. PID Control</a:t>
                      </a:r>
                      <a:endParaRPr lang="en-S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12-20</a:t>
                      </a:r>
                      <a:endParaRPr lang="en-S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37506606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12-20</a:t>
                      </a:r>
                      <a:endParaRPr lang="en-S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Lab3. DQN R</a:t>
                      </a:r>
                      <a:r>
                        <a:rPr lang="en-SE" sz="1400">
                          <a:effectLst/>
                        </a:rPr>
                        <a:t>L </a:t>
                      </a:r>
                      <a:r>
                        <a:rPr lang="en-US" sz="1400">
                          <a:effectLst/>
                        </a:rPr>
                        <a:t>for Highway Driving, </a:t>
                      </a:r>
                      <a:r>
                        <a:rPr lang="en-US" sz="1400" u="sng">
                          <a:effectLst/>
                          <a:hlinkClick r:id="rId5"/>
                        </a:rPr>
                        <a:t>Video Lecture</a:t>
                      </a:r>
                      <a:endParaRPr lang="en-S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01-12</a:t>
                      </a:r>
                      <a:endParaRPr lang="en-S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81150229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11-24</a:t>
                      </a:r>
                      <a:endParaRPr lang="en-S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LabX. Bonus project</a:t>
                      </a:r>
                      <a:endParaRPr lang="en-S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01-12</a:t>
                      </a:r>
                      <a:endParaRPr lang="en-S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453607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6878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A893E-DDF5-E885-631C-5F0A21AC0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LabX</a:t>
            </a:r>
            <a:r>
              <a:rPr lang="en-US" dirty="0"/>
              <a:t>. Optional Bonus Project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4AE21-7604-3E75-50A1-BF9566EF2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 group may choose to work on an optional bonus project, to give you a chance to explore your own interests based on what you have learned in the course.</a:t>
            </a:r>
          </a:p>
          <a:p>
            <a:r>
              <a:rPr lang="en-US" dirty="0"/>
              <a:t>Please submit a proposal (on Canvas) before the end of W4 (11-24), if you plan to work on a bonus project.</a:t>
            </a:r>
          </a:p>
          <a:p>
            <a:pPr lvl="1"/>
            <a:r>
              <a:rPr lang="en-US" dirty="0"/>
              <a:t>The proposal should be at most 2 pages long, and describe the background, proposed work and why it is relevant to the course.</a:t>
            </a:r>
          </a:p>
          <a:p>
            <a:r>
              <a:rPr lang="en-US" dirty="0"/>
              <a:t>Submit the project report before the end of term (01-12)</a:t>
            </a:r>
          </a:p>
          <a:p>
            <a:pPr lvl="1"/>
            <a:r>
              <a:rPr lang="en-US" dirty="0"/>
              <a:t>The report should be at most 6 pages long.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CEF7E1-C210-810D-5BBC-EE901F90B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0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44B19-85E1-EB7C-B83A-6E49C6269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Exam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B01D8-4648-031F-E9FE-5CFE7B407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Friday, Jan. 12, 2024, 15:00 – 17:30, online on ZOOM</a:t>
            </a:r>
          </a:p>
          <a:p>
            <a:r>
              <a:rPr lang="en-US" dirty="0"/>
              <a:t>Covers lecture PPTs. Held as a quiz on Canvas</a:t>
            </a:r>
          </a:p>
          <a:p>
            <a:pPr lvl="1"/>
            <a:r>
              <a:rPr lang="en-US" dirty="0"/>
              <a:t>Multiple choice questions</a:t>
            </a:r>
          </a:p>
          <a:p>
            <a:pPr lvl="1"/>
            <a:r>
              <a:rPr lang="en-US" dirty="0"/>
              <a:t>Simple calculation questions</a:t>
            </a:r>
          </a:p>
          <a:p>
            <a:pPr lvl="1"/>
            <a:r>
              <a:rPr lang="en-US" dirty="0">
                <a:hlinkClick r:id="rId2"/>
              </a:rPr>
              <a:t>Sample Exam Questions</a:t>
            </a:r>
            <a:endParaRPr lang="en-US" dirty="0"/>
          </a:p>
          <a:p>
            <a:r>
              <a:rPr lang="en-US" dirty="0"/>
              <a:t>Open book, honor system</a:t>
            </a:r>
          </a:p>
          <a:p>
            <a:pPr lvl="1"/>
            <a:r>
              <a:rPr lang="en-US" dirty="0"/>
              <a:t>You may search online, but should not talk with your friends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016EBC-677A-03D7-9776-CB223DAE8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29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B1CA95448E8341BAC02D84F836706E" ma:contentTypeVersion="6" ma:contentTypeDescription="Create a new document." ma:contentTypeScope="" ma:versionID="2327688fe12e390352dabca167932040">
  <xsd:schema xmlns:xsd="http://www.w3.org/2001/XMLSchema" xmlns:xs="http://www.w3.org/2001/XMLSchema" xmlns:p="http://schemas.microsoft.com/office/2006/metadata/properties" xmlns:ns1="http://schemas.microsoft.com/sharepoint/v3" xmlns:ns2="1b5a303a-3c2d-46af-894d-5a63675fdf5d" xmlns:ns3="13bd0950-6268-4383-96fe-5fe3a48110ec" targetNamespace="http://schemas.microsoft.com/office/2006/metadata/properties" ma:root="true" ma:fieldsID="e90c3ecbaea61ae9ab22f72bf2f79284" ns1:_="" ns2:_="" ns3:_="">
    <xsd:import namespace="http://schemas.microsoft.com/sharepoint/v3"/>
    <xsd:import namespace="1b5a303a-3c2d-46af-894d-5a63675fdf5d"/>
    <xsd:import namespace="13bd0950-6268-4383-96fe-5fe3a481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5a303a-3c2d-46af-894d-5a63675fdf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bd0950-6268-4383-96fe-5fe3a481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42294E-F67E-4944-9A87-D5C631307A05}">
  <ds:schemaRefs>
    <ds:schemaRef ds:uri="13bd0950-6268-4383-96fe-5fe3a48110ec"/>
    <ds:schemaRef ds:uri="1b5a303a-3c2d-46af-894d-5a63675fdf5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8A2820C-4060-44E8-B56E-83EBBB666E7B}">
  <ds:schemaRefs>
    <ds:schemaRef ds:uri="13bd0950-6268-4383-96fe-5fe3a48110ec"/>
    <ds:schemaRef ds:uri="1b5a303a-3c2d-46af-894d-5a63675fdf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C991D47-3926-48A1-8BC1-320FB99AB8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8134</TotalTime>
  <Words>3470</Words>
  <Application>Microsoft Office PowerPoint</Application>
  <PresentationFormat>Widescreen</PresentationFormat>
  <Paragraphs>401</Paragraphs>
  <Slides>39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Calibri Light</vt:lpstr>
      <vt:lpstr>Roboto</vt:lpstr>
      <vt:lpstr>Times New Roman</vt:lpstr>
      <vt:lpstr>Office Theme</vt:lpstr>
      <vt:lpstr>Custom Design</vt:lpstr>
      <vt:lpstr>L1.1 Introduction and Overview</vt:lpstr>
      <vt:lpstr>Course Logistics</vt:lpstr>
      <vt:lpstr>My Instruction Style</vt:lpstr>
      <vt:lpstr>Course Materials</vt:lpstr>
      <vt:lpstr>Lecture Schedule</vt:lpstr>
      <vt:lpstr>Public Holidays</vt:lpstr>
      <vt:lpstr>Lab Sections</vt:lpstr>
      <vt:lpstr>LabX. Optional Bonus Project</vt:lpstr>
      <vt:lpstr>Final Exam</vt:lpstr>
      <vt:lpstr>Grading Rules</vt:lpstr>
      <vt:lpstr>Pass or Fail?</vt:lpstr>
      <vt:lpstr>Overview of AV Technology</vt:lpstr>
      <vt:lpstr>Why Autonomous Driving?</vt:lpstr>
      <vt:lpstr>Advanced Driver Assistance (ADAS)</vt:lpstr>
      <vt:lpstr>DARPA Grand Challenges</vt:lpstr>
      <vt:lpstr>Highway vs. City Driving</vt:lpstr>
      <vt:lpstr>Operational Design Domain (ODD)</vt:lpstr>
      <vt:lpstr>Five Levels of Automation</vt:lpstr>
      <vt:lpstr>State-of-the-Art</vt:lpstr>
      <vt:lpstr>Two Different Paths to L4/5</vt:lpstr>
      <vt:lpstr>The Tesla Fatality (May 2016)</vt:lpstr>
      <vt:lpstr>The Tesla Fatality (Mar 2018)</vt:lpstr>
      <vt:lpstr>Tesla vs. Truck (Jun 2020)</vt:lpstr>
      <vt:lpstr>The Uber Pedestrian Fatality (Mar 2018)</vt:lpstr>
      <vt:lpstr>Tesla Wins in Court (Oct 2023)</vt:lpstr>
      <vt:lpstr>AD Safety Evaluation by California DMV</vt:lpstr>
      <vt:lpstr>Reports with Safety Drivers (2022)</vt:lpstr>
      <vt:lpstr>Reports with Safety Drivers (2022)</vt:lpstr>
      <vt:lpstr>Driverless Reports (2022)</vt:lpstr>
      <vt:lpstr>Where is Tesla?</vt:lpstr>
      <vt:lpstr>Is Miles Driven a Good Metric?</vt:lpstr>
      <vt:lpstr>When will L5 AD Arrive?</vt:lpstr>
      <vt:lpstr>Four Major Tasks of an AV</vt:lpstr>
      <vt:lpstr>AV Processing Pipeline</vt:lpstr>
      <vt:lpstr>Perception</vt:lpstr>
      <vt:lpstr>Behavior Prediction</vt:lpstr>
      <vt:lpstr>Planning</vt:lpstr>
      <vt:lpstr>Control</vt:lpstr>
      <vt:lpstr>ML/DL Applied in the AV Pipeline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Warner, James E. (LARC-D309)</dc:creator>
  <cp:lastModifiedBy>Zonghua Gu</cp:lastModifiedBy>
  <cp:revision>925</cp:revision>
  <dcterms:created xsi:type="dcterms:W3CDTF">2020-05-28T21:34:29Z</dcterms:created>
  <dcterms:modified xsi:type="dcterms:W3CDTF">2024-03-01T10:51:22Z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0x0101000DB1CA95448E8341BAC02D84F836706E</vt:lpwstr>
  </property>
</Properties>
</file>