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41"/>
  </p:notesMasterIdLst>
  <p:sldIdLst>
    <p:sldId id="256" r:id="rId6"/>
    <p:sldId id="275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91" r:id="rId16"/>
    <p:sldId id="265" r:id="rId17"/>
    <p:sldId id="266" r:id="rId18"/>
    <p:sldId id="267" r:id="rId19"/>
    <p:sldId id="268" r:id="rId20"/>
    <p:sldId id="289" r:id="rId21"/>
    <p:sldId id="271" r:id="rId22"/>
    <p:sldId id="272" r:id="rId23"/>
    <p:sldId id="273" r:id="rId24"/>
    <p:sldId id="276" r:id="rId25"/>
    <p:sldId id="277" r:id="rId26"/>
    <p:sldId id="280" r:id="rId27"/>
    <p:sldId id="278" r:id="rId28"/>
    <p:sldId id="279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74" r:id="rId38"/>
    <p:sldId id="290" r:id="rId39"/>
    <p:sldId id="27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01EA2FD-096D-2A4F-917C-DAF62E89CBC2}">
          <p14:sldIdLst>
            <p14:sldId id="256"/>
            <p14:sldId id="275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91"/>
            <p14:sldId id="265"/>
            <p14:sldId id="266"/>
            <p14:sldId id="267"/>
            <p14:sldId id="268"/>
            <p14:sldId id="289"/>
            <p14:sldId id="271"/>
            <p14:sldId id="272"/>
            <p14:sldId id="273"/>
            <p14:sldId id="276"/>
            <p14:sldId id="277"/>
            <p14:sldId id="280"/>
            <p14:sldId id="278"/>
            <p14:sldId id="279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74"/>
            <p14:sldId id="290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72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859"/>
    <a:srgbClr val="004FFE"/>
    <a:srgbClr val="008B42"/>
    <a:srgbClr val="F5010B"/>
    <a:srgbClr val="F2DCDB"/>
    <a:srgbClr val="ECF2DE"/>
    <a:srgbClr val="F2EEF5"/>
    <a:srgbClr val="FFC4CB"/>
    <a:srgbClr val="A646F2"/>
    <a:srgbClr val="D6C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2"/>
    <p:restoredTop sz="78682" autoAdjust="0"/>
  </p:normalViewPr>
  <p:slideViewPr>
    <p:cSldViewPr snapToGrid="0">
      <p:cViewPr varScale="1">
        <p:scale>
          <a:sx n="96" d="100"/>
          <a:sy n="96" d="100"/>
        </p:scale>
        <p:origin x="72" y="90"/>
      </p:cViewPr>
      <p:guideLst>
        <p:guide orient="horz" pos="3952"/>
        <p:guide pos="72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3DE59-F14A-BE48-A4BD-826E6AEB8CE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E9E18-F207-E64A-9E5E-A745EA36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4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KfwHsHUdVc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Mobileye's Autonomous Car What the System Sees</a:t>
            </a:r>
          </a:p>
          <a:p>
            <a:pPr lvl="1"/>
            <a:r>
              <a:rPr lang="en-US" sz="2400" dirty="0">
                <a:hlinkClick r:id="rId3"/>
              </a:rPr>
              <a:t>https://www.youtube.com/watch?v=jKfwHsHUdVc</a:t>
            </a:r>
            <a:r>
              <a:rPr lang="en-US" sz="2400" dirty="0"/>
              <a:t> 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31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Provide real-time obstacle detection to facilitate lane departure and track  roadway information (like road signs).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27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https://www.notateslaapp.com/news/1583/tesla-makes-drastic-improvements-to-camera-clarity-in-fsd-beta-11-4-7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28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/>
              <a:t>Measuring time of flight with electromagnetic signals is not an easy task.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5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https://www.zdnet.com/article/how-to-use-lidar-on-the-iphone-and-ipad/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99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measures acceleration (linear and angular) and orientation (yaw, pitch, roll)</a:t>
            </a:r>
          </a:p>
          <a:p>
            <a:pPr lvl="1"/>
            <a:r>
              <a:rPr lang="en-US" dirty="0"/>
              <a:t>For ground vehicles on 2D plane, only yaw is relevant.</a:t>
            </a:r>
          </a:p>
          <a:p>
            <a:pPr lvl="1"/>
            <a:r>
              <a:rPr lang="en-US" dirty="0"/>
              <a:t>For aerial vehicles in 3D space, all three are relevant</a:t>
            </a:r>
          </a:p>
          <a:p>
            <a:pPr lvl="1"/>
            <a:endParaRPr lang="en-US" dirty="0"/>
          </a:p>
          <a:p>
            <a:r>
              <a:rPr lang="en-US" dirty="0"/>
              <a:t>Often combined with GNSS/GPS, using sensor fusion to achieve higher estimation accuracy</a:t>
            </a:r>
            <a:endParaRPr lang="en-SE" dirty="0"/>
          </a:p>
          <a:p>
            <a:endParaRPr lang="en-SE" dirty="0"/>
          </a:p>
          <a:p>
            <a:pPr lvl="1"/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86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44D40-3520-B34B-A017-031AF5CCC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BB1E0-CB7B-5943-864B-8DEC1231B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861D-703A-3643-A018-3EBD862DC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AFBB-1CF4-8544-90DC-1ED8B9AA61D3}" type="datetime1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5D21-1D12-6645-8FD4-849D885F8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7197B-EF71-EE49-9468-C2376B38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D51B-6283-BF4B-B779-91E97F98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A9F8A-2AFD-FC46-9298-3CDB8A193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A6116-A57F-B44C-9B53-8C5358B31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165F-9719-7745-8559-6A7EE2923027}" type="datetime1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6AB34-7B20-684C-902A-14069902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CD107-BC0D-3D4E-9F45-59A930E5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68FAF-F0D6-1644-8580-0DB9510B9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50746B-DD22-B145-B41F-6205D9EF4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AF7B2-1888-434B-B7B7-323F1085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8D55-FA0C-7D43-BAC0-BED15F1C12ED}" type="datetime1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B62B1-4565-BD45-97C3-12772855A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8F4A1-FEF6-2044-AC5B-BF00A7BBB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52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B6CC4-A075-BD48-BCF8-F03F4C1B4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2D430-A07B-BC4C-97B1-102331760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32C34-A711-864D-8DCA-F7B60366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0553-0253-CE4B-B6C1-A630CB55C29D}" type="datetime1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B38DD-6D3B-D146-A0FC-5675926D4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162B9-5EB5-7E4E-8EF7-2754E945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31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86EE-1D52-E343-88D1-E3439E1C4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A35EE-7D8B-BA48-9F59-A1AC79906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BCFC1-D075-E64A-811D-520DEAE9E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DE84E-69F4-FD40-ABD1-0EFAC22A12F3}" type="datetime1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FC476-EE5C-1544-9BB5-5E3FD95A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F2E49-3232-D242-944A-8BC54E37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99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B85CF-447D-0541-B600-4C9809A49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3B72E-C1D7-E24F-AE19-75DE6C318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D4493-BB62-A54C-95FD-044AA507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B3DB-0D9D-DD44-80C5-08109265E077}" type="datetime1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E63DB-F354-E145-A1EA-2E053DC9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A1F5-821A-BF4B-B805-0F1AADA4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38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A1004-3749-F349-9400-C8C35A42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0F4A6-BFC8-DB4B-9CE3-0CDF22130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349EE-3F63-5549-860D-285A8FF4F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E54B9-F4B6-4D48-8B93-59D927802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A869-A27D-C344-97D7-71199BBF260C}" type="datetime1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AD3F0A-AFAB-2D49-BBC8-A5B49F05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9863B-7969-6C45-BFAB-CECB9DFF5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74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BE581-C180-A240-B6A9-52BB3BAB2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A6876-25B8-E54F-BAA4-B821E7F7B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3889B-5660-004F-8AF9-FBD754405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076A7-02EA-E149-BCED-1D9BF59A3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5D5F07-B8AE-6A48-B7EE-8B9C1808CE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9FEF61-70E3-0E48-B543-4563117CA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5D25-E67F-1942-BBE6-90A232C6709A}" type="datetime1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A37304-D6C0-8F48-A7FF-9A39E1AB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A2E9FD-7A07-A04B-9EEE-4FF5C7D0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74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3D59F-4FD1-4345-9D92-D8D370985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5E40AC-7F1C-A843-8AC5-F33C18577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E0881-5289-1B49-8243-C7A7C2D761C1}" type="datetime1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00F50-9490-A447-A47B-8D641B55A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BC1FBE-B663-A441-BA6E-3C300CA3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40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424AF3-0AC7-9440-9DFD-898A77F8D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B97-0FAD-A54C-B1E0-81D6BDD23977}" type="datetime1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A22C6-FBE1-2646-9056-3FDAC9F2D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5D307-5348-B748-98FA-22353983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49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FE2AD-2116-E941-ACE7-9E9975164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766DC-9EFD-E241-AD4C-088DD763E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922356-357C-024F-8397-C4B38E44C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B5081-608A-8546-B3C8-695A5F42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E13F-8788-6040-8DCF-36B10FE0117C}" type="datetime1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2CE6C-9B67-BD46-A9D1-D4985CF15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7E06A-AD43-C247-B0E5-52982CDA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7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46D22-2CE4-8446-8CF3-0ED778E19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37" y="63062"/>
            <a:ext cx="10949153" cy="10694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4AB12-3F8A-414E-8925-9039A12DF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10949153" cy="51947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DE769-BBC7-4148-A758-E8D165C8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9230"/>
            <a:ext cx="2743200" cy="365125"/>
          </a:xfrm>
        </p:spPr>
        <p:txBody>
          <a:bodyPr/>
          <a:lstStyle/>
          <a:p>
            <a:fld id="{4553E244-3CAB-5240-928D-C4F781982911}" type="datetime1">
              <a:rPr lang="en-US" smtClean="0"/>
              <a:t>3/4/2024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44D7-7B0D-714F-B61F-1F7495F7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3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AA6B0-2531-AF4E-B478-433817A30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84" y="6499230"/>
            <a:ext cx="2743200" cy="365125"/>
          </a:xfrm>
        </p:spPr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62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CCE28-AADC-CC44-9069-A056D1493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253BF6-B7EE-1748-8F5A-F8DCEB1DC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72918-C639-AA4C-B458-5FB76EA17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A26F1-0BC1-384C-9B01-0728D6C88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BFAE-9CFE-3F4B-9BA6-76D3AD40298B}" type="datetime1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D893A-1B80-9148-B4A7-6888DDE54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D7A8D-71F8-F046-B17D-85F489CA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16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0948-0238-9348-9596-B992A144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709D5-02FD-854F-88FF-2FA09E74B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F534E-08ED-6C42-8DCC-C92D96628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747-2201-4149-89A6-B535544AC76E}" type="datetime1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832F1-EBC9-C647-9685-A59B451A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3E637-2870-8240-98EE-A4A1C0539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47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FC0E18-6DE7-E743-8363-91EA2FF73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86B44-5FD5-2C46-B7A4-070C89C66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DA906-A829-D846-B1E2-0941214D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99FF-A9B6-EA4C-92F4-3B955917C48A}" type="datetime1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559BA-5870-5F44-A064-07653AAD4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D3310-60F6-FC4C-BF18-D84366D92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6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8D613-A38C-3D41-9038-2B680914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F0D21-1AE4-7247-AB6D-8762638A3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3A5C1-40A4-1A41-A141-992F8116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3CC24-15E2-8440-82CF-DFE60D570E43}" type="datetime1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8AB82-8F65-A74C-ABC5-C9AC59840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E6A98-AD15-564D-A0D8-147ED3677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4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35CCF-50C4-C342-B3A5-BF915CCB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7B9FF-296B-FD42-9B4A-4E47F44BB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49882-2F4D-B045-B300-B3E620BC6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C0FD2-184C-744E-BD89-9D27BC6D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6C63-9089-6A49-BC6E-454A735346DF}" type="datetime1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50A0E-6F89-CC4B-9C96-D4572FB2D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21D97-A6CA-2943-8E70-31F45F815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1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D57FD-F506-D54F-BC5D-BE1D403F4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DBCA7-A910-D347-B17B-2D290887D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8787F-9E9B-264C-B9D7-D6C20B42F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535B7-1B9A-0E4B-972B-A4AB301E6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4A215-09F1-EE42-8B1F-20254D2E4D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2132F-860A-9B45-ACAD-C18F3DE46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C773-47BC-AB4F-9BFA-AB3DE15F2F0E}" type="datetime1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8FECF-6048-9E4E-B3CD-7756A7BC9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B9245D-21B3-214A-87AF-91D560B6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7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2C2B7-90B1-F34A-89D7-195B444F3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33EAB-584C-D948-953A-73C251A96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1242-D6ED-7442-B4D5-571BA5F763EC}" type="datetime1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4D0BF-32FF-7040-8D7C-8E48669C7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CF303-5003-514E-A5EA-38A7E48CA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8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D811B-DFD6-584F-92AD-561DA2AD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49004-9440-C34D-AFCF-72D617EF0844}" type="datetime1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FFD81-D09F-A64B-90F7-E778161F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B04E4-A19D-1743-8F14-06EFB25F4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33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42821-3706-B241-A8E1-8E863954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DC6B9-588B-B94C-A32A-E567F9680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F4C91-23C8-914F-9BA0-6B7C73ED7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3A3FD0-F75E-7F46-B71B-C95B3C3E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9C39-AF37-7048-A5F3-2138FC4EBAA9}" type="datetime1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88172-AD8E-C240-9E31-DE1A0F16F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D5590-7201-F24B-94E8-F26E5049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80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A513-8C24-694C-A0A4-D64927B8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4F8818-3BD6-C545-A2F7-C9FA810397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9820A-796C-184D-ABAF-6890A4B94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A2705-BFCE-6B4E-B2DA-F51169841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80C6-6E15-BC44-A547-629E68A1897C}" type="datetime1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6AABB-00A4-644D-911C-88C4E5A73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C5629-8130-9549-8489-5018D6E15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9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D9209-CDCC-0544-8F59-61D77EA10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71" y="78828"/>
            <a:ext cx="10980683" cy="1018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2CA19-9FB6-7D48-8FB5-A13C3B435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971" y="1283134"/>
            <a:ext cx="10980683" cy="498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8AC55-BB06-4D40-9C68-61549252D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84145-EBBF-4546-953A-FE89B9B40A32}" type="datetime1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8CB35-69E2-344C-8DC1-3C7FF42E0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39896-7587-0648-938B-C078DA1B5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5462" y="6483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01727A-E1B6-E54F-B7F1-9EFD6613ECC4}"/>
              </a:ext>
            </a:extLst>
          </p:cNvPr>
          <p:cNvGrpSpPr/>
          <p:nvPr userDrawn="1"/>
        </p:nvGrpSpPr>
        <p:grpSpPr>
          <a:xfrm flipV="1">
            <a:off x="-1762" y="1190029"/>
            <a:ext cx="40358072" cy="0"/>
            <a:chOff x="-2252" y="807859"/>
            <a:chExt cx="30270421" cy="43735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352164B-D019-E04F-BA68-C97A80703099}"/>
                </a:ext>
              </a:extLst>
            </p:cNvPr>
            <p:cNvCxnSpPr/>
            <p:nvPr userDrawn="1"/>
          </p:nvCxnSpPr>
          <p:spPr>
            <a:xfrm flipV="1">
              <a:off x="21124169" y="1245210"/>
              <a:ext cx="9144000" cy="0"/>
            </a:xfrm>
            <a:prstGeom prst="line">
              <a:avLst/>
            </a:prstGeom>
            <a:ln w="63500" cmpd="sng">
              <a:solidFill>
                <a:srgbClr val="12198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94311D2-17B2-DD41-9780-3A67F9A94051}"/>
                </a:ext>
              </a:extLst>
            </p:cNvPr>
            <p:cNvCxnSpPr/>
            <p:nvPr userDrawn="1"/>
          </p:nvCxnSpPr>
          <p:spPr>
            <a:xfrm flipV="1">
              <a:off x="-2252" y="807859"/>
              <a:ext cx="9144000" cy="0"/>
            </a:xfrm>
            <a:prstGeom prst="line">
              <a:avLst/>
            </a:prstGeom>
            <a:ln w="12700" cmpd="sng">
              <a:solidFill>
                <a:srgbClr val="D408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932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992611-C747-E84E-A55F-AB3AFFD6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84EAB-0697-CC49-AD28-68AF1BF5F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494DA-5138-3D4D-B7EA-D9C8CF358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87CD5-43F5-7F4F-8DF9-F56AF4D056AA}" type="datetime1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F5196-EEE6-4640-B81E-4029DEBA0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08FE4-922B-814A-9653-AEFF8A4CA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5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nA9GuhJ0IM" TargetMode="External"/><Relationship Id="rId2" Type="http://schemas.openxmlformats.org/officeDocument/2006/relationships/hyperlink" Target="https://www.tesla.com/en_eu/support/transitioning-tesla-vision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-center">
            <a:extLst>
              <a:ext uri="{FF2B5EF4-FFF2-40B4-BE49-F238E27FC236}">
                <a16:creationId xmlns:a16="http://schemas.microsoft.com/office/drawing/2014/main" id="{A875A60D-7083-5655-BFC9-249C19ED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767" y="2188599"/>
            <a:ext cx="4702466" cy="318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C041F-9850-E24F-8D87-6868054CA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591" y="994799"/>
            <a:ext cx="11072191" cy="2387600"/>
          </a:xfrm>
        </p:spPr>
        <p:txBody>
          <a:bodyPr anchor="ctr">
            <a:normAutofit/>
          </a:bodyPr>
          <a:lstStyle/>
          <a:p>
            <a:r>
              <a:rPr lang="en-US" sz="4400" dirty="0"/>
              <a:t>L1.2 AV Sensors, V2X, HD Maps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5A3B1-3E71-0049-9A5C-69B3E64E7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4370" y="5327098"/>
            <a:ext cx="9144000" cy="84531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Zonghua Gu, Umeå University</a:t>
            </a:r>
          </a:p>
          <a:p>
            <a:r>
              <a:rPr lang="en-US" sz="2400" dirty="0"/>
              <a:t>Nov. 2023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AD7EF61-6860-BF49-9EBD-781006606D7D}"/>
              </a:ext>
            </a:extLst>
          </p:cNvPr>
          <p:cNvSpPr txBox="1">
            <a:spLocks/>
          </p:cNvSpPr>
          <p:nvPr/>
        </p:nvSpPr>
        <p:spPr>
          <a:xfrm>
            <a:off x="870330" y="3289706"/>
            <a:ext cx="10466024" cy="1553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95B7FD1-A4CE-1FCA-E369-8858852B5738}"/>
              </a:ext>
            </a:extLst>
          </p:cNvPr>
          <p:cNvSpPr txBox="1">
            <a:spLocks/>
          </p:cNvSpPr>
          <p:nvPr/>
        </p:nvSpPr>
        <p:spPr>
          <a:xfrm>
            <a:off x="1606798" y="3391612"/>
            <a:ext cx="9144000" cy="1206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2446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278D-7464-9AA6-18CC-6846CB04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072EF-157F-20B2-1C93-2F7E71078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10949153" cy="292835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Lidar (Light Detection and Ranging Device) sends millions of light pulses per second in a well-designed pattern to generate Point Clouds that describe the 3D geometry of the surrounding environment</a:t>
            </a:r>
          </a:p>
          <a:p>
            <a:r>
              <a:rPr lang="en-US" dirty="0"/>
              <a:t>Pros: independent of lighting conditions, precise distance measurements (up to 200 m) for 3D perception</a:t>
            </a:r>
          </a:p>
          <a:p>
            <a:r>
              <a:rPr lang="en-US" dirty="0"/>
              <a:t>Cons: expensive, medium resolution</a:t>
            </a:r>
          </a:p>
          <a:p>
            <a:r>
              <a:rPr lang="en-US" dirty="0"/>
              <a:t>Key parameters:</a:t>
            </a:r>
          </a:p>
          <a:p>
            <a:pPr lvl="1"/>
            <a:r>
              <a:rPr lang="en-US" dirty="0"/>
              <a:t>Laser beam count</a:t>
            </a:r>
          </a:p>
          <a:p>
            <a:pPr lvl="1"/>
            <a:r>
              <a:rPr lang="en-US" dirty="0"/>
              <a:t>Rotation Speed</a:t>
            </a:r>
          </a:p>
          <a:p>
            <a:pPr lvl="1"/>
            <a:r>
              <a:rPr lang="en-US" dirty="0"/>
              <a:t>Range distance (from tens to hundreds of meters)</a:t>
            </a:r>
            <a:endParaRPr lang="en-SE" dirty="0"/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1F699-8AB0-75BD-8A75-C43B0EEF5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C8D2B-84B8-004B-742E-AD44B4594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1" y="4165951"/>
            <a:ext cx="8362959" cy="26289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7A1BA2-775D-FA11-E78F-36FAE714699E}"/>
              </a:ext>
            </a:extLst>
          </p:cNvPr>
          <p:cNvSpPr/>
          <p:nvPr/>
        </p:nvSpPr>
        <p:spPr>
          <a:xfrm>
            <a:off x="7219950" y="3781425"/>
            <a:ext cx="1243013" cy="981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A2F495-A100-DC9C-A970-CAC97FBA1EE8}"/>
              </a:ext>
            </a:extLst>
          </p:cNvPr>
          <p:cNvGrpSpPr/>
          <p:nvPr/>
        </p:nvGrpSpPr>
        <p:grpSpPr>
          <a:xfrm>
            <a:off x="8489436" y="2495540"/>
            <a:ext cx="3638559" cy="1989936"/>
            <a:chOff x="3670599" y="2049287"/>
            <a:chExt cx="5275633" cy="28038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42C442-A6ED-6807-3508-D99A1576F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0599" y="2103296"/>
              <a:ext cx="5275633" cy="274988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FC2E8A-8A92-4D39-FCB5-8E0A8BC42F3E}"/>
                </a:ext>
              </a:extLst>
            </p:cNvPr>
            <p:cNvSpPr/>
            <p:nvPr/>
          </p:nvSpPr>
          <p:spPr bwMode="auto">
            <a:xfrm>
              <a:off x="5974855" y="2049287"/>
              <a:ext cx="504056" cy="504056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026" name="Picture 2" descr="LiDAR 3D Mapping">
            <a:extLst>
              <a:ext uri="{FF2B5EF4-FFF2-40B4-BE49-F238E27FC236}">
                <a16:creationId xmlns:a16="http://schemas.microsoft.com/office/drawing/2014/main" id="{6E1A18ED-867D-3B46-B81A-C73CD29EC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436" y="4550476"/>
            <a:ext cx="3654458" cy="205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586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DA41B-109D-6275-085F-D5A6D6D32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Product Example: HESAI Pandar128 128-Channel Mechanical LiDAR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F3417-FB2F-081B-6E57-DDD0AE7DC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8" y="1237593"/>
            <a:ext cx="5241350" cy="5349309"/>
          </a:xfrm>
        </p:spPr>
        <p:txBody>
          <a:bodyPr>
            <a:normAutofit/>
          </a:bodyPr>
          <a:lstStyle/>
          <a:p>
            <a:r>
              <a:rPr lang="en-US" dirty="0"/>
              <a:t>The vertical resolution is</a:t>
            </a:r>
          </a:p>
          <a:p>
            <a:pPr lvl="1"/>
            <a:r>
              <a:rPr lang="en-US" dirty="0"/>
              <a:t>0.125° from Channel 26 to Channel 90</a:t>
            </a:r>
          </a:p>
          <a:p>
            <a:pPr lvl="1"/>
            <a:r>
              <a:rPr lang="en-US" dirty="0"/>
              <a:t>0.5° from Channel 2 to Channel 26, as well as from Channel 90 to Channel 127</a:t>
            </a:r>
          </a:p>
          <a:p>
            <a:pPr lvl="1"/>
            <a:r>
              <a:rPr lang="en-US" dirty="0"/>
              <a:t>1° between Channel 1 and Channel 2, as well as between Channel 127 and Channel 128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9C957-00B7-A801-1EE0-CB12930D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B863B-AC23-1443-7255-F2B27249CD32}"/>
              </a:ext>
            </a:extLst>
          </p:cNvPr>
          <p:cNvSpPr txBox="1"/>
          <p:nvPr/>
        </p:nvSpPr>
        <p:spPr>
          <a:xfrm>
            <a:off x="4343400" y="6586902"/>
            <a:ext cx="40190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http://map4.jp/wp-content/uploads/2023/03/pandar128_manual.pdf</a:t>
            </a:r>
            <a:endParaRPr lang="en-SE" sz="10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853B06-9C8B-ECAC-329A-BA32239F8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088" y="2011101"/>
            <a:ext cx="6123788" cy="283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81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5F4C0-8A75-619D-D0F0-3FCBECDCD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 </a:t>
            </a:r>
            <a:r>
              <a:rPr lang="en-US" dirty="0" err="1"/>
              <a:t>iPAD</a:t>
            </a:r>
            <a:r>
              <a:rPr lang="en-US" dirty="0"/>
              <a:t> Pro has Built-in Lidar (2020)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66756-EFD7-51A2-C069-BA1D057F5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6968688" cy="5194738"/>
          </a:xfrm>
        </p:spPr>
        <p:txBody>
          <a:bodyPr/>
          <a:lstStyle/>
          <a:p>
            <a:r>
              <a:rPr lang="en-US" kern="0" dirty="0"/>
              <a:t>It allows users to scan a depth-accurate depiction of the environment</a:t>
            </a:r>
          </a:p>
          <a:p>
            <a:r>
              <a:rPr lang="en-US" kern="0" dirty="0"/>
              <a:t>Main application: Augmented Reality (AR)</a:t>
            </a:r>
          </a:p>
          <a:p>
            <a:pPr lvl="1"/>
            <a:r>
              <a:rPr lang="en-US" kern="0" dirty="0"/>
              <a:t>Needs depth information to place virtual objects in the environment</a:t>
            </a:r>
            <a:endParaRPr lang="en-SE" kern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0A77A-C340-ABFA-2468-02CC95D87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12</a:t>
            </a:fld>
            <a:endParaRPr lang="en-US"/>
          </a:p>
        </p:txBody>
      </p:sp>
      <p:pic>
        <p:nvPicPr>
          <p:cNvPr id="5" name="iPad Pro Lidar">
            <a:hlinkClick r:id="" action="ppaction://media"/>
            <a:extLst>
              <a:ext uri="{FF2B5EF4-FFF2-40B4-BE49-F238E27FC236}">
                <a16:creationId xmlns:a16="http://schemas.microsoft.com/office/drawing/2014/main" id="{43E884D6-5486-D94D-2BA3-882960961F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3310" y="1237593"/>
            <a:ext cx="3851952" cy="551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F964F-154D-0556-1983-D15F10C2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mmWave</a:t>
            </a:r>
            <a:r>
              <a:rPr lang="en-US" dirty="0"/>
              <a:t> Radar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2A471-E851-F6B0-95BE-A7B3F153D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9" y="1237593"/>
            <a:ext cx="5949512" cy="51947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Pros: provides both position and relative speed information; can operate in varied conditions (low-lighting, rain, fog…)   </a:t>
            </a:r>
          </a:p>
          <a:p>
            <a:r>
              <a:rPr lang="en-US" dirty="0"/>
              <a:t>Cons: low resolution</a:t>
            </a:r>
          </a:p>
          <a:p>
            <a:r>
              <a:rPr lang="en-US" dirty="0"/>
              <a:t>Key parameters</a:t>
            </a:r>
          </a:p>
          <a:p>
            <a:pPr lvl="1"/>
            <a:r>
              <a:rPr lang="en-US" dirty="0"/>
              <a:t>Sensing distance, FOV, Position and velocity accuracy</a:t>
            </a:r>
          </a:p>
          <a:p>
            <a:r>
              <a:rPr lang="en-US" dirty="0"/>
              <a:t>Two types </a:t>
            </a:r>
          </a:p>
          <a:p>
            <a:pPr lvl="1"/>
            <a:r>
              <a:rPr lang="en-US" dirty="0"/>
              <a:t>Short/medium range with wide FOV</a:t>
            </a:r>
          </a:p>
          <a:p>
            <a:pPr lvl="1"/>
            <a:r>
              <a:rPr lang="en-US" dirty="0"/>
              <a:t>Long range (up to 250 m) with narrow FOV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BB1D1-5519-844F-D579-F1908A81A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13</a:t>
            </a:fld>
            <a:endParaRPr lang="en-US"/>
          </a:p>
        </p:txBody>
      </p:sp>
      <p:pic>
        <p:nvPicPr>
          <p:cNvPr id="5122" name="Picture 2" descr="A-typical-automotive-radar-system-will-have-different-elements-to-cover-different-ranges-EN-Image">
            <a:extLst>
              <a:ext uri="{FF2B5EF4-FFF2-40B4-BE49-F238E27FC236}">
                <a16:creationId xmlns:a16="http://schemas.microsoft.com/office/drawing/2014/main" id="{697AF0A6-DF8F-B209-20BA-755ED88F2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2206164"/>
            <a:ext cx="55245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2845B1-235B-5104-5833-E731E7B63D7E}"/>
              </a:ext>
            </a:extLst>
          </p:cNvPr>
          <p:cNvSpPr txBox="1"/>
          <p:nvPr/>
        </p:nvSpPr>
        <p:spPr>
          <a:xfrm>
            <a:off x="6445790" y="5425614"/>
            <a:ext cx="56916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https://www.avnet.com/wps/portal/abacus/solutions/markets/automotive-and-transportation/automotive/comfort-infotainment-and-safety/automotive-radar/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988068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352CD-1701-882F-2977-EC98D7339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Ultrasonic Sensor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9B785-D486-34B1-34D3-74E6B2740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8" y="1237593"/>
            <a:ext cx="5082737" cy="5194738"/>
          </a:xfrm>
        </p:spPr>
        <p:txBody>
          <a:bodyPr/>
          <a:lstStyle/>
          <a:p>
            <a:r>
              <a:rPr lang="en-US" dirty="0"/>
              <a:t>Pros: not affected by lighting conditions, rain or fog</a:t>
            </a:r>
          </a:p>
          <a:p>
            <a:r>
              <a:rPr lang="en-US" dirty="0"/>
              <a:t>Cons: short sensing range (used for parking assistance, and as redundant sensor for collision detection)</a:t>
            </a:r>
            <a:endParaRPr lang="en-SE" dirty="0"/>
          </a:p>
          <a:p>
            <a:r>
              <a:rPr lang="en-US" dirty="0"/>
              <a:t>Key parameters</a:t>
            </a:r>
          </a:p>
          <a:p>
            <a:pPr lvl="1"/>
            <a:r>
              <a:rPr lang="en-US" dirty="0"/>
              <a:t>Sensing range</a:t>
            </a:r>
          </a:p>
          <a:p>
            <a:pPr lvl="1"/>
            <a:r>
              <a:rPr lang="en-US" dirty="0"/>
              <a:t>FOV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A3DD8-49BD-6709-D399-D69A016B8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6ED7B-A64C-8260-1CE9-399D5D143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351" y="2190922"/>
            <a:ext cx="6573354" cy="302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4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FA68A-E5FE-1C80-2648-663339144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36" y="82112"/>
            <a:ext cx="10949153" cy="1069486"/>
          </a:xfrm>
        </p:spPr>
        <p:txBody>
          <a:bodyPr/>
          <a:lstStyle/>
          <a:p>
            <a:r>
              <a:rPr lang="en-US" dirty="0"/>
              <a:t>Comparison of Different Sensors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A5FCD-0F2D-5779-9C4D-9B16DFD4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56643"/>
            <a:ext cx="4473138" cy="5194738"/>
          </a:xfrm>
        </p:spPr>
        <p:txBody>
          <a:bodyPr/>
          <a:lstStyle/>
          <a:p>
            <a:r>
              <a:rPr lang="en-US" sz="3200" kern="0" dirty="0"/>
              <a:t>Each sensor has its strengths and weaknesses</a:t>
            </a:r>
          </a:p>
          <a:p>
            <a:r>
              <a:rPr lang="en-US" sz="3200" kern="0" dirty="0"/>
              <a:t>Sensor fusion crucial for robust perception</a:t>
            </a:r>
            <a:endParaRPr lang="en-SE" sz="3200" kern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7D05E-9BE5-7F13-2CF0-60D348E8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83" y="6518280"/>
            <a:ext cx="2743200" cy="365125"/>
          </a:xfrm>
        </p:spPr>
        <p:txBody>
          <a:bodyPr/>
          <a:lstStyle/>
          <a:p>
            <a:fld id="{1F57BF9A-7B35-9447-9112-EAE7E91B4E99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D25A5D-3145-CE69-0B00-DD25B9812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965" y="1000080"/>
            <a:ext cx="6741368" cy="55906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3887C7-FABD-C487-45FB-E70FBBAFEE02}"/>
              </a:ext>
            </a:extLst>
          </p:cNvPr>
          <p:cNvSpPr/>
          <p:nvPr/>
        </p:nvSpPr>
        <p:spPr>
          <a:xfrm>
            <a:off x="6069393" y="6569513"/>
            <a:ext cx="46085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https://www.wevolver.com/article/2020.autonomous.vehicle.technology.report</a:t>
            </a:r>
            <a:endParaRPr lang="en-SE" sz="105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FFCD006-4143-26AC-C867-C6482EE428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7451831"/>
              </p:ext>
            </p:extLst>
          </p:nvPr>
        </p:nvGraphicFramePr>
        <p:xfrm>
          <a:off x="96706" y="3714469"/>
          <a:ext cx="4818194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044">
                  <a:extLst>
                    <a:ext uri="{9D8B030D-6E8A-4147-A177-3AD203B41FA5}">
                      <a16:colId xmlns:a16="http://schemas.microsoft.com/office/drawing/2014/main" val="2734083650"/>
                    </a:ext>
                  </a:extLst>
                </a:gridCol>
                <a:gridCol w="908050">
                  <a:extLst>
                    <a:ext uri="{9D8B030D-6E8A-4147-A177-3AD203B41FA5}">
                      <a16:colId xmlns:a16="http://schemas.microsoft.com/office/drawing/2014/main" val="2492940885"/>
                    </a:ext>
                  </a:extLst>
                </a:gridCol>
                <a:gridCol w="908050">
                  <a:extLst>
                    <a:ext uri="{9D8B030D-6E8A-4147-A177-3AD203B41FA5}">
                      <a16:colId xmlns:a16="http://schemas.microsoft.com/office/drawing/2014/main" val="3506410474"/>
                    </a:ext>
                  </a:extLst>
                </a:gridCol>
                <a:gridCol w="908050">
                  <a:extLst>
                    <a:ext uri="{9D8B030D-6E8A-4147-A177-3AD203B41FA5}">
                      <a16:colId xmlns:a16="http://schemas.microsoft.com/office/drawing/2014/main" val="3955803808"/>
                    </a:ext>
                  </a:extLst>
                </a:gridCol>
              </a:tblGrid>
              <a:tr h="291715">
                <a:tc>
                  <a:txBody>
                    <a:bodyPr/>
                    <a:lstStyle/>
                    <a:p>
                      <a:endParaRPr lang="en-SE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Camera</a:t>
                      </a:r>
                      <a:endParaRPr lang="en-SE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Lidar</a:t>
                      </a:r>
                      <a:endParaRPr lang="en-SE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Radar</a:t>
                      </a:r>
                      <a:endParaRPr lang="en-SE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598925"/>
                  </a:ext>
                </a:extLst>
              </a:tr>
              <a:tr h="291715">
                <a:tc>
                  <a:txBody>
                    <a:bodyPr/>
                    <a:lstStyle/>
                    <a:p>
                      <a:r>
                        <a:rPr lang="en-US" sz="1800" dirty="0"/>
                        <a:t>Sensing Range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Mixed</a:t>
                      </a:r>
                      <a:endParaRPr lang="en-SE" sz="180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Mixed</a:t>
                      </a:r>
                      <a:endParaRPr lang="en-SE" sz="180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Good</a:t>
                      </a:r>
                      <a:endParaRPr lang="en-SE" sz="18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696719"/>
                  </a:ext>
                </a:extLst>
              </a:tr>
              <a:tr h="291715">
                <a:tc>
                  <a:txBody>
                    <a:bodyPr/>
                    <a:lstStyle/>
                    <a:p>
                      <a:r>
                        <a:rPr lang="en-US" sz="1800" dirty="0"/>
                        <a:t>Functioning in bad weather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Poor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Mixed</a:t>
                      </a:r>
                      <a:endParaRPr lang="en-SE" sz="180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Good</a:t>
                      </a:r>
                      <a:endParaRPr lang="en-SE" sz="18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979935"/>
                  </a:ext>
                </a:extLst>
              </a:tr>
              <a:tr h="291715">
                <a:tc>
                  <a:txBody>
                    <a:bodyPr/>
                    <a:lstStyle/>
                    <a:p>
                      <a:r>
                        <a:rPr lang="en-US" sz="1800" dirty="0"/>
                        <a:t>Functioning in poor lighting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Mixed</a:t>
                      </a:r>
                      <a:endParaRPr lang="en-SE" sz="180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Good</a:t>
                      </a:r>
                      <a:endParaRPr lang="en-SE" sz="18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Good</a:t>
                      </a:r>
                      <a:endParaRPr lang="en-SE" sz="18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724896"/>
                  </a:ext>
                </a:extLst>
              </a:tr>
              <a:tr h="291715">
                <a:tc>
                  <a:txBody>
                    <a:bodyPr/>
                    <a:lstStyle/>
                    <a:p>
                      <a:r>
                        <a:rPr lang="en-US" sz="1800" dirty="0"/>
                        <a:t>Object Detection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C000"/>
                          </a:solidFill>
                        </a:rPr>
                        <a:t>Mixed</a:t>
                      </a:r>
                      <a:endParaRPr lang="en-SE" sz="18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Good</a:t>
                      </a:r>
                      <a:endParaRPr lang="en-SE" sz="18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Mixed</a:t>
                      </a:r>
                      <a:endParaRPr lang="en-SE" sz="180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922169"/>
                  </a:ext>
                </a:extLst>
              </a:tr>
              <a:tr h="2917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Classification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B050"/>
                          </a:solidFill>
                        </a:rPr>
                        <a:t>Good</a:t>
                      </a:r>
                      <a:endParaRPr lang="en-SE" sz="1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Mixed</a:t>
                      </a:r>
                      <a:endParaRPr lang="en-SE" sz="180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Poor</a:t>
                      </a:r>
                      <a:endParaRPr lang="en-SE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511077"/>
                  </a:ext>
                </a:extLst>
              </a:tr>
              <a:tr h="291715">
                <a:tc>
                  <a:txBody>
                    <a:bodyPr/>
                    <a:lstStyle/>
                    <a:p>
                      <a:r>
                        <a:rPr lang="en-US" sz="1800" dirty="0"/>
                        <a:t>Lane Tracking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B050"/>
                          </a:solidFill>
                        </a:rPr>
                        <a:t>Good</a:t>
                      </a:r>
                      <a:endParaRPr lang="en-SE" sz="1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Poor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Poor</a:t>
                      </a:r>
                      <a:endParaRPr lang="en-S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008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693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74D88-8F0E-0D7A-888C-442ED97DF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AV Sensors and Ranges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E6CC5-1635-1CCE-3AD6-4E411DFD6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3CFDD-67D0-C5BE-7DC8-F77222C9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16</a:t>
            </a:fld>
            <a:endParaRPr lang="en-US"/>
          </a:p>
        </p:txBody>
      </p:sp>
      <p:pic>
        <p:nvPicPr>
          <p:cNvPr id="3074" name="Picture 2" descr="Application overview of Radar &amp; other sensor components.">
            <a:extLst>
              <a:ext uri="{FF2B5EF4-FFF2-40B4-BE49-F238E27FC236}">
                <a16:creationId xmlns:a16="http://schemas.microsoft.com/office/drawing/2014/main" id="{97A6DE9B-74CA-2261-FBD8-40639CDBC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70" y="1199447"/>
            <a:ext cx="8680260" cy="543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A1F285-26FA-31D3-1EC4-CFC5691A999C}"/>
              </a:ext>
            </a:extLst>
          </p:cNvPr>
          <p:cNvSpPr txBox="1"/>
          <p:nvPr/>
        </p:nvSpPr>
        <p:spPr>
          <a:xfrm>
            <a:off x="5413615" y="6575972"/>
            <a:ext cx="136477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 </a:t>
            </a:r>
            <a:r>
              <a:rPr lang="en-US" sz="1050" dirty="0" err="1"/>
              <a:t>wikimediacommons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9286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B95F-E343-A1B0-2E2A-01CF991FE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GNSS/GPS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8124F-15D7-D2C2-C130-32BA7C1A9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2"/>
            <a:ext cx="7388202" cy="5719799"/>
          </a:xfrm>
        </p:spPr>
        <p:txBody>
          <a:bodyPr>
            <a:normAutofit lnSpcReduction="10000"/>
          </a:bodyPr>
          <a:lstStyle/>
          <a:p>
            <a:r>
              <a:rPr lang="en-US" altLang="zh-CN" sz="2000" dirty="0"/>
              <a:t>GNSS (</a:t>
            </a:r>
            <a:r>
              <a:rPr lang="en-US" sz="2000" dirty="0"/>
              <a:t>Global Navigation Satellite System</a:t>
            </a:r>
            <a:r>
              <a:rPr lang="en-US" altLang="zh-CN" sz="2000" dirty="0"/>
              <a:t>) provides </a:t>
            </a:r>
            <a:r>
              <a:rPr lang="en-US" sz="2000" dirty="0"/>
              <a:t>localization service for outdoor applications</a:t>
            </a:r>
          </a:p>
          <a:p>
            <a:pPr lvl="1"/>
            <a:r>
              <a:rPr lang="en-US" sz="1600" dirty="0"/>
              <a:t>GPS (USA), </a:t>
            </a:r>
            <a:r>
              <a:rPr lang="en-US" sz="1600" dirty="0" err="1"/>
              <a:t>Beidou</a:t>
            </a:r>
            <a:r>
              <a:rPr lang="en-US" sz="1600" dirty="0"/>
              <a:t> (China)</a:t>
            </a:r>
          </a:p>
          <a:p>
            <a:r>
              <a:rPr lang="en-US" sz="2000" dirty="0"/>
              <a:t>Conventional GPS provides a few meters accuracy, affected by cloud covers and tall buildings</a:t>
            </a:r>
          </a:p>
          <a:p>
            <a:r>
              <a:rPr lang="en-US" sz="2000" dirty="0"/>
              <a:t>RTK (Real-Time Kinematic) GPS can provide cm-level accuracy by calculating and transmitting differential correction data via radio to allow the roving GPS system to correct its position</a:t>
            </a:r>
          </a:p>
          <a:p>
            <a:r>
              <a:rPr lang="en-US" sz="2000" dirty="0"/>
              <a:t>Pros: </a:t>
            </a:r>
          </a:p>
          <a:p>
            <a:pPr lvl="1"/>
            <a:r>
              <a:rPr lang="en-US" sz="1600" dirty="0"/>
              <a:t>High accuracy (depending on the system and environmental conditions)</a:t>
            </a:r>
          </a:p>
          <a:p>
            <a:pPr lvl="1"/>
            <a:r>
              <a:rPr lang="en-US" sz="1600" dirty="0"/>
              <a:t>Global coverage enables vehicles to determine their position anywhere on Earth. </a:t>
            </a:r>
          </a:p>
          <a:p>
            <a:r>
              <a:rPr lang="en-US" sz="2000" dirty="0"/>
              <a:t>Cons: </a:t>
            </a:r>
          </a:p>
          <a:p>
            <a:pPr lvl="1"/>
            <a:r>
              <a:rPr lang="en-US" sz="1600" dirty="0"/>
              <a:t>Performance affected by factors such as signal blockage or multipath interference, which can occur in urban environments with tall buildings or in areas with dense foliage, or tunnels </a:t>
            </a:r>
          </a:p>
          <a:p>
            <a:pPr lvl="1"/>
            <a:r>
              <a:rPr lang="en-US" sz="1600" dirty="0"/>
              <a:t>Signals can be disrupted by atmospheric conditions or interference from other electronic devices</a:t>
            </a:r>
          </a:p>
          <a:p>
            <a:pPr lvl="1"/>
            <a:r>
              <a:rPr lang="en-US" sz="1600" dirty="0"/>
              <a:t>Dependent on the availability and reliability network of satellites and ground-based infrastructure</a:t>
            </a:r>
          </a:p>
          <a:p>
            <a:pPr lvl="1"/>
            <a:r>
              <a:rPr lang="en-US" sz="1600"/>
              <a:t>Low update frequency </a:t>
            </a:r>
            <a:r>
              <a:rPr lang="en-US" sz="1600" dirty="0"/>
              <a:t>(10 Hz)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E0079-95DE-675B-F2AA-14F12219A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8E94C6-D0D7-B2F9-E18A-80177342E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539" y="1793139"/>
            <a:ext cx="3753374" cy="36295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FAD58-F984-F6C3-2CD3-1513CB6F1295}"/>
              </a:ext>
            </a:extLst>
          </p:cNvPr>
          <p:cNvSpPr txBox="1"/>
          <p:nvPr/>
        </p:nvSpPr>
        <p:spPr>
          <a:xfrm>
            <a:off x="9847800" y="5422671"/>
            <a:ext cx="96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RTK GPS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912894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88B9C-C129-869C-929B-88350727C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IMU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10552-C7A0-B04B-2569-572F639E6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7895098" cy="571979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IMU</a:t>
            </a:r>
            <a:r>
              <a:rPr lang="en-US" altLang="zh-CN" sz="2000" dirty="0"/>
              <a:t> (Inertial Measurement System)</a:t>
            </a:r>
          </a:p>
          <a:p>
            <a:pPr lvl="1"/>
            <a:r>
              <a:rPr lang="en-US" sz="1600" dirty="0"/>
              <a:t>Accelerometers measure linear acceleration along three axes (x, y, and z); Gyroscopes measure angular acceleration around these axes. By integrating the data from these sensors, an IMU can estimate the vehicle's position, velocity, and orientation (yaw, pitch, roll) over time</a:t>
            </a:r>
          </a:p>
          <a:p>
            <a:pPr lvl="1"/>
            <a:r>
              <a:rPr lang="en-US" sz="1600" dirty="0"/>
              <a:t>Magnetometers, when included, can provide additional information about the vehicle's orientation by measuring the Earth's magnetic field</a:t>
            </a:r>
          </a:p>
          <a:p>
            <a:r>
              <a:rPr lang="en-US" sz="2000" dirty="0"/>
              <a:t>Consider an AV driving on a curvy mountain road. The IMU</a:t>
            </a:r>
          </a:p>
          <a:p>
            <a:pPr lvl="1"/>
            <a:r>
              <a:rPr lang="en-US" sz="1600" dirty="0"/>
              <a:t>measures the AV’s linear acceleration, detecting any changes in speed or direction. This helps the control system adjust the steering, braking, and acceleration to maintain stability</a:t>
            </a:r>
          </a:p>
          <a:p>
            <a:pPr lvl="1"/>
            <a:r>
              <a:rPr lang="en-US" sz="1600" dirty="0"/>
              <a:t>measures the AV’s angular velocity, providing information about its rotational movement. This helps the control system make precise steering adjustments, especially when navigating sharp turns or avoiding obstacles</a:t>
            </a:r>
          </a:p>
          <a:p>
            <a:r>
              <a:rPr lang="en-US" sz="2000" dirty="0"/>
              <a:t>Pros: </a:t>
            </a:r>
          </a:p>
          <a:p>
            <a:pPr lvl="1"/>
            <a:r>
              <a:rPr lang="en-US" sz="1600" dirty="0"/>
              <a:t>High-frequency data in the range of 100 to 1000 Hz, allowing for precise motion tracking and control. </a:t>
            </a:r>
          </a:p>
          <a:p>
            <a:pPr lvl="1"/>
            <a:r>
              <a:rPr lang="en-US" sz="1600" dirty="0"/>
              <a:t>Not affected by environmental factors, such as lighting conditions or weather</a:t>
            </a:r>
          </a:p>
          <a:p>
            <a:r>
              <a:rPr lang="en-US" sz="2000" dirty="0"/>
              <a:t>Cons: </a:t>
            </a:r>
          </a:p>
          <a:p>
            <a:pPr lvl="1"/>
            <a:r>
              <a:rPr lang="en-US" sz="1600" dirty="0"/>
              <a:t>Prone to drift and accumulated errors over time, which can lead to inaccuracies in position and orientation estimates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8AC94-92F7-20BA-A516-6186EE03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F3F208-3222-0F8D-3CCD-F7AFDFAD2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409" y="1237593"/>
            <a:ext cx="3336658" cy="25024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2A920F-7878-67BB-A10E-5CDAF2B8AC56}"/>
              </a:ext>
            </a:extLst>
          </p:cNvPr>
          <p:cNvSpPr/>
          <p:nvPr/>
        </p:nvSpPr>
        <p:spPr>
          <a:xfrm>
            <a:off x="8150086" y="4154557"/>
            <a:ext cx="1351723" cy="5068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Acceleration</a:t>
            </a:r>
            <a:endParaRPr lang="en-S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8E32DD-C32C-C60F-E170-A2510E8D46BF}"/>
              </a:ext>
            </a:extLst>
          </p:cNvPr>
          <p:cNvSpPr/>
          <p:nvPr/>
        </p:nvSpPr>
        <p:spPr>
          <a:xfrm>
            <a:off x="8150086" y="5115788"/>
            <a:ext cx="1351723" cy="5068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Angular</a:t>
            </a:r>
          </a:p>
          <a:p>
            <a:pPr algn="ctr"/>
            <a:r>
              <a:rPr lang="en-US" dirty="0"/>
              <a:t>Acceleration</a:t>
            </a:r>
            <a:endParaRPr lang="en-S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FE9065-5DAA-4A71-184F-E23E2E5C4303}"/>
              </a:ext>
            </a:extLst>
          </p:cNvPr>
          <p:cNvSpPr/>
          <p:nvPr/>
        </p:nvSpPr>
        <p:spPr>
          <a:xfrm>
            <a:off x="9826718" y="5115788"/>
            <a:ext cx="957242" cy="5068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Pose</a:t>
            </a:r>
            <a:endParaRPr lang="en-S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C1F829-C58B-CE31-E4FB-C922BA70940F}"/>
              </a:ext>
            </a:extLst>
          </p:cNvPr>
          <p:cNvSpPr/>
          <p:nvPr/>
        </p:nvSpPr>
        <p:spPr>
          <a:xfrm>
            <a:off x="9826718" y="4154557"/>
            <a:ext cx="957242" cy="5068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Speed</a:t>
            </a:r>
            <a:endParaRPr lang="en-S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DE6570-E4E2-36A5-AE55-9022AF9F9EB3}"/>
              </a:ext>
            </a:extLst>
          </p:cNvPr>
          <p:cNvSpPr/>
          <p:nvPr/>
        </p:nvSpPr>
        <p:spPr>
          <a:xfrm>
            <a:off x="11090642" y="4154557"/>
            <a:ext cx="957242" cy="5068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Position</a:t>
            </a:r>
            <a:endParaRPr lang="en-SE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5EB2D2-E3FD-CD29-532B-A12ECE77E458}"/>
              </a:ext>
            </a:extLst>
          </p:cNvPr>
          <p:cNvCxnSpPr>
            <a:stCxn id="9" idx="3"/>
            <a:endCxn id="12" idx="1"/>
          </p:cNvCxnSpPr>
          <p:nvPr/>
        </p:nvCxnSpPr>
        <p:spPr>
          <a:xfrm>
            <a:off x="9501809" y="4408005"/>
            <a:ext cx="32490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6464E5-6A2D-A652-A923-4314671D2C67}"/>
              </a:ext>
            </a:extLst>
          </p:cNvPr>
          <p:cNvCxnSpPr/>
          <p:nvPr/>
        </p:nvCxnSpPr>
        <p:spPr>
          <a:xfrm>
            <a:off x="10783960" y="4417944"/>
            <a:ext cx="285153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69BB9A3-08A8-BDC4-C96E-4BAFF7F20E35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9501809" y="5369236"/>
            <a:ext cx="324909" cy="286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225A91-F8B0-E0FD-87CF-571E7778C799}"/>
              </a:ext>
            </a:extLst>
          </p:cNvPr>
          <p:cNvCxnSpPr>
            <a:cxnSpLocks/>
            <a:stCxn id="11" idx="0"/>
            <a:endCxn id="12" idx="2"/>
          </p:cNvCxnSpPr>
          <p:nvPr/>
        </p:nvCxnSpPr>
        <p:spPr>
          <a:xfrm flipV="1">
            <a:off x="10305339" y="4661452"/>
            <a:ext cx="0" cy="4543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7EB28C7-FDFC-BACB-D84D-58B59520BFD6}"/>
                  </a:ext>
                </a:extLst>
              </p:cNvPr>
              <p:cNvSpPr txBox="1"/>
              <p:nvPr/>
            </p:nvSpPr>
            <p:spPr>
              <a:xfrm>
                <a:off x="9452116" y="4069290"/>
                <a:ext cx="418961" cy="379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7EB28C7-FDFC-BACB-D84D-58B59520B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116" y="4069290"/>
                <a:ext cx="418961" cy="379848"/>
              </a:xfrm>
              <a:prstGeom prst="rect">
                <a:avLst/>
              </a:prstGeom>
              <a:blipFill>
                <a:blip r:embed="rId4"/>
                <a:stretch>
                  <a:fillRect l="-1471" b="-17742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16DF5B-01B0-1954-6939-3F21E70AD74B}"/>
                  </a:ext>
                </a:extLst>
              </p:cNvPr>
              <p:cNvSpPr txBox="1"/>
              <p:nvPr/>
            </p:nvSpPr>
            <p:spPr>
              <a:xfrm>
                <a:off x="8150086" y="5749084"/>
                <a:ext cx="4032398" cy="379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∫</m:t>
                    </m:r>
                  </m:oMath>
                </a14:m>
                <a:r>
                  <a:rPr lang="en-US" dirty="0"/>
                  <a:t>stands for integral over time operator)</a:t>
                </a:r>
                <a:endParaRPr lang="en-SE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16DF5B-01B0-1954-6939-3F21E70AD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0086" y="5749084"/>
                <a:ext cx="4032398" cy="379848"/>
              </a:xfrm>
              <a:prstGeom prst="rect">
                <a:avLst/>
              </a:prstGeom>
              <a:blipFill>
                <a:blip r:embed="rId5"/>
                <a:stretch>
                  <a:fillRect l="-1362" t="-4839" r="-303" b="-2580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819755-1C82-E516-D58D-9C01918E39F1}"/>
                  </a:ext>
                </a:extLst>
              </p:cNvPr>
              <p:cNvSpPr txBox="1"/>
              <p:nvPr/>
            </p:nvSpPr>
            <p:spPr>
              <a:xfrm>
                <a:off x="10727821" y="4089204"/>
                <a:ext cx="418961" cy="379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819755-1C82-E516-D58D-9C01918E3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7821" y="4089204"/>
                <a:ext cx="418961" cy="379848"/>
              </a:xfrm>
              <a:prstGeom prst="rect">
                <a:avLst/>
              </a:prstGeom>
              <a:blipFill>
                <a:blip r:embed="rId6"/>
                <a:stretch>
                  <a:fillRect l="-1449" b="-17742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FF5A20-1FEC-C9A4-D1F8-37D1FD742716}"/>
                  </a:ext>
                </a:extLst>
              </p:cNvPr>
              <p:cNvSpPr txBox="1"/>
              <p:nvPr/>
            </p:nvSpPr>
            <p:spPr>
              <a:xfrm>
                <a:off x="9437587" y="5017724"/>
                <a:ext cx="418961" cy="379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</m:oMath>
                  </m:oMathPara>
                </a14:m>
                <a:endParaRPr lang="en-S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FF5A20-1FEC-C9A4-D1F8-37D1FD742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7587" y="5017724"/>
                <a:ext cx="418961" cy="379848"/>
              </a:xfrm>
              <a:prstGeom prst="rect">
                <a:avLst/>
              </a:prstGeom>
              <a:blipFill>
                <a:blip r:embed="rId7"/>
                <a:stretch>
                  <a:fillRect l="-1449" b="-1935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6075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D203B-DAE0-1215-63D3-C411AE82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 Sensors Generate Big Data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41CE2-4543-6E11-13A4-FB7655FC3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8" y="1237593"/>
            <a:ext cx="4992872" cy="5194738"/>
          </a:xfrm>
        </p:spPr>
        <p:txBody>
          <a:bodyPr/>
          <a:lstStyle/>
          <a:p>
            <a:r>
              <a:rPr lang="en-US" sz="3200" dirty="0"/>
              <a:t>High-bandwidth sensors (cameras and lidars) generate the most amount of data</a:t>
            </a:r>
          </a:p>
          <a:p>
            <a:r>
              <a:rPr lang="en-US" sz="3200" dirty="0"/>
              <a:t>Sensor data must be processed in real-time by perception algorithms</a:t>
            </a:r>
            <a:endParaRPr lang="en-SE" sz="3200" dirty="0"/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DF27E-FF5B-E74A-E7A0-5CFF7AAF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2" descr="Autonomous Cars Could Drive a Deluge of Data Center Demand">
            <a:extLst>
              <a:ext uri="{FF2B5EF4-FFF2-40B4-BE49-F238E27FC236}">
                <a16:creationId xmlns:a16="http://schemas.microsoft.com/office/drawing/2014/main" id="{C9EDCEFD-9651-FE4A-D11F-10C17DA0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523" y="1754585"/>
            <a:ext cx="6639752" cy="406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937B7A-FAD7-3B56-96A3-83635538A77F}"/>
              </a:ext>
            </a:extLst>
          </p:cNvPr>
          <p:cNvSpPr/>
          <p:nvPr/>
        </p:nvSpPr>
        <p:spPr>
          <a:xfrm>
            <a:off x="5843034" y="5819190"/>
            <a:ext cx="547207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E" sz="1050" dirty="0"/>
              <a:t>https://datacenterfrontier.com/autonomous-cars-could-drive-a-deluge-of-data-center-demand/</a:t>
            </a:r>
          </a:p>
        </p:txBody>
      </p:sp>
    </p:spTree>
    <p:extLst>
      <p:ext uri="{BB962C8B-B14F-4D97-AF65-F5344CB8AC3E}">
        <p14:creationId xmlns:p14="http://schemas.microsoft.com/office/powerpoint/2010/main" val="2486507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6571F-21E3-C164-39C6-E41004C58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AV Sensors</a:t>
            </a:r>
            <a:endParaRPr lang="en-SE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A83D1-2394-535F-D666-1ECAEAC5D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E3049-BD84-3577-353B-D5A1D2BE9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F6DB2E-4AD6-334D-2CA9-28F31E4B3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067" y="1243327"/>
            <a:ext cx="7792397" cy="525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2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5FED-1D0D-C343-4BB6-0BF767023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V2X</a:t>
            </a:r>
            <a:endParaRPr lang="en-SE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A6010-6F49-97C1-E17A-908ABCD15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1761-F149-0D0C-E06B-BEAB552B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AF5C0D7-6D9D-E79A-E90C-62B8E22BE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4" y="1317406"/>
            <a:ext cx="9048750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58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027AB-4BDD-ED48-6DDF-A0BC9BEFE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V2X Types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29DD4-886C-AEC2-2665-F04D1EFF6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8" y="1237593"/>
            <a:ext cx="5762020" cy="51947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Vehicle-to-Vehicle (V2V)</a:t>
            </a:r>
          </a:p>
          <a:p>
            <a:pPr lvl="1"/>
            <a:r>
              <a:rPr lang="en-US" dirty="0"/>
              <a:t>e.g., collision avoidance system</a:t>
            </a:r>
          </a:p>
          <a:p>
            <a:r>
              <a:rPr lang="en-US" dirty="0"/>
              <a:t>Vehicle-to-Pedestrian (V2P) </a:t>
            </a:r>
          </a:p>
          <a:p>
            <a:pPr lvl="1"/>
            <a:r>
              <a:rPr lang="en-US" dirty="0"/>
              <a:t>e.g., safety alerts to pedestrians and bicyclists</a:t>
            </a:r>
          </a:p>
          <a:p>
            <a:r>
              <a:rPr lang="en-US" dirty="0"/>
              <a:t>Vehicle-to-Infrastructure (V2I) </a:t>
            </a:r>
          </a:p>
          <a:p>
            <a:pPr lvl="1"/>
            <a:r>
              <a:rPr lang="en-US" dirty="0"/>
              <a:t>e.g., adaptive traffic light control, traffic-light optimal speed advisory</a:t>
            </a:r>
          </a:p>
          <a:p>
            <a:r>
              <a:rPr lang="en-US" dirty="0"/>
              <a:t>Vehicle-to-Network (V2N)</a:t>
            </a:r>
          </a:p>
          <a:p>
            <a:pPr lvl="1"/>
            <a:r>
              <a:rPr lang="en-US" dirty="0"/>
              <a:t>e.g., real-time traffic routing, cloud services</a:t>
            </a:r>
          </a:p>
          <a:p>
            <a:pPr lvl="1"/>
            <a:r>
              <a:rPr lang="en-US" dirty="0"/>
              <a:t>Also called Vehicle-to-Cloud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08FD2-4029-2269-DB19-48CE9260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094B8-60BE-EA9B-3387-6993BB665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126" y="2055704"/>
            <a:ext cx="5653182" cy="34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3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84408-39A9-C538-2E1E-A77DA3C7E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V2X Applications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06B16-7933-98B1-0763-6D0EF1B88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2557D-044D-900F-198B-3D2EF794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E0CB4-8CA0-6FC7-CA71-783F23D46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09" y="1363561"/>
            <a:ext cx="11069591" cy="453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3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09A4-9E63-79D5-07E2-51EC7FC7D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DSRC vs. C-V2X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A50B3-A51C-2872-0139-894B8BC49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DSRC (Distributed Short-Range Communication): Toyota, </a:t>
            </a:r>
            <a:r>
              <a:rPr lang="en-US" altLang="zh-CN" dirty="0"/>
              <a:t>GM</a:t>
            </a:r>
            <a:r>
              <a:rPr lang="en-SE" altLang="zh-CN" dirty="0"/>
              <a:t>…</a:t>
            </a:r>
            <a:endParaRPr lang="en-US" altLang="zh-CN" dirty="0"/>
          </a:p>
          <a:p>
            <a:pPr lvl="1"/>
            <a:r>
              <a:rPr lang="en-US" dirty="0"/>
              <a:t>Based on </a:t>
            </a:r>
            <a:r>
              <a:rPr lang="en-US" dirty="0" err="1"/>
              <a:t>WiFi</a:t>
            </a:r>
            <a:r>
              <a:rPr lang="en-US" dirty="0"/>
              <a:t>, i.e., 802.11p at 5.9GHz</a:t>
            </a:r>
          </a:p>
          <a:p>
            <a:pPr lvl="1"/>
            <a:r>
              <a:rPr lang="en-US" dirty="0"/>
              <a:t>For latency-sensitive applications.</a:t>
            </a:r>
          </a:p>
          <a:p>
            <a:r>
              <a:rPr lang="en-US" dirty="0"/>
              <a:t>C-V2X (Cellular V2X): Qualcomm/Ford</a:t>
            </a:r>
            <a:r>
              <a:rPr lang="en-SE" dirty="0"/>
              <a:t>…</a:t>
            </a:r>
            <a:endParaRPr lang="en-US" dirty="0"/>
          </a:p>
          <a:p>
            <a:pPr lvl="1"/>
            <a:r>
              <a:rPr lang="en-US" dirty="0"/>
              <a:t>Traditionally for latency-tolerant applications e.g., Over-the-Air (OTA) updates.</a:t>
            </a:r>
          </a:p>
          <a:p>
            <a:pPr lvl="1"/>
            <a:r>
              <a:rPr lang="en-US" dirty="0"/>
              <a:t>With the advent of 5G, C-V2X will become more prevalent, used also for latency-sensitive applications.</a:t>
            </a:r>
          </a:p>
          <a:p>
            <a:r>
              <a:rPr lang="en-US" dirty="0"/>
              <a:t>C-V2X seems to be winning over DSRC in recent years</a:t>
            </a:r>
          </a:p>
          <a:p>
            <a:pPr lvl="1"/>
            <a:r>
              <a:rPr lang="en-US" dirty="0"/>
              <a:t>The following slides are based on Qualcomm’s C-V2X approach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A14A9-DACF-00F5-FC6D-6EC562DE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6F5A7-89CA-21A5-9D9E-286BCB65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C-V2X Evolution towards 5G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E5B4A-9940-1492-AFD6-5CC778806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Jul. 2020, 3GPP (3rd Generation Partnership Project) declared R16 to be frozen</a:t>
            </a:r>
            <a:endParaRPr lang="en-SE" dirty="0"/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42D13-1484-F352-F086-5AA18B37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FF5EB-FCE2-A887-6D06-E6FDE2B34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892" y="2354785"/>
            <a:ext cx="9552948" cy="42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37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377B-5B6A-6FC6-821A-DD56A2FE1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C-V2X Defines 2 Transmission Modes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ACF9B-68EE-E8B0-4480-1E9236995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10949153" cy="164998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V2X-Cellular: network communications going through base station (</a:t>
            </a:r>
            <a:r>
              <a:rPr lang="en-US" dirty="0" err="1"/>
              <a:t>eNodeB</a:t>
            </a:r>
            <a:r>
              <a:rPr lang="en-US" dirty="0"/>
              <a:t>)</a:t>
            </a:r>
          </a:p>
          <a:p>
            <a:r>
              <a:rPr lang="en-US" dirty="0"/>
              <a:t>V2X-Direct: Device-to-Device direct communications without going through base station </a:t>
            </a:r>
            <a:endParaRPr lang="en-SE" dirty="0"/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490D2-17A2-2E28-70AC-35010321C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A26D84-4A64-97DA-0538-CFF37AF46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1" y="2671594"/>
            <a:ext cx="8555009" cy="414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99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24712-515D-60D4-E66D-A62A862F2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V2X-Cellular for Latency-Tolerant Use Cases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4D90E-0981-513B-A18C-717926009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EEFC7-AFB4-0A5F-1096-3A0FC767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8A0E3-F49A-9FE2-B8B5-B54FB6180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67" y="1354241"/>
            <a:ext cx="10902133" cy="494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41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D3BE9-B01B-F158-DD11-B005B40D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V2X-Direct for Latency-Sensitive Active Safety Use Cases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0651F-CD91-D6A7-8540-5E8DB5081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Useful for NLOS (Non-Line-of-Sight) scenarios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BBF17-6BE0-CC62-E657-508735E5E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A9E911-6AB5-49B6-FE20-EB4E963E8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24" y="1739279"/>
            <a:ext cx="11124776" cy="44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58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C6470-CDB5-F654-F886-4325B3D4E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C-V2X Deployment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224F6-8A98-571D-DAE3-119DA7024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10949153" cy="17703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Combined RSUs (Road-Side Units) with direct link (PC5) interface for V2X-Direct, and 4G/5G base stations for V2X-Cellular, benefiting from cellular network densification in 5G (smaller and denser cells)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6ADEF-3B1E-CDEA-6501-E1331E19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15AF3-6740-7A3E-B100-4CE3F6264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621" y="2943074"/>
            <a:ext cx="8670758" cy="376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08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E2991-8F97-77EF-0289-FA7DEB84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Case: Disabled Vehicle after Blind Curve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8A725-2BC6-DEC5-F9DD-B07E8F620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10949153" cy="1577796"/>
          </a:xfrm>
        </p:spPr>
        <p:txBody>
          <a:bodyPr>
            <a:normAutofit fontScale="92500"/>
          </a:bodyPr>
          <a:lstStyle/>
          <a:p>
            <a:r>
              <a:rPr lang="en-US" dirty="0"/>
              <a:t>C-V2X has (at least 2x) longer range than DSRC/802.11p, which enables the ego-vehicle to get warning message earlier, hence travel at higher speed while avoiding collision with the disabled vehicle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02AD3-A842-03A5-915D-93A9C36E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3DDAA-C3A5-FC56-0EEC-EF4D124A6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576" y="2775997"/>
            <a:ext cx="9342662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9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01AED-20F8-ECF6-8FE3-0D9BAC045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Perception Tasks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E9131-AD4C-5F57-1CC7-04547DFA0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24" y="1237593"/>
            <a:ext cx="5474576" cy="555734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Detection</a:t>
            </a:r>
          </a:p>
          <a:p>
            <a:pPr lvl="1"/>
            <a:r>
              <a:rPr lang="en-US" sz="2400" dirty="0"/>
              <a:t>Detect the existence of an object in the environment</a:t>
            </a:r>
          </a:p>
          <a:p>
            <a:r>
              <a:rPr lang="en-US" sz="2800" dirty="0"/>
              <a:t>Classification</a:t>
            </a:r>
          </a:p>
          <a:p>
            <a:pPr lvl="1"/>
            <a:r>
              <a:rPr lang="en-US" sz="2400" dirty="0"/>
              <a:t>Identify what the object is, e.g., traffic sign, traffic light, pedestrian</a:t>
            </a:r>
          </a:p>
          <a:p>
            <a:r>
              <a:rPr lang="en-US" sz="2800" dirty="0"/>
              <a:t>Tracking</a:t>
            </a:r>
          </a:p>
          <a:p>
            <a:pPr lvl="1"/>
            <a:r>
              <a:rPr lang="en-US" sz="2400" dirty="0"/>
              <a:t>Track a moving object across time</a:t>
            </a:r>
          </a:p>
          <a:p>
            <a:r>
              <a:rPr lang="en-US" sz="2800" dirty="0"/>
              <a:t>Segmentation</a:t>
            </a:r>
          </a:p>
          <a:p>
            <a:pPr lvl="1"/>
            <a:r>
              <a:rPr lang="en-US" sz="2400" dirty="0"/>
              <a:t>Semantic segmentation: classify each pixel to its semantic category, e.g., road, car, sky… </a:t>
            </a:r>
          </a:p>
          <a:p>
            <a:pPr lvl="1"/>
            <a:r>
              <a:rPr lang="en-US" sz="2400" dirty="0"/>
              <a:t>Instance segmentation: classify each pixel to an object instance, e.g., car1, car2…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9199D-66B7-8D7C-368D-B736539DA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765FF-F5C6-58A3-B113-2EEEC8CEFC5F}"/>
              </a:ext>
            </a:extLst>
          </p:cNvPr>
          <p:cNvSpPr txBox="1"/>
          <p:nvPr/>
        </p:nvSpPr>
        <p:spPr>
          <a:xfrm>
            <a:off x="7920171" y="4338632"/>
            <a:ext cx="30382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Udacity’s Self-Driving Fundamentals featuring Apollo</a:t>
            </a:r>
            <a:endParaRPr lang="en-SE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70D878-8190-7726-A4C3-58A4343F7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837" y="2475811"/>
            <a:ext cx="5925975" cy="186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43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E9995-A336-100B-32AD-91BF74091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Case: Do Not Pass Warning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C0B72-C2A6-FEEE-3ACB-1BCAD6309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kern="0" dirty="0"/>
              <a:t>C-V2X’s longer range enables the </a:t>
            </a:r>
            <a:r>
              <a:rPr lang="en-US" sz="3200" dirty="0"/>
              <a:t>ego-vehicle</a:t>
            </a:r>
            <a:r>
              <a:rPr lang="en-US" sz="3200" kern="0" dirty="0"/>
              <a:t> to get warning message earlier, hence travel at higher speed while avoiding collision with the disabled vehicle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E88FA-33FD-8FC6-BE0E-568BE5F6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C61DA0-DBC5-E115-C703-0304F0817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588" y="2717041"/>
            <a:ext cx="9144000" cy="396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9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FDBC9-CAB6-E7C5-25AC-5CE47710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Consortium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9A910-46A8-3402-31DC-9EC7359DA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5GAA is a cross-industry consortium that defines 5G V2X communications</a:t>
            </a:r>
            <a:endParaRPr lang="en-SE" dirty="0"/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E26E4-A72A-737C-1C22-A3CD9777C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D0CAC-104B-6579-456D-549D80CBD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44" y="2300128"/>
            <a:ext cx="11564267" cy="419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44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11A1-454D-B819-E4AD-9B98F1C4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5G Accelerates AVs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5A585-E4A9-A1AA-857C-96E5EC46A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10949153" cy="12039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Massive deployment of V2X is necessary for AVs to benefit from V2X; It is a promising technology, but current AV players are not replying on V2X</a:t>
            </a:r>
          </a:p>
          <a:p>
            <a:endParaRPr lang="en-SE" dirty="0"/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68A96-5CA4-F3C0-8437-BADCE124C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A04E1-1B63-547C-558D-6DBD78064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977" y="2441542"/>
            <a:ext cx="8798013" cy="414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20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BE78C-C9F2-CBFC-AB25-F41F83F2B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High-Definition (HD) Maps</a:t>
            </a:r>
            <a:endParaRPr lang="en-SE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9F7D2-A109-30D8-7CA5-FEB38F956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8DD4A-08EE-11A6-17E5-7B32D0B91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2" descr="BMW China and Beijing-based Mapping Company NavInfo to Develop HD Maps for Autonomous Driving">
            <a:extLst>
              <a:ext uri="{FF2B5EF4-FFF2-40B4-BE49-F238E27FC236}">
                <a16:creationId xmlns:a16="http://schemas.microsoft.com/office/drawing/2014/main" id="{1ECC0B56-402A-C2AB-40BC-1BF6FED6D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51" y="1237593"/>
            <a:ext cx="10501297" cy="536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035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5BA031-D84A-BC69-0EE8-16EB1C401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793" y="1680497"/>
            <a:ext cx="6144908" cy="47518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D6C9C8-DF80-EE74-B97B-450DCA2C2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 Maps: 4 Layers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C48F5-A070-93CB-B5B9-616697FFC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87" y="1237593"/>
            <a:ext cx="3588027" cy="51947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Dynamic layer</a:t>
            </a:r>
          </a:p>
          <a:p>
            <a:pPr lvl="1"/>
            <a:r>
              <a:rPr lang="en-US" dirty="0"/>
              <a:t>Traffic + incidents</a:t>
            </a:r>
          </a:p>
          <a:p>
            <a:r>
              <a:rPr lang="en-US" dirty="0"/>
              <a:t>Localization objects</a:t>
            </a:r>
          </a:p>
          <a:p>
            <a:pPr lvl="1"/>
            <a:r>
              <a:rPr lang="en-US" dirty="0"/>
              <a:t>Traffic signs/poles</a:t>
            </a:r>
          </a:p>
          <a:p>
            <a:r>
              <a:rPr lang="en-US" dirty="0"/>
              <a:t>Lane layer</a:t>
            </a:r>
          </a:p>
          <a:p>
            <a:pPr lvl="1"/>
            <a:r>
              <a:rPr lang="en-US" dirty="0"/>
              <a:t>Geometry + topology</a:t>
            </a:r>
          </a:p>
          <a:p>
            <a:r>
              <a:rPr lang="en-US" dirty="0"/>
              <a:t>Road layer</a:t>
            </a:r>
          </a:p>
          <a:p>
            <a:pPr lvl="1"/>
            <a:r>
              <a:rPr lang="en-US" dirty="0"/>
              <a:t>Geometry + topology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93D10-5560-205A-78F1-DEE894BD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83836C-258B-6D0E-8939-3244A3BED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701" y="2553732"/>
            <a:ext cx="2623653" cy="284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77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8A2E9-D1D4-090B-B8B5-A6088D64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 Maps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15C1C-A7DA-7AB0-E149-009A468A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2"/>
            <a:ext cx="11065680" cy="56267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Different from navigation maps (e.g., Google Maps), HD maps are designed for processing by computers</a:t>
            </a:r>
          </a:p>
          <a:p>
            <a:pPr lvl="1"/>
            <a:r>
              <a:rPr lang="en-US" dirty="0"/>
              <a:t>Highly-accurate (cm-level) 3D representation of the road network, e.g., cross section layout; locations of traffic lights/signs; semantic information on certain road segments (speed limits…)</a:t>
            </a:r>
          </a:p>
          <a:p>
            <a:r>
              <a:rPr lang="en-US" dirty="0"/>
              <a:t>Pros:</a:t>
            </a:r>
          </a:p>
          <a:p>
            <a:pPr lvl="1"/>
            <a:r>
              <a:rPr lang="en-US" dirty="0"/>
              <a:t>Helps with lane detection, and localization based on known object positions, esp. under adverse weather conditions such as snow, rain and fog</a:t>
            </a:r>
          </a:p>
          <a:p>
            <a:pPr lvl="1"/>
            <a:r>
              <a:rPr lang="en-US" dirty="0"/>
              <a:t>Reduces computational workload of on-board sensing, e.g., by reducing Region-of-Interest (ROI) for detection of traffic elements</a:t>
            </a:r>
          </a:p>
          <a:p>
            <a:pPr lvl="1"/>
            <a:r>
              <a:rPr lang="en-US" dirty="0"/>
              <a:t>The more that has already been mapped out, the easier it is for the on-board system to focus on the moving parts; </a:t>
            </a:r>
            <a:r>
              <a:rPr lang="en-US" dirty="0" err="1"/>
              <a:t>mapless</a:t>
            </a:r>
            <a:r>
              <a:rPr lang="en-US" dirty="0"/>
              <a:t> systems must figure out everything on-the-fly with no prior knowledge of the environment</a:t>
            </a:r>
          </a:p>
          <a:p>
            <a:r>
              <a:rPr lang="en-US" dirty="0"/>
              <a:t>Cons:</a:t>
            </a:r>
          </a:p>
          <a:p>
            <a:pPr lvl="1"/>
            <a:r>
              <a:rPr lang="en-US" dirty="0"/>
              <a:t>High cost of acquisition; low update </a:t>
            </a:r>
            <a:r>
              <a:rPr lang="en-US" dirty="0" err="1"/>
              <a:t>freq</a:t>
            </a:r>
            <a:r>
              <a:rPr lang="en-US" dirty="0"/>
              <a:t> (1-2 times/</a:t>
            </a:r>
            <a:r>
              <a:rPr lang="en-US" dirty="0" err="1"/>
              <a:t>yr</a:t>
            </a:r>
            <a:r>
              <a:rPr lang="en-US" dirty="0"/>
              <a:t>) leads to out-of-date maps</a:t>
            </a:r>
          </a:p>
          <a:p>
            <a:pPr lvl="1"/>
            <a:r>
              <a:rPr lang="en-US" dirty="0"/>
              <a:t>Limits area of operation (typically large cities); </a:t>
            </a:r>
            <a:r>
              <a:rPr lang="en-US" dirty="0" err="1"/>
              <a:t>mapless</a:t>
            </a:r>
            <a:r>
              <a:rPr lang="en-US" dirty="0"/>
              <a:t> systems allow universal operation anywhere (small cities, rural areas)</a:t>
            </a:r>
          </a:p>
          <a:p>
            <a:r>
              <a:rPr lang="en-US" dirty="0"/>
              <a:t>Currently, higher levels (L3+) of automation rely on HD maps (e.g., Waymo); lower levels may work without them (e.g., Tesla)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BFB93-E9FB-F63A-4678-195402F2C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78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E6173-AD1F-7FD1-CD82-36CFFB33B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37" y="60544"/>
            <a:ext cx="10949153" cy="1069486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The variety of static and moving objects that an AV needs to detect and recognize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A9721-CEA0-2827-5526-8ECF1A596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8A0EE-0C5C-B918-BE6C-AB7D456C0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213" y="1199447"/>
            <a:ext cx="7915573" cy="559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64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3AB15-3474-E6DC-67E1-F304DEDB9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AV Sensors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73C91-F188-9FDF-9F44-01B293CB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21" y="1237593"/>
            <a:ext cx="5021179" cy="51947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Cameras – perceive the environment with computer vision algorithms.</a:t>
            </a:r>
          </a:p>
          <a:p>
            <a:r>
              <a:rPr lang="en-US" dirty="0"/>
              <a:t>Radar – Radio waves detect short &amp; long-range depth.</a:t>
            </a:r>
          </a:p>
          <a:p>
            <a:r>
              <a:rPr lang="en-US" dirty="0"/>
              <a:t>LIDAR – Measures distance by illuminating target with pulsed laser light and measuring  reflected pulses with sensors to create 3-D map of area.</a:t>
            </a:r>
          </a:p>
          <a:p>
            <a:r>
              <a:rPr lang="en-US" dirty="0"/>
              <a:t>GPS – Triangulates position of car using satellites.</a:t>
            </a:r>
          </a:p>
          <a:p>
            <a:r>
              <a:rPr lang="en-US" dirty="0"/>
              <a:t>Ultrasonic Sensors – Uses high-frequency sound waves and bounce-back to calculate distance. Best in close range.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957D1-BA6A-DCF2-0704-F28EAB11A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5</a:t>
            </a:fld>
            <a:endParaRPr lang="en-US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1EAD38A-6F1A-E553-3734-B648900F7175}"/>
              </a:ext>
            </a:extLst>
          </p:cNvPr>
          <p:cNvSpPr/>
          <p:nvPr/>
        </p:nvSpPr>
        <p:spPr>
          <a:xfrm>
            <a:off x="5752176" y="1237593"/>
            <a:ext cx="6257886" cy="5374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193311-2FCA-C397-A5BA-A6D4538F276D}"/>
              </a:ext>
            </a:extLst>
          </p:cNvPr>
          <p:cNvSpPr txBox="1"/>
          <p:nvPr/>
        </p:nvSpPr>
        <p:spPr>
          <a:xfrm>
            <a:off x="6035271" y="6610439"/>
            <a:ext cx="569169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https://www.economist.com/the-economist-explains/2015/05/12/how-does-a-self-driving-car-work</a:t>
            </a:r>
          </a:p>
        </p:txBody>
      </p:sp>
    </p:spTree>
    <p:extLst>
      <p:ext uri="{BB962C8B-B14F-4D97-AF65-F5344CB8AC3E}">
        <p14:creationId xmlns:p14="http://schemas.microsoft.com/office/powerpoint/2010/main" val="368271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37FB-D5B1-9676-D5A2-C6BE686DA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Sensor Configurations of Some Commercial AVs</a:t>
            </a:r>
            <a:endParaRPr lang="en-SE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1193E-7859-8AAC-9615-8202F3A26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10949153" cy="3438682"/>
          </a:xfrm>
        </p:spPr>
        <p:txBody>
          <a:bodyPr>
            <a:normAutofit lnSpcReduction="10000"/>
          </a:bodyPr>
          <a:lstStyle/>
          <a:p>
            <a:r>
              <a:rPr lang="en-US" sz="2400" kern="0" dirty="0">
                <a:solidFill>
                  <a:srgbClr val="424242"/>
                </a:solidFill>
                <a:latin typeface="Helvetica" panose="020B0604020202020204" pitchFamily="34" charset="0"/>
              </a:rPr>
              <a:t>Most AVs rely on multiple sensor types.</a:t>
            </a:r>
          </a:p>
          <a:p>
            <a:r>
              <a:rPr lang="en-US" sz="2400" kern="0" dirty="0">
                <a:solidFill>
                  <a:srgbClr val="424242"/>
                </a:solidFill>
                <a:latin typeface="Helvetica" panose="020B0604020202020204" pitchFamily="34" charset="0"/>
              </a:rPr>
              <a:t>Tesla is unique in that it uses only cameras, not Lidar, Radar or Ultrasound.</a:t>
            </a:r>
          </a:p>
          <a:p>
            <a:pPr lvl="1"/>
            <a:r>
              <a:rPr lang="en-US" sz="2000" kern="0" dirty="0">
                <a:solidFill>
                  <a:srgbClr val="424242"/>
                </a:solidFill>
                <a:latin typeface="Helvetica" panose="020B0604020202020204" pitchFamily="34" charset="0"/>
              </a:rPr>
              <a:t>“In 2021, we began our transition to Tesla Vision by </a:t>
            </a:r>
            <a:r>
              <a:rPr lang="en-US" sz="2000" kern="0" dirty="0">
                <a:solidFill>
                  <a:srgbClr val="FF0000"/>
                </a:solidFill>
                <a:latin typeface="Helvetica" panose="020B0604020202020204" pitchFamily="34" charset="0"/>
              </a:rPr>
              <a:t>removing radar </a:t>
            </a:r>
            <a:r>
              <a:rPr lang="en-US" sz="2000" kern="0" dirty="0">
                <a:solidFill>
                  <a:srgbClr val="424242"/>
                </a:solidFill>
                <a:latin typeface="Helvetica" panose="020B0604020202020204" pitchFamily="34" charset="0"/>
              </a:rPr>
              <a:t>from Model 3 and Model Y, followed by Model S and Model X in 2022. In 2022 we took the next step in Tesla Vision by </a:t>
            </a:r>
            <a:r>
              <a:rPr lang="en-US" sz="2000" kern="0" dirty="0">
                <a:solidFill>
                  <a:srgbClr val="FF0000"/>
                </a:solidFill>
                <a:latin typeface="Helvetica" panose="020B0604020202020204" pitchFamily="34" charset="0"/>
              </a:rPr>
              <a:t>removing ultrasonic sensors </a:t>
            </a:r>
            <a:r>
              <a:rPr lang="en-US" sz="2000" kern="0" dirty="0">
                <a:solidFill>
                  <a:srgbClr val="424242"/>
                </a:solidFill>
                <a:latin typeface="Helvetica" panose="020B0604020202020204" pitchFamily="34" charset="0"/>
              </a:rPr>
              <a:t>from Model 3 and Model Y for most global markets, followed by all Model S and Model X in 2023.” From </a:t>
            </a:r>
            <a:r>
              <a:rPr lang="en-US" sz="2000" kern="0" dirty="0">
                <a:solidFill>
                  <a:srgbClr val="424242"/>
                </a:solidFill>
                <a:latin typeface="Helvetica" panose="020B0604020202020204" pitchFamily="34" charset="0"/>
                <a:hlinkClick r:id="rId2"/>
              </a:rPr>
              <a:t>https://www.tesla.com/en_eu/support/transitioning-tesla-vision</a:t>
            </a:r>
            <a:r>
              <a:rPr lang="en-US" sz="2000" kern="0" dirty="0">
                <a:solidFill>
                  <a:srgbClr val="424242"/>
                </a:solidFill>
                <a:latin typeface="Helvetica" panose="020B0604020202020204" pitchFamily="34" charset="0"/>
              </a:rPr>
              <a:t>.</a:t>
            </a:r>
          </a:p>
          <a:p>
            <a:pPr lvl="1"/>
            <a:r>
              <a:rPr lang="en-US" sz="2000" kern="0" dirty="0">
                <a:solidFill>
                  <a:srgbClr val="424242"/>
                </a:solidFill>
                <a:latin typeface="Helvetica" panose="020B0604020202020204" pitchFamily="34" charset="0"/>
              </a:rPr>
              <a:t>"Lidar is a fool's errand... Anyone relying on lidar is doomed</a:t>
            </a:r>
            <a:r>
              <a:rPr lang="en-US" sz="2000" kern="0">
                <a:solidFill>
                  <a:srgbClr val="424242"/>
                </a:solidFill>
                <a:latin typeface="Helvetica" panose="020B0604020202020204" pitchFamily="34" charset="0"/>
              </a:rPr>
              <a:t>." By Elon </a:t>
            </a:r>
            <a:r>
              <a:rPr lang="en-US" sz="2000" kern="0" dirty="0">
                <a:solidFill>
                  <a:srgbClr val="424242"/>
                </a:solidFill>
                <a:latin typeface="Helvetica" panose="020B0604020202020204" pitchFamily="34" charset="0"/>
              </a:rPr>
              <a:t>Musk</a:t>
            </a:r>
          </a:p>
          <a:p>
            <a:r>
              <a:rPr lang="en-US" sz="2400" kern="0" dirty="0">
                <a:solidFill>
                  <a:srgbClr val="424242"/>
                </a:solidFill>
                <a:latin typeface="Helvetica" panose="020B0604020202020204" pitchFamily="34" charset="0"/>
              </a:rPr>
              <a:t>Tesla vs Waymo SELF DRIVING CAR Tech Compared + LiDAR vs Tesla Vision</a:t>
            </a:r>
          </a:p>
          <a:p>
            <a:pPr lvl="1"/>
            <a:r>
              <a:rPr lang="en-US" sz="2000" kern="0" dirty="0">
                <a:solidFill>
                  <a:srgbClr val="424242"/>
                </a:solidFill>
                <a:latin typeface="Helvetica" panose="020B0604020202020204" pitchFamily="34" charset="0"/>
                <a:hlinkClick r:id="rId3"/>
              </a:rPr>
              <a:t>https://www.youtube.com/watch?v=LnA9GuhJ0IM</a:t>
            </a:r>
            <a:endParaRPr lang="en-US" sz="2000" kern="0" dirty="0">
              <a:solidFill>
                <a:srgbClr val="424242"/>
              </a:solidFill>
              <a:latin typeface="Helvetica" panose="020B0604020202020204" pitchFamily="34" charset="0"/>
            </a:endParaRPr>
          </a:p>
          <a:p>
            <a:pPr lvl="1"/>
            <a:endParaRPr lang="en-US" sz="2000" kern="0" dirty="0">
              <a:solidFill>
                <a:srgbClr val="424242"/>
              </a:solidFill>
              <a:latin typeface="Helvetica" panose="020B0604020202020204" pitchFamily="34" charset="0"/>
            </a:endParaRPr>
          </a:p>
          <a:p>
            <a:pPr lvl="1"/>
            <a:endParaRPr lang="en-US" sz="2000" kern="0" dirty="0">
              <a:solidFill>
                <a:srgbClr val="424242"/>
              </a:solidFill>
              <a:latin typeface="Helvetica" panose="020B0604020202020204" pitchFamily="34" charset="0"/>
            </a:endParaRP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1CF07-08FE-8946-CBE8-6B07FF7F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90A858-D4CC-97B6-6B7B-2ED13780DC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391718"/>
              </p:ext>
            </p:extLst>
          </p:nvPr>
        </p:nvGraphicFramePr>
        <p:xfrm>
          <a:off x="1727451" y="4676275"/>
          <a:ext cx="8785224" cy="18675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7153">
                  <a:extLst>
                    <a:ext uri="{9D8B030D-6E8A-4147-A177-3AD203B41FA5}">
                      <a16:colId xmlns:a16="http://schemas.microsoft.com/office/drawing/2014/main" val="2040805381"/>
                    </a:ext>
                  </a:extLst>
                </a:gridCol>
                <a:gridCol w="843605">
                  <a:extLst>
                    <a:ext uri="{9D8B030D-6E8A-4147-A177-3AD203B41FA5}">
                      <a16:colId xmlns:a16="http://schemas.microsoft.com/office/drawing/2014/main" val="237015825"/>
                    </a:ext>
                  </a:extLst>
                </a:gridCol>
                <a:gridCol w="1048345">
                  <a:extLst>
                    <a:ext uri="{9D8B030D-6E8A-4147-A177-3AD203B41FA5}">
                      <a16:colId xmlns:a16="http://schemas.microsoft.com/office/drawing/2014/main" val="2202987169"/>
                    </a:ext>
                  </a:extLst>
                </a:gridCol>
                <a:gridCol w="1221373">
                  <a:extLst>
                    <a:ext uri="{9D8B030D-6E8A-4147-A177-3AD203B41FA5}">
                      <a16:colId xmlns:a16="http://schemas.microsoft.com/office/drawing/2014/main" val="1157416428"/>
                    </a:ext>
                  </a:extLst>
                </a:gridCol>
                <a:gridCol w="1565925">
                  <a:extLst>
                    <a:ext uri="{9D8B030D-6E8A-4147-A177-3AD203B41FA5}">
                      <a16:colId xmlns:a16="http://schemas.microsoft.com/office/drawing/2014/main" val="2989861669"/>
                    </a:ext>
                  </a:extLst>
                </a:gridCol>
                <a:gridCol w="836107">
                  <a:extLst>
                    <a:ext uri="{9D8B030D-6E8A-4147-A177-3AD203B41FA5}">
                      <a16:colId xmlns:a16="http://schemas.microsoft.com/office/drawing/2014/main" val="4127109748"/>
                    </a:ext>
                  </a:extLst>
                </a:gridCol>
                <a:gridCol w="887209">
                  <a:extLst>
                    <a:ext uri="{9D8B030D-6E8A-4147-A177-3AD203B41FA5}">
                      <a16:colId xmlns:a16="http://schemas.microsoft.com/office/drawing/2014/main" val="1010422910"/>
                    </a:ext>
                  </a:extLst>
                </a:gridCol>
                <a:gridCol w="1225507">
                  <a:extLst>
                    <a:ext uri="{9D8B030D-6E8A-4147-A177-3AD203B41FA5}">
                      <a16:colId xmlns:a16="http://schemas.microsoft.com/office/drawing/2014/main" val="2780427709"/>
                    </a:ext>
                  </a:extLst>
                </a:gridCol>
              </a:tblGrid>
              <a:tr h="707935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Uber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Waymo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GM Cruise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Navya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Autonomy Cab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Drive.ai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Nissan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Tesla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FSD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768201"/>
                  </a:ext>
                </a:extLst>
              </a:tr>
              <a:tr h="3969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716622"/>
                  </a:ext>
                </a:extLst>
              </a:tr>
              <a:tr h="3969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Lidars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180772"/>
                  </a:ext>
                </a:extLst>
              </a:tr>
              <a:tr h="3377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Radars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44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024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32BA-B63B-241E-8902-ADAEE0101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vs. Active Sensors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2AC79-7161-7FFA-A4DE-B257B1F00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5473263" cy="5194738"/>
          </a:xfrm>
        </p:spPr>
        <p:txBody>
          <a:bodyPr/>
          <a:lstStyle/>
          <a:p>
            <a:r>
              <a:rPr lang="en-US" dirty="0"/>
              <a:t>Passive sensors detect existing energy, like light or radiation, reflecting from objects in the environment.</a:t>
            </a:r>
          </a:p>
          <a:p>
            <a:pPr lvl="1"/>
            <a:r>
              <a:rPr lang="en-US" dirty="0"/>
              <a:t>Cameras</a:t>
            </a:r>
          </a:p>
          <a:p>
            <a:r>
              <a:rPr lang="en-US" dirty="0"/>
              <a:t>Active sensors (also called range sensors) send their own signal and sense its reflection</a:t>
            </a:r>
          </a:p>
          <a:p>
            <a:pPr lvl="1"/>
            <a:r>
              <a:rPr lang="en-US" dirty="0"/>
              <a:t> Lidar, Radar, ultrasonic sensor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B4CAC-2839-2469-9EE0-EAB67943F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83E285-B25D-B3FD-C9D1-1F3908819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853" y="2310615"/>
            <a:ext cx="5969893" cy="2474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86AEF3-9EF0-9F99-B7AA-32356DD25164}"/>
              </a:ext>
            </a:extLst>
          </p:cNvPr>
          <p:cNvSpPr/>
          <p:nvPr/>
        </p:nvSpPr>
        <p:spPr>
          <a:xfrm>
            <a:off x="7153284" y="476679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https://www.wevolver.com/article/2020.autonomous.vehicle.technology.report</a:t>
            </a:r>
            <a:endParaRPr lang="en-SE" sz="1000" dirty="0"/>
          </a:p>
        </p:txBody>
      </p:sp>
    </p:spTree>
    <p:extLst>
      <p:ext uri="{BB962C8B-B14F-4D97-AF65-F5344CB8AC3E}">
        <p14:creationId xmlns:p14="http://schemas.microsoft.com/office/powerpoint/2010/main" val="2381823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5DC39-03B0-4EDD-A4A9-BF2EFBD8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583D-395C-D6E7-2ACB-44A399531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038" y="1228068"/>
            <a:ext cx="6023811" cy="51947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Pros: cheap, versatile, stereo vision w. two cameras</a:t>
            </a:r>
          </a:p>
          <a:p>
            <a:r>
              <a:rPr lang="en-US" dirty="0"/>
              <a:t>Cons: affected by illumination conditions, needs additional light at night</a:t>
            </a:r>
          </a:p>
          <a:p>
            <a:r>
              <a:rPr lang="en-US" dirty="0"/>
              <a:t>Key parameters</a:t>
            </a:r>
          </a:p>
          <a:p>
            <a:pPr lvl="1"/>
            <a:r>
              <a:rPr lang="en-US" dirty="0"/>
              <a:t>Resolution</a:t>
            </a:r>
          </a:p>
          <a:p>
            <a:pPr lvl="2"/>
            <a:r>
              <a:rPr lang="en-US" dirty="0"/>
              <a:t>AV cameras typically use high-resolution in the range of 8-16 megapixels (MP) (c.f. iPhone camera has 12 MP)</a:t>
            </a:r>
          </a:p>
          <a:p>
            <a:pPr lvl="1"/>
            <a:r>
              <a:rPr lang="en-US" dirty="0"/>
              <a:t>Field of View (FOV)</a:t>
            </a:r>
          </a:p>
          <a:p>
            <a:pPr lvl="2"/>
            <a:r>
              <a:rPr lang="en-US" dirty="0"/>
              <a:t>The extent of the observable world that is seen at any given moment</a:t>
            </a:r>
          </a:p>
          <a:p>
            <a:pPr lvl="2"/>
            <a:r>
              <a:rPr lang="en-US" dirty="0"/>
              <a:t>Given same resolution, wider FOV results in large image distortion</a:t>
            </a:r>
          </a:p>
          <a:p>
            <a:pPr lvl="1"/>
            <a:r>
              <a:rPr lang="en-US" dirty="0"/>
              <a:t>Dynamic range</a:t>
            </a:r>
          </a:p>
          <a:p>
            <a:pPr lvl="2"/>
            <a:r>
              <a:rPr lang="en-US" dirty="0"/>
              <a:t>Maximum difference between the darkest and lightest pixel intensities in an image, measured in </a:t>
            </a:r>
            <a:r>
              <a:rPr lang="en-US" dirty="0" err="1"/>
              <a:t>dB.</a:t>
            </a:r>
            <a:r>
              <a:rPr lang="en-US" dirty="0"/>
              <a:t> An AV needs HDR (High-Dynamic-Range) cameras with at least 100dB</a:t>
            </a:r>
            <a:endParaRPr lang="en-SE" dirty="0"/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A7B67-7FD9-0D37-22D5-43A0A995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8</a:t>
            </a:fld>
            <a:endParaRPr lang="en-US"/>
          </a:p>
        </p:txBody>
      </p:sp>
      <p:pic>
        <p:nvPicPr>
          <p:cNvPr id="3074" name="Picture 2" descr="FSD Beta 11.4.7 includes improved processing for camera feeds">
            <a:extLst>
              <a:ext uri="{FF2B5EF4-FFF2-40B4-BE49-F238E27FC236}">
                <a16:creationId xmlns:a16="http://schemas.microsoft.com/office/drawing/2014/main" id="{D6893AF5-41DC-3F6C-4DBF-05D1276E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629" y="1822339"/>
            <a:ext cx="551576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E49C49-6FF3-D7EA-A985-28CACC87CDDF}"/>
              </a:ext>
            </a:extLst>
          </p:cNvPr>
          <p:cNvSpPr txBox="1"/>
          <p:nvPr/>
        </p:nvSpPr>
        <p:spPr>
          <a:xfrm>
            <a:off x="6477000" y="5344083"/>
            <a:ext cx="539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Tesla makes improvements to camera clarity in FSD Beta version 11.4.7 (Sep. 2023) </a:t>
            </a:r>
            <a:endParaRPr lang="en-SE" sz="2000" dirty="0"/>
          </a:p>
        </p:txBody>
      </p:sp>
    </p:spTree>
    <p:extLst>
      <p:ext uri="{BB962C8B-B14F-4D97-AF65-F5344CB8AC3E}">
        <p14:creationId xmlns:p14="http://schemas.microsoft.com/office/powerpoint/2010/main" val="1149790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05FF7-6B8B-F515-E797-25144D3DD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Sensors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2422D7-9844-19C0-55F5-C17A6856C0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6" y="1237590"/>
                <a:ext cx="8340289" cy="5626765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They rely on Time of Flight (</a:t>
                </a:r>
                <a:r>
                  <a:rPr lang="en-US" sz="1800" dirty="0" err="1"/>
                  <a:t>ToF</a:t>
                </a:r>
                <a:r>
                  <a:rPr lang="en-US" sz="1800" dirty="0"/>
                  <a:t>) to measure distance (range)</a:t>
                </a:r>
              </a:p>
              <a:p>
                <a:pPr lvl="1"/>
                <a:r>
                  <a:rPr lang="en-US" sz="1600" dirty="0"/>
                  <a:t>Lidar uses electromagnetic waves.</a:t>
                </a:r>
              </a:p>
              <a:p>
                <a:pPr lvl="1"/>
                <a:r>
                  <a:rPr lang="en-US" sz="1600" dirty="0"/>
                  <a:t>Radar uses radio waves</a:t>
                </a:r>
              </a:p>
              <a:p>
                <a:pPr lvl="1"/>
                <a:r>
                  <a:rPr lang="en-US" sz="1600" dirty="0"/>
                  <a:t>Ultrasonic uses sound waves</a:t>
                </a:r>
              </a:p>
              <a:p>
                <a:r>
                  <a:rPr lang="en-US" sz="1800" dirty="0"/>
                  <a:t>The traveled distance of a wave is given by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600" dirty="0"/>
                  <a:t> distance;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600" dirty="0"/>
                  <a:t> speed of wave propagation;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ToF</a:t>
                </a:r>
                <a:r>
                  <a:rPr lang="en-US" sz="1600" dirty="0"/>
                  <a:t> (roundtrip)</a:t>
                </a:r>
              </a:p>
              <a:p>
                <a:r>
                  <a:rPr lang="en-US" sz="1800" dirty="0"/>
                  <a:t>Propagation speed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800" dirty="0"/>
                  <a:t> </a:t>
                </a:r>
              </a:p>
              <a:p>
                <a:pPr lvl="1"/>
                <a:r>
                  <a:rPr lang="en-US" sz="1600" dirty="0"/>
                  <a:t>Sound: 0.3 m/</a:t>
                </a:r>
                <a:r>
                  <a:rPr lang="en-US" sz="1600" dirty="0" err="1"/>
                  <a:t>ms</a:t>
                </a:r>
                <a:endParaRPr lang="en-US" sz="1600" dirty="0"/>
              </a:p>
              <a:p>
                <a:pPr lvl="1"/>
                <a:r>
                  <a:rPr lang="en-US" sz="1600" dirty="0"/>
                  <a:t>Electromagnetic wave (incl. light): 0.3 m/ns (</a:t>
                </a:r>
                <a:r>
                  <a:rPr lang="en-US" sz="1400" dirty="0"/>
                  <a:t>1 M times faster than sound)</a:t>
                </a:r>
              </a:p>
              <a:p>
                <a:r>
                  <a:rPr lang="en-US" sz="1800" dirty="0"/>
                  <a:t>To travel 3 meters:</a:t>
                </a:r>
              </a:p>
              <a:p>
                <a:pPr lvl="1"/>
                <a:r>
                  <a:rPr lang="en-US" sz="1600" dirty="0"/>
                  <a:t>10 </a:t>
                </a:r>
                <a:r>
                  <a:rPr lang="en-US" sz="1600" dirty="0" err="1"/>
                  <a:t>ms</a:t>
                </a:r>
                <a:r>
                  <a:rPr lang="en-US" sz="1600" dirty="0"/>
                  <a:t> for ultrasonic sensor; 10 ns for Lidar (hence Lidars are expensive.)</a:t>
                </a:r>
              </a:p>
              <a:p>
                <a:r>
                  <a:rPr lang="en-US" sz="1800" dirty="0"/>
                  <a:t>The quality of range sensors depends on:</a:t>
                </a:r>
              </a:p>
              <a:p>
                <a:pPr lvl="1"/>
                <a:r>
                  <a:rPr lang="en-US" sz="1600" dirty="0"/>
                  <a:t>Inaccuracies in the time of fight measurement (laser range sensors)</a:t>
                </a:r>
              </a:p>
              <a:p>
                <a:pPr lvl="1"/>
                <a:r>
                  <a:rPr lang="en-US" sz="1600" dirty="0"/>
                  <a:t>Opening angle of transmitted beam (especially ultrasonic range sensors)</a:t>
                </a:r>
              </a:p>
              <a:p>
                <a:pPr lvl="1"/>
                <a:r>
                  <a:rPr lang="en-US" sz="1600" dirty="0"/>
                  <a:t>Interaction with the target (surface, specular reflections)</a:t>
                </a:r>
              </a:p>
              <a:p>
                <a:pPr lvl="1"/>
                <a:r>
                  <a:rPr lang="en-US" sz="1600" dirty="0"/>
                  <a:t>Variation of propagation speed (sound)</a:t>
                </a:r>
              </a:p>
              <a:p>
                <a:pPr lvl="1"/>
                <a:r>
                  <a:rPr lang="en-US" sz="1600" dirty="0"/>
                  <a:t>Speed of vehicle and target</a:t>
                </a:r>
                <a:endParaRPr lang="en-SE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2422D7-9844-19C0-55F5-C17A6856C0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6" y="1237590"/>
                <a:ext cx="8340289" cy="5626765"/>
              </a:xfrm>
              <a:blipFill>
                <a:blip r:embed="rId3"/>
                <a:stretch>
                  <a:fillRect l="-439" t="-97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B2B22-4E41-0A70-1234-451E9709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759A15-F32E-9A12-4A2E-2CD679BEB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576" y="2250101"/>
            <a:ext cx="3778766" cy="353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18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B1CA95448E8341BAC02D84F836706E" ma:contentTypeVersion="6" ma:contentTypeDescription="Create a new document." ma:contentTypeScope="" ma:versionID="2327688fe12e390352dabca167932040">
  <xsd:schema xmlns:xsd="http://www.w3.org/2001/XMLSchema" xmlns:xs="http://www.w3.org/2001/XMLSchema" xmlns:p="http://schemas.microsoft.com/office/2006/metadata/properties" xmlns:ns1="http://schemas.microsoft.com/sharepoint/v3" xmlns:ns2="1b5a303a-3c2d-46af-894d-5a63675fdf5d" xmlns:ns3="13bd0950-6268-4383-96fe-5fe3a48110ec" targetNamespace="http://schemas.microsoft.com/office/2006/metadata/properties" ma:root="true" ma:fieldsID="e90c3ecbaea61ae9ab22f72bf2f79284" ns1:_="" ns2:_="" ns3:_="">
    <xsd:import namespace="http://schemas.microsoft.com/sharepoint/v3"/>
    <xsd:import namespace="1b5a303a-3c2d-46af-894d-5a63675fdf5d"/>
    <xsd:import namespace="13bd0950-6268-4383-96fe-5fe3a48110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5a303a-3c2d-46af-894d-5a63675fdf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d0950-6268-4383-96fe-5fe3a48110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A2820C-4060-44E8-B56E-83EBBB666E7B}">
  <ds:schemaRefs>
    <ds:schemaRef ds:uri="13bd0950-6268-4383-96fe-5fe3a48110ec"/>
    <ds:schemaRef ds:uri="1b5a303a-3c2d-46af-894d-5a63675fdf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642294E-F67E-4944-9A87-D5C631307A05}">
  <ds:schemaRefs>
    <ds:schemaRef ds:uri="13bd0950-6268-4383-96fe-5fe3a48110ec"/>
    <ds:schemaRef ds:uri="1b5a303a-3c2d-46af-894d-5a63675fdf5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C991D47-3926-48A1-8BC1-320FB99AB8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8100</TotalTime>
  <Words>2361</Words>
  <Application>Microsoft Office PowerPoint</Application>
  <PresentationFormat>Widescreen</PresentationFormat>
  <Paragraphs>320</Paragraphs>
  <Slides>35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Helvetica</vt:lpstr>
      <vt:lpstr>Office Theme</vt:lpstr>
      <vt:lpstr>Custom Design</vt:lpstr>
      <vt:lpstr>L1.2 AV Sensors, V2X, HD Maps</vt:lpstr>
      <vt:lpstr>AV Sensors</vt:lpstr>
      <vt:lpstr>Perception Tasks</vt:lpstr>
      <vt:lpstr>The variety of static and moving objects that an AV needs to detect and recognize</vt:lpstr>
      <vt:lpstr>Typical AV Sensors</vt:lpstr>
      <vt:lpstr>Sensor Configurations of Some Commercial AVs</vt:lpstr>
      <vt:lpstr>Passive vs. Active Sensors</vt:lpstr>
      <vt:lpstr>Camera</vt:lpstr>
      <vt:lpstr>Range Sensors</vt:lpstr>
      <vt:lpstr>Lidar</vt:lpstr>
      <vt:lpstr>Product Example: HESAI Pandar128 128-Channel Mechanical LiDAR</vt:lpstr>
      <vt:lpstr>Apple iPAD Pro has Built-in Lidar (2020)</vt:lpstr>
      <vt:lpstr>mmWave Radar</vt:lpstr>
      <vt:lpstr>Ultrasonic Sensor</vt:lpstr>
      <vt:lpstr>Comparison of Different Sensors</vt:lpstr>
      <vt:lpstr>Typical AV Sensors and Ranges</vt:lpstr>
      <vt:lpstr>GNSS/GPS</vt:lpstr>
      <vt:lpstr>IMU</vt:lpstr>
      <vt:lpstr>AV Sensors Generate Big Data</vt:lpstr>
      <vt:lpstr>V2X</vt:lpstr>
      <vt:lpstr>V2X Types</vt:lpstr>
      <vt:lpstr>V2X Applications</vt:lpstr>
      <vt:lpstr>DSRC vs. C-V2X</vt:lpstr>
      <vt:lpstr>C-V2X Evolution towards 5G</vt:lpstr>
      <vt:lpstr>C-V2X Defines 2 Transmission Modes</vt:lpstr>
      <vt:lpstr>V2X-Cellular for Latency-Tolerant Use Cases</vt:lpstr>
      <vt:lpstr>V2X-Direct for Latency-Sensitive Active Safety Use Cases</vt:lpstr>
      <vt:lpstr>C-V2X Deployment</vt:lpstr>
      <vt:lpstr>Use Case: Disabled Vehicle after Blind Curve</vt:lpstr>
      <vt:lpstr>Use Case: Do Not Pass Warning</vt:lpstr>
      <vt:lpstr>Industry Consortium</vt:lpstr>
      <vt:lpstr>5G Accelerates AVs</vt:lpstr>
      <vt:lpstr>High-Definition (HD) Maps</vt:lpstr>
      <vt:lpstr>HD Maps: 4 Layers</vt:lpstr>
      <vt:lpstr>HD Maps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L1.2 AV Sensors V2X HD Maps</dc:title>
  <dc:creator>Warner, James E. (LARC-D309)</dc:creator>
  <cp:lastModifiedBy>Zonghua Gu</cp:lastModifiedBy>
  <cp:revision>921</cp:revision>
  <dcterms:created xsi:type="dcterms:W3CDTF">2020-05-28T21:34:29Z</dcterms:created>
  <dcterms:modified xsi:type="dcterms:W3CDTF">2024-03-04T11:25:55Z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0x0101000DB1CA95448E8341BAC02D84F836706E</vt:lpwstr>
  </property>
</Properties>
</file>