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41"/>
  </p:notesMasterIdLst>
  <p:sldIdLst>
    <p:sldId id="256" r:id="rId6"/>
    <p:sldId id="257" r:id="rId7"/>
    <p:sldId id="259" r:id="rId8"/>
    <p:sldId id="260" r:id="rId9"/>
    <p:sldId id="262" r:id="rId10"/>
    <p:sldId id="263" r:id="rId11"/>
    <p:sldId id="264" r:id="rId12"/>
    <p:sldId id="265" r:id="rId13"/>
    <p:sldId id="266" r:id="rId14"/>
    <p:sldId id="267" r:id="rId15"/>
    <p:sldId id="268" r:id="rId16"/>
    <p:sldId id="269" r:id="rId17"/>
    <p:sldId id="288" r:id="rId18"/>
    <p:sldId id="270" r:id="rId19"/>
    <p:sldId id="272" r:id="rId20"/>
    <p:sldId id="258" r:id="rId21"/>
    <p:sldId id="273" r:id="rId22"/>
    <p:sldId id="274" r:id="rId23"/>
    <p:sldId id="275" r:id="rId24"/>
    <p:sldId id="291" r:id="rId25"/>
    <p:sldId id="277" r:id="rId26"/>
    <p:sldId id="278" r:id="rId27"/>
    <p:sldId id="279" r:id="rId28"/>
    <p:sldId id="280" r:id="rId29"/>
    <p:sldId id="281" r:id="rId30"/>
    <p:sldId id="282" r:id="rId31"/>
    <p:sldId id="289" r:id="rId32"/>
    <p:sldId id="290" r:id="rId33"/>
    <p:sldId id="276" r:id="rId34"/>
    <p:sldId id="283" r:id="rId35"/>
    <p:sldId id="284" r:id="rId36"/>
    <p:sldId id="285" r:id="rId37"/>
    <p:sldId id="271" r:id="rId38"/>
    <p:sldId id="286"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1EA2FD-096D-2A4F-917C-DAF62E89CBC2}">
          <p14:sldIdLst>
            <p14:sldId id="256"/>
            <p14:sldId id="257"/>
            <p14:sldId id="259"/>
            <p14:sldId id="260"/>
            <p14:sldId id="262"/>
            <p14:sldId id="263"/>
            <p14:sldId id="264"/>
            <p14:sldId id="265"/>
            <p14:sldId id="266"/>
            <p14:sldId id="267"/>
            <p14:sldId id="268"/>
            <p14:sldId id="269"/>
            <p14:sldId id="288"/>
            <p14:sldId id="270"/>
            <p14:sldId id="272"/>
            <p14:sldId id="258"/>
            <p14:sldId id="273"/>
            <p14:sldId id="274"/>
            <p14:sldId id="275"/>
            <p14:sldId id="291"/>
            <p14:sldId id="277"/>
            <p14:sldId id="278"/>
            <p14:sldId id="279"/>
            <p14:sldId id="280"/>
            <p14:sldId id="281"/>
            <p14:sldId id="282"/>
            <p14:sldId id="289"/>
            <p14:sldId id="290"/>
            <p14:sldId id="276"/>
            <p14:sldId id="283"/>
            <p14:sldId id="284"/>
            <p14:sldId id="285"/>
            <p14:sldId id="271"/>
            <p14:sldId id="286"/>
            <p14:sldId id="287"/>
          </p14:sldIdLst>
        </p14:section>
      </p14:sectionLst>
    </p:ext>
    <p:ext uri="{EFAFB233-063F-42B5-8137-9DF3F51BA10A}">
      <p15:sldGuideLst xmlns:p15="http://schemas.microsoft.com/office/powerpoint/2012/main">
        <p15:guide id="1" orient="horz" pos="3952"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859"/>
    <a:srgbClr val="004FFE"/>
    <a:srgbClr val="008B42"/>
    <a:srgbClr val="F5010B"/>
    <a:srgbClr val="F2DCDB"/>
    <a:srgbClr val="ECF2DE"/>
    <a:srgbClr val="F2EEF5"/>
    <a:srgbClr val="FFC4CB"/>
    <a:srgbClr val="A646F2"/>
    <a:srgbClr val="D6C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02"/>
    <p:restoredTop sz="94954" autoAdjust="0"/>
  </p:normalViewPr>
  <p:slideViewPr>
    <p:cSldViewPr snapToGrid="0">
      <p:cViewPr varScale="1">
        <p:scale>
          <a:sx n="118" d="100"/>
          <a:sy n="118" d="100"/>
        </p:scale>
        <p:origin x="84" y="90"/>
      </p:cViewPr>
      <p:guideLst>
        <p:guide orient="horz" pos="3952"/>
        <p:guide pos="724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3DE59-F14A-BE48-A4BD-826E6AEB8CEC}"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E9E18-F207-E64A-9E5E-A745EA363019}" type="slidenum">
              <a:rPr lang="en-US" smtClean="0"/>
              <a:t>‹#›</a:t>
            </a:fld>
            <a:endParaRPr lang="en-US"/>
          </a:p>
        </p:txBody>
      </p:sp>
    </p:spTree>
    <p:extLst>
      <p:ext uri="{BB962C8B-B14F-4D97-AF65-F5344CB8AC3E}">
        <p14:creationId xmlns:p14="http://schemas.microsoft.com/office/powerpoint/2010/main" val="161944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https://new.qq.com/rain/a/20230318A013I400</a:t>
            </a:r>
            <a:endParaRPr lang="en-SE" dirty="0"/>
          </a:p>
        </p:txBody>
      </p:sp>
      <p:sp>
        <p:nvSpPr>
          <p:cNvPr id="4" name="Slide Number Placeholder 3"/>
          <p:cNvSpPr>
            <a:spLocks noGrp="1"/>
          </p:cNvSpPr>
          <p:nvPr>
            <p:ph type="sldNum" sz="quarter" idx="5"/>
          </p:nvPr>
        </p:nvSpPr>
        <p:spPr/>
        <p:txBody>
          <a:bodyPr/>
          <a:lstStyle/>
          <a:p>
            <a:fld id="{7B3E9E18-F207-E64A-9E5E-A745EA363019}" type="slidenum">
              <a:rPr lang="en-US" smtClean="0"/>
              <a:t>13</a:t>
            </a:fld>
            <a:endParaRPr lang="en-US"/>
          </a:p>
        </p:txBody>
      </p:sp>
    </p:spTree>
    <p:extLst>
      <p:ext uri="{BB962C8B-B14F-4D97-AF65-F5344CB8AC3E}">
        <p14:creationId xmlns:p14="http://schemas.microsoft.com/office/powerpoint/2010/main" val="208887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Hard real-time, static memory allocation (no new() or malloc()), callbacks vs. </a:t>
            </a:r>
            <a:r>
              <a:rPr lang="en-US" dirty="0" err="1"/>
              <a:t>waitset</a:t>
            </a:r>
            <a:r>
              <a:rPr lang="en-US" dirty="0"/>
              <a:t>, security, testing, real-time I/O logging… </a:t>
            </a:r>
          </a:p>
          <a:p>
            <a:endParaRPr lang="en-SE" dirty="0"/>
          </a:p>
        </p:txBody>
      </p:sp>
      <p:sp>
        <p:nvSpPr>
          <p:cNvPr id="4" name="Slide Number Placeholder 3"/>
          <p:cNvSpPr>
            <a:spLocks noGrp="1"/>
          </p:cNvSpPr>
          <p:nvPr>
            <p:ph type="sldNum" sz="quarter" idx="5"/>
          </p:nvPr>
        </p:nvSpPr>
        <p:spPr/>
        <p:txBody>
          <a:bodyPr/>
          <a:lstStyle/>
          <a:p>
            <a:fld id="{7B3E9E18-F207-E64A-9E5E-A745EA363019}" type="slidenum">
              <a:rPr lang="en-US" smtClean="0"/>
              <a:t>23</a:t>
            </a:fld>
            <a:endParaRPr lang="en-US"/>
          </a:p>
        </p:txBody>
      </p:sp>
    </p:spTree>
    <p:extLst>
      <p:ext uri="{BB962C8B-B14F-4D97-AF65-F5344CB8AC3E}">
        <p14:creationId xmlns:p14="http://schemas.microsoft.com/office/powerpoint/2010/main" val="69422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4D40-3520-B34B-A017-031AF5CCC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BB1E0-CB7B-5943-864B-8DEC1231B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12861D-703A-3643-A018-3EBD862DCE82}"/>
              </a:ext>
            </a:extLst>
          </p:cNvPr>
          <p:cNvSpPr>
            <a:spLocks noGrp="1"/>
          </p:cNvSpPr>
          <p:nvPr>
            <p:ph type="dt" sz="half" idx="10"/>
          </p:nvPr>
        </p:nvSpPr>
        <p:spPr/>
        <p:txBody>
          <a:bodyPr/>
          <a:lstStyle/>
          <a:p>
            <a:fld id="{7077AFBB-1CF4-8544-90DC-1ED8B9AA61D3}" type="datetime1">
              <a:rPr lang="en-US" smtClean="0"/>
              <a:t>11/15/2023</a:t>
            </a:fld>
            <a:endParaRPr lang="en-US"/>
          </a:p>
        </p:txBody>
      </p:sp>
      <p:sp>
        <p:nvSpPr>
          <p:cNvPr id="5" name="Footer Placeholder 4">
            <a:extLst>
              <a:ext uri="{FF2B5EF4-FFF2-40B4-BE49-F238E27FC236}">
                <a16:creationId xmlns:a16="http://schemas.microsoft.com/office/drawing/2014/main" id="{2AB85D21-1D12-6645-8FD4-849D885F8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7197B-EF71-EE49-9468-C2376B3856F1}"/>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32741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D51B-6283-BF4B-B779-91E97F9817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A9F8A-2AFD-FC46-9298-3CDB8A193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A6116-A57F-B44C-9B53-8C5358B31E00}"/>
              </a:ext>
            </a:extLst>
          </p:cNvPr>
          <p:cNvSpPr>
            <a:spLocks noGrp="1"/>
          </p:cNvSpPr>
          <p:nvPr>
            <p:ph type="dt" sz="half" idx="10"/>
          </p:nvPr>
        </p:nvSpPr>
        <p:spPr/>
        <p:txBody>
          <a:bodyPr/>
          <a:lstStyle/>
          <a:p>
            <a:fld id="{1C00165F-9719-7745-8559-6A7EE2923027}" type="datetime1">
              <a:rPr lang="en-US" smtClean="0"/>
              <a:t>11/15/2023</a:t>
            </a:fld>
            <a:endParaRPr lang="en-US"/>
          </a:p>
        </p:txBody>
      </p:sp>
      <p:sp>
        <p:nvSpPr>
          <p:cNvPr id="5" name="Footer Placeholder 4">
            <a:extLst>
              <a:ext uri="{FF2B5EF4-FFF2-40B4-BE49-F238E27FC236}">
                <a16:creationId xmlns:a16="http://schemas.microsoft.com/office/drawing/2014/main" id="{7006AB34-7B20-684C-902A-14069902C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CD107-BC0D-3D4E-9F45-59A930E591BF}"/>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487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68FAF-F0D6-1644-8580-0DB9510B9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50746B-DD22-B145-B41F-6205D9EF4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AF7B2-1888-434B-B7B7-323F1085C3CE}"/>
              </a:ext>
            </a:extLst>
          </p:cNvPr>
          <p:cNvSpPr>
            <a:spLocks noGrp="1"/>
          </p:cNvSpPr>
          <p:nvPr>
            <p:ph type="dt" sz="half" idx="10"/>
          </p:nvPr>
        </p:nvSpPr>
        <p:spPr/>
        <p:txBody>
          <a:bodyPr/>
          <a:lstStyle/>
          <a:p>
            <a:fld id="{4C6A8D55-FA0C-7D43-BAC0-BED15F1C12ED}" type="datetime1">
              <a:rPr lang="en-US" smtClean="0"/>
              <a:t>11/15/2023</a:t>
            </a:fld>
            <a:endParaRPr lang="en-US"/>
          </a:p>
        </p:txBody>
      </p:sp>
      <p:sp>
        <p:nvSpPr>
          <p:cNvPr id="5" name="Footer Placeholder 4">
            <a:extLst>
              <a:ext uri="{FF2B5EF4-FFF2-40B4-BE49-F238E27FC236}">
                <a16:creationId xmlns:a16="http://schemas.microsoft.com/office/drawing/2014/main" id="{F7AB62B1-4565-BD45-97C3-12772855A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8F4A1-FEF6-2044-AC5B-BF00A7BBBF36}"/>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245845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6CC4-A075-BD48-BCF8-F03F4C1B4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72D430-A07B-BC4C-97B1-102331760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832C34-A711-864D-8DCA-F7B603664A65}"/>
              </a:ext>
            </a:extLst>
          </p:cNvPr>
          <p:cNvSpPr>
            <a:spLocks noGrp="1"/>
          </p:cNvSpPr>
          <p:nvPr>
            <p:ph type="dt" sz="half" idx="10"/>
          </p:nvPr>
        </p:nvSpPr>
        <p:spPr/>
        <p:txBody>
          <a:bodyPr/>
          <a:lstStyle/>
          <a:p>
            <a:fld id="{7FA70553-0253-CE4B-B6C1-A630CB55C29D}" type="datetime1">
              <a:rPr lang="en-US" smtClean="0"/>
              <a:t>11/15/2023</a:t>
            </a:fld>
            <a:endParaRPr lang="en-US"/>
          </a:p>
        </p:txBody>
      </p:sp>
      <p:sp>
        <p:nvSpPr>
          <p:cNvPr id="5" name="Footer Placeholder 4">
            <a:extLst>
              <a:ext uri="{FF2B5EF4-FFF2-40B4-BE49-F238E27FC236}">
                <a16:creationId xmlns:a16="http://schemas.microsoft.com/office/drawing/2014/main" id="{78AB38DD-6D3B-D146-A0FC-5675926D4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162B9-5EB5-7E4E-8EF7-2754E945CE28}"/>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47853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86EE-1D52-E343-88D1-E3439E1C4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A35EE-7D8B-BA48-9F59-A1AC79906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BCFC1-D075-E64A-811D-520DEAE9E80B}"/>
              </a:ext>
            </a:extLst>
          </p:cNvPr>
          <p:cNvSpPr>
            <a:spLocks noGrp="1"/>
          </p:cNvSpPr>
          <p:nvPr>
            <p:ph type="dt" sz="half" idx="10"/>
          </p:nvPr>
        </p:nvSpPr>
        <p:spPr/>
        <p:txBody>
          <a:bodyPr/>
          <a:lstStyle/>
          <a:p>
            <a:fld id="{105DE84E-69F4-FD40-ABD1-0EFAC22A12F3}" type="datetime1">
              <a:rPr lang="en-US" smtClean="0"/>
              <a:t>11/15/2023</a:t>
            </a:fld>
            <a:endParaRPr lang="en-US"/>
          </a:p>
        </p:txBody>
      </p:sp>
      <p:sp>
        <p:nvSpPr>
          <p:cNvPr id="5" name="Footer Placeholder 4">
            <a:extLst>
              <a:ext uri="{FF2B5EF4-FFF2-40B4-BE49-F238E27FC236}">
                <a16:creationId xmlns:a16="http://schemas.microsoft.com/office/drawing/2014/main" id="{2ACFC476-EE5C-1544-9BB5-5E3FD95AF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F2E49-3232-D242-944A-8BC54E37EB86}"/>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165369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85CF-447D-0541-B600-4C9809A49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23B72E-C1D7-E24F-AE19-75DE6C318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D4493-BB62-A54C-95FD-044AA50748B5}"/>
              </a:ext>
            </a:extLst>
          </p:cNvPr>
          <p:cNvSpPr>
            <a:spLocks noGrp="1"/>
          </p:cNvSpPr>
          <p:nvPr>
            <p:ph type="dt" sz="half" idx="10"/>
          </p:nvPr>
        </p:nvSpPr>
        <p:spPr/>
        <p:txBody>
          <a:bodyPr/>
          <a:lstStyle/>
          <a:p>
            <a:fld id="{10C0B3DB-0D9D-DD44-80C5-08109265E077}" type="datetime1">
              <a:rPr lang="en-US" smtClean="0"/>
              <a:t>11/15/2023</a:t>
            </a:fld>
            <a:endParaRPr lang="en-US"/>
          </a:p>
        </p:txBody>
      </p:sp>
      <p:sp>
        <p:nvSpPr>
          <p:cNvPr id="5" name="Footer Placeholder 4">
            <a:extLst>
              <a:ext uri="{FF2B5EF4-FFF2-40B4-BE49-F238E27FC236}">
                <a16:creationId xmlns:a16="http://schemas.microsoft.com/office/drawing/2014/main" id="{F92E63DB-F354-E145-A1EA-2E053DC9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A1F5-821A-BF4B-B805-0F1AADA436EF}"/>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343523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1004-3749-F349-9400-C8C35A421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0F4A6-BFC8-DB4B-9CE3-0CDF22130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349EE-3F63-5549-860D-285A8FF4FC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1E54B9-F4B6-4D48-8B93-59D927802E59}"/>
              </a:ext>
            </a:extLst>
          </p:cNvPr>
          <p:cNvSpPr>
            <a:spLocks noGrp="1"/>
          </p:cNvSpPr>
          <p:nvPr>
            <p:ph type="dt" sz="half" idx="10"/>
          </p:nvPr>
        </p:nvSpPr>
        <p:spPr/>
        <p:txBody>
          <a:bodyPr/>
          <a:lstStyle/>
          <a:p>
            <a:fld id="{797EA869-A27D-C344-97D7-71199BBF260C}" type="datetime1">
              <a:rPr lang="en-US" smtClean="0"/>
              <a:t>11/15/2023</a:t>
            </a:fld>
            <a:endParaRPr lang="en-US"/>
          </a:p>
        </p:txBody>
      </p:sp>
      <p:sp>
        <p:nvSpPr>
          <p:cNvPr id="6" name="Footer Placeholder 5">
            <a:extLst>
              <a:ext uri="{FF2B5EF4-FFF2-40B4-BE49-F238E27FC236}">
                <a16:creationId xmlns:a16="http://schemas.microsoft.com/office/drawing/2014/main" id="{6DAD3F0A-AFAB-2D49-BBC8-A5B49F054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9863B-7969-6C45-BFAB-CECB9DFF54FE}"/>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268927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E581-C180-A240-B6A9-52BB3BAB2B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A6876-25B8-E54F-BAA4-B821E7F7B3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889B-5660-004F-8AF9-FBD7544059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076A7-02EA-E149-BCED-1D9BF59A3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D5F07-B8AE-6A48-B7EE-8B9C1808CE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FEF61-70E3-0E48-B543-4563117CA8C5}"/>
              </a:ext>
            </a:extLst>
          </p:cNvPr>
          <p:cNvSpPr>
            <a:spLocks noGrp="1"/>
          </p:cNvSpPr>
          <p:nvPr>
            <p:ph type="dt" sz="half" idx="10"/>
          </p:nvPr>
        </p:nvSpPr>
        <p:spPr/>
        <p:txBody>
          <a:bodyPr/>
          <a:lstStyle/>
          <a:p>
            <a:fld id="{E7A15D25-E67F-1942-BBE6-90A232C6709A}" type="datetime1">
              <a:rPr lang="en-US" smtClean="0"/>
              <a:t>11/15/2023</a:t>
            </a:fld>
            <a:endParaRPr lang="en-US"/>
          </a:p>
        </p:txBody>
      </p:sp>
      <p:sp>
        <p:nvSpPr>
          <p:cNvPr id="8" name="Footer Placeholder 7">
            <a:extLst>
              <a:ext uri="{FF2B5EF4-FFF2-40B4-BE49-F238E27FC236}">
                <a16:creationId xmlns:a16="http://schemas.microsoft.com/office/drawing/2014/main" id="{2BA37304-D6C0-8F48-A7FF-9A39E1ABF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A2E9FD-7A07-A04B-9EEE-4FF5C7D06C4D}"/>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1969474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59F-4FD1-4345-9D92-D8D370985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5E40AC-7F1C-A843-8AC5-F33C1857758A}"/>
              </a:ext>
            </a:extLst>
          </p:cNvPr>
          <p:cNvSpPr>
            <a:spLocks noGrp="1"/>
          </p:cNvSpPr>
          <p:nvPr>
            <p:ph type="dt" sz="half" idx="10"/>
          </p:nvPr>
        </p:nvSpPr>
        <p:spPr/>
        <p:txBody>
          <a:bodyPr/>
          <a:lstStyle/>
          <a:p>
            <a:fld id="{CB2E0881-5289-1B49-8243-C7A7C2D761C1}" type="datetime1">
              <a:rPr lang="en-US" smtClean="0"/>
              <a:t>11/15/2023</a:t>
            </a:fld>
            <a:endParaRPr lang="en-US"/>
          </a:p>
        </p:txBody>
      </p:sp>
      <p:sp>
        <p:nvSpPr>
          <p:cNvPr id="4" name="Footer Placeholder 3">
            <a:extLst>
              <a:ext uri="{FF2B5EF4-FFF2-40B4-BE49-F238E27FC236}">
                <a16:creationId xmlns:a16="http://schemas.microsoft.com/office/drawing/2014/main" id="{0B100F50-9490-A447-A47B-8D641B55A8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BC1FBE-B663-A441-BA6E-3C300CA33C46}"/>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259884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24AF3-0AC7-9440-9DFD-898A77F8D7A5}"/>
              </a:ext>
            </a:extLst>
          </p:cNvPr>
          <p:cNvSpPr>
            <a:spLocks noGrp="1"/>
          </p:cNvSpPr>
          <p:nvPr>
            <p:ph type="dt" sz="half" idx="10"/>
          </p:nvPr>
        </p:nvSpPr>
        <p:spPr/>
        <p:txBody>
          <a:bodyPr/>
          <a:lstStyle/>
          <a:p>
            <a:fld id="{BE289B97-0FAD-A54C-B1E0-81D6BDD23977}" type="datetime1">
              <a:rPr lang="en-US" smtClean="0"/>
              <a:t>11/15/2023</a:t>
            </a:fld>
            <a:endParaRPr lang="en-US"/>
          </a:p>
        </p:txBody>
      </p:sp>
      <p:sp>
        <p:nvSpPr>
          <p:cNvPr id="3" name="Footer Placeholder 2">
            <a:extLst>
              <a:ext uri="{FF2B5EF4-FFF2-40B4-BE49-F238E27FC236}">
                <a16:creationId xmlns:a16="http://schemas.microsoft.com/office/drawing/2014/main" id="{B7EA22C6-FBE1-2646-9056-3FDAC9F2D9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75D307-5348-B748-98FA-22353983EA85}"/>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491049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E2AD-2116-E941-ACE7-9E9975164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F766DC-9EFD-E241-AD4C-088DD763E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922356-357C-024F-8397-C4B38E44C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B5081-608A-8546-B3C8-695A5F42F950}"/>
              </a:ext>
            </a:extLst>
          </p:cNvPr>
          <p:cNvSpPr>
            <a:spLocks noGrp="1"/>
          </p:cNvSpPr>
          <p:nvPr>
            <p:ph type="dt" sz="half" idx="10"/>
          </p:nvPr>
        </p:nvSpPr>
        <p:spPr/>
        <p:txBody>
          <a:bodyPr/>
          <a:lstStyle/>
          <a:p>
            <a:fld id="{3CDAE13F-8788-6040-8DCF-36B10FE0117C}" type="datetime1">
              <a:rPr lang="en-US" smtClean="0"/>
              <a:t>11/15/2023</a:t>
            </a:fld>
            <a:endParaRPr lang="en-US"/>
          </a:p>
        </p:txBody>
      </p:sp>
      <p:sp>
        <p:nvSpPr>
          <p:cNvPr id="6" name="Footer Placeholder 5">
            <a:extLst>
              <a:ext uri="{FF2B5EF4-FFF2-40B4-BE49-F238E27FC236}">
                <a16:creationId xmlns:a16="http://schemas.microsoft.com/office/drawing/2014/main" id="{4CA2CE6C-9B67-BD46-A9D1-D4985CF15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7E06A-AD43-C247-B0E5-52982CDA2675}"/>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179227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6D22-2CE4-8446-8CF3-0ED778E1942B}"/>
              </a:ext>
            </a:extLst>
          </p:cNvPr>
          <p:cNvSpPr>
            <a:spLocks noGrp="1"/>
          </p:cNvSpPr>
          <p:nvPr>
            <p:ph type="title"/>
          </p:nvPr>
        </p:nvSpPr>
        <p:spPr>
          <a:xfrm>
            <a:off x="622737" y="63062"/>
            <a:ext cx="10949153" cy="106948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584AB12-3F8A-414E-8925-9039A12DF494}"/>
              </a:ext>
            </a:extLst>
          </p:cNvPr>
          <p:cNvSpPr>
            <a:spLocks noGrp="1"/>
          </p:cNvSpPr>
          <p:nvPr>
            <p:ph idx="1"/>
          </p:nvPr>
        </p:nvSpPr>
        <p:spPr>
          <a:xfrm>
            <a:off x="622737" y="1237593"/>
            <a:ext cx="10949153" cy="5194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5DE769-BBC7-4148-A758-E8D165C86716}"/>
              </a:ext>
            </a:extLst>
          </p:cNvPr>
          <p:cNvSpPr>
            <a:spLocks noGrp="1"/>
          </p:cNvSpPr>
          <p:nvPr>
            <p:ph type="dt" sz="half" idx="10"/>
          </p:nvPr>
        </p:nvSpPr>
        <p:spPr>
          <a:xfrm>
            <a:off x="838200" y="6499230"/>
            <a:ext cx="2743200" cy="365125"/>
          </a:xfrm>
        </p:spPr>
        <p:txBody>
          <a:bodyPr/>
          <a:lstStyle/>
          <a:p>
            <a:fld id="{4553E244-3CAB-5240-928D-C4F781982911}" type="datetime1">
              <a:rPr lang="en-US" smtClean="0"/>
              <a:t>11/15/2023</a:t>
            </a:fld>
            <a:endParaRPr lang="en-US" dirty="0"/>
          </a:p>
        </p:txBody>
      </p:sp>
      <p:sp>
        <p:nvSpPr>
          <p:cNvPr id="5" name="Footer Placeholder 4">
            <a:extLst>
              <a:ext uri="{FF2B5EF4-FFF2-40B4-BE49-F238E27FC236}">
                <a16:creationId xmlns:a16="http://schemas.microsoft.com/office/drawing/2014/main" id="{DAE944D7-7B0D-714F-B61F-1F7495F71C7E}"/>
              </a:ext>
            </a:extLst>
          </p:cNvPr>
          <p:cNvSpPr>
            <a:spLocks noGrp="1"/>
          </p:cNvSpPr>
          <p:nvPr>
            <p:ph type="ftr" sz="quarter" idx="11"/>
          </p:nvPr>
        </p:nvSpPr>
        <p:spPr>
          <a:xfrm>
            <a:off x="4038600" y="6499230"/>
            <a:ext cx="4114800" cy="365125"/>
          </a:xfrm>
        </p:spPr>
        <p:txBody>
          <a:bodyPr/>
          <a:lstStyle/>
          <a:p>
            <a:endParaRPr lang="en-US"/>
          </a:p>
        </p:txBody>
      </p:sp>
      <p:sp>
        <p:nvSpPr>
          <p:cNvPr id="6" name="Slide Number Placeholder 5">
            <a:extLst>
              <a:ext uri="{FF2B5EF4-FFF2-40B4-BE49-F238E27FC236}">
                <a16:creationId xmlns:a16="http://schemas.microsoft.com/office/drawing/2014/main" id="{D9CAA6B0-2531-AF4E-B478-433817A30EDD}"/>
              </a:ext>
            </a:extLst>
          </p:cNvPr>
          <p:cNvSpPr>
            <a:spLocks noGrp="1"/>
          </p:cNvSpPr>
          <p:nvPr>
            <p:ph type="sldNum" sz="quarter" idx="12"/>
          </p:nvPr>
        </p:nvSpPr>
        <p:spPr>
          <a:xfrm>
            <a:off x="9439284" y="6499230"/>
            <a:ext cx="2743200" cy="365125"/>
          </a:xfrm>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1559762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CE28-AADC-CC44-9069-A056D1493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253BF6-B7EE-1748-8F5A-F8DCEB1DC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72918-C639-AA4C-B458-5FB76EA17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A26F1-0BC1-384C-9B01-0728D6C883CA}"/>
              </a:ext>
            </a:extLst>
          </p:cNvPr>
          <p:cNvSpPr>
            <a:spLocks noGrp="1"/>
          </p:cNvSpPr>
          <p:nvPr>
            <p:ph type="dt" sz="half" idx="10"/>
          </p:nvPr>
        </p:nvSpPr>
        <p:spPr/>
        <p:txBody>
          <a:bodyPr/>
          <a:lstStyle/>
          <a:p>
            <a:fld id="{8DA2BFAE-9CFE-3F4B-9BA6-76D3AD40298B}" type="datetime1">
              <a:rPr lang="en-US" smtClean="0"/>
              <a:t>11/15/2023</a:t>
            </a:fld>
            <a:endParaRPr lang="en-US"/>
          </a:p>
        </p:txBody>
      </p:sp>
      <p:sp>
        <p:nvSpPr>
          <p:cNvPr id="6" name="Footer Placeholder 5">
            <a:extLst>
              <a:ext uri="{FF2B5EF4-FFF2-40B4-BE49-F238E27FC236}">
                <a16:creationId xmlns:a16="http://schemas.microsoft.com/office/drawing/2014/main" id="{FF3D893A-1B80-9148-B4A7-6888DDE54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D7A8D-71F8-F046-B17D-85F489CA821D}"/>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199961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0948-0238-9348-9596-B992A144D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4709D5-02FD-854F-88FF-2FA09E74B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F534E-08ED-6C42-8DCC-C92D966281FE}"/>
              </a:ext>
            </a:extLst>
          </p:cNvPr>
          <p:cNvSpPr>
            <a:spLocks noGrp="1"/>
          </p:cNvSpPr>
          <p:nvPr>
            <p:ph type="dt" sz="half" idx="10"/>
          </p:nvPr>
        </p:nvSpPr>
        <p:spPr/>
        <p:txBody>
          <a:bodyPr/>
          <a:lstStyle/>
          <a:p>
            <a:fld id="{862BC747-2201-4149-89A6-B535544AC76E}" type="datetime1">
              <a:rPr lang="en-US" smtClean="0"/>
              <a:t>11/15/2023</a:t>
            </a:fld>
            <a:endParaRPr lang="en-US"/>
          </a:p>
        </p:txBody>
      </p:sp>
      <p:sp>
        <p:nvSpPr>
          <p:cNvPr id="5" name="Footer Placeholder 4">
            <a:extLst>
              <a:ext uri="{FF2B5EF4-FFF2-40B4-BE49-F238E27FC236}">
                <a16:creationId xmlns:a16="http://schemas.microsoft.com/office/drawing/2014/main" id="{83E832F1-EBC9-C647-9685-A59B451AF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3E637-2870-8240-98EE-A4A1C05391D9}"/>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2938747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FC0E18-6DE7-E743-8363-91EA2FF735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86B44-5FD5-2C46-B7A4-070C89C66E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DA906-A829-D846-B1E2-0941214D879A}"/>
              </a:ext>
            </a:extLst>
          </p:cNvPr>
          <p:cNvSpPr>
            <a:spLocks noGrp="1"/>
          </p:cNvSpPr>
          <p:nvPr>
            <p:ph type="dt" sz="half" idx="10"/>
          </p:nvPr>
        </p:nvSpPr>
        <p:spPr/>
        <p:txBody>
          <a:bodyPr/>
          <a:lstStyle/>
          <a:p>
            <a:fld id="{2B6899FF-A9B6-EA4C-92F4-3B955917C48A}" type="datetime1">
              <a:rPr lang="en-US" smtClean="0"/>
              <a:t>11/15/2023</a:t>
            </a:fld>
            <a:endParaRPr lang="en-US"/>
          </a:p>
        </p:txBody>
      </p:sp>
      <p:sp>
        <p:nvSpPr>
          <p:cNvPr id="5" name="Footer Placeholder 4">
            <a:extLst>
              <a:ext uri="{FF2B5EF4-FFF2-40B4-BE49-F238E27FC236}">
                <a16:creationId xmlns:a16="http://schemas.microsoft.com/office/drawing/2014/main" id="{2E2559BA-5870-5F44-A064-07653AAD4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D3310-60F6-FC4C-BF18-D84366D92DFE}"/>
              </a:ext>
            </a:extLst>
          </p:cNvPr>
          <p:cNvSpPr>
            <a:spLocks noGrp="1"/>
          </p:cNvSpPr>
          <p:nvPr>
            <p:ph type="sldNum" sz="quarter" idx="12"/>
          </p:nvPr>
        </p:nvSpPr>
        <p:spPr/>
        <p:txBody>
          <a:bodyPr/>
          <a:lstStyle/>
          <a:p>
            <a:fld id="{E5D19098-1A49-2945-A12C-408C8FB3165E}" type="slidenum">
              <a:rPr lang="en-US" smtClean="0"/>
              <a:t>‹#›</a:t>
            </a:fld>
            <a:endParaRPr lang="en-US"/>
          </a:p>
        </p:txBody>
      </p:sp>
    </p:spTree>
    <p:extLst>
      <p:ext uri="{BB962C8B-B14F-4D97-AF65-F5344CB8AC3E}">
        <p14:creationId xmlns:p14="http://schemas.microsoft.com/office/powerpoint/2010/main" val="112786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D613-A38C-3D41-9038-2B680914BA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7F0D21-1AE4-7247-AB6D-8762638A3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3A5C1-40A4-1A41-A141-992F8116AEDD}"/>
              </a:ext>
            </a:extLst>
          </p:cNvPr>
          <p:cNvSpPr>
            <a:spLocks noGrp="1"/>
          </p:cNvSpPr>
          <p:nvPr>
            <p:ph type="dt" sz="half" idx="10"/>
          </p:nvPr>
        </p:nvSpPr>
        <p:spPr/>
        <p:txBody>
          <a:bodyPr/>
          <a:lstStyle/>
          <a:p>
            <a:fld id="{E433CC24-15E2-8440-82CF-DFE60D570E43}" type="datetime1">
              <a:rPr lang="en-US" smtClean="0"/>
              <a:t>11/15/2023</a:t>
            </a:fld>
            <a:endParaRPr lang="en-US"/>
          </a:p>
        </p:txBody>
      </p:sp>
      <p:sp>
        <p:nvSpPr>
          <p:cNvPr id="5" name="Footer Placeholder 4">
            <a:extLst>
              <a:ext uri="{FF2B5EF4-FFF2-40B4-BE49-F238E27FC236}">
                <a16:creationId xmlns:a16="http://schemas.microsoft.com/office/drawing/2014/main" id="{0668AB82-8F65-A74C-ABC5-C9AC59840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E6A98-AD15-564D-A0D8-147ED3677CF8}"/>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380584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5CCF-50C4-C342-B3A5-BF915CCB3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7B9FF-296B-FD42-9B4A-4E47F44BB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E49882-2F4D-B045-B300-B3E620BC64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AC0FD2-184C-744E-BD89-9D27BC6D6E85}"/>
              </a:ext>
            </a:extLst>
          </p:cNvPr>
          <p:cNvSpPr>
            <a:spLocks noGrp="1"/>
          </p:cNvSpPr>
          <p:nvPr>
            <p:ph type="dt" sz="half" idx="10"/>
          </p:nvPr>
        </p:nvSpPr>
        <p:spPr/>
        <p:txBody>
          <a:bodyPr/>
          <a:lstStyle/>
          <a:p>
            <a:fld id="{8DFE6C63-9089-6A49-BC6E-454A735346DF}" type="datetime1">
              <a:rPr lang="en-US" smtClean="0"/>
              <a:t>11/15/2023</a:t>
            </a:fld>
            <a:endParaRPr lang="en-US"/>
          </a:p>
        </p:txBody>
      </p:sp>
      <p:sp>
        <p:nvSpPr>
          <p:cNvPr id="6" name="Footer Placeholder 5">
            <a:extLst>
              <a:ext uri="{FF2B5EF4-FFF2-40B4-BE49-F238E27FC236}">
                <a16:creationId xmlns:a16="http://schemas.microsoft.com/office/drawing/2014/main" id="{DD550A0E-6F89-CC4B-9C96-D4572FB2D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21D97-A6CA-2943-8E70-31F45F81553D}"/>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113591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57FD-F506-D54F-BC5D-BE1D403F4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2DBCA7-A910-D347-B17B-2D290887D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8787F-9E9B-264C-B9D7-D6C20B42F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535B7-1B9A-0E4B-972B-A4AB301E6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4A215-09F1-EE42-8B1F-20254D2E4D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2132F-860A-9B45-ACAD-C18F3DE46848}"/>
              </a:ext>
            </a:extLst>
          </p:cNvPr>
          <p:cNvSpPr>
            <a:spLocks noGrp="1"/>
          </p:cNvSpPr>
          <p:nvPr>
            <p:ph type="dt" sz="half" idx="10"/>
          </p:nvPr>
        </p:nvSpPr>
        <p:spPr/>
        <p:txBody>
          <a:bodyPr/>
          <a:lstStyle/>
          <a:p>
            <a:fld id="{3577C773-47BC-AB4F-9BFA-AB3DE15F2F0E}" type="datetime1">
              <a:rPr lang="en-US" smtClean="0"/>
              <a:t>11/15/2023</a:t>
            </a:fld>
            <a:endParaRPr lang="en-US"/>
          </a:p>
        </p:txBody>
      </p:sp>
      <p:sp>
        <p:nvSpPr>
          <p:cNvPr id="8" name="Footer Placeholder 7">
            <a:extLst>
              <a:ext uri="{FF2B5EF4-FFF2-40B4-BE49-F238E27FC236}">
                <a16:creationId xmlns:a16="http://schemas.microsoft.com/office/drawing/2014/main" id="{3FE8FECF-6048-9E4E-B3CD-7756A7BC9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B9245D-21B3-214A-87AF-91D560B606BB}"/>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195337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C2B7-90B1-F34A-89D7-195B444F3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33EAB-584C-D948-953A-73C251A96648}"/>
              </a:ext>
            </a:extLst>
          </p:cNvPr>
          <p:cNvSpPr>
            <a:spLocks noGrp="1"/>
          </p:cNvSpPr>
          <p:nvPr>
            <p:ph type="dt" sz="half" idx="10"/>
          </p:nvPr>
        </p:nvSpPr>
        <p:spPr/>
        <p:txBody>
          <a:bodyPr/>
          <a:lstStyle/>
          <a:p>
            <a:fld id="{C5911242-D6ED-7442-B4D5-571BA5F763EC}" type="datetime1">
              <a:rPr lang="en-US" smtClean="0"/>
              <a:t>11/15/2023</a:t>
            </a:fld>
            <a:endParaRPr lang="en-US"/>
          </a:p>
        </p:txBody>
      </p:sp>
      <p:sp>
        <p:nvSpPr>
          <p:cNvPr id="4" name="Footer Placeholder 3">
            <a:extLst>
              <a:ext uri="{FF2B5EF4-FFF2-40B4-BE49-F238E27FC236}">
                <a16:creationId xmlns:a16="http://schemas.microsoft.com/office/drawing/2014/main" id="{5B64D0BF-32FF-7040-8D7C-8E48669C73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CF303-5003-514E-A5EA-38A7E48CACD4}"/>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203868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D811B-DFD6-584F-92AD-561DA2ADE2FE}"/>
              </a:ext>
            </a:extLst>
          </p:cNvPr>
          <p:cNvSpPr>
            <a:spLocks noGrp="1"/>
          </p:cNvSpPr>
          <p:nvPr>
            <p:ph type="dt" sz="half" idx="10"/>
          </p:nvPr>
        </p:nvSpPr>
        <p:spPr/>
        <p:txBody>
          <a:bodyPr/>
          <a:lstStyle/>
          <a:p>
            <a:fld id="{53D49004-9440-C34D-AFCF-72D617EF0844}" type="datetime1">
              <a:rPr lang="en-US" smtClean="0"/>
              <a:t>11/15/2023</a:t>
            </a:fld>
            <a:endParaRPr lang="en-US"/>
          </a:p>
        </p:txBody>
      </p:sp>
      <p:sp>
        <p:nvSpPr>
          <p:cNvPr id="3" name="Footer Placeholder 2">
            <a:extLst>
              <a:ext uri="{FF2B5EF4-FFF2-40B4-BE49-F238E27FC236}">
                <a16:creationId xmlns:a16="http://schemas.microsoft.com/office/drawing/2014/main" id="{170FFD81-D09F-A64B-90F7-E778161F5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4B04E4-A19D-1743-8F14-06EFB25F4DE6}"/>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289553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2821-3706-B241-A8E1-8E863954C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9DC6B9-588B-B94C-A32A-E567F9680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F4C91-23C8-914F-9BA0-6B7C73ED7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A3FD0-F75E-7F46-B71B-C95B3C3E5E09}"/>
              </a:ext>
            </a:extLst>
          </p:cNvPr>
          <p:cNvSpPr>
            <a:spLocks noGrp="1"/>
          </p:cNvSpPr>
          <p:nvPr>
            <p:ph type="dt" sz="half" idx="10"/>
          </p:nvPr>
        </p:nvSpPr>
        <p:spPr/>
        <p:txBody>
          <a:bodyPr/>
          <a:lstStyle/>
          <a:p>
            <a:fld id="{6CEC9C39-AF37-7048-A5F3-2138FC4EBAA9}" type="datetime1">
              <a:rPr lang="en-US" smtClean="0"/>
              <a:t>11/15/2023</a:t>
            </a:fld>
            <a:endParaRPr lang="en-US"/>
          </a:p>
        </p:txBody>
      </p:sp>
      <p:sp>
        <p:nvSpPr>
          <p:cNvPr id="6" name="Footer Placeholder 5">
            <a:extLst>
              <a:ext uri="{FF2B5EF4-FFF2-40B4-BE49-F238E27FC236}">
                <a16:creationId xmlns:a16="http://schemas.microsoft.com/office/drawing/2014/main" id="{75B88172-AD8E-C240-9E31-DE1A0F16F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D5590-7201-F24B-94E8-F26E504934E4}"/>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363478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A513-8C24-694C-A0A4-D64927B87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F8818-3BD6-C545-A2F7-C9FA81039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9820A-796C-184D-ABAF-6890A4B94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A2705-BFCE-6B4E-B2DA-F51169841DDF}"/>
              </a:ext>
            </a:extLst>
          </p:cNvPr>
          <p:cNvSpPr>
            <a:spLocks noGrp="1"/>
          </p:cNvSpPr>
          <p:nvPr>
            <p:ph type="dt" sz="half" idx="10"/>
          </p:nvPr>
        </p:nvSpPr>
        <p:spPr/>
        <p:txBody>
          <a:bodyPr/>
          <a:lstStyle/>
          <a:p>
            <a:fld id="{8F9F80C6-6E15-BC44-A547-629E68A1897C}" type="datetime1">
              <a:rPr lang="en-US" smtClean="0"/>
              <a:t>11/15/2023</a:t>
            </a:fld>
            <a:endParaRPr lang="en-US"/>
          </a:p>
        </p:txBody>
      </p:sp>
      <p:sp>
        <p:nvSpPr>
          <p:cNvPr id="6" name="Footer Placeholder 5">
            <a:extLst>
              <a:ext uri="{FF2B5EF4-FFF2-40B4-BE49-F238E27FC236}">
                <a16:creationId xmlns:a16="http://schemas.microsoft.com/office/drawing/2014/main" id="{21B6AABB-00A4-644D-911C-88C4E5A73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C5629-8130-9549-8489-5018D6E15094}"/>
              </a:ext>
            </a:extLst>
          </p:cNvPr>
          <p:cNvSpPr>
            <a:spLocks noGrp="1"/>
          </p:cNvSpPr>
          <p:nvPr>
            <p:ph type="sldNum" sz="quarter" idx="12"/>
          </p:nvPr>
        </p:nvSpPr>
        <p:spPr/>
        <p:txBody>
          <a:bodyPr/>
          <a:lstStyle/>
          <a:p>
            <a:fld id="{1F57BF9A-7B35-9447-9112-EAE7E91B4E99}" type="slidenum">
              <a:rPr lang="en-US" smtClean="0"/>
              <a:t>‹#›</a:t>
            </a:fld>
            <a:endParaRPr lang="en-US"/>
          </a:p>
        </p:txBody>
      </p:sp>
    </p:spTree>
    <p:extLst>
      <p:ext uri="{BB962C8B-B14F-4D97-AF65-F5344CB8AC3E}">
        <p14:creationId xmlns:p14="http://schemas.microsoft.com/office/powerpoint/2010/main" val="316909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D9209-CDCC-0544-8F59-61D77EA10D8D}"/>
              </a:ext>
            </a:extLst>
          </p:cNvPr>
          <p:cNvSpPr>
            <a:spLocks noGrp="1"/>
          </p:cNvSpPr>
          <p:nvPr>
            <p:ph type="title"/>
          </p:nvPr>
        </p:nvSpPr>
        <p:spPr>
          <a:xfrm>
            <a:off x="606971" y="78828"/>
            <a:ext cx="10980683" cy="1018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2CA19-9FB6-7D48-8FB5-A13C3B435299}"/>
              </a:ext>
            </a:extLst>
          </p:cNvPr>
          <p:cNvSpPr>
            <a:spLocks noGrp="1"/>
          </p:cNvSpPr>
          <p:nvPr>
            <p:ph type="body" idx="1"/>
          </p:nvPr>
        </p:nvSpPr>
        <p:spPr>
          <a:xfrm>
            <a:off x="606971" y="1283134"/>
            <a:ext cx="10980683" cy="49836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48AC55-BB06-4D40-9C68-61549252D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4145-EBBF-4546-953A-FE89B9B40A32}" type="datetime1">
              <a:rPr lang="en-US" smtClean="0"/>
              <a:t>11/15/2023</a:t>
            </a:fld>
            <a:endParaRPr lang="en-US"/>
          </a:p>
        </p:txBody>
      </p:sp>
      <p:sp>
        <p:nvSpPr>
          <p:cNvPr id="5" name="Footer Placeholder 4">
            <a:extLst>
              <a:ext uri="{FF2B5EF4-FFF2-40B4-BE49-F238E27FC236}">
                <a16:creationId xmlns:a16="http://schemas.microsoft.com/office/drawing/2014/main" id="{1288CB35-69E2-344C-8DC1-3C7FF42E0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439896-7587-0648-938B-C078DA1B54F2}"/>
              </a:ext>
            </a:extLst>
          </p:cNvPr>
          <p:cNvSpPr>
            <a:spLocks noGrp="1"/>
          </p:cNvSpPr>
          <p:nvPr>
            <p:ph type="sldNum" sz="quarter" idx="4"/>
          </p:nvPr>
        </p:nvSpPr>
        <p:spPr>
          <a:xfrm>
            <a:off x="9415462" y="6483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7BF9A-7B35-9447-9112-EAE7E91B4E99}" type="slidenum">
              <a:rPr lang="en-US" smtClean="0"/>
              <a:t>‹#›</a:t>
            </a:fld>
            <a:endParaRPr lang="en-US"/>
          </a:p>
        </p:txBody>
      </p:sp>
      <p:grpSp>
        <p:nvGrpSpPr>
          <p:cNvPr id="7" name="Group 6">
            <a:extLst>
              <a:ext uri="{FF2B5EF4-FFF2-40B4-BE49-F238E27FC236}">
                <a16:creationId xmlns:a16="http://schemas.microsoft.com/office/drawing/2014/main" id="{DE01727A-E1B6-E54F-B7F1-9EFD6613ECC4}"/>
              </a:ext>
            </a:extLst>
          </p:cNvPr>
          <p:cNvGrpSpPr/>
          <p:nvPr userDrawn="1"/>
        </p:nvGrpSpPr>
        <p:grpSpPr>
          <a:xfrm flipV="1">
            <a:off x="-1762" y="1190029"/>
            <a:ext cx="40358072" cy="0"/>
            <a:chOff x="-2252" y="807859"/>
            <a:chExt cx="30270421" cy="437351"/>
          </a:xfrm>
        </p:grpSpPr>
        <p:cxnSp>
          <p:nvCxnSpPr>
            <p:cNvPr id="8" name="Straight Connector 7">
              <a:extLst>
                <a:ext uri="{FF2B5EF4-FFF2-40B4-BE49-F238E27FC236}">
                  <a16:creationId xmlns:a16="http://schemas.microsoft.com/office/drawing/2014/main" id="{8352164B-D019-E04F-BA68-C97A80703099}"/>
                </a:ext>
              </a:extLst>
            </p:cNvPr>
            <p:cNvCxnSpPr/>
            <p:nvPr userDrawn="1"/>
          </p:nvCxnSpPr>
          <p:spPr>
            <a:xfrm flipV="1">
              <a:off x="21124169" y="1245210"/>
              <a:ext cx="9144000" cy="0"/>
            </a:xfrm>
            <a:prstGeom prst="line">
              <a:avLst/>
            </a:prstGeom>
            <a:ln w="63500" cmpd="sng">
              <a:solidFill>
                <a:srgbClr val="12198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94311D2-17B2-DD41-9780-3A67F9A94051}"/>
                </a:ext>
              </a:extLst>
            </p:cNvPr>
            <p:cNvCxnSpPr/>
            <p:nvPr userDrawn="1"/>
          </p:nvCxnSpPr>
          <p:spPr>
            <a:xfrm flipV="1">
              <a:off x="-2252" y="807859"/>
              <a:ext cx="9144000" cy="0"/>
            </a:xfrm>
            <a:prstGeom prst="line">
              <a:avLst/>
            </a:prstGeom>
            <a:ln w="12700" cmpd="sng">
              <a:solidFill>
                <a:srgbClr val="D40805"/>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932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92611-C747-E84E-A55F-AB3AFFD6A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584EAB-0697-CC49-AD28-68AF1BF5F0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494DA-5138-3D4D-B7EA-D9C8CF358A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87CD5-43F5-7F4F-8DF9-F56AF4D056AA}" type="datetime1">
              <a:rPr lang="en-US" smtClean="0"/>
              <a:t>11/15/2023</a:t>
            </a:fld>
            <a:endParaRPr lang="en-US"/>
          </a:p>
        </p:txBody>
      </p:sp>
      <p:sp>
        <p:nvSpPr>
          <p:cNvPr id="5" name="Footer Placeholder 4">
            <a:extLst>
              <a:ext uri="{FF2B5EF4-FFF2-40B4-BE49-F238E27FC236}">
                <a16:creationId xmlns:a16="http://schemas.microsoft.com/office/drawing/2014/main" id="{A12F5196-EEE6-4640-B81E-4029DEBA0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F08FE4-922B-814A-9653-AEFF8A4CA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19098-1A49-2945-A12C-408C8FB3165E}" type="slidenum">
              <a:rPr lang="en-US" smtClean="0"/>
              <a:t>‹#›</a:t>
            </a:fld>
            <a:endParaRPr lang="en-US"/>
          </a:p>
        </p:txBody>
      </p:sp>
    </p:spTree>
    <p:extLst>
      <p:ext uri="{BB962C8B-B14F-4D97-AF65-F5344CB8AC3E}">
        <p14:creationId xmlns:p14="http://schemas.microsoft.com/office/powerpoint/2010/main" val="2245751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xsUCcetEcS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jPo6bby-Fcg" TargetMode="External"/><Relationship Id="rId2" Type="http://schemas.openxmlformats.org/officeDocument/2006/relationships/hyperlink" Target="http://moralmachine.mit.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EE90CA-606B-6D13-F4CE-CF6FCCA31DA8}"/>
              </a:ext>
            </a:extLst>
          </p:cNvPr>
          <p:cNvSpPr>
            <a:spLocks noGrp="1"/>
          </p:cNvSpPr>
          <p:nvPr>
            <p:ph type="ctrTitle"/>
          </p:nvPr>
        </p:nvSpPr>
        <p:spPr>
          <a:xfrm>
            <a:off x="556591" y="994799"/>
            <a:ext cx="11072191" cy="2387600"/>
          </a:xfrm>
        </p:spPr>
        <p:txBody>
          <a:bodyPr anchor="ctr">
            <a:normAutofit/>
          </a:bodyPr>
          <a:lstStyle/>
          <a:p>
            <a:r>
              <a:rPr lang="en-US" sz="4400" dirty="0"/>
              <a:t>L1.3 HW/SW Platforms, Ethics</a:t>
            </a:r>
          </a:p>
        </p:txBody>
      </p:sp>
      <p:sp>
        <p:nvSpPr>
          <p:cNvPr id="10" name="Subtitle 2">
            <a:extLst>
              <a:ext uri="{FF2B5EF4-FFF2-40B4-BE49-F238E27FC236}">
                <a16:creationId xmlns:a16="http://schemas.microsoft.com/office/drawing/2014/main" id="{C2A26D12-AFD1-8063-F919-6600264D7177}"/>
              </a:ext>
            </a:extLst>
          </p:cNvPr>
          <p:cNvSpPr txBox="1">
            <a:spLocks/>
          </p:cNvSpPr>
          <p:nvPr/>
        </p:nvSpPr>
        <p:spPr>
          <a:xfrm>
            <a:off x="1606798" y="3391612"/>
            <a:ext cx="9144000" cy="120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dirty="0"/>
          </a:p>
        </p:txBody>
      </p:sp>
      <p:pic>
        <p:nvPicPr>
          <p:cNvPr id="6" name="Picture 5">
            <a:extLst>
              <a:ext uri="{FF2B5EF4-FFF2-40B4-BE49-F238E27FC236}">
                <a16:creationId xmlns:a16="http://schemas.microsoft.com/office/drawing/2014/main" id="{E23A7BD1-401B-C88D-FA10-7978600F798D}"/>
              </a:ext>
            </a:extLst>
          </p:cNvPr>
          <p:cNvPicPr>
            <a:picLocks noChangeAspect="1"/>
          </p:cNvPicPr>
          <p:nvPr/>
        </p:nvPicPr>
        <p:blipFill>
          <a:blip r:embed="rId2"/>
          <a:stretch>
            <a:fillRect/>
          </a:stretch>
        </p:blipFill>
        <p:spPr>
          <a:xfrm>
            <a:off x="3868732" y="2790703"/>
            <a:ext cx="4590038" cy="2387600"/>
          </a:xfrm>
          <a:prstGeom prst="rect">
            <a:avLst/>
          </a:prstGeom>
        </p:spPr>
      </p:pic>
      <p:sp>
        <p:nvSpPr>
          <p:cNvPr id="7" name="Subtitle 2">
            <a:extLst>
              <a:ext uri="{FF2B5EF4-FFF2-40B4-BE49-F238E27FC236}">
                <a16:creationId xmlns:a16="http://schemas.microsoft.com/office/drawing/2014/main" id="{08828918-219D-AD90-4B2D-7AF71FB231F2}"/>
              </a:ext>
            </a:extLst>
          </p:cNvPr>
          <p:cNvSpPr txBox="1">
            <a:spLocks/>
          </p:cNvSpPr>
          <p:nvPr/>
        </p:nvSpPr>
        <p:spPr>
          <a:xfrm>
            <a:off x="1534370" y="5327098"/>
            <a:ext cx="9144000" cy="8453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Zonghua Gu, Umeå University</a:t>
            </a:r>
          </a:p>
          <a:p>
            <a:r>
              <a:rPr lang="en-US" dirty="0"/>
              <a:t>Nov. 2023</a:t>
            </a:r>
          </a:p>
        </p:txBody>
      </p:sp>
    </p:spTree>
    <p:extLst>
      <p:ext uri="{BB962C8B-B14F-4D97-AF65-F5344CB8AC3E}">
        <p14:creationId xmlns:p14="http://schemas.microsoft.com/office/powerpoint/2010/main" val="5424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572D-AFF2-2C56-C363-D36AE84778AA}"/>
              </a:ext>
            </a:extLst>
          </p:cNvPr>
          <p:cNvSpPr>
            <a:spLocks noGrp="1"/>
          </p:cNvSpPr>
          <p:nvPr>
            <p:ph type="title"/>
          </p:nvPr>
        </p:nvSpPr>
        <p:spPr/>
        <p:txBody>
          <a:bodyPr/>
          <a:lstStyle/>
          <a:p>
            <a:r>
              <a:rPr lang="en-US" dirty="0"/>
              <a:t>FPGA for Automotive</a:t>
            </a:r>
            <a:endParaRPr lang="en-SE" dirty="0"/>
          </a:p>
        </p:txBody>
      </p:sp>
      <p:sp>
        <p:nvSpPr>
          <p:cNvPr id="3" name="Content Placeholder 2">
            <a:extLst>
              <a:ext uri="{FF2B5EF4-FFF2-40B4-BE49-F238E27FC236}">
                <a16:creationId xmlns:a16="http://schemas.microsoft.com/office/drawing/2014/main" id="{949F3EBF-ECE5-A5A4-0DF6-4519DCFEC285}"/>
              </a:ext>
            </a:extLst>
          </p:cNvPr>
          <p:cNvSpPr>
            <a:spLocks noGrp="1"/>
          </p:cNvSpPr>
          <p:nvPr>
            <p:ph idx="1"/>
          </p:nvPr>
        </p:nvSpPr>
        <p:spPr>
          <a:xfrm>
            <a:off x="622737" y="1237594"/>
            <a:ext cx="10949153" cy="2661971"/>
          </a:xfrm>
        </p:spPr>
        <p:txBody>
          <a:bodyPr>
            <a:normAutofit lnSpcReduction="10000"/>
          </a:bodyPr>
          <a:lstStyle/>
          <a:p>
            <a:r>
              <a:rPr lang="en-US" dirty="0"/>
              <a:t>FPGAs can be integrated into smart sensors (camera, Lidar, radar), or serve as central compute engine in domain controller or AD computer</a:t>
            </a:r>
          </a:p>
          <a:p>
            <a:pPr lvl="1"/>
            <a:r>
              <a:rPr lang="en-US" dirty="0"/>
              <a:t>Xilinx FPGAs have 90% market share in Lidar signal processing</a:t>
            </a:r>
          </a:p>
          <a:p>
            <a:pPr lvl="1"/>
            <a:r>
              <a:rPr lang="en-US" dirty="0"/>
              <a:t>Intel went into the automotive market, with acquisition of Altera in 2015</a:t>
            </a:r>
            <a:endParaRPr lang="en-SE" dirty="0"/>
          </a:p>
        </p:txBody>
      </p:sp>
      <p:sp>
        <p:nvSpPr>
          <p:cNvPr id="4" name="Slide Number Placeholder 3">
            <a:extLst>
              <a:ext uri="{FF2B5EF4-FFF2-40B4-BE49-F238E27FC236}">
                <a16:creationId xmlns:a16="http://schemas.microsoft.com/office/drawing/2014/main" id="{4B886DB1-675D-F5E3-D178-2F10F1B6ACE1}"/>
              </a:ext>
            </a:extLst>
          </p:cNvPr>
          <p:cNvSpPr>
            <a:spLocks noGrp="1"/>
          </p:cNvSpPr>
          <p:nvPr>
            <p:ph type="sldNum" sz="quarter" idx="12"/>
          </p:nvPr>
        </p:nvSpPr>
        <p:spPr/>
        <p:txBody>
          <a:bodyPr/>
          <a:lstStyle/>
          <a:p>
            <a:fld id="{1F57BF9A-7B35-9447-9112-EAE7E91B4E99}" type="slidenum">
              <a:rPr lang="en-US" smtClean="0"/>
              <a:t>10</a:t>
            </a:fld>
            <a:endParaRPr lang="en-US"/>
          </a:p>
        </p:txBody>
      </p:sp>
      <p:pic>
        <p:nvPicPr>
          <p:cNvPr id="5" name="Picture 2">
            <a:extLst>
              <a:ext uri="{FF2B5EF4-FFF2-40B4-BE49-F238E27FC236}">
                <a16:creationId xmlns:a16="http://schemas.microsoft.com/office/drawing/2014/main" id="{DCD8A9A4-C1CF-6B56-870A-11909F569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32213"/>
            <a:ext cx="9144000" cy="31257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1F0C258-91C5-7354-1DD3-3C4AEDC707CC}"/>
              </a:ext>
            </a:extLst>
          </p:cNvPr>
          <p:cNvSpPr/>
          <p:nvPr/>
        </p:nvSpPr>
        <p:spPr>
          <a:xfrm>
            <a:off x="4079776" y="6611779"/>
            <a:ext cx="4572000" cy="246221"/>
          </a:xfrm>
          <a:prstGeom prst="rect">
            <a:avLst/>
          </a:prstGeom>
        </p:spPr>
        <p:txBody>
          <a:bodyPr>
            <a:spAutoFit/>
          </a:bodyPr>
          <a:lstStyle/>
          <a:p>
            <a:r>
              <a:rPr lang="en-SE" sz="1000" dirty="0"/>
              <a:t>https://www.xilinx.com/applications/automotive/automated-driving.html</a:t>
            </a:r>
          </a:p>
        </p:txBody>
      </p:sp>
    </p:spTree>
    <p:extLst>
      <p:ext uri="{BB962C8B-B14F-4D97-AF65-F5344CB8AC3E}">
        <p14:creationId xmlns:p14="http://schemas.microsoft.com/office/powerpoint/2010/main" val="147038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6691-236F-ECC1-8E84-BB6DAE2222C6}"/>
              </a:ext>
            </a:extLst>
          </p:cNvPr>
          <p:cNvSpPr>
            <a:spLocks noGrp="1"/>
          </p:cNvSpPr>
          <p:nvPr>
            <p:ph type="title"/>
          </p:nvPr>
        </p:nvSpPr>
        <p:spPr/>
        <p:txBody>
          <a:bodyPr/>
          <a:lstStyle/>
          <a:p>
            <a:r>
              <a:rPr lang="en-US" dirty="0"/>
              <a:t>ASIC</a:t>
            </a:r>
            <a:endParaRPr lang="en-SE" dirty="0"/>
          </a:p>
        </p:txBody>
      </p:sp>
      <p:sp>
        <p:nvSpPr>
          <p:cNvPr id="3" name="Content Placeholder 2">
            <a:extLst>
              <a:ext uri="{FF2B5EF4-FFF2-40B4-BE49-F238E27FC236}">
                <a16:creationId xmlns:a16="http://schemas.microsoft.com/office/drawing/2014/main" id="{737430ED-0F49-2339-0349-814E8FB7970C}"/>
              </a:ext>
            </a:extLst>
          </p:cNvPr>
          <p:cNvSpPr>
            <a:spLocks noGrp="1"/>
          </p:cNvSpPr>
          <p:nvPr>
            <p:ph idx="1"/>
          </p:nvPr>
        </p:nvSpPr>
        <p:spPr/>
        <p:txBody>
          <a:bodyPr/>
          <a:lstStyle/>
          <a:p>
            <a:r>
              <a:rPr lang="en-US" dirty="0"/>
              <a:t>ASICs for Deep Learning are often called Neural Processing Units or AI accelerators</a:t>
            </a:r>
          </a:p>
          <a:p>
            <a:r>
              <a:rPr lang="en-US" dirty="0"/>
              <a:t>ASICs, thanks to dedicated circuit design, may achieve up to 10x in computation efficiency and power consumption compared to CPU/GPU, and less dramatic, but still significant improvement compared to FPGA. The drawback is loss of programmability and flexibility.</a:t>
            </a:r>
          </a:p>
          <a:p>
            <a:r>
              <a:rPr lang="en-US" dirty="0"/>
              <a:t>Almost every chip vendor provides some kind of AI accelerator, e.g. Google’s Tensor Processing Unit (TPU)</a:t>
            </a:r>
          </a:p>
        </p:txBody>
      </p:sp>
      <p:sp>
        <p:nvSpPr>
          <p:cNvPr id="4" name="Slide Number Placeholder 3">
            <a:extLst>
              <a:ext uri="{FF2B5EF4-FFF2-40B4-BE49-F238E27FC236}">
                <a16:creationId xmlns:a16="http://schemas.microsoft.com/office/drawing/2014/main" id="{217ECD8B-6841-DC79-D396-95EA3A524BFE}"/>
              </a:ext>
            </a:extLst>
          </p:cNvPr>
          <p:cNvSpPr>
            <a:spLocks noGrp="1"/>
          </p:cNvSpPr>
          <p:nvPr>
            <p:ph type="sldNum" sz="quarter" idx="12"/>
          </p:nvPr>
        </p:nvSpPr>
        <p:spPr/>
        <p:txBody>
          <a:bodyPr/>
          <a:lstStyle/>
          <a:p>
            <a:fld id="{1F57BF9A-7B35-9447-9112-EAE7E91B4E99}" type="slidenum">
              <a:rPr lang="en-US" smtClean="0"/>
              <a:t>11</a:t>
            </a:fld>
            <a:endParaRPr lang="en-US"/>
          </a:p>
        </p:txBody>
      </p:sp>
    </p:spTree>
    <p:extLst>
      <p:ext uri="{BB962C8B-B14F-4D97-AF65-F5344CB8AC3E}">
        <p14:creationId xmlns:p14="http://schemas.microsoft.com/office/powerpoint/2010/main" val="342608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7464-3E83-B232-BEE2-76F3D0D499AC}"/>
              </a:ext>
            </a:extLst>
          </p:cNvPr>
          <p:cNvSpPr>
            <a:spLocks noGrp="1"/>
          </p:cNvSpPr>
          <p:nvPr>
            <p:ph type="title"/>
          </p:nvPr>
        </p:nvSpPr>
        <p:spPr/>
        <p:txBody>
          <a:bodyPr/>
          <a:lstStyle/>
          <a:p>
            <a:r>
              <a:rPr lang="en-US" dirty="0" err="1"/>
              <a:t>MobileEye</a:t>
            </a:r>
            <a:r>
              <a:rPr lang="en-US" dirty="0"/>
              <a:t> </a:t>
            </a:r>
            <a:r>
              <a:rPr lang="en-US" dirty="0" err="1"/>
              <a:t>EyeQ</a:t>
            </a:r>
            <a:r>
              <a:rPr lang="en-US" dirty="0"/>
              <a:t> Series</a:t>
            </a:r>
            <a:endParaRPr lang="en-SE" dirty="0"/>
          </a:p>
        </p:txBody>
      </p:sp>
      <p:sp>
        <p:nvSpPr>
          <p:cNvPr id="3" name="Content Placeholder 2">
            <a:extLst>
              <a:ext uri="{FF2B5EF4-FFF2-40B4-BE49-F238E27FC236}">
                <a16:creationId xmlns:a16="http://schemas.microsoft.com/office/drawing/2014/main" id="{5EB2FEED-3C84-8CDE-3504-AFF807011342}"/>
              </a:ext>
            </a:extLst>
          </p:cNvPr>
          <p:cNvSpPr>
            <a:spLocks noGrp="1"/>
          </p:cNvSpPr>
          <p:nvPr>
            <p:ph idx="1"/>
          </p:nvPr>
        </p:nvSpPr>
        <p:spPr/>
        <p:txBody>
          <a:bodyPr/>
          <a:lstStyle/>
          <a:p>
            <a:r>
              <a:rPr lang="en-US" dirty="0"/>
              <a:t>ASICs for computer vision</a:t>
            </a:r>
            <a:endParaRPr lang="en-SE" dirty="0"/>
          </a:p>
        </p:txBody>
      </p:sp>
      <p:sp>
        <p:nvSpPr>
          <p:cNvPr id="4" name="Slide Number Placeholder 3">
            <a:extLst>
              <a:ext uri="{FF2B5EF4-FFF2-40B4-BE49-F238E27FC236}">
                <a16:creationId xmlns:a16="http://schemas.microsoft.com/office/drawing/2014/main" id="{A656FF16-038F-F25A-6A3B-A4728BA159CD}"/>
              </a:ext>
            </a:extLst>
          </p:cNvPr>
          <p:cNvSpPr>
            <a:spLocks noGrp="1"/>
          </p:cNvSpPr>
          <p:nvPr>
            <p:ph type="sldNum" sz="quarter" idx="12"/>
          </p:nvPr>
        </p:nvSpPr>
        <p:spPr/>
        <p:txBody>
          <a:bodyPr/>
          <a:lstStyle/>
          <a:p>
            <a:fld id="{1F57BF9A-7B35-9447-9112-EAE7E91B4E99}" type="slidenum">
              <a:rPr lang="en-US" smtClean="0"/>
              <a:t>12</a:t>
            </a:fld>
            <a:endParaRPr lang="en-US"/>
          </a:p>
        </p:txBody>
      </p:sp>
      <p:pic>
        <p:nvPicPr>
          <p:cNvPr id="8" name="Picture 7">
            <a:extLst>
              <a:ext uri="{FF2B5EF4-FFF2-40B4-BE49-F238E27FC236}">
                <a16:creationId xmlns:a16="http://schemas.microsoft.com/office/drawing/2014/main" id="{A224C56D-AA4E-5ECA-8247-6174484CCA58}"/>
              </a:ext>
            </a:extLst>
          </p:cNvPr>
          <p:cNvPicPr>
            <a:picLocks noChangeAspect="1"/>
          </p:cNvPicPr>
          <p:nvPr/>
        </p:nvPicPr>
        <p:blipFill>
          <a:blip r:embed="rId2"/>
          <a:stretch>
            <a:fillRect/>
          </a:stretch>
        </p:blipFill>
        <p:spPr>
          <a:xfrm>
            <a:off x="1722960" y="1738148"/>
            <a:ext cx="8746079" cy="5126207"/>
          </a:xfrm>
          <a:prstGeom prst="rect">
            <a:avLst/>
          </a:prstGeom>
        </p:spPr>
      </p:pic>
      <p:sp>
        <p:nvSpPr>
          <p:cNvPr id="9" name="Rectangle 8">
            <a:extLst>
              <a:ext uri="{FF2B5EF4-FFF2-40B4-BE49-F238E27FC236}">
                <a16:creationId xmlns:a16="http://schemas.microsoft.com/office/drawing/2014/main" id="{1BD8B1E1-59BE-C532-3A43-EB14D129B12D}"/>
              </a:ext>
            </a:extLst>
          </p:cNvPr>
          <p:cNvSpPr/>
          <p:nvPr/>
        </p:nvSpPr>
        <p:spPr>
          <a:xfrm>
            <a:off x="8843532" y="5975940"/>
            <a:ext cx="2117558" cy="705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54678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8AF-9004-FEE3-D447-D9CFB3CB5739}"/>
              </a:ext>
            </a:extLst>
          </p:cNvPr>
          <p:cNvSpPr>
            <a:spLocks noGrp="1"/>
          </p:cNvSpPr>
          <p:nvPr>
            <p:ph type="title"/>
          </p:nvPr>
        </p:nvSpPr>
        <p:spPr/>
        <p:txBody>
          <a:bodyPr/>
          <a:lstStyle/>
          <a:p>
            <a:r>
              <a:rPr lang="en-US" dirty="0"/>
              <a:t>Telsa </a:t>
            </a:r>
            <a:r>
              <a:rPr lang="en-US" dirty="0" err="1"/>
              <a:t>AutoPilot</a:t>
            </a:r>
            <a:r>
              <a:rPr lang="en-US" dirty="0"/>
              <a:t> HW Evolution</a:t>
            </a:r>
            <a:endParaRPr lang="en-SE" dirty="0"/>
          </a:p>
        </p:txBody>
      </p:sp>
      <p:sp>
        <p:nvSpPr>
          <p:cNvPr id="3" name="Content Placeholder 2">
            <a:extLst>
              <a:ext uri="{FF2B5EF4-FFF2-40B4-BE49-F238E27FC236}">
                <a16:creationId xmlns:a16="http://schemas.microsoft.com/office/drawing/2014/main" id="{E43E918C-824D-5FC8-E02B-33D1BBE025C0}"/>
              </a:ext>
            </a:extLst>
          </p:cNvPr>
          <p:cNvSpPr>
            <a:spLocks noGrp="1"/>
          </p:cNvSpPr>
          <p:nvPr>
            <p:ph idx="1"/>
          </p:nvPr>
        </p:nvSpPr>
        <p:spPr>
          <a:xfrm>
            <a:off x="505327" y="1237593"/>
            <a:ext cx="5791200" cy="5194738"/>
          </a:xfrm>
        </p:spPr>
        <p:txBody>
          <a:bodyPr/>
          <a:lstStyle/>
          <a:p>
            <a:r>
              <a:rPr lang="en-US" altLang="ja-JP" b="0" i="0" dirty="0">
                <a:effectLst/>
                <a:latin typeface="system-ui"/>
              </a:rPr>
              <a:t>2014~2016:</a:t>
            </a:r>
            <a:r>
              <a:rPr lang="ja-JP" altLang="en-US" b="0" i="0" dirty="0">
                <a:effectLst/>
                <a:latin typeface="system-ui"/>
              </a:rPr>
              <a:t> </a:t>
            </a:r>
            <a:r>
              <a:rPr lang="en-US" b="0" i="0" dirty="0">
                <a:effectLst/>
                <a:latin typeface="system-ui"/>
              </a:rPr>
              <a:t>HW1 based on</a:t>
            </a:r>
            <a:r>
              <a:rPr lang="ja-JP" altLang="en-US" b="0" i="0" dirty="0">
                <a:effectLst/>
                <a:latin typeface="system-ui"/>
              </a:rPr>
              <a:t> </a:t>
            </a:r>
            <a:r>
              <a:rPr lang="en-US" b="0" i="0" dirty="0">
                <a:effectLst/>
                <a:latin typeface="system-ui"/>
              </a:rPr>
              <a:t>Mobileye EyeQ3</a:t>
            </a:r>
          </a:p>
          <a:p>
            <a:r>
              <a:rPr lang="en-US" altLang="ja-JP" b="0" i="0" dirty="0">
                <a:effectLst/>
                <a:latin typeface="system-ui"/>
              </a:rPr>
              <a:t>2016~2019: HW2 based on NVIDIA </a:t>
            </a:r>
            <a:r>
              <a:rPr lang="en-US" b="0" i="0" dirty="0">
                <a:effectLst/>
                <a:latin typeface="system-ui"/>
              </a:rPr>
              <a:t>DRIVE PX2</a:t>
            </a:r>
          </a:p>
          <a:p>
            <a:r>
              <a:rPr lang="en-US" altLang="ja-JP" dirty="0">
                <a:latin typeface="system-ui"/>
              </a:rPr>
              <a:t>2019</a:t>
            </a:r>
            <a:r>
              <a:rPr lang="en-US" altLang="ja-JP" b="0" i="0" dirty="0">
                <a:effectLst/>
                <a:latin typeface="system-ui"/>
              </a:rPr>
              <a:t>~202</a:t>
            </a:r>
            <a:r>
              <a:rPr lang="en-US" altLang="zh-CN" b="0" i="0" dirty="0">
                <a:effectLst/>
                <a:latin typeface="system-ui"/>
              </a:rPr>
              <a:t>3</a:t>
            </a:r>
            <a:r>
              <a:rPr lang="en-US" altLang="ja-JP" b="0" i="0" dirty="0">
                <a:effectLst/>
                <a:latin typeface="system-ui"/>
              </a:rPr>
              <a:t>: HW3 FSD processor</a:t>
            </a:r>
          </a:p>
          <a:p>
            <a:r>
              <a:rPr lang="en-US" dirty="0">
                <a:latin typeface="system-ui"/>
              </a:rPr>
              <a:t>2023</a:t>
            </a:r>
            <a:r>
              <a:rPr lang="en-US" altLang="ja-JP" b="0" i="0" dirty="0">
                <a:effectLst/>
                <a:latin typeface="system-ui"/>
              </a:rPr>
              <a:t>~now: HW4 FSD processor</a:t>
            </a:r>
            <a:endParaRPr lang="en-SE" dirty="0"/>
          </a:p>
        </p:txBody>
      </p:sp>
      <p:sp>
        <p:nvSpPr>
          <p:cNvPr id="4" name="Slide Number Placeholder 3">
            <a:extLst>
              <a:ext uri="{FF2B5EF4-FFF2-40B4-BE49-F238E27FC236}">
                <a16:creationId xmlns:a16="http://schemas.microsoft.com/office/drawing/2014/main" id="{4372DE63-BF25-7A51-CE34-E2717AD1EEE5}"/>
              </a:ext>
            </a:extLst>
          </p:cNvPr>
          <p:cNvSpPr>
            <a:spLocks noGrp="1"/>
          </p:cNvSpPr>
          <p:nvPr>
            <p:ph type="sldNum" sz="quarter" idx="12"/>
          </p:nvPr>
        </p:nvSpPr>
        <p:spPr/>
        <p:txBody>
          <a:bodyPr/>
          <a:lstStyle/>
          <a:p>
            <a:fld id="{1F57BF9A-7B35-9447-9112-EAE7E91B4E99}" type="slidenum">
              <a:rPr lang="en-US" smtClean="0"/>
              <a:t>13</a:t>
            </a:fld>
            <a:endParaRPr lang="en-US"/>
          </a:p>
        </p:txBody>
      </p:sp>
      <p:graphicFrame>
        <p:nvGraphicFramePr>
          <p:cNvPr id="7" name="Content Placeholder 3">
            <a:extLst>
              <a:ext uri="{FF2B5EF4-FFF2-40B4-BE49-F238E27FC236}">
                <a16:creationId xmlns:a16="http://schemas.microsoft.com/office/drawing/2014/main" id="{B30A0F05-8CDC-2ED1-C56A-BF6F28A02163}"/>
              </a:ext>
            </a:extLst>
          </p:cNvPr>
          <p:cNvGraphicFramePr>
            <a:graphicFrameLocks/>
          </p:cNvGraphicFramePr>
          <p:nvPr>
            <p:extLst>
              <p:ext uri="{D42A27DB-BD31-4B8C-83A1-F6EECF244321}">
                <p14:modId xmlns:p14="http://schemas.microsoft.com/office/powerpoint/2010/main" val="2657894530"/>
              </p:ext>
            </p:extLst>
          </p:nvPr>
        </p:nvGraphicFramePr>
        <p:xfrm>
          <a:off x="6272464" y="1740815"/>
          <a:ext cx="5196397" cy="4188293"/>
        </p:xfrm>
        <a:graphic>
          <a:graphicData uri="http://schemas.openxmlformats.org/drawingml/2006/table">
            <a:tbl>
              <a:tblPr firstRow="1" bandRow="1">
                <a:tableStyleId>{5C22544A-7EE6-4342-B048-85BDC9FD1C3A}</a:tableStyleId>
              </a:tblPr>
              <a:tblGrid>
                <a:gridCol w="617621">
                  <a:extLst>
                    <a:ext uri="{9D8B030D-6E8A-4147-A177-3AD203B41FA5}">
                      <a16:colId xmlns:a16="http://schemas.microsoft.com/office/drawing/2014/main" val="1127980748"/>
                    </a:ext>
                  </a:extLst>
                </a:gridCol>
                <a:gridCol w="978568">
                  <a:extLst>
                    <a:ext uri="{9D8B030D-6E8A-4147-A177-3AD203B41FA5}">
                      <a16:colId xmlns:a16="http://schemas.microsoft.com/office/drawing/2014/main" val="3722599048"/>
                    </a:ext>
                  </a:extLst>
                </a:gridCol>
                <a:gridCol w="2074184">
                  <a:extLst>
                    <a:ext uri="{9D8B030D-6E8A-4147-A177-3AD203B41FA5}">
                      <a16:colId xmlns:a16="http://schemas.microsoft.com/office/drawing/2014/main" val="2860937564"/>
                    </a:ext>
                  </a:extLst>
                </a:gridCol>
                <a:gridCol w="1526024">
                  <a:extLst>
                    <a:ext uri="{9D8B030D-6E8A-4147-A177-3AD203B41FA5}">
                      <a16:colId xmlns:a16="http://schemas.microsoft.com/office/drawing/2014/main" val="1690096517"/>
                    </a:ext>
                  </a:extLst>
                </a:gridCol>
              </a:tblGrid>
              <a:tr h="713573">
                <a:tc>
                  <a:txBody>
                    <a:bodyPr/>
                    <a:lstStyle/>
                    <a:p>
                      <a:pPr algn="ctr"/>
                      <a:endParaRPr lang="en-US" sz="1400" b="1" dirty="0"/>
                    </a:p>
                  </a:txBody>
                  <a:tcPr/>
                </a:tc>
                <a:tc>
                  <a:txBody>
                    <a:bodyPr/>
                    <a:lstStyle/>
                    <a:p>
                      <a:pPr algn="ctr"/>
                      <a:r>
                        <a:rPr lang="en-US" sz="1400" b="1" dirty="0"/>
                        <a:t>HW Platform</a:t>
                      </a:r>
                    </a:p>
                  </a:txBody>
                  <a:tcPr/>
                </a:tc>
                <a:tc>
                  <a:txBody>
                    <a:bodyPr/>
                    <a:lstStyle/>
                    <a:p>
                      <a:pPr algn="ctr"/>
                      <a:r>
                        <a:rPr lang="en-US" sz="1400" b="1" dirty="0"/>
                        <a:t>Processor Cores</a:t>
                      </a:r>
                    </a:p>
                  </a:txBody>
                  <a:tcPr/>
                </a:tc>
                <a:tc>
                  <a:txBody>
                    <a:bodyPr/>
                    <a:lstStyle/>
                    <a:p>
                      <a:pPr algn="ctr"/>
                      <a:r>
                        <a:rPr lang="en-US" sz="1400" b="1" dirty="0"/>
                        <a:t>Sensor Configuration</a:t>
                      </a:r>
                    </a:p>
                  </a:txBody>
                  <a:tcPr/>
                </a:tc>
                <a:extLst>
                  <a:ext uri="{0D108BD9-81ED-4DB2-BD59-A6C34878D82A}">
                    <a16:rowId xmlns:a16="http://schemas.microsoft.com/office/drawing/2014/main" val="2326073035"/>
                  </a:ext>
                </a:extLst>
              </a:tr>
              <a:tr h="1129825">
                <a:tc>
                  <a:txBody>
                    <a:bodyPr/>
                    <a:lstStyle/>
                    <a:p>
                      <a:pPr algn="l"/>
                      <a:r>
                        <a:rPr lang="en-US" altLang="zh-CN" sz="1400" b="1" dirty="0"/>
                        <a:t>HW1</a:t>
                      </a:r>
                      <a:endParaRPr lang="en-US" sz="1400" b="1" dirty="0"/>
                    </a:p>
                  </a:txBody>
                  <a:tcPr/>
                </a:tc>
                <a:tc>
                  <a:txBody>
                    <a:bodyPr/>
                    <a:lstStyle/>
                    <a:p>
                      <a:pPr algn="l"/>
                      <a:r>
                        <a:rPr lang="en-US" sz="1400" dirty="0"/>
                        <a:t>Mobileye EyeQ3</a:t>
                      </a:r>
                    </a:p>
                  </a:txBody>
                  <a:tcPr/>
                </a:tc>
                <a:tc>
                  <a:txBody>
                    <a:bodyPr/>
                    <a:lstStyle/>
                    <a:p>
                      <a:pPr algn="l"/>
                      <a:r>
                        <a:rPr lang="en-US" sz="1400" dirty="0"/>
                        <a:t>NVIDIA Tegra 3</a:t>
                      </a:r>
                    </a:p>
                  </a:txBody>
                  <a:tcPr/>
                </a:tc>
                <a:tc>
                  <a:txBody>
                    <a:bodyPr/>
                    <a:lstStyle/>
                    <a:p>
                      <a:pPr algn="l"/>
                      <a:r>
                        <a:rPr lang="en-US" sz="1400" dirty="0"/>
                        <a:t>2 cameras (front and back)</a:t>
                      </a:r>
                    </a:p>
                    <a:p>
                      <a:pPr algn="l"/>
                      <a:r>
                        <a:rPr lang="en-US" sz="1400" dirty="0"/>
                        <a:t>1 Radar</a:t>
                      </a:r>
                    </a:p>
                    <a:p>
                      <a:pPr algn="l"/>
                      <a:r>
                        <a:rPr lang="en-US" sz="1400" dirty="0"/>
                        <a:t>12 ultrasonic sensors</a:t>
                      </a:r>
                    </a:p>
                  </a:txBody>
                  <a:tcPr/>
                </a:tc>
                <a:extLst>
                  <a:ext uri="{0D108BD9-81ED-4DB2-BD59-A6C34878D82A}">
                    <a16:rowId xmlns:a16="http://schemas.microsoft.com/office/drawing/2014/main" val="148933530"/>
                  </a:ext>
                </a:extLst>
              </a:tr>
              <a:tr h="921699">
                <a:tc>
                  <a:txBody>
                    <a:bodyPr/>
                    <a:lstStyle/>
                    <a:p>
                      <a:pPr algn="l"/>
                      <a:r>
                        <a:rPr lang="en-US" altLang="zh-CN" sz="1400" b="1" dirty="0"/>
                        <a:t>HW2</a:t>
                      </a:r>
                      <a:endParaRPr lang="en-US" sz="1400" b="1" dirty="0"/>
                    </a:p>
                  </a:txBody>
                  <a:tcPr/>
                </a:tc>
                <a:tc>
                  <a:txBody>
                    <a:bodyPr/>
                    <a:lstStyle/>
                    <a:p>
                      <a:pPr algn="l"/>
                      <a:r>
                        <a:rPr lang="en-US" sz="1400" dirty="0"/>
                        <a:t>NVIDIA DRIVE PX2 </a:t>
                      </a:r>
                    </a:p>
                  </a:txBody>
                  <a:tcPr/>
                </a:tc>
                <a:tc>
                  <a:txBody>
                    <a:bodyPr/>
                    <a:lstStyle/>
                    <a:p>
                      <a:pPr algn="l"/>
                      <a:r>
                        <a:rPr lang="en-US" sz="1400" dirty="0"/>
                        <a:t>1 NVIDIA Pascal GPU, 2 NVIDIA Parker SoCs, 2  Infineon </a:t>
                      </a:r>
                      <a:r>
                        <a:rPr lang="en-US" sz="1400" dirty="0" err="1"/>
                        <a:t>TriCore</a:t>
                      </a:r>
                      <a:r>
                        <a:rPr lang="en-US" sz="1400" dirty="0"/>
                        <a:t> CPUs</a:t>
                      </a:r>
                    </a:p>
                  </a:txBody>
                  <a:tcPr/>
                </a:tc>
                <a:tc>
                  <a:txBody>
                    <a:bodyPr/>
                    <a:lstStyle/>
                    <a:p>
                      <a:pPr algn="l"/>
                      <a:r>
                        <a:rPr lang="en-US" sz="1400" dirty="0"/>
                        <a:t>8 cameras</a:t>
                      </a:r>
                    </a:p>
                    <a:p>
                      <a:pPr algn="l"/>
                      <a:r>
                        <a:rPr lang="en-US" sz="1400" dirty="0"/>
                        <a:t>1 Radar</a:t>
                      </a:r>
                    </a:p>
                    <a:p>
                      <a:pPr algn="l"/>
                      <a:r>
                        <a:rPr lang="en-US" sz="1400" dirty="0"/>
                        <a:t>12 ultrasonic sensors </a:t>
                      </a:r>
                    </a:p>
                  </a:txBody>
                  <a:tcPr/>
                </a:tc>
                <a:extLst>
                  <a:ext uri="{0D108BD9-81ED-4DB2-BD59-A6C34878D82A}">
                    <a16:rowId xmlns:a16="http://schemas.microsoft.com/office/drawing/2014/main" val="1116883108"/>
                  </a:ext>
                </a:extLst>
              </a:tr>
              <a:tr h="921699">
                <a:tc>
                  <a:txBody>
                    <a:bodyPr/>
                    <a:lstStyle/>
                    <a:p>
                      <a:pPr algn="l"/>
                      <a:r>
                        <a:rPr lang="en-US" sz="1400" b="1" dirty="0"/>
                        <a:t>HW3</a:t>
                      </a:r>
                    </a:p>
                  </a:txBody>
                  <a:tcPr/>
                </a:tc>
                <a:tc>
                  <a:txBody>
                    <a:bodyPr/>
                    <a:lstStyle/>
                    <a:p>
                      <a:pPr algn="l"/>
                      <a:r>
                        <a:rPr lang="en-US" sz="1400" dirty="0"/>
                        <a:t>FSD</a:t>
                      </a:r>
                    </a:p>
                  </a:txBody>
                  <a:tcPr/>
                </a:tc>
                <a:tc>
                  <a:txBody>
                    <a:bodyPr/>
                    <a:lstStyle/>
                    <a:p>
                      <a:pPr algn="l"/>
                      <a:r>
                        <a:rPr lang="en-US" sz="1400" dirty="0"/>
                        <a:t>NPU</a:t>
                      </a:r>
                    </a:p>
                  </a:txBody>
                  <a:tcPr/>
                </a:tc>
                <a:tc>
                  <a:txBody>
                    <a:bodyPr/>
                    <a:lstStyle/>
                    <a:p>
                      <a:pPr algn="l"/>
                      <a:r>
                        <a:rPr lang="en-US" sz="1400" dirty="0"/>
                        <a:t>8 cameras</a:t>
                      </a:r>
                    </a:p>
                    <a:p>
                      <a:pPr algn="l"/>
                      <a:r>
                        <a:rPr lang="en-US" sz="1400" dirty="0"/>
                        <a:t>1 Radar</a:t>
                      </a:r>
                    </a:p>
                    <a:p>
                      <a:pPr algn="l"/>
                      <a:r>
                        <a:rPr lang="en-US" sz="1400" dirty="0"/>
                        <a:t>12  ultrasonic sensors</a:t>
                      </a:r>
                    </a:p>
                  </a:txBody>
                  <a:tcPr/>
                </a:tc>
                <a:extLst>
                  <a:ext uri="{0D108BD9-81ED-4DB2-BD59-A6C34878D82A}">
                    <a16:rowId xmlns:a16="http://schemas.microsoft.com/office/drawing/2014/main" val="263318655"/>
                  </a:ext>
                </a:extLst>
              </a:tr>
              <a:tr h="416251">
                <a:tc>
                  <a:txBody>
                    <a:bodyPr/>
                    <a:lstStyle/>
                    <a:p>
                      <a:pPr algn="l"/>
                      <a:r>
                        <a:rPr lang="en-US" sz="1400" b="1" dirty="0"/>
                        <a:t>  HW4</a:t>
                      </a:r>
                    </a:p>
                  </a:txBody>
                  <a:tcPr marL="0" marR="0" marT="0" marB="0"/>
                </a:tc>
                <a:tc>
                  <a:txBody>
                    <a:bodyPr/>
                    <a:lstStyle/>
                    <a:p>
                      <a:pPr algn="l"/>
                      <a:r>
                        <a:rPr lang="en-US" sz="1400" dirty="0"/>
                        <a:t>   FSD</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NPU</a:t>
                      </a: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8 cameras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0" marR="0" marT="0" marB="0"/>
                </a:tc>
                <a:extLst>
                  <a:ext uri="{0D108BD9-81ED-4DB2-BD59-A6C34878D82A}">
                    <a16:rowId xmlns:a16="http://schemas.microsoft.com/office/drawing/2014/main" val="4265113929"/>
                  </a:ext>
                </a:extLst>
              </a:tr>
            </a:tbl>
          </a:graphicData>
        </a:graphic>
      </p:graphicFrame>
    </p:spTree>
    <p:extLst>
      <p:ext uri="{BB962C8B-B14F-4D97-AF65-F5344CB8AC3E}">
        <p14:creationId xmlns:p14="http://schemas.microsoft.com/office/powerpoint/2010/main" val="118361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0912-E494-30D2-EBBB-A3BB4721D7EE}"/>
              </a:ext>
            </a:extLst>
          </p:cNvPr>
          <p:cNvSpPr>
            <a:spLocks noGrp="1"/>
          </p:cNvSpPr>
          <p:nvPr>
            <p:ph type="title"/>
          </p:nvPr>
        </p:nvSpPr>
        <p:spPr/>
        <p:txBody>
          <a:bodyPr/>
          <a:lstStyle/>
          <a:p>
            <a:r>
              <a:rPr lang="en-US" dirty="0"/>
              <a:t>Tesla FSD Processor</a:t>
            </a:r>
            <a:endParaRPr lang="en-SE" dirty="0"/>
          </a:p>
        </p:txBody>
      </p:sp>
      <p:sp>
        <p:nvSpPr>
          <p:cNvPr id="3" name="Content Placeholder 2">
            <a:extLst>
              <a:ext uri="{FF2B5EF4-FFF2-40B4-BE49-F238E27FC236}">
                <a16:creationId xmlns:a16="http://schemas.microsoft.com/office/drawing/2014/main" id="{8C5EA8CB-1B07-C56A-397C-A49D43597A90}"/>
              </a:ext>
            </a:extLst>
          </p:cNvPr>
          <p:cNvSpPr>
            <a:spLocks noGrp="1"/>
          </p:cNvSpPr>
          <p:nvPr>
            <p:ph idx="1"/>
          </p:nvPr>
        </p:nvSpPr>
        <p:spPr>
          <a:xfrm>
            <a:off x="622738" y="1237593"/>
            <a:ext cx="5601599" cy="5194738"/>
          </a:xfrm>
        </p:spPr>
        <p:txBody>
          <a:bodyPr>
            <a:normAutofit/>
          </a:bodyPr>
          <a:lstStyle/>
          <a:p>
            <a:r>
              <a:rPr lang="en-US" altLang="zh-CN" dirty="0"/>
              <a:t>HW3 </a:t>
            </a:r>
            <a:r>
              <a:rPr lang="en-US" dirty="0"/>
              <a:t>incorporates 3 quad-core Cortex-A72 clusters for a total of 12 CPU cores operating at 2.2 GHz, a GPU operating at 1 GHz, 2 NPUs operating at 2 GHz</a:t>
            </a:r>
          </a:p>
          <a:p>
            <a:pPr lvl="1"/>
            <a:r>
              <a:rPr lang="en-US" dirty="0"/>
              <a:t>Neural Processing Unit (NPU): ASIC for Deep Learning inference</a:t>
            </a:r>
          </a:p>
          <a:p>
            <a:r>
              <a:rPr lang="en-US" dirty="0"/>
              <a:t>HW4 has increased computing power, shown on the right</a:t>
            </a:r>
            <a:endParaRPr lang="en-SE" dirty="0"/>
          </a:p>
        </p:txBody>
      </p:sp>
      <p:sp>
        <p:nvSpPr>
          <p:cNvPr id="4" name="Slide Number Placeholder 3">
            <a:extLst>
              <a:ext uri="{FF2B5EF4-FFF2-40B4-BE49-F238E27FC236}">
                <a16:creationId xmlns:a16="http://schemas.microsoft.com/office/drawing/2014/main" id="{8FD0DEAD-D77E-0D99-B17E-6642EC5A83AE}"/>
              </a:ext>
            </a:extLst>
          </p:cNvPr>
          <p:cNvSpPr>
            <a:spLocks noGrp="1"/>
          </p:cNvSpPr>
          <p:nvPr>
            <p:ph type="sldNum" sz="quarter" idx="12"/>
          </p:nvPr>
        </p:nvSpPr>
        <p:spPr/>
        <p:txBody>
          <a:bodyPr/>
          <a:lstStyle/>
          <a:p>
            <a:fld id="{1F57BF9A-7B35-9447-9112-EAE7E91B4E99}" type="slidenum">
              <a:rPr lang="en-US" smtClean="0"/>
              <a:t>14</a:t>
            </a:fld>
            <a:endParaRPr lang="en-US"/>
          </a:p>
        </p:txBody>
      </p:sp>
      <p:pic>
        <p:nvPicPr>
          <p:cNvPr id="5" name="Picture 2">
            <a:extLst>
              <a:ext uri="{FF2B5EF4-FFF2-40B4-BE49-F238E27FC236}">
                <a16:creationId xmlns:a16="http://schemas.microsoft.com/office/drawing/2014/main" id="{96D3ADC3-B3C7-6D12-71AD-49093D4B4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095" y="1237593"/>
            <a:ext cx="4027707" cy="26927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7E1C9B0E-4010-0894-19C8-106CAEFCD1A9}"/>
              </a:ext>
            </a:extLst>
          </p:cNvPr>
          <p:cNvGraphicFramePr>
            <a:graphicFrameLocks noGrp="1"/>
          </p:cNvGraphicFramePr>
          <p:nvPr>
            <p:extLst>
              <p:ext uri="{D42A27DB-BD31-4B8C-83A1-F6EECF244321}">
                <p14:modId xmlns:p14="http://schemas.microsoft.com/office/powerpoint/2010/main" val="3455838145"/>
              </p:ext>
            </p:extLst>
          </p:nvPr>
        </p:nvGraphicFramePr>
        <p:xfrm>
          <a:off x="6702105" y="4302942"/>
          <a:ext cx="5065670" cy="2306661"/>
        </p:xfrm>
        <a:graphic>
          <a:graphicData uri="http://schemas.openxmlformats.org/drawingml/2006/table">
            <a:tbl>
              <a:tblPr>
                <a:tableStyleId>{69CF1AB2-1976-4502-BF36-3FF5EA218861}</a:tableStyleId>
              </a:tblPr>
              <a:tblGrid>
                <a:gridCol w="2532835">
                  <a:extLst>
                    <a:ext uri="{9D8B030D-6E8A-4147-A177-3AD203B41FA5}">
                      <a16:colId xmlns:a16="http://schemas.microsoft.com/office/drawing/2014/main" val="2533145766"/>
                    </a:ext>
                  </a:extLst>
                </a:gridCol>
                <a:gridCol w="2532835">
                  <a:extLst>
                    <a:ext uri="{9D8B030D-6E8A-4147-A177-3AD203B41FA5}">
                      <a16:colId xmlns:a16="http://schemas.microsoft.com/office/drawing/2014/main" val="2363725462"/>
                    </a:ext>
                  </a:extLst>
                </a:gridCol>
              </a:tblGrid>
              <a:tr h="251455">
                <a:tc>
                  <a:txBody>
                    <a:bodyPr/>
                    <a:lstStyle/>
                    <a:p>
                      <a:pPr algn="ctr"/>
                      <a:r>
                        <a:rPr lang="en-US" sz="1600" b="1" dirty="0">
                          <a:effectLst/>
                        </a:rPr>
                        <a:t>HW3</a:t>
                      </a:r>
                    </a:p>
                  </a:txBody>
                  <a:tcPr marL="76200" marR="76200" marT="19050" marB="19050" anchor="ctr">
                    <a:solidFill>
                      <a:schemeClr val="accent1">
                        <a:lumMod val="60000"/>
                        <a:lumOff val="40000"/>
                      </a:schemeClr>
                    </a:solidFill>
                  </a:tcPr>
                </a:tc>
                <a:tc>
                  <a:txBody>
                    <a:bodyPr/>
                    <a:lstStyle/>
                    <a:p>
                      <a:pPr algn="ctr"/>
                      <a:r>
                        <a:rPr lang="en-US" sz="1600" b="1" dirty="0">
                          <a:effectLst/>
                        </a:rPr>
                        <a:t>HW4</a:t>
                      </a:r>
                    </a:p>
                  </a:txBody>
                  <a:tcPr marL="76200" marR="76200" marT="19050" marB="19050" anchor="ctr">
                    <a:solidFill>
                      <a:schemeClr val="accent1">
                        <a:lumMod val="60000"/>
                        <a:lumOff val="40000"/>
                      </a:schemeClr>
                    </a:solidFill>
                  </a:tcPr>
                </a:tc>
                <a:extLst>
                  <a:ext uri="{0D108BD9-81ED-4DB2-BD59-A6C34878D82A}">
                    <a16:rowId xmlns:a16="http://schemas.microsoft.com/office/drawing/2014/main" val="1902991250"/>
                  </a:ext>
                </a:extLst>
              </a:tr>
              <a:tr h="468930">
                <a:tc>
                  <a:txBody>
                    <a:bodyPr/>
                    <a:lstStyle/>
                    <a:p>
                      <a:r>
                        <a:rPr lang="en-US" sz="1600" dirty="0">
                          <a:effectLst/>
                        </a:rPr>
                        <a:t>CPU: Samsung </a:t>
                      </a:r>
                      <a:r>
                        <a:rPr lang="en-US" sz="1600" dirty="0" err="1">
                          <a:effectLst/>
                        </a:rPr>
                        <a:t>Exynos</a:t>
                      </a:r>
                      <a:r>
                        <a:rPr lang="en-US" sz="1600" dirty="0">
                          <a:effectLst/>
                        </a:rPr>
                        <a:t>-IP, 12 cores@2.2 GHz</a:t>
                      </a:r>
                    </a:p>
                  </a:txBody>
                  <a:tcPr marL="76200" marR="76200" marT="19050" marB="19050" anchor="ctr">
                    <a:solidFill>
                      <a:schemeClr val="bg1"/>
                    </a:solidFill>
                  </a:tcPr>
                </a:tc>
                <a:tc>
                  <a:txBody>
                    <a:bodyPr/>
                    <a:lstStyle/>
                    <a:p>
                      <a:r>
                        <a:rPr lang="en-US" sz="1600" dirty="0">
                          <a:effectLst/>
                        </a:rPr>
                        <a:t>CPU: Samsung </a:t>
                      </a:r>
                      <a:r>
                        <a:rPr lang="en-US" sz="1600" dirty="0" err="1">
                          <a:effectLst/>
                        </a:rPr>
                        <a:t>Exynos</a:t>
                      </a:r>
                      <a:r>
                        <a:rPr lang="en-US" sz="1600" dirty="0">
                          <a:effectLst/>
                        </a:rPr>
                        <a:t>-IP, 20 cores@2.35 GHz</a:t>
                      </a:r>
                    </a:p>
                  </a:txBody>
                  <a:tcPr marL="76200" marR="76200" marT="19050" marB="19050" anchor="ctr">
                    <a:solidFill>
                      <a:schemeClr val="bg1"/>
                    </a:solidFill>
                  </a:tcPr>
                </a:tc>
                <a:extLst>
                  <a:ext uri="{0D108BD9-81ED-4DB2-BD59-A6C34878D82A}">
                    <a16:rowId xmlns:a16="http://schemas.microsoft.com/office/drawing/2014/main" val="3252497230"/>
                  </a:ext>
                </a:extLst>
              </a:tr>
              <a:tr h="251455">
                <a:tc>
                  <a:txBody>
                    <a:bodyPr/>
                    <a:lstStyle/>
                    <a:p>
                      <a:r>
                        <a:rPr lang="en-US" sz="1600" dirty="0">
                          <a:effectLst/>
                        </a:rPr>
                        <a:t>2 NPUs@2.0 GHz, 36 TOPS</a:t>
                      </a:r>
                    </a:p>
                  </a:txBody>
                  <a:tcPr marL="76200" marR="76200" marT="19050" marB="19050" anchor="ctr">
                    <a:solidFill>
                      <a:schemeClr val="bg1"/>
                    </a:solidFill>
                  </a:tcPr>
                </a:tc>
                <a:tc>
                  <a:txBody>
                    <a:bodyPr/>
                    <a:lstStyle/>
                    <a:p>
                      <a:r>
                        <a:rPr lang="en-US" sz="1600" dirty="0">
                          <a:effectLst/>
                        </a:rPr>
                        <a:t>3 NPUs@2.2 GHz, 50 TOPS</a:t>
                      </a:r>
                    </a:p>
                  </a:txBody>
                  <a:tcPr marL="76200" marR="76200" marT="19050" marB="19050" anchor="ctr">
                    <a:solidFill>
                      <a:schemeClr val="bg1"/>
                    </a:solidFill>
                  </a:tcPr>
                </a:tc>
                <a:extLst>
                  <a:ext uri="{0D108BD9-81ED-4DB2-BD59-A6C34878D82A}">
                    <a16:rowId xmlns:a16="http://schemas.microsoft.com/office/drawing/2014/main" val="938695446"/>
                  </a:ext>
                </a:extLst>
              </a:tr>
              <a:tr h="251455">
                <a:tc>
                  <a:txBody>
                    <a:bodyPr/>
                    <a:lstStyle/>
                    <a:p>
                      <a:r>
                        <a:rPr lang="en-US" sz="1600" dirty="0">
                          <a:effectLst/>
                        </a:rPr>
                        <a:t>1 GPU@1.0 GHz</a:t>
                      </a:r>
                    </a:p>
                  </a:txBody>
                  <a:tcPr marL="76200" marR="76200" marT="19050" marB="19050" anchor="ctr">
                    <a:solidFill>
                      <a:schemeClr val="bg1"/>
                    </a:solidFill>
                  </a:tcPr>
                </a:tc>
                <a:tc>
                  <a:txBody>
                    <a:bodyPr/>
                    <a:lstStyle/>
                    <a:p>
                      <a:r>
                        <a:rPr lang="en-US" sz="1600" dirty="0">
                          <a:effectLst/>
                        </a:rPr>
                        <a:t>No GPU</a:t>
                      </a:r>
                    </a:p>
                  </a:txBody>
                  <a:tcPr marL="76200" marR="76200" marT="19050" marB="19050" anchor="ctr">
                    <a:solidFill>
                      <a:schemeClr val="bg1"/>
                    </a:solidFill>
                  </a:tcPr>
                </a:tc>
                <a:extLst>
                  <a:ext uri="{0D108BD9-81ED-4DB2-BD59-A6C34878D82A}">
                    <a16:rowId xmlns:a16="http://schemas.microsoft.com/office/drawing/2014/main" val="586729973"/>
                  </a:ext>
                </a:extLst>
              </a:tr>
              <a:tr h="468930">
                <a:tc>
                  <a:txBody>
                    <a:bodyPr/>
                    <a:lstStyle/>
                    <a:p>
                      <a:r>
                        <a:rPr lang="en-US" sz="1600" dirty="0">
                          <a:effectLst/>
                        </a:rPr>
                        <a:t>Process: 14 nm </a:t>
                      </a:r>
                    </a:p>
                  </a:txBody>
                  <a:tcPr marL="76200" marR="76200" marT="19050" marB="1905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Process: 7nm or N4 (4nm class)</a:t>
                      </a:r>
                    </a:p>
                  </a:txBody>
                  <a:tcPr marL="76200" marR="76200" marT="19050" marB="19050" anchor="ctr">
                    <a:solidFill>
                      <a:schemeClr val="bg1"/>
                    </a:solidFill>
                  </a:tcPr>
                </a:tc>
                <a:extLst>
                  <a:ext uri="{0D108BD9-81ED-4DB2-BD59-A6C34878D82A}">
                    <a16:rowId xmlns:a16="http://schemas.microsoft.com/office/drawing/2014/main" val="943324649"/>
                  </a:ext>
                </a:extLst>
              </a:tr>
              <a:tr h="409281">
                <a:tc>
                  <a:txBody>
                    <a:bodyPr/>
                    <a:lstStyle/>
                    <a:p>
                      <a:r>
                        <a:rPr lang="en-US" sz="1600" dirty="0">
                          <a:effectLst/>
                        </a:rPr>
                        <a:t>Camera resolution: 1.2MP</a:t>
                      </a:r>
                    </a:p>
                  </a:txBody>
                  <a:tcPr marL="76200" marR="76200" marT="19050" marB="1905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Camera resolution: 5MP</a:t>
                      </a:r>
                    </a:p>
                  </a:txBody>
                  <a:tcPr marL="76200" marR="76200" marT="19050" marB="19050" anchor="ctr">
                    <a:solidFill>
                      <a:schemeClr val="bg1"/>
                    </a:solidFill>
                  </a:tcPr>
                </a:tc>
                <a:extLst>
                  <a:ext uri="{0D108BD9-81ED-4DB2-BD59-A6C34878D82A}">
                    <a16:rowId xmlns:a16="http://schemas.microsoft.com/office/drawing/2014/main" val="2304204895"/>
                  </a:ext>
                </a:extLst>
              </a:tr>
            </a:tbl>
          </a:graphicData>
        </a:graphic>
      </p:graphicFrame>
      <p:sp>
        <p:nvSpPr>
          <p:cNvPr id="7" name="TextBox 6">
            <a:extLst>
              <a:ext uri="{FF2B5EF4-FFF2-40B4-BE49-F238E27FC236}">
                <a16:creationId xmlns:a16="http://schemas.microsoft.com/office/drawing/2014/main" id="{8862222D-13A8-4B91-09C9-523866DE2379}"/>
              </a:ext>
            </a:extLst>
          </p:cNvPr>
          <p:cNvSpPr txBox="1"/>
          <p:nvPr/>
        </p:nvSpPr>
        <p:spPr>
          <a:xfrm>
            <a:off x="8660064" y="3850695"/>
            <a:ext cx="1558440" cy="369332"/>
          </a:xfrm>
          <a:prstGeom prst="rect">
            <a:avLst/>
          </a:prstGeom>
          <a:noFill/>
        </p:spPr>
        <p:txBody>
          <a:bodyPr wrap="none" rtlCol="0">
            <a:spAutoFit/>
          </a:bodyPr>
          <a:lstStyle/>
          <a:p>
            <a:r>
              <a:rPr lang="en-US" dirty="0"/>
              <a:t>HW3 floorplan</a:t>
            </a:r>
            <a:endParaRPr lang="en-SE" dirty="0"/>
          </a:p>
        </p:txBody>
      </p:sp>
      <p:sp>
        <p:nvSpPr>
          <p:cNvPr id="11" name="TextBox 10">
            <a:extLst>
              <a:ext uri="{FF2B5EF4-FFF2-40B4-BE49-F238E27FC236}">
                <a16:creationId xmlns:a16="http://schemas.microsoft.com/office/drawing/2014/main" id="{754EC11E-4542-D1A2-E194-B709EAFAE284}"/>
              </a:ext>
            </a:extLst>
          </p:cNvPr>
          <p:cNvSpPr txBox="1"/>
          <p:nvPr/>
        </p:nvSpPr>
        <p:spPr>
          <a:xfrm>
            <a:off x="7000374" y="6577376"/>
            <a:ext cx="4662237" cy="253916"/>
          </a:xfrm>
          <a:prstGeom prst="rect">
            <a:avLst/>
          </a:prstGeom>
          <a:noFill/>
        </p:spPr>
        <p:txBody>
          <a:bodyPr wrap="square">
            <a:spAutoFit/>
          </a:bodyPr>
          <a:lstStyle/>
          <a:p>
            <a:r>
              <a:rPr lang="en-SE" sz="1050" dirty="0"/>
              <a:t>https://www.autopilotreview.com/tesla-hardware-4-rolling-out-to-new-vehicles/</a:t>
            </a:r>
          </a:p>
        </p:txBody>
      </p:sp>
    </p:spTree>
    <p:extLst>
      <p:ext uri="{BB962C8B-B14F-4D97-AF65-F5344CB8AC3E}">
        <p14:creationId xmlns:p14="http://schemas.microsoft.com/office/powerpoint/2010/main" val="119071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10FE-6C62-950B-EE52-A0FB14DDBC64}"/>
              </a:ext>
            </a:extLst>
          </p:cNvPr>
          <p:cNvSpPr>
            <a:spLocks noGrp="1"/>
          </p:cNvSpPr>
          <p:nvPr>
            <p:ph type="title"/>
          </p:nvPr>
        </p:nvSpPr>
        <p:spPr/>
        <p:txBody>
          <a:bodyPr>
            <a:normAutofit fontScale="90000"/>
          </a:bodyPr>
          <a:lstStyle/>
          <a:p>
            <a:r>
              <a:rPr lang="en-US" dirty="0"/>
              <a:t>Products from Automotive OEMs and Suppliers</a:t>
            </a:r>
            <a:endParaRPr lang="en-SE" dirty="0"/>
          </a:p>
        </p:txBody>
      </p:sp>
      <p:sp>
        <p:nvSpPr>
          <p:cNvPr id="3" name="Content Placeholder 2">
            <a:extLst>
              <a:ext uri="{FF2B5EF4-FFF2-40B4-BE49-F238E27FC236}">
                <a16:creationId xmlns:a16="http://schemas.microsoft.com/office/drawing/2014/main" id="{CAFCF165-5918-7EC2-92A0-2C9A0AFA1A4C}"/>
              </a:ext>
            </a:extLst>
          </p:cNvPr>
          <p:cNvSpPr>
            <a:spLocks noGrp="1"/>
          </p:cNvSpPr>
          <p:nvPr>
            <p:ph idx="1"/>
          </p:nvPr>
        </p:nvSpPr>
        <p:spPr/>
        <p:txBody>
          <a:bodyPr/>
          <a:lstStyle/>
          <a:p>
            <a:r>
              <a:rPr lang="en-US" dirty="0"/>
              <a:t>Some companies offer integration solutions based on chip products from other vendors</a:t>
            </a:r>
          </a:p>
          <a:p>
            <a:pPr lvl="1"/>
            <a:r>
              <a:rPr lang="en-US" dirty="0"/>
              <a:t>Delphi/Audi </a:t>
            </a:r>
            <a:r>
              <a:rPr lang="en-US" dirty="0" err="1"/>
              <a:t>zFAS</a:t>
            </a:r>
            <a:r>
              <a:rPr lang="en-US" dirty="0"/>
              <a:t> (Central Driver Assistance Center)</a:t>
            </a:r>
          </a:p>
          <a:p>
            <a:pPr lvl="2"/>
            <a:r>
              <a:rPr lang="en-US" dirty="0"/>
              <a:t>based on NVIDIA Tegra K1 and Mobileye EyeQ3</a:t>
            </a:r>
          </a:p>
          <a:p>
            <a:pPr lvl="1"/>
            <a:r>
              <a:rPr lang="en-US" dirty="0"/>
              <a:t>ZF </a:t>
            </a:r>
            <a:r>
              <a:rPr lang="en-US" dirty="0" err="1"/>
              <a:t>ProAI</a:t>
            </a:r>
            <a:r>
              <a:rPr lang="en-US" dirty="0"/>
              <a:t> </a:t>
            </a:r>
          </a:p>
          <a:p>
            <a:pPr lvl="2"/>
            <a:r>
              <a:rPr lang="en-US" dirty="0"/>
              <a:t>based on NVIDIA DRIVE PX2</a:t>
            </a:r>
          </a:p>
          <a:p>
            <a:pPr lvl="1"/>
            <a:r>
              <a:rPr lang="en-US" dirty="0"/>
              <a:t>Bosch AI Car Computer </a:t>
            </a:r>
          </a:p>
          <a:p>
            <a:pPr lvl="2"/>
            <a:r>
              <a:rPr lang="en-US" dirty="0"/>
              <a:t>based on NVIDIA DRIVE AGX Xavier</a:t>
            </a:r>
          </a:p>
          <a:p>
            <a:pPr lvl="1"/>
            <a:r>
              <a:rPr lang="en-US" dirty="0"/>
              <a:t>Many others</a:t>
            </a:r>
          </a:p>
          <a:p>
            <a:pPr lvl="2"/>
            <a:r>
              <a:rPr lang="en-US" dirty="0"/>
              <a:t>Continental ADCU; Visteon </a:t>
            </a:r>
            <a:r>
              <a:rPr lang="en-US" dirty="0" err="1"/>
              <a:t>DriveCore</a:t>
            </a:r>
            <a:r>
              <a:rPr lang="en-US" dirty="0"/>
              <a:t>; NXP </a:t>
            </a:r>
            <a:r>
              <a:rPr lang="en-US" dirty="0" err="1"/>
              <a:t>BlueBox</a:t>
            </a:r>
            <a:r>
              <a:rPr lang="en-US" dirty="0"/>
              <a:t>; Renesas R-Car…</a:t>
            </a:r>
          </a:p>
        </p:txBody>
      </p:sp>
      <p:sp>
        <p:nvSpPr>
          <p:cNvPr id="4" name="Slide Number Placeholder 3">
            <a:extLst>
              <a:ext uri="{FF2B5EF4-FFF2-40B4-BE49-F238E27FC236}">
                <a16:creationId xmlns:a16="http://schemas.microsoft.com/office/drawing/2014/main" id="{E81D9D04-468A-2D6B-C0AE-0A2D696A5B1C}"/>
              </a:ext>
            </a:extLst>
          </p:cNvPr>
          <p:cNvSpPr>
            <a:spLocks noGrp="1"/>
          </p:cNvSpPr>
          <p:nvPr>
            <p:ph type="sldNum" sz="quarter" idx="12"/>
          </p:nvPr>
        </p:nvSpPr>
        <p:spPr/>
        <p:txBody>
          <a:bodyPr/>
          <a:lstStyle/>
          <a:p>
            <a:fld id="{1F57BF9A-7B35-9447-9112-EAE7E91B4E99}" type="slidenum">
              <a:rPr lang="en-US" smtClean="0"/>
              <a:t>15</a:t>
            </a:fld>
            <a:endParaRPr lang="en-US"/>
          </a:p>
        </p:txBody>
      </p:sp>
    </p:spTree>
    <p:extLst>
      <p:ext uri="{BB962C8B-B14F-4D97-AF65-F5344CB8AC3E}">
        <p14:creationId xmlns:p14="http://schemas.microsoft.com/office/powerpoint/2010/main" val="425957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2F4A-B735-9EDB-5EC9-EE8024B28066}"/>
              </a:ext>
            </a:extLst>
          </p:cNvPr>
          <p:cNvSpPr>
            <a:spLocks noGrp="1"/>
          </p:cNvSpPr>
          <p:nvPr>
            <p:ph type="title"/>
          </p:nvPr>
        </p:nvSpPr>
        <p:spPr/>
        <p:txBody>
          <a:bodyPr/>
          <a:lstStyle/>
          <a:p>
            <a:r>
              <a:rPr lang="en-US" dirty="0"/>
              <a:t>In-Vehicle Networks</a:t>
            </a:r>
            <a:endParaRPr lang="en-SE" dirty="0"/>
          </a:p>
        </p:txBody>
      </p:sp>
      <p:sp>
        <p:nvSpPr>
          <p:cNvPr id="3" name="Content Placeholder 2">
            <a:extLst>
              <a:ext uri="{FF2B5EF4-FFF2-40B4-BE49-F238E27FC236}">
                <a16:creationId xmlns:a16="http://schemas.microsoft.com/office/drawing/2014/main" id="{60F78AF6-A436-DA53-8D93-2763A61F45AA}"/>
              </a:ext>
            </a:extLst>
          </p:cNvPr>
          <p:cNvSpPr>
            <a:spLocks noGrp="1"/>
          </p:cNvSpPr>
          <p:nvPr>
            <p:ph idx="1"/>
          </p:nvPr>
        </p:nvSpPr>
        <p:spPr>
          <a:xfrm>
            <a:off x="360947" y="1285719"/>
            <a:ext cx="6264443" cy="2564386"/>
          </a:xfrm>
        </p:spPr>
        <p:txBody>
          <a:bodyPr>
            <a:normAutofit fontScale="47500" lnSpcReduction="20000"/>
          </a:bodyPr>
          <a:lstStyle/>
          <a:p>
            <a:r>
              <a:rPr lang="en-US" dirty="0"/>
              <a:t>Ethernet as high-bandwidth backbone network</a:t>
            </a:r>
          </a:p>
          <a:p>
            <a:pPr lvl="1"/>
            <a:r>
              <a:rPr lang="en-US" dirty="0"/>
              <a:t>Ethernet Time-Sensitive Networking (TSN) posed to be the dominating standard protocol</a:t>
            </a:r>
          </a:p>
          <a:p>
            <a:pPr lvl="1"/>
            <a:r>
              <a:rPr lang="en-US" dirty="0"/>
              <a:t>Regular Ethernet is also used for diagnostics</a:t>
            </a:r>
          </a:p>
          <a:p>
            <a:r>
              <a:rPr lang="en-US" dirty="0"/>
              <a:t>Media Oriented Systems Transport (MOST) for multimedia (audio/video) transmission</a:t>
            </a:r>
          </a:p>
          <a:p>
            <a:r>
              <a:rPr lang="en-US" dirty="0" err="1"/>
              <a:t>FlexRay</a:t>
            </a:r>
            <a:r>
              <a:rPr lang="en-US" dirty="0"/>
              <a:t> for safety-critical X-by-Wire, where X stands for brake, steer, drive…</a:t>
            </a:r>
          </a:p>
          <a:p>
            <a:r>
              <a:rPr lang="en-US" dirty="0"/>
              <a:t>CAN (Controller Area Network) for low-bandwidth network and interfacing with sensors/actuators</a:t>
            </a:r>
          </a:p>
          <a:p>
            <a:r>
              <a:rPr lang="en-US" dirty="0"/>
              <a:t>LIN (Local Interconnect Network) for body electronics, e.g., door, light, rearview mirrors…</a:t>
            </a:r>
          </a:p>
        </p:txBody>
      </p:sp>
      <p:sp>
        <p:nvSpPr>
          <p:cNvPr id="4" name="Slide Number Placeholder 3">
            <a:extLst>
              <a:ext uri="{FF2B5EF4-FFF2-40B4-BE49-F238E27FC236}">
                <a16:creationId xmlns:a16="http://schemas.microsoft.com/office/drawing/2014/main" id="{23B9D40C-9B14-9983-8D0C-F061AF9EE5F3}"/>
              </a:ext>
            </a:extLst>
          </p:cNvPr>
          <p:cNvSpPr>
            <a:spLocks noGrp="1"/>
          </p:cNvSpPr>
          <p:nvPr>
            <p:ph type="sldNum" sz="quarter" idx="12"/>
          </p:nvPr>
        </p:nvSpPr>
        <p:spPr/>
        <p:txBody>
          <a:bodyPr/>
          <a:lstStyle/>
          <a:p>
            <a:fld id="{1F57BF9A-7B35-9447-9112-EAE7E91B4E99}" type="slidenum">
              <a:rPr lang="en-US" smtClean="0"/>
              <a:t>16</a:t>
            </a:fld>
            <a:endParaRPr lang="en-US"/>
          </a:p>
        </p:txBody>
      </p:sp>
      <p:pic>
        <p:nvPicPr>
          <p:cNvPr id="5" name="Picture 2" descr="Automotive Networking">
            <a:extLst>
              <a:ext uri="{FF2B5EF4-FFF2-40B4-BE49-F238E27FC236}">
                <a16:creationId xmlns:a16="http://schemas.microsoft.com/office/drawing/2014/main" id="{1A261E09-93F6-2B3C-DAC1-25CB6F881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274" y="2052136"/>
            <a:ext cx="5538705" cy="32160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3">
            <a:extLst>
              <a:ext uri="{FF2B5EF4-FFF2-40B4-BE49-F238E27FC236}">
                <a16:creationId xmlns:a16="http://schemas.microsoft.com/office/drawing/2014/main" id="{272B8423-141D-5270-081C-4B334EE6A994}"/>
              </a:ext>
            </a:extLst>
          </p:cNvPr>
          <p:cNvGraphicFramePr>
            <a:graphicFrameLocks/>
          </p:cNvGraphicFramePr>
          <p:nvPr>
            <p:extLst>
              <p:ext uri="{D42A27DB-BD31-4B8C-83A1-F6EECF244321}">
                <p14:modId xmlns:p14="http://schemas.microsoft.com/office/powerpoint/2010/main" val="2421758398"/>
              </p:ext>
            </p:extLst>
          </p:nvPr>
        </p:nvGraphicFramePr>
        <p:xfrm>
          <a:off x="487195" y="3649115"/>
          <a:ext cx="5837832" cy="3145823"/>
        </p:xfrm>
        <a:graphic>
          <a:graphicData uri="http://schemas.openxmlformats.org/drawingml/2006/table">
            <a:tbl>
              <a:tblPr firstRow="1" bandRow="1">
                <a:tableStyleId>{5C22544A-7EE6-4342-B048-85BDC9FD1C3A}</a:tableStyleId>
              </a:tblPr>
              <a:tblGrid>
                <a:gridCol w="1514484">
                  <a:extLst>
                    <a:ext uri="{9D8B030D-6E8A-4147-A177-3AD203B41FA5}">
                      <a16:colId xmlns:a16="http://schemas.microsoft.com/office/drawing/2014/main" val="1127980748"/>
                    </a:ext>
                  </a:extLst>
                </a:gridCol>
                <a:gridCol w="1419727">
                  <a:extLst>
                    <a:ext uri="{9D8B030D-6E8A-4147-A177-3AD203B41FA5}">
                      <a16:colId xmlns:a16="http://schemas.microsoft.com/office/drawing/2014/main" val="3722599048"/>
                    </a:ext>
                  </a:extLst>
                </a:gridCol>
                <a:gridCol w="2903621">
                  <a:extLst>
                    <a:ext uri="{9D8B030D-6E8A-4147-A177-3AD203B41FA5}">
                      <a16:colId xmlns:a16="http://schemas.microsoft.com/office/drawing/2014/main" val="2860937564"/>
                    </a:ext>
                  </a:extLst>
                </a:gridCol>
              </a:tblGrid>
              <a:tr h="370840">
                <a:tc>
                  <a:txBody>
                    <a:bodyPr/>
                    <a:lstStyle/>
                    <a:p>
                      <a:pPr algn="ctr"/>
                      <a:r>
                        <a:rPr lang="en-US" sz="1400" b="1" dirty="0"/>
                        <a:t>Protocol</a:t>
                      </a:r>
                    </a:p>
                  </a:txBody>
                  <a:tcPr/>
                </a:tc>
                <a:tc>
                  <a:txBody>
                    <a:bodyPr/>
                    <a:lstStyle/>
                    <a:p>
                      <a:pPr algn="ctr"/>
                      <a:r>
                        <a:rPr lang="en-US" sz="1400" b="1" dirty="0" err="1"/>
                        <a:t>Datarate</a:t>
                      </a:r>
                      <a:endParaRPr lang="en-US" sz="1400" b="1" dirty="0"/>
                    </a:p>
                  </a:txBody>
                  <a:tcPr/>
                </a:tc>
                <a:tc>
                  <a:txBody>
                    <a:bodyPr/>
                    <a:lstStyle/>
                    <a:p>
                      <a:pPr algn="ctr"/>
                      <a:r>
                        <a:rPr lang="en-US" sz="1400" b="1" dirty="0"/>
                        <a:t>Applications</a:t>
                      </a:r>
                    </a:p>
                  </a:txBody>
                  <a:tcPr/>
                </a:tc>
                <a:extLst>
                  <a:ext uri="{0D108BD9-81ED-4DB2-BD59-A6C34878D82A}">
                    <a16:rowId xmlns:a16="http://schemas.microsoft.com/office/drawing/2014/main" val="2326073035"/>
                  </a:ext>
                </a:extLst>
              </a:tr>
              <a:tr h="370840">
                <a:tc>
                  <a:txBody>
                    <a:bodyPr/>
                    <a:lstStyle/>
                    <a:p>
                      <a:r>
                        <a:rPr lang="en-US" altLang="zh-CN" sz="1400" dirty="0"/>
                        <a:t>LIN</a:t>
                      </a:r>
                      <a:endParaRPr lang="en-US" sz="1400" dirty="0"/>
                    </a:p>
                  </a:txBody>
                  <a:tcPr/>
                </a:tc>
                <a:tc>
                  <a:txBody>
                    <a:bodyPr/>
                    <a:lstStyle/>
                    <a:p>
                      <a:r>
                        <a:rPr lang="en-US" sz="1400" dirty="0"/>
                        <a:t>10 kbps</a:t>
                      </a:r>
                    </a:p>
                  </a:txBody>
                  <a:tcPr/>
                </a:tc>
                <a:tc>
                  <a:txBody>
                    <a:bodyPr/>
                    <a:lstStyle/>
                    <a:p>
                      <a:r>
                        <a:rPr lang="en-US" sz="1400" dirty="0"/>
                        <a:t>Sensor/Actuator networking</a:t>
                      </a:r>
                    </a:p>
                  </a:txBody>
                  <a:tcPr/>
                </a:tc>
                <a:extLst>
                  <a:ext uri="{0D108BD9-81ED-4DB2-BD59-A6C34878D82A}">
                    <a16:rowId xmlns:a16="http://schemas.microsoft.com/office/drawing/2014/main" val="148933530"/>
                  </a:ext>
                </a:extLst>
              </a:tr>
              <a:tr h="370840">
                <a:tc>
                  <a:txBody>
                    <a:bodyPr/>
                    <a:lstStyle/>
                    <a:p>
                      <a:r>
                        <a:rPr lang="en-US" sz="1400" dirty="0"/>
                        <a:t>Low-</a:t>
                      </a:r>
                      <a:r>
                        <a:rPr lang="en-US" sz="1400" baseline="0" dirty="0"/>
                        <a:t>speed CAN</a:t>
                      </a:r>
                      <a:endParaRPr lang="en-US" sz="1400" dirty="0"/>
                    </a:p>
                  </a:txBody>
                  <a:tcPr/>
                </a:tc>
                <a:tc>
                  <a:txBody>
                    <a:bodyPr/>
                    <a:lstStyle/>
                    <a:p>
                      <a:r>
                        <a:rPr lang="en-US" sz="1400" dirty="0"/>
                        <a:t>125 kbps</a:t>
                      </a:r>
                    </a:p>
                  </a:txBody>
                  <a:tcPr/>
                </a:tc>
                <a:tc>
                  <a:txBody>
                    <a:bodyPr/>
                    <a:lstStyle/>
                    <a:p>
                      <a:r>
                        <a:rPr lang="en-US" sz="1400" dirty="0"/>
                        <a:t>Body and comfort</a:t>
                      </a:r>
                    </a:p>
                  </a:txBody>
                  <a:tcPr/>
                </a:tc>
                <a:extLst>
                  <a:ext uri="{0D108BD9-81ED-4DB2-BD59-A6C34878D82A}">
                    <a16:rowId xmlns:a16="http://schemas.microsoft.com/office/drawing/2014/main" val="1116883108"/>
                  </a:ext>
                </a:extLst>
              </a:tr>
              <a:tr h="370840">
                <a:tc>
                  <a:txBody>
                    <a:bodyPr/>
                    <a:lstStyle/>
                    <a:p>
                      <a:r>
                        <a:rPr lang="en-US" sz="1400" dirty="0"/>
                        <a:t>High-speed CAN</a:t>
                      </a:r>
                    </a:p>
                  </a:txBody>
                  <a:tcPr/>
                </a:tc>
                <a:tc>
                  <a:txBody>
                    <a:bodyPr/>
                    <a:lstStyle/>
                    <a:p>
                      <a:r>
                        <a:rPr lang="en-US" sz="1400" dirty="0"/>
                        <a:t>1 Mbps</a:t>
                      </a:r>
                    </a:p>
                  </a:txBody>
                  <a:tcPr/>
                </a:tc>
                <a:tc>
                  <a:txBody>
                    <a:bodyPr/>
                    <a:lstStyle/>
                    <a:p>
                      <a:r>
                        <a:rPr lang="en-US" sz="1400" dirty="0"/>
                        <a:t>Powertrain and chassis</a:t>
                      </a:r>
                    </a:p>
                  </a:txBody>
                  <a:tcPr/>
                </a:tc>
                <a:extLst>
                  <a:ext uri="{0D108BD9-81ED-4DB2-BD59-A6C34878D82A}">
                    <a16:rowId xmlns:a16="http://schemas.microsoft.com/office/drawing/2014/main" val="263318655"/>
                  </a:ext>
                </a:extLst>
              </a:tr>
              <a:tr h="370840">
                <a:tc>
                  <a:txBody>
                    <a:bodyPr/>
                    <a:lstStyle/>
                    <a:p>
                      <a:r>
                        <a:rPr lang="en-US" sz="1400" dirty="0"/>
                        <a:t>CAN-FD</a:t>
                      </a:r>
                    </a:p>
                  </a:txBody>
                  <a:tcPr/>
                </a:tc>
                <a:tc>
                  <a:txBody>
                    <a:bodyPr/>
                    <a:lstStyle/>
                    <a:p>
                      <a:r>
                        <a:rPr lang="en-US" sz="1400" dirty="0"/>
                        <a:t>8 Mbps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Powertrain and chassis</a:t>
                      </a:r>
                    </a:p>
                  </a:txBody>
                  <a:tcPr/>
                </a:tc>
                <a:extLst>
                  <a:ext uri="{0D108BD9-81ED-4DB2-BD59-A6C34878D82A}">
                    <a16:rowId xmlns:a16="http://schemas.microsoft.com/office/drawing/2014/main" val="4265113929"/>
                  </a:ext>
                </a:extLst>
              </a:tr>
              <a:tr h="40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FlexRay</a:t>
                      </a:r>
                      <a:endParaRPr lang="en-US" sz="1400" dirty="0"/>
                    </a:p>
                  </a:txBody>
                  <a:tcPr/>
                </a:tc>
                <a:tc>
                  <a:txBody>
                    <a:bodyPr/>
                    <a:lstStyle/>
                    <a:p>
                      <a:r>
                        <a:rPr lang="en-US" sz="1400" dirty="0"/>
                        <a:t>20 Mbps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Powertrain and chassis</a:t>
                      </a:r>
                    </a:p>
                  </a:txBody>
                  <a:tcPr/>
                </a:tc>
                <a:extLst>
                  <a:ext uri="{0D108BD9-81ED-4DB2-BD59-A6C34878D82A}">
                    <a16:rowId xmlns:a16="http://schemas.microsoft.com/office/drawing/2014/main" val="696674943"/>
                  </a:ext>
                </a:extLst>
              </a:tr>
              <a:tr h="370840">
                <a:tc>
                  <a:txBody>
                    <a:bodyPr/>
                    <a:lstStyle/>
                    <a:p>
                      <a:r>
                        <a:rPr lang="en-US" sz="1400" dirty="0"/>
                        <a:t>MOST150</a:t>
                      </a:r>
                    </a:p>
                  </a:txBody>
                  <a:tcPr/>
                </a:tc>
                <a:tc>
                  <a:txBody>
                    <a:bodyPr/>
                    <a:lstStyle/>
                    <a:p>
                      <a:r>
                        <a:rPr lang="en-US" sz="1400" dirty="0"/>
                        <a:t>150</a:t>
                      </a:r>
                      <a:r>
                        <a:rPr lang="en-US" sz="1400" baseline="0" dirty="0"/>
                        <a:t> Mbps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Infotainment (audio/video)</a:t>
                      </a:r>
                    </a:p>
                  </a:txBody>
                  <a:tcPr/>
                </a:tc>
                <a:extLst>
                  <a:ext uri="{0D108BD9-81ED-4DB2-BD59-A6C34878D82A}">
                    <a16:rowId xmlns:a16="http://schemas.microsoft.com/office/drawing/2014/main" val="774005280"/>
                  </a:ext>
                </a:extLst>
              </a:tr>
              <a:tr h="370840">
                <a:tc>
                  <a:txBody>
                    <a:bodyPr/>
                    <a:lstStyle/>
                    <a:p>
                      <a:r>
                        <a:rPr lang="en-US" sz="1400" dirty="0"/>
                        <a:t>Ethernet</a:t>
                      </a:r>
                    </a:p>
                  </a:txBody>
                  <a:tcPr/>
                </a:tc>
                <a:tc>
                  <a:txBody>
                    <a:bodyPr/>
                    <a:lstStyle/>
                    <a:p>
                      <a:r>
                        <a:rPr lang="en-US" sz="1400" dirty="0"/>
                        <a:t>100</a:t>
                      </a:r>
                      <a:r>
                        <a:rPr lang="en-US" sz="1400" baseline="0" dirty="0"/>
                        <a:t> Mbps</a:t>
                      </a:r>
                      <a:r>
                        <a:rPr lang="en-US" sz="1400" dirty="0"/>
                        <a:t> to </a:t>
                      </a:r>
                    </a:p>
                    <a:p>
                      <a:r>
                        <a:rPr lang="en-US" sz="1400" dirty="0"/>
                        <a:t>10</a:t>
                      </a:r>
                      <a:r>
                        <a:rPr lang="en-US" sz="1400" baseline="0" dirty="0"/>
                        <a:t> </a:t>
                      </a:r>
                      <a:r>
                        <a:rPr lang="en-US" sz="1400" baseline="0" dirty="0" err="1"/>
                        <a:t>Gbps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Backbone network</a:t>
                      </a:r>
                    </a:p>
                  </a:txBody>
                  <a:tcPr/>
                </a:tc>
                <a:extLst>
                  <a:ext uri="{0D108BD9-81ED-4DB2-BD59-A6C34878D82A}">
                    <a16:rowId xmlns:a16="http://schemas.microsoft.com/office/drawing/2014/main" val="3874632698"/>
                  </a:ext>
                </a:extLst>
              </a:tr>
            </a:tbl>
          </a:graphicData>
        </a:graphic>
      </p:graphicFrame>
    </p:spTree>
    <p:extLst>
      <p:ext uri="{BB962C8B-B14F-4D97-AF65-F5344CB8AC3E}">
        <p14:creationId xmlns:p14="http://schemas.microsoft.com/office/powerpoint/2010/main" val="388166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163D-E966-FFE7-1031-B1C4B3B6774B}"/>
              </a:ext>
            </a:extLst>
          </p:cNvPr>
          <p:cNvSpPr>
            <a:spLocks noGrp="1"/>
          </p:cNvSpPr>
          <p:nvPr>
            <p:ph type="title"/>
          </p:nvPr>
        </p:nvSpPr>
        <p:spPr/>
        <p:txBody>
          <a:bodyPr/>
          <a:lstStyle/>
          <a:p>
            <a:pPr algn="ctr"/>
            <a:r>
              <a:rPr lang="en-US" dirty="0">
                <a:solidFill>
                  <a:srgbClr val="FF0000"/>
                </a:solidFill>
              </a:rPr>
              <a:t>Software Platforms</a:t>
            </a:r>
            <a:endParaRPr lang="en-SE" dirty="0">
              <a:solidFill>
                <a:srgbClr val="FF0000"/>
              </a:solidFill>
            </a:endParaRPr>
          </a:p>
        </p:txBody>
      </p:sp>
      <p:sp>
        <p:nvSpPr>
          <p:cNvPr id="3" name="Content Placeholder 2">
            <a:extLst>
              <a:ext uri="{FF2B5EF4-FFF2-40B4-BE49-F238E27FC236}">
                <a16:creationId xmlns:a16="http://schemas.microsoft.com/office/drawing/2014/main" id="{8D30F5D2-2CFF-CD35-EAA0-570DF2C5F6D6}"/>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C816F96A-3CFE-8D2D-3E3D-89BCDA835F21}"/>
              </a:ext>
            </a:extLst>
          </p:cNvPr>
          <p:cNvSpPr>
            <a:spLocks noGrp="1"/>
          </p:cNvSpPr>
          <p:nvPr>
            <p:ph type="sldNum" sz="quarter" idx="12"/>
          </p:nvPr>
        </p:nvSpPr>
        <p:spPr/>
        <p:txBody>
          <a:bodyPr/>
          <a:lstStyle/>
          <a:p>
            <a:fld id="{1F57BF9A-7B35-9447-9112-EAE7E91B4E99}" type="slidenum">
              <a:rPr lang="en-US" smtClean="0"/>
              <a:t>17</a:t>
            </a:fld>
            <a:endParaRPr lang="en-US"/>
          </a:p>
        </p:txBody>
      </p:sp>
      <p:pic>
        <p:nvPicPr>
          <p:cNvPr id="5" name="Picture 4" descr="Image result for software platform">
            <a:extLst>
              <a:ext uri="{FF2B5EF4-FFF2-40B4-BE49-F238E27FC236}">
                <a16:creationId xmlns:a16="http://schemas.microsoft.com/office/drawing/2014/main" id="{1D878CB4-0B51-4A03-32D8-9F235563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277" y="1388427"/>
            <a:ext cx="8736540" cy="489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4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AAF392-8117-A7E1-0BC0-F2CACCE19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916" y="3598994"/>
            <a:ext cx="5823568" cy="20916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9CB0AB-9335-93F0-7AF1-DFB1A278E584}"/>
              </a:ext>
            </a:extLst>
          </p:cNvPr>
          <p:cNvSpPr>
            <a:spLocks noGrp="1"/>
          </p:cNvSpPr>
          <p:nvPr>
            <p:ph type="title"/>
          </p:nvPr>
        </p:nvSpPr>
        <p:spPr/>
        <p:txBody>
          <a:bodyPr/>
          <a:lstStyle/>
          <a:p>
            <a:r>
              <a:rPr lang="en-US" dirty="0"/>
              <a:t>AUTOSAR Consortium</a:t>
            </a:r>
            <a:endParaRPr lang="en-SE" dirty="0"/>
          </a:p>
        </p:txBody>
      </p:sp>
      <p:sp>
        <p:nvSpPr>
          <p:cNvPr id="3" name="Content Placeholder 2">
            <a:extLst>
              <a:ext uri="{FF2B5EF4-FFF2-40B4-BE49-F238E27FC236}">
                <a16:creationId xmlns:a16="http://schemas.microsoft.com/office/drawing/2014/main" id="{FD35C52E-A9DA-D5EF-B57C-F4B62264A7BD}"/>
              </a:ext>
            </a:extLst>
          </p:cNvPr>
          <p:cNvSpPr>
            <a:spLocks noGrp="1"/>
          </p:cNvSpPr>
          <p:nvPr>
            <p:ph idx="1"/>
          </p:nvPr>
        </p:nvSpPr>
        <p:spPr>
          <a:xfrm>
            <a:off x="622737" y="1237593"/>
            <a:ext cx="10949153" cy="1826449"/>
          </a:xfrm>
        </p:spPr>
        <p:txBody>
          <a:bodyPr>
            <a:normAutofit fontScale="92500" lnSpcReduction="20000"/>
          </a:bodyPr>
          <a:lstStyle/>
          <a:p>
            <a:r>
              <a:rPr lang="en-US" dirty="0" err="1"/>
              <a:t>AUTomotive</a:t>
            </a:r>
            <a:r>
              <a:rPr lang="en-US" dirty="0"/>
              <a:t> Open System </a:t>
            </a:r>
            <a:r>
              <a:rPr lang="en-US" dirty="0" err="1"/>
              <a:t>ARchitecture</a:t>
            </a:r>
            <a:r>
              <a:rPr lang="en-US" dirty="0"/>
              <a:t> (AUTOSAR) is a global development partnership of automotive interested parties founded in 2003. It pursues the objective to create and establish an open and standardized software architecture for automotive Electronic Control Units (ECUs)</a:t>
            </a:r>
            <a:endParaRPr lang="en-SE" dirty="0"/>
          </a:p>
        </p:txBody>
      </p:sp>
      <p:sp>
        <p:nvSpPr>
          <p:cNvPr id="4" name="Slide Number Placeholder 3">
            <a:extLst>
              <a:ext uri="{FF2B5EF4-FFF2-40B4-BE49-F238E27FC236}">
                <a16:creationId xmlns:a16="http://schemas.microsoft.com/office/drawing/2014/main" id="{C7CF9528-EFAE-4D6A-C64A-CB11809450A2}"/>
              </a:ext>
            </a:extLst>
          </p:cNvPr>
          <p:cNvSpPr>
            <a:spLocks noGrp="1"/>
          </p:cNvSpPr>
          <p:nvPr>
            <p:ph type="sldNum" sz="quarter" idx="12"/>
          </p:nvPr>
        </p:nvSpPr>
        <p:spPr/>
        <p:txBody>
          <a:bodyPr/>
          <a:lstStyle/>
          <a:p>
            <a:fld id="{1F57BF9A-7B35-9447-9112-EAE7E91B4E99}" type="slidenum">
              <a:rPr lang="en-US" smtClean="0"/>
              <a:t>18</a:t>
            </a:fld>
            <a:endParaRPr lang="en-US"/>
          </a:p>
        </p:txBody>
      </p:sp>
      <p:pic>
        <p:nvPicPr>
          <p:cNvPr id="5" name="Picture 4">
            <a:extLst>
              <a:ext uri="{FF2B5EF4-FFF2-40B4-BE49-F238E27FC236}">
                <a16:creationId xmlns:a16="http://schemas.microsoft.com/office/drawing/2014/main" id="{7E57A242-92EB-82B6-0F95-0A388CF3B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98" y="2903621"/>
            <a:ext cx="6410013" cy="3891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2DE27F-DD7B-295D-93BD-2BD628129769}"/>
              </a:ext>
            </a:extLst>
          </p:cNvPr>
          <p:cNvSpPr txBox="1"/>
          <p:nvPr/>
        </p:nvSpPr>
        <p:spPr>
          <a:xfrm>
            <a:off x="7436581" y="5436710"/>
            <a:ext cx="3225563" cy="253916"/>
          </a:xfrm>
          <a:prstGeom prst="rect">
            <a:avLst/>
          </a:prstGeom>
          <a:noFill/>
        </p:spPr>
        <p:txBody>
          <a:bodyPr wrap="none" rtlCol="0">
            <a:spAutoFit/>
          </a:bodyPr>
          <a:lstStyle/>
          <a:p>
            <a:r>
              <a:rPr lang="en-US" sz="1050" dirty="0"/>
              <a:t>https://promwad.com/news/autosar-layer-architecture</a:t>
            </a:r>
            <a:endParaRPr lang="en-SE" sz="1050" dirty="0"/>
          </a:p>
        </p:txBody>
      </p:sp>
    </p:spTree>
    <p:extLst>
      <p:ext uri="{BB962C8B-B14F-4D97-AF65-F5344CB8AC3E}">
        <p14:creationId xmlns:p14="http://schemas.microsoft.com/office/powerpoint/2010/main" val="2445057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6BAA-6988-A38B-9126-E9E4BEBA0A06}"/>
              </a:ext>
            </a:extLst>
          </p:cNvPr>
          <p:cNvSpPr>
            <a:spLocks noGrp="1"/>
          </p:cNvSpPr>
          <p:nvPr>
            <p:ph type="title"/>
          </p:nvPr>
        </p:nvSpPr>
        <p:spPr/>
        <p:txBody>
          <a:bodyPr/>
          <a:lstStyle/>
          <a:p>
            <a:r>
              <a:rPr lang="en-US" dirty="0"/>
              <a:t>AUTOSAR Classic and Adaptive Platforms</a:t>
            </a:r>
            <a:endParaRPr lang="en-SE" dirty="0"/>
          </a:p>
        </p:txBody>
      </p:sp>
      <p:sp>
        <p:nvSpPr>
          <p:cNvPr id="3" name="Content Placeholder 2">
            <a:extLst>
              <a:ext uri="{FF2B5EF4-FFF2-40B4-BE49-F238E27FC236}">
                <a16:creationId xmlns:a16="http://schemas.microsoft.com/office/drawing/2014/main" id="{C56FD735-0E3A-B7EF-6A87-BFE9B730510F}"/>
              </a:ext>
            </a:extLst>
          </p:cNvPr>
          <p:cNvSpPr>
            <a:spLocks noGrp="1"/>
          </p:cNvSpPr>
          <p:nvPr>
            <p:ph idx="1"/>
          </p:nvPr>
        </p:nvSpPr>
        <p:spPr>
          <a:xfrm>
            <a:off x="622737" y="1237592"/>
            <a:ext cx="10949153" cy="2112511"/>
          </a:xfrm>
        </p:spPr>
        <p:txBody>
          <a:bodyPr>
            <a:normAutofit fontScale="85000" lnSpcReduction="20000"/>
          </a:bodyPr>
          <a:lstStyle/>
          <a:p>
            <a:r>
              <a:rPr lang="en-US" dirty="0"/>
              <a:t>AUTOSAR-CP (Classic Platform) is an industry standard for resource-constrained safety-critical ECUs</a:t>
            </a:r>
          </a:p>
          <a:p>
            <a:r>
              <a:rPr lang="en-US" dirty="0"/>
              <a:t>AUTOSAR-AP (Adaptive Platform) is an industry standard for high-performance multicore automotive ECUs</a:t>
            </a:r>
          </a:p>
          <a:p>
            <a:pPr lvl="1"/>
            <a:r>
              <a:rPr lang="en-US" dirty="0"/>
              <a:t>AUTOSAR-AP allows dynamic linking of services and clients during ECU runtime, which facilitates Over-the-Air (OTA) Update</a:t>
            </a:r>
            <a:endParaRPr lang="en-SE" dirty="0"/>
          </a:p>
          <a:p>
            <a:endParaRPr lang="en-SE" dirty="0"/>
          </a:p>
        </p:txBody>
      </p:sp>
      <p:sp>
        <p:nvSpPr>
          <p:cNvPr id="4" name="Slide Number Placeholder 3">
            <a:extLst>
              <a:ext uri="{FF2B5EF4-FFF2-40B4-BE49-F238E27FC236}">
                <a16:creationId xmlns:a16="http://schemas.microsoft.com/office/drawing/2014/main" id="{0D67C280-D0C6-8615-2AD4-64DE5617F7E5}"/>
              </a:ext>
            </a:extLst>
          </p:cNvPr>
          <p:cNvSpPr>
            <a:spLocks noGrp="1"/>
          </p:cNvSpPr>
          <p:nvPr>
            <p:ph type="sldNum" sz="quarter" idx="12"/>
          </p:nvPr>
        </p:nvSpPr>
        <p:spPr/>
        <p:txBody>
          <a:bodyPr/>
          <a:lstStyle/>
          <a:p>
            <a:fld id="{1F57BF9A-7B35-9447-9112-EAE7E91B4E99}" type="slidenum">
              <a:rPr lang="en-US" smtClean="0"/>
              <a:t>19</a:t>
            </a:fld>
            <a:endParaRPr lang="en-US"/>
          </a:p>
        </p:txBody>
      </p:sp>
      <p:pic>
        <p:nvPicPr>
          <p:cNvPr id="5" name="Picture 4">
            <a:extLst>
              <a:ext uri="{FF2B5EF4-FFF2-40B4-BE49-F238E27FC236}">
                <a16:creationId xmlns:a16="http://schemas.microsoft.com/office/drawing/2014/main" id="{6EB35FC5-43E2-AE76-7C4D-47266CD9AC0E}"/>
              </a:ext>
            </a:extLst>
          </p:cNvPr>
          <p:cNvPicPr>
            <a:picLocks noChangeAspect="1"/>
          </p:cNvPicPr>
          <p:nvPr/>
        </p:nvPicPr>
        <p:blipFill>
          <a:blip r:embed="rId2"/>
          <a:stretch>
            <a:fillRect/>
          </a:stretch>
        </p:blipFill>
        <p:spPr>
          <a:xfrm>
            <a:off x="517002" y="3247264"/>
            <a:ext cx="5498786" cy="3453343"/>
          </a:xfrm>
          <a:prstGeom prst="rect">
            <a:avLst/>
          </a:prstGeom>
        </p:spPr>
      </p:pic>
      <p:pic>
        <p:nvPicPr>
          <p:cNvPr id="6" name="Picture 2">
            <a:extLst>
              <a:ext uri="{FF2B5EF4-FFF2-40B4-BE49-F238E27FC236}">
                <a16:creationId xmlns:a16="http://schemas.microsoft.com/office/drawing/2014/main" id="{0A9449A7-3817-2EF1-5245-D28896BEE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213" y="3247264"/>
            <a:ext cx="5237300" cy="345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5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1AED-20F8-ECF6-8FE3-0D9BAC045BD1}"/>
              </a:ext>
            </a:extLst>
          </p:cNvPr>
          <p:cNvSpPr>
            <a:spLocks noGrp="1"/>
          </p:cNvSpPr>
          <p:nvPr>
            <p:ph type="title"/>
          </p:nvPr>
        </p:nvSpPr>
        <p:spPr/>
        <p:txBody>
          <a:bodyPr>
            <a:normAutofit/>
          </a:bodyPr>
          <a:lstStyle/>
          <a:p>
            <a:pPr algn="ctr"/>
            <a:r>
              <a:rPr lang="en-US" dirty="0">
                <a:solidFill>
                  <a:srgbClr val="FF0000"/>
                </a:solidFill>
              </a:rPr>
              <a:t>Hardware Platforms</a:t>
            </a:r>
            <a:endParaRPr lang="en-SE" dirty="0">
              <a:solidFill>
                <a:srgbClr val="FF0000"/>
              </a:solidFill>
            </a:endParaRPr>
          </a:p>
        </p:txBody>
      </p:sp>
      <p:sp>
        <p:nvSpPr>
          <p:cNvPr id="3" name="Content Placeholder 2">
            <a:extLst>
              <a:ext uri="{FF2B5EF4-FFF2-40B4-BE49-F238E27FC236}">
                <a16:creationId xmlns:a16="http://schemas.microsoft.com/office/drawing/2014/main" id="{FADE9131-AD4C-5F57-1CC7-04547DFA093F}"/>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BF39199D-66B7-8D7C-368D-B736539DACB5}"/>
              </a:ext>
            </a:extLst>
          </p:cNvPr>
          <p:cNvSpPr>
            <a:spLocks noGrp="1"/>
          </p:cNvSpPr>
          <p:nvPr>
            <p:ph type="sldNum" sz="quarter" idx="12"/>
          </p:nvPr>
        </p:nvSpPr>
        <p:spPr/>
        <p:txBody>
          <a:bodyPr/>
          <a:lstStyle/>
          <a:p>
            <a:fld id="{1F57BF9A-7B35-9447-9112-EAE7E91B4E99}" type="slidenum">
              <a:rPr lang="en-US" smtClean="0"/>
              <a:t>2</a:t>
            </a:fld>
            <a:endParaRPr lang="en-US"/>
          </a:p>
        </p:txBody>
      </p:sp>
      <p:pic>
        <p:nvPicPr>
          <p:cNvPr id="5" name="Picture 2" descr="Image result for computer chips">
            <a:extLst>
              <a:ext uri="{FF2B5EF4-FFF2-40B4-BE49-F238E27FC236}">
                <a16:creationId xmlns:a16="http://schemas.microsoft.com/office/drawing/2014/main" id="{AF6EA1A7-530C-62CF-AC5D-4E424B12C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309699"/>
            <a:ext cx="7056784" cy="5469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43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7020-6C59-184D-F792-0D76064D239E}"/>
              </a:ext>
            </a:extLst>
          </p:cNvPr>
          <p:cNvSpPr>
            <a:spLocks noGrp="1"/>
          </p:cNvSpPr>
          <p:nvPr>
            <p:ph type="title"/>
          </p:nvPr>
        </p:nvSpPr>
        <p:spPr/>
        <p:txBody>
          <a:bodyPr>
            <a:normAutofit/>
          </a:bodyPr>
          <a:lstStyle/>
          <a:p>
            <a:r>
              <a:rPr lang="en-US" dirty="0"/>
              <a:t>AUTOSAR Classic vs. Adaptive</a:t>
            </a:r>
            <a:endParaRPr lang="en-SE" dirty="0"/>
          </a:p>
        </p:txBody>
      </p:sp>
      <p:graphicFrame>
        <p:nvGraphicFramePr>
          <p:cNvPr id="7" name="Content Placeholder 6">
            <a:extLst>
              <a:ext uri="{FF2B5EF4-FFF2-40B4-BE49-F238E27FC236}">
                <a16:creationId xmlns:a16="http://schemas.microsoft.com/office/drawing/2014/main" id="{8C28B76C-E6BD-BA09-67B1-43E658DB1D00}"/>
              </a:ext>
            </a:extLst>
          </p:cNvPr>
          <p:cNvGraphicFramePr>
            <a:graphicFrameLocks noGrp="1"/>
          </p:cNvGraphicFramePr>
          <p:nvPr>
            <p:ph idx="1"/>
            <p:extLst>
              <p:ext uri="{D42A27DB-BD31-4B8C-83A1-F6EECF244321}">
                <p14:modId xmlns:p14="http://schemas.microsoft.com/office/powerpoint/2010/main" val="3124892548"/>
              </p:ext>
            </p:extLst>
          </p:nvPr>
        </p:nvGraphicFramePr>
        <p:xfrm>
          <a:off x="621507" y="1222417"/>
          <a:ext cx="10948986" cy="3591560"/>
        </p:xfrm>
        <a:graphic>
          <a:graphicData uri="http://schemas.openxmlformats.org/drawingml/2006/table">
            <a:tbl>
              <a:tblPr firstRow="1" bandRow="1">
                <a:tableStyleId>{5C22544A-7EE6-4342-B048-85BDC9FD1C3A}</a:tableStyleId>
              </a:tblPr>
              <a:tblGrid>
                <a:gridCol w="2922012">
                  <a:extLst>
                    <a:ext uri="{9D8B030D-6E8A-4147-A177-3AD203B41FA5}">
                      <a16:colId xmlns:a16="http://schemas.microsoft.com/office/drawing/2014/main" val="150533941"/>
                    </a:ext>
                  </a:extLst>
                </a:gridCol>
                <a:gridCol w="3860693">
                  <a:extLst>
                    <a:ext uri="{9D8B030D-6E8A-4147-A177-3AD203B41FA5}">
                      <a16:colId xmlns:a16="http://schemas.microsoft.com/office/drawing/2014/main" val="1663278484"/>
                    </a:ext>
                  </a:extLst>
                </a:gridCol>
                <a:gridCol w="4166281">
                  <a:extLst>
                    <a:ext uri="{9D8B030D-6E8A-4147-A177-3AD203B41FA5}">
                      <a16:colId xmlns:a16="http://schemas.microsoft.com/office/drawing/2014/main" val="1349760469"/>
                    </a:ext>
                  </a:extLst>
                </a:gridCol>
              </a:tblGrid>
              <a:tr h="370840">
                <a:tc>
                  <a:txBody>
                    <a:bodyPr/>
                    <a:lstStyle/>
                    <a:p>
                      <a:endParaRPr lang="en-SE" sz="1600" dirty="0"/>
                    </a:p>
                  </a:txBody>
                  <a:tcPr/>
                </a:tc>
                <a:tc>
                  <a:txBody>
                    <a:bodyPr/>
                    <a:lstStyle/>
                    <a:p>
                      <a:r>
                        <a:rPr lang="en-US" sz="1600" dirty="0"/>
                        <a:t>AUTOSAR-CP</a:t>
                      </a:r>
                      <a:endParaRPr lang="en-SE" sz="1600" dirty="0"/>
                    </a:p>
                  </a:txBody>
                  <a:tcPr/>
                </a:tc>
                <a:tc>
                  <a:txBody>
                    <a:bodyPr/>
                    <a:lstStyle/>
                    <a:p>
                      <a:r>
                        <a:rPr lang="en-US" sz="1600" dirty="0"/>
                        <a:t>AUTOSAR-AP</a:t>
                      </a:r>
                      <a:endParaRPr lang="en-SE" sz="1600" dirty="0"/>
                    </a:p>
                  </a:txBody>
                  <a:tcPr/>
                </a:tc>
                <a:extLst>
                  <a:ext uri="{0D108BD9-81ED-4DB2-BD59-A6C34878D82A}">
                    <a16:rowId xmlns:a16="http://schemas.microsoft.com/office/drawing/2014/main" val="1051327823"/>
                  </a:ext>
                </a:extLst>
              </a:tr>
              <a:tr h="370840">
                <a:tc>
                  <a:txBody>
                    <a:bodyPr/>
                    <a:lstStyle/>
                    <a:p>
                      <a:r>
                        <a:rPr lang="en-US" sz="1600" dirty="0"/>
                        <a:t>Use Case</a:t>
                      </a:r>
                      <a:endParaRPr lang="en-S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Embedded System, e.g., Engine Control, X-by-Wire</a:t>
                      </a:r>
                      <a:endParaRPr lang="en-S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High-Performance Computing, e.g., Deep Learning-based Perception/Planning</a:t>
                      </a:r>
                      <a:endParaRPr lang="en-SE" sz="1600" dirty="0"/>
                    </a:p>
                  </a:txBody>
                  <a:tcPr/>
                </a:tc>
                <a:extLst>
                  <a:ext uri="{0D108BD9-81ED-4DB2-BD59-A6C34878D82A}">
                    <a16:rowId xmlns:a16="http://schemas.microsoft.com/office/drawing/2014/main" val="4059178385"/>
                  </a:ext>
                </a:extLst>
              </a:tr>
              <a:tr h="370840">
                <a:tc>
                  <a:txBody>
                    <a:bodyPr/>
                    <a:lstStyle/>
                    <a:p>
                      <a:r>
                        <a:rPr lang="en-US" sz="1600" dirty="0"/>
                        <a:t>Operating System</a:t>
                      </a:r>
                      <a:endParaRPr lang="en-SE" sz="1600" dirty="0"/>
                    </a:p>
                  </a:txBody>
                  <a:tcPr/>
                </a:tc>
                <a:tc>
                  <a:txBody>
                    <a:bodyPr/>
                    <a:lstStyle/>
                    <a:p>
                      <a:r>
                        <a:rPr lang="en-US" sz="1600" dirty="0"/>
                        <a:t>OSEK</a:t>
                      </a:r>
                      <a:endParaRPr lang="en-SE" sz="1600" dirty="0"/>
                    </a:p>
                  </a:txBody>
                  <a:tcPr/>
                </a:tc>
                <a:tc>
                  <a:txBody>
                    <a:bodyPr/>
                    <a:lstStyle/>
                    <a:p>
                      <a:r>
                        <a:rPr lang="en-US" sz="1600" dirty="0"/>
                        <a:t>POSIX</a:t>
                      </a:r>
                      <a:endParaRPr lang="en-SE" sz="1600" dirty="0"/>
                    </a:p>
                  </a:txBody>
                  <a:tcPr/>
                </a:tc>
                <a:extLst>
                  <a:ext uri="{0D108BD9-81ED-4DB2-BD59-A6C34878D82A}">
                    <a16:rowId xmlns:a16="http://schemas.microsoft.com/office/drawing/2014/main" val="2203502718"/>
                  </a:ext>
                </a:extLst>
              </a:tr>
              <a:tr h="370840">
                <a:tc>
                  <a:txBody>
                    <a:bodyPr/>
                    <a:lstStyle/>
                    <a:p>
                      <a:r>
                        <a:rPr lang="en-US" sz="1600" dirty="0"/>
                        <a:t>Communication</a:t>
                      </a:r>
                      <a:endParaRPr lang="en-SE" sz="1600" dirty="0"/>
                    </a:p>
                  </a:txBody>
                  <a:tcPr/>
                </a:tc>
                <a:tc>
                  <a:txBody>
                    <a:bodyPr/>
                    <a:lstStyle/>
                    <a:p>
                      <a:r>
                        <a:rPr lang="en-US" sz="1600" dirty="0"/>
                        <a:t>Statically Configured Signal-based (CAN, </a:t>
                      </a:r>
                      <a:r>
                        <a:rPr lang="en-US" sz="1600" dirty="0" err="1"/>
                        <a:t>FlexRay</a:t>
                      </a:r>
                      <a:r>
                        <a:rPr lang="en-US" sz="1600" dirty="0"/>
                        <a:t>)</a:t>
                      </a:r>
                      <a:endParaRPr lang="en-SE" sz="1600" dirty="0"/>
                    </a:p>
                  </a:txBody>
                  <a:tcPr/>
                </a:tc>
                <a:tc>
                  <a:txBody>
                    <a:bodyPr/>
                    <a:lstStyle/>
                    <a:p>
                      <a:r>
                        <a:rPr lang="en-US" sz="1600" dirty="0"/>
                        <a:t>Dynamically Configured Service-Oriented (SOME/IP)</a:t>
                      </a:r>
                      <a:endParaRPr lang="en-SE" sz="1600" dirty="0"/>
                    </a:p>
                  </a:txBody>
                  <a:tcPr/>
                </a:tc>
                <a:extLst>
                  <a:ext uri="{0D108BD9-81ED-4DB2-BD59-A6C34878D82A}">
                    <a16:rowId xmlns:a16="http://schemas.microsoft.com/office/drawing/2014/main" val="50301327"/>
                  </a:ext>
                </a:extLst>
              </a:tr>
              <a:tr h="370840">
                <a:tc>
                  <a:txBody>
                    <a:bodyPr/>
                    <a:lstStyle/>
                    <a:p>
                      <a:r>
                        <a:rPr lang="en-US" sz="1600" dirty="0"/>
                        <a:t>Code Execution</a:t>
                      </a:r>
                      <a:endParaRPr lang="en-SE" sz="1600" dirty="0"/>
                    </a:p>
                  </a:txBody>
                  <a:tcPr/>
                </a:tc>
                <a:tc>
                  <a:txBody>
                    <a:bodyPr/>
                    <a:lstStyle/>
                    <a:p>
                      <a:r>
                        <a:rPr lang="en-US" sz="1600" dirty="0"/>
                        <a:t>Code executed directly from ROM</a:t>
                      </a:r>
                      <a:endParaRPr lang="en-SE" sz="1600" dirty="0"/>
                    </a:p>
                  </a:txBody>
                  <a:tcPr/>
                </a:tc>
                <a:tc>
                  <a:txBody>
                    <a:bodyPr/>
                    <a:lstStyle/>
                    <a:p>
                      <a:r>
                        <a:rPr lang="en-US" sz="1600" dirty="0"/>
                        <a:t>Code loaded into RAM and executed from RAM</a:t>
                      </a:r>
                      <a:endParaRPr lang="en-SE" sz="1600" dirty="0"/>
                    </a:p>
                  </a:txBody>
                  <a:tcPr/>
                </a:tc>
                <a:extLst>
                  <a:ext uri="{0D108BD9-81ED-4DB2-BD59-A6C34878D82A}">
                    <a16:rowId xmlns:a16="http://schemas.microsoft.com/office/drawing/2014/main" val="1264369308"/>
                  </a:ext>
                </a:extLst>
              </a:tr>
              <a:tr h="370840">
                <a:tc>
                  <a:txBody>
                    <a:bodyPr/>
                    <a:lstStyle/>
                    <a:p>
                      <a:r>
                        <a:rPr lang="en-US" sz="1600" dirty="0"/>
                        <a:t>Dynamic Updating (for OTA)</a:t>
                      </a:r>
                      <a:endParaRPr lang="en-SE" sz="1600" dirty="0"/>
                    </a:p>
                  </a:txBody>
                  <a:tcPr/>
                </a:tc>
                <a:tc>
                  <a:txBody>
                    <a:bodyPr/>
                    <a:lstStyle/>
                    <a:p>
                      <a:r>
                        <a:rPr lang="en-US" sz="1600" dirty="0"/>
                        <a:t>N/A</a:t>
                      </a:r>
                      <a:endParaRPr lang="en-SE" sz="1600" dirty="0"/>
                    </a:p>
                  </a:txBody>
                  <a:tcPr/>
                </a:tc>
                <a:tc>
                  <a:txBody>
                    <a:bodyPr/>
                    <a:lstStyle/>
                    <a:p>
                      <a:r>
                        <a:rPr lang="en-US" sz="1600" dirty="0"/>
                        <a:t>Runtime Configuration Change</a:t>
                      </a:r>
                      <a:endParaRPr lang="en-SE" sz="1600" dirty="0"/>
                    </a:p>
                  </a:txBody>
                  <a:tcPr/>
                </a:tc>
                <a:extLst>
                  <a:ext uri="{0D108BD9-81ED-4DB2-BD59-A6C34878D82A}">
                    <a16:rowId xmlns:a16="http://schemas.microsoft.com/office/drawing/2014/main" val="1999477028"/>
                  </a:ext>
                </a:extLst>
              </a:tr>
              <a:tr h="370840">
                <a:tc>
                  <a:txBody>
                    <a:bodyPr/>
                    <a:lstStyle/>
                    <a:p>
                      <a:r>
                        <a:rPr lang="en-US" sz="1600" dirty="0"/>
                        <a:t>API</a:t>
                      </a:r>
                      <a:endParaRPr lang="en-SE" sz="1600" dirty="0"/>
                    </a:p>
                  </a:txBody>
                  <a:tcPr/>
                </a:tc>
                <a:tc>
                  <a:txBody>
                    <a:bodyPr/>
                    <a:lstStyle/>
                    <a:p>
                      <a:r>
                        <a:rPr lang="en-US" sz="1600" dirty="0"/>
                        <a:t>RTE (AUTOSAR Run Time Environment)</a:t>
                      </a:r>
                      <a:endParaRPr lang="en-SE" sz="1600" dirty="0"/>
                    </a:p>
                  </a:txBody>
                  <a:tcPr/>
                </a:tc>
                <a:tc>
                  <a:txBody>
                    <a:bodyPr/>
                    <a:lstStyle/>
                    <a:p>
                      <a:r>
                        <a:rPr lang="en-US" sz="1600" dirty="0"/>
                        <a:t>ARA (AUTOSAR Runtime for Adaptive Applications)</a:t>
                      </a:r>
                      <a:endParaRPr lang="en-SE" sz="1600" dirty="0"/>
                    </a:p>
                  </a:txBody>
                  <a:tcPr/>
                </a:tc>
                <a:extLst>
                  <a:ext uri="{0D108BD9-81ED-4DB2-BD59-A6C34878D82A}">
                    <a16:rowId xmlns:a16="http://schemas.microsoft.com/office/drawing/2014/main" val="611363683"/>
                  </a:ext>
                </a:extLst>
              </a:tr>
              <a:tr h="370840">
                <a:tc>
                  <a:txBody>
                    <a:bodyPr/>
                    <a:lstStyle/>
                    <a:p>
                      <a:r>
                        <a:rPr lang="en-US" sz="1600" dirty="0"/>
                        <a:t>Real-Time Constraints</a:t>
                      </a:r>
                      <a:endParaRPr lang="en-SE" sz="1600" dirty="0"/>
                    </a:p>
                  </a:txBody>
                  <a:tcPr/>
                </a:tc>
                <a:tc>
                  <a:txBody>
                    <a:bodyPr/>
                    <a:lstStyle/>
                    <a:p>
                      <a:r>
                        <a:rPr lang="en-US" sz="1600" dirty="0"/>
                        <a:t>Hard</a:t>
                      </a:r>
                      <a:endParaRPr lang="en-SE" sz="1600" dirty="0"/>
                    </a:p>
                  </a:txBody>
                  <a:tcPr/>
                </a:tc>
                <a:tc>
                  <a:txBody>
                    <a:bodyPr/>
                    <a:lstStyle/>
                    <a:p>
                      <a:r>
                        <a:rPr lang="en-US" sz="1600" dirty="0"/>
                        <a:t>Soft</a:t>
                      </a:r>
                      <a:endParaRPr lang="en-SE" sz="1600" dirty="0"/>
                    </a:p>
                  </a:txBody>
                  <a:tcPr/>
                </a:tc>
                <a:extLst>
                  <a:ext uri="{0D108BD9-81ED-4DB2-BD59-A6C34878D82A}">
                    <a16:rowId xmlns:a16="http://schemas.microsoft.com/office/drawing/2014/main" val="494212864"/>
                  </a:ext>
                </a:extLst>
              </a:tr>
            </a:tbl>
          </a:graphicData>
        </a:graphic>
      </p:graphicFrame>
      <p:sp>
        <p:nvSpPr>
          <p:cNvPr id="4" name="Slide Number Placeholder 3">
            <a:extLst>
              <a:ext uri="{FF2B5EF4-FFF2-40B4-BE49-F238E27FC236}">
                <a16:creationId xmlns:a16="http://schemas.microsoft.com/office/drawing/2014/main" id="{2ED6ABE2-9408-AE0F-CC62-8EF987279151}"/>
              </a:ext>
            </a:extLst>
          </p:cNvPr>
          <p:cNvSpPr>
            <a:spLocks noGrp="1"/>
          </p:cNvSpPr>
          <p:nvPr>
            <p:ph type="sldNum" sz="quarter" idx="12"/>
          </p:nvPr>
        </p:nvSpPr>
        <p:spPr/>
        <p:txBody>
          <a:bodyPr/>
          <a:lstStyle/>
          <a:p>
            <a:fld id="{1F57BF9A-7B35-9447-9112-EAE7E91B4E99}" type="slidenum">
              <a:rPr lang="en-US" smtClean="0"/>
              <a:t>20</a:t>
            </a:fld>
            <a:endParaRPr lang="en-US"/>
          </a:p>
        </p:txBody>
      </p:sp>
      <p:sp>
        <p:nvSpPr>
          <p:cNvPr id="8" name="TextBox 7">
            <a:extLst>
              <a:ext uri="{FF2B5EF4-FFF2-40B4-BE49-F238E27FC236}">
                <a16:creationId xmlns:a16="http://schemas.microsoft.com/office/drawing/2014/main" id="{76101A4C-BD40-795C-392B-BF0112C834CB}"/>
              </a:ext>
            </a:extLst>
          </p:cNvPr>
          <p:cNvSpPr txBox="1"/>
          <p:nvPr/>
        </p:nvSpPr>
        <p:spPr>
          <a:xfrm>
            <a:off x="3936700" y="4776888"/>
            <a:ext cx="4466804" cy="253916"/>
          </a:xfrm>
          <a:prstGeom prst="rect">
            <a:avLst/>
          </a:prstGeom>
          <a:noFill/>
        </p:spPr>
        <p:txBody>
          <a:bodyPr wrap="square" rtlCol="0">
            <a:spAutoFit/>
          </a:bodyPr>
          <a:lstStyle/>
          <a:p>
            <a:r>
              <a:rPr lang="en-US" sz="1050" dirty="0"/>
              <a:t>Classic vs. Adaptive </a:t>
            </a:r>
            <a:r>
              <a:rPr lang="en-US" sz="1050" dirty="0" err="1"/>
              <a:t>Autosar</a:t>
            </a:r>
            <a:r>
              <a:rPr lang="en-US" sz="1050" dirty="0"/>
              <a:t> </a:t>
            </a:r>
            <a:r>
              <a:rPr lang="en-US" sz="1050" dirty="0">
                <a:hlinkClick r:id="rId2"/>
              </a:rPr>
              <a:t>https://www.youtube.com/watch?v=xsUCcetEcSk</a:t>
            </a:r>
            <a:endParaRPr lang="en-US" sz="1050" dirty="0"/>
          </a:p>
        </p:txBody>
      </p:sp>
      <p:pic>
        <p:nvPicPr>
          <p:cNvPr id="3" name="Picture 2">
            <a:extLst>
              <a:ext uri="{FF2B5EF4-FFF2-40B4-BE49-F238E27FC236}">
                <a16:creationId xmlns:a16="http://schemas.microsoft.com/office/drawing/2014/main" id="{8653255D-A164-5B58-FBDE-B00C01A6BE63}"/>
              </a:ext>
            </a:extLst>
          </p:cNvPr>
          <p:cNvPicPr>
            <a:picLocks noChangeAspect="1"/>
          </p:cNvPicPr>
          <p:nvPr/>
        </p:nvPicPr>
        <p:blipFill>
          <a:blip r:embed="rId3"/>
          <a:stretch>
            <a:fillRect/>
          </a:stretch>
        </p:blipFill>
        <p:spPr>
          <a:xfrm>
            <a:off x="3401217" y="5030804"/>
            <a:ext cx="5389565" cy="1694114"/>
          </a:xfrm>
          <a:prstGeom prst="rect">
            <a:avLst/>
          </a:prstGeom>
        </p:spPr>
      </p:pic>
    </p:spTree>
    <p:extLst>
      <p:ext uri="{BB962C8B-B14F-4D97-AF65-F5344CB8AC3E}">
        <p14:creationId xmlns:p14="http://schemas.microsoft.com/office/powerpoint/2010/main" val="407381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8D1A-B5B2-EC03-D089-54C8B877A7E9}"/>
              </a:ext>
            </a:extLst>
          </p:cNvPr>
          <p:cNvSpPr>
            <a:spLocks noGrp="1"/>
          </p:cNvSpPr>
          <p:nvPr>
            <p:ph type="title"/>
          </p:nvPr>
        </p:nvSpPr>
        <p:spPr>
          <a:xfrm>
            <a:off x="622738" y="63062"/>
            <a:ext cx="5970568" cy="1069486"/>
          </a:xfrm>
        </p:spPr>
        <p:txBody>
          <a:bodyPr>
            <a:normAutofit fontScale="90000"/>
          </a:bodyPr>
          <a:lstStyle/>
          <a:p>
            <a:r>
              <a:rPr lang="en-US" dirty="0"/>
              <a:t>Integration of Multiple SW Platforms</a:t>
            </a:r>
            <a:endParaRPr lang="en-SE" dirty="0"/>
          </a:p>
        </p:txBody>
      </p:sp>
      <p:sp>
        <p:nvSpPr>
          <p:cNvPr id="3" name="Content Placeholder 2">
            <a:extLst>
              <a:ext uri="{FF2B5EF4-FFF2-40B4-BE49-F238E27FC236}">
                <a16:creationId xmlns:a16="http://schemas.microsoft.com/office/drawing/2014/main" id="{03425076-FBFA-CEC6-E915-FA0E0A61054D}"/>
              </a:ext>
            </a:extLst>
          </p:cNvPr>
          <p:cNvSpPr>
            <a:spLocks noGrp="1"/>
          </p:cNvSpPr>
          <p:nvPr>
            <p:ph idx="1"/>
          </p:nvPr>
        </p:nvSpPr>
        <p:spPr>
          <a:xfrm>
            <a:off x="622737" y="1237593"/>
            <a:ext cx="6676421" cy="5194738"/>
          </a:xfrm>
        </p:spPr>
        <p:txBody>
          <a:bodyPr/>
          <a:lstStyle/>
          <a:p>
            <a:r>
              <a:rPr lang="en-US" dirty="0"/>
              <a:t>AUTOSAR CP (labeled C) is used for safety-critical ECUs for low-level control and interfacing with actuators</a:t>
            </a:r>
          </a:p>
          <a:p>
            <a:r>
              <a:rPr lang="en-US" dirty="0"/>
              <a:t>AUTOSAR AP (labeled A) is used for high-performance AD computer.</a:t>
            </a:r>
          </a:p>
          <a:p>
            <a:r>
              <a:rPr lang="en-US" dirty="0"/>
              <a:t>Non-AUTOSAR (labeled N) may be Linux or Android, for non-safety-critical IVI (In-Vehicle Infotainment) and COTS (Commercial Off-the-Shelf) applications. </a:t>
            </a:r>
            <a:endParaRPr lang="en-SE" dirty="0"/>
          </a:p>
        </p:txBody>
      </p:sp>
      <p:sp>
        <p:nvSpPr>
          <p:cNvPr id="4" name="Slide Number Placeholder 3">
            <a:extLst>
              <a:ext uri="{FF2B5EF4-FFF2-40B4-BE49-F238E27FC236}">
                <a16:creationId xmlns:a16="http://schemas.microsoft.com/office/drawing/2014/main" id="{5D7F161F-3ECA-FAA3-A2CA-30D480173B16}"/>
              </a:ext>
            </a:extLst>
          </p:cNvPr>
          <p:cNvSpPr>
            <a:spLocks noGrp="1"/>
          </p:cNvSpPr>
          <p:nvPr>
            <p:ph type="sldNum" sz="quarter" idx="12"/>
          </p:nvPr>
        </p:nvSpPr>
        <p:spPr/>
        <p:txBody>
          <a:bodyPr/>
          <a:lstStyle/>
          <a:p>
            <a:fld id="{1F57BF9A-7B35-9447-9112-EAE7E91B4E99}" type="slidenum">
              <a:rPr lang="en-US" smtClean="0"/>
              <a:t>21</a:t>
            </a:fld>
            <a:endParaRPr lang="en-US"/>
          </a:p>
        </p:txBody>
      </p:sp>
      <p:pic>
        <p:nvPicPr>
          <p:cNvPr id="5" name="Picture 4">
            <a:extLst>
              <a:ext uri="{FF2B5EF4-FFF2-40B4-BE49-F238E27FC236}">
                <a16:creationId xmlns:a16="http://schemas.microsoft.com/office/drawing/2014/main" id="{B821E2E9-BFA5-3D5A-16E3-36E9AAA15769}"/>
              </a:ext>
            </a:extLst>
          </p:cNvPr>
          <p:cNvPicPr>
            <a:picLocks noChangeAspect="1"/>
          </p:cNvPicPr>
          <p:nvPr/>
        </p:nvPicPr>
        <p:blipFill>
          <a:blip r:embed="rId2"/>
          <a:stretch>
            <a:fillRect/>
          </a:stretch>
        </p:blipFill>
        <p:spPr>
          <a:xfrm>
            <a:off x="7064923" y="103918"/>
            <a:ext cx="4748722" cy="6691020"/>
          </a:xfrm>
          <a:prstGeom prst="rect">
            <a:avLst/>
          </a:prstGeom>
        </p:spPr>
      </p:pic>
    </p:spTree>
    <p:extLst>
      <p:ext uri="{BB962C8B-B14F-4D97-AF65-F5344CB8AC3E}">
        <p14:creationId xmlns:p14="http://schemas.microsoft.com/office/powerpoint/2010/main" val="320664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EADF-EE7D-9442-D8F8-7F29FD59C735}"/>
              </a:ext>
            </a:extLst>
          </p:cNvPr>
          <p:cNvSpPr>
            <a:spLocks noGrp="1"/>
          </p:cNvSpPr>
          <p:nvPr>
            <p:ph type="title"/>
          </p:nvPr>
        </p:nvSpPr>
        <p:spPr/>
        <p:txBody>
          <a:bodyPr/>
          <a:lstStyle/>
          <a:p>
            <a:r>
              <a:rPr lang="en-US" dirty="0"/>
              <a:t>Robot Operating System (ROS)</a:t>
            </a:r>
            <a:endParaRPr lang="en-SE" dirty="0"/>
          </a:p>
        </p:txBody>
      </p:sp>
      <p:sp>
        <p:nvSpPr>
          <p:cNvPr id="3" name="Content Placeholder 2">
            <a:extLst>
              <a:ext uri="{FF2B5EF4-FFF2-40B4-BE49-F238E27FC236}">
                <a16:creationId xmlns:a16="http://schemas.microsoft.com/office/drawing/2014/main" id="{6D6444BE-609B-DF75-1AF5-D0298F94BF0C}"/>
              </a:ext>
            </a:extLst>
          </p:cNvPr>
          <p:cNvSpPr>
            <a:spLocks noGrp="1"/>
          </p:cNvSpPr>
          <p:nvPr>
            <p:ph idx="1"/>
          </p:nvPr>
        </p:nvSpPr>
        <p:spPr>
          <a:xfrm>
            <a:off x="622737" y="1237593"/>
            <a:ext cx="6465831" cy="5444200"/>
          </a:xfrm>
        </p:spPr>
        <p:txBody>
          <a:bodyPr>
            <a:normAutofit fontScale="92500" lnSpcReduction="20000"/>
          </a:bodyPr>
          <a:lstStyle/>
          <a:p>
            <a:r>
              <a:rPr lang="en-US" dirty="0"/>
              <a:t>ROS is a set of software libraries and tools for building robotic applications. Many companies use ROS to develop AVs. It uses the publish-subscribe paradigm for inter-node communication.</a:t>
            </a:r>
          </a:p>
          <a:p>
            <a:pPr lvl="1"/>
            <a:r>
              <a:rPr lang="en-US" dirty="0"/>
              <a:t>ROS has a Master node that provides naming and registration services to the rest of the nodes.</a:t>
            </a:r>
          </a:p>
          <a:p>
            <a:pPr lvl="1"/>
            <a:r>
              <a:rPr lang="en-US" dirty="0"/>
              <a:t>ROS 2 removed the Master node, and uses publish-subscribe middleware DDS (Data Distribution Service)</a:t>
            </a:r>
          </a:p>
          <a:p>
            <a:r>
              <a:rPr lang="en-US" dirty="0"/>
              <a:t>Since ROS uses Linux as the underlying operating system, it is difficult to pass high-level of safety certification</a:t>
            </a:r>
          </a:p>
        </p:txBody>
      </p:sp>
      <p:sp>
        <p:nvSpPr>
          <p:cNvPr id="4" name="Slide Number Placeholder 3">
            <a:extLst>
              <a:ext uri="{FF2B5EF4-FFF2-40B4-BE49-F238E27FC236}">
                <a16:creationId xmlns:a16="http://schemas.microsoft.com/office/drawing/2014/main" id="{34426B9D-8805-ED79-1060-860582ACCD01}"/>
              </a:ext>
            </a:extLst>
          </p:cNvPr>
          <p:cNvSpPr>
            <a:spLocks noGrp="1"/>
          </p:cNvSpPr>
          <p:nvPr>
            <p:ph type="sldNum" sz="quarter" idx="12"/>
          </p:nvPr>
        </p:nvSpPr>
        <p:spPr/>
        <p:txBody>
          <a:bodyPr/>
          <a:lstStyle/>
          <a:p>
            <a:fld id="{1F57BF9A-7B35-9447-9112-EAE7E91B4E99}" type="slidenum">
              <a:rPr lang="en-US" smtClean="0"/>
              <a:t>22</a:t>
            </a:fld>
            <a:endParaRPr lang="en-US"/>
          </a:p>
        </p:txBody>
      </p:sp>
      <p:pic>
        <p:nvPicPr>
          <p:cNvPr id="5" name="Picture 4">
            <a:extLst>
              <a:ext uri="{FF2B5EF4-FFF2-40B4-BE49-F238E27FC236}">
                <a16:creationId xmlns:a16="http://schemas.microsoft.com/office/drawing/2014/main" id="{04FCF25B-991F-353A-1E66-8B0AB0292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281" y="1245099"/>
            <a:ext cx="3276600" cy="2342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DE66F5-99A1-BD2C-49FC-5F477797E2EE}"/>
              </a:ext>
            </a:extLst>
          </p:cNvPr>
          <p:cNvPicPr>
            <a:picLocks noChangeAspect="1"/>
          </p:cNvPicPr>
          <p:nvPr/>
        </p:nvPicPr>
        <p:blipFill>
          <a:blip r:embed="rId3"/>
          <a:stretch>
            <a:fillRect/>
          </a:stretch>
        </p:blipFill>
        <p:spPr>
          <a:xfrm>
            <a:off x="7088568" y="3674156"/>
            <a:ext cx="4964026" cy="2599644"/>
          </a:xfrm>
          <a:prstGeom prst="rect">
            <a:avLst/>
          </a:prstGeom>
        </p:spPr>
      </p:pic>
      <p:sp>
        <p:nvSpPr>
          <p:cNvPr id="7" name="Rectangle 6">
            <a:extLst>
              <a:ext uri="{FF2B5EF4-FFF2-40B4-BE49-F238E27FC236}">
                <a16:creationId xmlns:a16="http://schemas.microsoft.com/office/drawing/2014/main" id="{A9CD891F-2B0E-8654-7F77-F066EE733F5B}"/>
              </a:ext>
            </a:extLst>
          </p:cNvPr>
          <p:cNvSpPr/>
          <p:nvPr/>
        </p:nvSpPr>
        <p:spPr>
          <a:xfrm>
            <a:off x="7467600" y="6266294"/>
            <a:ext cx="4820652" cy="415498"/>
          </a:xfrm>
          <a:prstGeom prst="rect">
            <a:avLst/>
          </a:prstGeom>
        </p:spPr>
        <p:txBody>
          <a:bodyPr wrap="square">
            <a:spAutoFit/>
          </a:bodyPr>
          <a:lstStyle/>
          <a:p>
            <a:r>
              <a:rPr lang="en-US" sz="1050" dirty="0">
                <a:solidFill>
                  <a:srgbClr val="222222"/>
                </a:solidFill>
              </a:rPr>
              <a:t>Maruyama Y, Kato S, Azumi T. Exploring the performance of ROS2[C], Proceedings of the 13th International Conference on Embedded Software. 2016: 1-10.</a:t>
            </a:r>
            <a:endParaRPr lang="en-SE" sz="1050" dirty="0"/>
          </a:p>
        </p:txBody>
      </p:sp>
    </p:spTree>
    <p:extLst>
      <p:ext uri="{BB962C8B-B14F-4D97-AF65-F5344CB8AC3E}">
        <p14:creationId xmlns:p14="http://schemas.microsoft.com/office/powerpoint/2010/main" val="3283929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C416-8D42-B299-5B93-916E98229AA9}"/>
              </a:ext>
            </a:extLst>
          </p:cNvPr>
          <p:cNvSpPr>
            <a:spLocks noGrp="1"/>
          </p:cNvSpPr>
          <p:nvPr>
            <p:ph type="title"/>
          </p:nvPr>
        </p:nvSpPr>
        <p:spPr/>
        <p:txBody>
          <a:bodyPr/>
          <a:lstStyle/>
          <a:p>
            <a:r>
              <a:rPr lang="en-US" dirty="0"/>
              <a:t>Apex.ai</a:t>
            </a:r>
            <a:endParaRPr lang="en-SE" dirty="0"/>
          </a:p>
        </p:txBody>
      </p:sp>
      <p:sp>
        <p:nvSpPr>
          <p:cNvPr id="3" name="Content Placeholder 2">
            <a:extLst>
              <a:ext uri="{FF2B5EF4-FFF2-40B4-BE49-F238E27FC236}">
                <a16:creationId xmlns:a16="http://schemas.microsoft.com/office/drawing/2014/main" id="{972A5CD7-6A56-6232-518E-C20A3A7897B5}"/>
              </a:ext>
            </a:extLst>
          </p:cNvPr>
          <p:cNvSpPr>
            <a:spLocks noGrp="1"/>
          </p:cNvSpPr>
          <p:nvPr>
            <p:ph idx="1"/>
          </p:nvPr>
        </p:nvSpPr>
        <p:spPr>
          <a:xfrm>
            <a:off x="622738" y="1237593"/>
            <a:ext cx="5179294" cy="5194738"/>
          </a:xfrm>
        </p:spPr>
        <p:txBody>
          <a:bodyPr>
            <a:normAutofit/>
          </a:bodyPr>
          <a:lstStyle/>
          <a:p>
            <a:r>
              <a:rPr lang="en-US" dirty="0"/>
              <a:t>“Safe and certified software framework for autonomous mobility systems.”</a:t>
            </a:r>
          </a:p>
          <a:p>
            <a:r>
              <a:rPr lang="en-US" dirty="0"/>
              <a:t>Certified as a Safety Element out of Context (</a:t>
            </a:r>
            <a:r>
              <a:rPr lang="en-US" dirty="0" err="1"/>
              <a:t>SEooC</a:t>
            </a:r>
            <a:r>
              <a:rPr lang="en-US" dirty="0"/>
              <a:t>) up to Automotive Safety Integrity Level (ASIL)-D </a:t>
            </a:r>
          </a:p>
          <a:p>
            <a:pPr lvl="1"/>
            <a:r>
              <a:rPr lang="en-US" dirty="0"/>
              <a:t>Choice among multiple Real-Time Operating Systems (RTOS)</a:t>
            </a:r>
            <a:endParaRPr lang="en-SE" dirty="0"/>
          </a:p>
        </p:txBody>
      </p:sp>
      <p:sp>
        <p:nvSpPr>
          <p:cNvPr id="4" name="Slide Number Placeholder 3">
            <a:extLst>
              <a:ext uri="{FF2B5EF4-FFF2-40B4-BE49-F238E27FC236}">
                <a16:creationId xmlns:a16="http://schemas.microsoft.com/office/drawing/2014/main" id="{3E855EFF-A3B0-598A-A3A9-79668E954837}"/>
              </a:ext>
            </a:extLst>
          </p:cNvPr>
          <p:cNvSpPr>
            <a:spLocks noGrp="1"/>
          </p:cNvSpPr>
          <p:nvPr>
            <p:ph type="sldNum" sz="quarter" idx="12"/>
          </p:nvPr>
        </p:nvSpPr>
        <p:spPr/>
        <p:txBody>
          <a:bodyPr/>
          <a:lstStyle/>
          <a:p>
            <a:fld id="{1F57BF9A-7B35-9447-9112-EAE7E91B4E99}" type="slidenum">
              <a:rPr lang="en-US" smtClean="0"/>
              <a:t>23</a:t>
            </a:fld>
            <a:endParaRPr lang="en-US"/>
          </a:p>
        </p:txBody>
      </p:sp>
      <p:pic>
        <p:nvPicPr>
          <p:cNvPr id="7" name="Picture 6">
            <a:extLst>
              <a:ext uri="{FF2B5EF4-FFF2-40B4-BE49-F238E27FC236}">
                <a16:creationId xmlns:a16="http://schemas.microsoft.com/office/drawing/2014/main" id="{99F8E747-F9BC-B88C-42B5-A322E40663CF}"/>
              </a:ext>
            </a:extLst>
          </p:cNvPr>
          <p:cNvPicPr>
            <a:picLocks noChangeAspect="1"/>
          </p:cNvPicPr>
          <p:nvPr/>
        </p:nvPicPr>
        <p:blipFill>
          <a:blip r:embed="rId3"/>
          <a:stretch>
            <a:fillRect/>
          </a:stretch>
        </p:blipFill>
        <p:spPr>
          <a:xfrm>
            <a:off x="6213507" y="1996360"/>
            <a:ext cx="5525271" cy="3639058"/>
          </a:xfrm>
          <a:prstGeom prst="rect">
            <a:avLst/>
          </a:prstGeom>
        </p:spPr>
      </p:pic>
      <p:sp>
        <p:nvSpPr>
          <p:cNvPr id="10" name="TextBox 9">
            <a:extLst>
              <a:ext uri="{FF2B5EF4-FFF2-40B4-BE49-F238E27FC236}">
                <a16:creationId xmlns:a16="http://schemas.microsoft.com/office/drawing/2014/main" id="{0DA415F6-A9D6-8809-400D-F2A8B529ECCC}"/>
              </a:ext>
            </a:extLst>
          </p:cNvPr>
          <p:cNvSpPr txBox="1"/>
          <p:nvPr/>
        </p:nvSpPr>
        <p:spPr>
          <a:xfrm>
            <a:off x="8412265" y="5635418"/>
            <a:ext cx="1792478" cy="253916"/>
          </a:xfrm>
          <a:prstGeom prst="rect">
            <a:avLst/>
          </a:prstGeom>
          <a:noFill/>
        </p:spPr>
        <p:txBody>
          <a:bodyPr wrap="none" rtlCol="0">
            <a:spAutoFit/>
          </a:bodyPr>
          <a:lstStyle/>
          <a:p>
            <a:r>
              <a:rPr lang="en-US" sz="1050" dirty="0"/>
              <a:t>https://www.apex.ai/apexida</a:t>
            </a:r>
            <a:endParaRPr lang="en-SE" sz="1050" dirty="0"/>
          </a:p>
        </p:txBody>
      </p:sp>
    </p:spTree>
    <p:extLst>
      <p:ext uri="{BB962C8B-B14F-4D97-AF65-F5344CB8AC3E}">
        <p14:creationId xmlns:p14="http://schemas.microsoft.com/office/powerpoint/2010/main" val="243859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FAF6-AE90-48E8-45C1-DE6C719A636C}"/>
              </a:ext>
            </a:extLst>
          </p:cNvPr>
          <p:cNvSpPr>
            <a:spLocks noGrp="1"/>
          </p:cNvSpPr>
          <p:nvPr>
            <p:ph type="title"/>
          </p:nvPr>
        </p:nvSpPr>
        <p:spPr/>
        <p:txBody>
          <a:bodyPr/>
          <a:lstStyle/>
          <a:p>
            <a:r>
              <a:rPr lang="en-US" dirty="0"/>
              <a:t>NVIDIA DRIVE Software Framework</a:t>
            </a:r>
            <a:endParaRPr lang="en-SE" dirty="0"/>
          </a:p>
        </p:txBody>
      </p:sp>
      <p:sp>
        <p:nvSpPr>
          <p:cNvPr id="3" name="Content Placeholder 2">
            <a:extLst>
              <a:ext uri="{FF2B5EF4-FFF2-40B4-BE49-F238E27FC236}">
                <a16:creationId xmlns:a16="http://schemas.microsoft.com/office/drawing/2014/main" id="{5079431D-DA33-FAE0-3D7B-10C682F9F38F}"/>
              </a:ext>
            </a:extLst>
          </p:cNvPr>
          <p:cNvSpPr>
            <a:spLocks noGrp="1"/>
          </p:cNvSpPr>
          <p:nvPr>
            <p:ph idx="1"/>
          </p:nvPr>
        </p:nvSpPr>
        <p:spPr>
          <a:xfrm>
            <a:off x="518465" y="1237592"/>
            <a:ext cx="4879704" cy="5557345"/>
          </a:xfrm>
        </p:spPr>
        <p:txBody>
          <a:bodyPr>
            <a:normAutofit fontScale="77500" lnSpcReduction="20000"/>
          </a:bodyPr>
          <a:lstStyle/>
          <a:p>
            <a:r>
              <a:rPr lang="en-US" dirty="0"/>
              <a:t>An open-source framework for AD (only for NVIDIA hardware).</a:t>
            </a:r>
            <a:endParaRPr lang="en-US" b="1" dirty="0"/>
          </a:p>
          <a:p>
            <a:pPr lvl="1"/>
            <a:r>
              <a:rPr lang="en-US" b="1" dirty="0"/>
              <a:t>DRIVE OS </a:t>
            </a:r>
            <a:r>
              <a:rPr lang="en-US" dirty="0"/>
              <a:t>is a foundational software stack consisting of an embedded Real Time OS (RTOS), hypervisor, CUDA libraries, Tensor RT, and other modules that give you access to the hardware engines. </a:t>
            </a:r>
          </a:p>
          <a:p>
            <a:pPr lvl="1"/>
            <a:r>
              <a:rPr lang="en-US" b="1" dirty="0" err="1"/>
              <a:t>DriveWorks</a:t>
            </a:r>
            <a:r>
              <a:rPr lang="en-US" b="1" dirty="0"/>
              <a:t> SDK</a:t>
            </a:r>
            <a:r>
              <a:rPr lang="en-US" dirty="0"/>
              <a:t> enables developers to implement AV solutions by providing a comprehensive library of modules, developer tools, and reference applications.</a:t>
            </a:r>
          </a:p>
          <a:p>
            <a:pPr lvl="1"/>
            <a:r>
              <a:rPr lang="en-US" b="1" dirty="0"/>
              <a:t>DRIVE AV</a:t>
            </a:r>
            <a:r>
              <a:rPr lang="en-US" dirty="0"/>
              <a:t> provides perception, mapping, and planning modules that utilize the </a:t>
            </a:r>
            <a:r>
              <a:rPr lang="en-US" dirty="0" err="1"/>
              <a:t>DriveWorks</a:t>
            </a:r>
            <a:r>
              <a:rPr lang="en-US" dirty="0"/>
              <a:t> SDK.</a:t>
            </a:r>
          </a:p>
          <a:p>
            <a:pPr lvl="1"/>
            <a:r>
              <a:rPr lang="en-US" b="1" dirty="0"/>
              <a:t>DRIVE IX </a:t>
            </a:r>
            <a:r>
              <a:rPr lang="en-US" dirty="0"/>
              <a:t>provides full cabin interior sensing capabilities needed to enable AI cockpit solution.</a:t>
            </a:r>
            <a:endParaRPr lang="en-SE" dirty="0"/>
          </a:p>
          <a:p>
            <a:endParaRPr lang="en-SE" dirty="0"/>
          </a:p>
          <a:p>
            <a:endParaRPr lang="en-SE" dirty="0"/>
          </a:p>
        </p:txBody>
      </p:sp>
      <p:sp>
        <p:nvSpPr>
          <p:cNvPr id="4" name="Slide Number Placeholder 3">
            <a:extLst>
              <a:ext uri="{FF2B5EF4-FFF2-40B4-BE49-F238E27FC236}">
                <a16:creationId xmlns:a16="http://schemas.microsoft.com/office/drawing/2014/main" id="{39D93B38-AB80-5177-068E-BDFD11CF0448}"/>
              </a:ext>
            </a:extLst>
          </p:cNvPr>
          <p:cNvSpPr>
            <a:spLocks noGrp="1"/>
          </p:cNvSpPr>
          <p:nvPr>
            <p:ph type="sldNum" sz="quarter" idx="12"/>
          </p:nvPr>
        </p:nvSpPr>
        <p:spPr/>
        <p:txBody>
          <a:bodyPr/>
          <a:lstStyle/>
          <a:p>
            <a:fld id="{1F57BF9A-7B35-9447-9112-EAE7E91B4E99}" type="slidenum">
              <a:rPr lang="en-US" smtClean="0"/>
              <a:t>24</a:t>
            </a:fld>
            <a:endParaRPr lang="en-US"/>
          </a:p>
        </p:txBody>
      </p:sp>
      <p:pic>
        <p:nvPicPr>
          <p:cNvPr id="5" name="Picture 4">
            <a:extLst>
              <a:ext uri="{FF2B5EF4-FFF2-40B4-BE49-F238E27FC236}">
                <a16:creationId xmlns:a16="http://schemas.microsoft.com/office/drawing/2014/main" id="{9AFD480D-420C-9A9A-3CBA-D187356F6443}"/>
              </a:ext>
            </a:extLst>
          </p:cNvPr>
          <p:cNvPicPr>
            <a:picLocks noChangeAspect="1"/>
          </p:cNvPicPr>
          <p:nvPr/>
        </p:nvPicPr>
        <p:blipFill>
          <a:blip r:embed="rId2"/>
          <a:stretch>
            <a:fillRect/>
          </a:stretch>
        </p:blipFill>
        <p:spPr>
          <a:xfrm>
            <a:off x="5354957" y="1260630"/>
            <a:ext cx="6733858" cy="5110517"/>
          </a:xfrm>
          <a:prstGeom prst="rect">
            <a:avLst/>
          </a:prstGeom>
        </p:spPr>
      </p:pic>
    </p:spTree>
    <p:extLst>
      <p:ext uri="{BB962C8B-B14F-4D97-AF65-F5344CB8AC3E}">
        <p14:creationId xmlns:p14="http://schemas.microsoft.com/office/powerpoint/2010/main" val="386900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77DB-0EFB-3EDE-C170-0226066AA16D}"/>
              </a:ext>
            </a:extLst>
          </p:cNvPr>
          <p:cNvSpPr>
            <a:spLocks noGrp="1"/>
          </p:cNvSpPr>
          <p:nvPr>
            <p:ph type="title"/>
          </p:nvPr>
        </p:nvSpPr>
        <p:spPr/>
        <p:txBody>
          <a:bodyPr/>
          <a:lstStyle/>
          <a:p>
            <a:r>
              <a:rPr lang="en-US" dirty="0" err="1"/>
              <a:t>Autoware</a:t>
            </a:r>
            <a:endParaRPr lang="en-SE" dirty="0"/>
          </a:p>
        </p:txBody>
      </p:sp>
      <p:sp>
        <p:nvSpPr>
          <p:cNvPr id="3" name="Content Placeholder 2">
            <a:extLst>
              <a:ext uri="{FF2B5EF4-FFF2-40B4-BE49-F238E27FC236}">
                <a16:creationId xmlns:a16="http://schemas.microsoft.com/office/drawing/2014/main" id="{82265C33-BFEC-8873-A9D5-0FE5E50C863C}"/>
              </a:ext>
            </a:extLst>
          </p:cNvPr>
          <p:cNvSpPr>
            <a:spLocks noGrp="1"/>
          </p:cNvSpPr>
          <p:nvPr>
            <p:ph idx="1"/>
          </p:nvPr>
        </p:nvSpPr>
        <p:spPr>
          <a:xfrm>
            <a:off x="622737" y="1237593"/>
            <a:ext cx="6844863" cy="5194738"/>
          </a:xfrm>
        </p:spPr>
        <p:txBody>
          <a:bodyPr/>
          <a:lstStyle/>
          <a:p>
            <a:r>
              <a:rPr lang="en-US" dirty="0"/>
              <a:t>Open-source AD platform from Japan.</a:t>
            </a:r>
          </a:p>
          <a:p>
            <a:pPr lvl="1"/>
            <a:r>
              <a:rPr lang="en-US" dirty="0"/>
              <a:t>Autoware.AI (https://www.autoware.ai) is based on ROS-1</a:t>
            </a:r>
          </a:p>
          <a:p>
            <a:pPr lvl="1"/>
            <a:r>
              <a:rPr lang="en-US" kern="1200" dirty="0" err="1">
                <a:latin typeface="Arial" charset="0"/>
              </a:rPr>
              <a:t>Autoware.auto</a:t>
            </a:r>
            <a:r>
              <a:rPr lang="en-US" kern="1200" dirty="0">
                <a:latin typeface="Arial" charset="0"/>
              </a:rPr>
              <a:t> (https://www.autoware.auto) is the new version based on ROS2</a:t>
            </a:r>
          </a:p>
        </p:txBody>
      </p:sp>
      <p:sp>
        <p:nvSpPr>
          <p:cNvPr id="4" name="Slide Number Placeholder 3">
            <a:extLst>
              <a:ext uri="{FF2B5EF4-FFF2-40B4-BE49-F238E27FC236}">
                <a16:creationId xmlns:a16="http://schemas.microsoft.com/office/drawing/2014/main" id="{F1E5A2C0-28FD-196B-68F9-E94570E307FF}"/>
              </a:ext>
            </a:extLst>
          </p:cNvPr>
          <p:cNvSpPr>
            <a:spLocks noGrp="1"/>
          </p:cNvSpPr>
          <p:nvPr>
            <p:ph type="sldNum" sz="quarter" idx="12"/>
          </p:nvPr>
        </p:nvSpPr>
        <p:spPr/>
        <p:txBody>
          <a:bodyPr/>
          <a:lstStyle/>
          <a:p>
            <a:fld id="{1F57BF9A-7B35-9447-9112-EAE7E91B4E99}" type="slidenum">
              <a:rPr lang="en-US" smtClean="0"/>
              <a:t>25</a:t>
            </a:fld>
            <a:endParaRPr lang="en-US"/>
          </a:p>
        </p:txBody>
      </p:sp>
      <p:pic>
        <p:nvPicPr>
          <p:cNvPr id="5" name="Picture 4">
            <a:extLst>
              <a:ext uri="{FF2B5EF4-FFF2-40B4-BE49-F238E27FC236}">
                <a16:creationId xmlns:a16="http://schemas.microsoft.com/office/drawing/2014/main" id="{82F79B27-1308-F23F-1FE4-20E5EE53ADBC}"/>
              </a:ext>
            </a:extLst>
          </p:cNvPr>
          <p:cNvPicPr>
            <a:picLocks noChangeAspect="1"/>
          </p:cNvPicPr>
          <p:nvPr/>
        </p:nvPicPr>
        <p:blipFill>
          <a:blip r:embed="rId2"/>
          <a:stretch>
            <a:fillRect/>
          </a:stretch>
        </p:blipFill>
        <p:spPr>
          <a:xfrm>
            <a:off x="7178072" y="3739340"/>
            <a:ext cx="4612875" cy="3207650"/>
          </a:xfrm>
          <a:prstGeom prst="rect">
            <a:avLst/>
          </a:prstGeom>
        </p:spPr>
      </p:pic>
      <p:pic>
        <p:nvPicPr>
          <p:cNvPr id="6" name="Picture 5">
            <a:extLst>
              <a:ext uri="{FF2B5EF4-FFF2-40B4-BE49-F238E27FC236}">
                <a16:creationId xmlns:a16="http://schemas.microsoft.com/office/drawing/2014/main" id="{3ADC7571-8B4D-51FC-4AED-EA921A9AE831}"/>
              </a:ext>
            </a:extLst>
          </p:cNvPr>
          <p:cNvPicPr>
            <a:picLocks noChangeAspect="1"/>
          </p:cNvPicPr>
          <p:nvPr/>
        </p:nvPicPr>
        <p:blipFill>
          <a:blip r:embed="rId3"/>
          <a:stretch>
            <a:fillRect/>
          </a:stretch>
        </p:blipFill>
        <p:spPr>
          <a:xfrm>
            <a:off x="8267714" y="1237593"/>
            <a:ext cx="3301549" cy="2809718"/>
          </a:xfrm>
          <a:prstGeom prst="rect">
            <a:avLst/>
          </a:prstGeom>
        </p:spPr>
      </p:pic>
    </p:spTree>
    <p:extLst>
      <p:ext uri="{BB962C8B-B14F-4D97-AF65-F5344CB8AC3E}">
        <p14:creationId xmlns:p14="http://schemas.microsoft.com/office/powerpoint/2010/main" val="371769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3B29-74FC-E353-5661-525672EE0561}"/>
              </a:ext>
            </a:extLst>
          </p:cNvPr>
          <p:cNvSpPr>
            <a:spLocks noGrp="1"/>
          </p:cNvSpPr>
          <p:nvPr>
            <p:ph type="title"/>
          </p:nvPr>
        </p:nvSpPr>
        <p:spPr/>
        <p:txBody>
          <a:bodyPr/>
          <a:lstStyle/>
          <a:p>
            <a:r>
              <a:rPr lang="en-US" dirty="0"/>
              <a:t>Baidu Apollo</a:t>
            </a:r>
            <a:endParaRPr lang="en-SE" dirty="0"/>
          </a:p>
        </p:txBody>
      </p:sp>
      <p:sp>
        <p:nvSpPr>
          <p:cNvPr id="3" name="Content Placeholder 2">
            <a:extLst>
              <a:ext uri="{FF2B5EF4-FFF2-40B4-BE49-F238E27FC236}">
                <a16:creationId xmlns:a16="http://schemas.microsoft.com/office/drawing/2014/main" id="{0879AE2B-3779-648E-4626-EC498D254297}"/>
              </a:ext>
            </a:extLst>
          </p:cNvPr>
          <p:cNvSpPr>
            <a:spLocks noGrp="1"/>
          </p:cNvSpPr>
          <p:nvPr>
            <p:ph idx="1"/>
          </p:nvPr>
        </p:nvSpPr>
        <p:spPr>
          <a:xfrm>
            <a:off x="622738" y="1237593"/>
            <a:ext cx="4887726" cy="5194738"/>
          </a:xfrm>
        </p:spPr>
        <p:txBody>
          <a:bodyPr>
            <a:normAutofit lnSpcReduction="10000"/>
          </a:bodyPr>
          <a:lstStyle/>
          <a:p>
            <a:r>
              <a:rPr lang="en-US" dirty="0"/>
              <a:t>An open-source, hardware-neutral AD platform from China</a:t>
            </a:r>
          </a:p>
          <a:p>
            <a:r>
              <a:rPr lang="en-US" dirty="0"/>
              <a:t>Initially based on ROS, but later replaced ROS with their own components</a:t>
            </a:r>
          </a:p>
          <a:p>
            <a:pPr lvl="1"/>
            <a:r>
              <a:rPr lang="en-US" dirty="0"/>
              <a:t>Real-Time OS: Linux kernel with real-time patch</a:t>
            </a:r>
          </a:p>
          <a:p>
            <a:pPr lvl="1"/>
            <a:r>
              <a:rPr lang="en-US" dirty="0"/>
              <a:t>Cyber RT: lightweight, high-performance communication middleware</a:t>
            </a:r>
            <a:endParaRPr lang="en-SE" dirty="0"/>
          </a:p>
          <a:p>
            <a:endParaRPr lang="en-SE" dirty="0"/>
          </a:p>
        </p:txBody>
      </p:sp>
      <p:sp>
        <p:nvSpPr>
          <p:cNvPr id="4" name="Slide Number Placeholder 3">
            <a:extLst>
              <a:ext uri="{FF2B5EF4-FFF2-40B4-BE49-F238E27FC236}">
                <a16:creationId xmlns:a16="http://schemas.microsoft.com/office/drawing/2014/main" id="{74E764E4-97A0-9A4D-6368-EA3F2BB2A065}"/>
              </a:ext>
            </a:extLst>
          </p:cNvPr>
          <p:cNvSpPr>
            <a:spLocks noGrp="1"/>
          </p:cNvSpPr>
          <p:nvPr>
            <p:ph type="sldNum" sz="quarter" idx="12"/>
          </p:nvPr>
        </p:nvSpPr>
        <p:spPr/>
        <p:txBody>
          <a:bodyPr/>
          <a:lstStyle/>
          <a:p>
            <a:fld id="{1F57BF9A-7B35-9447-9112-EAE7E91B4E99}" type="slidenum">
              <a:rPr lang="en-US" smtClean="0"/>
              <a:t>26</a:t>
            </a:fld>
            <a:endParaRPr lang="en-US"/>
          </a:p>
        </p:txBody>
      </p:sp>
      <p:pic>
        <p:nvPicPr>
          <p:cNvPr id="5" name="Picture 2">
            <a:extLst>
              <a:ext uri="{FF2B5EF4-FFF2-40B4-BE49-F238E27FC236}">
                <a16:creationId xmlns:a16="http://schemas.microsoft.com/office/drawing/2014/main" id="{28DEDDF1-1651-37D6-F593-DA26ADAA5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463" y="2088753"/>
            <a:ext cx="6595734" cy="334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1A0A8FA-2836-2739-5610-CF46967C9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805" y="1641717"/>
            <a:ext cx="6619209" cy="3723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77EFDD-9569-B366-8AD3-D1369DF0BB6B}"/>
              </a:ext>
            </a:extLst>
          </p:cNvPr>
          <p:cNvSpPr>
            <a:spLocks noGrp="1"/>
          </p:cNvSpPr>
          <p:nvPr>
            <p:ph type="title"/>
          </p:nvPr>
        </p:nvSpPr>
        <p:spPr/>
        <p:txBody>
          <a:bodyPr>
            <a:normAutofit fontScale="90000"/>
          </a:bodyPr>
          <a:lstStyle/>
          <a:p>
            <a:r>
              <a:rPr lang="en-US" dirty="0"/>
              <a:t>Over-The-Air (OTA) Update w. Connectivity ECU</a:t>
            </a:r>
            <a:endParaRPr lang="en-SE" dirty="0"/>
          </a:p>
        </p:txBody>
      </p:sp>
      <p:sp>
        <p:nvSpPr>
          <p:cNvPr id="3" name="Content Placeholder 2">
            <a:extLst>
              <a:ext uri="{FF2B5EF4-FFF2-40B4-BE49-F238E27FC236}">
                <a16:creationId xmlns:a16="http://schemas.microsoft.com/office/drawing/2014/main" id="{8E34310C-762E-988A-1E36-AD1B96FC4E5F}"/>
              </a:ext>
            </a:extLst>
          </p:cNvPr>
          <p:cNvSpPr>
            <a:spLocks noGrp="1"/>
          </p:cNvSpPr>
          <p:nvPr>
            <p:ph idx="1"/>
          </p:nvPr>
        </p:nvSpPr>
        <p:spPr>
          <a:xfrm>
            <a:off x="622738" y="1237593"/>
            <a:ext cx="5656682" cy="5713465"/>
          </a:xfrm>
        </p:spPr>
        <p:txBody>
          <a:bodyPr>
            <a:normAutofit fontScale="77500" lnSpcReduction="20000"/>
          </a:bodyPr>
          <a:lstStyle/>
          <a:p>
            <a:r>
              <a:rPr lang="en-US" dirty="0"/>
              <a:t>Flash Bootloaders are small programs used to erase and rewrite the flash memory, for programming an ECU or updating it later in its life cycle</a:t>
            </a:r>
          </a:p>
          <a:p>
            <a:r>
              <a:rPr lang="en-US" dirty="0"/>
              <a:t>The new version of software is transferred wirelessly to the vehicle and temporarily stored on a "Connectivity ECU", with sufficiently large memory. When in a safe state, the connectivity ECU starts the update process and loads the software update to the target ECU via a diagnostic sequence - just as the service shop diagnostic tester would do</a:t>
            </a:r>
          </a:p>
          <a:p>
            <a:pPr lvl="1"/>
            <a:r>
              <a:rPr lang="en-US" dirty="0"/>
              <a:t>During the update process, the vehicle remains in a safe state and cannot be used</a:t>
            </a:r>
          </a:p>
          <a:p>
            <a:pPr lvl="1"/>
            <a:r>
              <a:rPr lang="en-US" dirty="0"/>
              <a:t>The ECUs involved in the update process must be supplied with power. The remaining capacity of the battery limits duration of the update</a:t>
            </a:r>
          </a:p>
        </p:txBody>
      </p:sp>
      <p:sp>
        <p:nvSpPr>
          <p:cNvPr id="4" name="Slide Number Placeholder 3">
            <a:extLst>
              <a:ext uri="{FF2B5EF4-FFF2-40B4-BE49-F238E27FC236}">
                <a16:creationId xmlns:a16="http://schemas.microsoft.com/office/drawing/2014/main" id="{9ACAB423-CE43-9C95-8EF3-CBEF77E65697}"/>
              </a:ext>
            </a:extLst>
          </p:cNvPr>
          <p:cNvSpPr>
            <a:spLocks noGrp="1"/>
          </p:cNvSpPr>
          <p:nvPr>
            <p:ph type="sldNum" sz="quarter" idx="12"/>
          </p:nvPr>
        </p:nvSpPr>
        <p:spPr/>
        <p:txBody>
          <a:bodyPr/>
          <a:lstStyle/>
          <a:p>
            <a:fld id="{1F57BF9A-7B35-9447-9112-EAE7E91B4E99}" type="slidenum">
              <a:rPr lang="en-US" smtClean="0"/>
              <a:t>27</a:t>
            </a:fld>
            <a:endParaRPr lang="en-US"/>
          </a:p>
        </p:txBody>
      </p:sp>
      <p:sp>
        <p:nvSpPr>
          <p:cNvPr id="5" name="TextBox 4">
            <a:extLst>
              <a:ext uri="{FF2B5EF4-FFF2-40B4-BE49-F238E27FC236}">
                <a16:creationId xmlns:a16="http://schemas.microsoft.com/office/drawing/2014/main" id="{90304ADC-CD2D-C3AB-43D9-0BC365941F0E}"/>
              </a:ext>
            </a:extLst>
          </p:cNvPr>
          <p:cNvSpPr txBox="1"/>
          <p:nvPr/>
        </p:nvSpPr>
        <p:spPr>
          <a:xfrm>
            <a:off x="6341768" y="5354133"/>
            <a:ext cx="5985409" cy="415498"/>
          </a:xfrm>
          <a:prstGeom prst="rect">
            <a:avLst/>
          </a:prstGeom>
          <a:noFill/>
        </p:spPr>
        <p:txBody>
          <a:bodyPr wrap="square" rtlCol="0">
            <a:spAutoFit/>
          </a:bodyPr>
          <a:lstStyle/>
          <a:p>
            <a:r>
              <a:rPr lang="en-US" sz="1050" dirty="0"/>
              <a:t>https://www.vector.com/se/en/products/application-areas/embedded-software/embedded-trends/ota-update-approaches/</a:t>
            </a:r>
            <a:endParaRPr lang="en-SE" sz="1050" dirty="0"/>
          </a:p>
        </p:txBody>
      </p:sp>
    </p:spTree>
    <p:extLst>
      <p:ext uri="{BB962C8B-B14F-4D97-AF65-F5344CB8AC3E}">
        <p14:creationId xmlns:p14="http://schemas.microsoft.com/office/powerpoint/2010/main" val="244330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3554-A054-335A-3B49-0F0F2C7009BD}"/>
              </a:ext>
            </a:extLst>
          </p:cNvPr>
          <p:cNvSpPr>
            <a:spLocks noGrp="1"/>
          </p:cNvSpPr>
          <p:nvPr>
            <p:ph type="title"/>
          </p:nvPr>
        </p:nvSpPr>
        <p:spPr/>
        <p:txBody>
          <a:bodyPr/>
          <a:lstStyle/>
          <a:p>
            <a:r>
              <a:rPr lang="en-US" dirty="0"/>
              <a:t>OTA Update w/o Connectivity ECU</a:t>
            </a:r>
            <a:endParaRPr lang="en-SE" dirty="0"/>
          </a:p>
        </p:txBody>
      </p:sp>
      <p:sp>
        <p:nvSpPr>
          <p:cNvPr id="3" name="Content Placeholder 2">
            <a:extLst>
              <a:ext uri="{FF2B5EF4-FFF2-40B4-BE49-F238E27FC236}">
                <a16:creationId xmlns:a16="http://schemas.microsoft.com/office/drawing/2014/main" id="{51C790E0-882B-3DE7-077F-F66A85D958FD}"/>
              </a:ext>
            </a:extLst>
          </p:cNvPr>
          <p:cNvSpPr>
            <a:spLocks noGrp="1"/>
          </p:cNvSpPr>
          <p:nvPr>
            <p:ph idx="1"/>
          </p:nvPr>
        </p:nvSpPr>
        <p:spPr>
          <a:xfrm>
            <a:off x="622738" y="1237593"/>
            <a:ext cx="5127614" cy="5194738"/>
          </a:xfrm>
        </p:spPr>
        <p:txBody>
          <a:bodyPr>
            <a:normAutofit fontScale="85000" lnSpcReduction="20000"/>
          </a:bodyPr>
          <a:lstStyle/>
          <a:p>
            <a:r>
              <a:rPr lang="en-US" dirty="0"/>
              <a:t>New version of software is directly transferred to the target during normal operation, i.e. while the vehicle is in motion, with storage in a memory area separate from the driving application. </a:t>
            </a:r>
          </a:p>
          <a:p>
            <a:r>
              <a:rPr lang="en-US" dirty="0"/>
              <a:t>Advantages:</a:t>
            </a:r>
          </a:p>
          <a:p>
            <a:pPr lvl="1"/>
            <a:r>
              <a:rPr lang="en-US" dirty="0"/>
              <a:t>No need for transfer of the update from Connectivity ECU to the target ECU in the safe vehicle state; the vehicle remains ready for operation at all times despite software updates</a:t>
            </a:r>
          </a:p>
          <a:p>
            <a:pPr lvl="1"/>
            <a:r>
              <a:rPr lang="en-US" dirty="0"/>
              <a:t>Restoring the previous software is possible without further data transmission</a:t>
            </a:r>
            <a:endParaRPr lang="en-SE" dirty="0"/>
          </a:p>
        </p:txBody>
      </p:sp>
      <p:sp>
        <p:nvSpPr>
          <p:cNvPr id="4" name="Slide Number Placeholder 3">
            <a:extLst>
              <a:ext uri="{FF2B5EF4-FFF2-40B4-BE49-F238E27FC236}">
                <a16:creationId xmlns:a16="http://schemas.microsoft.com/office/drawing/2014/main" id="{7184E7A7-C52F-BF5E-83F3-A36F22423425}"/>
              </a:ext>
            </a:extLst>
          </p:cNvPr>
          <p:cNvSpPr>
            <a:spLocks noGrp="1"/>
          </p:cNvSpPr>
          <p:nvPr>
            <p:ph type="sldNum" sz="quarter" idx="12"/>
          </p:nvPr>
        </p:nvSpPr>
        <p:spPr/>
        <p:txBody>
          <a:bodyPr/>
          <a:lstStyle/>
          <a:p>
            <a:fld id="{1F57BF9A-7B35-9447-9112-EAE7E91B4E99}" type="slidenum">
              <a:rPr lang="en-US" smtClean="0"/>
              <a:t>28</a:t>
            </a:fld>
            <a:endParaRPr lang="en-US"/>
          </a:p>
        </p:txBody>
      </p:sp>
      <p:pic>
        <p:nvPicPr>
          <p:cNvPr id="2050" name="Picture 2">
            <a:extLst>
              <a:ext uri="{FF2B5EF4-FFF2-40B4-BE49-F238E27FC236}">
                <a16:creationId xmlns:a16="http://schemas.microsoft.com/office/drawing/2014/main" id="{92927765-7AB6-1A4E-34CB-1ED61963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659" y="1683343"/>
            <a:ext cx="6705599" cy="3771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373475-B818-EC8B-2991-4C6C86F9F08B}"/>
              </a:ext>
            </a:extLst>
          </p:cNvPr>
          <p:cNvSpPr txBox="1"/>
          <p:nvPr/>
        </p:nvSpPr>
        <p:spPr>
          <a:xfrm>
            <a:off x="6341768" y="5354133"/>
            <a:ext cx="5985409" cy="415498"/>
          </a:xfrm>
          <a:prstGeom prst="rect">
            <a:avLst/>
          </a:prstGeom>
          <a:noFill/>
        </p:spPr>
        <p:txBody>
          <a:bodyPr wrap="square" rtlCol="0">
            <a:spAutoFit/>
          </a:bodyPr>
          <a:lstStyle/>
          <a:p>
            <a:r>
              <a:rPr lang="en-US" sz="1050" dirty="0"/>
              <a:t>https://www.vector.com/se/en/products/application-areas/embedded-software/embedded-trends/ota-update-approaches/</a:t>
            </a:r>
            <a:endParaRPr lang="en-SE" sz="1050" dirty="0"/>
          </a:p>
        </p:txBody>
      </p:sp>
    </p:spTree>
    <p:extLst>
      <p:ext uri="{BB962C8B-B14F-4D97-AF65-F5344CB8AC3E}">
        <p14:creationId xmlns:p14="http://schemas.microsoft.com/office/powerpoint/2010/main" val="60233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2A56-27D7-C69A-B8EE-261A0CF47E2A}"/>
              </a:ext>
            </a:extLst>
          </p:cNvPr>
          <p:cNvSpPr>
            <a:spLocks noGrp="1"/>
          </p:cNvSpPr>
          <p:nvPr>
            <p:ph type="title"/>
          </p:nvPr>
        </p:nvSpPr>
        <p:spPr/>
        <p:txBody>
          <a:bodyPr/>
          <a:lstStyle/>
          <a:p>
            <a:pPr algn="ctr"/>
            <a:r>
              <a:rPr lang="en-US" dirty="0">
                <a:solidFill>
                  <a:srgbClr val="FF0000"/>
                </a:solidFill>
              </a:rPr>
              <a:t>Ethical Issues</a:t>
            </a:r>
            <a:endParaRPr lang="en-SE" dirty="0">
              <a:solidFill>
                <a:srgbClr val="FF0000"/>
              </a:solidFill>
            </a:endParaRPr>
          </a:p>
        </p:txBody>
      </p:sp>
      <p:sp>
        <p:nvSpPr>
          <p:cNvPr id="3" name="Content Placeholder 2">
            <a:extLst>
              <a:ext uri="{FF2B5EF4-FFF2-40B4-BE49-F238E27FC236}">
                <a16:creationId xmlns:a16="http://schemas.microsoft.com/office/drawing/2014/main" id="{5EDC0038-2D12-70B5-FBEB-79ADCA43ADF2}"/>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127B68D9-03D4-F5A2-588A-18AC8B5532DE}"/>
              </a:ext>
            </a:extLst>
          </p:cNvPr>
          <p:cNvSpPr>
            <a:spLocks noGrp="1"/>
          </p:cNvSpPr>
          <p:nvPr>
            <p:ph type="sldNum" sz="quarter" idx="12"/>
          </p:nvPr>
        </p:nvSpPr>
        <p:spPr/>
        <p:txBody>
          <a:bodyPr/>
          <a:lstStyle/>
          <a:p>
            <a:fld id="{1F57BF9A-7B35-9447-9112-EAE7E91B4E99}" type="slidenum">
              <a:rPr lang="en-US" smtClean="0"/>
              <a:t>29</a:t>
            </a:fld>
            <a:endParaRPr lang="en-US"/>
          </a:p>
        </p:txBody>
      </p:sp>
      <p:pic>
        <p:nvPicPr>
          <p:cNvPr id="5" name="Picture 4" descr="Image result for ethic self driving">
            <a:extLst>
              <a:ext uri="{FF2B5EF4-FFF2-40B4-BE49-F238E27FC236}">
                <a16:creationId xmlns:a16="http://schemas.microsoft.com/office/drawing/2014/main" id="{32D09122-FDA7-55A5-DFD8-404E2B15FE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062" y="1237593"/>
            <a:ext cx="7443527" cy="539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2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798D-77B2-4EF8-BAD0-2C4BD4A394C4}"/>
              </a:ext>
            </a:extLst>
          </p:cNvPr>
          <p:cNvSpPr>
            <a:spLocks noGrp="1"/>
          </p:cNvSpPr>
          <p:nvPr>
            <p:ph type="title"/>
          </p:nvPr>
        </p:nvSpPr>
        <p:spPr/>
        <p:txBody>
          <a:bodyPr/>
          <a:lstStyle/>
          <a:p>
            <a:r>
              <a:rPr lang="en-US" dirty="0"/>
              <a:t>Evolution of Automotive E/E Architecture</a:t>
            </a:r>
            <a:endParaRPr lang="en-SE" dirty="0"/>
          </a:p>
        </p:txBody>
      </p:sp>
      <p:sp>
        <p:nvSpPr>
          <p:cNvPr id="3" name="Content Placeholder 2">
            <a:extLst>
              <a:ext uri="{FF2B5EF4-FFF2-40B4-BE49-F238E27FC236}">
                <a16:creationId xmlns:a16="http://schemas.microsoft.com/office/drawing/2014/main" id="{0051E1B0-4D1D-91B9-44F3-ADACA0B5589E}"/>
              </a:ext>
            </a:extLst>
          </p:cNvPr>
          <p:cNvSpPr>
            <a:spLocks noGrp="1"/>
          </p:cNvSpPr>
          <p:nvPr>
            <p:ph idx="1"/>
          </p:nvPr>
        </p:nvSpPr>
        <p:spPr>
          <a:xfrm>
            <a:off x="622737" y="1237594"/>
            <a:ext cx="10949153" cy="1659212"/>
          </a:xfrm>
        </p:spPr>
        <p:txBody>
          <a:bodyPr>
            <a:normAutofit fontScale="92500" lnSpcReduction="10000"/>
          </a:bodyPr>
          <a:lstStyle/>
          <a:p>
            <a:r>
              <a:rPr lang="en-US" dirty="0"/>
              <a:t>From many (~80-100) distributed and networked Electronic Control Units (ECUs) to a few (~4) high-performance ECUs with massive computing power, and large number of (~60) small ECUs for interfacing with sensors and actuators</a:t>
            </a:r>
          </a:p>
        </p:txBody>
      </p:sp>
      <p:sp>
        <p:nvSpPr>
          <p:cNvPr id="4" name="Slide Number Placeholder 3">
            <a:extLst>
              <a:ext uri="{FF2B5EF4-FFF2-40B4-BE49-F238E27FC236}">
                <a16:creationId xmlns:a16="http://schemas.microsoft.com/office/drawing/2014/main" id="{5D5392E3-5A79-DCF2-210B-DB3809740C3D}"/>
              </a:ext>
            </a:extLst>
          </p:cNvPr>
          <p:cNvSpPr>
            <a:spLocks noGrp="1"/>
          </p:cNvSpPr>
          <p:nvPr>
            <p:ph type="sldNum" sz="quarter" idx="12"/>
          </p:nvPr>
        </p:nvSpPr>
        <p:spPr/>
        <p:txBody>
          <a:bodyPr/>
          <a:lstStyle/>
          <a:p>
            <a:fld id="{1F57BF9A-7B35-9447-9112-EAE7E91B4E99}" type="slidenum">
              <a:rPr lang="en-US" smtClean="0"/>
              <a:t>3</a:t>
            </a:fld>
            <a:endParaRPr lang="en-US"/>
          </a:p>
        </p:txBody>
      </p:sp>
      <p:pic>
        <p:nvPicPr>
          <p:cNvPr id="5" name="Picture 4">
            <a:extLst>
              <a:ext uri="{FF2B5EF4-FFF2-40B4-BE49-F238E27FC236}">
                <a16:creationId xmlns:a16="http://schemas.microsoft.com/office/drawing/2014/main" id="{73AC6839-0C6F-5481-2B4E-52902797BDC9}"/>
              </a:ext>
            </a:extLst>
          </p:cNvPr>
          <p:cNvPicPr>
            <a:picLocks noChangeAspect="1"/>
          </p:cNvPicPr>
          <p:nvPr/>
        </p:nvPicPr>
        <p:blipFill>
          <a:blip r:embed="rId2"/>
          <a:stretch>
            <a:fillRect/>
          </a:stretch>
        </p:blipFill>
        <p:spPr>
          <a:xfrm>
            <a:off x="903201" y="2785906"/>
            <a:ext cx="10358849" cy="4009032"/>
          </a:xfrm>
          <a:prstGeom prst="rect">
            <a:avLst/>
          </a:prstGeom>
        </p:spPr>
      </p:pic>
    </p:spTree>
    <p:extLst>
      <p:ext uri="{BB962C8B-B14F-4D97-AF65-F5344CB8AC3E}">
        <p14:creationId xmlns:p14="http://schemas.microsoft.com/office/powerpoint/2010/main" val="1591029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A75A-D650-5F52-5A25-A78642FC260B}"/>
              </a:ext>
            </a:extLst>
          </p:cNvPr>
          <p:cNvSpPr>
            <a:spLocks noGrp="1"/>
          </p:cNvSpPr>
          <p:nvPr>
            <p:ph type="title"/>
          </p:nvPr>
        </p:nvSpPr>
        <p:spPr/>
        <p:txBody>
          <a:bodyPr/>
          <a:lstStyle/>
          <a:p>
            <a:r>
              <a:rPr lang="en-US" dirty="0"/>
              <a:t>The Trolley Problem</a:t>
            </a:r>
            <a:endParaRPr lang="en-SE" dirty="0"/>
          </a:p>
        </p:txBody>
      </p:sp>
      <p:sp>
        <p:nvSpPr>
          <p:cNvPr id="3" name="Content Placeholder 2">
            <a:extLst>
              <a:ext uri="{FF2B5EF4-FFF2-40B4-BE49-F238E27FC236}">
                <a16:creationId xmlns:a16="http://schemas.microsoft.com/office/drawing/2014/main" id="{BCA4D2A9-AEAB-440D-84D4-0713A68D23C3}"/>
              </a:ext>
            </a:extLst>
          </p:cNvPr>
          <p:cNvSpPr>
            <a:spLocks noGrp="1"/>
          </p:cNvSpPr>
          <p:nvPr>
            <p:ph idx="1"/>
          </p:nvPr>
        </p:nvSpPr>
        <p:spPr>
          <a:xfrm>
            <a:off x="622737" y="1237592"/>
            <a:ext cx="10949153" cy="3093776"/>
          </a:xfrm>
        </p:spPr>
        <p:txBody>
          <a:bodyPr>
            <a:normAutofit fontScale="77500" lnSpcReduction="20000"/>
          </a:bodyPr>
          <a:lstStyle/>
          <a:p>
            <a:r>
              <a:rPr lang="en-US" dirty="0"/>
              <a:t>There is a runaway trolley barreling down the railway tracks. Ahead, on the tracks, there are five people tied up and unable to move. The trolley is headed straight for them. You are standing some distance off in the train yard, next to a lever. If you pull this lever, the trolley will switch to a different set of tracks. However, you notice that there is one person on the side track. You have two options:</a:t>
            </a:r>
          </a:p>
          <a:p>
            <a:pPr lvl="1"/>
            <a:r>
              <a:rPr lang="en-US" dirty="0"/>
              <a:t>Do nothing and allow the trolley to kill the five people on the main track.</a:t>
            </a:r>
          </a:p>
          <a:p>
            <a:pPr lvl="1"/>
            <a:r>
              <a:rPr lang="en-US" dirty="0"/>
              <a:t>Pull the lever, diverting the trolley onto the side track where it will kill one person.</a:t>
            </a:r>
          </a:p>
          <a:p>
            <a:r>
              <a:rPr lang="en-US" dirty="0"/>
              <a:t>What is the right thing to do?</a:t>
            </a:r>
          </a:p>
        </p:txBody>
      </p:sp>
      <p:sp>
        <p:nvSpPr>
          <p:cNvPr id="4" name="Slide Number Placeholder 3">
            <a:extLst>
              <a:ext uri="{FF2B5EF4-FFF2-40B4-BE49-F238E27FC236}">
                <a16:creationId xmlns:a16="http://schemas.microsoft.com/office/drawing/2014/main" id="{AD2042E5-D703-4323-373E-EC526A61471F}"/>
              </a:ext>
            </a:extLst>
          </p:cNvPr>
          <p:cNvSpPr>
            <a:spLocks noGrp="1"/>
          </p:cNvSpPr>
          <p:nvPr>
            <p:ph type="sldNum" sz="quarter" idx="12"/>
          </p:nvPr>
        </p:nvSpPr>
        <p:spPr/>
        <p:txBody>
          <a:bodyPr/>
          <a:lstStyle/>
          <a:p>
            <a:fld id="{1F57BF9A-7B35-9447-9112-EAE7E91B4E99}" type="slidenum">
              <a:rPr lang="en-US" smtClean="0"/>
              <a:t>30</a:t>
            </a:fld>
            <a:endParaRPr lang="en-US"/>
          </a:p>
        </p:txBody>
      </p:sp>
      <p:pic>
        <p:nvPicPr>
          <p:cNvPr id="5" name="Picture 2">
            <a:extLst>
              <a:ext uri="{FF2B5EF4-FFF2-40B4-BE49-F238E27FC236}">
                <a16:creationId xmlns:a16="http://schemas.microsoft.com/office/drawing/2014/main" id="{BDFB0AD5-262D-E099-3058-5F614FEA3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916" y="4267964"/>
            <a:ext cx="7924800" cy="270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9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30FE-1CA0-8400-F830-6F7E3EDDC9F1}"/>
              </a:ext>
            </a:extLst>
          </p:cNvPr>
          <p:cNvSpPr>
            <a:spLocks noGrp="1"/>
          </p:cNvSpPr>
          <p:nvPr>
            <p:ph type="title"/>
          </p:nvPr>
        </p:nvSpPr>
        <p:spPr/>
        <p:txBody>
          <a:bodyPr>
            <a:normAutofit fontScale="90000"/>
          </a:bodyPr>
          <a:lstStyle/>
          <a:p>
            <a:r>
              <a:rPr lang="en-US" dirty="0"/>
              <a:t>Variant of Trolley Problem with a Probability Threshold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2AD8CB-955B-FF7E-4C70-8822D4B9E5A3}"/>
                  </a:ext>
                </a:extLst>
              </p:cNvPr>
              <p:cNvSpPr>
                <a:spLocks noGrp="1"/>
              </p:cNvSpPr>
              <p:nvPr>
                <p:ph idx="1"/>
              </p:nvPr>
            </p:nvSpPr>
            <p:spPr>
              <a:xfrm>
                <a:off x="622738" y="1237593"/>
                <a:ext cx="5633684" cy="5194738"/>
              </a:xfrm>
            </p:spPr>
            <p:txBody>
              <a:bodyPr/>
              <a:lstStyle/>
              <a:p>
                <a:r>
                  <a:rPr lang="en-US" dirty="0"/>
                  <a:t>You are in a situation where:</a:t>
                </a:r>
              </a:p>
              <a:p>
                <a:pPr lvl="1"/>
                <a:r>
                  <a:rPr lang="en-US" dirty="0"/>
                  <a:t>A. you kill a pedestrian with probability </a:t>
                </a:r>
                <a:r>
                  <a:rPr lang="en-US" dirty="0">
                    <a:solidFill>
                      <a:srgbClr val="FF0000"/>
                    </a:solidFill>
                  </a:rPr>
                  <a:t>1</a:t>
                </a:r>
                <a:r>
                  <a:rPr lang="en-US" dirty="0"/>
                  <a:t>, but it’s </a:t>
                </a:r>
                <a:r>
                  <a:rPr lang="en-US" dirty="0">
                    <a:solidFill>
                      <a:srgbClr val="FF0000"/>
                    </a:solidFill>
                  </a:rPr>
                  <a:t>not your fault</a:t>
                </a:r>
              </a:p>
              <a:p>
                <a:pPr lvl="1"/>
                <a:r>
                  <a:rPr lang="en-US" dirty="0"/>
                  <a:t>B. you kill a different pedestrian with probability</a:t>
                </a:r>
                <a:r>
                  <a:rPr lang="en-US" dirty="0">
                    <a:solidFill>
                      <a:srgbClr val="FF0000"/>
                    </a:solidFill>
                  </a:rPr>
                  <a:t> </a:t>
                </a:r>
                <a14:m>
                  <m:oMath xmlns:m="http://schemas.openxmlformats.org/officeDocument/2006/math">
                    <m:r>
                      <a:rPr lang="en-US" b="0" i="1" smtClean="0">
                        <a:solidFill>
                          <a:srgbClr val="FF0000"/>
                        </a:solidFill>
                        <a:latin typeface="Cambria Math" panose="02040503050406030204" pitchFamily="18" charset="0"/>
                      </a:rPr>
                      <m:t>𝑝</m:t>
                    </m:r>
                  </m:oMath>
                </a14:m>
                <a:r>
                  <a:rPr lang="en-US" dirty="0"/>
                  <a:t>, and it is </a:t>
                </a:r>
                <a:r>
                  <a:rPr lang="en-US" dirty="0">
                    <a:solidFill>
                      <a:srgbClr val="FF0000"/>
                    </a:solidFill>
                  </a:rPr>
                  <a:t>your fault</a:t>
                </a:r>
              </a:p>
              <a:p>
                <a:r>
                  <a:rPr lang="en-US" dirty="0"/>
                  <a:t>What is your threshold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𝑡h</m:t>
                        </m:r>
                      </m:sub>
                    </m:sSub>
                    <m:r>
                      <a:rPr lang="en-US" i="1">
                        <a:latin typeface="Cambria Math" panose="02040503050406030204" pitchFamily="18" charset="0"/>
                      </a:rPr>
                      <m:t> </m:t>
                    </m:r>
                  </m:oMath>
                </a14:m>
                <a:r>
                  <a:rPr lang="en-US" dirty="0"/>
                  <a:t>for making the choice? </a:t>
                </a:r>
              </a:p>
              <a:p>
                <a:pPr lvl="1"/>
                <a:r>
                  <a:rPr lang="en-US" dirty="0"/>
                  <a:t>if(</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𝑡h</m:t>
                        </m:r>
                      </m:sub>
                    </m:sSub>
                  </m:oMath>
                </a14:m>
                <a:r>
                  <a:rPr lang="en-US" dirty="0"/>
                  <a:t>) choose A; otherwise choose B</a:t>
                </a:r>
                <a:endParaRPr lang="en-SE" dirty="0"/>
              </a:p>
              <a:p>
                <a:endParaRPr lang="en-SE" dirty="0"/>
              </a:p>
            </p:txBody>
          </p:sp>
        </mc:Choice>
        <mc:Fallback xmlns="">
          <p:sp>
            <p:nvSpPr>
              <p:cNvPr id="3" name="Content Placeholder 2">
                <a:extLst>
                  <a:ext uri="{FF2B5EF4-FFF2-40B4-BE49-F238E27FC236}">
                    <a16:creationId xmlns:a16="http://schemas.microsoft.com/office/drawing/2014/main" id="{892AD8CB-955B-FF7E-4C70-8822D4B9E5A3}"/>
                  </a:ext>
                </a:extLst>
              </p:cNvPr>
              <p:cNvSpPr>
                <a:spLocks noGrp="1" noRot="1" noChangeAspect="1" noMove="1" noResize="1" noEditPoints="1" noAdjustHandles="1" noChangeArrowheads="1" noChangeShapeType="1" noTextEdit="1"/>
              </p:cNvSpPr>
              <p:nvPr>
                <p:ph idx="1"/>
              </p:nvPr>
            </p:nvSpPr>
            <p:spPr>
              <a:xfrm>
                <a:off x="622738" y="1237593"/>
                <a:ext cx="5633684" cy="5194738"/>
              </a:xfrm>
              <a:blipFill>
                <a:blip r:embed="rId2"/>
                <a:stretch>
                  <a:fillRect l="-2489" t="-2465" r="-75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F8A735C1-89AF-3E74-A7EF-858E358F0296}"/>
              </a:ext>
            </a:extLst>
          </p:cNvPr>
          <p:cNvSpPr>
            <a:spLocks noGrp="1"/>
          </p:cNvSpPr>
          <p:nvPr>
            <p:ph type="sldNum" sz="quarter" idx="12"/>
          </p:nvPr>
        </p:nvSpPr>
        <p:spPr/>
        <p:txBody>
          <a:bodyPr/>
          <a:lstStyle/>
          <a:p>
            <a:fld id="{1F57BF9A-7B35-9447-9112-EAE7E91B4E99}" type="slidenum">
              <a:rPr lang="en-US" smtClean="0"/>
              <a:t>31</a:t>
            </a:fld>
            <a:endParaRPr lang="en-US"/>
          </a:p>
        </p:txBody>
      </p:sp>
      <p:pic>
        <p:nvPicPr>
          <p:cNvPr id="5" name="Picture 4">
            <a:extLst>
              <a:ext uri="{FF2B5EF4-FFF2-40B4-BE49-F238E27FC236}">
                <a16:creationId xmlns:a16="http://schemas.microsoft.com/office/drawing/2014/main" id="{435D1AAE-D4F8-59AA-4914-9502DAB11C5B}"/>
              </a:ext>
            </a:extLst>
          </p:cNvPr>
          <p:cNvPicPr>
            <a:picLocks noChangeAspect="1"/>
          </p:cNvPicPr>
          <p:nvPr/>
        </p:nvPicPr>
        <p:blipFill>
          <a:blip r:embed="rId3"/>
          <a:stretch>
            <a:fillRect/>
          </a:stretch>
        </p:blipFill>
        <p:spPr>
          <a:xfrm>
            <a:off x="6322522" y="2639349"/>
            <a:ext cx="5553850" cy="2210108"/>
          </a:xfrm>
          <a:prstGeom prst="rect">
            <a:avLst/>
          </a:prstGeom>
        </p:spPr>
      </p:pic>
      <p:sp>
        <p:nvSpPr>
          <p:cNvPr id="6" name="TextBox 5">
            <a:extLst>
              <a:ext uri="{FF2B5EF4-FFF2-40B4-BE49-F238E27FC236}">
                <a16:creationId xmlns:a16="http://schemas.microsoft.com/office/drawing/2014/main" id="{A858B2BC-1CA3-FD72-5218-190E6EFE99E4}"/>
              </a:ext>
            </a:extLst>
          </p:cNvPr>
          <p:cNvSpPr txBox="1"/>
          <p:nvPr/>
        </p:nvSpPr>
        <p:spPr>
          <a:xfrm>
            <a:off x="9634890" y="2944107"/>
            <a:ext cx="1146468" cy="369332"/>
          </a:xfrm>
          <a:prstGeom prst="rect">
            <a:avLst/>
          </a:prstGeom>
          <a:noFill/>
        </p:spPr>
        <p:txBody>
          <a:bodyPr wrap="none" rtlCol="0">
            <a:spAutoFit/>
          </a:bodyPr>
          <a:lstStyle/>
          <a:p>
            <a:r>
              <a:rPr lang="en-US" dirty="0"/>
              <a:t>jaywalker</a:t>
            </a:r>
            <a:endParaRPr lang="en-SE" dirty="0"/>
          </a:p>
        </p:txBody>
      </p:sp>
      <p:sp>
        <p:nvSpPr>
          <p:cNvPr id="7" name="TextBox 6">
            <a:extLst>
              <a:ext uri="{FF2B5EF4-FFF2-40B4-BE49-F238E27FC236}">
                <a16:creationId xmlns:a16="http://schemas.microsoft.com/office/drawing/2014/main" id="{6E9A46D5-FE1A-825B-DD08-8DAF71066DC7}"/>
              </a:ext>
            </a:extLst>
          </p:cNvPr>
          <p:cNvSpPr txBox="1"/>
          <p:nvPr/>
        </p:nvSpPr>
        <p:spPr>
          <a:xfrm>
            <a:off x="9634890" y="4420316"/>
            <a:ext cx="2557110" cy="369332"/>
          </a:xfrm>
          <a:prstGeom prst="rect">
            <a:avLst/>
          </a:prstGeom>
          <a:noFill/>
        </p:spPr>
        <p:txBody>
          <a:bodyPr wrap="none" rtlCol="0">
            <a:spAutoFit/>
          </a:bodyPr>
          <a:lstStyle/>
          <a:p>
            <a:r>
              <a:rPr lang="en-US" dirty="0"/>
              <a:t>Pedestrian on sidewalk</a:t>
            </a:r>
            <a:endParaRPr lang="en-SE" dirty="0"/>
          </a:p>
        </p:txBody>
      </p:sp>
    </p:spTree>
    <p:extLst>
      <p:ext uri="{BB962C8B-B14F-4D97-AF65-F5344CB8AC3E}">
        <p14:creationId xmlns:p14="http://schemas.microsoft.com/office/powerpoint/2010/main" val="1074870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2B93-5CBF-F9C9-7CC2-35758A322B27}"/>
              </a:ext>
            </a:extLst>
          </p:cNvPr>
          <p:cNvSpPr>
            <a:spLocks noGrp="1"/>
          </p:cNvSpPr>
          <p:nvPr>
            <p:ph type="title"/>
          </p:nvPr>
        </p:nvSpPr>
        <p:spPr/>
        <p:txBody>
          <a:bodyPr/>
          <a:lstStyle/>
          <a:p>
            <a:r>
              <a:rPr lang="en-US" dirty="0"/>
              <a:t>MIT Moral Machine Experiment</a:t>
            </a:r>
            <a:endParaRPr lang="en-SE" dirty="0"/>
          </a:p>
        </p:txBody>
      </p:sp>
      <p:sp>
        <p:nvSpPr>
          <p:cNvPr id="3" name="Content Placeholder 2">
            <a:extLst>
              <a:ext uri="{FF2B5EF4-FFF2-40B4-BE49-F238E27FC236}">
                <a16:creationId xmlns:a16="http://schemas.microsoft.com/office/drawing/2014/main" id="{9F7A3F76-0A75-A6D2-77FC-8D4E202871FD}"/>
              </a:ext>
            </a:extLst>
          </p:cNvPr>
          <p:cNvSpPr>
            <a:spLocks noGrp="1"/>
          </p:cNvSpPr>
          <p:nvPr>
            <p:ph idx="1"/>
          </p:nvPr>
        </p:nvSpPr>
        <p:spPr/>
        <p:txBody>
          <a:bodyPr>
            <a:normAutofit fontScale="70000" lnSpcReduction="20000"/>
          </a:bodyPr>
          <a:lstStyle/>
          <a:p>
            <a:r>
              <a:rPr lang="en-US" dirty="0"/>
              <a:t>A 2016 survey indicates that people wanted an autonomous vehicle to protect pedestrians even if it meant sacrificing its passengers — but also that they wouldn’t buy self-driving vehicles programmed to act this way. This prompted the MIT Moral Machine Experiment, a platform for gathering a human perspective on moral decisions made by machine intelligence (</a:t>
            </a:r>
            <a:r>
              <a:rPr lang="en-US" dirty="0">
                <a:hlinkClick r:id="rId2"/>
              </a:rPr>
              <a:t>http://moralmachine.mit.edu/</a:t>
            </a:r>
            <a:r>
              <a:rPr lang="en-US" dirty="0"/>
              <a:t>)</a:t>
            </a:r>
          </a:p>
          <a:p>
            <a:pPr lvl="1"/>
            <a:r>
              <a:rPr lang="en-US" dirty="0"/>
              <a:t>One scenario: an AV must choose between killing two passengers or five pedestrians. An AV experiences a sudden brake failure. Staying on course would result in the death of two elderly men and an elderly woman who are crossing on a ‘do not cross’ signal (left). Swerving would result in the death of three passengers: an adult man, an adult woman, and a boy (right)</a:t>
            </a:r>
          </a:p>
          <a:p>
            <a:pPr lvl="1"/>
            <a:r>
              <a:rPr lang="en-US" dirty="0"/>
              <a:t>You can also design other scenarios. Accident scenarios are generated with nine factors: sparing humans (versus pets), staying on course (versus swerving), sparing passengers (versus pedestrians), sparing more lives (versus fewer lives), sparing men (versus women), sparing the young (versus the elderly), sparing pedestrians who cross legally (versus jaywalking), sparing the fit (versus the less fit), and sparing those with higher social status (versus lower social status)</a:t>
            </a:r>
            <a:endParaRPr lang="en-SE" dirty="0"/>
          </a:p>
          <a:p>
            <a:r>
              <a:rPr lang="en-US" dirty="0"/>
              <a:t>This platform gathered 40 million decisions in ten languages from millions of people in 233 countries</a:t>
            </a:r>
          </a:p>
          <a:p>
            <a:r>
              <a:rPr lang="en-US" dirty="0"/>
              <a:t>Moral Machines: How culture changes values</a:t>
            </a:r>
          </a:p>
          <a:p>
            <a:pPr lvl="1"/>
            <a:r>
              <a:rPr lang="en-US" dirty="0">
                <a:hlinkClick r:id="rId3"/>
              </a:rPr>
              <a:t>https://www.youtube.com/watch?v=jPo6bby-Fcg</a:t>
            </a:r>
            <a:endParaRPr lang="en-SE" dirty="0"/>
          </a:p>
          <a:p>
            <a:endParaRPr lang="en-SE" dirty="0"/>
          </a:p>
        </p:txBody>
      </p:sp>
      <p:sp>
        <p:nvSpPr>
          <p:cNvPr id="4" name="Slide Number Placeholder 3">
            <a:extLst>
              <a:ext uri="{FF2B5EF4-FFF2-40B4-BE49-F238E27FC236}">
                <a16:creationId xmlns:a16="http://schemas.microsoft.com/office/drawing/2014/main" id="{3EA9DEF4-BE58-7E22-7B65-F68527812583}"/>
              </a:ext>
            </a:extLst>
          </p:cNvPr>
          <p:cNvSpPr>
            <a:spLocks noGrp="1"/>
          </p:cNvSpPr>
          <p:nvPr>
            <p:ph type="sldNum" sz="quarter" idx="12"/>
          </p:nvPr>
        </p:nvSpPr>
        <p:spPr/>
        <p:txBody>
          <a:bodyPr/>
          <a:lstStyle/>
          <a:p>
            <a:fld id="{1F57BF9A-7B35-9447-9112-EAE7E91B4E99}" type="slidenum">
              <a:rPr lang="en-US" smtClean="0"/>
              <a:t>32</a:t>
            </a:fld>
            <a:endParaRPr lang="en-US"/>
          </a:p>
        </p:txBody>
      </p:sp>
    </p:spTree>
    <p:extLst>
      <p:ext uri="{BB962C8B-B14F-4D97-AF65-F5344CB8AC3E}">
        <p14:creationId xmlns:p14="http://schemas.microsoft.com/office/powerpoint/2010/main" val="3928708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1EBA-838D-0B3F-97FA-B57B51902F8E}"/>
              </a:ext>
            </a:extLst>
          </p:cNvPr>
          <p:cNvSpPr>
            <a:spLocks noGrp="1"/>
          </p:cNvSpPr>
          <p:nvPr>
            <p:ph type="title"/>
          </p:nvPr>
        </p:nvSpPr>
        <p:spPr/>
        <p:txBody>
          <a:bodyPr/>
          <a:lstStyle/>
          <a:p>
            <a:r>
              <a:rPr lang="en-US" dirty="0"/>
              <a:t>Cultural Clusters</a:t>
            </a:r>
            <a:endParaRPr lang="en-SE" dirty="0"/>
          </a:p>
        </p:txBody>
      </p:sp>
      <p:sp>
        <p:nvSpPr>
          <p:cNvPr id="3" name="Content Placeholder 2">
            <a:extLst>
              <a:ext uri="{FF2B5EF4-FFF2-40B4-BE49-F238E27FC236}">
                <a16:creationId xmlns:a16="http://schemas.microsoft.com/office/drawing/2014/main" id="{076F18AD-956A-6C7F-C2D6-9FECCE8A6E84}"/>
              </a:ext>
            </a:extLst>
          </p:cNvPr>
          <p:cNvSpPr>
            <a:spLocks noGrp="1"/>
          </p:cNvSpPr>
          <p:nvPr>
            <p:ph idx="1"/>
          </p:nvPr>
        </p:nvSpPr>
        <p:spPr>
          <a:xfrm>
            <a:off x="622737" y="1237593"/>
            <a:ext cx="7334147" cy="5194738"/>
          </a:xfrm>
        </p:spPr>
        <p:txBody>
          <a:bodyPr>
            <a:normAutofit fontScale="70000" lnSpcReduction="20000"/>
          </a:bodyPr>
          <a:lstStyle/>
          <a:p>
            <a:r>
              <a:rPr lang="en-US" dirty="0"/>
              <a:t>Three large clusters</a:t>
            </a:r>
          </a:p>
          <a:p>
            <a:pPr lvl="1"/>
            <a:r>
              <a:rPr lang="en-US" dirty="0"/>
              <a:t>Western: Protestant, Catholic, and Orthodox countries in Europe and North America </a:t>
            </a:r>
          </a:p>
          <a:p>
            <a:pPr lvl="1"/>
            <a:r>
              <a:rPr lang="en-US" dirty="0"/>
              <a:t>Eastern: Islamic and Confucian (Asian) cultures</a:t>
            </a:r>
          </a:p>
          <a:p>
            <a:pPr lvl="1"/>
            <a:r>
              <a:rPr lang="en-US" dirty="0"/>
              <a:t>Southern: Central and South America, as well as France and former French colonies</a:t>
            </a:r>
          </a:p>
          <a:p>
            <a:r>
              <a:rPr lang="en-US" dirty="0"/>
              <a:t>The preference to spare younger characters rather than older characters is much less pronounced for countries in the Eastern cluster, and much higher for countries in the Southern cluster. </a:t>
            </a:r>
          </a:p>
          <a:p>
            <a:r>
              <a:rPr lang="en-US" dirty="0"/>
              <a:t>The same is true for the preference for sparing higher status characters. </a:t>
            </a:r>
          </a:p>
          <a:p>
            <a:r>
              <a:rPr lang="en-US" dirty="0"/>
              <a:t>Countries in the Southern cluster exhibit a much weaker preference for sparing humans over pets, compared to the other two clusters. </a:t>
            </a:r>
          </a:p>
          <a:p>
            <a:r>
              <a:rPr lang="en-US" dirty="0"/>
              <a:t>Only the (weak) preference for sparing pedestrians over passengers and the (moderate) preference for sparing the lawful over the unlawful appear to be</a:t>
            </a:r>
          </a:p>
          <a:p>
            <a:pPr lvl="2"/>
            <a:endParaRPr lang="en-SE" dirty="0"/>
          </a:p>
          <a:p>
            <a:endParaRPr lang="en-SE" dirty="0"/>
          </a:p>
        </p:txBody>
      </p:sp>
      <p:sp>
        <p:nvSpPr>
          <p:cNvPr id="4" name="Slide Number Placeholder 3">
            <a:extLst>
              <a:ext uri="{FF2B5EF4-FFF2-40B4-BE49-F238E27FC236}">
                <a16:creationId xmlns:a16="http://schemas.microsoft.com/office/drawing/2014/main" id="{A0AD9CF2-2345-B135-C1A5-2758131B8270}"/>
              </a:ext>
            </a:extLst>
          </p:cNvPr>
          <p:cNvSpPr>
            <a:spLocks noGrp="1"/>
          </p:cNvSpPr>
          <p:nvPr>
            <p:ph type="sldNum" sz="quarter" idx="12"/>
          </p:nvPr>
        </p:nvSpPr>
        <p:spPr/>
        <p:txBody>
          <a:bodyPr/>
          <a:lstStyle/>
          <a:p>
            <a:fld id="{1F57BF9A-7B35-9447-9112-EAE7E91B4E99}" type="slidenum">
              <a:rPr lang="en-US" smtClean="0"/>
              <a:t>33</a:t>
            </a:fld>
            <a:endParaRPr lang="en-US"/>
          </a:p>
        </p:txBody>
      </p:sp>
      <p:pic>
        <p:nvPicPr>
          <p:cNvPr id="9" name="Picture 2">
            <a:extLst>
              <a:ext uri="{FF2B5EF4-FFF2-40B4-BE49-F238E27FC236}">
                <a16:creationId xmlns:a16="http://schemas.microsoft.com/office/drawing/2014/main" id="{E30E9DD2-5929-C5BC-D96D-878B55402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352" y="0"/>
            <a:ext cx="393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0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76FE-A2F3-D3E7-5515-B12D01A278C1}"/>
              </a:ext>
            </a:extLst>
          </p:cNvPr>
          <p:cNvSpPr>
            <a:spLocks noGrp="1"/>
          </p:cNvSpPr>
          <p:nvPr>
            <p:ph type="title"/>
          </p:nvPr>
        </p:nvSpPr>
        <p:spPr/>
        <p:txBody>
          <a:bodyPr/>
          <a:lstStyle/>
          <a:p>
            <a:r>
              <a:rPr lang="en-US" dirty="0"/>
              <a:t>AV Ethical Issues: is it Worth the Time?</a:t>
            </a:r>
            <a:endParaRPr lang="en-SE" dirty="0"/>
          </a:p>
        </p:txBody>
      </p:sp>
      <p:sp>
        <p:nvSpPr>
          <p:cNvPr id="3" name="Content Placeholder 2">
            <a:extLst>
              <a:ext uri="{FF2B5EF4-FFF2-40B4-BE49-F238E27FC236}">
                <a16:creationId xmlns:a16="http://schemas.microsoft.com/office/drawing/2014/main" id="{7F2832ED-28EB-A7F1-C0A6-E2D94E429EC0}"/>
              </a:ext>
            </a:extLst>
          </p:cNvPr>
          <p:cNvSpPr>
            <a:spLocks noGrp="1"/>
          </p:cNvSpPr>
          <p:nvPr>
            <p:ph idx="1"/>
          </p:nvPr>
        </p:nvSpPr>
        <p:spPr/>
        <p:txBody>
          <a:bodyPr>
            <a:normAutofit fontScale="85000" lnSpcReduction="10000"/>
          </a:bodyPr>
          <a:lstStyle/>
          <a:p>
            <a:r>
              <a:rPr lang="en-US" dirty="0"/>
              <a:t>Many argue that ethical issues are just a distraction from the real problem of AV safety and security, esp. in the presence of ML/DL algorithms.</a:t>
            </a:r>
          </a:p>
          <a:p>
            <a:pPr lvl="1"/>
            <a:r>
              <a:rPr lang="en-US" dirty="0"/>
              <a:t>None of the AV accidents in recent years involved any ethical decisions similar to the Trolley Problem. They are due to failures in sensors or perception algorithms.</a:t>
            </a:r>
          </a:p>
          <a:p>
            <a:r>
              <a:rPr lang="en-US" dirty="0"/>
              <a:t>Sebastian </a:t>
            </a:r>
            <a:r>
              <a:rPr lang="en-US" dirty="0" err="1"/>
              <a:t>Thrun</a:t>
            </a:r>
            <a:r>
              <a:rPr lang="en-US" dirty="0"/>
              <a:t> (former head of Google’s SDC project, former professor at Stanford who led the development of Stanley, winner of DARPA Grant Challenge in 2005): </a:t>
            </a:r>
          </a:p>
          <a:p>
            <a:pPr lvl="1"/>
            <a:r>
              <a:rPr lang="en-US" dirty="0"/>
              <a:t>“I think it’s a great thing for philosophers to discuss these kind of problems. They can get tenure at their universities, but it's not of practical relevance. If we manage with certain car technology to halve the traffic deaths in the world, which means if we are able to have 500,000 fewer deaths in total, then for this extremely rare, purely hypothetical trolley problem that might occur once in a hundred years. I think whatever the outcome is, the mental energy that philosophers have spent on discussing it is completely out of proportion to the benefit of others on one problem. I will leave it at that.”</a:t>
            </a:r>
          </a:p>
        </p:txBody>
      </p:sp>
      <p:sp>
        <p:nvSpPr>
          <p:cNvPr id="4" name="Slide Number Placeholder 3">
            <a:extLst>
              <a:ext uri="{FF2B5EF4-FFF2-40B4-BE49-F238E27FC236}">
                <a16:creationId xmlns:a16="http://schemas.microsoft.com/office/drawing/2014/main" id="{13CA7F9C-AFEF-B2C8-9301-1F9F315A79B5}"/>
              </a:ext>
            </a:extLst>
          </p:cNvPr>
          <p:cNvSpPr>
            <a:spLocks noGrp="1"/>
          </p:cNvSpPr>
          <p:nvPr>
            <p:ph type="sldNum" sz="quarter" idx="12"/>
          </p:nvPr>
        </p:nvSpPr>
        <p:spPr/>
        <p:txBody>
          <a:bodyPr/>
          <a:lstStyle/>
          <a:p>
            <a:fld id="{1F57BF9A-7B35-9447-9112-EAE7E91B4E99}" type="slidenum">
              <a:rPr lang="en-US" smtClean="0"/>
              <a:t>34</a:t>
            </a:fld>
            <a:endParaRPr lang="en-US"/>
          </a:p>
        </p:txBody>
      </p:sp>
    </p:spTree>
    <p:extLst>
      <p:ext uri="{BB962C8B-B14F-4D97-AF65-F5344CB8AC3E}">
        <p14:creationId xmlns:p14="http://schemas.microsoft.com/office/powerpoint/2010/main" val="1500614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B29D-C175-042C-793F-0BA1CE6F26AF}"/>
              </a:ext>
            </a:extLst>
          </p:cNvPr>
          <p:cNvSpPr>
            <a:spLocks noGrp="1"/>
          </p:cNvSpPr>
          <p:nvPr>
            <p:ph type="title"/>
          </p:nvPr>
        </p:nvSpPr>
        <p:spPr/>
        <p:txBody>
          <a:bodyPr/>
          <a:lstStyle/>
          <a:p>
            <a:r>
              <a:rPr lang="en-US" dirty="0"/>
              <a:t>AV Testing Legislation (USA)</a:t>
            </a:r>
            <a:endParaRPr lang="en-SE" dirty="0"/>
          </a:p>
        </p:txBody>
      </p:sp>
      <p:sp>
        <p:nvSpPr>
          <p:cNvPr id="3" name="Content Placeholder 2">
            <a:extLst>
              <a:ext uri="{FF2B5EF4-FFF2-40B4-BE49-F238E27FC236}">
                <a16:creationId xmlns:a16="http://schemas.microsoft.com/office/drawing/2014/main" id="{F6787FD4-F7CB-8027-6206-F93A81658737}"/>
              </a:ext>
            </a:extLst>
          </p:cNvPr>
          <p:cNvSpPr>
            <a:spLocks noGrp="1"/>
          </p:cNvSpPr>
          <p:nvPr>
            <p:ph idx="1"/>
          </p:nvPr>
        </p:nvSpPr>
        <p:spPr>
          <a:xfrm>
            <a:off x="622737" y="1237593"/>
            <a:ext cx="5863827" cy="5194738"/>
          </a:xfrm>
        </p:spPr>
        <p:txBody>
          <a:bodyPr/>
          <a:lstStyle/>
          <a:p>
            <a:r>
              <a:rPr lang="en-US" dirty="0"/>
              <a:t>It is necessary to test AVs on public roads for technology development, but is it ethical?</a:t>
            </a:r>
          </a:p>
          <a:p>
            <a:r>
              <a:rPr lang="en-US" dirty="0"/>
              <a:t>Legislation regulating AV testing differs widely across states. Several states have no proposed legislation, meanwhile states like Nevada, California, Texas, and Arizona are hotbeds for testing AVs (partly due to sunny weather)</a:t>
            </a:r>
          </a:p>
          <a:p>
            <a:pPr lvl="1"/>
            <a:endParaRPr lang="en-SE" dirty="0"/>
          </a:p>
        </p:txBody>
      </p:sp>
      <p:sp>
        <p:nvSpPr>
          <p:cNvPr id="4" name="Slide Number Placeholder 3">
            <a:extLst>
              <a:ext uri="{FF2B5EF4-FFF2-40B4-BE49-F238E27FC236}">
                <a16:creationId xmlns:a16="http://schemas.microsoft.com/office/drawing/2014/main" id="{EAEC1820-6FAC-D0B8-BBBD-C408F01819AD}"/>
              </a:ext>
            </a:extLst>
          </p:cNvPr>
          <p:cNvSpPr>
            <a:spLocks noGrp="1"/>
          </p:cNvSpPr>
          <p:nvPr>
            <p:ph type="sldNum" sz="quarter" idx="12"/>
          </p:nvPr>
        </p:nvSpPr>
        <p:spPr/>
        <p:txBody>
          <a:bodyPr/>
          <a:lstStyle/>
          <a:p>
            <a:fld id="{1F57BF9A-7B35-9447-9112-EAE7E91B4E99}" type="slidenum">
              <a:rPr lang="en-US" smtClean="0"/>
              <a:t>35</a:t>
            </a:fld>
            <a:endParaRPr lang="en-US"/>
          </a:p>
        </p:txBody>
      </p:sp>
      <p:pic>
        <p:nvPicPr>
          <p:cNvPr id="5" name="Picture 2">
            <a:extLst>
              <a:ext uri="{FF2B5EF4-FFF2-40B4-BE49-F238E27FC236}">
                <a16:creationId xmlns:a16="http://schemas.microsoft.com/office/drawing/2014/main" id="{C3337994-9AAC-53CB-25D4-D1CEE857F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64" y="1595626"/>
            <a:ext cx="5444995" cy="428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1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877F-FC08-EEFA-5C1C-191A6B1F8C02}"/>
              </a:ext>
            </a:extLst>
          </p:cNvPr>
          <p:cNvSpPr>
            <a:spLocks noGrp="1"/>
          </p:cNvSpPr>
          <p:nvPr>
            <p:ph type="title"/>
          </p:nvPr>
        </p:nvSpPr>
        <p:spPr/>
        <p:txBody>
          <a:bodyPr>
            <a:normAutofit/>
          </a:bodyPr>
          <a:lstStyle/>
          <a:p>
            <a:r>
              <a:rPr lang="en-US" sz="4800" dirty="0"/>
              <a:t>Automotive E/E Architecture Trends</a:t>
            </a:r>
            <a:endParaRPr lang="en-SE" dirty="0"/>
          </a:p>
        </p:txBody>
      </p:sp>
      <p:sp>
        <p:nvSpPr>
          <p:cNvPr id="3" name="Content Placeholder 2">
            <a:extLst>
              <a:ext uri="{FF2B5EF4-FFF2-40B4-BE49-F238E27FC236}">
                <a16:creationId xmlns:a16="http://schemas.microsoft.com/office/drawing/2014/main" id="{1C49BFD4-7FF2-B01F-B851-AE1F78174749}"/>
              </a:ext>
            </a:extLst>
          </p:cNvPr>
          <p:cNvSpPr>
            <a:spLocks noGrp="1"/>
          </p:cNvSpPr>
          <p:nvPr>
            <p:ph idx="1"/>
          </p:nvPr>
        </p:nvSpPr>
        <p:spPr>
          <a:xfrm>
            <a:off x="622737" y="1237592"/>
            <a:ext cx="6659291" cy="5379775"/>
          </a:xfrm>
        </p:spPr>
        <p:txBody>
          <a:bodyPr>
            <a:normAutofit fontScale="92500" lnSpcReduction="10000"/>
          </a:bodyPr>
          <a:lstStyle/>
          <a:p>
            <a:r>
              <a:rPr lang="en-US" sz="2800" dirty="0"/>
              <a:t>Automotive E/E architecture trends: </a:t>
            </a:r>
          </a:p>
          <a:p>
            <a:pPr lvl="1"/>
            <a:r>
              <a:rPr lang="en-US" sz="2400" dirty="0"/>
              <a:t>HW platform consolidation</a:t>
            </a:r>
          </a:p>
          <a:p>
            <a:pPr lvl="2"/>
            <a:r>
              <a:rPr lang="en-US" sz="2000" dirty="0"/>
              <a:t>Centralized architecture with a few ECUs helps simplify system architecture, reduce network load, and improve system reliability</a:t>
            </a:r>
          </a:p>
          <a:p>
            <a:pPr lvl="1"/>
            <a:r>
              <a:rPr lang="en-US" sz="2400" dirty="0"/>
              <a:t>HW platform miniaturization</a:t>
            </a:r>
          </a:p>
          <a:p>
            <a:pPr lvl="2"/>
            <a:r>
              <a:rPr lang="en-US" sz="2000" dirty="0"/>
              <a:t>A trunkful of electronics hinders consumer acceptance and mass deployment</a:t>
            </a:r>
          </a:p>
          <a:p>
            <a:pPr lvl="2"/>
            <a:r>
              <a:rPr lang="en-US" sz="2000" dirty="0"/>
              <a:t>System-on-Chip technology helps to achieve high-performance computing with small form factor and low power consumption</a:t>
            </a:r>
          </a:p>
          <a:p>
            <a:r>
              <a:rPr lang="en-US" sz="2800" dirty="0"/>
              <a:t>Significant HW resource constraints </a:t>
            </a:r>
            <a:r>
              <a:rPr lang="en-US" altLang="zh-CN" sz="2800" dirty="0"/>
              <a:t>i</a:t>
            </a:r>
            <a:r>
              <a:rPr lang="en-US" sz="2800" dirty="0"/>
              <a:t>n terms of processor speed, memory size, and network bandwidth</a:t>
            </a:r>
          </a:p>
          <a:p>
            <a:pPr lvl="1"/>
            <a:r>
              <a:rPr lang="en-US" sz="2400" dirty="0"/>
              <a:t>Level of constraints depends on the application context, e.g., mobile robots and consumer drones have more severe constraints than passenger cars</a:t>
            </a:r>
            <a:endParaRPr lang="en-SE" sz="3600" dirty="0"/>
          </a:p>
        </p:txBody>
      </p:sp>
      <p:sp>
        <p:nvSpPr>
          <p:cNvPr id="4" name="Slide Number Placeholder 3">
            <a:extLst>
              <a:ext uri="{FF2B5EF4-FFF2-40B4-BE49-F238E27FC236}">
                <a16:creationId xmlns:a16="http://schemas.microsoft.com/office/drawing/2014/main" id="{074F36F4-6BAE-A482-1DCB-06C2BD27E5D8}"/>
              </a:ext>
            </a:extLst>
          </p:cNvPr>
          <p:cNvSpPr>
            <a:spLocks noGrp="1"/>
          </p:cNvSpPr>
          <p:nvPr>
            <p:ph type="sldNum" sz="quarter" idx="12"/>
          </p:nvPr>
        </p:nvSpPr>
        <p:spPr/>
        <p:txBody>
          <a:bodyPr/>
          <a:lstStyle/>
          <a:p>
            <a:fld id="{1F57BF9A-7B35-9447-9112-EAE7E91B4E99}" type="slidenum">
              <a:rPr lang="en-US" smtClean="0"/>
              <a:t>4</a:t>
            </a:fld>
            <a:endParaRPr lang="en-US"/>
          </a:p>
        </p:txBody>
      </p:sp>
      <p:grpSp>
        <p:nvGrpSpPr>
          <p:cNvPr id="5" name="Group 4">
            <a:extLst>
              <a:ext uri="{FF2B5EF4-FFF2-40B4-BE49-F238E27FC236}">
                <a16:creationId xmlns:a16="http://schemas.microsoft.com/office/drawing/2014/main" id="{2177BA58-548D-BC11-A784-519AEA73BC94}"/>
              </a:ext>
            </a:extLst>
          </p:cNvPr>
          <p:cNvGrpSpPr/>
          <p:nvPr/>
        </p:nvGrpSpPr>
        <p:grpSpPr>
          <a:xfrm>
            <a:off x="7282029" y="1741207"/>
            <a:ext cx="3941551" cy="2480423"/>
            <a:chOff x="8310730" y="2520434"/>
            <a:chExt cx="3941551" cy="2480423"/>
          </a:xfrm>
        </p:grpSpPr>
        <p:grpSp>
          <p:nvGrpSpPr>
            <p:cNvPr id="6" name="Group 5">
              <a:extLst>
                <a:ext uri="{FF2B5EF4-FFF2-40B4-BE49-F238E27FC236}">
                  <a16:creationId xmlns:a16="http://schemas.microsoft.com/office/drawing/2014/main" id="{6834CA9E-B4E3-66D8-9755-982DA0AE0129}"/>
                </a:ext>
              </a:extLst>
            </p:cNvPr>
            <p:cNvGrpSpPr/>
            <p:nvPr/>
          </p:nvGrpSpPr>
          <p:grpSpPr>
            <a:xfrm>
              <a:off x="8310730" y="2520434"/>
              <a:ext cx="3711138" cy="2458674"/>
              <a:chOff x="24036" y="1348803"/>
              <a:chExt cx="8108993" cy="5372304"/>
            </a:xfrm>
          </p:grpSpPr>
          <p:pic>
            <p:nvPicPr>
              <p:cNvPr id="8" name="Picture 2">
                <a:extLst>
                  <a:ext uri="{FF2B5EF4-FFF2-40B4-BE49-F238E27FC236}">
                    <a16:creationId xmlns:a16="http://schemas.microsoft.com/office/drawing/2014/main" id="{DD689BE8-3ADA-32DC-3BAE-27C039FE0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8803"/>
                <a:ext cx="6513357" cy="48850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æè½æä¹åå¢ï¼ï¼ææè¡¨æåï¼_æè½_ææè¡¨æ">
                <a:extLst>
                  <a:ext uri="{FF2B5EF4-FFF2-40B4-BE49-F238E27FC236}">
                    <a16:creationId xmlns:a16="http://schemas.microsoft.com/office/drawing/2014/main" id="{FC5C73D7-38D7-37FE-76DC-661116619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6" y="4816107"/>
                <a:ext cx="1848873"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9">
                <a:extLst>
                  <a:ext uri="{FF2B5EF4-FFF2-40B4-BE49-F238E27FC236}">
                    <a16:creationId xmlns:a16="http://schemas.microsoft.com/office/drawing/2014/main" id="{C3F567D2-25ED-2C3C-7717-38ACAFF5D6CA}"/>
                  </a:ext>
                </a:extLst>
              </p:cNvPr>
              <p:cNvSpPr/>
              <p:nvPr/>
            </p:nvSpPr>
            <p:spPr>
              <a:xfrm>
                <a:off x="1872909" y="5058193"/>
                <a:ext cx="2615408" cy="902007"/>
              </a:xfrm>
              <a:prstGeom prst="wedgeRectCallout">
                <a:avLst>
                  <a:gd name="adj1" fmla="val -62591"/>
                  <a:gd name="adj2" fmla="val -14943"/>
                </a:avLst>
              </a:prstGeom>
              <a:solidFill>
                <a:srgbClr val="FFC000"/>
              </a:solidFill>
              <a:ln w="635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Where do </a:t>
                </a: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put my groceries?</a:t>
                </a:r>
                <a:endParaRPr kumimoji="0" lang="en-SE"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D627E2DE-1F1B-9CCE-6A53-0D41E7CE66C1}"/>
                </a:ext>
              </a:extLst>
            </p:cNvPr>
            <p:cNvSpPr txBox="1"/>
            <p:nvPr/>
          </p:nvSpPr>
          <p:spPr>
            <a:xfrm>
              <a:off x="9181502" y="4723858"/>
              <a:ext cx="3070779" cy="27699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rPr>
                <a:t>Trunk of an</a:t>
              </a:r>
              <a:r>
                <a:rPr kumimoji="0" lang="zh-CN" altLang="en-US"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rPr>
                <a:t> </a:t>
              </a: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rPr>
                <a:t>Experimental</a:t>
              </a:r>
              <a:r>
                <a:rPr kumimoji="0" lang="en-US" sz="1200" b="0" i="0" u="none" strike="noStrike" kern="0" cap="none" spc="0" normalizeH="0" baseline="0" noProof="0" dirty="0">
                  <a:ln>
                    <a:noFill/>
                  </a:ln>
                  <a:solidFill>
                    <a:prstClr val="black"/>
                  </a:solidFill>
                  <a:effectLst/>
                  <a:uLnTx/>
                  <a:uFillTx/>
                  <a:latin typeface="Calibri" panose="020F0502020204030204"/>
                </a:rPr>
                <a:t> AV from Ford (2017) </a:t>
              </a:r>
              <a:endParaRPr kumimoji="0" lang="en-SE" sz="12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1" name="Group 10">
            <a:extLst>
              <a:ext uri="{FF2B5EF4-FFF2-40B4-BE49-F238E27FC236}">
                <a16:creationId xmlns:a16="http://schemas.microsoft.com/office/drawing/2014/main" id="{2BA39483-DAC7-78BF-DE94-4F256FF04130}"/>
              </a:ext>
            </a:extLst>
          </p:cNvPr>
          <p:cNvGrpSpPr/>
          <p:nvPr/>
        </p:nvGrpSpPr>
        <p:grpSpPr>
          <a:xfrm>
            <a:off x="8752466" y="4229589"/>
            <a:ext cx="1969770" cy="1860890"/>
            <a:chOff x="8752466" y="4094419"/>
            <a:chExt cx="1969770" cy="1860890"/>
          </a:xfrm>
        </p:grpSpPr>
        <p:sp>
          <p:nvSpPr>
            <p:cNvPr id="12" name="TextBox 11">
              <a:extLst>
                <a:ext uri="{FF2B5EF4-FFF2-40B4-BE49-F238E27FC236}">
                  <a16:creationId xmlns:a16="http://schemas.microsoft.com/office/drawing/2014/main" id="{23BDBFE8-3BFB-2989-2450-282F119C9306}"/>
                </a:ext>
              </a:extLst>
            </p:cNvPr>
            <p:cNvSpPr txBox="1"/>
            <p:nvPr/>
          </p:nvSpPr>
          <p:spPr>
            <a:xfrm>
              <a:off x="8752466" y="5678310"/>
              <a:ext cx="1969770" cy="276999"/>
            </a:xfrm>
            <a:prstGeom prst="rect">
              <a:avLst/>
            </a:prstGeom>
            <a:noFill/>
          </p:spPr>
          <p:txBody>
            <a:bodyPr wrap="square" rtlCol="0">
              <a:spAutoFit/>
            </a:bodyPr>
            <a:lstStyle/>
            <a:p>
              <a:r>
                <a:rPr lang="en-US" sz="1200" dirty="0">
                  <a:solidFill>
                    <a:prstClr val="black"/>
                  </a:solidFill>
                  <a:latin typeface="Calibri" panose="020F0502020204030204"/>
                </a:rPr>
                <a:t>Tesla’s FSD Processor (2022)</a:t>
              </a:r>
              <a:endParaRPr lang="en-SE" sz="1200" dirty="0">
                <a:solidFill>
                  <a:prstClr val="black"/>
                </a:solidFill>
                <a:latin typeface="Calibri" panose="020F0502020204030204"/>
              </a:endParaRPr>
            </a:p>
          </p:txBody>
        </p:sp>
        <p:grpSp>
          <p:nvGrpSpPr>
            <p:cNvPr id="13" name="Group 12">
              <a:extLst>
                <a:ext uri="{FF2B5EF4-FFF2-40B4-BE49-F238E27FC236}">
                  <a16:creationId xmlns:a16="http://schemas.microsoft.com/office/drawing/2014/main" id="{06073F70-7CE2-E9A3-0C0D-ED39752E89E6}"/>
                </a:ext>
              </a:extLst>
            </p:cNvPr>
            <p:cNvGrpSpPr/>
            <p:nvPr/>
          </p:nvGrpSpPr>
          <p:grpSpPr>
            <a:xfrm>
              <a:off x="8754180" y="4094419"/>
              <a:ext cx="1847749" cy="1637913"/>
              <a:chOff x="9782881" y="5008816"/>
              <a:chExt cx="1847749" cy="1637913"/>
            </a:xfrm>
          </p:grpSpPr>
          <p:sp>
            <p:nvSpPr>
              <p:cNvPr id="14" name="Arrow: Down 13">
                <a:extLst>
                  <a:ext uri="{FF2B5EF4-FFF2-40B4-BE49-F238E27FC236}">
                    <a16:creationId xmlns:a16="http://schemas.microsoft.com/office/drawing/2014/main" id="{5631A9CE-AD65-BE4F-059A-4E8A1938C83E}"/>
                  </a:ext>
                </a:extLst>
              </p:cNvPr>
              <p:cNvSpPr/>
              <p:nvPr/>
            </p:nvSpPr>
            <p:spPr bwMode="auto">
              <a:xfrm>
                <a:off x="10504262" y="5008816"/>
                <a:ext cx="404988" cy="336015"/>
              </a:xfrm>
              <a:prstGeom prst="downArrow">
                <a:avLst/>
              </a:prstGeom>
              <a:noFill/>
              <a:ln w="9525"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2400" b="0" i="0" u="none" strike="noStrike" kern="0" cap="none" spc="0" normalizeH="0" baseline="0" noProof="0">
                  <a:ln>
                    <a:noFill/>
                  </a:ln>
                  <a:solidFill>
                    <a:prstClr val="black"/>
                  </a:solidFill>
                  <a:effectLst/>
                  <a:uLnTx/>
                  <a:uFillTx/>
                  <a:latin typeface="Tahoma" pitchFamily="34" charset="0"/>
                </a:endParaRPr>
              </a:p>
            </p:txBody>
          </p:sp>
          <p:pic>
            <p:nvPicPr>
              <p:cNvPr id="15" name="Picture 6">
                <a:extLst>
                  <a:ext uri="{FF2B5EF4-FFF2-40B4-BE49-F238E27FC236}">
                    <a16:creationId xmlns:a16="http://schemas.microsoft.com/office/drawing/2014/main" id="{982ACE94-154D-6C14-7E74-F662DE28508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2881" y="5380065"/>
                <a:ext cx="1847749" cy="126666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Group 15">
            <a:extLst>
              <a:ext uri="{FF2B5EF4-FFF2-40B4-BE49-F238E27FC236}">
                <a16:creationId xmlns:a16="http://schemas.microsoft.com/office/drawing/2014/main" id="{B06DD0D2-2D6E-491B-178E-C42AB1AE116C}"/>
              </a:ext>
            </a:extLst>
          </p:cNvPr>
          <p:cNvGrpSpPr/>
          <p:nvPr/>
        </p:nvGrpSpPr>
        <p:grpSpPr>
          <a:xfrm>
            <a:off x="7705104" y="2904929"/>
            <a:ext cx="3371201" cy="2452254"/>
            <a:chOff x="9272776" y="3959451"/>
            <a:chExt cx="2787588" cy="2082812"/>
          </a:xfrm>
        </p:grpSpPr>
        <p:pic>
          <p:nvPicPr>
            <p:cNvPr id="17" name="Picture 16">
              <a:extLst>
                <a:ext uri="{FF2B5EF4-FFF2-40B4-BE49-F238E27FC236}">
                  <a16:creationId xmlns:a16="http://schemas.microsoft.com/office/drawing/2014/main" id="{142B3FCB-2317-24B9-AD14-DC90CC3F2137}"/>
                </a:ext>
              </a:extLst>
            </p:cNvPr>
            <p:cNvPicPr>
              <a:picLocks noChangeAspect="1"/>
            </p:cNvPicPr>
            <p:nvPr/>
          </p:nvPicPr>
          <p:blipFill>
            <a:blip r:embed="rId5"/>
            <a:stretch>
              <a:fillRect/>
            </a:stretch>
          </p:blipFill>
          <p:spPr>
            <a:xfrm>
              <a:off x="9272776" y="3959451"/>
              <a:ext cx="2775785" cy="2082812"/>
            </a:xfrm>
            <a:prstGeom prst="rect">
              <a:avLst/>
            </a:prstGeom>
          </p:spPr>
        </p:pic>
        <p:sp>
          <p:nvSpPr>
            <p:cNvPr id="18" name="Rectangle: Rounded Corners 17">
              <a:extLst>
                <a:ext uri="{FF2B5EF4-FFF2-40B4-BE49-F238E27FC236}">
                  <a16:creationId xmlns:a16="http://schemas.microsoft.com/office/drawing/2014/main" id="{75FEFB14-8A89-C6D2-F8C4-752E8BE4CF47}"/>
                </a:ext>
              </a:extLst>
            </p:cNvPr>
            <p:cNvSpPr/>
            <p:nvPr/>
          </p:nvSpPr>
          <p:spPr>
            <a:xfrm>
              <a:off x="10828459" y="4028462"/>
              <a:ext cx="1112809" cy="457200"/>
            </a:xfrm>
            <a:prstGeom prst="roundRect">
              <a:avLst/>
            </a:prstGeom>
            <a:solidFill>
              <a:sysClr val="window" lastClr="FFFFFF"/>
            </a:solidFill>
            <a:ln w="635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Computing Workload</a:t>
              </a:r>
              <a:endParaRPr kumimoji="0" lang="en-SE"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3858EA00-6504-FC5F-8526-EA7F05D7D09C}"/>
                </a:ext>
              </a:extLst>
            </p:cNvPr>
            <p:cNvSpPr/>
            <p:nvPr/>
          </p:nvSpPr>
          <p:spPr>
            <a:xfrm>
              <a:off x="10828459" y="5540936"/>
              <a:ext cx="1231905" cy="457200"/>
            </a:xfrm>
            <a:prstGeom prst="roundRect">
              <a:avLst/>
            </a:prstGeom>
            <a:solidFill>
              <a:sysClr val="window" lastClr="FFFFFF"/>
            </a:solidFill>
            <a:ln w="6350" cap="flat" cmpd="sng" algn="ctr">
              <a:solidFill>
                <a:srgbClr val="ED7D3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panose="020F0502020204030204"/>
                  <a:ea typeface="+mn-ea"/>
                  <a:cs typeface="+mn-cs"/>
                </a:rPr>
                <a:t>In-Vehicle HW platform</a:t>
              </a:r>
              <a:endParaRPr kumimoji="0" lang="en-SE"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191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A454-9A88-9697-2295-111CC9E74B34}"/>
              </a:ext>
            </a:extLst>
          </p:cNvPr>
          <p:cNvSpPr>
            <a:spLocks noGrp="1"/>
          </p:cNvSpPr>
          <p:nvPr>
            <p:ph type="title"/>
          </p:nvPr>
        </p:nvSpPr>
        <p:spPr/>
        <p:txBody>
          <a:bodyPr>
            <a:normAutofit/>
          </a:bodyPr>
          <a:lstStyle/>
          <a:p>
            <a:r>
              <a:rPr lang="en-US" dirty="0"/>
              <a:t>Design Objectives vs. HW Constraints </a:t>
            </a:r>
            <a:endParaRPr lang="en-SE" dirty="0"/>
          </a:p>
        </p:txBody>
      </p:sp>
      <p:sp>
        <p:nvSpPr>
          <p:cNvPr id="3" name="Content Placeholder 2">
            <a:extLst>
              <a:ext uri="{FF2B5EF4-FFF2-40B4-BE49-F238E27FC236}">
                <a16:creationId xmlns:a16="http://schemas.microsoft.com/office/drawing/2014/main" id="{BF90CC3F-0ED3-C159-F6D6-FA3813F5F3FA}"/>
              </a:ext>
            </a:extLst>
          </p:cNvPr>
          <p:cNvSpPr>
            <a:spLocks noGrp="1"/>
          </p:cNvSpPr>
          <p:nvPr>
            <p:ph idx="1"/>
          </p:nvPr>
        </p:nvSpPr>
        <p:spPr>
          <a:xfrm>
            <a:off x="6096000" y="1237592"/>
            <a:ext cx="5550568" cy="5620407"/>
          </a:xfrm>
        </p:spPr>
        <p:txBody>
          <a:bodyPr>
            <a:normAutofit fontScale="92500"/>
          </a:bodyPr>
          <a:lstStyle/>
          <a:p>
            <a:r>
              <a:rPr lang="en-US" sz="2800" b="1" dirty="0"/>
              <a:t>HW Constraints</a:t>
            </a:r>
          </a:p>
          <a:p>
            <a:r>
              <a:rPr lang="en-US" sz="2800" dirty="0"/>
              <a:t>Size/Weight</a:t>
            </a:r>
          </a:p>
          <a:p>
            <a:pPr lvl="1"/>
            <a:r>
              <a:rPr lang="en-US" sz="2400" dirty="0"/>
              <a:t>Must be compact and lightweight (cannot have a trunkful of electronics)</a:t>
            </a:r>
          </a:p>
          <a:p>
            <a:r>
              <a:rPr lang="en-US" sz="2800" dirty="0"/>
              <a:t>Power consumption</a:t>
            </a:r>
          </a:p>
          <a:p>
            <a:pPr lvl="1"/>
            <a:r>
              <a:rPr lang="en-US" sz="2400" dirty="0"/>
              <a:t>Power consumption of electronics (sensors and computing hardware) for AD may be 100x that of a vehicle with regular ADAS. This drains battery and implies increased fuel consumption or reduced range for EVs</a:t>
            </a:r>
          </a:p>
          <a:p>
            <a:r>
              <a:rPr lang="en-US" sz="2800" dirty="0"/>
              <a:t>Cost</a:t>
            </a:r>
          </a:p>
          <a:p>
            <a:pPr lvl="1"/>
            <a:r>
              <a:rPr lang="en-US" sz="2400" dirty="0"/>
              <a:t>Important for mass deployment</a:t>
            </a:r>
          </a:p>
          <a:p>
            <a:pPr lvl="1"/>
            <a:r>
              <a:rPr lang="en-US" sz="2400" dirty="0"/>
              <a:t>Cost of electronics in an experimental AV often exceeds cost of the original vehicle.</a:t>
            </a:r>
          </a:p>
        </p:txBody>
      </p:sp>
      <p:sp>
        <p:nvSpPr>
          <p:cNvPr id="4" name="Slide Number Placeholder 3">
            <a:extLst>
              <a:ext uri="{FF2B5EF4-FFF2-40B4-BE49-F238E27FC236}">
                <a16:creationId xmlns:a16="http://schemas.microsoft.com/office/drawing/2014/main" id="{872CBC0A-FF0E-8507-5182-DC61DC72D885}"/>
              </a:ext>
            </a:extLst>
          </p:cNvPr>
          <p:cNvSpPr>
            <a:spLocks noGrp="1"/>
          </p:cNvSpPr>
          <p:nvPr>
            <p:ph type="sldNum" sz="quarter" idx="12"/>
          </p:nvPr>
        </p:nvSpPr>
        <p:spPr/>
        <p:txBody>
          <a:bodyPr/>
          <a:lstStyle/>
          <a:p>
            <a:fld id="{1F57BF9A-7B35-9447-9112-EAE7E91B4E99}" type="slidenum">
              <a:rPr lang="en-US" smtClean="0"/>
              <a:t>5</a:t>
            </a:fld>
            <a:endParaRPr lang="en-US"/>
          </a:p>
        </p:txBody>
      </p:sp>
      <p:sp>
        <p:nvSpPr>
          <p:cNvPr id="6" name="Content Placeholder 2">
            <a:extLst>
              <a:ext uri="{FF2B5EF4-FFF2-40B4-BE49-F238E27FC236}">
                <a16:creationId xmlns:a16="http://schemas.microsoft.com/office/drawing/2014/main" id="{91C7500B-12D1-58B0-B3A5-A58C5BB6E1CB}"/>
              </a:ext>
            </a:extLst>
          </p:cNvPr>
          <p:cNvSpPr txBox="1">
            <a:spLocks/>
          </p:cNvSpPr>
          <p:nvPr/>
        </p:nvSpPr>
        <p:spPr>
          <a:xfrm>
            <a:off x="368969" y="1237593"/>
            <a:ext cx="5550568" cy="33183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Design Objectives</a:t>
            </a:r>
          </a:p>
          <a:p>
            <a:r>
              <a:rPr lang="en-US" sz="2800" dirty="0"/>
              <a:t>Safety</a:t>
            </a:r>
          </a:p>
          <a:p>
            <a:pPr lvl="1"/>
            <a:r>
              <a:rPr lang="en-US" sz="2400" dirty="0"/>
              <a:t>System failures may be deadly</a:t>
            </a:r>
          </a:p>
          <a:p>
            <a:r>
              <a:rPr lang="en-US" sz="2800" dirty="0"/>
              <a:t>Hard real-time</a:t>
            </a:r>
          </a:p>
          <a:p>
            <a:pPr lvl="1"/>
            <a:r>
              <a:rPr lang="en-US" sz="2400" dirty="0"/>
              <a:t>Deadline misses may compromise safety</a:t>
            </a:r>
          </a:p>
          <a:p>
            <a:r>
              <a:rPr lang="en-US" sz="2800" dirty="0"/>
              <a:t>Security</a:t>
            </a:r>
          </a:p>
          <a:p>
            <a:pPr lvl="1"/>
            <a:r>
              <a:rPr lang="en-US" sz="2400" dirty="0"/>
              <a:t>Malicious attacks may compromise safety</a:t>
            </a:r>
          </a:p>
        </p:txBody>
      </p:sp>
    </p:spTree>
    <p:extLst>
      <p:ext uri="{BB962C8B-B14F-4D97-AF65-F5344CB8AC3E}">
        <p14:creationId xmlns:p14="http://schemas.microsoft.com/office/powerpoint/2010/main" val="25073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DA77-C70D-4659-FE8A-672D0211A477}"/>
              </a:ext>
            </a:extLst>
          </p:cNvPr>
          <p:cNvSpPr>
            <a:spLocks noGrp="1"/>
          </p:cNvSpPr>
          <p:nvPr>
            <p:ph type="title"/>
          </p:nvPr>
        </p:nvSpPr>
        <p:spPr/>
        <p:txBody>
          <a:bodyPr/>
          <a:lstStyle/>
          <a:p>
            <a:r>
              <a:rPr lang="en-US" dirty="0"/>
              <a:t>SoC Hardware for AVs</a:t>
            </a:r>
            <a:endParaRPr lang="en-SE" dirty="0"/>
          </a:p>
        </p:txBody>
      </p:sp>
      <p:sp>
        <p:nvSpPr>
          <p:cNvPr id="3" name="Content Placeholder 2">
            <a:extLst>
              <a:ext uri="{FF2B5EF4-FFF2-40B4-BE49-F238E27FC236}">
                <a16:creationId xmlns:a16="http://schemas.microsoft.com/office/drawing/2014/main" id="{1A2B3369-8CC6-1755-D7F4-EB604E1DF7C2}"/>
              </a:ext>
            </a:extLst>
          </p:cNvPr>
          <p:cNvSpPr>
            <a:spLocks noGrp="1"/>
          </p:cNvSpPr>
          <p:nvPr>
            <p:ph idx="1"/>
          </p:nvPr>
        </p:nvSpPr>
        <p:spPr/>
        <p:txBody>
          <a:bodyPr>
            <a:normAutofit fontScale="92500" lnSpcReduction="20000"/>
          </a:bodyPr>
          <a:lstStyle/>
          <a:p>
            <a:r>
              <a:rPr lang="en-US" dirty="0"/>
              <a:t>The most compute-intensive workload is Deep Learning inference</a:t>
            </a:r>
          </a:p>
          <a:p>
            <a:r>
              <a:rPr lang="en-US" dirty="0"/>
              <a:t>Many vendors provide SoC (System-on-Chip) products that integrate CPU cores with specialized computational engines for Deep Learning:</a:t>
            </a:r>
          </a:p>
          <a:p>
            <a:pPr lvl="1"/>
            <a:r>
              <a:rPr lang="en-US" dirty="0"/>
              <a:t>GPU (Graphics Processing Unit)</a:t>
            </a:r>
          </a:p>
          <a:p>
            <a:pPr lvl="2"/>
            <a:r>
              <a:rPr lang="en-US" dirty="0"/>
              <a:t>NVIDIA is the only serious player</a:t>
            </a:r>
          </a:p>
          <a:p>
            <a:pPr lvl="2"/>
            <a:r>
              <a:rPr lang="en-US" dirty="0"/>
              <a:t>Other GPU venders, e.g., AMD, ARM, Intel, focus on computer graphics instead of general-purpose computing (GPGPU)</a:t>
            </a:r>
          </a:p>
          <a:p>
            <a:pPr lvl="1"/>
            <a:r>
              <a:rPr lang="en-US" dirty="0"/>
              <a:t>FPGA (Field-Programmable Gate Arrays) </a:t>
            </a:r>
          </a:p>
          <a:p>
            <a:pPr lvl="2"/>
            <a:r>
              <a:rPr lang="en-US" dirty="0"/>
              <a:t>Xilinx, Intel Altera</a:t>
            </a:r>
          </a:p>
          <a:p>
            <a:pPr lvl="1"/>
            <a:r>
              <a:rPr lang="en-US" dirty="0"/>
              <a:t>ASIC (Application-Specific Integrated Circuit) </a:t>
            </a:r>
          </a:p>
          <a:p>
            <a:pPr lvl="2"/>
            <a:r>
              <a:rPr lang="en-US" dirty="0"/>
              <a:t>An explosion of specialized ASICs for Deep Learning in recent years, with hundreds of companies and products ranging from high-performance to embedded</a:t>
            </a:r>
          </a:p>
          <a:p>
            <a:pPr lvl="1"/>
            <a:r>
              <a:rPr lang="en-US" dirty="0"/>
              <a:t>DSP (Digital Signal Processor)</a:t>
            </a:r>
          </a:p>
          <a:p>
            <a:pPr lvl="2"/>
            <a:r>
              <a:rPr lang="en-US" dirty="0"/>
              <a:t>Mainly for image preprocessing, e.g., products from Texas Instruments</a:t>
            </a:r>
          </a:p>
        </p:txBody>
      </p:sp>
      <p:sp>
        <p:nvSpPr>
          <p:cNvPr id="4" name="Slide Number Placeholder 3">
            <a:extLst>
              <a:ext uri="{FF2B5EF4-FFF2-40B4-BE49-F238E27FC236}">
                <a16:creationId xmlns:a16="http://schemas.microsoft.com/office/drawing/2014/main" id="{2E925908-8A61-DAB9-7AED-E909C83340B4}"/>
              </a:ext>
            </a:extLst>
          </p:cNvPr>
          <p:cNvSpPr>
            <a:spLocks noGrp="1"/>
          </p:cNvSpPr>
          <p:nvPr>
            <p:ph type="sldNum" sz="quarter" idx="12"/>
          </p:nvPr>
        </p:nvSpPr>
        <p:spPr/>
        <p:txBody>
          <a:bodyPr/>
          <a:lstStyle/>
          <a:p>
            <a:fld id="{1F57BF9A-7B35-9447-9112-EAE7E91B4E99}" type="slidenum">
              <a:rPr lang="en-US" smtClean="0"/>
              <a:t>6</a:t>
            </a:fld>
            <a:endParaRPr lang="en-US"/>
          </a:p>
        </p:txBody>
      </p:sp>
    </p:spTree>
    <p:extLst>
      <p:ext uri="{BB962C8B-B14F-4D97-AF65-F5344CB8AC3E}">
        <p14:creationId xmlns:p14="http://schemas.microsoft.com/office/powerpoint/2010/main" val="55715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C372-2060-1524-72D9-EE6FC945A1D0}"/>
              </a:ext>
            </a:extLst>
          </p:cNvPr>
          <p:cNvSpPr>
            <a:spLocks noGrp="1"/>
          </p:cNvSpPr>
          <p:nvPr>
            <p:ph type="title"/>
          </p:nvPr>
        </p:nvSpPr>
        <p:spPr/>
        <p:txBody>
          <a:bodyPr/>
          <a:lstStyle/>
          <a:p>
            <a:r>
              <a:rPr lang="en-US" dirty="0"/>
              <a:t>CPU vs. GPU/FPGA/ASIC</a:t>
            </a:r>
            <a:endParaRPr lang="en-SE" dirty="0"/>
          </a:p>
        </p:txBody>
      </p:sp>
      <p:sp>
        <p:nvSpPr>
          <p:cNvPr id="3" name="Content Placeholder 2">
            <a:extLst>
              <a:ext uri="{FF2B5EF4-FFF2-40B4-BE49-F238E27FC236}">
                <a16:creationId xmlns:a16="http://schemas.microsoft.com/office/drawing/2014/main" id="{78C677F9-CACA-1958-CE9D-A90A99669804}"/>
              </a:ext>
            </a:extLst>
          </p:cNvPr>
          <p:cNvSpPr>
            <a:spLocks noGrp="1"/>
          </p:cNvSpPr>
          <p:nvPr>
            <p:ph idx="1"/>
          </p:nvPr>
        </p:nvSpPr>
        <p:spPr>
          <a:xfrm>
            <a:off x="622737" y="1237593"/>
            <a:ext cx="5331385" cy="5194738"/>
          </a:xfrm>
        </p:spPr>
        <p:txBody>
          <a:bodyPr>
            <a:normAutofit lnSpcReduction="10000"/>
          </a:bodyPr>
          <a:lstStyle/>
          <a:p>
            <a:r>
              <a:rPr lang="en-US" dirty="0"/>
              <a:t>CPU is designed for general-purpose workloads</a:t>
            </a:r>
          </a:p>
          <a:p>
            <a:r>
              <a:rPr lang="en-US" dirty="0"/>
              <a:t>GPU has much simpler control logic than CPU, hence has more computational elements (Arithmetic Logic Units) </a:t>
            </a:r>
          </a:p>
          <a:p>
            <a:pPr lvl="1"/>
            <a:r>
              <a:rPr lang="en-US" dirty="0"/>
              <a:t>Specialized for highly-parallel workloads, e.g., matrix-multiply, which is a core operation in Deep Learning training and inference</a:t>
            </a:r>
          </a:p>
          <a:p>
            <a:pPr lvl="1"/>
            <a:r>
              <a:rPr lang="en-US" dirty="0"/>
              <a:t>Similarly for FPGA and ASIC</a:t>
            </a:r>
            <a:endParaRPr lang="en-SE" dirty="0"/>
          </a:p>
        </p:txBody>
      </p:sp>
      <p:sp>
        <p:nvSpPr>
          <p:cNvPr id="4" name="Slide Number Placeholder 3">
            <a:extLst>
              <a:ext uri="{FF2B5EF4-FFF2-40B4-BE49-F238E27FC236}">
                <a16:creationId xmlns:a16="http://schemas.microsoft.com/office/drawing/2014/main" id="{CC041BC8-406B-BC7D-D0A4-3DECC7F56125}"/>
              </a:ext>
            </a:extLst>
          </p:cNvPr>
          <p:cNvSpPr>
            <a:spLocks noGrp="1"/>
          </p:cNvSpPr>
          <p:nvPr>
            <p:ph type="sldNum" sz="quarter" idx="12"/>
          </p:nvPr>
        </p:nvSpPr>
        <p:spPr/>
        <p:txBody>
          <a:bodyPr/>
          <a:lstStyle/>
          <a:p>
            <a:fld id="{1F57BF9A-7B35-9447-9112-EAE7E91B4E99}" type="slidenum">
              <a:rPr lang="en-US" smtClean="0"/>
              <a:t>7</a:t>
            </a:fld>
            <a:endParaRPr lang="en-US"/>
          </a:p>
        </p:txBody>
      </p:sp>
      <p:pic>
        <p:nvPicPr>
          <p:cNvPr id="5" name="Picture 2">
            <a:extLst>
              <a:ext uri="{FF2B5EF4-FFF2-40B4-BE49-F238E27FC236}">
                <a16:creationId xmlns:a16="http://schemas.microsoft.com/office/drawing/2014/main" id="{9D4E0245-ACB8-7675-E398-963314F86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101" y="4625465"/>
            <a:ext cx="5374348" cy="211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98CC701-335C-A5F6-E7D8-5EF7D72C8A52}"/>
              </a:ext>
            </a:extLst>
          </p:cNvPr>
          <p:cNvPicPr>
            <a:picLocks noChangeAspect="1"/>
          </p:cNvPicPr>
          <p:nvPr/>
        </p:nvPicPr>
        <p:blipFill>
          <a:blip r:embed="rId3"/>
          <a:stretch>
            <a:fillRect/>
          </a:stretch>
        </p:blipFill>
        <p:spPr>
          <a:xfrm>
            <a:off x="6083366" y="2569291"/>
            <a:ext cx="1267578" cy="886477"/>
          </a:xfrm>
          <a:prstGeom prst="rect">
            <a:avLst/>
          </a:prstGeom>
        </p:spPr>
      </p:pic>
      <p:pic>
        <p:nvPicPr>
          <p:cNvPr id="7" name="Picture 6">
            <a:extLst>
              <a:ext uri="{FF2B5EF4-FFF2-40B4-BE49-F238E27FC236}">
                <a16:creationId xmlns:a16="http://schemas.microsoft.com/office/drawing/2014/main" id="{85E58074-6EE4-60DA-A247-198121EB2B14}"/>
              </a:ext>
            </a:extLst>
          </p:cNvPr>
          <p:cNvPicPr>
            <a:picLocks noChangeAspect="1"/>
          </p:cNvPicPr>
          <p:nvPr/>
        </p:nvPicPr>
        <p:blipFill>
          <a:blip r:embed="rId3"/>
          <a:stretch>
            <a:fillRect/>
          </a:stretch>
        </p:blipFill>
        <p:spPr>
          <a:xfrm>
            <a:off x="7501771" y="2569291"/>
            <a:ext cx="1267578" cy="886477"/>
          </a:xfrm>
          <a:prstGeom prst="rect">
            <a:avLst/>
          </a:prstGeom>
        </p:spPr>
      </p:pic>
      <p:graphicFrame>
        <p:nvGraphicFramePr>
          <p:cNvPr id="8" name="Table 8">
            <a:extLst>
              <a:ext uri="{FF2B5EF4-FFF2-40B4-BE49-F238E27FC236}">
                <a16:creationId xmlns:a16="http://schemas.microsoft.com/office/drawing/2014/main" id="{BF1DD700-6E01-B6F4-A6EA-53A4690AA9CC}"/>
              </a:ext>
            </a:extLst>
          </p:cNvPr>
          <p:cNvGraphicFramePr>
            <a:graphicFrameLocks noGrp="1"/>
          </p:cNvGraphicFramePr>
          <p:nvPr>
            <p:extLst>
              <p:ext uri="{D42A27DB-BD31-4B8C-83A1-F6EECF244321}">
                <p14:modId xmlns:p14="http://schemas.microsoft.com/office/powerpoint/2010/main" val="1461605735"/>
              </p:ext>
            </p:extLst>
          </p:nvPr>
        </p:nvGraphicFramePr>
        <p:xfrm>
          <a:off x="6036671" y="2538118"/>
          <a:ext cx="2732678" cy="927244"/>
        </p:xfrm>
        <a:graphic>
          <a:graphicData uri="http://schemas.openxmlformats.org/drawingml/2006/table">
            <a:tbl>
              <a:tblPr firstRow="1" bandRow="1">
                <a:tableStyleId>{5940675A-B579-460E-94D1-54222C63F5DA}</a:tableStyleId>
              </a:tblPr>
              <a:tblGrid>
                <a:gridCol w="1366339">
                  <a:extLst>
                    <a:ext uri="{9D8B030D-6E8A-4147-A177-3AD203B41FA5}">
                      <a16:colId xmlns:a16="http://schemas.microsoft.com/office/drawing/2014/main" val="2617339208"/>
                    </a:ext>
                  </a:extLst>
                </a:gridCol>
                <a:gridCol w="1366339">
                  <a:extLst>
                    <a:ext uri="{9D8B030D-6E8A-4147-A177-3AD203B41FA5}">
                      <a16:colId xmlns:a16="http://schemas.microsoft.com/office/drawing/2014/main" val="2656376075"/>
                    </a:ext>
                  </a:extLst>
                </a:gridCol>
              </a:tblGrid>
              <a:tr h="927244">
                <a:tc>
                  <a:txBody>
                    <a:bodyPr/>
                    <a:lstStyle/>
                    <a:p>
                      <a:endParaRPr lang="en-SE" dirty="0"/>
                    </a:p>
                  </a:txBody>
                  <a:tcPr/>
                </a:tc>
                <a:tc>
                  <a:txBody>
                    <a:bodyPr/>
                    <a:lstStyle/>
                    <a:p>
                      <a:endParaRPr lang="en-SE" dirty="0"/>
                    </a:p>
                  </a:txBody>
                  <a:tcPr/>
                </a:tc>
                <a:extLst>
                  <a:ext uri="{0D108BD9-81ED-4DB2-BD59-A6C34878D82A}">
                    <a16:rowId xmlns:a16="http://schemas.microsoft.com/office/drawing/2014/main" val="1052383599"/>
                  </a:ext>
                </a:extLst>
              </a:tr>
            </a:tbl>
          </a:graphicData>
        </a:graphic>
      </p:graphicFrame>
      <p:pic>
        <p:nvPicPr>
          <p:cNvPr id="9" name="Picture 8">
            <a:extLst>
              <a:ext uri="{FF2B5EF4-FFF2-40B4-BE49-F238E27FC236}">
                <a16:creationId xmlns:a16="http://schemas.microsoft.com/office/drawing/2014/main" id="{D0854726-1857-9D3A-2D79-EF885CA3E887}"/>
              </a:ext>
            </a:extLst>
          </p:cNvPr>
          <p:cNvPicPr>
            <a:picLocks noChangeAspect="1"/>
          </p:cNvPicPr>
          <p:nvPr/>
        </p:nvPicPr>
        <p:blipFill>
          <a:blip r:embed="rId4"/>
          <a:stretch>
            <a:fillRect/>
          </a:stretch>
        </p:blipFill>
        <p:spPr>
          <a:xfrm>
            <a:off x="9196857" y="1209479"/>
            <a:ext cx="450412" cy="545691"/>
          </a:xfrm>
          <a:prstGeom prst="rect">
            <a:avLst/>
          </a:prstGeom>
        </p:spPr>
      </p:pic>
      <p:pic>
        <p:nvPicPr>
          <p:cNvPr id="10" name="Picture 9">
            <a:extLst>
              <a:ext uri="{FF2B5EF4-FFF2-40B4-BE49-F238E27FC236}">
                <a16:creationId xmlns:a16="http://schemas.microsoft.com/office/drawing/2014/main" id="{DFBF460F-B869-B104-7615-B5DE4DC73680}"/>
              </a:ext>
            </a:extLst>
          </p:cNvPr>
          <p:cNvPicPr>
            <a:picLocks noChangeAspect="1"/>
          </p:cNvPicPr>
          <p:nvPr/>
        </p:nvPicPr>
        <p:blipFill>
          <a:blip r:embed="rId4"/>
          <a:stretch>
            <a:fillRect/>
          </a:stretch>
        </p:blipFill>
        <p:spPr>
          <a:xfrm>
            <a:off x="9868461" y="1209479"/>
            <a:ext cx="450412" cy="545691"/>
          </a:xfrm>
          <a:prstGeom prst="rect">
            <a:avLst/>
          </a:prstGeom>
        </p:spPr>
      </p:pic>
      <p:pic>
        <p:nvPicPr>
          <p:cNvPr id="11" name="Picture 10">
            <a:extLst>
              <a:ext uri="{FF2B5EF4-FFF2-40B4-BE49-F238E27FC236}">
                <a16:creationId xmlns:a16="http://schemas.microsoft.com/office/drawing/2014/main" id="{2DACB6BF-2370-6BDD-E766-BCE3CE910B47}"/>
              </a:ext>
            </a:extLst>
          </p:cNvPr>
          <p:cNvPicPr>
            <a:picLocks noChangeAspect="1"/>
          </p:cNvPicPr>
          <p:nvPr/>
        </p:nvPicPr>
        <p:blipFill>
          <a:blip r:embed="rId4"/>
          <a:stretch>
            <a:fillRect/>
          </a:stretch>
        </p:blipFill>
        <p:spPr>
          <a:xfrm>
            <a:off x="10540065" y="1209479"/>
            <a:ext cx="450412" cy="545691"/>
          </a:xfrm>
          <a:prstGeom prst="rect">
            <a:avLst/>
          </a:prstGeom>
        </p:spPr>
      </p:pic>
      <p:pic>
        <p:nvPicPr>
          <p:cNvPr id="12" name="Picture 11">
            <a:extLst>
              <a:ext uri="{FF2B5EF4-FFF2-40B4-BE49-F238E27FC236}">
                <a16:creationId xmlns:a16="http://schemas.microsoft.com/office/drawing/2014/main" id="{29703767-EE75-FD06-AF1A-09DB09E74388}"/>
              </a:ext>
            </a:extLst>
          </p:cNvPr>
          <p:cNvPicPr>
            <a:picLocks noChangeAspect="1"/>
          </p:cNvPicPr>
          <p:nvPr/>
        </p:nvPicPr>
        <p:blipFill>
          <a:blip r:embed="rId4"/>
          <a:stretch>
            <a:fillRect/>
          </a:stretch>
        </p:blipFill>
        <p:spPr>
          <a:xfrm>
            <a:off x="11211669" y="1209479"/>
            <a:ext cx="450412" cy="545691"/>
          </a:xfrm>
          <a:prstGeom prst="rect">
            <a:avLst/>
          </a:prstGeom>
        </p:spPr>
      </p:pic>
      <p:pic>
        <p:nvPicPr>
          <p:cNvPr id="13" name="Picture 12">
            <a:extLst>
              <a:ext uri="{FF2B5EF4-FFF2-40B4-BE49-F238E27FC236}">
                <a16:creationId xmlns:a16="http://schemas.microsoft.com/office/drawing/2014/main" id="{2B0482EB-7A6E-BB45-4DEB-338B39988A1A}"/>
              </a:ext>
            </a:extLst>
          </p:cNvPr>
          <p:cNvPicPr>
            <a:picLocks noChangeAspect="1"/>
          </p:cNvPicPr>
          <p:nvPr/>
        </p:nvPicPr>
        <p:blipFill>
          <a:blip r:embed="rId4"/>
          <a:stretch>
            <a:fillRect/>
          </a:stretch>
        </p:blipFill>
        <p:spPr>
          <a:xfrm>
            <a:off x="9196857" y="1781458"/>
            <a:ext cx="450412" cy="545691"/>
          </a:xfrm>
          <a:prstGeom prst="rect">
            <a:avLst/>
          </a:prstGeom>
        </p:spPr>
      </p:pic>
      <p:pic>
        <p:nvPicPr>
          <p:cNvPr id="14" name="Picture 13">
            <a:extLst>
              <a:ext uri="{FF2B5EF4-FFF2-40B4-BE49-F238E27FC236}">
                <a16:creationId xmlns:a16="http://schemas.microsoft.com/office/drawing/2014/main" id="{46CE1A4F-5BEA-12E6-0F1C-5DD6A2862CA2}"/>
              </a:ext>
            </a:extLst>
          </p:cNvPr>
          <p:cNvPicPr>
            <a:picLocks noChangeAspect="1"/>
          </p:cNvPicPr>
          <p:nvPr/>
        </p:nvPicPr>
        <p:blipFill>
          <a:blip r:embed="rId4"/>
          <a:stretch>
            <a:fillRect/>
          </a:stretch>
        </p:blipFill>
        <p:spPr>
          <a:xfrm>
            <a:off x="9868461" y="1781458"/>
            <a:ext cx="450412" cy="545691"/>
          </a:xfrm>
          <a:prstGeom prst="rect">
            <a:avLst/>
          </a:prstGeom>
        </p:spPr>
      </p:pic>
      <p:pic>
        <p:nvPicPr>
          <p:cNvPr id="15" name="Picture 14">
            <a:extLst>
              <a:ext uri="{FF2B5EF4-FFF2-40B4-BE49-F238E27FC236}">
                <a16:creationId xmlns:a16="http://schemas.microsoft.com/office/drawing/2014/main" id="{B3055B3C-5C19-4071-D022-28BC0E1A5B65}"/>
              </a:ext>
            </a:extLst>
          </p:cNvPr>
          <p:cNvPicPr>
            <a:picLocks noChangeAspect="1"/>
          </p:cNvPicPr>
          <p:nvPr/>
        </p:nvPicPr>
        <p:blipFill>
          <a:blip r:embed="rId4"/>
          <a:stretch>
            <a:fillRect/>
          </a:stretch>
        </p:blipFill>
        <p:spPr>
          <a:xfrm>
            <a:off x="10540065" y="1781458"/>
            <a:ext cx="450412" cy="545691"/>
          </a:xfrm>
          <a:prstGeom prst="rect">
            <a:avLst/>
          </a:prstGeom>
        </p:spPr>
      </p:pic>
      <p:pic>
        <p:nvPicPr>
          <p:cNvPr id="16" name="Picture 15">
            <a:extLst>
              <a:ext uri="{FF2B5EF4-FFF2-40B4-BE49-F238E27FC236}">
                <a16:creationId xmlns:a16="http://schemas.microsoft.com/office/drawing/2014/main" id="{40ED3D3E-A062-AB4B-BF7C-C302211CA447}"/>
              </a:ext>
            </a:extLst>
          </p:cNvPr>
          <p:cNvPicPr>
            <a:picLocks noChangeAspect="1"/>
          </p:cNvPicPr>
          <p:nvPr/>
        </p:nvPicPr>
        <p:blipFill>
          <a:blip r:embed="rId4"/>
          <a:stretch>
            <a:fillRect/>
          </a:stretch>
        </p:blipFill>
        <p:spPr>
          <a:xfrm>
            <a:off x="11211669" y="1781458"/>
            <a:ext cx="450412" cy="545691"/>
          </a:xfrm>
          <a:prstGeom prst="rect">
            <a:avLst/>
          </a:prstGeom>
        </p:spPr>
      </p:pic>
      <p:pic>
        <p:nvPicPr>
          <p:cNvPr id="17" name="Picture 16">
            <a:extLst>
              <a:ext uri="{FF2B5EF4-FFF2-40B4-BE49-F238E27FC236}">
                <a16:creationId xmlns:a16="http://schemas.microsoft.com/office/drawing/2014/main" id="{3129BC78-EDDA-1AA0-63F6-EB9AC66916B7}"/>
              </a:ext>
            </a:extLst>
          </p:cNvPr>
          <p:cNvPicPr>
            <a:picLocks noChangeAspect="1"/>
          </p:cNvPicPr>
          <p:nvPr/>
        </p:nvPicPr>
        <p:blipFill>
          <a:blip r:embed="rId4"/>
          <a:stretch>
            <a:fillRect/>
          </a:stretch>
        </p:blipFill>
        <p:spPr>
          <a:xfrm>
            <a:off x="9196857" y="2358322"/>
            <a:ext cx="450412" cy="545691"/>
          </a:xfrm>
          <a:prstGeom prst="rect">
            <a:avLst/>
          </a:prstGeom>
        </p:spPr>
      </p:pic>
      <p:pic>
        <p:nvPicPr>
          <p:cNvPr id="18" name="Picture 17">
            <a:extLst>
              <a:ext uri="{FF2B5EF4-FFF2-40B4-BE49-F238E27FC236}">
                <a16:creationId xmlns:a16="http://schemas.microsoft.com/office/drawing/2014/main" id="{F628962E-52FD-E4FD-20D7-74BB9D488F8F}"/>
              </a:ext>
            </a:extLst>
          </p:cNvPr>
          <p:cNvPicPr>
            <a:picLocks noChangeAspect="1"/>
          </p:cNvPicPr>
          <p:nvPr/>
        </p:nvPicPr>
        <p:blipFill>
          <a:blip r:embed="rId4"/>
          <a:stretch>
            <a:fillRect/>
          </a:stretch>
        </p:blipFill>
        <p:spPr>
          <a:xfrm>
            <a:off x="9868461" y="2358322"/>
            <a:ext cx="450412" cy="545691"/>
          </a:xfrm>
          <a:prstGeom prst="rect">
            <a:avLst/>
          </a:prstGeom>
        </p:spPr>
      </p:pic>
      <p:pic>
        <p:nvPicPr>
          <p:cNvPr id="19" name="Picture 18">
            <a:extLst>
              <a:ext uri="{FF2B5EF4-FFF2-40B4-BE49-F238E27FC236}">
                <a16:creationId xmlns:a16="http://schemas.microsoft.com/office/drawing/2014/main" id="{2B9D9649-7A45-5380-B763-A21B1A97E561}"/>
              </a:ext>
            </a:extLst>
          </p:cNvPr>
          <p:cNvPicPr>
            <a:picLocks noChangeAspect="1"/>
          </p:cNvPicPr>
          <p:nvPr/>
        </p:nvPicPr>
        <p:blipFill>
          <a:blip r:embed="rId4"/>
          <a:stretch>
            <a:fillRect/>
          </a:stretch>
        </p:blipFill>
        <p:spPr>
          <a:xfrm>
            <a:off x="10540065" y="2358322"/>
            <a:ext cx="450412" cy="545691"/>
          </a:xfrm>
          <a:prstGeom prst="rect">
            <a:avLst/>
          </a:prstGeom>
        </p:spPr>
      </p:pic>
      <p:pic>
        <p:nvPicPr>
          <p:cNvPr id="20" name="Picture 19">
            <a:extLst>
              <a:ext uri="{FF2B5EF4-FFF2-40B4-BE49-F238E27FC236}">
                <a16:creationId xmlns:a16="http://schemas.microsoft.com/office/drawing/2014/main" id="{949E7913-5524-02E7-AEE3-D5CF5D981AB2}"/>
              </a:ext>
            </a:extLst>
          </p:cNvPr>
          <p:cNvPicPr>
            <a:picLocks noChangeAspect="1"/>
          </p:cNvPicPr>
          <p:nvPr/>
        </p:nvPicPr>
        <p:blipFill>
          <a:blip r:embed="rId4"/>
          <a:stretch>
            <a:fillRect/>
          </a:stretch>
        </p:blipFill>
        <p:spPr>
          <a:xfrm>
            <a:off x="11211669" y="2358322"/>
            <a:ext cx="450412" cy="545691"/>
          </a:xfrm>
          <a:prstGeom prst="rect">
            <a:avLst/>
          </a:prstGeom>
        </p:spPr>
      </p:pic>
      <p:pic>
        <p:nvPicPr>
          <p:cNvPr id="21" name="Picture 20">
            <a:extLst>
              <a:ext uri="{FF2B5EF4-FFF2-40B4-BE49-F238E27FC236}">
                <a16:creationId xmlns:a16="http://schemas.microsoft.com/office/drawing/2014/main" id="{9F269D3B-63BC-36C3-2C3D-B9B43EB94A8D}"/>
              </a:ext>
            </a:extLst>
          </p:cNvPr>
          <p:cNvPicPr>
            <a:picLocks noChangeAspect="1"/>
          </p:cNvPicPr>
          <p:nvPr/>
        </p:nvPicPr>
        <p:blipFill>
          <a:blip r:embed="rId4"/>
          <a:stretch>
            <a:fillRect/>
          </a:stretch>
        </p:blipFill>
        <p:spPr>
          <a:xfrm>
            <a:off x="9196857" y="2956836"/>
            <a:ext cx="450412" cy="545691"/>
          </a:xfrm>
          <a:prstGeom prst="rect">
            <a:avLst/>
          </a:prstGeom>
        </p:spPr>
      </p:pic>
      <p:pic>
        <p:nvPicPr>
          <p:cNvPr id="22" name="Picture 21">
            <a:extLst>
              <a:ext uri="{FF2B5EF4-FFF2-40B4-BE49-F238E27FC236}">
                <a16:creationId xmlns:a16="http://schemas.microsoft.com/office/drawing/2014/main" id="{D3AA3EB9-6654-4E4D-7FEA-43F6824E3048}"/>
              </a:ext>
            </a:extLst>
          </p:cNvPr>
          <p:cNvPicPr>
            <a:picLocks noChangeAspect="1"/>
          </p:cNvPicPr>
          <p:nvPr/>
        </p:nvPicPr>
        <p:blipFill>
          <a:blip r:embed="rId4"/>
          <a:stretch>
            <a:fillRect/>
          </a:stretch>
        </p:blipFill>
        <p:spPr>
          <a:xfrm>
            <a:off x="9868461" y="2956836"/>
            <a:ext cx="450412" cy="545691"/>
          </a:xfrm>
          <a:prstGeom prst="rect">
            <a:avLst/>
          </a:prstGeom>
        </p:spPr>
      </p:pic>
      <p:pic>
        <p:nvPicPr>
          <p:cNvPr id="23" name="Picture 22">
            <a:extLst>
              <a:ext uri="{FF2B5EF4-FFF2-40B4-BE49-F238E27FC236}">
                <a16:creationId xmlns:a16="http://schemas.microsoft.com/office/drawing/2014/main" id="{1F4A41DD-1684-0972-3D55-B672E3F962E0}"/>
              </a:ext>
            </a:extLst>
          </p:cNvPr>
          <p:cNvPicPr>
            <a:picLocks noChangeAspect="1"/>
          </p:cNvPicPr>
          <p:nvPr/>
        </p:nvPicPr>
        <p:blipFill>
          <a:blip r:embed="rId4"/>
          <a:stretch>
            <a:fillRect/>
          </a:stretch>
        </p:blipFill>
        <p:spPr>
          <a:xfrm>
            <a:off x="10540065" y="2956836"/>
            <a:ext cx="450412" cy="545691"/>
          </a:xfrm>
          <a:prstGeom prst="rect">
            <a:avLst/>
          </a:prstGeom>
        </p:spPr>
      </p:pic>
      <p:pic>
        <p:nvPicPr>
          <p:cNvPr id="24" name="Picture 23">
            <a:extLst>
              <a:ext uri="{FF2B5EF4-FFF2-40B4-BE49-F238E27FC236}">
                <a16:creationId xmlns:a16="http://schemas.microsoft.com/office/drawing/2014/main" id="{6A13B590-3406-8B63-ED0A-23DAF8E36604}"/>
              </a:ext>
            </a:extLst>
          </p:cNvPr>
          <p:cNvPicPr>
            <a:picLocks noChangeAspect="1"/>
          </p:cNvPicPr>
          <p:nvPr/>
        </p:nvPicPr>
        <p:blipFill>
          <a:blip r:embed="rId4"/>
          <a:stretch>
            <a:fillRect/>
          </a:stretch>
        </p:blipFill>
        <p:spPr>
          <a:xfrm>
            <a:off x="11211669" y="2956836"/>
            <a:ext cx="450412" cy="545691"/>
          </a:xfrm>
          <a:prstGeom prst="rect">
            <a:avLst/>
          </a:prstGeom>
        </p:spPr>
      </p:pic>
      <p:graphicFrame>
        <p:nvGraphicFramePr>
          <p:cNvPr id="25" name="Table 7">
            <a:extLst>
              <a:ext uri="{FF2B5EF4-FFF2-40B4-BE49-F238E27FC236}">
                <a16:creationId xmlns:a16="http://schemas.microsoft.com/office/drawing/2014/main" id="{2A34B4C4-E67F-688D-B8C1-9EDD36AE703B}"/>
              </a:ext>
            </a:extLst>
          </p:cNvPr>
          <p:cNvGraphicFramePr>
            <a:graphicFrameLocks noGrp="1"/>
          </p:cNvGraphicFramePr>
          <p:nvPr>
            <p:extLst>
              <p:ext uri="{D42A27DB-BD31-4B8C-83A1-F6EECF244321}">
                <p14:modId xmlns:p14="http://schemas.microsoft.com/office/powerpoint/2010/main" val="3291881294"/>
              </p:ext>
            </p:extLst>
          </p:nvPr>
        </p:nvGraphicFramePr>
        <p:xfrm>
          <a:off x="9043440" y="1209479"/>
          <a:ext cx="2713044" cy="2312284"/>
        </p:xfrm>
        <a:graphic>
          <a:graphicData uri="http://schemas.openxmlformats.org/drawingml/2006/table">
            <a:tbl>
              <a:tblPr firstRow="1" bandRow="1">
                <a:tableStyleId>{5940675A-B579-460E-94D1-54222C63F5DA}</a:tableStyleId>
              </a:tblPr>
              <a:tblGrid>
                <a:gridCol w="678261">
                  <a:extLst>
                    <a:ext uri="{9D8B030D-6E8A-4147-A177-3AD203B41FA5}">
                      <a16:colId xmlns:a16="http://schemas.microsoft.com/office/drawing/2014/main" val="1510999076"/>
                    </a:ext>
                  </a:extLst>
                </a:gridCol>
                <a:gridCol w="678261">
                  <a:extLst>
                    <a:ext uri="{9D8B030D-6E8A-4147-A177-3AD203B41FA5}">
                      <a16:colId xmlns:a16="http://schemas.microsoft.com/office/drawing/2014/main" val="1209912420"/>
                    </a:ext>
                  </a:extLst>
                </a:gridCol>
                <a:gridCol w="678261">
                  <a:extLst>
                    <a:ext uri="{9D8B030D-6E8A-4147-A177-3AD203B41FA5}">
                      <a16:colId xmlns:a16="http://schemas.microsoft.com/office/drawing/2014/main" val="2270194104"/>
                    </a:ext>
                  </a:extLst>
                </a:gridCol>
                <a:gridCol w="678261">
                  <a:extLst>
                    <a:ext uri="{9D8B030D-6E8A-4147-A177-3AD203B41FA5}">
                      <a16:colId xmlns:a16="http://schemas.microsoft.com/office/drawing/2014/main" val="4187220233"/>
                    </a:ext>
                  </a:extLst>
                </a:gridCol>
              </a:tblGrid>
              <a:tr h="578071">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extLst>
                  <a:ext uri="{0D108BD9-81ED-4DB2-BD59-A6C34878D82A}">
                    <a16:rowId xmlns:a16="http://schemas.microsoft.com/office/drawing/2014/main" val="1662021434"/>
                  </a:ext>
                </a:extLst>
              </a:tr>
              <a:tr h="578071">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extLst>
                  <a:ext uri="{0D108BD9-81ED-4DB2-BD59-A6C34878D82A}">
                    <a16:rowId xmlns:a16="http://schemas.microsoft.com/office/drawing/2014/main" val="3167549332"/>
                  </a:ext>
                </a:extLst>
              </a:tr>
              <a:tr h="578071">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extLst>
                  <a:ext uri="{0D108BD9-81ED-4DB2-BD59-A6C34878D82A}">
                    <a16:rowId xmlns:a16="http://schemas.microsoft.com/office/drawing/2014/main" val="1157829215"/>
                  </a:ext>
                </a:extLst>
              </a:tr>
              <a:tr h="578071">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a:p>
                  </a:txBody>
                  <a:tcPr marL="122879" marR="122879" marT="61439" marB="61439"/>
                </a:tc>
                <a:tc>
                  <a:txBody>
                    <a:bodyPr/>
                    <a:lstStyle/>
                    <a:p>
                      <a:endParaRPr lang="en-SE" sz="2400" dirty="0"/>
                    </a:p>
                  </a:txBody>
                  <a:tcPr marL="122879" marR="122879" marT="61439" marB="61439"/>
                </a:tc>
                <a:extLst>
                  <a:ext uri="{0D108BD9-81ED-4DB2-BD59-A6C34878D82A}">
                    <a16:rowId xmlns:a16="http://schemas.microsoft.com/office/drawing/2014/main" val="1462205581"/>
                  </a:ext>
                </a:extLst>
              </a:tr>
            </a:tbl>
          </a:graphicData>
        </a:graphic>
      </p:graphicFrame>
      <p:sp>
        <p:nvSpPr>
          <p:cNvPr id="26" name="TextBox 25">
            <a:extLst>
              <a:ext uri="{FF2B5EF4-FFF2-40B4-BE49-F238E27FC236}">
                <a16:creationId xmlns:a16="http://schemas.microsoft.com/office/drawing/2014/main" id="{F77D871D-30B6-9BDC-0B92-5114DAC7121C}"/>
              </a:ext>
            </a:extLst>
          </p:cNvPr>
          <p:cNvSpPr txBox="1"/>
          <p:nvPr/>
        </p:nvSpPr>
        <p:spPr>
          <a:xfrm>
            <a:off x="6565571" y="3521763"/>
            <a:ext cx="1899174" cy="400110"/>
          </a:xfrm>
          <a:prstGeom prst="rect">
            <a:avLst/>
          </a:prstGeom>
          <a:noFill/>
        </p:spPr>
        <p:txBody>
          <a:bodyPr wrap="none" rtlCol="0">
            <a:spAutoFit/>
          </a:bodyPr>
          <a:lstStyle/>
          <a:p>
            <a:pPr algn="l"/>
            <a:r>
              <a:rPr lang="en-US" sz="2000" dirty="0"/>
              <a:t>CPU (2 oxen)</a:t>
            </a:r>
            <a:endParaRPr lang="en-SE" sz="2000" dirty="0" err="1"/>
          </a:p>
        </p:txBody>
      </p:sp>
      <p:sp>
        <p:nvSpPr>
          <p:cNvPr id="27" name="TextBox 26">
            <a:extLst>
              <a:ext uri="{FF2B5EF4-FFF2-40B4-BE49-F238E27FC236}">
                <a16:creationId xmlns:a16="http://schemas.microsoft.com/office/drawing/2014/main" id="{CA4E675A-C706-417B-D452-028079C3E937}"/>
              </a:ext>
            </a:extLst>
          </p:cNvPr>
          <p:cNvSpPr txBox="1"/>
          <p:nvPr/>
        </p:nvSpPr>
        <p:spPr>
          <a:xfrm>
            <a:off x="9043440" y="3521763"/>
            <a:ext cx="2888035" cy="400110"/>
          </a:xfrm>
          <a:prstGeom prst="rect">
            <a:avLst/>
          </a:prstGeom>
          <a:noFill/>
        </p:spPr>
        <p:txBody>
          <a:bodyPr wrap="none" rtlCol="0">
            <a:spAutoFit/>
          </a:bodyPr>
          <a:lstStyle/>
          <a:p>
            <a:pPr algn="l"/>
            <a:r>
              <a:rPr lang="en-US" sz="2000" dirty="0"/>
              <a:t>GPU (1024 chickens)</a:t>
            </a:r>
            <a:endParaRPr lang="en-SE" sz="2000" dirty="0" err="1"/>
          </a:p>
        </p:txBody>
      </p:sp>
      <p:sp>
        <p:nvSpPr>
          <p:cNvPr id="28" name="TextBox 27">
            <a:extLst>
              <a:ext uri="{FF2B5EF4-FFF2-40B4-BE49-F238E27FC236}">
                <a16:creationId xmlns:a16="http://schemas.microsoft.com/office/drawing/2014/main" id="{D5F537CA-4476-3AB2-1B37-D2E3019D16EB}"/>
              </a:ext>
            </a:extLst>
          </p:cNvPr>
          <p:cNvSpPr txBox="1"/>
          <p:nvPr/>
        </p:nvSpPr>
        <p:spPr>
          <a:xfrm>
            <a:off x="6096000" y="3955038"/>
            <a:ext cx="60086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“If you were plowing a field, which would you rather use? 2 oxen, or 1024 chickens?” S. Cray.</a:t>
            </a:r>
            <a:endParaRPr lang="en-SE" dirty="0"/>
          </a:p>
        </p:txBody>
      </p:sp>
    </p:spTree>
    <p:extLst>
      <p:ext uri="{BB962C8B-B14F-4D97-AF65-F5344CB8AC3E}">
        <p14:creationId xmlns:p14="http://schemas.microsoft.com/office/powerpoint/2010/main" val="37071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E24-BD08-5ACA-0B60-567F805A6DBD}"/>
              </a:ext>
            </a:extLst>
          </p:cNvPr>
          <p:cNvSpPr>
            <a:spLocks noGrp="1"/>
          </p:cNvSpPr>
          <p:nvPr>
            <p:ph type="title"/>
          </p:nvPr>
        </p:nvSpPr>
        <p:spPr/>
        <p:txBody>
          <a:bodyPr>
            <a:normAutofit/>
          </a:bodyPr>
          <a:lstStyle/>
          <a:p>
            <a:r>
              <a:rPr lang="en-US" dirty="0"/>
              <a:t>NVIDIA DRIVE GPU-based HW Platform</a:t>
            </a:r>
            <a:endParaRPr lang="en-SE" dirty="0"/>
          </a:p>
        </p:txBody>
      </p:sp>
      <p:sp>
        <p:nvSpPr>
          <p:cNvPr id="3" name="Content Placeholder 2">
            <a:extLst>
              <a:ext uri="{FF2B5EF4-FFF2-40B4-BE49-F238E27FC236}">
                <a16:creationId xmlns:a16="http://schemas.microsoft.com/office/drawing/2014/main" id="{0431B064-E475-E202-78F5-F06C3C92CA62}"/>
              </a:ext>
            </a:extLst>
          </p:cNvPr>
          <p:cNvSpPr>
            <a:spLocks noGrp="1"/>
          </p:cNvSpPr>
          <p:nvPr>
            <p:ph idx="1"/>
          </p:nvPr>
        </p:nvSpPr>
        <p:spPr>
          <a:xfrm>
            <a:off x="622737" y="1237593"/>
            <a:ext cx="5577537" cy="5194738"/>
          </a:xfrm>
        </p:spPr>
        <p:txBody>
          <a:bodyPr>
            <a:normAutofit/>
          </a:bodyPr>
          <a:lstStyle/>
          <a:p>
            <a:r>
              <a:rPr lang="en-US" sz="2800" dirty="0"/>
              <a:t>A family of products, ranging from the low-end Parker to the latest high-end THOR with 2000 TOPS (Tera Operations Per Second)</a:t>
            </a:r>
          </a:p>
          <a:p>
            <a:r>
              <a:rPr lang="en-US" sz="2800" dirty="0"/>
              <a:t>Besides CPU and GPU cores, also includes NVDLA (NVIDIA Deep Learning Accelerator), an ASIC for Deep Learning inference</a:t>
            </a:r>
            <a:endParaRPr lang="en-SE" sz="2800" dirty="0"/>
          </a:p>
        </p:txBody>
      </p:sp>
      <p:sp>
        <p:nvSpPr>
          <p:cNvPr id="4" name="Slide Number Placeholder 3">
            <a:extLst>
              <a:ext uri="{FF2B5EF4-FFF2-40B4-BE49-F238E27FC236}">
                <a16:creationId xmlns:a16="http://schemas.microsoft.com/office/drawing/2014/main" id="{8B5471A2-CEEB-22FE-3DAE-9F0E10CFF0D3}"/>
              </a:ext>
            </a:extLst>
          </p:cNvPr>
          <p:cNvSpPr>
            <a:spLocks noGrp="1"/>
          </p:cNvSpPr>
          <p:nvPr>
            <p:ph type="sldNum" sz="quarter" idx="12"/>
          </p:nvPr>
        </p:nvSpPr>
        <p:spPr/>
        <p:txBody>
          <a:bodyPr/>
          <a:lstStyle/>
          <a:p>
            <a:fld id="{1F57BF9A-7B35-9447-9112-EAE7E91B4E99}" type="slidenum">
              <a:rPr lang="en-US" smtClean="0"/>
              <a:t>8</a:t>
            </a:fld>
            <a:endParaRPr lang="en-US"/>
          </a:p>
        </p:txBody>
      </p:sp>
      <p:pic>
        <p:nvPicPr>
          <p:cNvPr id="5" name="Picture 4">
            <a:extLst>
              <a:ext uri="{FF2B5EF4-FFF2-40B4-BE49-F238E27FC236}">
                <a16:creationId xmlns:a16="http://schemas.microsoft.com/office/drawing/2014/main" id="{27595726-1E89-5C32-FDB9-9CF7E9A743A9}"/>
              </a:ext>
            </a:extLst>
          </p:cNvPr>
          <p:cNvPicPr>
            <a:picLocks noChangeAspect="1"/>
          </p:cNvPicPr>
          <p:nvPr/>
        </p:nvPicPr>
        <p:blipFill>
          <a:blip r:embed="rId2"/>
          <a:stretch>
            <a:fillRect/>
          </a:stretch>
        </p:blipFill>
        <p:spPr>
          <a:xfrm>
            <a:off x="6200274" y="1641897"/>
            <a:ext cx="5835876" cy="3779629"/>
          </a:xfrm>
          <a:prstGeom prst="rect">
            <a:avLst/>
          </a:prstGeom>
        </p:spPr>
      </p:pic>
    </p:spTree>
    <p:extLst>
      <p:ext uri="{BB962C8B-B14F-4D97-AF65-F5344CB8AC3E}">
        <p14:creationId xmlns:p14="http://schemas.microsoft.com/office/powerpoint/2010/main" val="203254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3334-A472-C861-476C-F6DE143C25CC}"/>
              </a:ext>
            </a:extLst>
          </p:cNvPr>
          <p:cNvSpPr>
            <a:spLocks noGrp="1"/>
          </p:cNvSpPr>
          <p:nvPr>
            <p:ph type="title"/>
          </p:nvPr>
        </p:nvSpPr>
        <p:spPr/>
        <p:txBody>
          <a:bodyPr/>
          <a:lstStyle/>
          <a:p>
            <a:r>
              <a:rPr lang="en-US" dirty="0"/>
              <a:t>FPGA</a:t>
            </a:r>
            <a:endParaRPr lang="en-SE" dirty="0"/>
          </a:p>
        </p:txBody>
      </p:sp>
      <p:sp>
        <p:nvSpPr>
          <p:cNvPr id="3" name="Content Placeholder 2">
            <a:extLst>
              <a:ext uri="{FF2B5EF4-FFF2-40B4-BE49-F238E27FC236}">
                <a16:creationId xmlns:a16="http://schemas.microsoft.com/office/drawing/2014/main" id="{C36D3336-6040-3CF7-278D-97EC9305D44A}"/>
              </a:ext>
            </a:extLst>
          </p:cNvPr>
          <p:cNvSpPr>
            <a:spLocks noGrp="1"/>
          </p:cNvSpPr>
          <p:nvPr>
            <p:ph idx="1"/>
          </p:nvPr>
        </p:nvSpPr>
        <p:spPr>
          <a:xfrm>
            <a:off x="458695" y="1237592"/>
            <a:ext cx="7161306" cy="3687334"/>
          </a:xfrm>
        </p:spPr>
        <p:txBody>
          <a:bodyPr>
            <a:normAutofit fontScale="62500" lnSpcReduction="20000"/>
          </a:bodyPr>
          <a:lstStyle/>
          <a:p>
            <a:r>
              <a:rPr lang="en-US" dirty="0"/>
              <a:t>FPGA is reprogrammable hardware, consisting of an array of Configurable Logic Blocks (CLBs) and interconnections which can be configured at design time or runtime. FPGA has advantages over GPU for Deep Learning inference tasks</a:t>
            </a:r>
          </a:p>
          <a:p>
            <a:r>
              <a:rPr lang="en-US" dirty="0"/>
              <a:t>GPU performs computation in batches for efficient exploitation of SIMD (Single Instruction, Multiple Data) computation model</a:t>
            </a:r>
          </a:p>
          <a:p>
            <a:pPr lvl="1"/>
            <a:r>
              <a:rPr lang="en-US" dirty="0"/>
              <a:t>This is ideally suited for training tasks, with well-known algorithms such as Stochastic Gradient Descent with mini-batches</a:t>
            </a:r>
          </a:p>
          <a:p>
            <a:pPr lvl="1"/>
            <a:r>
              <a:rPr lang="en-US" dirty="0"/>
              <a:t>But not ideal for inference tasks</a:t>
            </a:r>
          </a:p>
          <a:p>
            <a:pPr lvl="2"/>
            <a:r>
              <a:rPr lang="en-US" dirty="0"/>
              <a:t>Larger batch size leads to high throughput, but also high and nondeterministic latency for each data item</a:t>
            </a:r>
          </a:p>
          <a:p>
            <a:pPr lvl="2"/>
            <a:r>
              <a:rPr lang="en-US" dirty="0"/>
              <a:t>Smaller batch size leads to low computation efficiency</a:t>
            </a:r>
          </a:p>
          <a:p>
            <a:r>
              <a:rPr lang="en-US" dirty="0"/>
              <a:t>FPGA can perform “batch-less” inference</a:t>
            </a:r>
          </a:p>
          <a:p>
            <a:pPr lvl="1"/>
            <a:r>
              <a:rPr lang="en-US" dirty="0"/>
              <a:t>Low and deterministic latency for any batch size</a:t>
            </a:r>
          </a:p>
        </p:txBody>
      </p:sp>
      <p:sp>
        <p:nvSpPr>
          <p:cNvPr id="4" name="Slide Number Placeholder 3">
            <a:extLst>
              <a:ext uri="{FF2B5EF4-FFF2-40B4-BE49-F238E27FC236}">
                <a16:creationId xmlns:a16="http://schemas.microsoft.com/office/drawing/2014/main" id="{04E225CF-1CF5-70E5-34D3-13A6D3D54459}"/>
              </a:ext>
            </a:extLst>
          </p:cNvPr>
          <p:cNvSpPr>
            <a:spLocks noGrp="1"/>
          </p:cNvSpPr>
          <p:nvPr>
            <p:ph type="sldNum" sz="quarter" idx="12"/>
          </p:nvPr>
        </p:nvSpPr>
        <p:spPr/>
        <p:txBody>
          <a:bodyPr/>
          <a:lstStyle/>
          <a:p>
            <a:fld id="{1F57BF9A-7B35-9447-9112-EAE7E91B4E99}" type="slidenum">
              <a:rPr lang="en-US" smtClean="0"/>
              <a:t>9</a:t>
            </a:fld>
            <a:endParaRPr lang="en-US"/>
          </a:p>
        </p:txBody>
      </p:sp>
      <p:pic>
        <p:nvPicPr>
          <p:cNvPr id="5" name="Picture 4">
            <a:extLst>
              <a:ext uri="{FF2B5EF4-FFF2-40B4-BE49-F238E27FC236}">
                <a16:creationId xmlns:a16="http://schemas.microsoft.com/office/drawing/2014/main" id="{6612C0AE-5EB3-FDA7-CCD2-60FA14C32EB2}"/>
              </a:ext>
            </a:extLst>
          </p:cNvPr>
          <p:cNvPicPr>
            <a:picLocks noChangeAspect="1"/>
          </p:cNvPicPr>
          <p:nvPr/>
        </p:nvPicPr>
        <p:blipFill>
          <a:blip r:embed="rId2"/>
          <a:stretch>
            <a:fillRect/>
          </a:stretch>
        </p:blipFill>
        <p:spPr>
          <a:xfrm>
            <a:off x="1122947" y="4779147"/>
            <a:ext cx="9144000" cy="2015791"/>
          </a:xfrm>
          <a:prstGeom prst="rect">
            <a:avLst/>
          </a:prstGeom>
        </p:spPr>
      </p:pic>
      <p:pic>
        <p:nvPicPr>
          <p:cNvPr id="6" name="Picture 4">
            <a:extLst>
              <a:ext uri="{FF2B5EF4-FFF2-40B4-BE49-F238E27FC236}">
                <a16:creationId xmlns:a16="http://schemas.microsoft.com/office/drawing/2014/main" id="{1F6B87D4-9F40-B1A7-9215-4A9CAECB0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379" y="1237593"/>
            <a:ext cx="3962821" cy="343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13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B1CA95448E8341BAC02D84F836706E" ma:contentTypeVersion="6" ma:contentTypeDescription="Create a new document." ma:contentTypeScope="" ma:versionID="2327688fe12e390352dabca167932040">
  <xsd:schema xmlns:xsd="http://www.w3.org/2001/XMLSchema" xmlns:xs="http://www.w3.org/2001/XMLSchema" xmlns:p="http://schemas.microsoft.com/office/2006/metadata/properties" xmlns:ns1="http://schemas.microsoft.com/sharepoint/v3" xmlns:ns2="1b5a303a-3c2d-46af-894d-5a63675fdf5d" xmlns:ns3="13bd0950-6268-4383-96fe-5fe3a48110ec" targetNamespace="http://schemas.microsoft.com/office/2006/metadata/properties" ma:root="true" ma:fieldsID="e90c3ecbaea61ae9ab22f72bf2f79284" ns1:_="" ns2:_="" ns3:_="">
    <xsd:import namespace="http://schemas.microsoft.com/sharepoint/v3"/>
    <xsd:import namespace="1b5a303a-3c2d-46af-894d-5a63675fdf5d"/>
    <xsd:import namespace="13bd0950-6268-4383-96fe-5fe3a48110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5a303a-3c2d-46af-894d-5a63675fdf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bd0950-6268-4383-96fe-5fe3a48110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42294E-F67E-4944-9A87-D5C631307A05}">
  <ds:schemaRefs>
    <ds:schemaRef ds:uri="13bd0950-6268-4383-96fe-5fe3a48110ec"/>
    <ds:schemaRef ds:uri="1b5a303a-3c2d-46af-894d-5a63675fdf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991D47-3926-48A1-8BC1-320FB99AB8DB}">
  <ds:schemaRefs>
    <ds:schemaRef ds:uri="http://schemas.microsoft.com/sharepoint/v3/contenttype/forms"/>
  </ds:schemaRefs>
</ds:datastoreItem>
</file>

<file path=customXml/itemProps3.xml><?xml version="1.0" encoding="utf-8"?>
<ds:datastoreItem xmlns:ds="http://schemas.openxmlformats.org/officeDocument/2006/customXml" ds:itemID="{68A2820C-4060-44E8-B56E-83EBBB666E7B}">
  <ds:schemaRefs>
    <ds:schemaRef ds:uri="13bd0950-6268-4383-96fe-5fe3a48110ec"/>
    <ds:schemaRef ds:uri="1b5a303a-3c2d-46af-894d-5a63675fdf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9091</TotalTime>
  <Words>3185</Words>
  <Application>Microsoft Office PowerPoint</Application>
  <PresentationFormat>Widescreen</PresentationFormat>
  <Paragraphs>321</Paragraphs>
  <Slides>35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Cambria Math</vt:lpstr>
      <vt:lpstr>system-ui</vt:lpstr>
      <vt:lpstr>Tahoma</vt:lpstr>
      <vt:lpstr>Office Theme</vt:lpstr>
      <vt:lpstr>Custom Design</vt:lpstr>
      <vt:lpstr>L1.3 HW/SW Platforms, Ethics</vt:lpstr>
      <vt:lpstr>Hardware Platforms</vt:lpstr>
      <vt:lpstr>Evolution of Automotive E/E Architecture</vt:lpstr>
      <vt:lpstr>Automotive E/E Architecture Trends</vt:lpstr>
      <vt:lpstr>Design Objectives vs. HW Constraints </vt:lpstr>
      <vt:lpstr>SoC Hardware for AVs</vt:lpstr>
      <vt:lpstr>CPU vs. GPU/FPGA/ASIC</vt:lpstr>
      <vt:lpstr>NVIDIA DRIVE GPU-based HW Platform</vt:lpstr>
      <vt:lpstr>FPGA</vt:lpstr>
      <vt:lpstr>FPGA for Automotive</vt:lpstr>
      <vt:lpstr>ASIC</vt:lpstr>
      <vt:lpstr>MobileEye EyeQ Series</vt:lpstr>
      <vt:lpstr>Telsa AutoPilot HW Evolution</vt:lpstr>
      <vt:lpstr>Tesla FSD Processor</vt:lpstr>
      <vt:lpstr>Products from Automotive OEMs and Suppliers</vt:lpstr>
      <vt:lpstr>In-Vehicle Networks</vt:lpstr>
      <vt:lpstr>Software Platforms</vt:lpstr>
      <vt:lpstr>AUTOSAR Consortium</vt:lpstr>
      <vt:lpstr>AUTOSAR Classic and Adaptive Platforms</vt:lpstr>
      <vt:lpstr>AUTOSAR Classic vs. Adaptive</vt:lpstr>
      <vt:lpstr>Integration of Multiple SW Platforms</vt:lpstr>
      <vt:lpstr>Robot Operating System (ROS)</vt:lpstr>
      <vt:lpstr>Apex.ai</vt:lpstr>
      <vt:lpstr>NVIDIA DRIVE Software Framework</vt:lpstr>
      <vt:lpstr>Autoware</vt:lpstr>
      <vt:lpstr>Baidu Apollo</vt:lpstr>
      <vt:lpstr>Over-The-Air (OTA) Update w. Connectivity ECU</vt:lpstr>
      <vt:lpstr>OTA Update w/o Connectivity ECU</vt:lpstr>
      <vt:lpstr>Ethical Issues</vt:lpstr>
      <vt:lpstr>The Trolley Problem</vt:lpstr>
      <vt:lpstr>Variant of Trolley Problem with a Probability Threshold</vt:lpstr>
      <vt:lpstr>MIT Moral Machine Experiment</vt:lpstr>
      <vt:lpstr>Cultural Clusters</vt:lpstr>
      <vt:lpstr>AV Ethical Issues: is it Worth the Time?</vt:lpstr>
      <vt:lpstr>AV Testing Legislation (USA)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James E. (LARC-D309)</dc:creator>
  <cp:lastModifiedBy>Zonghua Gu</cp:lastModifiedBy>
  <cp:revision>919</cp:revision>
  <dcterms:created xsi:type="dcterms:W3CDTF">2020-05-28T21:34:29Z</dcterms:created>
  <dcterms:modified xsi:type="dcterms:W3CDTF">2023-11-15T14:18:39Z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0x0101000DB1CA95448E8341BAC02D84F836706E</vt:lpwstr>
  </property>
</Properties>
</file>