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1" r:id="rId10"/>
    <p:sldId id="260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4" r:id="rId26"/>
    <p:sldId id="915" r:id="rId27"/>
    <p:sldId id="280" r:id="rId28"/>
    <p:sldId id="281" r:id="rId29"/>
    <p:sldId id="282" r:id="rId30"/>
    <p:sldId id="911" r:id="rId31"/>
    <p:sldId id="912" r:id="rId32"/>
    <p:sldId id="913" r:id="rId33"/>
    <p:sldId id="278" r:id="rId34"/>
    <p:sldId id="9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1EA2FD-096D-2A4F-917C-DAF62E89CBC2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4"/>
            <p14:sldId id="915"/>
            <p14:sldId id="280"/>
            <p14:sldId id="281"/>
            <p14:sldId id="282"/>
            <p14:sldId id="911"/>
            <p14:sldId id="912"/>
            <p14:sldId id="913"/>
            <p14:sldId id="278"/>
            <p14:sldId id="9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859"/>
    <a:srgbClr val="004FFE"/>
    <a:srgbClr val="008B42"/>
    <a:srgbClr val="F5010B"/>
    <a:srgbClr val="F2DCDB"/>
    <a:srgbClr val="ECF2DE"/>
    <a:srgbClr val="F2EEF5"/>
    <a:srgbClr val="FFC4CB"/>
    <a:srgbClr val="A646F2"/>
    <a:srgbClr val="D6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2"/>
    <p:restoredTop sz="94954" autoAdjust="0"/>
  </p:normalViewPr>
  <p:slideViewPr>
    <p:cSldViewPr snapToGrid="0">
      <p:cViewPr varScale="1">
        <p:scale>
          <a:sx n="118" d="100"/>
          <a:sy n="118" d="100"/>
        </p:scale>
        <p:origin x="84" y="84"/>
      </p:cViewPr>
      <p:guideLst>
        <p:guide orient="horz" pos="3952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DE59-F14A-BE48-A4BD-826E6AEB8CE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9E18-F207-E64A-9E5E-A745EA36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Algorithms: Model-based; Model-free (Value-based, Policy-based)</a:t>
            </a:r>
          </a:p>
          <a:p>
            <a:r>
              <a:rPr lang="en-US" dirty="0"/>
              <a:t>https://towardsdatascience.com/a-brief-introduction-to-unsupervised-learning-20db46445283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9E18-F207-E64A-9E5E-A745EA363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4D40-3520-B34B-A017-031AF5CCC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BB1E0-CB7B-5943-864B-8DEC1231B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861D-703A-3643-A018-3EBD862D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AFBB-1CF4-8544-90DC-1ED8B9AA61D3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5D21-1D12-6645-8FD4-849D885F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7197B-EF71-EE49-9468-C2376B38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D51B-6283-BF4B-B779-91E97F98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A9F8A-2AFD-FC46-9298-3CDB8A19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6116-A57F-B44C-9B53-8C5358B3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165F-9719-7745-8559-6A7EE2923027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AB34-7B20-684C-902A-14069902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D107-BC0D-3D4E-9F45-59A930E5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68FAF-F0D6-1644-8580-0DB9510B9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0746B-DD22-B145-B41F-6205D9EF4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AF7B2-1888-434B-B7B7-323F1085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8D55-FA0C-7D43-BAC0-BED15F1C12ED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62B1-4565-BD45-97C3-12772855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F4A1-FEF6-2044-AC5B-BF00A7BB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6CC4-A075-BD48-BCF8-F03F4C1B4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2D430-A07B-BC4C-97B1-102331760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32C34-A711-864D-8DCA-F7B60366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553-0253-CE4B-B6C1-A630CB55C29D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38DD-6D3B-D146-A0FC-5675926D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162B9-5EB5-7E4E-8EF7-2754E945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86EE-1D52-E343-88D1-E3439E1C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35EE-7D8B-BA48-9F59-A1AC7990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CFC1-D075-E64A-811D-520DEAE9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E84E-69F4-FD40-ABD1-0EFAC22A12F3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FC476-EE5C-1544-9BB5-5E3FD95A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2E49-3232-D242-944A-8BC54E37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85CF-447D-0541-B600-4C9809A4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B72E-C1D7-E24F-AE19-75DE6C31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D4493-BB62-A54C-95FD-044AA507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B3DB-0D9D-DD44-80C5-08109265E077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E63DB-F354-E145-A1EA-2E053DC9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A1F5-821A-BF4B-B805-0F1AADA4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1004-3749-F349-9400-C8C35A42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F4A6-BFC8-DB4B-9CE3-0CDF2213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349EE-3F63-5549-860D-285A8FF4F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E54B9-F4B6-4D48-8B93-59D92780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A869-A27D-C344-97D7-71199BBF260C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3F0A-AFAB-2D49-BBC8-A5B49F05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9863B-7969-6C45-BFAB-CECB9DFF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E581-C180-A240-B6A9-52BB3BAB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A6876-25B8-E54F-BAA4-B821E7F7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889B-5660-004F-8AF9-FBD754405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076A7-02EA-E149-BCED-1D9BF59A3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D5F07-B8AE-6A48-B7EE-8B9C1808C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FEF61-70E3-0E48-B543-4563117C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5D25-E67F-1942-BBE6-90A232C6709A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37304-D6C0-8F48-A7FF-9A39E1AB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E9FD-7A07-A04B-9EEE-4FF5C7D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59F-4FD1-4345-9D92-D8D37098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E40AC-7F1C-A843-8AC5-F33C1857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0881-5289-1B49-8243-C7A7C2D761C1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00F50-9490-A447-A47B-8D641B55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C1FBE-B663-A441-BA6E-3C300CA3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24AF3-0AC7-9440-9DFD-898A77F8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9B97-0FAD-A54C-B1E0-81D6BDD23977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A22C6-FBE1-2646-9056-3FDAC9F2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5D307-5348-B748-98FA-22353983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E2AD-2116-E941-ACE7-9E997516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66DC-9EFD-E241-AD4C-088DD763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22356-357C-024F-8397-C4B38E44C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B5081-608A-8546-B3C8-695A5F42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E13F-8788-6040-8DCF-36B10FE0117C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CE6C-9B67-BD46-A9D1-D4985CF1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7E06A-AD43-C247-B0E5-52982CDA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6D22-2CE4-8446-8CF3-0ED778E1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7" y="63062"/>
            <a:ext cx="10949153" cy="10694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AB12-3F8A-414E-8925-9039A12D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10949153" cy="5194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E769-BBC7-4148-A758-E8D165C8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9230"/>
            <a:ext cx="2743200" cy="365125"/>
          </a:xfrm>
        </p:spPr>
        <p:txBody>
          <a:bodyPr/>
          <a:lstStyle/>
          <a:p>
            <a:fld id="{4553E244-3CAB-5240-928D-C4F781982911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44D7-7B0D-714F-B61F-1F7495F7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3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AA6B0-2531-AF4E-B478-433817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284" y="6499230"/>
            <a:ext cx="2743200" cy="365125"/>
          </a:xfrm>
        </p:spPr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CE28-AADC-CC44-9069-A056D149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53BF6-B7EE-1748-8F5A-F8DCEB1DC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72918-C639-AA4C-B458-5FB76EA17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A26F1-0BC1-384C-9B01-0728D6C8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BFAE-9CFE-3F4B-9BA6-76D3AD40298B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D893A-1B80-9148-B4A7-6888DDE5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D7A8D-71F8-F046-B17D-85F489CA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0948-0238-9348-9596-B992A144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709D5-02FD-854F-88FF-2FA09E74B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F534E-08ED-6C42-8DCC-C92D9662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747-2201-4149-89A6-B535544AC76E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832F1-EBC9-C647-9685-A59B451A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E637-2870-8240-98EE-A4A1C053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C0E18-6DE7-E743-8363-91EA2FF73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86B44-5FD5-2C46-B7A4-070C89C66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A906-A829-D846-B1E2-0941214D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99FF-A9B6-EA4C-92F4-3B955917C48A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59BA-5870-5F44-A064-07653AAD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3310-60F6-FC4C-BF18-D84366D9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6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D613-A38C-3D41-9038-2B680914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F0D21-1AE4-7247-AB6D-8762638A3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3A5C1-40A4-1A41-A141-992F8116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CC24-15E2-8440-82CF-DFE60D570E43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AB82-8F65-A74C-ABC5-C9AC5984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E6A98-AD15-564D-A0D8-147ED367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5CCF-50C4-C342-B3A5-BF915CCB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B9FF-296B-FD42-9B4A-4E47F44BB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49882-2F4D-B045-B300-B3E620BC6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0FD2-184C-744E-BD89-9D27BC6D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6C63-9089-6A49-BC6E-454A735346DF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50A0E-6F89-CC4B-9C96-D4572FB2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21D97-A6CA-2943-8E70-31F45F81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57FD-F506-D54F-BC5D-BE1D403F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DBCA7-A910-D347-B17B-2D290887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787F-9E9B-264C-B9D7-D6C20B42F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535B7-1B9A-0E4B-972B-A4AB301E6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A215-09F1-EE42-8B1F-20254D2E4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2132F-860A-9B45-ACAD-C18F3DE4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C773-47BC-AB4F-9BFA-AB3DE15F2F0E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FECF-6048-9E4E-B3CD-7756A7BC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9245D-21B3-214A-87AF-91D560B6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C2B7-90B1-F34A-89D7-195B444F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33EAB-584C-D948-953A-73C251A9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242-D6ED-7442-B4D5-571BA5F763EC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4D0BF-32FF-7040-8D7C-8E48669C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CF303-5003-514E-A5EA-38A7E48C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D811B-DFD6-584F-92AD-561DA2AD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9004-9440-C34D-AFCF-72D617EF0844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FD81-D09F-A64B-90F7-E778161F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B04E4-A19D-1743-8F14-06EFB25F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2821-3706-B241-A8E1-8E863954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6B9-588B-B94C-A32A-E567F968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F4C91-23C8-914F-9BA0-6B7C73ED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A3FD0-F75E-7F46-B71B-C95B3C3E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9C39-AF37-7048-A5F3-2138FC4EBAA9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88172-AD8E-C240-9E31-DE1A0F16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D5590-7201-F24B-94E8-F26E5049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A513-8C24-694C-A0A4-D64927B8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F8818-3BD6-C545-A2F7-C9FA81039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9820A-796C-184D-ABAF-6890A4B94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A2705-BFCE-6B4E-B2DA-F5116984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80C6-6E15-BC44-A547-629E68A1897C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6AABB-00A4-644D-911C-88C4E5A7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C5629-8130-9549-8489-5018D6E1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D9209-CDCC-0544-8F59-61D77EA1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1" y="78828"/>
            <a:ext cx="10980683" cy="10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2CA19-9FB6-7D48-8FB5-A13C3B43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971" y="1283134"/>
            <a:ext cx="10980683" cy="4983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8AC55-BB06-4D40-9C68-61549252D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4145-EBBF-4546-953A-FE89B9B40A32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8CB35-69E2-344C-8DC1-3C7FF42E0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9896-7587-0648-938B-C078DA1B5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5462" y="6483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01727A-E1B6-E54F-B7F1-9EFD6613ECC4}"/>
              </a:ext>
            </a:extLst>
          </p:cNvPr>
          <p:cNvGrpSpPr/>
          <p:nvPr userDrawn="1"/>
        </p:nvGrpSpPr>
        <p:grpSpPr>
          <a:xfrm flipV="1">
            <a:off x="-1762" y="1190029"/>
            <a:ext cx="40358072" cy="0"/>
            <a:chOff x="-2252" y="807859"/>
            <a:chExt cx="30270421" cy="4373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52164B-D019-E04F-BA68-C97A80703099}"/>
                </a:ext>
              </a:extLst>
            </p:cNvPr>
            <p:cNvCxnSpPr/>
            <p:nvPr userDrawn="1"/>
          </p:nvCxnSpPr>
          <p:spPr>
            <a:xfrm flipV="1">
              <a:off x="21124169" y="1245210"/>
              <a:ext cx="9144000" cy="0"/>
            </a:xfrm>
            <a:prstGeom prst="line">
              <a:avLst/>
            </a:prstGeom>
            <a:ln w="63500" cmpd="sng">
              <a:solidFill>
                <a:srgbClr val="1219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4311D2-17B2-DD41-9780-3A67F9A94051}"/>
                </a:ext>
              </a:extLst>
            </p:cNvPr>
            <p:cNvCxnSpPr/>
            <p:nvPr userDrawn="1"/>
          </p:nvCxnSpPr>
          <p:spPr>
            <a:xfrm flipV="1">
              <a:off x="-2252" y="807859"/>
              <a:ext cx="9144000" cy="0"/>
            </a:xfrm>
            <a:prstGeom prst="line">
              <a:avLst/>
            </a:prstGeom>
            <a:ln w="12700" cmpd="sng">
              <a:solidFill>
                <a:srgbClr val="D408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32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92611-C747-E84E-A55F-AB3AFFD6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84EAB-0697-CC49-AD28-68AF1BF5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94DA-5138-3D4D-B7EA-D9C8CF358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7CD5-43F5-7F4F-8DF9-F56AF4D056AA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F5196-EEE6-4640-B81E-4029DEBA0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8FE4-922B-814A-9653-AEFF8A4CA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9098-1A49-2945-A12C-408C8FB3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zIYCvBqo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480.pn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EE90CA-606B-6D13-F4CE-CF6FCCA31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994799"/>
            <a:ext cx="11072191" cy="23876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L2 Introduction to Machine Learning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2A26D12-AFD1-8063-F919-6600264D7177}"/>
              </a:ext>
            </a:extLst>
          </p:cNvPr>
          <p:cNvSpPr txBox="1">
            <a:spLocks/>
          </p:cNvSpPr>
          <p:nvPr/>
        </p:nvSpPr>
        <p:spPr>
          <a:xfrm>
            <a:off x="1606798" y="3391612"/>
            <a:ext cx="9144000" cy="120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2" name="Picture 2" descr="Reading, learning, scientific, book, experiment, ai, robot icon - Download on Iconfinder">
            <a:extLst>
              <a:ext uri="{FF2B5EF4-FFF2-40B4-BE49-F238E27FC236}">
                <a16:creationId xmlns:a16="http://schemas.microsoft.com/office/drawing/2014/main" id="{C6196100-7E31-8F54-FBA7-F2A12EF8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0" y="2296969"/>
            <a:ext cx="3221799" cy="32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942D93B-F680-B526-884E-E80F72012782}"/>
              </a:ext>
            </a:extLst>
          </p:cNvPr>
          <p:cNvSpPr txBox="1">
            <a:spLocks/>
          </p:cNvSpPr>
          <p:nvPr/>
        </p:nvSpPr>
        <p:spPr>
          <a:xfrm>
            <a:off x="1534370" y="5327098"/>
            <a:ext cx="9144000" cy="845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Zonghua Gu, Umeå University</a:t>
            </a:r>
          </a:p>
          <a:p>
            <a:r>
              <a:rPr lang="en-US"/>
              <a:t>Nov.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F985-F789-273F-EF43-14F276F1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# Layers and Their Sizes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56F9-6686-CE65-9C59-F732B99D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illustrating adding more hidden neurons increases model capacity and reduces training error</a:t>
            </a:r>
          </a:p>
          <a:p>
            <a:r>
              <a:rPr lang="en-US" dirty="0"/>
              <a:t>But too many layers and neurons may lead to overfitting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6A6F0-EA09-8AE8-6B17-0F568CC2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10</a:t>
            </a:fld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CFB0231-8E15-4E23-C419-9EC90CEB27D9}"/>
              </a:ext>
            </a:extLst>
          </p:cNvPr>
          <p:cNvSpPr/>
          <p:nvPr/>
        </p:nvSpPr>
        <p:spPr>
          <a:xfrm>
            <a:off x="1734875" y="3491178"/>
            <a:ext cx="8722249" cy="309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39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4AD9-05AF-43C5-1FD5-1216F093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2833-7C60-BF90-6120-14EBDC26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Cross-Entropy Loss, Log Loss, Focal Loss, Exponential Loss, Hinge Loss…</a:t>
            </a:r>
          </a:p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MSE (Mean Squared Error)/L2 Loss/Quadratic Loss, MAE (Mean Absolute Error)/L1 Loss, Huber Loss, Log </a:t>
            </a:r>
            <a:r>
              <a:rPr lang="en-US" dirty="0" err="1"/>
              <a:t>Cosh</a:t>
            </a:r>
            <a:r>
              <a:rPr lang="en-US" dirty="0"/>
              <a:t> Loss, Quantile Loss…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4BAB-B127-883A-D663-40C1426F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B9CF-A4D1-ED7F-4227-A7E5A518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for Multi-Class Classification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D143B-E786-9591-C526-21F13A045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NN defining the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as the mapping from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 vector of logits,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number of classes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the set of params (weights and biases)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correct label for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does not include the last SoftMax layer that outputs the prediction scores)</a:t>
                </a:r>
              </a:p>
              <a:p>
                <a:r>
                  <a:rPr lang="en-US" dirty="0"/>
                  <a:t>e.g., a 3-layer NN consisting of 2 layers with </a:t>
                </a:r>
                <a:r>
                  <a:rPr lang="en-US" dirty="0" err="1"/>
                  <a:t>ReLU</a:t>
                </a:r>
                <a:r>
                  <a:rPr lang="en-US" dirty="0"/>
                  <a:t> activation functions and a last linear layer 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(0,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D143B-E786-9591-C526-21F13A045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1" t="-2230" r="-144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44FDB-F9FF-1D14-7839-40CCCDA8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3D78-1702-BB74-3C64-E19B9B14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Cross-Entropy Loss for Multi-Class Classification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F8B77-1E1C-6AD0-B469-1245FA6E8E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7" y="1237593"/>
                <a:ext cx="5654855" cy="51947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0" dirty="0"/>
                  <a:t>The SoftMax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computes a vector of predicted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that sum to 1.0, from </a:t>
                </a:r>
                <a:r>
                  <a:rPr lang="en-US" b="0" dirty="0"/>
                  <a:t>a vector of logits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in the last hidden layer (the penultimate layer),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number of classes: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loss function is defined as the negative log likelihood of the predicted probability corresponding to the correct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amounts to maximizing the logit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corresponding to the correct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F8B77-1E1C-6AD0-B469-1245FA6E8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7" y="1237593"/>
                <a:ext cx="5654855" cy="5194738"/>
              </a:xfrm>
              <a:blipFill>
                <a:blip r:embed="rId2"/>
                <a:stretch>
                  <a:fillRect l="-1185" t="-2465" r="-237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213C8-6CC1-4D2F-E71A-36C281C9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03BA5-1A90-2C72-7A6C-2FCA590F23C7}"/>
              </a:ext>
            </a:extLst>
          </p:cNvPr>
          <p:cNvSpPr/>
          <p:nvPr/>
        </p:nvSpPr>
        <p:spPr bwMode="auto">
          <a:xfrm>
            <a:off x="45023" y="39874"/>
            <a:ext cx="1344722" cy="36151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F0233-C435-248C-EE63-3F901FE4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92" y="1946717"/>
            <a:ext cx="5763611" cy="3238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2930BB-B650-F506-BBC3-9FB5BB4FD28C}"/>
              </a:ext>
            </a:extLst>
          </p:cNvPr>
          <p:cNvSpPr/>
          <p:nvPr/>
        </p:nvSpPr>
        <p:spPr>
          <a:xfrm>
            <a:off x="6681509" y="5184743"/>
            <a:ext cx="52405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Aurélien</a:t>
            </a:r>
            <a:r>
              <a:rPr lang="en-US" sz="1050" dirty="0"/>
              <a:t> </a:t>
            </a:r>
            <a:r>
              <a:rPr lang="en-US" sz="1050" dirty="0" err="1"/>
              <a:t>Géron</a:t>
            </a:r>
            <a:r>
              <a:rPr lang="en-US" sz="1050" dirty="0"/>
              <a:t> A Short Introduction to Entropy, Cross-Entropy and KL-Divergence (YouTube)</a:t>
            </a:r>
          </a:p>
        </p:txBody>
      </p:sp>
    </p:spTree>
    <p:extLst>
      <p:ext uri="{BB962C8B-B14F-4D97-AF65-F5344CB8AC3E}">
        <p14:creationId xmlns:p14="http://schemas.microsoft.com/office/powerpoint/2010/main" val="189211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4894-66C6-3AB7-EE7C-697031EE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CE Loss Example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CF9E2B-9890-F0C0-6914-A8418FCEB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7" y="1237592"/>
                <a:ext cx="10949153" cy="330612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Consider a NN for 3-class classification. Fig shows the last linear layer and the SoftMax layer </a:t>
                </a:r>
              </a:p>
              <a:p>
                <a:r>
                  <a:rPr lang="en-US" dirty="0"/>
                  <a:t>The last linear layer computes the vector of logits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2.85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.86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.28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input image to the NN,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intermediate input to the last layer)</a:t>
                </a:r>
              </a:p>
              <a:p>
                <a:r>
                  <a:rPr lang="en-US" dirty="0"/>
                  <a:t>The SoftMax layer computes the vector of predicted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.016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.631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.353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labels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and the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.353</m:t>
                        </m:r>
                      </m:e>
                    </m:func>
                  </m:oMath>
                </a14:m>
                <a:r>
                  <a:rPr lang="en-US" dirty="0"/>
                  <a:t>, assuming correct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sz="2500" dirty="0"/>
                  <a:t>Logits: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sz="2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2.85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.86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.28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.058, 2.36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1.32</m:t>
                        </m:r>
                      </m:e>
                    </m:d>
                  </m:oMath>
                </a14:m>
                <a:endParaRPr lang="en-US" sz="2500" b="0" i="1" dirty="0"/>
              </a:p>
              <a:p>
                <a:pPr lvl="1"/>
                <a:r>
                  <a:rPr lang="en-US" sz="2500" b="0" dirty="0"/>
                  <a:t>Normalize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sz="2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2.85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.86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.28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=3.738</m:t>
                    </m:r>
                  </m:oMath>
                </a14:m>
                <a:r>
                  <a:rPr lang="en-US" sz="2500" b="0" dirty="0"/>
                  <a:t> to get </a:t>
                </a:r>
                <a:r>
                  <a:rPr lang="en-US" sz="2500" dirty="0">
                    <a:ea typeface="+mn-ea"/>
                    <a:cs typeface="+mn-cs"/>
                  </a:rPr>
                  <a:t>SoftMax scores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.058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3.738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2.36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3.738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1.32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3.738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.016, .631, .353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5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CF9E2B-9890-F0C0-6914-A8418FCEB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7" y="1237592"/>
                <a:ext cx="10949153" cy="3306125"/>
              </a:xfrm>
              <a:blipFill>
                <a:blip r:embed="rId2"/>
                <a:stretch>
                  <a:fillRect l="-612" t="-387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B391-ED57-888E-5C58-F02746BD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2AEC8-DB93-3A78-9AB7-3547E767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57" y="4065847"/>
            <a:ext cx="3949616" cy="20805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9A82B6-4A2A-0CC1-B2E1-B3F1F2F5611E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 bwMode="auto">
          <a:xfrm flipV="1">
            <a:off x="5787420" y="5106122"/>
            <a:ext cx="525737" cy="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F753DE-0C18-269C-6F47-A6A46EF9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41" y="3828642"/>
            <a:ext cx="4081079" cy="2554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DB6E4-B95B-27FA-1566-C5869852CC1A}"/>
              </a:ext>
            </a:extLst>
          </p:cNvPr>
          <p:cNvSpPr txBox="1"/>
          <p:nvPr/>
        </p:nvSpPr>
        <p:spPr>
          <a:xfrm>
            <a:off x="2816268" y="6384971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Last Linear Layer</a:t>
            </a:r>
            <a:endParaRPr lang="en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01C81-59E7-A3BB-ED93-BFA0805087A2}"/>
              </a:ext>
            </a:extLst>
          </p:cNvPr>
          <p:cNvSpPr txBox="1"/>
          <p:nvPr/>
        </p:nvSpPr>
        <p:spPr>
          <a:xfrm>
            <a:off x="7643101" y="6383603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SoftMax Layer</a:t>
            </a:r>
            <a:endParaRPr lang="en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43D49-0687-3F12-092B-FFBCC09B9170}"/>
              </a:ext>
            </a:extLst>
          </p:cNvPr>
          <p:cNvSpPr/>
          <p:nvPr/>
        </p:nvSpPr>
        <p:spPr bwMode="auto">
          <a:xfrm>
            <a:off x="8879965" y="5444490"/>
            <a:ext cx="563336" cy="54700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18A05-FCE2-D2FC-E03C-29C581D50283}"/>
              </a:ext>
            </a:extLst>
          </p:cNvPr>
          <p:cNvSpPr txBox="1"/>
          <p:nvPr/>
        </p:nvSpPr>
        <p:spPr>
          <a:xfrm>
            <a:off x="9437742" y="5484172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correct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label</a:t>
            </a:r>
            <a:endParaRPr lang="en-S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ABEF-8F35-E6B7-380F-D3A08309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Image Classification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357B-1FC2-260A-8F8C-AE0D6526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stages: feature extraction from input, and classification based on extracted features</a:t>
            </a:r>
          </a:p>
          <a:p>
            <a:r>
              <a:rPr lang="en-US" dirty="0"/>
              <a:t>Classifier returns output as a list of probabilities with size equal to the number of classes, but it may also return the top-1 or top-5 results with highest probability ranking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0164-798A-6565-9931-619BA744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812539-DAAE-E646-94C0-FA11839730B0}"/>
              </a:ext>
            </a:extLst>
          </p:cNvPr>
          <p:cNvSpPr/>
          <p:nvPr/>
        </p:nvSpPr>
        <p:spPr bwMode="auto">
          <a:xfrm>
            <a:off x="4153600" y="4809491"/>
            <a:ext cx="1584176" cy="8109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Extraction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78FDB8-D984-2A54-43E8-02CEAA3BB35F}"/>
              </a:ext>
            </a:extLst>
          </p:cNvPr>
          <p:cNvSpPr/>
          <p:nvPr/>
        </p:nvSpPr>
        <p:spPr bwMode="auto">
          <a:xfrm>
            <a:off x="6242307" y="4809491"/>
            <a:ext cx="1584176" cy="8109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Classifier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823508-CFF2-E6D2-5059-FF8BD75084D6}"/>
                  </a:ext>
                </a:extLst>
              </p:cNvPr>
              <p:cNvSpPr txBox="1"/>
              <p:nvPr/>
            </p:nvSpPr>
            <p:spPr>
              <a:xfrm>
                <a:off x="8348909" y="4037551"/>
                <a:ext cx="1195327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=.03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=.85</m:t>
                      </m:r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823508-CFF2-E6D2-5059-FF8BD7508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909" y="4037551"/>
                <a:ext cx="1195327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493AF27-39CF-EE81-EBA3-5A2C012C5049}"/>
              </a:ext>
            </a:extLst>
          </p:cNvPr>
          <p:cNvSpPr/>
          <p:nvPr/>
        </p:nvSpPr>
        <p:spPr bwMode="auto">
          <a:xfrm>
            <a:off x="9513402" y="4172186"/>
            <a:ext cx="259433" cy="2298179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0B810C-41AC-4BA0-DE0A-384399E7AFAE}"/>
              </a:ext>
            </a:extLst>
          </p:cNvPr>
          <p:cNvSpPr txBox="1"/>
          <p:nvPr/>
        </p:nvSpPr>
        <p:spPr>
          <a:xfrm>
            <a:off x="9711823" y="4998109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</a:t>
            </a:r>
          </a:p>
          <a:p>
            <a:r>
              <a:rPr lang="en-US" dirty="0"/>
              <a:t>to 1.0</a:t>
            </a:r>
            <a:endParaRPr lang="en-SE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98E1AD-AEAD-2FD0-064A-81757F7DB785}"/>
              </a:ext>
            </a:extLst>
          </p:cNvPr>
          <p:cNvCxnSpPr>
            <a:endCxn id="17" idx="1"/>
          </p:cNvCxnSpPr>
          <p:nvPr/>
        </p:nvCxnSpPr>
        <p:spPr bwMode="auto">
          <a:xfrm flipV="1">
            <a:off x="3641843" y="5214949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53F9B2-C93C-09B0-23A0-313F367DBCE7}"/>
              </a:ext>
            </a:extLst>
          </p:cNvPr>
          <p:cNvCxnSpPr/>
          <p:nvPr/>
        </p:nvCxnSpPr>
        <p:spPr bwMode="auto">
          <a:xfrm flipV="1">
            <a:off x="5737776" y="5223603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8AD523-46A9-9DA7-8C06-DC341265DFA3}"/>
              </a:ext>
            </a:extLst>
          </p:cNvPr>
          <p:cNvCxnSpPr/>
          <p:nvPr/>
        </p:nvCxnSpPr>
        <p:spPr bwMode="auto">
          <a:xfrm flipV="1">
            <a:off x="7826483" y="5223603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4">
            <a:extLst>
              <a:ext uri="{FF2B5EF4-FFF2-40B4-BE49-F238E27FC236}">
                <a16:creationId xmlns:a16="http://schemas.microsoft.com/office/drawing/2014/main" id="{CACF0A50-1D2C-00B2-0C1F-2E9FDD7D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39" y="4482175"/>
            <a:ext cx="1508652" cy="14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Brace 25">
            <a:extLst>
              <a:ext uri="{FF2B5EF4-FFF2-40B4-BE49-F238E27FC236}">
                <a16:creationId xmlns:a16="http://schemas.microsoft.com/office/drawing/2014/main" id="{C05EE518-6B76-F834-97F3-F3253C287FB2}"/>
              </a:ext>
            </a:extLst>
          </p:cNvPr>
          <p:cNvSpPr/>
          <p:nvPr/>
        </p:nvSpPr>
        <p:spPr bwMode="auto">
          <a:xfrm rot="5400000">
            <a:off x="4798486" y="5095229"/>
            <a:ext cx="294404" cy="158417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0A494BF-BC0E-ED4B-BA6A-9D073B589619}"/>
              </a:ext>
            </a:extLst>
          </p:cNvPr>
          <p:cNvSpPr/>
          <p:nvPr/>
        </p:nvSpPr>
        <p:spPr bwMode="auto">
          <a:xfrm rot="5400000">
            <a:off x="6905088" y="5095229"/>
            <a:ext cx="294404" cy="158417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952DFD-A9C7-3B2E-AE7C-85A4033F0309}"/>
              </a:ext>
            </a:extLst>
          </p:cNvPr>
          <p:cNvSpPr txBox="1"/>
          <p:nvPr/>
        </p:nvSpPr>
        <p:spPr>
          <a:xfrm>
            <a:off x="3720197" y="600264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CNN</a:t>
            </a:r>
          </a:p>
          <a:p>
            <a:pPr algn="ctr"/>
            <a:r>
              <a:rPr lang="en-US" sz="2000" dirty="0"/>
              <a:t>(or classic CV algo)</a:t>
            </a:r>
            <a:endParaRPr lang="en-SE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A29F55-3F12-4DB5-2B64-C37F50F758A0}"/>
              </a:ext>
            </a:extLst>
          </p:cNvPr>
          <p:cNvSpPr txBox="1"/>
          <p:nvPr/>
        </p:nvSpPr>
        <p:spPr>
          <a:xfrm>
            <a:off x="6524148" y="6034519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SoftMax</a:t>
            </a: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389829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C3108A19-A38E-4EF9-5E2B-6EBA0B20768F}"/>
              </a:ext>
            </a:extLst>
          </p:cNvPr>
          <p:cNvSpPr/>
          <p:nvPr/>
        </p:nvSpPr>
        <p:spPr>
          <a:xfrm>
            <a:off x="8420837" y="79079"/>
            <a:ext cx="3566661" cy="607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5B941-F3C1-CB3F-7633-D331A976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Classification Metrics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0C09-18AA-4C1B-CBCE-39A84B9A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8092385" cy="51947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relevant class is considered “Positive” in a binary classifier</a:t>
            </a:r>
          </a:p>
          <a:p>
            <a:r>
              <a:rPr lang="en-US" dirty="0"/>
              <a:t>e.g., </a:t>
            </a:r>
            <a:r>
              <a:rPr lang="en-US" dirty="0" err="1"/>
              <a:t>conswider</a:t>
            </a:r>
            <a:r>
              <a:rPr lang="en-US" dirty="0"/>
              <a:t> a medical test that aims to diagnose people with a certain disease. “Positive” denotes sick (has disease), and “Negative” denotes healthy (no disease)</a:t>
            </a:r>
          </a:p>
          <a:p>
            <a:pPr lvl="1"/>
            <a:r>
              <a:rPr lang="en-US" dirty="0"/>
              <a:t>True Positive (TP): a sick person is diagnosed as sick</a:t>
            </a:r>
          </a:p>
          <a:p>
            <a:pPr lvl="1"/>
            <a:r>
              <a:rPr lang="en-US" dirty="0"/>
              <a:t>True Negative (TN): a healthy person is diagnosed as healthy</a:t>
            </a:r>
            <a:endParaRPr lang="en-SE" dirty="0"/>
          </a:p>
          <a:p>
            <a:pPr lvl="1"/>
            <a:r>
              <a:rPr lang="en-US" dirty="0"/>
              <a:t>False Positive (FP): a healthy person is misdiagnosed as sick</a:t>
            </a:r>
            <a:endParaRPr lang="en-SE" dirty="0"/>
          </a:p>
          <a:p>
            <a:pPr lvl="1"/>
            <a:r>
              <a:rPr lang="en-US" dirty="0"/>
              <a:t>False Negative (FN): a sick person is misdiagnosed as healthy</a:t>
            </a:r>
          </a:p>
          <a:p>
            <a:r>
              <a:rPr lang="en-US" dirty="0"/>
              <a:t>Never Forget Again! // Precision vs Recall with a Clear Example of Precision and Recall by Kimberly </a:t>
            </a:r>
            <a:r>
              <a:rPr lang="en-US" dirty="0" err="1"/>
              <a:t>Fessel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https://www.youtube.com/watch?v=qWfzIYCvBqo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B471F-A72A-9278-9D2D-FBBDC948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16194-CA4C-2CD4-E564-F065080B1A4E}"/>
                  </a:ext>
                </a:extLst>
              </p:cNvPr>
              <p:cNvSpPr txBox="1"/>
              <p:nvPr/>
            </p:nvSpPr>
            <p:spPr>
              <a:xfrm>
                <a:off x="8295505" y="6031009"/>
                <a:ext cx="3817327" cy="485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dirty="0"/>
                  <a:t>, Recall (TPR)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16194-CA4C-2CD4-E564-F065080B1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05" y="6031009"/>
                <a:ext cx="3817327" cy="485582"/>
              </a:xfrm>
              <a:prstGeom prst="rect">
                <a:avLst/>
              </a:prstGeom>
              <a:blipFill>
                <a:blip r:embed="rId4"/>
                <a:stretch>
                  <a:fillRect l="-1438" b="-75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41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F1F4-E244-C970-B43B-02455692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Confusion Matrix 1</a:t>
            </a:r>
            <a:endParaRPr lang="en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3A10B-EA8C-4AA8-B891-D0828308A1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7" y="1237593"/>
                <a:ext cx="10949153" cy="399428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=.125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When the classifier predicts positive, it is correct 12.5% of the time</a:t>
                </a:r>
              </a:p>
              <a:p>
                <a:r>
                  <a:rPr lang="en-US" dirty="0"/>
                  <a:t>Recall (True Positive Rate, 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≈.333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the positive cases, the classier correctly classifies 33.3% of them as positive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1=2∗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Precision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Recall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Precision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Recall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.333∗.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.333+.125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=.182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False Positive Rate (FPR)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7+90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≈.072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the negative cases, the classier misclassifies 7.2% of them as positive</a:t>
                </a:r>
              </a:p>
              <a:p>
                <a:r>
                  <a:rPr lang="en-US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1+90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1+90+7+2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=.91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classifier makes the correct prediction 91% percent of the time</a:t>
                </a:r>
              </a:p>
              <a:p>
                <a:r>
                  <a:rPr lang="en-US" dirty="0"/>
                  <a:t>Positive correlation between TPR vs. FPR</a:t>
                </a:r>
              </a:p>
              <a:p>
                <a:r>
                  <a:rPr lang="en-US" dirty="0"/>
                  <a:t>In general, negative correlation between </a:t>
                </a:r>
                <a:r>
                  <a:rPr lang="en-US"/>
                  <a:t>precision and </a:t>
                </a:r>
                <a:r>
                  <a:rPr lang="en-US" dirty="0"/>
                  <a:t>recall (but not strictly monotonic)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3A10B-EA8C-4AA8-B891-D0828308A1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7" y="1237593"/>
                <a:ext cx="10949153" cy="3994283"/>
              </a:xfrm>
              <a:blipFill>
                <a:blip r:embed="rId2"/>
                <a:stretch>
                  <a:fillRect l="-501" t="-1527" b="-18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787A0-7A05-84A8-C0A0-39A7EBB5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EDD8B5C-D1BA-E26B-E89F-95781B44D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924"/>
              </p:ext>
            </p:extLst>
          </p:nvPr>
        </p:nvGraphicFramePr>
        <p:xfrm>
          <a:off x="3085556" y="5160724"/>
          <a:ext cx="6020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877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50471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2080431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2090109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Predicted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(FN)=2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 (TN)=90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True Positive (TP)=1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False Positive (FP)=7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91134F-A36B-8C73-AA2E-54ECD1AE79EA}"/>
              </a:ext>
            </a:extLst>
          </p:cNvPr>
          <p:cNvSpPr txBox="1"/>
          <p:nvPr/>
        </p:nvSpPr>
        <p:spPr>
          <a:xfrm>
            <a:off x="3636828" y="6610439"/>
            <a:ext cx="50943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https://medium.com/swlh/recall-precision-f1-roc-auc-and-everything-542aedf322b9</a:t>
            </a:r>
          </a:p>
        </p:txBody>
      </p:sp>
    </p:spTree>
    <p:extLst>
      <p:ext uri="{BB962C8B-B14F-4D97-AF65-F5344CB8AC3E}">
        <p14:creationId xmlns:p14="http://schemas.microsoft.com/office/powerpoint/2010/main" val="27938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5AEE-A9AC-C64E-C8D1-78B46FC7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Confusion Matrix 2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1EAFA-7984-C7E4-1A8C-7E7451059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7" y="1237593"/>
                <a:ext cx="10949153" cy="396083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kern="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0+0</m:t>
                        </m:r>
                      </m:den>
                    </m:f>
                  </m:oMath>
                </a14:m>
                <a:r>
                  <a:rPr lang="en-US" kern="0" dirty="0"/>
                  <a:t> (ill-defined)</a:t>
                </a:r>
              </a:p>
              <a:p>
                <a:pPr lvl="1"/>
                <a:r>
                  <a:rPr lang="en-US" kern="0" dirty="0"/>
                  <a:t> When the classifier predicts positive, it is correct ?% of the time (since it never predicts positive, the question is ill-defined)</a:t>
                </a:r>
              </a:p>
              <a:p>
                <a:r>
                  <a:rPr lang="en-US" kern="0" dirty="0"/>
                  <a:t>Recall (TPR)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dirty="0"/>
                  <a:t>Among all the positive cases, the classier correctly classifies 0% of them as positive</a:t>
                </a:r>
              </a:p>
              <a:p>
                <a:r>
                  <a:rPr lang="en-US" kern="0" dirty="0"/>
                  <a:t>FPR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dirty="0"/>
                  <a:t>Among all the negative cases, the classier misclassifies 0% of them as positive</a:t>
                </a:r>
              </a:p>
              <a:p>
                <a:r>
                  <a:rPr lang="en-US" kern="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0+97+0+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=.97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The </a:t>
                </a:r>
                <a:r>
                  <a:rPr lang="en-US" dirty="0"/>
                  <a:t>classifier</a:t>
                </a:r>
                <a:r>
                  <a:rPr lang="en-US" kern="0" dirty="0"/>
                  <a:t> makes the correct prediction 97% percent of the time</a:t>
                </a:r>
              </a:p>
              <a:p>
                <a:r>
                  <a:rPr lang="en-US" kern="0" dirty="0"/>
                  <a:t>A </a:t>
                </a:r>
                <a:r>
                  <a:rPr lang="en-US" dirty="0"/>
                  <a:t>medical test that never makes any positive diagnoses is highly accurate for a rare disease (diagnose everyone to be healthy), but completely useless</a:t>
                </a:r>
                <a:endParaRPr lang="en-US" kern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1EAFA-7984-C7E4-1A8C-7E7451059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7" y="1237593"/>
                <a:ext cx="10949153" cy="3960839"/>
              </a:xfrm>
              <a:blipFill>
                <a:blip r:embed="rId2"/>
                <a:stretch>
                  <a:fillRect l="-612" t="-2000" r="-1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80905-58DB-5F7D-68D7-D2A4516B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C94544E0-02A0-57D1-05D7-AADCD0512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99470"/>
              </p:ext>
            </p:extLst>
          </p:nvPr>
        </p:nvGraphicFramePr>
        <p:xfrm>
          <a:off x="3208289" y="5198432"/>
          <a:ext cx="6020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877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50471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2080431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2090109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Predicted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(FN)=3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 (TN)=97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True Positive (TP)=0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False Positive (FP)=0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7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B4F7-B7D8-49F5-189C-623B5132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and AUC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0F3EA-52D5-4517-0EB2-5CE9DC633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37593"/>
                <a:ext cx="6186158" cy="54226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Binary classification is typically based on a decision threshold parameter. Moving the decision threshold will cause FPR and TPR to move in the same direction</a:t>
                </a:r>
              </a:p>
              <a:p>
                <a:pPr lvl="1"/>
                <a:r>
                  <a:rPr lang="en-US" dirty="0"/>
                  <a:t>Lower threshold for positive prediction leads to higher FPR and higher TPR, and vice versa</a:t>
                </a:r>
              </a:p>
              <a:p>
                <a:r>
                  <a:rPr lang="en-US" dirty="0"/>
                  <a:t>Receiver Operating Characteristic (ROC) Curve plots FPR (x-axis) vs. TPR (y-axis); Area Under the Curve (AUC) is the area under ROC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𝑅𝑂𝐶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Fig shows an example with 4 points (FPR, TPR) highlighted: (0,0), (.2, .6), (.6, .8), (.6,1.0)</a:t>
                </a:r>
                <a:endParaRPr lang="en-SE" dirty="0"/>
              </a:p>
              <a:p>
                <a:pPr lvl="1"/>
                <a:r>
                  <a:rPr lang="en-US" dirty="0"/>
                  <a:t>The ideal ROC curve: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worst ROC curve;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r>
                  <a:rPr lang="en-US" dirty="0"/>
                  <a:t> (dotted line)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0F3EA-52D5-4517-0EB2-5CE9DC633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37593"/>
                <a:ext cx="6186158" cy="5422644"/>
              </a:xfrm>
              <a:blipFill>
                <a:blip r:embed="rId2"/>
                <a:stretch>
                  <a:fillRect l="-1379" t="-2584" r="-206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0A541-9332-425E-44AE-2182B74A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639CCF-5C59-EB4A-2843-B125FB956E06}"/>
              </a:ext>
            </a:extLst>
          </p:cNvPr>
          <p:cNvGrpSpPr/>
          <p:nvPr/>
        </p:nvGrpSpPr>
        <p:grpSpPr>
          <a:xfrm>
            <a:off x="8386296" y="4479269"/>
            <a:ext cx="3387779" cy="2399065"/>
            <a:chOff x="966562" y="1185912"/>
            <a:chExt cx="7025260" cy="526894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F2CE0C2-2E86-3862-36BC-FAC2BBC02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62" y="1185912"/>
              <a:ext cx="7025260" cy="526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17B981-C3AB-58A0-04F6-84EACA8385F2}"/>
                </a:ext>
              </a:extLst>
            </p:cNvPr>
            <p:cNvSpPr/>
            <p:nvPr/>
          </p:nvSpPr>
          <p:spPr bwMode="auto">
            <a:xfrm>
              <a:off x="1763688" y="5672088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F38A14-B4A5-BAEA-64AC-2D00683EC553}"/>
                </a:ext>
              </a:extLst>
            </p:cNvPr>
            <p:cNvSpPr/>
            <p:nvPr/>
          </p:nvSpPr>
          <p:spPr bwMode="auto">
            <a:xfrm>
              <a:off x="2818408" y="3305471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2B1550-C6B8-3F08-F057-0D0521B425E7}"/>
                </a:ext>
              </a:extLst>
            </p:cNvPr>
            <p:cNvSpPr/>
            <p:nvPr/>
          </p:nvSpPr>
          <p:spPr bwMode="auto">
            <a:xfrm>
              <a:off x="4958258" y="2502227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31DE85-FA4D-132A-8CC9-62B666AC6DE5}"/>
                </a:ext>
              </a:extLst>
            </p:cNvPr>
            <p:cNvSpPr/>
            <p:nvPr/>
          </p:nvSpPr>
          <p:spPr bwMode="auto">
            <a:xfrm>
              <a:off x="4958258" y="1727660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238DC3-A181-E266-C07A-BE3806523A8D}"/>
              </a:ext>
            </a:extLst>
          </p:cNvPr>
          <p:cNvSpPr/>
          <p:nvPr/>
        </p:nvSpPr>
        <p:spPr bwMode="auto">
          <a:xfrm>
            <a:off x="7088437" y="1659704"/>
            <a:ext cx="3833315" cy="2326822"/>
          </a:xfrm>
          <a:custGeom>
            <a:avLst/>
            <a:gdLst>
              <a:gd name="connsiteX0" fmla="*/ 0 w 5429250"/>
              <a:gd name="connsiteY0" fmla="*/ 2318657 h 2326822"/>
              <a:gd name="connsiteX1" fmla="*/ 1714500 w 5429250"/>
              <a:gd name="connsiteY1" fmla="*/ 1706336 h 2326822"/>
              <a:gd name="connsiteX2" fmla="*/ 2726871 w 5429250"/>
              <a:gd name="connsiteY2" fmla="*/ 0 h 2326822"/>
              <a:gd name="connsiteX3" fmla="*/ 3714750 w 5429250"/>
              <a:gd name="connsiteY3" fmla="*/ 1706336 h 2326822"/>
              <a:gd name="connsiteX4" fmla="*/ 5429250 w 5429250"/>
              <a:gd name="connsiteY4" fmla="*/ 2326822 h 23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2326822">
                <a:moveTo>
                  <a:pt x="0" y="2318657"/>
                </a:moveTo>
                <a:cubicBezTo>
                  <a:pt x="630011" y="2205718"/>
                  <a:pt x="1260022" y="2092779"/>
                  <a:pt x="1714500" y="1706336"/>
                </a:cubicBezTo>
                <a:cubicBezTo>
                  <a:pt x="2168979" y="1319893"/>
                  <a:pt x="2393496" y="0"/>
                  <a:pt x="2726871" y="0"/>
                </a:cubicBezTo>
                <a:cubicBezTo>
                  <a:pt x="3060246" y="0"/>
                  <a:pt x="3264354" y="1318532"/>
                  <a:pt x="3714750" y="1706336"/>
                </a:cubicBezTo>
                <a:cubicBezTo>
                  <a:pt x="4165147" y="2094140"/>
                  <a:pt x="4797198" y="2210481"/>
                  <a:pt x="5429250" y="232682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E6C15A-55E6-FDE9-0C3C-1A96249EEB83}"/>
              </a:ext>
            </a:extLst>
          </p:cNvPr>
          <p:cNvSpPr/>
          <p:nvPr/>
        </p:nvSpPr>
        <p:spPr bwMode="auto">
          <a:xfrm>
            <a:off x="9607304" y="1203611"/>
            <a:ext cx="1654204" cy="2806100"/>
          </a:xfrm>
          <a:custGeom>
            <a:avLst/>
            <a:gdLst>
              <a:gd name="connsiteX0" fmla="*/ 0 w 2841172"/>
              <a:gd name="connsiteY0" fmla="*/ 2351332 h 2351332"/>
              <a:gd name="connsiteX1" fmla="*/ 1069522 w 2841172"/>
              <a:gd name="connsiteY1" fmla="*/ 1624710 h 2351332"/>
              <a:gd name="connsiteX2" fmla="*/ 1445079 w 2841172"/>
              <a:gd name="connsiteY2" fmla="*/ 17 h 2351332"/>
              <a:gd name="connsiteX3" fmla="*/ 1869622 w 2841172"/>
              <a:gd name="connsiteY3" fmla="*/ 1657367 h 2351332"/>
              <a:gd name="connsiteX4" fmla="*/ 2841172 w 2841172"/>
              <a:gd name="connsiteY4" fmla="*/ 2351332 h 235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172" h="2351332">
                <a:moveTo>
                  <a:pt x="0" y="2351332"/>
                </a:moveTo>
                <a:cubicBezTo>
                  <a:pt x="414338" y="2183964"/>
                  <a:pt x="828676" y="2016596"/>
                  <a:pt x="1069522" y="1624710"/>
                </a:cubicBezTo>
                <a:cubicBezTo>
                  <a:pt x="1310368" y="1232824"/>
                  <a:pt x="1311729" y="-5426"/>
                  <a:pt x="1445079" y="17"/>
                </a:cubicBezTo>
                <a:cubicBezTo>
                  <a:pt x="1578429" y="5460"/>
                  <a:pt x="1636940" y="1265481"/>
                  <a:pt x="1869622" y="1657367"/>
                </a:cubicBezTo>
                <a:cubicBezTo>
                  <a:pt x="2102304" y="2049253"/>
                  <a:pt x="2471738" y="2200292"/>
                  <a:pt x="2841172" y="235133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E2C14C-3451-DD02-B9AC-654A95B62CA4}"/>
              </a:ext>
            </a:extLst>
          </p:cNvPr>
          <p:cNvCxnSpPr>
            <a:cxnSpLocks/>
          </p:cNvCxnSpPr>
          <p:nvPr/>
        </p:nvCxnSpPr>
        <p:spPr bwMode="auto">
          <a:xfrm>
            <a:off x="6949639" y="4001175"/>
            <a:ext cx="47293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9500A3-32A3-A2B9-14FE-2DEA061E8E44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10047898" y="2225334"/>
            <a:ext cx="53700" cy="235762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B83B11-02E3-CC1B-4C00-A3035A428762}"/>
              </a:ext>
            </a:extLst>
          </p:cNvPr>
          <p:cNvCxnSpPr/>
          <p:nvPr/>
        </p:nvCxnSpPr>
        <p:spPr bwMode="auto">
          <a:xfrm>
            <a:off x="10097160" y="4318739"/>
            <a:ext cx="111714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AA4206-DF82-D9F6-8EC1-8DAC93C701D2}"/>
              </a:ext>
            </a:extLst>
          </p:cNvPr>
          <p:cNvSpPr txBox="1"/>
          <p:nvPr/>
        </p:nvSpPr>
        <p:spPr>
          <a:xfrm>
            <a:off x="10381140" y="4286269"/>
            <a:ext cx="163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Predict positive</a:t>
            </a:r>
            <a:endParaRPr lang="en-SE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080C1-3652-7AA7-3131-D9DB49CE7046}"/>
              </a:ext>
            </a:extLst>
          </p:cNvPr>
          <p:cNvSpPr txBox="1"/>
          <p:nvPr/>
        </p:nvSpPr>
        <p:spPr>
          <a:xfrm>
            <a:off x="8400349" y="4286269"/>
            <a:ext cx="168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Predict negative</a:t>
            </a:r>
            <a:endParaRPr lang="en-SE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363D9A-ABB1-E7BF-20CC-AF31F23E1068}"/>
              </a:ext>
            </a:extLst>
          </p:cNvPr>
          <p:cNvCxnSpPr/>
          <p:nvPr/>
        </p:nvCxnSpPr>
        <p:spPr bwMode="auto">
          <a:xfrm>
            <a:off x="8988178" y="4318926"/>
            <a:ext cx="111714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3182A7-2360-E43C-002F-3BBABCD5D2DD}"/>
              </a:ext>
            </a:extLst>
          </p:cNvPr>
          <p:cNvCxnSpPr>
            <a:cxnSpLocks/>
          </p:cNvCxnSpPr>
          <p:nvPr/>
        </p:nvCxnSpPr>
        <p:spPr bwMode="auto">
          <a:xfrm>
            <a:off x="10092941" y="4166698"/>
            <a:ext cx="0" cy="30569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F22D5F-067D-31FE-7A76-6C7A2F980EC8}"/>
              </a:ext>
            </a:extLst>
          </p:cNvPr>
          <p:cNvSpPr txBox="1"/>
          <p:nvPr/>
        </p:nvSpPr>
        <p:spPr>
          <a:xfrm>
            <a:off x="9534776" y="1640559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Decision </a:t>
            </a:r>
          </a:p>
          <a:p>
            <a:r>
              <a:rPr lang="en-US" sz="1600" dirty="0"/>
              <a:t>thresh.</a:t>
            </a:r>
            <a:endParaRPr lang="en-SE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6356D-CA68-ECAD-096F-9DF1FBAA701F}"/>
              </a:ext>
            </a:extLst>
          </p:cNvPr>
          <p:cNvSpPr txBox="1"/>
          <p:nvPr/>
        </p:nvSpPr>
        <p:spPr>
          <a:xfrm>
            <a:off x="10616805" y="2373012"/>
            <a:ext cx="1483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Distribution of positive data items</a:t>
            </a:r>
            <a:endParaRPr lang="en-SE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D6ED45-5076-FDCF-AA0E-ED0FDA8510E8}"/>
              </a:ext>
            </a:extLst>
          </p:cNvPr>
          <p:cNvSpPr txBox="1"/>
          <p:nvPr/>
        </p:nvSpPr>
        <p:spPr>
          <a:xfrm>
            <a:off x="7157875" y="2373012"/>
            <a:ext cx="1483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Distribution of negative data items</a:t>
            </a:r>
            <a:endParaRPr lang="en-SE" sz="1600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C766EF4-A233-F78D-FD51-BB99EE3F919A}"/>
              </a:ext>
            </a:extLst>
          </p:cNvPr>
          <p:cNvSpPr/>
          <p:nvPr/>
        </p:nvSpPr>
        <p:spPr bwMode="auto">
          <a:xfrm>
            <a:off x="10092941" y="3716082"/>
            <a:ext cx="793018" cy="273487"/>
          </a:xfrm>
          <a:prstGeom prst="rtTriangl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5BDAFD8-6380-AB12-3A74-2100427342FC}"/>
              </a:ext>
            </a:extLst>
          </p:cNvPr>
          <p:cNvSpPr/>
          <p:nvPr/>
        </p:nvSpPr>
        <p:spPr bwMode="auto">
          <a:xfrm flipH="1">
            <a:off x="9645899" y="3499826"/>
            <a:ext cx="438962" cy="498300"/>
          </a:xfrm>
          <a:prstGeom prst="rtTriangle">
            <a:avLst/>
          </a:prstGeom>
          <a:solidFill>
            <a:srgbClr val="99663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A6C2A8-460E-37F6-6178-F1C927F6A397}"/>
              </a:ext>
            </a:extLst>
          </p:cNvPr>
          <p:cNvSpPr txBox="1"/>
          <p:nvPr/>
        </p:nvSpPr>
        <p:spPr>
          <a:xfrm>
            <a:off x="10085092" y="3936108"/>
            <a:ext cx="53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FP</a:t>
            </a:r>
            <a:endParaRPr lang="en-SE" sz="16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4414AF-6A48-B3F8-C641-6238039BBE9B}"/>
              </a:ext>
            </a:extLst>
          </p:cNvPr>
          <p:cNvSpPr txBox="1"/>
          <p:nvPr/>
        </p:nvSpPr>
        <p:spPr>
          <a:xfrm>
            <a:off x="9689671" y="3936108"/>
            <a:ext cx="53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96633"/>
                </a:solidFill>
              </a:rPr>
              <a:t>FN</a:t>
            </a:r>
            <a:endParaRPr lang="en-SE" sz="1600" dirty="0">
              <a:solidFill>
                <a:srgbClr val="99663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015CAF-1A5F-818E-F682-DFE3A0F5C88E}"/>
              </a:ext>
            </a:extLst>
          </p:cNvPr>
          <p:cNvSpPr txBox="1"/>
          <p:nvPr/>
        </p:nvSpPr>
        <p:spPr>
          <a:xfrm>
            <a:off x="8670641" y="3022297"/>
            <a:ext cx="4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TN</a:t>
            </a:r>
            <a:endParaRPr lang="en-SE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A1405D-7611-8901-8B14-1CA04676FD34}"/>
              </a:ext>
            </a:extLst>
          </p:cNvPr>
          <p:cNvSpPr txBox="1"/>
          <p:nvPr/>
        </p:nvSpPr>
        <p:spPr>
          <a:xfrm>
            <a:off x="10283047" y="3022297"/>
            <a:ext cx="4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TP</a:t>
            </a:r>
            <a:endParaRPr lang="en-SE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5E7493-776B-70BA-44AD-F16226E52F38}"/>
              </a:ext>
            </a:extLst>
          </p:cNvPr>
          <p:cNvSpPr txBox="1"/>
          <p:nvPr/>
        </p:nvSpPr>
        <p:spPr>
          <a:xfrm>
            <a:off x="11127275" y="3951496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Feature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46261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3E94-F2EE-A0C2-E887-A4EFD1F7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Taxonomy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4866-728E-5E2B-D535-5F078A26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7606862" cy="5446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Supervised Learning:	</a:t>
            </a:r>
          </a:p>
          <a:p>
            <a:pPr lvl="1"/>
            <a:r>
              <a:rPr lang="en-US" dirty="0"/>
              <a:t>The system is presented with example inputs and their desired outputs, given by a “teacher”, and the goal is to learn a general rule that maps inputs to outputs</a:t>
            </a:r>
          </a:p>
          <a:p>
            <a:pPr lvl="2"/>
            <a:r>
              <a:rPr lang="en-US" altLang="zh-CN" dirty="0"/>
              <a:t>Classification (cat or dog?)</a:t>
            </a:r>
          </a:p>
          <a:p>
            <a:pPr lvl="2"/>
            <a:r>
              <a:rPr lang="en-US" altLang="zh-CN" dirty="0"/>
              <a:t>Regression (housing price next year?)</a:t>
            </a:r>
          </a:p>
          <a:p>
            <a:r>
              <a:rPr lang="en-US" dirty="0"/>
              <a:t>Unsupervised Learning:</a:t>
            </a:r>
          </a:p>
          <a:p>
            <a:pPr lvl="1"/>
            <a:r>
              <a:rPr lang="en-US" dirty="0"/>
              <a:t>No labels are given to the learning algorithm, leaving it on its own to find structure in its input. Unsupervised learning can be a goal in itself (discovering hidden patterns in data) or a means towards an end (feature learning)</a:t>
            </a:r>
          </a:p>
          <a:p>
            <a:r>
              <a:rPr lang="en-US" dirty="0"/>
              <a:t>Reinforcement Learning:</a:t>
            </a:r>
          </a:p>
          <a:p>
            <a:pPr lvl="1"/>
            <a:r>
              <a:rPr lang="en-US" dirty="0"/>
              <a:t>An agent interacts with a dynamic environment in which it must perform a certain goal. The agent is provided feedback in terms of rewards and it tries to learn an optimal policy that maximizes its cumulative rewards.</a:t>
            </a:r>
          </a:p>
          <a:p>
            <a:pPr lvl="1"/>
            <a:r>
              <a:rPr lang="en-US" altLang="zh-CN" dirty="0"/>
              <a:t>Applications: Game playing (AlphaGo); Robotics; </a:t>
            </a:r>
            <a:r>
              <a:rPr lang="en-US" dirty="0"/>
              <a:t>AD…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3D913-51DC-950C-BDAB-03A0492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92F515-5DFA-1C54-B260-48E72F7D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17" y="5376754"/>
            <a:ext cx="3503134" cy="135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F110E-A64D-76C2-DB22-46A41474C113}"/>
              </a:ext>
            </a:extLst>
          </p:cNvPr>
          <p:cNvSpPr txBox="1"/>
          <p:nvPr/>
        </p:nvSpPr>
        <p:spPr>
          <a:xfrm>
            <a:off x="8601170" y="5241584"/>
            <a:ext cx="1676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Reinforcement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932B0-71D6-46BE-A1F1-C56797A2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43" y="1208536"/>
            <a:ext cx="1897837" cy="2034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680A9-75AF-6E6C-DE4C-A6CC573A7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849" y="3241037"/>
            <a:ext cx="1886247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081E-D277-EC0A-4AA7-CA97D9C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Confusion Matrix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0D38-B507-F5D6-BE23-3B9A36DE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classification is a special case of multi-class classification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7842A-CDEB-72E7-5313-7F0F9A26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908E382-C792-AE04-E960-D6DDA2125C30}"/>
              </a:ext>
            </a:extLst>
          </p:cNvPr>
          <p:cNvSpPr/>
          <p:nvPr/>
        </p:nvSpPr>
        <p:spPr>
          <a:xfrm>
            <a:off x="1827049" y="2959639"/>
            <a:ext cx="3275990" cy="137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7131AB1-037C-D630-4FE2-D714FFD734E3}"/>
              </a:ext>
            </a:extLst>
          </p:cNvPr>
          <p:cNvSpPr/>
          <p:nvPr/>
        </p:nvSpPr>
        <p:spPr>
          <a:xfrm>
            <a:off x="3583468" y="2959626"/>
            <a:ext cx="1304290" cy="625475"/>
          </a:xfrm>
          <a:custGeom>
            <a:avLst/>
            <a:gdLst/>
            <a:ahLst/>
            <a:cxnLst/>
            <a:rect l="l" t="t" r="r" b="b"/>
            <a:pathLst>
              <a:path w="1304289" h="625475">
                <a:moveTo>
                  <a:pt x="0" y="0"/>
                </a:moveTo>
                <a:lnTo>
                  <a:pt x="1304097" y="0"/>
                </a:lnTo>
                <a:lnTo>
                  <a:pt x="1304097" y="625198"/>
                </a:lnTo>
                <a:lnTo>
                  <a:pt x="0" y="6251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6B97AFE-0B8A-7363-5CFD-8CE2EA5F3DAA}"/>
              </a:ext>
            </a:extLst>
          </p:cNvPr>
          <p:cNvSpPr/>
          <p:nvPr/>
        </p:nvSpPr>
        <p:spPr>
          <a:xfrm>
            <a:off x="3364644" y="3684175"/>
            <a:ext cx="1705610" cy="727075"/>
          </a:xfrm>
          <a:custGeom>
            <a:avLst/>
            <a:gdLst/>
            <a:ahLst/>
            <a:cxnLst/>
            <a:rect l="l" t="t" r="r" b="b"/>
            <a:pathLst>
              <a:path w="1705610" h="727075">
                <a:moveTo>
                  <a:pt x="0" y="0"/>
                </a:moveTo>
                <a:lnTo>
                  <a:pt x="1705196" y="0"/>
                </a:lnTo>
                <a:lnTo>
                  <a:pt x="1705196" y="726598"/>
                </a:lnTo>
                <a:lnTo>
                  <a:pt x="0" y="7265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A107247-D4DE-A223-9CFB-E234957D0BCA}"/>
              </a:ext>
            </a:extLst>
          </p:cNvPr>
          <p:cNvSpPr/>
          <p:nvPr/>
        </p:nvSpPr>
        <p:spPr>
          <a:xfrm>
            <a:off x="3388469" y="3684175"/>
            <a:ext cx="1629410" cy="678180"/>
          </a:xfrm>
          <a:custGeom>
            <a:avLst/>
            <a:gdLst/>
            <a:ahLst/>
            <a:cxnLst/>
            <a:rect l="l" t="t" r="r" b="b"/>
            <a:pathLst>
              <a:path w="1629410" h="678180">
                <a:moveTo>
                  <a:pt x="0" y="0"/>
                </a:moveTo>
                <a:lnTo>
                  <a:pt x="1628996" y="0"/>
                </a:lnTo>
                <a:lnTo>
                  <a:pt x="1628996" y="677698"/>
                </a:lnTo>
                <a:lnTo>
                  <a:pt x="0" y="6776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BC78641-769F-666F-7419-BF20B680283D}"/>
              </a:ext>
            </a:extLst>
          </p:cNvPr>
          <p:cNvSpPr/>
          <p:nvPr/>
        </p:nvSpPr>
        <p:spPr>
          <a:xfrm>
            <a:off x="5681414" y="3179226"/>
            <a:ext cx="1111250" cy="998855"/>
          </a:xfrm>
          <a:custGeom>
            <a:avLst/>
            <a:gdLst/>
            <a:ahLst/>
            <a:cxnLst/>
            <a:rect l="l" t="t" r="r" b="b"/>
            <a:pathLst>
              <a:path w="1111250" h="998855">
                <a:moveTo>
                  <a:pt x="0" y="249599"/>
                </a:moveTo>
                <a:lnTo>
                  <a:pt x="611998" y="249599"/>
                </a:lnTo>
                <a:lnTo>
                  <a:pt x="611998" y="0"/>
                </a:lnTo>
                <a:lnTo>
                  <a:pt x="1111197" y="499198"/>
                </a:lnTo>
                <a:lnTo>
                  <a:pt x="611998" y="998397"/>
                </a:lnTo>
                <a:lnTo>
                  <a:pt x="611998" y="748798"/>
                </a:lnTo>
                <a:lnTo>
                  <a:pt x="0" y="748798"/>
                </a:lnTo>
                <a:lnTo>
                  <a:pt x="0" y="24959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3550CDF-F86E-0DC2-495A-025F1852F458}"/>
              </a:ext>
            </a:extLst>
          </p:cNvPr>
          <p:cNvSpPr txBox="1"/>
          <p:nvPr/>
        </p:nvSpPr>
        <p:spPr>
          <a:xfrm>
            <a:off x="5847667" y="3566536"/>
            <a:ext cx="5295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Binary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712AAF9E-D58C-97C8-509C-0C5B9B5BDF22}"/>
              </a:ext>
            </a:extLst>
          </p:cNvPr>
          <p:cNvSpPr/>
          <p:nvPr/>
        </p:nvSpPr>
        <p:spPr>
          <a:xfrm>
            <a:off x="7038586" y="3302821"/>
            <a:ext cx="3275993" cy="75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8F4C734-279A-9D97-DE0E-E7B1B9A0C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09782"/>
              </p:ext>
            </p:extLst>
          </p:nvPr>
        </p:nvGraphicFramePr>
        <p:xfrm>
          <a:off x="7393016" y="5078164"/>
          <a:ext cx="2567132" cy="125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22912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592806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667414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13702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13702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137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Pred.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TP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FP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877F7701-4A2F-5461-7928-8EC0F17C8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11605"/>
              </p:ext>
            </p:extLst>
          </p:nvPr>
        </p:nvGraphicFramePr>
        <p:xfrm>
          <a:off x="2378752" y="4855305"/>
          <a:ext cx="3139574" cy="1568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02525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3727246430"/>
                    </a:ext>
                  </a:extLst>
                </a:gridCol>
              </a:tblGrid>
              <a:tr h="313702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13702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Cls1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Cls2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Cls3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13702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Pred.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Cls3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Cls2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pPr algn="ctr"/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Cls1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8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3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2119-134A-69F2-7B9E-ECD6B9B2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Training Neural Networks</a:t>
            </a:r>
            <a:endParaRPr lang="en-S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D09B-E467-6A5E-22F5-57F4BFF9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E9408-4BE2-13A4-1981-7D6946E6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AC1DD-65AF-F39D-0C02-612CBE85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57" y="1306604"/>
            <a:ext cx="5773601" cy="53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5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2DD8-7AA2-0E1D-8F58-21690A05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Back-Propagation for NN Training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9453B-1D8B-C421-A923-D543C2765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37593"/>
                <a:ext cx="7170972" cy="5194738"/>
              </a:xfrm>
            </p:spPr>
            <p:txBody>
              <a:bodyPr/>
              <a:lstStyle/>
              <a:p>
                <a:r>
                  <a:rPr lang="en-US" dirty="0"/>
                  <a:t>Consider a single neuron denoted as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Forward inference: computing its output activation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based on its 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weight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, and bias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Back-propagation: computing gradients with chain rule, and use gradient descent to update weights and biases: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SE" b="1" dirty="0" err="1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79453B-1D8B-C421-A923-D543C2765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37593"/>
                <a:ext cx="7170972" cy="5194738"/>
              </a:xfrm>
              <a:blipFill>
                <a:blip r:embed="rId2"/>
                <a:stretch>
                  <a:fillRect l="-1956" t="-2465" r="-255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E6624-AD3D-68BE-D0C7-DB4CDDEF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“neural network”的图片搜索结果">
            <a:extLst>
              <a:ext uri="{FF2B5EF4-FFF2-40B4-BE49-F238E27FC236}">
                <a16:creationId xmlns:a16="http://schemas.microsoft.com/office/drawing/2014/main" id="{EEBDC71B-6F91-5D92-96FA-42A93880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592" y="4332282"/>
            <a:ext cx="3304028" cy="20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569417-14EF-EE5B-723A-DC5FB2FCB2B1}"/>
              </a:ext>
            </a:extLst>
          </p:cNvPr>
          <p:cNvSpPr/>
          <p:nvPr/>
        </p:nvSpPr>
        <p:spPr>
          <a:xfrm>
            <a:off x="8685052" y="4796087"/>
            <a:ext cx="2748247" cy="484632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 inference (fast)</a:t>
            </a: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E2E062-1BA6-97DA-A196-F6087D00D5FB}"/>
              </a:ext>
            </a:extLst>
          </p:cNvPr>
          <p:cNvSpPr/>
          <p:nvPr/>
        </p:nvSpPr>
        <p:spPr>
          <a:xfrm flipH="1">
            <a:off x="8620102" y="5292119"/>
            <a:ext cx="2748247" cy="484632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Gradient back-prop (slow)</a:t>
            </a:r>
            <a:endParaRPr kumimoji="0" lang="en-S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B19685-A609-C856-486B-314C526DF958}"/>
              </a:ext>
            </a:extLst>
          </p:cNvPr>
          <p:cNvGrpSpPr/>
          <p:nvPr/>
        </p:nvGrpSpPr>
        <p:grpSpPr>
          <a:xfrm>
            <a:off x="7896214" y="1425613"/>
            <a:ext cx="4323443" cy="1330909"/>
            <a:chOff x="7896214" y="932001"/>
            <a:chExt cx="4323443" cy="133090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B45018-36A6-C174-9643-94AD9319DE1C}"/>
                </a:ext>
              </a:extLst>
            </p:cNvPr>
            <p:cNvSpPr/>
            <p:nvPr/>
          </p:nvSpPr>
          <p:spPr>
            <a:xfrm>
              <a:off x="9979947" y="1183859"/>
              <a:ext cx="914400" cy="914400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/>
                <a:t>f</a:t>
              </a:r>
              <a:endParaRPr lang="en-SE" sz="2000" i="1" dirty="0" err="1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B2EA623-05F0-3069-8A5E-A47F15EC7CFD}"/>
                </a:ext>
              </a:extLst>
            </p:cNvPr>
            <p:cNvCxnSpPr>
              <a:cxnSpLocks/>
            </p:cNvCxnSpPr>
            <p:nvPr/>
          </p:nvCxnSpPr>
          <p:spPr>
            <a:xfrm>
              <a:off x="9598941" y="1193953"/>
              <a:ext cx="420967" cy="24624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8EA8F8-342B-A508-5458-29F7559A60CA}"/>
                </a:ext>
              </a:extLst>
            </p:cNvPr>
            <p:cNvCxnSpPr>
              <a:cxnSpLocks/>
            </p:cNvCxnSpPr>
            <p:nvPr/>
          </p:nvCxnSpPr>
          <p:spPr>
            <a:xfrm>
              <a:off x="9035736" y="1193953"/>
              <a:ext cx="5632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3DC709-F0B3-2DF5-592F-BF36D1D4F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6402" y="1892916"/>
              <a:ext cx="542986" cy="27679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373160-00ED-728F-21FE-64788B18C54E}"/>
                </a:ext>
              </a:extLst>
            </p:cNvPr>
            <p:cNvCxnSpPr>
              <a:cxnSpLocks/>
            </p:cNvCxnSpPr>
            <p:nvPr/>
          </p:nvCxnSpPr>
          <p:spPr>
            <a:xfrm>
              <a:off x="9035736" y="2169706"/>
              <a:ext cx="50066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AA5CF0-BCD7-9441-DDF6-287967E6E409}"/>
                </a:ext>
              </a:extLst>
            </p:cNvPr>
            <p:cNvCxnSpPr>
              <a:cxnSpLocks/>
            </p:cNvCxnSpPr>
            <p:nvPr/>
          </p:nvCxnSpPr>
          <p:spPr>
            <a:xfrm>
              <a:off x="9035736" y="1679331"/>
              <a:ext cx="972883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FF562E-4A3B-B113-FEEB-6A54571A3D81}"/>
                </a:ext>
              </a:extLst>
            </p:cNvPr>
            <p:cNvCxnSpPr>
              <a:cxnSpLocks/>
            </p:cNvCxnSpPr>
            <p:nvPr/>
          </p:nvCxnSpPr>
          <p:spPr>
            <a:xfrm>
              <a:off x="10894347" y="1670065"/>
              <a:ext cx="749122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50AE1D-553E-EB3C-0BF9-B66C091ECBBA}"/>
                </a:ext>
              </a:extLst>
            </p:cNvPr>
            <p:cNvSpPr txBox="1"/>
            <p:nvPr/>
          </p:nvSpPr>
          <p:spPr>
            <a:xfrm>
              <a:off x="7896214" y="1255527"/>
              <a:ext cx="1043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params</a:t>
              </a:r>
              <a:endParaRPr lang="en-SE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7F395D5-95BB-1E58-2121-31D1C2089886}"/>
                    </a:ext>
                  </a:extLst>
                </p:cNvPr>
                <p:cNvSpPr txBox="1"/>
                <p:nvPr/>
              </p:nvSpPr>
              <p:spPr>
                <a:xfrm>
                  <a:off x="8746938" y="932001"/>
                  <a:ext cx="4430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SE" b="1" dirty="0" err="1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7F395D5-95BB-1E58-2121-31D1C2089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938" y="932001"/>
                  <a:ext cx="44307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7C90C3-21D1-F8FB-CEB8-65A36EC5B1B8}"/>
                    </a:ext>
                  </a:extLst>
                </p:cNvPr>
                <p:cNvSpPr txBox="1"/>
                <p:nvPr/>
              </p:nvSpPr>
              <p:spPr>
                <a:xfrm>
                  <a:off x="8771881" y="1347194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SE" dirty="0" err="1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AC803E8-5059-2A19-A8B7-67F6F581B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1881" y="1347194"/>
                  <a:ext cx="40267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ACEC4FF-6034-491D-F1FD-08EF2416EA2A}"/>
                    </a:ext>
                  </a:extLst>
                </p:cNvPr>
                <p:cNvSpPr txBox="1"/>
                <p:nvPr/>
              </p:nvSpPr>
              <p:spPr>
                <a:xfrm>
                  <a:off x="8771881" y="1879402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SE" b="1" dirty="0" err="1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9FA2538-FAD0-6A37-23E8-4A0938F0FE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1881" y="1879402"/>
                  <a:ext cx="39626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7E384-62C4-237C-85AA-291BE743A06B}"/>
                </a:ext>
              </a:extLst>
            </p:cNvPr>
            <p:cNvSpPr txBox="1"/>
            <p:nvPr/>
          </p:nvSpPr>
          <p:spPr>
            <a:xfrm>
              <a:off x="7984212" y="1893578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input</a:t>
              </a:r>
              <a:endParaRPr lang="en-SE" dirty="0" err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C2594D-AE00-B7EC-D7DB-8AABC4ECD667}"/>
                </a:ext>
              </a:extLst>
            </p:cNvPr>
            <p:cNvSpPr txBox="1"/>
            <p:nvPr/>
          </p:nvSpPr>
          <p:spPr>
            <a:xfrm>
              <a:off x="10790740" y="1023011"/>
              <a:ext cx="142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activations</a:t>
              </a:r>
              <a:endParaRPr lang="en-SE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2C7E4EA-CACB-5004-0BA5-2B1166F15D6B}"/>
                    </a:ext>
                  </a:extLst>
                </p:cNvPr>
                <p:cNvSpPr txBox="1"/>
                <p:nvPr/>
              </p:nvSpPr>
              <p:spPr>
                <a:xfrm>
                  <a:off x="11067571" y="1317073"/>
                  <a:ext cx="409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SE" dirty="0" err="1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E990C5E-AD29-73BA-9704-65BD1AD8F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7571" y="1317073"/>
                  <a:ext cx="40908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DC8ACD-27F6-AD25-9AAD-935A2E76973C}"/>
              </a:ext>
            </a:extLst>
          </p:cNvPr>
          <p:cNvGrpSpPr/>
          <p:nvPr/>
        </p:nvGrpSpPr>
        <p:grpSpPr>
          <a:xfrm>
            <a:off x="7680417" y="2845127"/>
            <a:ext cx="4125925" cy="1370321"/>
            <a:chOff x="7680417" y="2602367"/>
            <a:chExt cx="4125925" cy="1370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791529-B295-77F3-46F7-52306EB6198C}"/>
                </a:ext>
              </a:extLst>
            </p:cNvPr>
            <p:cNvSpPr txBox="1"/>
            <p:nvPr/>
          </p:nvSpPr>
          <p:spPr>
            <a:xfrm>
              <a:off x="7680417" y="3157728"/>
              <a:ext cx="126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gradients</a:t>
              </a:r>
              <a:endParaRPr lang="en-SE" dirty="0" err="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6C140DC-4895-8314-173E-7F6FC686B6C3}"/>
                </a:ext>
              </a:extLst>
            </p:cNvPr>
            <p:cNvGrpSpPr/>
            <p:nvPr/>
          </p:nvGrpSpPr>
          <p:grpSpPr>
            <a:xfrm>
              <a:off x="8850573" y="2602367"/>
              <a:ext cx="2955769" cy="1370321"/>
              <a:chOff x="8850573" y="2602367"/>
              <a:chExt cx="2955769" cy="1370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A09762C-8BE9-964B-7CD2-FEE9B86D3821}"/>
                  </a:ext>
                </a:extLst>
              </p:cNvPr>
              <p:cNvSpPr/>
              <p:nvPr/>
            </p:nvSpPr>
            <p:spPr>
              <a:xfrm>
                <a:off x="10079388" y="294717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SE" sz="1200" b="1" dirty="0" err="1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FF6374A-B93D-A7B9-A247-2C69A473D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98382" y="2957268"/>
                <a:ext cx="420967" cy="24624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6EFE213-99C0-7039-279B-79C60FAFE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5177" y="2957268"/>
                <a:ext cx="56320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E92428A-F304-6CBB-FF3A-519903A431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5843" y="3656231"/>
                <a:ext cx="542986" cy="27679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7D66B37-DF9C-B2B5-23E5-5ADEFB7A7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5177" y="3933021"/>
                <a:ext cx="50066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C9F3E48-3C05-2B58-F5F7-8E98A1DC3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5177" y="3442646"/>
                <a:ext cx="972883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ACF2A23-6939-7653-EDD6-B221A2A87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93788" y="3433380"/>
                <a:ext cx="749122" cy="0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5A643B7-5958-76AB-EABD-EA98F1BFA75F}"/>
                      </a:ext>
                    </a:extLst>
                  </p:cNvPr>
                  <p:cNvSpPr txBox="1"/>
                  <p:nvPr/>
                </p:nvSpPr>
                <p:spPr>
                  <a:xfrm>
                    <a:off x="10919561" y="3052603"/>
                    <a:ext cx="8867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SE" b="1" dirty="0" err="1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5A643B7-5958-76AB-EABD-EA98F1BFA7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19561" y="3052603"/>
                    <a:ext cx="88678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4203F8D-BAB4-7D76-8943-B836F3609B1D}"/>
                      </a:ext>
                    </a:extLst>
                  </p:cNvPr>
                  <p:cNvSpPr txBox="1"/>
                  <p:nvPr/>
                </p:nvSpPr>
                <p:spPr>
                  <a:xfrm>
                    <a:off x="8850573" y="2602367"/>
                    <a:ext cx="9252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en-SE" b="1" dirty="0" err="1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4203F8D-BAB4-7D76-8943-B836F3609B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0573" y="2602367"/>
                    <a:ext cx="92525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B234959-5D7E-5AC3-FFA2-411981E00240}"/>
                      </a:ext>
                    </a:extLst>
                  </p:cNvPr>
                  <p:cNvSpPr txBox="1"/>
                  <p:nvPr/>
                </p:nvSpPr>
                <p:spPr>
                  <a:xfrm>
                    <a:off x="8850573" y="3102861"/>
                    <a:ext cx="8742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SE" dirty="0" err="1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B234959-5D7E-5AC3-FFA2-411981E002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0573" y="3102861"/>
                    <a:ext cx="874214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475F05E-69BC-98F1-749E-28B3B9820479}"/>
                      </a:ext>
                    </a:extLst>
                  </p:cNvPr>
                  <p:cNvSpPr txBox="1"/>
                  <p:nvPr/>
                </p:nvSpPr>
                <p:spPr>
                  <a:xfrm>
                    <a:off x="8850573" y="3603356"/>
                    <a:ext cx="8771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SE" b="1" dirty="0" err="1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475F05E-69BC-98F1-749E-28B3B98204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0573" y="3603356"/>
                    <a:ext cx="87716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FCDCD1E-0578-EDB8-2CCA-46D07B6EE16D}"/>
                      </a:ext>
                    </a:extLst>
                  </p:cNvPr>
                  <p:cNvSpPr txBox="1"/>
                  <p:nvPr/>
                </p:nvSpPr>
                <p:spPr>
                  <a:xfrm>
                    <a:off x="9482569" y="2987507"/>
                    <a:ext cx="218052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a14:m>
                    <a:r>
                      <a:rPr lang="en-US" sz="1600" b="1" dirty="0"/>
                      <a:t>/</a:t>
                    </a:r>
                    <a14:m>
                      <m:oMath xmlns:m="http://schemas.openxmlformats.org/officeDocument/2006/math"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a14:m>
                    <a:endParaRPr lang="en-US" sz="1600" b="1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160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SE" sz="1600" b="1" dirty="0" err="1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FCDCD1E-0578-EDB8-2CCA-46D07B6EE1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2569" y="2987507"/>
                    <a:ext cx="2180526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2206" b="-3676"/>
                    </a:stretch>
                  </a:blipFill>
                </p:spPr>
                <p:txBody>
                  <a:bodyPr/>
                  <a:lstStyle/>
                  <a:p>
                    <a:r>
                      <a:rPr lang="en-S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130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078F-98F2-E80A-3494-AB7644C1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ED8FF-27D3-3FFC-670E-2D007BAA12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7" y="1237592"/>
                <a:ext cx="10949153" cy="106948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To minimize the expected loss over training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use gradient descent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Loss </a:t>
                </a:r>
                <a:r>
                  <a:rPr lang="en-US" dirty="0"/>
                  <a:t>surface of a DNN is highly non-convex; can only hope to find “reasonably good” local minima</a:t>
                </a:r>
                <a:endParaRPr lang="en-SE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DED8FF-27D3-3FFC-670E-2D007BAA1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7" y="1237592"/>
                <a:ext cx="10949153" cy="1069483"/>
              </a:xfrm>
              <a:blipFill>
                <a:blip r:embed="rId2"/>
                <a:stretch>
                  <a:fillRect l="-501" t="-1028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C34F5-56EA-6495-50DB-05C38813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2B18F-11E0-7920-BAF7-18AC4392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79" y="2201643"/>
            <a:ext cx="2917891" cy="46627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FB3938-8EF5-5451-397C-F956EC94554D}"/>
              </a:ext>
            </a:extLst>
          </p:cNvPr>
          <p:cNvGrpSpPr/>
          <p:nvPr/>
        </p:nvGrpSpPr>
        <p:grpSpPr>
          <a:xfrm>
            <a:off x="5843862" y="2962096"/>
            <a:ext cx="4444724" cy="2954217"/>
            <a:chOff x="3265899" y="2861199"/>
            <a:chExt cx="2708582" cy="180027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31890B8-2922-E86B-5FCE-FB0537D0DA9E}"/>
                </a:ext>
              </a:extLst>
            </p:cNvPr>
            <p:cNvCxnSpPr/>
            <p:nvPr/>
          </p:nvCxnSpPr>
          <p:spPr bwMode="auto">
            <a:xfrm>
              <a:off x="4088209" y="4661477"/>
              <a:ext cx="1886272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B89EA7-BB7D-5359-8351-705AAABCB4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88209" y="3221317"/>
              <a:ext cx="0" cy="144016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4FF2599-B0B8-8C83-D4A7-17E3F83210B2}"/>
                    </a:ext>
                  </a:extLst>
                </p:cNvPr>
                <p:cNvSpPr txBox="1"/>
                <p:nvPr/>
              </p:nvSpPr>
              <p:spPr>
                <a:xfrm>
                  <a:off x="3265899" y="2861199"/>
                  <a:ext cx="1853952" cy="299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4906C9-48A8-4D6F-B896-02588E608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899" y="2861199"/>
                  <a:ext cx="1853952" cy="299114"/>
                </a:xfrm>
                <a:prstGeom prst="rect">
                  <a:avLst/>
                </a:prstGeom>
                <a:blipFill>
                  <a:blip r:embed="rId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9C195D-8514-CE3F-04A2-D89003FC66D1}"/>
                </a:ext>
              </a:extLst>
            </p:cNvPr>
            <p:cNvSpPr/>
            <p:nvPr/>
          </p:nvSpPr>
          <p:spPr bwMode="auto">
            <a:xfrm>
              <a:off x="4272066" y="3437313"/>
              <a:ext cx="1518557" cy="947165"/>
            </a:xfrm>
            <a:custGeom>
              <a:avLst/>
              <a:gdLst>
                <a:gd name="connsiteX0" fmla="*/ 0 w 1518557"/>
                <a:gd name="connsiteY0" fmla="*/ 0 h 947165"/>
                <a:gd name="connsiteX1" fmla="*/ 791936 w 1518557"/>
                <a:gd name="connsiteY1" fmla="*/ 947057 h 947165"/>
                <a:gd name="connsiteX2" fmla="*/ 1518557 w 1518557"/>
                <a:gd name="connsiteY2" fmla="*/ 48986 h 94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8557" h="947165">
                  <a:moveTo>
                    <a:pt x="0" y="0"/>
                  </a:moveTo>
                  <a:cubicBezTo>
                    <a:pt x="269421" y="469446"/>
                    <a:pt x="538843" y="938893"/>
                    <a:pt x="791936" y="947057"/>
                  </a:cubicBezTo>
                  <a:cubicBezTo>
                    <a:pt x="1045029" y="955221"/>
                    <a:pt x="1281793" y="502103"/>
                    <a:pt x="1518557" y="4898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376D06-DE97-B63C-9D4C-F23B427E2335}"/>
                </a:ext>
              </a:extLst>
            </p:cNvPr>
            <p:cNvCxnSpPr/>
            <p:nvPr/>
          </p:nvCxnSpPr>
          <p:spPr bwMode="auto">
            <a:xfrm>
              <a:off x="4520257" y="3653365"/>
              <a:ext cx="360040" cy="576064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4873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C177-F730-97E1-990F-DECB9959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248B-6310-7A2D-6329-A97482D26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6494779" cy="51947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Steepest descent may result in inefficient zig-zag path</a:t>
            </a:r>
          </a:p>
          <a:p>
            <a:pPr lvl="1"/>
            <a:r>
              <a:rPr lang="en-US" dirty="0"/>
              <a:t>More advanced GD methods exploit momentum, e.g., Nesterov, </a:t>
            </a:r>
            <a:r>
              <a:rPr lang="en-US" dirty="0" err="1"/>
              <a:t>AdaGrad</a:t>
            </a:r>
            <a:r>
              <a:rPr lang="en-US" dirty="0"/>
              <a:t>, </a:t>
            </a:r>
            <a:r>
              <a:rPr lang="en-US" dirty="0" err="1"/>
              <a:t>RMSProp</a:t>
            </a:r>
            <a:r>
              <a:rPr lang="en-US" dirty="0"/>
              <a:t>, Adam…</a:t>
            </a:r>
          </a:p>
          <a:p>
            <a:r>
              <a:rPr lang="en-US" sz="3200" dirty="0"/>
              <a:t>Mini-batch Stochastic Gradient Descent</a:t>
            </a:r>
          </a:p>
          <a:p>
            <a:pPr lvl="1"/>
            <a:r>
              <a:rPr lang="en-US" dirty="0"/>
              <a:t>Only use a small portion (a mini-batch) of the training data to compute the gradient</a:t>
            </a:r>
          </a:p>
          <a:p>
            <a:pPr lvl="1"/>
            <a:r>
              <a:rPr lang="en-US" dirty="0"/>
              <a:t>Common mini-batch sizes are 32/64/128 examples</a:t>
            </a:r>
          </a:p>
          <a:p>
            <a:pPr lvl="1"/>
            <a:r>
              <a:rPr lang="en-US" dirty="0"/>
              <a:t>Loop:</a:t>
            </a:r>
          </a:p>
          <a:p>
            <a:pPr lvl="2"/>
            <a:r>
              <a:rPr lang="en-US" dirty="0"/>
              <a:t>Sample a mini-batch of data</a:t>
            </a:r>
          </a:p>
          <a:p>
            <a:pPr lvl="2"/>
            <a:r>
              <a:rPr lang="en-US" dirty="0"/>
              <a:t>Forward prop it through the graph, get loss</a:t>
            </a:r>
          </a:p>
          <a:p>
            <a:pPr lvl="2"/>
            <a:r>
              <a:rPr lang="en-US" dirty="0"/>
              <a:t>Backprop to calculate the gradients</a:t>
            </a:r>
          </a:p>
          <a:p>
            <a:pPr lvl="2"/>
            <a:r>
              <a:rPr lang="en-US" dirty="0"/>
              <a:t>Update the parameters using gradient descent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617D-12FB-9D26-F5A7-973347B9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24</a:t>
            </a:fld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B0D2FC0-5454-F68A-7F60-20ABA926016E}"/>
              </a:ext>
            </a:extLst>
          </p:cNvPr>
          <p:cNvSpPr/>
          <p:nvPr/>
        </p:nvSpPr>
        <p:spPr>
          <a:xfrm>
            <a:off x="8111603" y="1237593"/>
            <a:ext cx="2943219" cy="29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0F2D489-E4F8-5FCE-C8B2-06D26C5F3562}"/>
              </a:ext>
            </a:extLst>
          </p:cNvPr>
          <p:cNvSpPr/>
          <p:nvPr/>
        </p:nvSpPr>
        <p:spPr>
          <a:xfrm>
            <a:off x="7669372" y="3763589"/>
            <a:ext cx="1734875" cy="388648"/>
          </a:xfrm>
          <a:custGeom>
            <a:avLst/>
            <a:gdLst/>
            <a:ahLst/>
            <a:cxnLst/>
            <a:rect l="l" t="t" r="r" b="b"/>
            <a:pathLst>
              <a:path w="2901315" h="634364">
                <a:moveTo>
                  <a:pt x="0" y="634373"/>
                </a:moveTo>
                <a:lnTo>
                  <a:pt x="290094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D7F9CA6A-D620-4144-A81F-9D9FBA967B07}"/>
              </a:ext>
            </a:extLst>
          </p:cNvPr>
          <p:cNvSpPr/>
          <p:nvPr/>
        </p:nvSpPr>
        <p:spPr>
          <a:xfrm>
            <a:off x="9397151" y="3732838"/>
            <a:ext cx="91440" cy="61594"/>
          </a:xfrm>
          <a:custGeom>
            <a:avLst/>
            <a:gdLst/>
            <a:ahLst/>
            <a:cxnLst/>
            <a:rect l="l" t="t" r="r" b="b"/>
            <a:pathLst>
              <a:path w="91439" h="61594">
                <a:moveTo>
                  <a:pt x="13424" y="61474"/>
                </a:moveTo>
                <a:lnTo>
                  <a:pt x="91174" y="12274"/>
                </a:lnTo>
                <a:lnTo>
                  <a:pt x="0" y="0"/>
                </a:lnTo>
                <a:lnTo>
                  <a:pt x="13424" y="614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1B8E129A-C4D6-A49E-ADD7-FA3DC6C55AC1}"/>
              </a:ext>
            </a:extLst>
          </p:cNvPr>
          <p:cNvSpPr txBox="1"/>
          <p:nvPr/>
        </p:nvSpPr>
        <p:spPr>
          <a:xfrm>
            <a:off x="7118219" y="4249412"/>
            <a:ext cx="29432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egative gradient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direction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F6EE35F5-05E5-1A49-7207-C0D7EFE840DD}"/>
              </a:ext>
            </a:extLst>
          </p:cNvPr>
          <p:cNvSpPr/>
          <p:nvPr/>
        </p:nvSpPr>
        <p:spPr>
          <a:xfrm>
            <a:off x="8111253" y="4265137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5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B6CAD9A1-BC32-95E4-0BEA-07A3883E0764}"/>
              </a:ext>
            </a:extLst>
          </p:cNvPr>
          <p:cNvSpPr/>
          <p:nvPr/>
        </p:nvSpPr>
        <p:spPr>
          <a:xfrm>
            <a:off x="11359797" y="42494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3">
                <a:extLst>
                  <a:ext uri="{FF2B5EF4-FFF2-40B4-BE49-F238E27FC236}">
                    <a16:creationId xmlns:a16="http://schemas.microsoft.com/office/drawing/2014/main" id="{C1CDC75D-5432-6105-EC73-0EBA3D19CD91}"/>
                  </a:ext>
                </a:extLst>
              </p:cNvPr>
              <p:cNvSpPr txBox="1"/>
              <p:nvPr/>
            </p:nvSpPr>
            <p:spPr>
              <a:xfrm>
                <a:off x="10936693" y="4281544"/>
                <a:ext cx="49530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180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pc="-5" dirty="0">
                              <a:latin typeface="Cambria Math" panose="02040503050406030204" pitchFamily="18" charset="0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SE" sz="180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1" name="object 13">
                <a:extLst>
                  <a:ext uri="{FF2B5EF4-FFF2-40B4-BE49-F238E27FC236}">
                    <a16:creationId xmlns:a16="http://schemas.microsoft.com/office/drawing/2014/main" id="{C1CDC75D-5432-6105-EC73-0EBA3D19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693" y="4281544"/>
                <a:ext cx="495300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4">
            <a:extLst>
              <a:ext uri="{FF2B5EF4-FFF2-40B4-BE49-F238E27FC236}">
                <a16:creationId xmlns:a16="http://schemas.microsoft.com/office/drawing/2014/main" id="{F2042196-5027-6891-4894-112CD2856F69}"/>
              </a:ext>
            </a:extLst>
          </p:cNvPr>
          <p:cNvSpPr/>
          <p:nvPr/>
        </p:nvSpPr>
        <p:spPr>
          <a:xfrm>
            <a:off x="8043728" y="1108693"/>
            <a:ext cx="0" cy="3156585"/>
          </a:xfrm>
          <a:custGeom>
            <a:avLst/>
            <a:gdLst/>
            <a:ahLst/>
            <a:cxnLst/>
            <a:rect l="l" t="t" r="r" b="b"/>
            <a:pathLst>
              <a:path h="3156585">
                <a:moveTo>
                  <a:pt x="0" y="31564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1B474497-91FE-E5B1-6F35-814502C2D06F}"/>
              </a:ext>
            </a:extLst>
          </p:cNvPr>
          <p:cNvSpPr/>
          <p:nvPr/>
        </p:nvSpPr>
        <p:spPr>
          <a:xfrm>
            <a:off x="8028003" y="106546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853F2E7E-EBA6-05D9-639A-653DF0943C7A}"/>
                  </a:ext>
                </a:extLst>
              </p:cNvPr>
              <p:cNvSpPr txBox="1"/>
              <p:nvPr/>
            </p:nvSpPr>
            <p:spPr>
              <a:xfrm>
                <a:off x="7582366" y="1104778"/>
                <a:ext cx="49530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pc="-5" dirty="0">
                              <a:latin typeface="Cambria Math" panose="02040503050406030204" pitchFamily="18" charset="0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US" b="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853F2E7E-EBA6-05D9-639A-653DF094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366" y="1104778"/>
                <a:ext cx="495300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E3A981-E76F-1975-31BE-255FA848852E}"/>
                  </a:ext>
                </a:extLst>
              </p:cNvPr>
              <p:cNvSpPr txBox="1"/>
              <p:nvPr/>
            </p:nvSpPr>
            <p:spPr>
              <a:xfrm>
                <a:off x="7185390" y="3690094"/>
                <a:ext cx="1061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E3A981-E76F-1975-31BE-255FA8488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90" y="3690094"/>
                <a:ext cx="10618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>
            <a:extLst>
              <a:ext uri="{FF2B5EF4-FFF2-40B4-BE49-F238E27FC236}">
                <a16:creationId xmlns:a16="http://schemas.microsoft.com/office/drawing/2014/main" id="{3E546EEF-C1F0-9D5A-34D0-20CE8723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95" y="4584567"/>
            <a:ext cx="4589281" cy="21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2259FF-246E-CDD0-0353-983794818813}"/>
              </a:ext>
            </a:extLst>
          </p:cNvPr>
          <p:cNvSpPr txBox="1"/>
          <p:nvPr/>
        </p:nvSpPr>
        <p:spPr>
          <a:xfrm>
            <a:off x="7733252" y="6633565"/>
            <a:ext cx="40046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http://dataplusplus.ca/blog/2017/gradient-descent-with-momentum</a:t>
            </a:r>
          </a:p>
        </p:txBody>
      </p:sp>
    </p:spTree>
    <p:extLst>
      <p:ext uri="{BB962C8B-B14F-4D97-AF65-F5344CB8AC3E}">
        <p14:creationId xmlns:p14="http://schemas.microsoft.com/office/powerpoint/2010/main" val="132536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7811-BCD1-9C80-E105-1653B89E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335AC-0A77-DE3E-4D31-D02096E35D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37593"/>
                <a:ext cx="8332726" cy="22435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For each mini-batch: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1. Compute the empirical mean and variance independently for each dimension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2. Normalize to a unit Gaussian with 0 mean and unit variance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BN layers inserted before nonlinear activation function, and it keeps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’s average value around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for maximum gradient during learning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Scale and shift params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gives more flexibility during training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Benefits: </a:t>
                </a:r>
              </a:p>
              <a:p>
                <a:pPr marL="716915" marR="170815" lvl="1" indent="-304165">
                  <a:lnSpc>
                    <a:spcPct val="100699"/>
                  </a:lnSpc>
                  <a:buChar char="-"/>
                  <a:tabLst>
                    <a:tab pos="316865" algn="l"/>
                    <a:tab pos="317500" algn="l"/>
                  </a:tabLst>
                </a:pPr>
                <a:r>
                  <a:rPr lang="en-US" sz="1400" dirty="0"/>
                  <a:t>Improves gradient flow through the network; Allows higher learning rates; Reduces the strong dependence on initialization; Acts as a form of regularization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9335AC-0A77-DE3E-4D31-D02096E35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37593"/>
                <a:ext cx="8332726" cy="2243589"/>
              </a:xfrm>
              <a:blipFill>
                <a:blip r:embed="rId2"/>
                <a:stretch>
                  <a:fillRect l="-219" t="-298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04770-7A78-6620-3468-C4231784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25</a:t>
            </a:fld>
            <a:endParaRPr 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E125A89-D453-E040-18F2-610A68E4B4A2}"/>
              </a:ext>
            </a:extLst>
          </p:cNvPr>
          <p:cNvSpPr/>
          <p:nvPr/>
        </p:nvSpPr>
        <p:spPr>
          <a:xfrm>
            <a:off x="1654404" y="3304114"/>
            <a:ext cx="4812449" cy="3446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F08DF2D-D286-1776-4C36-20CB76B08D98}"/>
              </a:ext>
            </a:extLst>
          </p:cNvPr>
          <p:cNvSpPr/>
          <p:nvPr/>
        </p:nvSpPr>
        <p:spPr>
          <a:xfrm>
            <a:off x="9622616" y="3428528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4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CFF1ED57-4898-20C0-F5E5-D63FA2703912}"/>
              </a:ext>
            </a:extLst>
          </p:cNvPr>
          <p:cNvSpPr/>
          <p:nvPr/>
        </p:nvSpPr>
        <p:spPr>
          <a:xfrm>
            <a:off x="9622616" y="3428528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4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7A4AA86-2176-F90C-4B3A-BA887040F6AB}"/>
              </a:ext>
            </a:extLst>
          </p:cNvPr>
          <p:cNvSpPr txBox="1"/>
          <p:nvPr/>
        </p:nvSpPr>
        <p:spPr>
          <a:xfrm>
            <a:off x="10126672" y="3485089"/>
            <a:ext cx="7920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latin typeface="Arial"/>
                <a:cs typeface="Arial"/>
              </a:rPr>
              <a:t>CONV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BBC6EA69-12F3-8F83-3DDF-AF399738F39F}"/>
              </a:ext>
            </a:extLst>
          </p:cNvPr>
          <p:cNvSpPr/>
          <p:nvPr/>
        </p:nvSpPr>
        <p:spPr>
          <a:xfrm>
            <a:off x="9622616" y="3965837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D8AFE3A6-F7D6-1B3E-C06E-4C327E791EDB}"/>
              </a:ext>
            </a:extLst>
          </p:cNvPr>
          <p:cNvSpPr/>
          <p:nvPr/>
        </p:nvSpPr>
        <p:spPr>
          <a:xfrm>
            <a:off x="9622616" y="3965837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4E003BA-5414-7E6B-AFD1-447AE3244EE7}"/>
              </a:ext>
            </a:extLst>
          </p:cNvPr>
          <p:cNvSpPr txBox="1"/>
          <p:nvPr/>
        </p:nvSpPr>
        <p:spPr>
          <a:xfrm>
            <a:off x="10260637" y="4022403"/>
            <a:ext cx="2724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CC0EDCBB-9966-AD1D-E9EC-3F336AA91D4E}"/>
              </a:ext>
            </a:extLst>
          </p:cNvPr>
          <p:cNvSpPr/>
          <p:nvPr/>
        </p:nvSpPr>
        <p:spPr>
          <a:xfrm>
            <a:off x="10396764" y="376542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D782502F-C14F-30C9-3128-88ACB64C765A}"/>
              </a:ext>
            </a:extLst>
          </p:cNvPr>
          <p:cNvSpPr/>
          <p:nvPr/>
        </p:nvSpPr>
        <p:spPr>
          <a:xfrm>
            <a:off x="10381032" y="389037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B44DC275-71AF-1F41-1058-AEC060F3B612}"/>
              </a:ext>
            </a:extLst>
          </p:cNvPr>
          <p:cNvSpPr/>
          <p:nvPr/>
        </p:nvSpPr>
        <p:spPr>
          <a:xfrm>
            <a:off x="9622616" y="4468574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901"/>
                </a:lnTo>
                <a:lnTo>
                  <a:pt x="0" y="33690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7FC75246-7DF9-887B-5514-2FCC41CB2AD3}"/>
              </a:ext>
            </a:extLst>
          </p:cNvPr>
          <p:cNvSpPr/>
          <p:nvPr/>
        </p:nvSpPr>
        <p:spPr>
          <a:xfrm>
            <a:off x="9622616" y="4468574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901"/>
                </a:lnTo>
                <a:lnTo>
                  <a:pt x="0" y="33690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66D3AA1C-1E4C-F556-8FD0-EE588A3FF4AA}"/>
              </a:ext>
            </a:extLst>
          </p:cNvPr>
          <p:cNvSpPr txBox="1"/>
          <p:nvPr/>
        </p:nvSpPr>
        <p:spPr>
          <a:xfrm>
            <a:off x="10211137" y="4525132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tanh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D70140C7-15BF-40F8-5A4E-A730625783E2}"/>
              </a:ext>
            </a:extLst>
          </p:cNvPr>
          <p:cNvSpPr/>
          <p:nvPr/>
        </p:nvSpPr>
        <p:spPr>
          <a:xfrm>
            <a:off x="10396764" y="3057429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3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17236A0F-A6F2-A322-FB71-2428AE90DD74}"/>
              </a:ext>
            </a:extLst>
          </p:cNvPr>
          <p:cNvSpPr/>
          <p:nvPr/>
        </p:nvSpPr>
        <p:spPr>
          <a:xfrm>
            <a:off x="10381032" y="337137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CB2B4F68-D17A-30A5-B5D3-00E87AD3EBF0}"/>
              </a:ext>
            </a:extLst>
          </p:cNvPr>
          <p:cNvSpPr/>
          <p:nvPr/>
        </p:nvSpPr>
        <p:spPr>
          <a:xfrm>
            <a:off x="10396764" y="4298827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3A6E6812-6CFC-BA00-C018-59CD319A9831}"/>
              </a:ext>
            </a:extLst>
          </p:cNvPr>
          <p:cNvSpPr/>
          <p:nvPr/>
        </p:nvSpPr>
        <p:spPr>
          <a:xfrm>
            <a:off x="10381032" y="442377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55EBB578-850B-5D2C-51E9-69C16BB61973}"/>
              </a:ext>
            </a:extLst>
          </p:cNvPr>
          <p:cNvSpPr/>
          <p:nvPr/>
        </p:nvSpPr>
        <p:spPr>
          <a:xfrm>
            <a:off x="9622616" y="5050925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6F301351-173A-DC74-AFE3-09EE6452813E}"/>
              </a:ext>
            </a:extLst>
          </p:cNvPr>
          <p:cNvSpPr/>
          <p:nvPr/>
        </p:nvSpPr>
        <p:spPr>
          <a:xfrm>
            <a:off x="9622616" y="5050925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F9237659-C251-7D06-5FCE-027D5D2C271B}"/>
              </a:ext>
            </a:extLst>
          </p:cNvPr>
          <p:cNvSpPr txBox="1"/>
          <p:nvPr/>
        </p:nvSpPr>
        <p:spPr>
          <a:xfrm>
            <a:off x="10265626" y="5107489"/>
            <a:ext cx="2622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6C5FD785-13ED-71DE-3B16-DE6D9FAEFDF0}"/>
              </a:ext>
            </a:extLst>
          </p:cNvPr>
          <p:cNvSpPr/>
          <p:nvPr/>
        </p:nvSpPr>
        <p:spPr>
          <a:xfrm>
            <a:off x="9622616" y="5588224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19AEE4E6-E3F6-BC7F-61C1-20F2F10B9A65}"/>
              </a:ext>
            </a:extLst>
          </p:cNvPr>
          <p:cNvSpPr/>
          <p:nvPr/>
        </p:nvSpPr>
        <p:spPr>
          <a:xfrm>
            <a:off x="9622616" y="5588224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588BC211-DC4B-0827-4A1C-27593AAA4FE8}"/>
              </a:ext>
            </a:extLst>
          </p:cNvPr>
          <p:cNvSpPr txBox="1"/>
          <p:nvPr/>
        </p:nvSpPr>
        <p:spPr>
          <a:xfrm>
            <a:off x="10260637" y="5644793"/>
            <a:ext cx="2724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A0FA2A6A-BE9C-C35C-4BCC-6991C2FA666B}"/>
              </a:ext>
            </a:extLst>
          </p:cNvPr>
          <p:cNvSpPr/>
          <p:nvPr/>
        </p:nvSpPr>
        <p:spPr>
          <a:xfrm>
            <a:off x="10396764" y="538782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5DB85918-1A7C-EE30-64A9-F013835812B2}"/>
              </a:ext>
            </a:extLst>
          </p:cNvPr>
          <p:cNvSpPr/>
          <p:nvPr/>
        </p:nvSpPr>
        <p:spPr>
          <a:xfrm>
            <a:off x="10381032" y="551277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5F9D8802-E066-1070-6258-2FE02B1FB56E}"/>
              </a:ext>
            </a:extLst>
          </p:cNvPr>
          <p:cNvSpPr/>
          <p:nvPr/>
        </p:nvSpPr>
        <p:spPr>
          <a:xfrm>
            <a:off x="10396764" y="4823125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CE9A91C3-2C27-7C1B-A202-0C5BCD11C2DB}"/>
              </a:ext>
            </a:extLst>
          </p:cNvPr>
          <p:cNvSpPr/>
          <p:nvPr/>
        </p:nvSpPr>
        <p:spPr>
          <a:xfrm>
            <a:off x="10381032" y="4996675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3">
            <a:extLst>
              <a:ext uri="{FF2B5EF4-FFF2-40B4-BE49-F238E27FC236}">
                <a16:creationId xmlns:a16="http://schemas.microsoft.com/office/drawing/2014/main" id="{832F9545-50CA-7EA9-449A-A0387C2C744D}"/>
              </a:ext>
            </a:extLst>
          </p:cNvPr>
          <p:cNvSpPr/>
          <p:nvPr/>
        </p:nvSpPr>
        <p:spPr>
          <a:xfrm>
            <a:off x="10396764" y="5921223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id="{6593D3D3-7BC2-472B-DC0A-7727E794D3F1}"/>
              </a:ext>
            </a:extLst>
          </p:cNvPr>
          <p:cNvSpPr/>
          <p:nvPr/>
        </p:nvSpPr>
        <p:spPr>
          <a:xfrm>
            <a:off x="10381032" y="604617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id="{89E9B207-DFB4-CAB9-D50F-66D67999401B}"/>
              </a:ext>
            </a:extLst>
          </p:cNvPr>
          <p:cNvSpPr/>
          <p:nvPr/>
        </p:nvSpPr>
        <p:spPr>
          <a:xfrm>
            <a:off x="9622616" y="6090973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id="{CE8A4AC4-FF77-59F7-C474-517F2B1BCF45}"/>
              </a:ext>
            </a:extLst>
          </p:cNvPr>
          <p:cNvSpPr/>
          <p:nvPr/>
        </p:nvSpPr>
        <p:spPr>
          <a:xfrm>
            <a:off x="9622616" y="6090973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7C06F0F8-B9B1-C634-B2CE-CD041676C48D}"/>
              </a:ext>
            </a:extLst>
          </p:cNvPr>
          <p:cNvSpPr txBox="1"/>
          <p:nvPr/>
        </p:nvSpPr>
        <p:spPr>
          <a:xfrm>
            <a:off x="10211137" y="6147531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tanh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8">
            <a:extLst>
              <a:ext uri="{FF2B5EF4-FFF2-40B4-BE49-F238E27FC236}">
                <a16:creationId xmlns:a16="http://schemas.microsoft.com/office/drawing/2014/main" id="{EC25D2F2-FF0B-4361-46CE-80D1C8703879}"/>
              </a:ext>
            </a:extLst>
          </p:cNvPr>
          <p:cNvSpPr/>
          <p:nvPr/>
        </p:nvSpPr>
        <p:spPr>
          <a:xfrm>
            <a:off x="10396764" y="6427872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0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9">
            <a:extLst>
              <a:ext uri="{FF2B5EF4-FFF2-40B4-BE49-F238E27FC236}">
                <a16:creationId xmlns:a16="http://schemas.microsoft.com/office/drawing/2014/main" id="{6800FD84-05BD-D376-7E80-58B4A571B708}"/>
              </a:ext>
            </a:extLst>
          </p:cNvPr>
          <p:cNvSpPr/>
          <p:nvPr/>
        </p:nvSpPr>
        <p:spPr>
          <a:xfrm>
            <a:off x="10381032" y="660892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0">
            <a:extLst>
              <a:ext uri="{FF2B5EF4-FFF2-40B4-BE49-F238E27FC236}">
                <a16:creationId xmlns:a16="http://schemas.microsoft.com/office/drawing/2014/main" id="{61E8641A-F36B-264C-E249-FAF687FA5260}"/>
              </a:ext>
            </a:extLst>
          </p:cNvPr>
          <p:cNvSpPr txBox="1"/>
          <p:nvPr/>
        </p:nvSpPr>
        <p:spPr>
          <a:xfrm>
            <a:off x="10285207" y="6601273"/>
            <a:ext cx="1733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...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43">
            <a:extLst>
              <a:ext uri="{FF2B5EF4-FFF2-40B4-BE49-F238E27FC236}">
                <a16:creationId xmlns:a16="http://schemas.microsoft.com/office/drawing/2014/main" id="{8BEB880E-C4A9-E3D8-C6CB-45852B32FE09}"/>
              </a:ext>
            </a:extLst>
          </p:cNvPr>
          <p:cNvSpPr/>
          <p:nvPr/>
        </p:nvSpPr>
        <p:spPr>
          <a:xfrm>
            <a:off x="11412587" y="365269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2CB29B91-5106-E6B4-774B-EF5284D57780}"/>
              </a:ext>
            </a:extLst>
          </p:cNvPr>
          <p:cNvSpPr/>
          <p:nvPr/>
        </p:nvSpPr>
        <p:spPr>
          <a:xfrm>
            <a:off x="11348793" y="5623349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80" h="46354">
                <a:moveTo>
                  <a:pt x="859" y="0"/>
                </a:moveTo>
                <a:lnTo>
                  <a:pt x="0" y="45974"/>
                </a:lnTo>
                <a:lnTo>
                  <a:pt x="30219" y="11299"/>
                </a:lnTo>
                <a:lnTo>
                  <a:pt x="859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7D1E00EA-AF98-1D5F-3A69-309A648B5FF0}"/>
              </a:ext>
            </a:extLst>
          </p:cNvPr>
          <p:cNvSpPr/>
          <p:nvPr/>
        </p:nvSpPr>
        <p:spPr>
          <a:xfrm>
            <a:off x="8725769" y="1237593"/>
            <a:ext cx="2959539" cy="1886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667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536-BE40-4A33-9960-EDE8CAF1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Schedule during Training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01B6-BCA7-493B-85D9-AED549E4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76038-F7A4-4AAD-8679-5FCA7733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2E28E65-0463-4C81-943F-E6E229DAB7CE}"/>
              </a:ext>
            </a:extLst>
          </p:cNvPr>
          <p:cNvSpPr/>
          <p:nvPr/>
        </p:nvSpPr>
        <p:spPr>
          <a:xfrm>
            <a:off x="1230774" y="2030760"/>
            <a:ext cx="4602825" cy="415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AF520-31A7-4C46-B3C3-6A761D0E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3635"/>
            <a:ext cx="5256637" cy="38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9B19-1BAD-AFFC-3F0C-ED6FD680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Optimization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C05E4-CF3A-B3D6-DFEE-EB4306E49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47020"/>
                <a:ext cx="5023917" cy="543658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Example </a:t>
                </a:r>
                <a:r>
                  <a:rPr lang="en-US" dirty="0" err="1"/>
                  <a:t>hyperparams</a:t>
                </a:r>
                <a:endParaRPr lang="en-US" dirty="0"/>
              </a:p>
              <a:p>
                <a:pPr lvl="1"/>
                <a:r>
                  <a:rPr lang="en-US" dirty="0"/>
                  <a:t>Network architecture</a:t>
                </a:r>
              </a:p>
              <a:p>
                <a:pPr lvl="1"/>
                <a:r>
                  <a:rPr lang="en-US" dirty="0"/>
                  <a:t>Learning rate, its decay schedule, update type</a:t>
                </a:r>
              </a:p>
              <a:p>
                <a:pPr lvl="1"/>
                <a:r>
                  <a:rPr lang="en-US" dirty="0"/>
                  <a:t>Regularization (L2/Dropout strength)</a:t>
                </a:r>
              </a:p>
              <a:p>
                <a:r>
                  <a:rPr lang="en-US" dirty="0"/>
                  <a:t>Grid search vs. random search</a:t>
                </a:r>
              </a:p>
              <a:p>
                <a:pPr lvl="1"/>
                <a:r>
                  <a:rPr lang="en-US" dirty="0"/>
                  <a:t>If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of two variables can be approximated by another function of one variable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), then we say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 low effective dimension. Fig. 1 illustrates how point grids and uniformly random point sets differ in how they cope with low effective dimensionality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C05E4-CF3A-B3D6-DFEE-EB4306E49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47020"/>
                <a:ext cx="5023917" cy="5436584"/>
              </a:xfrm>
              <a:blipFill>
                <a:blip r:embed="rId2"/>
                <a:stretch>
                  <a:fillRect l="-2063" t="-2357" r="-32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37FF6-04A4-6F95-05C2-6073880D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472AB-43C7-F655-D86F-591B3AFD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55" y="2146898"/>
            <a:ext cx="6363233" cy="3316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5D0E7A-DC4F-6DA7-92BF-D8B27552C6D8}"/>
              </a:ext>
            </a:extLst>
          </p:cNvPr>
          <p:cNvSpPr txBox="1"/>
          <p:nvPr/>
        </p:nvSpPr>
        <p:spPr>
          <a:xfrm>
            <a:off x="6927246" y="5566021"/>
            <a:ext cx="53653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Bergstra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James, and Yoshua Bengio. "Random search for hyper-parameter optimization." </a:t>
            </a:r>
            <a:r>
              <a:rPr lang="en-US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machine learning research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13.2 (2012).</a:t>
            </a:r>
            <a:endParaRPr lang="en-SE" sz="1050" dirty="0"/>
          </a:p>
        </p:txBody>
      </p:sp>
    </p:spTree>
    <p:extLst>
      <p:ext uri="{BB962C8B-B14F-4D97-AF65-F5344CB8AC3E}">
        <p14:creationId xmlns:p14="http://schemas.microsoft.com/office/powerpoint/2010/main" val="389183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9A9F-1E4C-72C3-A809-AEC2B6BC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Accuracy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601E-1037-A6E2-64D6-1F1379BB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6739597" cy="5194738"/>
          </a:xfrm>
        </p:spPr>
        <p:txBody>
          <a:bodyPr/>
          <a:lstStyle/>
          <a:p>
            <a:r>
              <a:rPr lang="en-US" dirty="0"/>
              <a:t>Big gap between training accuracy and validation accuracy may imply overfitting =&gt; decrease model capacity/size</a:t>
            </a:r>
          </a:p>
          <a:p>
            <a:r>
              <a:rPr lang="en-US" dirty="0"/>
              <a:t>No gap may imply underfitting =&gt; increase model capacity/size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3B041-52D5-758C-49B0-D354CABF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28</a:t>
            </a:fld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10EBC29-335D-D1F4-9589-CF39ACAFCE4A}"/>
              </a:ext>
            </a:extLst>
          </p:cNvPr>
          <p:cNvSpPr/>
          <p:nvPr/>
        </p:nvSpPr>
        <p:spPr>
          <a:xfrm>
            <a:off x="6843241" y="2086517"/>
            <a:ext cx="4808907" cy="3717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929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19DE-A9F1-6BAA-E245-FC14AE40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Cross-Validation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17AFB-2687-DE37-7F0F-B65ADB50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4"/>
            <a:ext cx="6532207" cy="44467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Divide data into train data and test data. Since we cannot peek at the test data during training time, we use part of the train data for Cross-Validation</a:t>
            </a:r>
          </a:p>
          <a:p>
            <a:pPr lvl="1"/>
            <a:r>
              <a:rPr lang="en-US" dirty="0"/>
              <a:t>e.g., Divide training data into K=5 parts (folds). Use each fold as validation data, and the other 4 folds as training data. Cycle through the choice of which fold used for validation  and average results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84627-1AEE-24B9-5121-98D448D5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 descr="K-Fold Crossvalidation">
            <a:extLst>
              <a:ext uri="{FF2B5EF4-FFF2-40B4-BE49-F238E27FC236}">
                <a16:creationId xmlns:a16="http://schemas.microsoft.com/office/drawing/2014/main" id="{FB06721F-AE7E-F13B-377D-3C5EAA88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05" y="-8349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D8543ED2-E85B-349F-4CD3-267BB970DA17}"/>
              </a:ext>
            </a:extLst>
          </p:cNvPr>
          <p:cNvSpPr/>
          <p:nvPr/>
        </p:nvSpPr>
        <p:spPr>
          <a:xfrm>
            <a:off x="141402" y="5548226"/>
            <a:ext cx="6785086" cy="98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9AC44-3036-A461-AB9F-B140A3240F8A}"/>
              </a:ext>
            </a:extLst>
          </p:cNvPr>
          <p:cNvSpPr txBox="1"/>
          <p:nvPr/>
        </p:nvSpPr>
        <p:spPr>
          <a:xfrm>
            <a:off x="3251003" y="6610439"/>
            <a:ext cx="63184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https://github.com/jeffheaton/t81_558_deep_learning/blob/master/t81_558_class_05_2_kfold.ipynb</a:t>
            </a:r>
          </a:p>
        </p:txBody>
      </p:sp>
    </p:spTree>
    <p:extLst>
      <p:ext uri="{BB962C8B-B14F-4D97-AF65-F5344CB8AC3E}">
        <p14:creationId xmlns:p14="http://schemas.microsoft.com/office/powerpoint/2010/main" val="231844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13EA-639F-BA2F-663F-707A9FA9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vs. Inference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076F-ABDC-27DE-9FE8-9877ABCA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2"/>
            <a:ext cx="6098574" cy="5261637"/>
          </a:xfrm>
        </p:spPr>
        <p:txBody>
          <a:bodyPr/>
          <a:lstStyle/>
          <a:p>
            <a:r>
              <a:rPr lang="en-US" altLang="zh-CN" kern="0" dirty="0"/>
              <a:t>Training: millions of iterations of forward pass + back propagation to adjust model params (e.g., NN weights); requires large CPU/GPU clusters and days/weeks of training time</a:t>
            </a:r>
          </a:p>
          <a:p>
            <a:r>
              <a:rPr lang="en-US" altLang="zh-CN" kern="0" dirty="0"/>
              <a:t>Inference (also called prediction): a single forward pass; can be run on edge devices</a:t>
            </a:r>
            <a:endParaRPr lang="zh-CN" altLang="en-US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BCF04-E992-CB9E-B968-2270176A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http://images2015.cnblogs.com/blog/901086/201607/901086-20160720100449029-565404047.jpg">
            <a:extLst>
              <a:ext uri="{FF2B5EF4-FFF2-40B4-BE49-F238E27FC236}">
                <a16:creationId xmlns:a16="http://schemas.microsoft.com/office/drawing/2014/main" id="{2B6D3F61-BB7B-CEE0-6CBA-D50FB96B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18" y="1561622"/>
            <a:ext cx="5325039" cy="23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B083A955-20E8-6504-4566-F136F9818B09}"/>
              </a:ext>
            </a:extLst>
          </p:cNvPr>
          <p:cNvSpPr/>
          <p:nvPr/>
        </p:nvSpPr>
        <p:spPr>
          <a:xfrm>
            <a:off x="7555153" y="4240883"/>
            <a:ext cx="3450771" cy="163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00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C978-B4E0-4DBC-1236-517233A9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Augmentation for Enlarging Training Dataset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AEC8A-281B-1E73-5C4E-8023AB12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1237593"/>
            <a:ext cx="5560489" cy="5194738"/>
          </a:xfrm>
        </p:spPr>
        <p:txBody>
          <a:bodyPr/>
          <a:lstStyle/>
          <a:p>
            <a:r>
              <a:rPr lang="en-US" dirty="0"/>
              <a:t>Mirroring, random cropping, color shifting, rotation, shearing, local warping…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56B2E-298F-8E87-6377-A496644D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B1C74-5E1F-9F68-BAA3-F95CFF05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227" y="1199447"/>
            <a:ext cx="5510892" cy="1506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00E82-DE79-1C9E-37D9-304F2279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5529"/>
            <a:ext cx="4763052" cy="234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35C92-CCF0-7FF9-2BD5-2161B82DC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227" y="5161355"/>
            <a:ext cx="1962424" cy="1390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45AA3-376D-2B21-0662-724341324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366" y="5143273"/>
            <a:ext cx="1943371" cy="1352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DCBDE-DF20-31F5-2F01-44D367DCA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8040" y="5780566"/>
            <a:ext cx="1181265" cy="152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FD7DE2-BE5B-259D-B4BB-7D7D04EAB831}"/>
              </a:ext>
            </a:extLst>
          </p:cNvPr>
          <p:cNvSpPr txBox="1"/>
          <p:nvPr/>
        </p:nvSpPr>
        <p:spPr>
          <a:xfrm>
            <a:off x="6336327" y="4770104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Shifting</a:t>
            </a:r>
            <a:endParaRPr lang="en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0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C6F9-2F78-F24A-A909-9975B980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Learning: Classification and Regression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9F18-398C-01F9-1223-EA123964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5828818" cy="54742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are Supervised Learning algorithms that require ground-truth values as labels.</a:t>
            </a:r>
          </a:p>
          <a:p>
            <a:pPr lvl="1"/>
            <a:r>
              <a:rPr lang="en-US" dirty="0"/>
              <a:t>Classification is used to predict/classify discrete labels such as Male or Female, True or False, Spam or Not Spam, etc.</a:t>
            </a:r>
          </a:p>
          <a:p>
            <a:pPr lvl="1"/>
            <a:r>
              <a:rPr lang="en-US" dirty="0"/>
              <a:t>Regression is used to predict continuous values such as price, salary, age, etc.</a:t>
            </a:r>
          </a:p>
          <a:p>
            <a:r>
              <a:rPr lang="en-US" dirty="0"/>
              <a:t>Loss functions measure how the predicted value differs from ground-truth value.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9540-E9F7-4A73-9888-6E8EFEB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Regression vs. Classification">
            <a:extLst>
              <a:ext uri="{FF2B5EF4-FFF2-40B4-BE49-F238E27FC236}">
                <a16:creationId xmlns:a16="http://schemas.microsoft.com/office/drawing/2014/main" id="{901A16CC-B117-EC12-EA3E-FEC1B94C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78" y="1806257"/>
            <a:ext cx="5828818" cy="32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B70B0F-42C2-766B-EF73-897CEEF92047}"/>
              </a:ext>
            </a:extLst>
          </p:cNvPr>
          <p:cNvSpPr/>
          <p:nvPr/>
        </p:nvSpPr>
        <p:spPr>
          <a:xfrm>
            <a:off x="7238214" y="5051743"/>
            <a:ext cx="44698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1050" dirty="0"/>
              <a:t>https://www.javatpoint.com/regression-vs-classification-in-machine-learning</a:t>
            </a:r>
          </a:p>
        </p:txBody>
      </p:sp>
    </p:spTree>
    <p:extLst>
      <p:ext uri="{BB962C8B-B14F-4D97-AF65-F5344CB8AC3E}">
        <p14:creationId xmlns:p14="http://schemas.microsoft.com/office/powerpoint/2010/main" val="175524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B39C-D1AC-0EF1-DAEA-412CB843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D5312-493B-9D1A-87B0-3F037DFCA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7" y="1237593"/>
                <a:ext cx="5706963" cy="51947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Function 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learnable parameters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vectors,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weight matrix</a:t>
                </a:r>
              </a:p>
              <a:p>
                <a:pPr marL="459740" lvl="1">
                  <a:spcBef>
                    <a:spcPts val="535"/>
                  </a:spcBef>
                </a:pPr>
                <a:r>
                  <a:rPr lang="en-US" dirty="0"/>
                  <a:t>e.g., </a:t>
                </a:r>
                <a:r>
                  <a:rPr lang="en-US" spc="-5" dirty="0">
                    <a:latin typeface="Arial"/>
                    <a:cs typeface="Arial"/>
                  </a:rPr>
                  <a:t>we want to predict price of a house based</a:t>
                </a:r>
                <a:r>
                  <a:rPr lang="en-US" spc="90" dirty="0">
                    <a:latin typeface="Arial"/>
                    <a:cs typeface="Arial"/>
                  </a:rPr>
                  <a:t> </a:t>
                </a:r>
                <a:r>
                  <a:rPr lang="en-US" spc="-5" dirty="0">
                    <a:latin typeface="Arial"/>
                    <a:cs typeface="Arial"/>
                  </a:rPr>
                  <a:t>on its feature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  <a:cs typeface="Arial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area in square meters </a:t>
                </a:r>
                <a:r>
                  <a:rPr lang="en-US" dirty="0">
                    <a:latin typeface="Arial"/>
                    <a:cs typeface="Arial"/>
                  </a:rPr>
                  <a:t>(sqm),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location ranking (loc),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year of construction</a:t>
                </a:r>
                <a:r>
                  <a:rPr lang="en-US" spc="-10" dirty="0">
                    <a:latin typeface="Arial"/>
                    <a:cs typeface="Arial"/>
                  </a:rPr>
                  <a:t> </a:t>
                </a:r>
                <a:r>
                  <a:rPr lang="en-US" dirty="0">
                    <a:latin typeface="Arial"/>
                    <a:cs typeface="Arial"/>
                  </a:rPr>
                  <a:t>(</a:t>
                </a:r>
                <a:r>
                  <a:rPr lang="en-US" dirty="0" err="1">
                    <a:latin typeface="Arial"/>
                    <a:cs typeface="Arial"/>
                  </a:rPr>
                  <a:t>yoc</a:t>
                </a:r>
                <a:r>
                  <a:rPr lang="en-US" dirty="0">
                    <a:latin typeface="Arial"/>
                    <a:cs typeface="Arial"/>
                  </a:rPr>
                  <a:t>)</a:t>
                </a:r>
              </a:p>
              <a:p>
                <a:pPr marL="459740" lvl="1">
                  <a:spcBef>
                    <a:spcPts val="535"/>
                  </a:spcBef>
                </a:pPr>
                <a:r>
                  <a:rPr lang="en-US" spc="-5" dirty="0">
                    <a:latin typeface="Arial"/>
                    <a:cs typeface="Arial"/>
                  </a:rPr>
                  <a:t>Predicted price</a:t>
                </a:r>
                <a:r>
                  <a:rPr lang="en-US" sz="3200" spc="-5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pc="-5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r>
                      <a:rPr lang="en-US" sz="3200" b="0" i="1" spc="-5" dirty="0" smtClean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r>
                      <a:rPr lang="en-US" b="0" i="1" spc="-5" dirty="0" smtClean="0"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endParaRPr lang="en-US" dirty="0"/>
              </a:p>
              <a:p>
                <a:pPr marL="459740" lvl="1">
                  <a:spcBef>
                    <a:spcPts val="535"/>
                  </a:spcBef>
                </a:pPr>
                <a:r>
                  <a:rPr lang="en-US" dirty="0"/>
                  <a:t>Fig shows an example for scalar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D5312-493B-9D1A-87B0-3F037DFCA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7" y="1237593"/>
                <a:ext cx="5706963" cy="5194738"/>
              </a:xfrm>
              <a:blipFill>
                <a:blip r:embed="rId2"/>
                <a:stretch>
                  <a:fillRect l="-2137" t="-3756" r="-309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F7307-D29E-43D9-A579-C5F61935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5</a:t>
            </a:fld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C9181A3-CD29-D1F8-783D-83BC09BB72BD}"/>
              </a:ext>
            </a:extLst>
          </p:cNvPr>
          <p:cNvSpPr/>
          <p:nvPr/>
        </p:nvSpPr>
        <p:spPr>
          <a:xfrm>
            <a:off x="6329700" y="1691614"/>
            <a:ext cx="5624885" cy="4248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13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9945-421D-2499-B40D-5811287A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Neuron and its Activation Function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A0B99-9B66-32E1-AEFD-0466BE09B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37593"/>
                <a:ext cx="5755468" cy="51947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Activation function is a nonlinear monotonic function that acts like a “gate”: output is larger for larger input activation</a:t>
                </a:r>
              </a:p>
              <a:p>
                <a:pPr lvl="1"/>
                <a:r>
                  <a:rPr lang="en-US" dirty="0"/>
                  <a:t>Perceptron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step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step function, shown below)</a:t>
                </a:r>
              </a:p>
              <a:p>
                <a:pPr lvl="1"/>
                <a:r>
                  <a:rPr lang="en-US" dirty="0"/>
                  <a:t>Linear Regression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identity function)</a:t>
                </a:r>
              </a:p>
              <a:p>
                <a:pPr lvl="1"/>
                <a:r>
                  <a:rPr lang="en-US" dirty="0"/>
                  <a:t>Logistic Regression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sigmoid function)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A0B99-9B66-32E1-AEFD-0466BE09B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37593"/>
                <a:ext cx="5755468" cy="5194738"/>
              </a:xfrm>
              <a:blipFill>
                <a:blip r:embed="rId2"/>
                <a:stretch>
                  <a:fillRect l="-2119" t="-2347" r="-3178" b="-199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21BDC-7253-5FD3-39C9-2942CE36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763415AE-2FFC-D1CA-9081-CCC274A2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49" y="2349066"/>
            <a:ext cx="5755468" cy="29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1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9719-D893-CEDA-EF7B-F6135050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for Binary Classification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D1122-57A3-DBD3-35E0-51468339A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37593"/>
                <a:ext cx="6277684" cy="51947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Consider a binary classification problem: an input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may be classified as a dog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𝑑𝑜𝑔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cat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Logistic Regression: use sigmoid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to map from the activation (also called the logit) to the output probability</a:t>
                </a:r>
              </a:p>
              <a:p>
                <a:r>
                  <a:rPr lang="en-US" dirty="0"/>
                  <a:t>In addition to binary classification at the output layer, sigmoid may also be used as the non-linear activation function in the hidden layers of a NN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D1122-57A3-DBD3-35E0-51468339A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37593"/>
                <a:ext cx="6277684" cy="5194738"/>
              </a:xfrm>
              <a:blipFill>
                <a:blip r:embed="rId2"/>
                <a:stretch>
                  <a:fillRect l="-1942" t="-3756" r="-310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9D09-DCA2-C546-5B86-7D1CF5A1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AD2BAA0-7A23-1AB0-91DD-FA9834BDC4EE}"/>
              </a:ext>
            </a:extLst>
          </p:cNvPr>
          <p:cNvSpPr/>
          <p:nvPr/>
        </p:nvSpPr>
        <p:spPr>
          <a:xfrm>
            <a:off x="7126665" y="1712600"/>
            <a:ext cx="4848430" cy="3861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45BF8-46DD-1623-E793-C0AAE93DDF31}"/>
              </a:ext>
            </a:extLst>
          </p:cNvPr>
          <p:cNvSpPr txBox="1"/>
          <p:nvPr/>
        </p:nvSpPr>
        <p:spPr>
          <a:xfrm>
            <a:off x="8748074" y="5573762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 function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2358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5C36-C2F0-0A2C-84EA-1EFC9318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Neural Networks and Activation Functions 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3B94D-C97B-4D34-9EB4-A663E0661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738" y="1237593"/>
                <a:ext cx="5859882" cy="51947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can stack many hidden layers to form a DNN if we have enough data and computing power to train it</a:t>
                </a:r>
              </a:p>
              <a:p>
                <a:r>
                  <a:rPr lang="en-US" dirty="0"/>
                  <a:t>The high model capacity of DNN comes from non-linear activation functions in hidden layers</a:t>
                </a:r>
              </a:p>
              <a:p>
                <a:pPr lvl="1"/>
                <a:r>
                  <a:rPr lang="en-US" dirty="0"/>
                  <a:t>Without non-linear activation functions, a DNN with many layers can be collapsed into an equivalent single-layer NN</a:t>
                </a:r>
              </a:p>
              <a:p>
                <a:r>
                  <a:rPr lang="en-US" dirty="0"/>
                  <a:t>Fully-Connected NNs</a:t>
                </a:r>
              </a:p>
              <a:p>
                <a:pPr lvl="1"/>
                <a:r>
                  <a:rPr lang="en-US" dirty="0"/>
                  <a:t>Number of params at the i-</a:t>
                </a:r>
                <a:r>
                  <a:rPr lang="en-US" dirty="0" err="1"/>
                  <a:t>th</a:t>
                </a:r>
                <a:r>
                  <a:rPr lang="en-US" dirty="0"/>
                  <a:t> layer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neurons at the </a:t>
                </a:r>
                <a:r>
                  <a:rPr lang="en-US" dirty="0" err="1"/>
                  <a:t>i-th</a:t>
                </a:r>
                <a:r>
                  <a:rPr lang="en-US" dirty="0"/>
                  <a:t> layer. Can grow very large</a:t>
                </a:r>
              </a:p>
              <a:p>
                <a:pPr lvl="1"/>
                <a:r>
                  <a:rPr lang="en-US" dirty="0"/>
                  <a:t>Convolutional NNs have much fewer params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13B94D-C97B-4D34-9EB4-A663E0661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738" y="1237593"/>
                <a:ext cx="5859882" cy="5194738"/>
              </a:xfrm>
              <a:blipFill>
                <a:blip r:embed="rId2"/>
                <a:stretch>
                  <a:fillRect l="-1769" t="-3169" r="-3122" b="-140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0E0A-2B2F-7B28-C449-A866D99D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EF94B0-6B76-C7F0-A545-CCA1935D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03" y="3692571"/>
            <a:ext cx="5859881" cy="25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950A0-3C15-1787-4222-AEFBC6F4CD4C}"/>
              </a:ext>
            </a:extLst>
          </p:cNvPr>
          <p:cNvSpPr txBox="1"/>
          <p:nvPr/>
        </p:nvSpPr>
        <p:spPr>
          <a:xfrm>
            <a:off x="7286780" y="6200315"/>
            <a:ext cx="393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Common Activation Functions</a:t>
            </a:r>
            <a:endParaRPr lang="en-S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13573-F2C3-B3EB-2C38-FFB48B5E5D62}"/>
              </a:ext>
            </a:extLst>
          </p:cNvPr>
          <p:cNvSpPr txBox="1"/>
          <p:nvPr/>
        </p:nvSpPr>
        <p:spPr>
          <a:xfrm>
            <a:off x="7286780" y="6567306"/>
            <a:ext cx="42824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https://laptrinhx.com/complete-guide-of-activation-functions-574622854/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9065083-1C95-F4CB-55F5-2A8585FD3060}"/>
              </a:ext>
            </a:extLst>
          </p:cNvPr>
          <p:cNvSpPr/>
          <p:nvPr/>
        </p:nvSpPr>
        <p:spPr>
          <a:xfrm>
            <a:off x="7930836" y="1162805"/>
            <a:ext cx="2466929" cy="2486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0232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A6275032-8006-8060-DA80-9DD2AF0BB579}"/>
              </a:ext>
            </a:extLst>
          </p:cNvPr>
          <p:cNvSpPr/>
          <p:nvPr/>
        </p:nvSpPr>
        <p:spPr>
          <a:xfrm>
            <a:off x="4355181" y="1237593"/>
            <a:ext cx="3782802" cy="306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23A4C-54C2-1C67-80A2-BE830172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Two-Layer Fully-Connected NN for Solving XOR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22E33-A006-505A-A479-F6AE52B6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8" y="1237593"/>
            <a:ext cx="4387528" cy="5194738"/>
          </a:xfrm>
        </p:spPr>
        <p:txBody>
          <a:bodyPr>
            <a:normAutofit/>
          </a:bodyPr>
          <a:lstStyle/>
          <a:p>
            <a:r>
              <a:rPr lang="en-US" dirty="0"/>
              <a:t>Consists of one input, one hidden, and one output layer, with sigmoid activations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0D9D2-11C9-6C3C-DD0E-B7A78CF4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9</a:t>
            </a:fld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091E15F-51D3-3FCA-19EB-892CC50FA1D2}"/>
              </a:ext>
            </a:extLst>
          </p:cNvPr>
          <p:cNvSpPr/>
          <p:nvPr/>
        </p:nvSpPr>
        <p:spPr>
          <a:xfrm>
            <a:off x="7918596" y="2252969"/>
            <a:ext cx="4037642" cy="3259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A8F5A883-98EA-45A1-D05D-775E368B9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1104554"/>
                  </p:ext>
                </p:extLst>
              </p:nvPr>
            </p:nvGraphicFramePr>
            <p:xfrm>
              <a:off x="5632657" y="4304669"/>
              <a:ext cx="1506324" cy="191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108">
                      <a:extLst>
                        <a:ext uri="{9D8B030D-6E8A-4147-A177-3AD203B41FA5}">
                          <a16:colId xmlns:a16="http://schemas.microsoft.com/office/drawing/2014/main" val="842844758"/>
                        </a:ext>
                      </a:extLst>
                    </a:gridCol>
                    <a:gridCol w="502108">
                      <a:extLst>
                        <a:ext uri="{9D8B030D-6E8A-4147-A177-3AD203B41FA5}">
                          <a16:colId xmlns:a16="http://schemas.microsoft.com/office/drawing/2014/main" val="593196401"/>
                        </a:ext>
                      </a:extLst>
                    </a:gridCol>
                    <a:gridCol w="502108">
                      <a:extLst>
                        <a:ext uri="{9D8B030D-6E8A-4147-A177-3AD203B41FA5}">
                          <a16:colId xmlns:a16="http://schemas.microsoft.com/office/drawing/2014/main" val="3650633046"/>
                        </a:ext>
                      </a:extLst>
                    </a:gridCol>
                  </a:tblGrid>
                  <a:tr h="3827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E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E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SE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4368" marR="94368" marT="47184" marB="47184"/>
                    </a:tc>
                    <a:extLst>
                      <a:ext uri="{0D108BD9-81ED-4DB2-BD59-A6C34878D82A}">
                        <a16:rowId xmlns:a16="http://schemas.microsoft.com/office/drawing/2014/main" val="3236058470"/>
                      </a:ext>
                    </a:extLst>
                  </a:tr>
                  <a:tr h="3827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extLst>
                      <a:ext uri="{0D108BD9-81ED-4DB2-BD59-A6C34878D82A}">
                        <a16:rowId xmlns:a16="http://schemas.microsoft.com/office/drawing/2014/main" val="365797730"/>
                      </a:ext>
                    </a:extLst>
                  </a:tr>
                  <a:tr h="3827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extLst>
                      <a:ext uri="{0D108BD9-81ED-4DB2-BD59-A6C34878D82A}">
                        <a16:rowId xmlns:a16="http://schemas.microsoft.com/office/drawing/2014/main" val="2520342869"/>
                      </a:ext>
                    </a:extLst>
                  </a:tr>
                  <a:tr h="3827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extLst>
                      <a:ext uri="{0D108BD9-81ED-4DB2-BD59-A6C34878D82A}">
                        <a16:rowId xmlns:a16="http://schemas.microsoft.com/office/drawing/2014/main" val="3142218637"/>
                      </a:ext>
                    </a:extLst>
                  </a:tr>
                  <a:tr h="3827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sz="1900" dirty="0"/>
                        </a:p>
                      </a:txBody>
                      <a:tcPr marL="94368" marR="94368" marT="47184" marB="47184"/>
                    </a:tc>
                    <a:extLst>
                      <a:ext uri="{0D108BD9-81ED-4DB2-BD59-A6C34878D82A}">
                        <a16:rowId xmlns:a16="http://schemas.microsoft.com/office/drawing/2014/main" val="1583243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A8F5A883-98EA-45A1-D05D-775E368B9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1104554"/>
                  </p:ext>
                </p:extLst>
              </p:nvPr>
            </p:nvGraphicFramePr>
            <p:xfrm>
              <a:off x="5632657" y="4304669"/>
              <a:ext cx="1506324" cy="1919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108">
                      <a:extLst>
                        <a:ext uri="{9D8B030D-6E8A-4147-A177-3AD203B41FA5}">
                          <a16:colId xmlns:a16="http://schemas.microsoft.com/office/drawing/2014/main" val="842844758"/>
                        </a:ext>
                      </a:extLst>
                    </a:gridCol>
                    <a:gridCol w="502108">
                      <a:extLst>
                        <a:ext uri="{9D8B030D-6E8A-4147-A177-3AD203B41FA5}">
                          <a16:colId xmlns:a16="http://schemas.microsoft.com/office/drawing/2014/main" val="593196401"/>
                        </a:ext>
                      </a:extLst>
                    </a:gridCol>
                    <a:gridCol w="502108">
                      <a:extLst>
                        <a:ext uri="{9D8B030D-6E8A-4147-A177-3AD203B41FA5}">
                          <a16:colId xmlns:a16="http://schemas.microsoft.com/office/drawing/2014/main" val="3650633046"/>
                        </a:ext>
                      </a:extLst>
                    </a:gridCol>
                  </a:tblGrid>
                  <a:tr h="383928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205" t="-1587" r="-204819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01205" t="-1587" r="-104819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201205" t="-1587" r="-4819" b="-4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6058470"/>
                      </a:ext>
                    </a:extLst>
                  </a:tr>
                  <a:tr h="383928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205" t="-101587" r="-204819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01205" t="-101587" r="-104819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201205" t="-101587" r="-4819" b="-3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797730"/>
                      </a:ext>
                    </a:extLst>
                  </a:tr>
                  <a:tr h="383928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205" t="-198438" r="-2048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01205" t="-198438" r="-1048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201205" t="-198438" r="-481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342869"/>
                      </a:ext>
                    </a:extLst>
                  </a:tr>
                  <a:tr h="383928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205" t="-303175" r="-204819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01205" t="-303175" r="-104819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201205" t="-303175" r="-4819" b="-1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218637"/>
                      </a:ext>
                    </a:extLst>
                  </a:tr>
                  <a:tr h="383928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205" t="-403175" r="-204819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101205" t="-403175" r="-104819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 marL="94368" marR="94368" marT="47184" marB="47184">
                        <a:blipFill>
                          <a:blip r:embed="rId4"/>
                          <a:stretch>
                            <a:fillRect l="-201205" t="-403175" r="-4819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3243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949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1CA95448E8341BAC02D84F836706E" ma:contentTypeVersion="6" ma:contentTypeDescription="Create a new document." ma:contentTypeScope="" ma:versionID="2327688fe12e390352dabca167932040">
  <xsd:schema xmlns:xsd="http://www.w3.org/2001/XMLSchema" xmlns:xs="http://www.w3.org/2001/XMLSchema" xmlns:p="http://schemas.microsoft.com/office/2006/metadata/properties" xmlns:ns1="http://schemas.microsoft.com/sharepoint/v3" xmlns:ns2="1b5a303a-3c2d-46af-894d-5a63675fdf5d" xmlns:ns3="13bd0950-6268-4383-96fe-5fe3a48110ec" targetNamespace="http://schemas.microsoft.com/office/2006/metadata/properties" ma:root="true" ma:fieldsID="e90c3ecbaea61ae9ab22f72bf2f79284" ns1:_="" ns2:_="" ns3:_="">
    <xsd:import namespace="http://schemas.microsoft.com/sharepoint/v3"/>
    <xsd:import namespace="1b5a303a-3c2d-46af-894d-5a63675fdf5d"/>
    <xsd:import namespace="13bd0950-6268-4383-96fe-5fe3a481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a303a-3c2d-46af-894d-5a63675fd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d0950-6268-4383-96fe-5fe3a481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A2820C-4060-44E8-B56E-83EBBB666E7B}">
  <ds:schemaRefs>
    <ds:schemaRef ds:uri="13bd0950-6268-4383-96fe-5fe3a48110ec"/>
    <ds:schemaRef ds:uri="1b5a303a-3c2d-46af-894d-5a63675fd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991D47-3926-48A1-8BC1-320FB99AB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2294E-F67E-4944-9A87-D5C631307A05}">
  <ds:schemaRefs>
    <ds:schemaRef ds:uri="13bd0950-6268-4383-96fe-5fe3a48110ec"/>
    <ds:schemaRef ds:uri="1b5a303a-3c2d-46af-894d-5a63675fdf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9255</TotalTime>
  <Words>2681</Words>
  <Application>Microsoft Office PowerPoint</Application>
  <PresentationFormat>Widescreen</PresentationFormat>
  <Paragraphs>320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Custom Design</vt:lpstr>
      <vt:lpstr>L2 Introduction to Machine Learning</vt:lpstr>
      <vt:lpstr>ML Taxonomy</vt:lpstr>
      <vt:lpstr>Training vs. Inference</vt:lpstr>
      <vt:lpstr>Supervised Learning: Classification and Regression </vt:lpstr>
      <vt:lpstr>Linear Regression</vt:lpstr>
      <vt:lpstr>A Neuron and its Activation Function</vt:lpstr>
      <vt:lpstr>Logistic Regression for Binary Classification</vt:lpstr>
      <vt:lpstr>Deep Neural Networks and Activation Functions </vt:lpstr>
      <vt:lpstr>Example: Two-Layer Fully-Connected NN for Solving XOR</vt:lpstr>
      <vt:lpstr>Setting # Layers and Their Sizes</vt:lpstr>
      <vt:lpstr>Loss Functions</vt:lpstr>
      <vt:lpstr>NN for Multi-Class Classification</vt:lpstr>
      <vt:lpstr>Cross-Entropy Loss for Multi-Class Classification</vt:lpstr>
      <vt:lpstr>CE Loss Example</vt:lpstr>
      <vt:lpstr>Multi-Class Image Classification</vt:lpstr>
      <vt:lpstr>Binary Classification Metrics</vt:lpstr>
      <vt:lpstr>Example Confusion Matrix 1</vt:lpstr>
      <vt:lpstr>Example Confusion Matrix 2</vt:lpstr>
      <vt:lpstr>ROC and AUC</vt:lpstr>
      <vt:lpstr>Confusion Matrix</vt:lpstr>
      <vt:lpstr>Training Neural Networks</vt:lpstr>
      <vt:lpstr>Back-Propagation for NN Training</vt:lpstr>
      <vt:lpstr>Gradient Descent</vt:lpstr>
      <vt:lpstr>Gradient Descent</vt:lpstr>
      <vt:lpstr>Batch Normalization</vt:lpstr>
      <vt:lpstr>Learning Rate Schedule during Training</vt:lpstr>
      <vt:lpstr>Hyperparameter Optimization</vt:lpstr>
      <vt:lpstr>Classification Accuracy</vt:lpstr>
      <vt:lpstr>K-Fold Cross-Validation</vt:lpstr>
      <vt:lpstr>Data Augmentation for Enlarging Training Dataset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James E. (LARC-D309)</dc:creator>
  <cp:lastModifiedBy>Zonghua Gu</cp:lastModifiedBy>
  <cp:revision>929</cp:revision>
  <dcterms:created xsi:type="dcterms:W3CDTF">2020-05-28T21:34:29Z</dcterms:created>
  <dcterms:modified xsi:type="dcterms:W3CDTF">2023-11-27T14:12:31Z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0x0101000DB1CA95448E8341BAC02D84F836706E</vt:lpwstr>
  </property>
</Properties>
</file>