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73"/>
  </p:notesMasterIdLst>
  <p:sldIdLst>
    <p:sldId id="256" r:id="rId6"/>
    <p:sldId id="258" r:id="rId7"/>
    <p:sldId id="259" r:id="rId8"/>
    <p:sldId id="260" r:id="rId9"/>
    <p:sldId id="257" r:id="rId10"/>
    <p:sldId id="262" r:id="rId11"/>
    <p:sldId id="263" r:id="rId12"/>
    <p:sldId id="264" r:id="rId13"/>
    <p:sldId id="261" r:id="rId14"/>
    <p:sldId id="265" r:id="rId15"/>
    <p:sldId id="266" r:id="rId16"/>
    <p:sldId id="267" r:id="rId17"/>
    <p:sldId id="268" r:id="rId18"/>
    <p:sldId id="270" r:id="rId19"/>
    <p:sldId id="269" r:id="rId20"/>
    <p:sldId id="273" r:id="rId21"/>
    <p:sldId id="274" r:id="rId22"/>
    <p:sldId id="275" r:id="rId23"/>
    <p:sldId id="973" r:id="rId24"/>
    <p:sldId id="276" r:id="rId25"/>
    <p:sldId id="277" r:id="rId26"/>
    <p:sldId id="272" r:id="rId27"/>
    <p:sldId id="278" r:id="rId28"/>
    <p:sldId id="279" r:id="rId29"/>
    <p:sldId id="280" r:id="rId30"/>
    <p:sldId id="281" r:id="rId31"/>
    <p:sldId id="282" r:id="rId32"/>
    <p:sldId id="283" r:id="rId33"/>
    <p:sldId id="284" r:id="rId34"/>
    <p:sldId id="285" r:id="rId35"/>
    <p:sldId id="286" r:id="rId36"/>
    <p:sldId id="288" r:id="rId37"/>
    <p:sldId id="290" r:id="rId38"/>
    <p:sldId id="291" r:id="rId39"/>
    <p:sldId id="292" r:id="rId40"/>
    <p:sldId id="293" r:id="rId41"/>
    <p:sldId id="294" r:id="rId42"/>
    <p:sldId id="295" r:id="rId43"/>
    <p:sldId id="942" r:id="rId44"/>
    <p:sldId id="943" r:id="rId45"/>
    <p:sldId id="944" r:id="rId46"/>
    <p:sldId id="945" r:id="rId47"/>
    <p:sldId id="946" r:id="rId48"/>
    <p:sldId id="947" r:id="rId49"/>
    <p:sldId id="948" r:id="rId50"/>
    <p:sldId id="949" r:id="rId51"/>
    <p:sldId id="950" r:id="rId52"/>
    <p:sldId id="951" r:id="rId53"/>
    <p:sldId id="952" r:id="rId54"/>
    <p:sldId id="953" r:id="rId55"/>
    <p:sldId id="969" r:id="rId56"/>
    <p:sldId id="954" r:id="rId57"/>
    <p:sldId id="955" r:id="rId58"/>
    <p:sldId id="956" r:id="rId59"/>
    <p:sldId id="957" r:id="rId60"/>
    <p:sldId id="958" r:id="rId61"/>
    <p:sldId id="959" r:id="rId62"/>
    <p:sldId id="960" r:id="rId63"/>
    <p:sldId id="961" r:id="rId64"/>
    <p:sldId id="962" r:id="rId65"/>
    <p:sldId id="963" r:id="rId66"/>
    <p:sldId id="964" r:id="rId67"/>
    <p:sldId id="965" r:id="rId68"/>
    <p:sldId id="966" r:id="rId69"/>
    <p:sldId id="968" r:id="rId70"/>
    <p:sldId id="967" r:id="rId71"/>
    <p:sldId id="97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1EA2FD-096D-2A4F-917C-DAF62E89CBC2}">
          <p14:sldIdLst>
            <p14:sldId id="256"/>
          </p14:sldIdLst>
        </p14:section>
        <p14:section name="Untitled Section" id="{7A961A8C-FEFB-449A-A212-787A8E4829AD}">
          <p14:sldIdLst>
            <p14:sldId id="258"/>
            <p14:sldId id="259"/>
            <p14:sldId id="260"/>
            <p14:sldId id="257"/>
            <p14:sldId id="262"/>
            <p14:sldId id="263"/>
            <p14:sldId id="264"/>
            <p14:sldId id="261"/>
            <p14:sldId id="265"/>
            <p14:sldId id="266"/>
            <p14:sldId id="267"/>
            <p14:sldId id="268"/>
            <p14:sldId id="270"/>
            <p14:sldId id="269"/>
            <p14:sldId id="273"/>
            <p14:sldId id="274"/>
            <p14:sldId id="275"/>
            <p14:sldId id="973"/>
            <p14:sldId id="276"/>
            <p14:sldId id="277"/>
            <p14:sldId id="272"/>
            <p14:sldId id="278"/>
            <p14:sldId id="279"/>
            <p14:sldId id="280"/>
            <p14:sldId id="281"/>
            <p14:sldId id="282"/>
            <p14:sldId id="283"/>
            <p14:sldId id="284"/>
            <p14:sldId id="285"/>
            <p14:sldId id="286"/>
            <p14:sldId id="288"/>
            <p14:sldId id="290"/>
            <p14:sldId id="291"/>
            <p14:sldId id="292"/>
            <p14:sldId id="293"/>
            <p14:sldId id="294"/>
            <p14:sldId id="295"/>
            <p14:sldId id="942"/>
            <p14:sldId id="943"/>
            <p14:sldId id="944"/>
            <p14:sldId id="945"/>
            <p14:sldId id="946"/>
            <p14:sldId id="947"/>
            <p14:sldId id="948"/>
            <p14:sldId id="949"/>
            <p14:sldId id="950"/>
            <p14:sldId id="951"/>
            <p14:sldId id="952"/>
            <p14:sldId id="953"/>
            <p14:sldId id="969"/>
            <p14:sldId id="954"/>
            <p14:sldId id="955"/>
            <p14:sldId id="956"/>
            <p14:sldId id="957"/>
            <p14:sldId id="958"/>
            <p14:sldId id="959"/>
            <p14:sldId id="960"/>
            <p14:sldId id="961"/>
            <p14:sldId id="962"/>
            <p14:sldId id="963"/>
            <p14:sldId id="964"/>
            <p14:sldId id="965"/>
            <p14:sldId id="966"/>
            <p14:sldId id="968"/>
            <p14:sldId id="967"/>
            <p14:sldId id="972"/>
          </p14:sldIdLst>
        </p14:section>
      </p14:sectionLst>
    </p:ext>
    <p:ext uri="{EFAFB233-063F-42B5-8137-9DF3F51BA10A}">
      <p15:sldGuideLst xmlns:p15="http://schemas.microsoft.com/office/powerpoint/2012/main">
        <p15:guide id="1" orient="horz" pos="867" userDrawn="1">
          <p15:clr>
            <a:srgbClr val="A4A3A4"/>
          </p15:clr>
        </p15:guide>
        <p15:guide id="2" pos="20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7373FF"/>
    <a:srgbClr val="FF4859"/>
    <a:srgbClr val="004FFE"/>
    <a:srgbClr val="008B42"/>
    <a:srgbClr val="F5010B"/>
    <a:srgbClr val="F2DCDB"/>
    <a:srgbClr val="ECF2DE"/>
    <a:srgbClr val="F2EEF5"/>
    <a:srgbClr val="FFC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2"/>
    <p:restoredTop sz="84964" autoAdjust="0"/>
  </p:normalViewPr>
  <p:slideViewPr>
    <p:cSldViewPr snapToGrid="0">
      <p:cViewPr varScale="1">
        <p:scale>
          <a:sx n="104" d="100"/>
          <a:sy n="104" d="100"/>
        </p:scale>
        <p:origin x="72" y="114"/>
      </p:cViewPr>
      <p:guideLst>
        <p:guide orient="horz" pos="867"/>
        <p:guide pos="2003"/>
      </p:guideLst>
    </p:cSldViewPr>
  </p:slideViewPr>
  <p:notesTextViewPr>
    <p:cViewPr>
      <p:scale>
        <a:sx n="1" d="1"/>
        <a:sy n="1" d="1"/>
      </p:scale>
      <p:origin x="0" y="0"/>
    </p:cViewPr>
  </p:notesTextViewPr>
  <p:sorterViewPr>
    <p:cViewPr>
      <p:scale>
        <a:sx n="150" d="100"/>
        <a:sy n="150" d="100"/>
      </p:scale>
      <p:origin x="0" y="-312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3DE59-F14A-BE48-A4BD-826E6AEB8CEC}" type="datetimeFigureOut">
              <a:rPr lang="en-US" smtClean="0"/>
              <a:t>3/2/2024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3E9E18-F207-E64A-9E5E-A745EA363019}" type="slidenum">
              <a:rPr lang="en-US" smtClean="0"/>
              <a:t>‹#›</a:t>
            </a:fld>
            <a:endParaRPr lang="en-US"/>
          </a:p>
        </p:txBody>
      </p:sp>
    </p:spTree>
    <p:extLst>
      <p:ext uri="{BB962C8B-B14F-4D97-AF65-F5344CB8AC3E}">
        <p14:creationId xmlns:p14="http://schemas.microsoft.com/office/powerpoint/2010/main" val="161944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https://d2l.ai/chapter_computer-vision/transposed-conv.html</a:t>
            </a:r>
          </a:p>
          <a:p>
            <a:r>
              <a:rPr lang="en-US" dirty="0"/>
              <a:t>Transposed Convolution Demystified</a:t>
            </a:r>
          </a:p>
          <a:p>
            <a:r>
              <a:rPr lang="en-US" dirty="0"/>
              <a:t>https://www.youtube.com/watch?v=4BliqgvI8mk</a:t>
            </a:r>
          </a:p>
          <a:p>
            <a:r>
              <a:rPr lang="en-US"/>
              <a:t>What is Transposed Convolutional Layer?</a:t>
            </a:r>
            <a:endParaRPr lang="en-US" dirty="0"/>
          </a:p>
          <a:p>
            <a:r>
              <a:rPr lang="en-US" dirty="0"/>
              <a:t>https://towardsdatascience.com/what-is-transposed-convolutional-layer-40e5e6e31c11</a:t>
            </a:r>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1</a:t>
            </a:fld>
            <a:endParaRPr lang="en-US"/>
          </a:p>
        </p:txBody>
      </p:sp>
    </p:spTree>
    <p:extLst>
      <p:ext uri="{BB962C8B-B14F-4D97-AF65-F5344CB8AC3E}">
        <p14:creationId xmlns:p14="http://schemas.microsoft.com/office/powerpoint/2010/main" val="2527951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800" dirty="0"/>
                  <a:t>Step 6 (SoftMax): </a:t>
                </a:r>
              </a:p>
              <a:p>
                <a:pPr lvl="1"/>
                <a:r>
                  <a:rPr lang="en-US" sz="1600" dirty="0"/>
                  <a:t>Logits: </a:t>
                </a:r>
                <a14:m>
                  <m:oMath xmlns:m="http://schemas.openxmlformats.org/officeDocument/2006/math">
                    <m:r>
                      <a:rPr lang="en-US" sz="1600" b="0" i="1" smtClean="0">
                        <a:latin typeface="Cambria Math" panose="02040503050406030204" pitchFamily="18" charset="0"/>
                      </a:rPr>
                      <m:t>[4, −1]</m:t>
                    </m:r>
                  </m:oMath>
                </a14:m>
                <a:endParaRPr lang="en-US" sz="1600" b="0" i="1" dirty="0"/>
              </a:p>
              <a:p>
                <a:pPr lvl="1"/>
                <a:r>
                  <a:rPr lang="en-US" sz="1600" dirty="0">
                    <a:ea typeface="+mn-ea"/>
                    <a:cs typeface="+mn-cs"/>
                  </a:rPr>
                  <a:t>SoftMax scores </a:t>
                </a:r>
                <a14:m>
                  <m:oMath xmlns:m="http://schemas.openxmlformats.org/officeDocument/2006/math">
                    <m:r>
                      <a:rPr lang="en-US" sz="1600" b="0" i="1" smtClean="0">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4</m:t>
                            </m:r>
                          </m:sup>
                        </m:sSup>
                      </m:num>
                      <m:den>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4</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−1</m:t>
                            </m:r>
                          </m:sup>
                        </m:sSup>
                      </m:den>
                    </m:f>
                    <m:r>
                      <a:rPr lang="en-US" sz="1600" i="1">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−1</m:t>
                            </m:r>
                          </m:sup>
                        </m:sSup>
                      </m:num>
                      <m:den>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4</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−1</m:t>
                            </m:r>
                          </m:sup>
                        </m:sSup>
                      </m:den>
                    </m:f>
                    <m:r>
                      <a:rPr lang="en-US" sz="1600" b="0" i="1" smtClean="0">
                        <a:latin typeface="Cambria Math" panose="02040503050406030204" pitchFamily="18" charset="0"/>
                      </a:rPr>
                      <m:t>]=</m:t>
                    </m:r>
                    <m:r>
                      <a:rPr lang="en-US" sz="1600" i="1">
                        <a:latin typeface="Cambria Math" panose="02040503050406030204" pitchFamily="18" charset="0"/>
                      </a:rPr>
                      <m:t>[</m:t>
                    </m:r>
                    <m:r>
                      <a:rPr lang="en-US" sz="1600" b="0" i="1" smtClean="0">
                        <a:latin typeface="Cambria Math" panose="02040503050406030204" pitchFamily="18" charset="0"/>
                      </a:rPr>
                      <m:t>.97, .03</m:t>
                    </m:r>
                    <m:r>
                      <a:rPr lang="en-US" sz="1600" i="1">
                        <a:latin typeface="Cambria Math" panose="02040503050406030204" pitchFamily="18" charset="0"/>
                      </a:rPr>
                      <m:t>]</m:t>
                    </m:r>
                  </m:oMath>
                </a14:m>
                <a:endParaRPr lang="en-US" sz="1600" dirty="0">
                  <a:ea typeface="+mn-ea"/>
                  <a:cs typeface="+mn-cs"/>
                </a:endParaRPr>
              </a:p>
              <a:p>
                <a:endParaRPr lang="en-SE" dirty="0"/>
              </a:p>
            </p:txBody>
          </p:sp>
        </mc:Choice>
        <mc:Fallback xmlns="">
          <p:sp>
            <p:nvSpPr>
              <p:cNvPr id="3" name="Notes Placeholder 2"/>
              <p:cNvSpPr>
                <a:spLocks noGrp="1"/>
              </p:cNvSpPr>
              <p:nvPr>
                <p:ph type="body" idx="1"/>
              </p:nvPr>
            </p:nvSpPr>
            <p:spPr/>
            <p:txBody>
              <a:bodyPr/>
              <a:lstStyle/>
              <a:p>
                <a:r>
                  <a:rPr lang="en-US" sz="1800" dirty="0"/>
                  <a:t>Step 6 (SoftMax): </a:t>
                </a:r>
              </a:p>
              <a:p>
                <a:pPr lvl="1"/>
                <a:r>
                  <a:rPr lang="en-US" sz="1600" dirty="0"/>
                  <a:t>Logits: </a:t>
                </a:r>
                <a:r>
                  <a:rPr lang="en-US" sz="1600" b="0" i="0">
                    <a:latin typeface="Cambria Math" panose="02040503050406030204" pitchFamily="18" charset="0"/>
                  </a:rPr>
                  <a:t>[4, −1]</a:t>
                </a:r>
                <a:endParaRPr lang="en-US" sz="1600" b="0" i="1" dirty="0"/>
              </a:p>
              <a:p>
                <a:pPr lvl="1"/>
                <a:r>
                  <a:rPr lang="en-US" sz="1600" dirty="0">
                    <a:ea typeface="+mn-ea"/>
                    <a:cs typeface="+mn-cs"/>
                  </a:rPr>
                  <a:t>SoftMax scores </a:t>
                </a:r>
                <a:r>
                  <a:rPr lang="en-US" sz="1600" b="0" i="0">
                    <a:latin typeface="Cambria Math" panose="02040503050406030204" pitchFamily="18" charset="0"/>
                  </a:rPr>
                  <a:t>[</a:t>
                </a:r>
                <a:r>
                  <a:rPr lang="en-US" sz="1600" i="0">
                    <a:latin typeface="Cambria Math" panose="02040503050406030204" pitchFamily="18" charset="0"/>
                  </a:rPr>
                  <a:t>2^4/(2^4+2^(−1) ),2^(−1)/(2^4+2^(−1) )</a:t>
                </a:r>
                <a:r>
                  <a:rPr lang="en-US" sz="1600" b="0" i="0">
                    <a:latin typeface="Cambria Math" panose="02040503050406030204" pitchFamily="18" charset="0"/>
                  </a:rPr>
                  <a:t>]=</a:t>
                </a:r>
                <a:r>
                  <a:rPr lang="en-US" sz="1600" i="0">
                    <a:latin typeface="Cambria Math" panose="02040503050406030204" pitchFamily="18" charset="0"/>
                  </a:rPr>
                  <a:t>[</a:t>
                </a:r>
                <a:r>
                  <a:rPr lang="en-US" sz="1600" b="0" i="0">
                    <a:latin typeface="Cambria Math" panose="02040503050406030204" pitchFamily="18" charset="0"/>
                  </a:rPr>
                  <a:t>.97, .03</a:t>
                </a:r>
                <a:r>
                  <a:rPr lang="en-US" sz="1600" i="0">
                    <a:latin typeface="Cambria Math" panose="02040503050406030204" pitchFamily="18" charset="0"/>
                  </a:rPr>
                  <a:t>]</a:t>
                </a:r>
                <a:endParaRPr lang="en-US" sz="1600" dirty="0">
                  <a:ea typeface="+mn-ea"/>
                  <a:cs typeface="+mn-cs"/>
                </a:endParaRPr>
              </a:p>
              <a:p>
                <a:endParaRPr lang="en-SE" dirty="0"/>
              </a:p>
            </p:txBody>
          </p:sp>
        </mc:Fallback>
      </mc:AlternateContent>
      <p:sp>
        <p:nvSpPr>
          <p:cNvPr id="4" name="Slide Number Placeholder 3"/>
          <p:cNvSpPr>
            <a:spLocks noGrp="1"/>
          </p:cNvSpPr>
          <p:nvPr>
            <p:ph type="sldNum" sz="quarter" idx="5"/>
          </p:nvPr>
        </p:nvSpPr>
        <p:spPr/>
        <p:txBody>
          <a:bodyPr/>
          <a:lstStyle/>
          <a:p>
            <a:fld id="{7B3E9E18-F207-E64A-9E5E-A745EA363019}" type="slidenum">
              <a:rPr lang="en-US" smtClean="0"/>
              <a:t>45</a:t>
            </a:fld>
            <a:endParaRPr lang="en-US"/>
          </a:p>
        </p:txBody>
      </p:sp>
    </p:spTree>
    <p:extLst>
      <p:ext uri="{BB962C8B-B14F-4D97-AF65-F5344CB8AC3E}">
        <p14:creationId xmlns:p14="http://schemas.microsoft.com/office/powerpoint/2010/main" val="121154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38650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VGG-19, adding more layers and skip connections</a:t>
            </a:r>
          </a:p>
          <a:p>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64</a:t>
            </a:fld>
            <a:endParaRPr lang="en-US"/>
          </a:p>
        </p:txBody>
      </p:sp>
    </p:spTree>
    <p:extLst>
      <p:ext uri="{BB962C8B-B14F-4D97-AF65-F5344CB8AC3E}">
        <p14:creationId xmlns:p14="http://schemas.microsoft.com/office/powerpoint/2010/main" val="81713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CONV layers for extracting features, used by downstream tasks of classification or regression</a:t>
            </a:r>
          </a:p>
          <a:p>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5</a:t>
            </a:fld>
            <a:endParaRPr lang="en-US"/>
          </a:p>
        </p:txBody>
      </p:sp>
    </p:spTree>
    <p:extLst>
      <p:ext uri="{BB962C8B-B14F-4D97-AF65-F5344CB8AC3E}">
        <p14:creationId xmlns:p14="http://schemas.microsoft.com/office/powerpoint/2010/main" val="213365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kern="0" dirty="0"/>
              <a:t>Multiple hidden layers extract a hierarchy of increasingly-abstract features layer-by-layer, until the last layer produces a classification result</a:t>
            </a:r>
          </a:p>
          <a:p>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10</a:t>
            </a:fld>
            <a:endParaRPr lang="en-US"/>
          </a:p>
        </p:txBody>
      </p:sp>
    </p:spTree>
    <p:extLst>
      <p:ext uri="{BB962C8B-B14F-4D97-AF65-F5344CB8AC3E}">
        <p14:creationId xmlns:p14="http://schemas.microsoft.com/office/powerpoint/2010/main" val="3674535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CONV Example 4: Input 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r>
                      <a:rPr lang="en-US" b="0" i="1" smtClean="0">
                        <a:latin typeface="Cambria Math" panose="02040503050406030204" pitchFamily="18" charset="0"/>
                      </a:rPr>
                      <m:t>=3</m:t>
                    </m:r>
                  </m:oMath>
                </a14:m>
                <a:endParaRPr lang="en-US" sz="1200" kern="0" dirty="0"/>
              </a:p>
              <a:p>
                <a:r>
                  <a:rPr lang="en-US" sz="1200" kern="0" dirty="0"/>
                  <a:t>Input volume</a:t>
                </a:r>
                <a14:m>
                  <m:oMath xmlns:m="http://schemas.openxmlformats.org/officeDocument/2006/math">
                    <m:r>
                      <a:rPr lang="en-US" sz="1200" i="1" kern="0" dirty="0" smtClean="0">
                        <a:latin typeface="Cambria Math" panose="02040503050406030204" pitchFamily="18" charset="0"/>
                      </a:rPr>
                      <m:t>:</m:t>
                    </m:r>
                  </m:oMath>
                </a14:m>
                <a:r>
                  <a:rPr lang="en-US" sz="1200" kern="0" dirty="0"/>
                  <a:t> </a:t>
                </a:r>
                <a14:m>
                  <m:oMath xmlns:m="http://schemas.openxmlformats.org/officeDocument/2006/math">
                    <m:r>
                      <a:rPr lang="en-US" sz="1200" i="1" kern="0" dirty="0">
                        <a:latin typeface="Cambria Math" panose="02040503050406030204" pitchFamily="18" charset="0"/>
                      </a:rPr>
                      <m:t>𝑀</m:t>
                    </m:r>
                    <m:r>
                      <a:rPr lang="en-US" sz="1200" i="1" kern="0" dirty="0">
                        <a:latin typeface="Cambria Math" panose="02040503050406030204" pitchFamily="18" charset="0"/>
                      </a:rPr>
                      <m:t>×</m:t>
                    </m:r>
                    <m:r>
                      <a:rPr lang="en-US" sz="1200" i="1" kern="0" dirty="0">
                        <a:latin typeface="Cambria Math" panose="02040503050406030204" pitchFamily="18" charset="0"/>
                      </a:rPr>
                      <m:t>𝑁</m:t>
                    </m:r>
                    <m:r>
                      <a:rPr lang="en-US" sz="1200" i="1" kern="0" dirty="0">
                        <a:latin typeface="Cambria Math" panose="02040503050406030204" pitchFamily="18" charset="0"/>
                      </a:rPr>
                      <m:t>×3</m:t>
                    </m:r>
                  </m:oMath>
                </a14:m>
                <a:endParaRPr lang="en-US" sz="1200" kern="0" dirty="0"/>
              </a:p>
              <a:p>
                <a:r>
                  <a:rPr lang="en-US" sz="1200" kern="0" dirty="0"/>
                  <a:t>A </a:t>
                </a:r>
                <a14:m>
                  <m:oMath xmlns:m="http://schemas.openxmlformats.org/officeDocument/2006/math">
                    <m:r>
                      <a:rPr lang="en-US" sz="1200" i="1" kern="0" dirty="0">
                        <a:latin typeface="Cambria Math" panose="02040503050406030204" pitchFamily="18" charset="0"/>
                      </a:rPr>
                      <m:t>3×3×3</m:t>
                    </m:r>
                  </m:oMath>
                </a14:m>
                <a:r>
                  <a:rPr lang="en-US" sz="1200" kern="0" dirty="0"/>
                  <a:t> filter </a:t>
                </a:r>
                <a:r>
                  <a:rPr lang="en-US" sz="1200" dirty="0"/>
                  <a:t>(</a:t>
                </a:r>
                <a14:m>
                  <m:oMath xmlns:m="http://schemas.openxmlformats.org/officeDocument/2006/math">
                    <m:r>
                      <a:rPr lang="en-US" sz="1200" i="1">
                        <a:latin typeface="Cambria Math" panose="02040503050406030204" pitchFamily="18" charset="0"/>
                      </a:rPr>
                      <m:t>𝐾</m:t>
                    </m:r>
                    <m:r>
                      <a:rPr lang="en-US" sz="1200" i="1">
                        <a:latin typeface="Cambria Math" panose="02040503050406030204" pitchFamily="18" charset="0"/>
                      </a:rPr>
                      <m:t>=1,</m:t>
                    </m:r>
                    <m:r>
                      <a:rPr lang="en-US" sz="1200" i="1">
                        <a:latin typeface="Cambria Math" panose="02040503050406030204" pitchFamily="18" charset="0"/>
                      </a:rPr>
                      <m:t>𝐹</m:t>
                    </m:r>
                    <m:r>
                      <a:rPr lang="en-US" sz="1200" i="1">
                        <a:latin typeface="Cambria Math" panose="02040503050406030204" pitchFamily="18" charset="0"/>
                      </a:rPr>
                      <m:t>=3</m:t>
                    </m:r>
                  </m:oMath>
                </a14:m>
                <a:r>
                  <a:rPr lang="en-US" sz="1200" dirty="0"/>
                  <a:t>)</a:t>
                </a:r>
                <a:r>
                  <a:rPr lang="en-US" sz="1200" kern="0" dirty="0"/>
                  <a:t> w. stride </a:t>
                </a:r>
                <a14:m>
                  <m:oMath xmlns:m="http://schemas.openxmlformats.org/officeDocument/2006/math">
                    <m:r>
                      <a:rPr lang="en-US" sz="1200" i="1" kern="0" dirty="0" smtClean="0">
                        <a:latin typeface="Cambria Math" panose="02040503050406030204" pitchFamily="18" charset="0"/>
                      </a:rPr>
                      <m:t>𝑆</m:t>
                    </m:r>
                    <m:r>
                      <a:rPr lang="en-US" sz="1200" i="1" kern="0" dirty="0" smtClean="0">
                        <a:latin typeface="Cambria Math" panose="02040503050406030204" pitchFamily="18" charset="0"/>
                      </a:rPr>
                      <m:t>=1</m:t>
                    </m:r>
                  </m:oMath>
                </a14:m>
                <a:r>
                  <a:rPr lang="en-US" sz="1200" i="1" kern="0" dirty="0">
                    <a:latin typeface="Cambria Math" panose="02040503050406030204" pitchFamily="18" charset="0"/>
                  </a:rPr>
                  <a:t>, </a:t>
                </a:r>
                <a:r>
                  <a:rPr lang="en-US" sz="1200" kern="0" dirty="0"/>
                  <a:t>padding</a:t>
                </a:r>
                <a14:m>
                  <m:oMath xmlns:m="http://schemas.openxmlformats.org/officeDocument/2006/math">
                    <m:r>
                      <a:rPr lang="en-US" sz="1200" i="1" kern="0" dirty="0" smtClean="0">
                        <a:latin typeface="Cambria Math" panose="02040503050406030204" pitchFamily="18" charset="0"/>
                      </a:rPr>
                      <m:t> </m:t>
                    </m:r>
                    <m:r>
                      <a:rPr lang="en-US" sz="1200" i="1" kern="0" dirty="0" smtClean="0">
                        <a:latin typeface="Cambria Math" panose="02040503050406030204" pitchFamily="18" charset="0"/>
                      </a:rPr>
                      <m:t>𝑃</m:t>
                    </m:r>
                    <m:r>
                      <a:rPr lang="en-US" sz="1200" i="1" kern="0" dirty="0" smtClean="0">
                        <a:latin typeface="Cambria Math" panose="02040503050406030204" pitchFamily="18" charset="0"/>
                      </a:rPr>
                      <m:t>=1</m:t>
                    </m:r>
                  </m:oMath>
                </a14:m>
                <a:endParaRPr lang="en-US" sz="1200" kern="0" dirty="0"/>
              </a:p>
              <a:p>
                <a:r>
                  <a:rPr lang="en-US" sz="1200" kern="0" dirty="0"/>
                  <a:t>Output volume: </a:t>
                </a:r>
                <a14:m>
                  <m:oMath xmlns:m="http://schemas.openxmlformats.org/officeDocument/2006/math">
                    <m:r>
                      <a:rPr lang="en-US" sz="1200" i="1" kern="0" dirty="0">
                        <a:latin typeface="Cambria Math" panose="02040503050406030204" pitchFamily="18" charset="0"/>
                      </a:rPr>
                      <m:t>𝑀</m:t>
                    </m:r>
                    <m:r>
                      <a:rPr lang="en-US" sz="1200" i="1" kern="0" dirty="0">
                        <a:latin typeface="Cambria Math" panose="02040503050406030204" pitchFamily="18" charset="0"/>
                      </a:rPr>
                      <m:t>×</m:t>
                    </m:r>
                    <m:r>
                      <a:rPr lang="en-US" sz="1200" i="1" kern="0" dirty="0">
                        <a:latin typeface="Cambria Math" panose="02040503050406030204" pitchFamily="18" charset="0"/>
                      </a:rPr>
                      <m:t>𝑁</m:t>
                    </m:r>
                    <m:r>
                      <a:rPr lang="en-US" sz="1200" i="1" kern="0" dirty="0">
                        <a:latin typeface="Cambria Math" panose="02040503050406030204" pitchFamily="18" charset="0"/>
                      </a:rPr>
                      <m:t>×1</m:t>
                    </m:r>
                  </m:oMath>
                </a14:m>
                <a:r>
                  <a:rPr lang="en-US" sz="1200" kern="0" dirty="0"/>
                  <a:t> (since </a:t>
                </a:r>
                <a14:m>
                  <m:oMath xmlns:m="http://schemas.openxmlformats.org/officeDocument/2006/math">
                    <m:f>
                      <m:fPr>
                        <m:ctrlPr>
                          <a:rPr lang="en-US" altLang="zh-CN" sz="1200" i="1" kern="0">
                            <a:latin typeface="Cambria Math" panose="02040503050406030204" pitchFamily="18" charset="0"/>
                          </a:rPr>
                        </m:ctrlPr>
                      </m:fPr>
                      <m:num>
                        <m:r>
                          <a:rPr lang="en-US" altLang="zh-CN" sz="1200" i="1" kern="0">
                            <a:latin typeface="Cambria Math" panose="02040503050406030204" pitchFamily="18" charset="0"/>
                          </a:rPr>
                          <m:t>1</m:t>
                        </m:r>
                      </m:num>
                      <m:den>
                        <m:r>
                          <a:rPr lang="en-US" altLang="zh-CN" sz="1200" i="1" kern="0">
                            <a:latin typeface="Cambria Math" panose="02040503050406030204" pitchFamily="18" charset="0"/>
                          </a:rPr>
                          <m:t>1</m:t>
                        </m:r>
                      </m:den>
                    </m:f>
                    <m:d>
                      <m:dPr>
                        <m:ctrlPr>
                          <a:rPr lang="en-US" altLang="zh-CN" sz="1200" i="1" kern="0">
                            <a:latin typeface="Cambria Math" panose="02040503050406030204" pitchFamily="18" charset="0"/>
                          </a:rPr>
                        </m:ctrlPr>
                      </m:dPr>
                      <m:e>
                        <m:r>
                          <a:rPr lang="en-US" altLang="zh-CN" sz="1200" i="1" kern="0">
                            <a:latin typeface="Cambria Math" panose="02040503050406030204" pitchFamily="18" charset="0"/>
                          </a:rPr>
                          <m:t>𝑀</m:t>
                        </m:r>
                        <m:r>
                          <a:rPr lang="en-US" altLang="zh-CN" sz="1200" i="1" kern="0">
                            <a:latin typeface="Cambria Math" panose="02040503050406030204" pitchFamily="18" charset="0"/>
                          </a:rPr>
                          <m:t>+2∗1−3</m:t>
                        </m:r>
                      </m:e>
                    </m:d>
                    <m:r>
                      <a:rPr lang="en-US" altLang="zh-CN" sz="1200" i="1" kern="0">
                        <a:latin typeface="Cambria Math" panose="02040503050406030204" pitchFamily="18" charset="0"/>
                      </a:rPr>
                      <m:t>+1=</m:t>
                    </m:r>
                    <m:r>
                      <a:rPr lang="en-US" altLang="zh-CN" sz="1200" i="1" kern="0">
                        <a:latin typeface="Cambria Math" panose="02040503050406030204" pitchFamily="18" charset="0"/>
                      </a:rPr>
                      <m:t>𝑀</m:t>
                    </m:r>
                    <m:r>
                      <a:rPr lang="en-US" altLang="zh-CN" sz="1200" i="1" kern="0">
                        <a:latin typeface="Cambria Math" panose="02040503050406030204" pitchFamily="18" charset="0"/>
                      </a:rPr>
                      <m:t>,  </m:t>
                    </m:r>
                    <m:f>
                      <m:fPr>
                        <m:ctrlPr>
                          <a:rPr lang="en-US" altLang="zh-CN" sz="1200" i="1" kern="0">
                            <a:latin typeface="Cambria Math" panose="02040503050406030204" pitchFamily="18" charset="0"/>
                          </a:rPr>
                        </m:ctrlPr>
                      </m:fPr>
                      <m:num>
                        <m:r>
                          <a:rPr lang="en-US" altLang="zh-CN" sz="1200" i="1" kern="0">
                            <a:latin typeface="Cambria Math" panose="02040503050406030204" pitchFamily="18" charset="0"/>
                          </a:rPr>
                          <m:t>1</m:t>
                        </m:r>
                      </m:num>
                      <m:den>
                        <m:r>
                          <a:rPr lang="en-US" altLang="zh-CN" sz="1200" i="1" kern="0">
                            <a:latin typeface="Cambria Math" panose="02040503050406030204" pitchFamily="18" charset="0"/>
                          </a:rPr>
                          <m:t>1</m:t>
                        </m:r>
                      </m:den>
                    </m:f>
                    <m:d>
                      <m:dPr>
                        <m:ctrlPr>
                          <a:rPr lang="en-US" altLang="zh-CN" sz="1200" i="1" kern="0">
                            <a:latin typeface="Cambria Math" panose="02040503050406030204" pitchFamily="18" charset="0"/>
                          </a:rPr>
                        </m:ctrlPr>
                      </m:dPr>
                      <m:e>
                        <m:r>
                          <a:rPr lang="en-US" altLang="zh-CN" sz="1200" i="1" kern="0">
                            <a:latin typeface="Cambria Math" panose="02040503050406030204" pitchFamily="18" charset="0"/>
                          </a:rPr>
                          <m:t>𝑁</m:t>
                        </m:r>
                        <m:r>
                          <a:rPr lang="en-US" altLang="zh-CN" sz="1200" i="1" kern="0">
                            <a:latin typeface="Cambria Math" panose="02040503050406030204" pitchFamily="18" charset="0"/>
                          </a:rPr>
                          <m:t>+2∗1−3</m:t>
                        </m:r>
                      </m:e>
                    </m:d>
                    <m:r>
                      <a:rPr lang="en-US" altLang="zh-CN" sz="1200" i="1" kern="0">
                        <a:latin typeface="Cambria Math" panose="02040503050406030204" pitchFamily="18" charset="0"/>
                      </a:rPr>
                      <m:t>+1=</m:t>
                    </m:r>
                    <m:r>
                      <a:rPr lang="en-US" altLang="zh-CN" sz="1200" i="1" kern="0">
                        <a:latin typeface="Cambria Math" panose="02040503050406030204" pitchFamily="18" charset="0"/>
                      </a:rPr>
                      <m:t>𝑁</m:t>
                    </m:r>
                  </m:oMath>
                </a14:m>
                <a:r>
                  <a:rPr lang="en-US" sz="1200" kern="0" dirty="0"/>
                  <a:t>)</a:t>
                </a:r>
                <a:endParaRPr lang="en-SE" sz="1200" kern="0" dirty="0"/>
              </a:p>
              <a:p>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CONV Example 4: Input Depth </a:t>
                </a:r>
                <a:r>
                  <a:rPr lang="en-US" b="0" i="0">
                    <a:latin typeface="Cambria Math" panose="02040503050406030204" pitchFamily="18" charset="0"/>
                  </a:rPr>
                  <a:t>𝐷_1=3</a:t>
                </a:r>
                <a:endParaRPr lang="en-US" sz="1200" kern="0" dirty="0"/>
              </a:p>
              <a:p>
                <a:r>
                  <a:rPr lang="en-US" sz="1200" kern="0" dirty="0"/>
                  <a:t>Input volume</a:t>
                </a:r>
                <a:r>
                  <a:rPr lang="en-US" sz="1200" i="0" kern="0" dirty="0">
                    <a:latin typeface="Cambria Math" panose="02040503050406030204" pitchFamily="18" charset="0"/>
                  </a:rPr>
                  <a:t>:</a:t>
                </a:r>
                <a:r>
                  <a:rPr lang="en-US" sz="1200" kern="0" dirty="0"/>
                  <a:t> </a:t>
                </a:r>
                <a:r>
                  <a:rPr lang="en-US" sz="1200" i="0" kern="0" dirty="0">
                    <a:latin typeface="Cambria Math" panose="02040503050406030204" pitchFamily="18" charset="0"/>
                  </a:rPr>
                  <a:t>𝑀×𝑁×3</a:t>
                </a:r>
                <a:endParaRPr lang="en-US" sz="1200" kern="0" dirty="0"/>
              </a:p>
              <a:p>
                <a:r>
                  <a:rPr lang="en-US" sz="1200" kern="0" dirty="0"/>
                  <a:t>A </a:t>
                </a:r>
                <a:r>
                  <a:rPr lang="en-US" sz="1200" i="0" kern="0" dirty="0">
                    <a:latin typeface="Cambria Math" panose="02040503050406030204" pitchFamily="18" charset="0"/>
                  </a:rPr>
                  <a:t>3×3×3</a:t>
                </a:r>
                <a:r>
                  <a:rPr lang="en-US" sz="1200" kern="0" dirty="0"/>
                  <a:t> filter </a:t>
                </a:r>
                <a:r>
                  <a:rPr lang="en-US" sz="1200" dirty="0"/>
                  <a:t>(</a:t>
                </a:r>
                <a:r>
                  <a:rPr lang="en-US" sz="1200" i="0">
                    <a:latin typeface="Cambria Math" panose="02040503050406030204" pitchFamily="18" charset="0"/>
                  </a:rPr>
                  <a:t>𝐾=1,𝐹=3</a:t>
                </a:r>
                <a:r>
                  <a:rPr lang="en-US" sz="1200" dirty="0"/>
                  <a:t>)</a:t>
                </a:r>
                <a:r>
                  <a:rPr lang="en-US" sz="1200" kern="0" dirty="0"/>
                  <a:t> w. stride </a:t>
                </a:r>
                <a:r>
                  <a:rPr lang="en-US" sz="1200" i="0" kern="0" dirty="0">
                    <a:latin typeface="Cambria Math" panose="02040503050406030204" pitchFamily="18" charset="0"/>
                  </a:rPr>
                  <a:t>𝑆=1</a:t>
                </a:r>
                <a:r>
                  <a:rPr lang="en-US" sz="1200" i="1" kern="0" dirty="0">
                    <a:latin typeface="Cambria Math" panose="02040503050406030204" pitchFamily="18" charset="0"/>
                  </a:rPr>
                  <a:t>, </a:t>
                </a:r>
                <a:r>
                  <a:rPr lang="en-US" sz="1200" kern="0" dirty="0"/>
                  <a:t>padding</a:t>
                </a:r>
                <a:r>
                  <a:rPr lang="en-US" sz="1200" i="0" kern="0" dirty="0">
                    <a:latin typeface="Cambria Math" panose="02040503050406030204" pitchFamily="18" charset="0"/>
                  </a:rPr>
                  <a:t> 𝑃=1</a:t>
                </a:r>
                <a:endParaRPr lang="en-US" sz="1200" kern="0" dirty="0"/>
              </a:p>
              <a:p>
                <a:r>
                  <a:rPr lang="en-US" sz="1200" kern="0" dirty="0"/>
                  <a:t>Output volume: </a:t>
                </a:r>
                <a:r>
                  <a:rPr lang="en-US" sz="1200" i="0" kern="0" dirty="0">
                    <a:latin typeface="Cambria Math" panose="02040503050406030204" pitchFamily="18" charset="0"/>
                  </a:rPr>
                  <a:t>𝑀×𝑁×1</a:t>
                </a:r>
                <a:r>
                  <a:rPr lang="en-US" sz="1200" kern="0" dirty="0"/>
                  <a:t> (since </a:t>
                </a:r>
                <a:r>
                  <a:rPr lang="en-US" altLang="zh-CN" sz="1200" i="0" kern="0">
                    <a:latin typeface="Cambria Math" panose="02040503050406030204" pitchFamily="18" charset="0"/>
                  </a:rPr>
                  <a:t>1/1 (𝑀+2∗1−3)+1=𝑀,   1/1 (𝑁+2∗1−3)+1=𝑁</a:t>
                </a:r>
                <a:r>
                  <a:rPr lang="en-US" sz="1200" kern="0" dirty="0"/>
                  <a:t>)</a:t>
                </a:r>
                <a:endParaRPr lang="en-SE" sz="1200" kern="0" dirty="0"/>
              </a:p>
              <a:p>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fld id="{7B3E9E18-F207-E64A-9E5E-A745EA363019}" type="slidenum">
              <a:rPr lang="en-US" smtClean="0"/>
              <a:t>19</a:t>
            </a:fld>
            <a:endParaRPr lang="en-US"/>
          </a:p>
        </p:txBody>
      </p:sp>
    </p:spTree>
    <p:extLst>
      <p:ext uri="{BB962C8B-B14F-4D97-AF65-F5344CB8AC3E}">
        <p14:creationId xmlns:p14="http://schemas.microsoft.com/office/powerpoint/2010/main" val="191606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Conv4.state_dict()weight 0 0</a:t>
            </a:r>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20</a:t>
            </a:fld>
            <a:endParaRPr lang="en-US"/>
          </a:p>
        </p:txBody>
      </p:sp>
    </p:spTree>
    <p:extLst>
      <p:ext uri="{BB962C8B-B14F-4D97-AF65-F5344CB8AC3E}">
        <p14:creationId xmlns:p14="http://schemas.microsoft.com/office/powerpoint/2010/main" val="359767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22</a:t>
            </a:fld>
            <a:endParaRPr lang="en-US"/>
          </a:p>
        </p:txBody>
      </p:sp>
    </p:spTree>
    <p:extLst>
      <p:ext uri="{BB962C8B-B14F-4D97-AF65-F5344CB8AC3E}">
        <p14:creationId xmlns:p14="http://schemas.microsoft.com/office/powerpoint/2010/main" val="189265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latin typeface="Arial"/>
                    <a:cs typeface="Arial"/>
                  </a:rPr>
                  <a:t>If input has square shape, then we denote </a:t>
                </a:r>
                <a14:m>
                  <m:oMath xmlns:m="http://schemas.openxmlformats.org/officeDocument/2006/math">
                    <m:sSub>
                      <m:sSubPr>
                        <m:ctrlPr>
                          <a:rPr lang="en-US" i="1" spc="-5">
                            <a:latin typeface="Cambria Math" panose="02040503050406030204" pitchFamily="18" charset="0"/>
                            <a:cs typeface="Arial"/>
                          </a:rPr>
                        </m:ctrlPr>
                      </m:sSubPr>
                      <m:e>
                        <m:r>
                          <a:rPr lang="en-US" i="1" spc="-5">
                            <a:latin typeface="Cambria Math" panose="02040503050406030204" pitchFamily="18" charset="0"/>
                            <a:cs typeface="Arial"/>
                          </a:rPr>
                          <m:t>𝑁</m:t>
                        </m:r>
                      </m:e>
                      <m:sub>
                        <m:r>
                          <a:rPr lang="en-US" i="1" spc="-5">
                            <a:latin typeface="Cambria Math" panose="02040503050406030204" pitchFamily="18" charset="0"/>
                            <a:cs typeface="Arial"/>
                          </a:rPr>
                          <m:t>1</m:t>
                        </m:r>
                      </m:sub>
                    </m:sSub>
                    <m:r>
                      <a:rPr lang="en-US" b="0" i="1" spc="-5" smtClean="0">
                        <a:latin typeface="Cambria Math" panose="02040503050406030204" pitchFamily="18" charset="0"/>
                        <a:cs typeface="Arial"/>
                      </a:rPr>
                      <m:t>=</m:t>
                    </m:r>
                    <m:sSub>
                      <m:sSubPr>
                        <m:ctrlPr>
                          <a:rPr lang="en-US" b="0" i="1" spc="-5" smtClean="0">
                            <a:latin typeface="Cambria Math" panose="02040503050406030204" pitchFamily="18" charset="0"/>
                            <a:cs typeface="Arial"/>
                          </a:rPr>
                        </m:ctrlPr>
                      </m:sSubPr>
                      <m:e>
                        <m:r>
                          <a:rPr lang="en-US" b="0" i="1" spc="-5" smtClean="0">
                            <a:latin typeface="Cambria Math" panose="02040503050406030204" pitchFamily="18" charset="0"/>
                            <a:cs typeface="Arial"/>
                          </a:rPr>
                          <m:t>𝑊</m:t>
                        </m:r>
                      </m:e>
                      <m:sub>
                        <m:r>
                          <a:rPr lang="en-US" b="0" i="1" spc="-5" smtClean="0">
                            <a:latin typeface="Cambria Math" panose="02040503050406030204" pitchFamily="18" charset="0"/>
                            <a:cs typeface="Arial"/>
                          </a:rPr>
                          <m:t>1</m:t>
                        </m:r>
                      </m:sub>
                    </m:sSub>
                    <m:r>
                      <a:rPr lang="en-US" b="0" i="1" spc="-5" smtClean="0">
                        <a:latin typeface="Cambria Math" panose="02040503050406030204" pitchFamily="18" charset="0"/>
                        <a:cs typeface="Arial"/>
                      </a:rPr>
                      <m:t>=</m:t>
                    </m:r>
                    <m:sSub>
                      <m:sSubPr>
                        <m:ctrlPr>
                          <a:rPr lang="en-US" b="0" i="1" spc="-5" smtClean="0">
                            <a:latin typeface="Cambria Math" panose="02040503050406030204" pitchFamily="18" charset="0"/>
                            <a:cs typeface="Arial"/>
                          </a:rPr>
                        </m:ctrlPr>
                      </m:sSubPr>
                      <m:e>
                        <m:r>
                          <a:rPr lang="en-US" b="0" i="1" spc="-5" smtClean="0">
                            <a:latin typeface="Cambria Math" panose="02040503050406030204" pitchFamily="18" charset="0"/>
                            <a:cs typeface="Arial"/>
                          </a:rPr>
                          <m:t>𝐻</m:t>
                        </m:r>
                      </m:e>
                      <m:sub>
                        <m:r>
                          <a:rPr lang="en-US" b="0" i="1" spc="-5" smtClean="0">
                            <a:latin typeface="Cambria Math" panose="02040503050406030204" pitchFamily="18" charset="0"/>
                            <a:cs typeface="Arial"/>
                          </a:rPr>
                          <m:t>1</m:t>
                        </m:r>
                      </m:sub>
                    </m:sSub>
                  </m:oMath>
                </a14:m>
                <a:r>
                  <a:rPr lang="en-US" sz="1200" spc="-5" dirty="0">
                    <a:latin typeface="Arial"/>
                    <a:cs typeface="Arial"/>
                  </a:rPr>
                  <a:t>; Filters typically have square </a:t>
                </a:r>
                <a:r>
                  <a:rPr lang="en-US" spc="-5" dirty="0">
                    <a:cs typeface="Arial"/>
                  </a:rPr>
                  <a:t>shape</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latin typeface="Arial"/>
                    <a:cs typeface="Arial"/>
                  </a:rPr>
                  <a:t>If input has square shape, then we denote </a:t>
                </a:r>
                <a:r>
                  <a:rPr lang="en-US" i="0" spc="-5">
                    <a:latin typeface="Cambria Math" panose="02040503050406030204" pitchFamily="18" charset="0"/>
                    <a:cs typeface="Arial"/>
                  </a:rPr>
                  <a:t>𝑁_1</a:t>
                </a:r>
                <a:r>
                  <a:rPr lang="en-US" b="0" i="0" spc="-5">
                    <a:latin typeface="Cambria Math" panose="02040503050406030204" pitchFamily="18" charset="0"/>
                    <a:cs typeface="Arial"/>
                  </a:rPr>
                  <a:t>=𝑊_1=𝐻_1</a:t>
                </a:r>
                <a:r>
                  <a:rPr lang="en-US" sz="1200" spc="-5" dirty="0">
                    <a:latin typeface="Arial"/>
                    <a:cs typeface="Arial"/>
                  </a:rPr>
                  <a:t>; A filter typically has assumed to have square </a:t>
                </a:r>
                <a:r>
                  <a:rPr lang="en-US" spc="-5" dirty="0">
                    <a:cs typeface="Arial"/>
                  </a:rPr>
                  <a:t>shape</a:t>
                </a:r>
              </a:p>
              <a:p>
                <a:endParaRPr lang="en-SE" dirty="0"/>
              </a:p>
            </p:txBody>
          </p:sp>
        </mc:Fallback>
      </mc:AlternateContent>
      <p:sp>
        <p:nvSpPr>
          <p:cNvPr id="4" name="Slide Number Placeholder 3"/>
          <p:cNvSpPr>
            <a:spLocks noGrp="1"/>
          </p:cNvSpPr>
          <p:nvPr>
            <p:ph type="sldNum" sz="quarter" idx="5"/>
          </p:nvPr>
        </p:nvSpPr>
        <p:spPr/>
        <p:txBody>
          <a:bodyPr/>
          <a:lstStyle/>
          <a:p>
            <a:fld id="{7B3E9E18-F207-E64A-9E5E-A745EA363019}" type="slidenum">
              <a:rPr lang="en-US" smtClean="0"/>
              <a:t>28</a:t>
            </a:fld>
            <a:endParaRPr lang="en-US"/>
          </a:p>
        </p:txBody>
      </p:sp>
    </p:spTree>
    <p:extLst>
      <p:ext uri="{BB962C8B-B14F-4D97-AF65-F5344CB8AC3E}">
        <p14:creationId xmlns:p14="http://schemas.microsoft.com/office/powerpoint/2010/main" val="336657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different ways</a:t>
            </a:r>
            <a:endParaRPr lang="en-SE" dirty="0"/>
          </a:p>
          <a:p>
            <a:endParaRPr lang="en-SE" dirty="0"/>
          </a:p>
        </p:txBody>
      </p:sp>
      <p:sp>
        <p:nvSpPr>
          <p:cNvPr id="4" name="Slide Number Placeholder 3"/>
          <p:cNvSpPr>
            <a:spLocks noGrp="1"/>
          </p:cNvSpPr>
          <p:nvPr>
            <p:ph type="sldNum" sz="quarter" idx="5"/>
          </p:nvPr>
        </p:nvSpPr>
        <p:spPr/>
        <p:txBody>
          <a:bodyPr/>
          <a:lstStyle/>
          <a:p>
            <a:fld id="{7B3E9E18-F207-E64A-9E5E-A745EA363019}" type="slidenum">
              <a:rPr lang="en-US" smtClean="0"/>
              <a:t>38</a:t>
            </a:fld>
            <a:endParaRPr lang="en-US"/>
          </a:p>
        </p:txBody>
      </p:sp>
    </p:spTree>
    <p:extLst>
      <p:ext uri="{BB962C8B-B14F-4D97-AF65-F5344CB8AC3E}">
        <p14:creationId xmlns:p14="http://schemas.microsoft.com/office/powerpoint/2010/main" val="481688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39</a:t>
            </a:fld>
            <a:endParaRPr lang="en-US" altLang="zh-CN"/>
          </a:p>
        </p:txBody>
      </p:sp>
    </p:spTree>
    <p:extLst>
      <p:ext uri="{BB962C8B-B14F-4D97-AF65-F5344CB8AC3E}">
        <p14:creationId xmlns:p14="http://schemas.microsoft.com/office/powerpoint/2010/main" val="2109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4D40-3520-B34B-A017-031AF5CCC7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5BB1E0-CB7B-5943-864B-8DEC1231B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12861D-703A-3643-A018-3EBD862DCE82}"/>
              </a:ext>
            </a:extLst>
          </p:cNvPr>
          <p:cNvSpPr>
            <a:spLocks noGrp="1"/>
          </p:cNvSpPr>
          <p:nvPr>
            <p:ph type="dt" sz="half" idx="10"/>
          </p:nvPr>
        </p:nvSpPr>
        <p:spPr/>
        <p:txBody>
          <a:bodyPr/>
          <a:lstStyle/>
          <a:p>
            <a:fld id="{7077AFBB-1CF4-8544-90DC-1ED8B9AA61D3}" type="datetime1">
              <a:rPr lang="en-US" smtClean="0"/>
              <a:t>3/2/2024</a:t>
            </a:fld>
            <a:endParaRPr lang="en-US"/>
          </a:p>
        </p:txBody>
      </p:sp>
      <p:sp>
        <p:nvSpPr>
          <p:cNvPr id="5" name="Footer Placeholder 4">
            <a:extLst>
              <a:ext uri="{FF2B5EF4-FFF2-40B4-BE49-F238E27FC236}">
                <a16:creationId xmlns:a16="http://schemas.microsoft.com/office/drawing/2014/main" id="{2AB85D21-1D12-6645-8FD4-849D885F8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7197B-EF71-EE49-9468-C2376B3856F1}"/>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32741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D51B-6283-BF4B-B779-91E97F9817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A9F8A-2AFD-FC46-9298-3CDB8A1938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A6116-A57F-B44C-9B53-8C5358B31E00}"/>
              </a:ext>
            </a:extLst>
          </p:cNvPr>
          <p:cNvSpPr>
            <a:spLocks noGrp="1"/>
          </p:cNvSpPr>
          <p:nvPr>
            <p:ph type="dt" sz="half" idx="10"/>
          </p:nvPr>
        </p:nvSpPr>
        <p:spPr/>
        <p:txBody>
          <a:bodyPr/>
          <a:lstStyle/>
          <a:p>
            <a:fld id="{1C00165F-9719-7745-8559-6A7EE2923027}" type="datetime1">
              <a:rPr lang="en-US" smtClean="0"/>
              <a:t>3/2/2024</a:t>
            </a:fld>
            <a:endParaRPr lang="en-US"/>
          </a:p>
        </p:txBody>
      </p:sp>
      <p:sp>
        <p:nvSpPr>
          <p:cNvPr id="5" name="Footer Placeholder 4">
            <a:extLst>
              <a:ext uri="{FF2B5EF4-FFF2-40B4-BE49-F238E27FC236}">
                <a16:creationId xmlns:a16="http://schemas.microsoft.com/office/drawing/2014/main" id="{7006AB34-7B20-684C-902A-14069902C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CD107-BC0D-3D4E-9F45-59A930E591BF}"/>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48772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68FAF-F0D6-1644-8580-0DB9510B97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50746B-DD22-B145-B41F-6205D9EF4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AF7B2-1888-434B-B7B7-323F1085C3CE}"/>
              </a:ext>
            </a:extLst>
          </p:cNvPr>
          <p:cNvSpPr>
            <a:spLocks noGrp="1"/>
          </p:cNvSpPr>
          <p:nvPr>
            <p:ph type="dt" sz="half" idx="10"/>
          </p:nvPr>
        </p:nvSpPr>
        <p:spPr/>
        <p:txBody>
          <a:bodyPr/>
          <a:lstStyle/>
          <a:p>
            <a:fld id="{4C6A8D55-FA0C-7D43-BAC0-BED15F1C12ED}" type="datetime1">
              <a:rPr lang="en-US" smtClean="0"/>
              <a:t>3/2/2024</a:t>
            </a:fld>
            <a:endParaRPr lang="en-US"/>
          </a:p>
        </p:txBody>
      </p:sp>
      <p:sp>
        <p:nvSpPr>
          <p:cNvPr id="5" name="Footer Placeholder 4">
            <a:extLst>
              <a:ext uri="{FF2B5EF4-FFF2-40B4-BE49-F238E27FC236}">
                <a16:creationId xmlns:a16="http://schemas.microsoft.com/office/drawing/2014/main" id="{F7AB62B1-4565-BD45-97C3-12772855A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8F4A1-FEF6-2044-AC5B-BF00A7BBBF36}"/>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245845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6CC4-A075-BD48-BCF8-F03F4C1B47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72D430-A07B-BC4C-97B1-102331760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832C34-A711-864D-8DCA-F7B603664A65}"/>
              </a:ext>
            </a:extLst>
          </p:cNvPr>
          <p:cNvSpPr>
            <a:spLocks noGrp="1"/>
          </p:cNvSpPr>
          <p:nvPr>
            <p:ph type="dt" sz="half" idx="10"/>
          </p:nvPr>
        </p:nvSpPr>
        <p:spPr/>
        <p:txBody>
          <a:bodyPr/>
          <a:lstStyle/>
          <a:p>
            <a:fld id="{7FA70553-0253-CE4B-B6C1-A630CB55C29D}" type="datetime1">
              <a:rPr lang="en-US" smtClean="0"/>
              <a:t>3/2/2024</a:t>
            </a:fld>
            <a:endParaRPr lang="en-US"/>
          </a:p>
        </p:txBody>
      </p:sp>
      <p:sp>
        <p:nvSpPr>
          <p:cNvPr id="5" name="Footer Placeholder 4">
            <a:extLst>
              <a:ext uri="{FF2B5EF4-FFF2-40B4-BE49-F238E27FC236}">
                <a16:creationId xmlns:a16="http://schemas.microsoft.com/office/drawing/2014/main" id="{78AB38DD-6D3B-D146-A0FC-5675926D4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162B9-5EB5-7E4E-8EF7-2754E945CE28}"/>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478531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86EE-1D52-E343-88D1-E3439E1C4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A35EE-7D8B-BA48-9F59-A1AC79906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BCFC1-D075-E64A-811D-520DEAE9E80B}"/>
              </a:ext>
            </a:extLst>
          </p:cNvPr>
          <p:cNvSpPr>
            <a:spLocks noGrp="1"/>
          </p:cNvSpPr>
          <p:nvPr>
            <p:ph type="dt" sz="half" idx="10"/>
          </p:nvPr>
        </p:nvSpPr>
        <p:spPr/>
        <p:txBody>
          <a:bodyPr/>
          <a:lstStyle/>
          <a:p>
            <a:fld id="{105DE84E-69F4-FD40-ABD1-0EFAC22A12F3}" type="datetime1">
              <a:rPr lang="en-US" smtClean="0"/>
              <a:t>3/2/2024</a:t>
            </a:fld>
            <a:endParaRPr lang="en-US"/>
          </a:p>
        </p:txBody>
      </p:sp>
      <p:sp>
        <p:nvSpPr>
          <p:cNvPr id="5" name="Footer Placeholder 4">
            <a:extLst>
              <a:ext uri="{FF2B5EF4-FFF2-40B4-BE49-F238E27FC236}">
                <a16:creationId xmlns:a16="http://schemas.microsoft.com/office/drawing/2014/main" id="{2ACFC476-EE5C-1544-9BB5-5E3FD95AF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F2E49-3232-D242-944A-8BC54E37EB86}"/>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165369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85CF-447D-0541-B600-4C9809A491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23B72E-C1D7-E24F-AE19-75DE6C318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D4493-BB62-A54C-95FD-044AA50748B5}"/>
              </a:ext>
            </a:extLst>
          </p:cNvPr>
          <p:cNvSpPr>
            <a:spLocks noGrp="1"/>
          </p:cNvSpPr>
          <p:nvPr>
            <p:ph type="dt" sz="half" idx="10"/>
          </p:nvPr>
        </p:nvSpPr>
        <p:spPr/>
        <p:txBody>
          <a:bodyPr/>
          <a:lstStyle/>
          <a:p>
            <a:fld id="{10C0B3DB-0D9D-DD44-80C5-08109265E077}" type="datetime1">
              <a:rPr lang="en-US" smtClean="0"/>
              <a:t>3/2/2024</a:t>
            </a:fld>
            <a:endParaRPr lang="en-US"/>
          </a:p>
        </p:txBody>
      </p:sp>
      <p:sp>
        <p:nvSpPr>
          <p:cNvPr id="5" name="Footer Placeholder 4">
            <a:extLst>
              <a:ext uri="{FF2B5EF4-FFF2-40B4-BE49-F238E27FC236}">
                <a16:creationId xmlns:a16="http://schemas.microsoft.com/office/drawing/2014/main" id="{F92E63DB-F354-E145-A1EA-2E053DC9F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A1F5-821A-BF4B-B805-0F1AADA436EF}"/>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343523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1004-3749-F349-9400-C8C35A421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0F4A6-BFC8-DB4B-9CE3-0CDF22130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E349EE-3F63-5549-860D-285A8FF4FC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1E54B9-F4B6-4D48-8B93-59D927802E59}"/>
              </a:ext>
            </a:extLst>
          </p:cNvPr>
          <p:cNvSpPr>
            <a:spLocks noGrp="1"/>
          </p:cNvSpPr>
          <p:nvPr>
            <p:ph type="dt" sz="half" idx="10"/>
          </p:nvPr>
        </p:nvSpPr>
        <p:spPr/>
        <p:txBody>
          <a:bodyPr/>
          <a:lstStyle/>
          <a:p>
            <a:fld id="{797EA869-A27D-C344-97D7-71199BBF260C}" type="datetime1">
              <a:rPr lang="en-US" smtClean="0"/>
              <a:t>3/2/2024</a:t>
            </a:fld>
            <a:endParaRPr lang="en-US"/>
          </a:p>
        </p:txBody>
      </p:sp>
      <p:sp>
        <p:nvSpPr>
          <p:cNvPr id="6" name="Footer Placeholder 5">
            <a:extLst>
              <a:ext uri="{FF2B5EF4-FFF2-40B4-BE49-F238E27FC236}">
                <a16:creationId xmlns:a16="http://schemas.microsoft.com/office/drawing/2014/main" id="{6DAD3F0A-AFAB-2D49-BBC8-A5B49F054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9863B-7969-6C45-BFAB-CECB9DFF54FE}"/>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2689274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E581-C180-A240-B6A9-52BB3BAB2B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A6876-25B8-E54F-BAA4-B821E7F7B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3889B-5660-004F-8AF9-FBD7544059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076A7-02EA-E149-BCED-1D9BF59A39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D5F07-B8AE-6A48-B7EE-8B9C1808CE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FEF61-70E3-0E48-B543-4563117CA8C5}"/>
              </a:ext>
            </a:extLst>
          </p:cNvPr>
          <p:cNvSpPr>
            <a:spLocks noGrp="1"/>
          </p:cNvSpPr>
          <p:nvPr>
            <p:ph type="dt" sz="half" idx="10"/>
          </p:nvPr>
        </p:nvSpPr>
        <p:spPr/>
        <p:txBody>
          <a:bodyPr/>
          <a:lstStyle/>
          <a:p>
            <a:fld id="{E7A15D25-E67F-1942-BBE6-90A232C6709A}" type="datetime1">
              <a:rPr lang="en-US" smtClean="0"/>
              <a:t>3/2/2024</a:t>
            </a:fld>
            <a:endParaRPr lang="en-US"/>
          </a:p>
        </p:txBody>
      </p:sp>
      <p:sp>
        <p:nvSpPr>
          <p:cNvPr id="8" name="Footer Placeholder 7">
            <a:extLst>
              <a:ext uri="{FF2B5EF4-FFF2-40B4-BE49-F238E27FC236}">
                <a16:creationId xmlns:a16="http://schemas.microsoft.com/office/drawing/2014/main" id="{2BA37304-D6C0-8F48-A7FF-9A39E1ABF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A2E9FD-7A07-A04B-9EEE-4FF5C7D06C4D}"/>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1969474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3D59F-4FD1-4345-9D92-D8D370985B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5E40AC-7F1C-A843-8AC5-F33C1857758A}"/>
              </a:ext>
            </a:extLst>
          </p:cNvPr>
          <p:cNvSpPr>
            <a:spLocks noGrp="1"/>
          </p:cNvSpPr>
          <p:nvPr>
            <p:ph type="dt" sz="half" idx="10"/>
          </p:nvPr>
        </p:nvSpPr>
        <p:spPr/>
        <p:txBody>
          <a:bodyPr/>
          <a:lstStyle/>
          <a:p>
            <a:fld id="{CB2E0881-5289-1B49-8243-C7A7C2D761C1}" type="datetime1">
              <a:rPr lang="en-US" smtClean="0"/>
              <a:t>3/2/2024</a:t>
            </a:fld>
            <a:endParaRPr lang="en-US"/>
          </a:p>
        </p:txBody>
      </p:sp>
      <p:sp>
        <p:nvSpPr>
          <p:cNvPr id="4" name="Footer Placeholder 3">
            <a:extLst>
              <a:ext uri="{FF2B5EF4-FFF2-40B4-BE49-F238E27FC236}">
                <a16:creationId xmlns:a16="http://schemas.microsoft.com/office/drawing/2014/main" id="{0B100F50-9490-A447-A47B-8D641B55A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BC1FBE-B663-A441-BA6E-3C300CA33C46}"/>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2598840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24AF3-0AC7-9440-9DFD-898A77F8D7A5}"/>
              </a:ext>
            </a:extLst>
          </p:cNvPr>
          <p:cNvSpPr>
            <a:spLocks noGrp="1"/>
          </p:cNvSpPr>
          <p:nvPr>
            <p:ph type="dt" sz="half" idx="10"/>
          </p:nvPr>
        </p:nvSpPr>
        <p:spPr/>
        <p:txBody>
          <a:bodyPr/>
          <a:lstStyle/>
          <a:p>
            <a:fld id="{BE289B97-0FAD-A54C-B1E0-81D6BDD23977}" type="datetime1">
              <a:rPr lang="en-US" smtClean="0"/>
              <a:t>3/2/2024</a:t>
            </a:fld>
            <a:endParaRPr lang="en-US"/>
          </a:p>
        </p:txBody>
      </p:sp>
      <p:sp>
        <p:nvSpPr>
          <p:cNvPr id="3" name="Footer Placeholder 2">
            <a:extLst>
              <a:ext uri="{FF2B5EF4-FFF2-40B4-BE49-F238E27FC236}">
                <a16:creationId xmlns:a16="http://schemas.microsoft.com/office/drawing/2014/main" id="{B7EA22C6-FBE1-2646-9056-3FDAC9F2D9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5D307-5348-B748-98FA-22353983EA85}"/>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491049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E2AD-2116-E941-ACE7-9E9975164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766DC-9EFD-E241-AD4C-088DD763E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922356-357C-024F-8397-C4B38E44C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B5081-608A-8546-B3C8-695A5F42F950}"/>
              </a:ext>
            </a:extLst>
          </p:cNvPr>
          <p:cNvSpPr>
            <a:spLocks noGrp="1"/>
          </p:cNvSpPr>
          <p:nvPr>
            <p:ph type="dt" sz="half" idx="10"/>
          </p:nvPr>
        </p:nvSpPr>
        <p:spPr/>
        <p:txBody>
          <a:bodyPr/>
          <a:lstStyle/>
          <a:p>
            <a:fld id="{3CDAE13F-8788-6040-8DCF-36B10FE0117C}" type="datetime1">
              <a:rPr lang="en-US" smtClean="0"/>
              <a:t>3/2/2024</a:t>
            </a:fld>
            <a:endParaRPr lang="en-US"/>
          </a:p>
        </p:txBody>
      </p:sp>
      <p:sp>
        <p:nvSpPr>
          <p:cNvPr id="6" name="Footer Placeholder 5">
            <a:extLst>
              <a:ext uri="{FF2B5EF4-FFF2-40B4-BE49-F238E27FC236}">
                <a16:creationId xmlns:a16="http://schemas.microsoft.com/office/drawing/2014/main" id="{4CA2CE6C-9B67-BD46-A9D1-D4985CF15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7E06A-AD43-C247-B0E5-52982CDA2675}"/>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179227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6D22-2CE4-8446-8CF3-0ED778E1942B}"/>
              </a:ext>
            </a:extLst>
          </p:cNvPr>
          <p:cNvSpPr>
            <a:spLocks noGrp="1"/>
          </p:cNvSpPr>
          <p:nvPr>
            <p:ph type="title"/>
          </p:nvPr>
        </p:nvSpPr>
        <p:spPr>
          <a:xfrm>
            <a:off x="622737" y="63062"/>
            <a:ext cx="10949153" cy="106948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584AB12-3F8A-414E-8925-9039A12DF494}"/>
              </a:ext>
            </a:extLst>
          </p:cNvPr>
          <p:cNvSpPr>
            <a:spLocks noGrp="1"/>
          </p:cNvSpPr>
          <p:nvPr>
            <p:ph idx="1"/>
          </p:nvPr>
        </p:nvSpPr>
        <p:spPr>
          <a:xfrm>
            <a:off x="622737" y="1237593"/>
            <a:ext cx="10949153" cy="5194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45DE769-BBC7-4148-A758-E8D165C86716}"/>
              </a:ext>
            </a:extLst>
          </p:cNvPr>
          <p:cNvSpPr>
            <a:spLocks noGrp="1"/>
          </p:cNvSpPr>
          <p:nvPr>
            <p:ph type="dt" sz="half" idx="10"/>
          </p:nvPr>
        </p:nvSpPr>
        <p:spPr>
          <a:xfrm>
            <a:off x="838200" y="6499230"/>
            <a:ext cx="2743200" cy="365125"/>
          </a:xfrm>
        </p:spPr>
        <p:txBody>
          <a:bodyPr/>
          <a:lstStyle/>
          <a:p>
            <a:fld id="{4553E244-3CAB-5240-928D-C4F781982911}" type="datetime1">
              <a:rPr lang="en-US" smtClean="0"/>
              <a:t>3/2/2024</a:t>
            </a:fld>
            <a:endParaRPr lang="en-US" dirty="0"/>
          </a:p>
        </p:txBody>
      </p:sp>
      <p:sp>
        <p:nvSpPr>
          <p:cNvPr id="5" name="Footer Placeholder 4">
            <a:extLst>
              <a:ext uri="{FF2B5EF4-FFF2-40B4-BE49-F238E27FC236}">
                <a16:creationId xmlns:a16="http://schemas.microsoft.com/office/drawing/2014/main" id="{DAE944D7-7B0D-714F-B61F-1F7495F71C7E}"/>
              </a:ext>
            </a:extLst>
          </p:cNvPr>
          <p:cNvSpPr>
            <a:spLocks noGrp="1"/>
          </p:cNvSpPr>
          <p:nvPr>
            <p:ph type="ftr" sz="quarter" idx="11"/>
          </p:nvPr>
        </p:nvSpPr>
        <p:spPr>
          <a:xfrm>
            <a:off x="4038600" y="6499230"/>
            <a:ext cx="4114800" cy="365125"/>
          </a:xfrm>
        </p:spPr>
        <p:txBody>
          <a:bodyPr/>
          <a:lstStyle/>
          <a:p>
            <a:endParaRPr lang="en-US"/>
          </a:p>
        </p:txBody>
      </p:sp>
      <p:sp>
        <p:nvSpPr>
          <p:cNvPr id="6" name="Slide Number Placeholder 5">
            <a:extLst>
              <a:ext uri="{FF2B5EF4-FFF2-40B4-BE49-F238E27FC236}">
                <a16:creationId xmlns:a16="http://schemas.microsoft.com/office/drawing/2014/main" id="{D9CAA6B0-2531-AF4E-B478-433817A30EDD}"/>
              </a:ext>
            </a:extLst>
          </p:cNvPr>
          <p:cNvSpPr>
            <a:spLocks noGrp="1"/>
          </p:cNvSpPr>
          <p:nvPr>
            <p:ph type="sldNum" sz="quarter" idx="12"/>
          </p:nvPr>
        </p:nvSpPr>
        <p:spPr>
          <a:xfrm>
            <a:off x="9439284" y="6499230"/>
            <a:ext cx="2743200" cy="365125"/>
          </a:xfrm>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15597626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CE28-AADC-CC44-9069-A056D14938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53BF6-B7EE-1748-8F5A-F8DCEB1DC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B72918-C639-AA4C-B458-5FB76EA17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A26F1-0BC1-384C-9B01-0728D6C883CA}"/>
              </a:ext>
            </a:extLst>
          </p:cNvPr>
          <p:cNvSpPr>
            <a:spLocks noGrp="1"/>
          </p:cNvSpPr>
          <p:nvPr>
            <p:ph type="dt" sz="half" idx="10"/>
          </p:nvPr>
        </p:nvSpPr>
        <p:spPr/>
        <p:txBody>
          <a:bodyPr/>
          <a:lstStyle/>
          <a:p>
            <a:fld id="{8DA2BFAE-9CFE-3F4B-9BA6-76D3AD40298B}" type="datetime1">
              <a:rPr lang="en-US" smtClean="0"/>
              <a:t>3/2/2024</a:t>
            </a:fld>
            <a:endParaRPr lang="en-US"/>
          </a:p>
        </p:txBody>
      </p:sp>
      <p:sp>
        <p:nvSpPr>
          <p:cNvPr id="6" name="Footer Placeholder 5">
            <a:extLst>
              <a:ext uri="{FF2B5EF4-FFF2-40B4-BE49-F238E27FC236}">
                <a16:creationId xmlns:a16="http://schemas.microsoft.com/office/drawing/2014/main" id="{FF3D893A-1B80-9148-B4A7-6888DDE54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6D7A8D-71F8-F046-B17D-85F489CA821D}"/>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1999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0948-0238-9348-9596-B992A144D2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709D5-02FD-854F-88FF-2FA09E74BE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F534E-08ED-6C42-8DCC-C92D966281FE}"/>
              </a:ext>
            </a:extLst>
          </p:cNvPr>
          <p:cNvSpPr>
            <a:spLocks noGrp="1"/>
          </p:cNvSpPr>
          <p:nvPr>
            <p:ph type="dt" sz="half" idx="10"/>
          </p:nvPr>
        </p:nvSpPr>
        <p:spPr/>
        <p:txBody>
          <a:bodyPr/>
          <a:lstStyle/>
          <a:p>
            <a:fld id="{862BC747-2201-4149-89A6-B535544AC76E}" type="datetime1">
              <a:rPr lang="en-US" smtClean="0"/>
              <a:t>3/2/2024</a:t>
            </a:fld>
            <a:endParaRPr lang="en-US"/>
          </a:p>
        </p:txBody>
      </p:sp>
      <p:sp>
        <p:nvSpPr>
          <p:cNvPr id="5" name="Footer Placeholder 4">
            <a:extLst>
              <a:ext uri="{FF2B5EF4-FFF2-40B4-BE49-F238E27FC236}">
                <a16:creationId xmlns:a16="http://schemas.microsoft.com/office/drawing/2014/main" id="{83E832F1-EBC9-C647-9685-A59B451AF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3E637-2870-8240-98EE-A4A1C05391D9}"/>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2938747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C0E18-6DE7-E743-8363-91EA2FF73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86B44-5FD5-2C46-B7A4-070C89C66E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DA906-A829-D846-B1E2-0941214D879A}"/>
              </a:ext>
            </a:extLst>
          </p:cNvPr>
          <p:cNvSpPr>
            <a:spLocks noGrp="1"/>
          </p:cNvSpPr>
          <p:nvPr>
            <p:ph type="dt" sz="half" idx="10"/>
          </p:nvPr>
        </p:nvSpPr>
        <p:spPr/>
        <p:txBody>
          <a:bodyPr/>
          <a:lstStyle/>
          <a:p>
            <a:fld id="{2B6899FF-A9B6-EA4C-92F4-3B955917C48A}" type="datetime1">
              <a:rPr lang="en-US" smtClean="0"/>
              <a:t>3/2/2024</a:t>
            </a:fld>
            <a:endParaRPr lang="en-US"/>
          </a:p>
        </p:txBody>
      </p:sp>
      <p:sp>
        <p:nvSpPr>
          <p:cNvPr id="5" name="Footer Placeholder 4">
            <a:extLst>
              <a:ext uri="{FF2B5EF4-FFF2-40B4-BE49-F238E27FC236}">
                <a16:creationId xmlns:a16="http://schemas.microsoft.com/office/drawing/2014/main" id="{2E2559BA-5870-5F44-A064-07653AAD4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D3310-60F6-FC4C-BF18-D84366D92DFE}"/>
              </a:ext>
            </a:extLst>
          </p:cNvPr>
          <p:cNvSpPr>
            <a:spLocks noGrp="1"/>
          </p:cNvSpPr>
          <p:nvPr>
            <p:ph type="sldNum" sz="quarter" idx="12"/>
          </p:nvPr>
        </p:nvSpPr>
        <p:spPr/>
        <p:txBody>
          <a:bodyPr/>
          <a:lstStyle/>
          <a:p>
            <a:fld id="{E5D19098-1A49-2945-A12C-408C8FB3165E}" type="slidenum">
              <a:rPr lang="en-US" smtClean="0"/>
              <a:t>‹#›</a:t>
            </a:fld>
            <a:endParaRPr lang="en-US"/>
          </a:p>
        </p:txBody>
      </p:sp>
    </p:spTree>
    <p:extLst>
      <p:ext uri="{BB962C8B-B14F-4D97-AF65-F5344CB8AC3E}">
        <p14:creationId xmlns:p14="http://schemas.microsoft.com/office/powerpoint/2010/main" val="112786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D613-A38C-3D41-9038-2B680914B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7F0D21-1AE4-7247-AB6D-8762638A39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83A5C1-40A4-1A41-A141-992F8116AEDD}"/>
              </a:ext>
            </a:extLst>
          </p:cNvPr>
          <p:cNvSpPr>
            <a:spLocks noGrp="1"/>
          </p:cNvSpPr>
          <p:nvPr>
            <p:ph type="dt" sz="half" idx="10"/>
          </p:nvPr>
        </p:nvSpPr>
        <p:spPr/>
        <p:txBody>
          <a:bodyPr/>
          <a:lstStyle/>
          <a:p>
            <a:fld id="{E433CC24-15E2-8440-82CF-DFE60D570E43}" type="datetime1">
              <a:rPr lang="en-US" smtClean="0"/>
              <a:t>3/2/2024</a:t>
            </a:fld>
            <a:endParaRPr lang="en-US"/>
          </a:p>
        </p:txBody>
      </p:sp>
      <p:sp>
        <p:nvSpPr>
          <p:cNvPr id="5" name="Footer Placeholder 4">
            <a:extLst>
              <a:ext uri="{FF2B5EF4-FFF2-40B4-BE49-F238E27FC236}">
                <a16:creationId xmlns:a16="http://schemas.microsoft.com/office/drawing/2014/main" id="{0668AB82-8F65-A74C-ABC5-C9AC59840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E6A98-AD15-564D-A0D8-147ED3677CF8}"/>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3805848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5CCF-50C4-C342-B3A5-BF915CCB3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A7B9FF-296B-FD42-9B4A-4E47F44BB6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E49882-2F4D-B045-B300-B3E620BC64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AC0FD2-184C-744E-BD89-9D27BC6D6E85}"/>
              </a:ext>
            </a:extLst>
          </p:cNvPr>
          <p:cNvSpPr>
            <a:spLocks noGrp="1"/>
          </p:cNvSpPr>
          <p:nvPr>
            <p:ph type="dt" sz="half" idx="10"/>
          </p:nvPr>
        </p:nvSpPr>
        <p:spPr/>
        <p:txBody>
          <a:bodyPr/>
          <a:lstStyle/>
          <a:p>
            <a:fld id="{8DFE6C63-9089-6A49-BC6E-454A735346DF}" type="datetime1">
              <a:rPr lang="en-US" smtClean="0"/>
              <a:t>3/2/2024</a:t>
            </a:fld>
            <a:endParaRPr lang="en-US"/>
          </a:p>
        </p:txBody>
      </p:sp>
      <p:sp>
        <p:nvSpPr>
          <p:cNvPr id="6" name="Footer Placeholder 5">
            <a:extLst>
              <a:ext uri="{FF2B5EF4-FFF2-40B4-BE49-F238E27FC236}">
                <a16:creationId xmlns:a16="http://schemas.microsoft.com/office/drawing/2014/main" id="{DD550A0E-6F89-CC4B-9C96-D4572FB2D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F21D97-A6CA-2943-8E70-31F45F81553D}"/>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1135914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57FD-F506-D54F-BC5D-BE1D403F4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2DBCA7-A910-D347-B17B-2D290887D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8787F-9E9B-264C-B9D7-D6C20B42FF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4535B7-1B9A-0E4B-972B-A4AB301E6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04A215-09F1-EE42-8B1F-20254D2E4D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2132F-860A-9B45-ACAD-C18F3DE46848}"/>
              </a:ext>
            </a:extLst>
          </p:cNvPr>
          <p:cNvSpPr>
            <a:spLocks noGrp="1"/>
          </p:cNvSpPr>
          <p:nvPr>
            <p:ph type="dt" sz="half" idx="10"/>
          </p:nvPr>
        </p:nvSpPr>
        <p:spPr/>
        <p:txBody>
          <a:bodyPr/>
          <a:lstStyle/>
          <a:p>
            <a:fld id="{3577C773-47BC-AB4F-9BFA-AB3DE15F2F0E}" type="datetime1">
              <a:rPr lang="en-US" smtClean="0"/>
              <a:t>3/2/2024</a:t>
            </a:fld>
            <a:endParaRPr lang="en-US"/>
          </a:p>
        </p:txBody>
      </p:sp>
      <p:sp>
        <p:nvSpPr>
          <p:cNvPr id="8" name="Footer Placeholder 7">
            <a:extLst>
              <a:ext uri="{FF2B5EF4-FFF2-40B4-BE49-F238E27FC236}">
                <a16:creationId xmlns:a16="http://schemas.microsoft.com/office/drawing/2014/main" id="{3FE8FECF-6048-9E4E-B3CD-7756A7BC9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B9245D-21B3-214A-87AF-91D560B606BB}"/>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195337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C2B7-90B1-F34A-89D7-195B444F35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C33EAB-584C-D948-953A-73C251A96648}"/>
              </a:ext>
            </a:extLst>
          </p:cNvPr>
          <p:cNvSpPr>
            <a:spLocks noGrp="1"/>
          </p:cNvSpPr>
          <p:nvPr>
            <p:ph type="dt" sz="half" idx="10"/>
          </p:nvPr>
        </p:nvSpPr>
        <p:spPr/>
        <p:txBody>
          <a:bodyPr/>
          <a:lstStyle/>
          <a:p>
            <a:fld id="{C5911242-D6ED-7442-B4D5-571BA5F763EC}" type="datetime1">
              <a:rPr lang="en-US" smtClean="0"/>
              <a:t>3/2/2024</a:t>
            </a:fld>
            <a:endParaRPr lang="en-US"/>
          </a:p>
        </p:txBody>
      </p:sp>
      <p:sp>
        <p:nvSpPr>
          <p:cNvPr id="4" name="Footer Placeholder 3">
            <a:extLst>
              <a:ext uri="{FF2B5EF4-FFF2-40B4-BE49-F238E27FC236}">
                <a16:creationId xmlns:a16="http://schemas.microsoft.com/office/drawing/2014/main" id="{5B64D0BF-32FF-7040-8D7C-8E48669C73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2CF303-5003-514E-A5EA-38A7E48CACD4}"/>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203868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FD811B-DFD6-584F-92AD-561DA2ADE2FE}"/>
              </a:ext>
            </a:extLst>
          </p:cNvPr>
          <p:cNvSpPr>
            <a:spLocks noGrp="1"/>
          </p:cNvSpPr>
          <p:nvPr>
            <p:ph type="dt" sz="half" idx="10"/>
          </p:nvPr>
        </p:nvSpPr>
        <p:spPr/>
        <p:txBody>
          <a:bodyPr/>
          <a:lstStyle/>
          <a:p>
            <a:fld id="{53D49004-9440-C34D-AFCF-72D617EF0844}" type="datetime1">
              <a:rPr lang="en-US" smtClean="0"/>
              <a:t>3/2/2024</a:t>
            </a:fld>
            <a:endParaRPr lang="en-US"/>
          </a:p>
        </p:txBody>
      </p:sp>
      <p:sp>
        <p:nvSpPr>
          <p:cNvPr id="3" name="Footer Placeholder 2">
            <a:extLst>
              <a:ext uri="{FF2B5EF4-FFF2-40B4-BE49-F238E27FC236}">
                <a16:creationId xmlns:a16="http://schemas.microsoft.com/office/drawing/2014/main" id="{170FFD81-D09F-A64B-90F7-E778161F59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4B04E4-A19D-1743-8F14-06EFB25F4DE6}"/>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2895533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2821-3706-B241-A8E1-8E863954C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9DC6B9-588B-B94C-A32A-E567F9680A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EF4C91-23C8-914F-9BA0-6B7C73ED7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3A3FD0-F75E-7F46-B71B-C95B3C3E5E09}"/>
              </a:ext>
            </a:extLst>
          </p:cNvPr>
          <p:cNvSpPr>
            <a:spLocks noGrp="1"/>
          </p:cNvSpPr>
          <p:nvPr>
            <p:ph type="dt" sz="half" idx="10"/>
          </p:nvPr>
        </p:nvSpPr>
        <p:spPr/>
        <p:txBody>
          <a:bodyPr/>
          <a:lstStyle/>
          <a:p>
            <a:fld id="{6CEC9C39-AF37-7048-A5F3-2138FC4EBAA9}" type="datetime1">
              <a:rPr lang="en-US" smtClean="0"/>
              <a:t>3/2/2024</a:t>
            </a:fld>
            <a:endParaRPr lang="en-US"/>
          </a:p>
        </p:txBody>
      </p:sp>
      <p:sp>
        <p:nvSpPr>
          <p:cNvPr id="6" name="Footer Placeholder 5">
            <a:extLst>
              <a:ext uri="{FF2B5EF4-FFF2-40B4-BE49-F238E27FC236}">
                <a16:creationId xmlns:a16="http://schemas.microsoft.com/office/drawing/2014/main" id="{75B88172-AD8E-C240-9E31-DE1A0F16F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D5590-7201-F24B-94E8-F26E504934E4}"/>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363478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513-8C24-694C-A0A4-D64927B87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4F8818-3BD6-C545-A2F7-C9FA810397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9820A-796C-184D-ABAF-6890A4B94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A2705-BFCE-6B4E-B2DA-F51169841DDF}"/>
              </a:ext>
            </a:extLst>
          </p:cNvPr>
          <p:cNvSpPr>
            <a:spLocks noGrp="1"/>
          </p:cNvSpPr>
          <p:nvPr>
            <p:ph type="dt" sz="half" idx="10"/>
          </p:nvPr>
        </p:nvSpPr>
        <p:spPr/>
        <p:txBody>
          <a:bodyPr/>
          <a:lstStyle/>
          <a:p>
            <a:fld id="{8F9F80C6-6E15-BC44-A547-629E68A1897C}" type="datetime1">
              <a:rPr lang="en-US" smtClean="0"/>
              <a:t>3/2/2024</a:t>
            </a:fld>
            <a:endParaRPr lang="en-US"/>
          </a:p>
        </p:txBody>
      </p:sp>
      <p:sp>
        <p:nvSpPr>
          <p:cNvPr id="6" name="Footer Placeholder 5">
            <a:extLst>
              <a:ext uri="{FF2B5EF4-FFF2-40B4-BE49-F238E27FC236}">
                <a16:creationId xmlns:a16="http://schemas.microsoft.com/office/drawing/2014/main" id="{21B6AABB-00A4-644D-911C-88C4E5A73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C5629-8130-9549-8489-5018D6E15094}"/>
              </a:ext>
            </a:extLst>
          </p:cNvPr>
          <p:cNvSpPr>
            <a:spLocks noGrp="1"/>
          </p:cNvSpPr>
          <p:nvPr>
            <p:ph type="sldNum" sz="quarter" idx="12"/>
          </p:nvPr>
        </p:nvSpPr>
        <p:spPr/>
        <p:txBody>
          <a:bodyPr/>
          <a:lstStyle/>
          <a:p>
            <a:fld id="{1F57BF9A-7B35-9447-9112-EAE7E91B4E99}" type="slidenum">
              <a:rPr lang="en-US" smtClean="0"/>
              <a:t>‹#›</a:t>
            </a:fld>
            <a:endParaRPr lang="en-US"/>
          </a:p>
        </p:txBody>
      </p:sp>
    </p:spTree>
    <p:extLst>
      <p:ext uri="{BB962C8B-B14F-4D97-AF65-F5344CB8AC3E}">
        <p14:creationId xmlns:p14="http://schemas.microsoft.com/office/powerpoint/2010/main" val="316909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D9209-CDCC-0544-8F59-61D77EA10D8D}"/>
              </a:ext>
            </a:extLst>
          </p:cNvPr>
          <p:cNvSpPr>
            <a:spLocks noGrp="1"/>
          </p:cNvSpPr>
          <p:nvPr>
            <p:ph type="title"/>
          </p:nvPr>
        </p:nvSpPr>
        <p:spPr>
          <a:xfrm>
            <a:off x="606971" y="78828"/>
            <a:ext cx="10980683" cy="10180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42CA19-9FB6-7D48-8FB5-A13C3B435299}"/>
              </a:ext>
            </a:extLst>
          </p:cNvPr>
          <p:cNvSpPr>
            <a:spLocks noGrp="1"/>
          </p:cNvSpPr>
          <p:nvPr>
            <p:ph type="body" idx="1"/>
          </p:nvPr>
        </p:nvSpPr>
        <p:spPr>
          <a:xfrm>
            <a:off x="606971" y="1283134"/>
            <a:ext cx="10980683" cy="49836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48AC55-BB06-4D40-9C68-61549252D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84145-EBBF-4546-953A-FE89B9B40A32}" type="datetime1">
              <a:rPr lang="en-US" smtClean="0"/>
              <a:t>3/2/2024</a:t>
            </a:fld>
            <a:endParaRPr lang="en-US"/>
          </a:p>
        </p:txBody>
      </p:sp>
      <p:sp>
        <p:nvSpPr>
          <p:cNvPr id="5" name="Footer Placeholder 4">
            <a:extLst>
              <a:ext uri="{FF2B5EF4-FFF2-40B4-BE49-F238E27FC236}">
                <a16:creationId xmlns:a16="http://schemas.microsoft.com/office/drawing/2014/main" id="{1288CB35-69E2-344C-8DC1-3C7FF42E0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439896-7587-0648-938B-C078DA1B54F2}"/>
              </a:ext>
            </a:extLst>
          </p:cNvPr>
          <p:cNvSpPr>
            <a:spLocks noGrp="1"/>
          </p:cNvSpPr>
          <p:nvPr>
            <p:ph type="sldNum" sz="quarter" idx="4"/>
          </p:nvPr>
        </p:nvSpPr>
        <p:spPr>
          <a:xfrm>
            <a:off x="9415462" y="6483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7BF9A-7B35-9447-9112-EAE7E91B4E99}" type="slidenum">
              <a:rPr lang="en-US" smtClean="0"/>
              <a:t>‹#›</a:t>
            </a:fld>
            <a:endParaRPr lang="en-US"/>
          </a:p>
        </p:txBody>
      </p:sp>
      <p:grpSp>
        <p:nvGrpSpPr>
          <p:cNvPr id="7" name="Group 6">
            <a:extLst>
              <a:ext uri="{FF2B5EF4-FFF2-40B4-BE49-F238E27FC236}">
                <a16:creationId xmlns:a16="http://schemas.microsoft.com/office/drawing/2014/main" id="{DE01727A-E1B6-E54F-B7F1-9EFD6613ECC4}"/>
              </a:ext>
            </a:extLst>
          </p:cNvPr>
          <p:cNvGrpSpPr/>
          <p:nvPr userDrawn="1"/>
        </p:nvGrpSpPr>
        <p:grpSpPr>
          <a:xfrm flipV="1">
            <a:off x="-1762" y="1190029"/>
            <a:ext cx="40358072" cy="0"/>
            <a:chOff x="-2252" y="807859"/>
            <a:chExt cx="30270421" cy="437351"/>
          </a:xfrm>
        </p:grpSpPr>
        <p:cxnSp>
          <p:nvCxnSpPr>
            <p:cNvPr id="8" name="Straight Connector 7">
              <a:extLst>
                <a:ext uri="{FF2B5EF4-FFF2-40B4-BE49-F238E27FC236}">
                  <a16:creationId xmlns:a16="http://schemas.microsoft.com/office/drawing/2014/main" id="{8352164B-D019-E04F-BA68-C97A80703099}"/>
                </a:ext>
              </a:extLst>
            </p:cNvPr>
            <p:cNvCxnSpPr/>
            <p:nvPr userDrawn="1"/>
          </p:nvCxnSpPr>
          <p:spPr>
            <a:xfrm flipV="1">
              <a:off x="21124169" y="1245210"/>
              <a:ext cx="9144000" cy="0"/>
            </a:xfrm>
            <a:prstGeom prst="line">
              <a:avLst/>
            </a:prstGeom>
            <a:ln w="63500" cmpd="sng">
              <a:solidFill>
                <a:srgbClr val="12198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94311D2-17B2-DD41-9780-3A67F9A94051}"/>
                </a:ext>
              </a:extLst>
            </p:cNvPr>
            <p:cNvCxnSpPr/>
            <p:nvPr userDrawn="1"/>
          </p:nvCxnSpPr>
          <p:spPr>
            <a:xfrm flipV="1">
              <a:off x="-2252" y="807859"/>
              <a:ext cx="9144000" cy="0"/>
            </a:xfrm>
            <a:prstGeom prst="line">
              <a:avLst/>
            </a:prstGeom>
            <a:ln w="12700" cmpd="sng">
              <a:solidFill>
                <a:srgbClr val="D4080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9324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92611-C747-E84E-A55F-AB3AFFD6A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584EAB-0697-CC49-AD28-68AF1BF5F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494DA-5138-3D4D-B7EA-D9C8CF358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87CD5-43F5-7F4F-8DF9-F56AF4D056AA}" type="datetime1">
              <a:rPr lang="en-US" smtClean="0"/>
              <a:t>3/2/2024</a:t>
            </a:fld>
            <a:endParaRPr lang="en-US"/>
          </a:p>
        </p:txBody>
      </p:sp>
      <p:sp>
        <p:nvSpPr>
          <p:cNvPr id="5" name="Footer Placeholder 4">
            <a:extLst>
              <a:ext uri="{FF2B5EF4-FFF2-40B4-BE49-F238E27FC236}">
                <a16:creationId xmlns:a16="http://schemas.microsoft.com/office/drawing/2014/main" id="{A12F5196-EEE6-4640-B81E-4029DEBA0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F08FE4-922B-814A-9653-AEFF8A4CAC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19098-1A49-2945-A12C-408C8FB3165E}" type="slidenum">
              <a:rPr lang="en-US" smtClean="0"/>
              <a:t>‹#›</a:t>
            </a:fld>
            <a:endParaRPr lang="en-US"/>
          </a:p>
        </p:txBody>
      </p:sp>
    </p:spTree>
    <p:extLst>
      <p:ext uri="{BB962C8B-B14F-4D97-AF65-F5344CB8AC3E}">
        <p14:creationId xmlns:p14="http://schemas.microsoft.com/office/powerpoint/2010/main" val="2245751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gif"/></Relationships>
</file>

<file path=ppt/slides/_rels/slide31.xml.rels><?xml version="1.0" encoding="UTF-8" standalone="yes"?>
<Relationships xmlns="http://schemas.openxmlformats.org/package/2006/relationships"><Relationship Id="rId3" Type="http://schemas.openxmlformats.org/officeDocument/2006/relationships/hyperlink" Target="https://cs231n.github.io/convolutional-networks/" TargetMode="External"/><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edium.com/@_init_/an-illustrated-explanation-of-performing-2d-convolutions-using-matrix-multiplications-1e8de8cd254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tiff"/><Relationship Id="rId1" Type="http://schemas.openxmlformats.org/officeDocument/2006/relationships/slideLayout" Target="../slideLayouts/slideLayout2.xml"/><Relationship Id="rId4" Type="http://schemas.openxmlformats.org/officeDocument/2006/relationships/image" Target="../media/image110.tiff"/></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T7o3xvJLuHk" TargetMode="External"/><Relationship Id="rId7" Type="http://schemas.openxmlformats.org/officeDocument/2006/relationships/image" Target="../media/image116.jpeg"/><Relationship Id="rId2" Type="http://schemas.openxmlformats.org/officeDocument/2006/relationships/hyperlink" Target="https://towardsdatascience.com/a-basic-introduction-to-separable-convolutions-b99ec3102728" TargetMode="Externa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hyperlink" Target="https://www.youtube.com/watch?v=vVaRhZXovbw"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4.jp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041F-9850-E24F-8D87-6868054CAE9B}"/>
              </a:ext>
            </a:extLst>
          </p:cNvPr>
          <p:cNvSpPr>
            <a:spLocks noGrp="1"/>
          </p:cNvSpPr>
          <p:nvPr>
            <p:ph type="ctrTitle"/>
          </p:nvPr>
        </p:nvSpPr>
        <p:spPr>
          <a:xfrm>
            <a:off x="556591" y="994799"/>
            <a:ext cx="11072191" cy="2387600"/>
          </a:xfrm>
        </p:spPr>
        <p:txBody>
          <a:bodyPr anchor="ctr">
            <a:normAutofit/>
          </a:bodyPr>
          <a:lstStyle/>
          <a:p>
            <a:r>
              <a:rPr lang="da-DK" sz="4400" dirty="0"/>
              <a:t>L3.1 Convolutional Neural Networks</a:t>
            </a:r>
            <a:endParaRPr lang="en-US" sz="4400" dirty="0"/>
          </a:p>
        </p:txBody>
      </p:sp>
      <p:sp>
        <p:nvSpPr>
          <p:cNvPr id="5" name="Subtitle 2">
            <a:extLst>
              <a:ext uri="{FF2B5EF4-FFF2-40B4-BE49-F238E27FC236}">
                <a16:creationId xmlns:a16="http://schemas.microsoft.com/office/drawing/2014/main" id="{6AD7EF61-6860-BF49-9EBD-781006606D7D}"/>
              </a:ext>
            </a:extLst>
          </p:cNvPr>
          <p:cNvSpPr txBox="1">
            <a:spLocks/>
          </p:cNvSpPr>
          <p:nvPr/>
        </p:nvSpPr>
        <p:spPr>
          <a:xfrm>
            <a:off x="870330" y="3289706"/>
            <a:ext cx="10466024" cy="15531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133163C5-5E92-E69A-F0B4-D8C54D36B412}"/>
              </a:ext>
            </a:extLst>
          </p:cNvPr>
          <p:cNvSpPr txBox="1"/>
          <p:nvPr/>
        </p:nvSpPr>
        <p:spPr>
          <a:xfrm>
            <a:off x="3627067" y="6280919"/>
            <a:ext cx="5779604" cy="577081"/>
          </a:xfrm>
          <a:prstGeom prst="rect">
            <a:avLst/>
          </a:prstGeom>
          <a:noFill/>
        </p:spPr>
        <p:txBody>
          <a:bodyPr wrap="square">
            <a:spAutoFit/>
          </a:bodyPr>
          <a:lstStyle/>
          <a:p>
            <a:r>
              <a:rPr lang="en-US" sz="1050" dirty="0"/>
              <a:t>Acknowledgement: some contents taken from UC Berkeley CS231n https://cs231n.github.io</a:t>
            </a:r>
          </a:p>
          <a:p>
            <a:r>
              <a:rPr lang="en-US" sz="1050" dirty="0"/>
              <a:t>Coursera MOOC on CNN: https://www.coursera.org/learn/convolutional-neural-networks</a:t>
            </a:r>
          </a:p>
          <a:p>
            <a:r>
              <a:rPr lang="en-US" sz="1050" dirty="0"/>
              <a:t>Hung-</a:t>
            </a:r>
            <a:r>
              <a:rPr lang="en-US" sz="1050" dirty="0" err="1"/>
              <a:t>yi</a:t>
            </a:r>
            <a:r>
              <a:rPr lang="en-US" sz="1050" dirty="0"/>
              <a:t> Lee: https://speech.ee.ntu.edu.tw/~hylee/ml/2021-spring.html  </a:t>
            </a:r>
            <a:endParaRPr lang="en-SE" sz="1050" dirty="0"/>
          </a:p>
        </p:txBody>
      </p:sp>
      <p:pic>
        <p:nvPicPr>
          <p:cNvPr id="6" name="Picture 5">
            <a:extLst>
              <a:ext uri="{FF2B5EF4-FFF2-40B4-BE49-F238E27FC236}">
                <a16:creationId xmlns:a16="http://schemas.microsoft.com/office/drawing/2014/main" id="{EE63C722-8478-86E6-23BC-02A9F14F7FA8}"/>
              </a:ext>
            </a:extLst>
          </p:cNvPr>
          <p:cNvPicPr>
            <a:picLocks noChangeAspect="1"/>
          </p:cNvPicPr>
          <p:nvPr/>
        </p:nvPicPr>
        <p:blipFill>
          <a:blip r:embed="rId3"/>
          <a:stretch>
            <a:fillRect/>
          </a:stretch>
        </p:blipFill>
        <p:spPr>
          <a:xfrm>
            <a:off x="2304617" y="3520040"/>
            <a:ext cx="7597450" cy="1564924"/>
          </a:xfrm>
          <a:prstGeom prst="rect">
            <a:avLst/>
          </a:prstGeom>
        </p:spPr>
      </p:pic>
      <p:sp>
        <p:nvSpPr>
          <p:cNvPr id="9" name="Subtitle 2">
            <a:extLst>
              <a:ext uri="{FF2B5EF4-FFF2-40B4-BE49-F238E27FC236}">
                <a16:creationId xmlns:a16="http://schemas.microsoft.com/office/drawing/2014/main" id="{8419C1AE-4CEC-DD36-15A7-6F316F36A51A}"/>
              </a:ext>
            </a:extLst>
          </p:cNvPr>
          <p:cNvSpPr txBox="1">
            <a:spLocks/>
          </p:cNvSpPr>
          <p:nvPr/>
        </p:nvSpPr>
        <p:spPr>
          <a:xfrm>
            <a:off x="1534370" y="5327098"/>
            <a:ext cx="9144000" cy="84531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Zonghua Gu, Umeå University</a:t>
            </a:r>
          </a:p>
          <a:p>
            <a:r>
              <a:rPr lang="en-US" dirty="0"/>
              <a:t>Nov. 2023</a:t>
            </a:r>
          </a:p>
        </p:txBody>
      </p:sp>
    </p:spTree>
    <p:extLst>
      <p:ext uri="{BB962C8B-B14F-4D97-AF65-F5344CB8AC3E}">
        <p14:creationId xmlns:p14="http://schemas.microsoft.com/office/powerpoint/2010/main" val="54244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5503-D118-FCA9-0917-F11171410F85}"/>
              </a:ext>
            </a:extLst>
          </p:cNvPr>
          <p:cNvSpPr>
            <a:spLocks noGrp="1"/>
          </p:cNvSpPr>
          <p:nvPr>
            <p:ph type="title"/>
          </p:nvPr>
        </p:nvSpPr>
        <p:spPr/>
        <p:txBody>
          <a:bodyPr/>
          <a:lstStyle/>
          <a:p>
            <a:r>
              <a:rPr lang="en-US" dirty="0"/>
              <a:t>Convolutional Neural Network (CNN)</a:t>
            </a:r>
            <a:endParaRPr lang="en-SE" dirty="0"/>
          </a:p>
        </p:txBody>
      </p:sp>
      <p:sp>
        <p:nvSpPr>
          <p:cNvPr id="3" name="Content Placeholder 2">
            <a:extLst>
              <a:ext uri="{FF2B5EF4-FFF2-40B4-BE49-F238E27FC236}">
                <a16:creationId xmlns:a16="http://schemas.microsoft.com/office/drawing/2014/main" id="{87AC27D0-2B97-25B4-706D-763FD550B6EF}"/>
              </a:ext>
            </a:extLst>
          </p:cNvPr>
          <p:cNvSpPr>
            <a:spLocks noGrp="1"/>
          </p:cNvSpPr>
          <p:nvPr>
            <p:ph idx="1"/>
          </p:nvPr>
        </p:nvSpPr>
        <p:spPr>
          <a:xfrm>
            <a:off x="622738" y="1237593"/>
            <a:ext cx="5553474" cy="5194738"/>
          </a:xfrm>
        </p:spPr>
        <p:txBody>
          <a:bodyPr>
            <a:normAutofit fontScale="77500" lnSpcReduction="20000"/>
          </a:bodyPr>
          <a:lstStyle/>
          <a:p>
            <a:r>
              <a:rPr lang="en-US" sz="3200" dirty="0"/>
              <a:t>Since the Deep Learning revolution that started a decade ago, Deep Neural Networks (DNNs) are widely deployed in many application domains</a:t>
            </a:r>
            <a:endParaRPr lang="en-US" altLang="zh-CN" sz="3200" dirty="0"/>
          </a:p>
          <a:p>
            <a:pPr lvl="1"/>
            <a:r>
              <a:rPr lang="en-US" dirty="0"/>
              <a:t>Multiple hidden layers of a DNN extract a hierarchy of increasingly-abstract features layer-by-layer, until the last layer produces a classification result</a:t>
            </a:r>
          </a:p>
          <a:p>
            <a:r>
              <a:rPr lang="en-US" sz="3200" spc="-5" dirty="0"/>
              <a:t>A CNN, or </a:t>
            </a:r>
            <a:r>
              <a:rPr lang="en-US" sz="3200" spc="-5" dirty="0" err="1"/>
              <a:t>ConvNet</a:t>
            </a:r>
            <a:r>
              <a:rPr lang="en-US" sz="3200" spc="-5" dirty="0"/>
              <a:t>, </a:t>
            </a:r>
            <a:r>
              <a:rPr lang="en-US" spc="-5" dirty="0"/>
              <a:t>consists of</a:t>
            </a:r>
            <a:r>
              <a:rPr lang="en-US" sz="3200" spc="-5" dirty="0"/>
              <a:t> a sequence of Convolutional (CONV) Layers, Pooling (POOL) Layers and non-linear activation</a:t>
            </a:r>
            <a:r>
              <a:rPr lang="en-US" sz="3200" spc="-20" dirty="0"/>
              <a:t> </a:t>
            </a:r>
            <a:r>
              <a:rPr lang="en-US" sz="3200" spc="-5" dirty="0"/>
              <a:t>functions for feature extraction, </a:t>
            </a:r>
            <a:r>
              <a:rPr lang="en-US" altLang="zh-CN" kern="0" dirty="0"/>
              <a:t>followed by one or more Fully-Connected (FC) Layers for classification based on the extracted features</a:t>
            </a:r>
            <a:endParaRPr lang="en-SE" dirty="0"/>
          </a:p>
        </p:txBody>
      </p:sp>
      <p:sp>
        <p:nvSpPr>
          <p:cNvPr id="4" name="Slide Number Placeholder 3">
            <a:extLst>
              <a:ext uri="{FF2B5EF4-FFF2-40B4-BE49-F238E27FC236}">
                <a16:creationId xmlns:a16="http://schemas.microsoft.com/office/drawing/2014/main" id="{B56D4825-4B76-483B-3B05-D99A507DBD47}"/>
              </a:ext>
            </a:extLst>
          </p:cNvPr>
          <p:cNvSpPr>
            <a:spLocks noGrp="1"/>
          </p:cNvSpPr>
          <p:nvPr>
            <p:ph type="sldNum" sz="quarter" idx="12"/>
          </p:nvPr>
        </p:nvSpPr>
        <p:spPr/>
        <p:txBody>
          <a:bodyPr/>
          <a:lstStyle/>
          <a:p>
            <a:fld id="{1F57BF9A-7B35-9447-9112-EAE7E91B4E99}" type="slidenum">
              <a:rPr lang="en-US" smtClean="0"/>
              <a:t>10</a:t>
            </a:fld>
            <a:endParaRPr lang="en-US"/>
          </a:p>
        </p:txBody>
      </p:sp>
      <p:cxnSp>
        <p:nvCxnSpPr>
          <p:cNvPr id="5" name="Straight Arrow Connector 4">
            <a:extLst>
              <a:ext uri="{FF2B5EF4-FFF2-40B4-BE49-F238E27FC236}">
                <a16:creationId xmlns:a16="http://schemas.microsoft.com/office/drawing/2014/main" id="{4D8716E6-3990-BB59-BB5B-8BE8B63F11FF}"/>
              </a:ext>
            </a:extLst>
          </p:cNvPr>
          <p:cNvCxnSpPr>
            <a:cxnSpLocks/>
          </p:cNvCxnSpPr>
          <p:nvPr/>
        </p:nvCxnSpPr>
        <p:spPr>
          <a:xfrm>
            <a:off x="7333778" y="4370001"/>
            <a:ext cx="296897" cy="0"/>
          </a:xfrm>
          <a:prstGeom prst="straightConnector1">
            <a:avLst/>
          </a:prstGeom>
          <a:solidFill>
            <a:sysClr val="window" lastClr="FFFFFF"/>
          </a:solidFill>
          <a:ln w="25400" cap="flat" cmpd="sng" algn="ctr">
            <a:solidFill>
              <a:sysClr val="windowText" lastClr="000000"/>
            </a:solidFill>
            <a:prstDash val="solid"/>
            <a:headEnd type="none" w="med" len="med"/>
            <a:tailEnd type="triangle" w="med" len="med"/>
          </a:ln>
          <a:effectLst/>
        </p:spPr>
      </p:cxnSp>
      <p:sp>
        <p:nvSpPr>
          <p:cNvPr id="6" name="TextBox 5">
            <a:extLst>
              <a:ext uri="{FF2B5EF4-FFF2-40B4-BE49-F238E27FC236}">
                <a16:creationId xmlns:a16="http://schemas.microsoft.com/office/drawing/2014/main" id="{D0CAAD6C-C590-ABEC-F1E9-9B2245BBA547}"/>
              </a:ext>
            </a:extLst>
          </p:cNvPr>
          <p:cNvSpPr txBox="1"/>
          <p:nvPr/>
        </p:nvSpPr>
        <p:spPr>
          <a:xfrm>
            <a:off x="9919877" y="3894755"/>
            <a:ext cx="1936923" cy="1077218"/>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P(Stop) = .8</a:t>
            </a:r>
          </a:p>
          <a:p>
            <a:r>
              <a:rPr lang="en-US" sz="1600" dirty="0">
                <a:solidFill>
                  <a:prstClr val="black"/>
                </a:solidFill>
                <a:latin typeface="Calibri" panose="020F0502020204030204" pitchFamily="34" charset="0"/>
                <a:cs typeface="Calibri" panose="020F0502020204030204" pitchFamily="34" charset="0"/>
              </a:rPr>
              <a:t>P(Yield) = .1</a:t>
            </a:r>
          </a:p>
          <a:p>
            <a:r>
              <a:rPr lang="en-US" sz="1600" dirty="0">
                <a:solidFill>
                  <a:prstClr val="black"/>
                </a:solidFill>
                <a:latin typeface="Calibri" panose="020F0502020204030204" pitchFamily="34" charset="0"/>
                <a:cs typeface="Calibri" panose="020F0502020204030204" pitchFamily="34" charset="0"/>
              </a:rPr>
              <a:t>P(Speed Limit) = .05</a:t>
            </a:r>
          </a:p>
          <a:p>
            <a:r>
              <a:rPr lang="en-US" sz="1600" dirty="0">
                <a:solidFill>
                  <a:prstClr val="black"/>
                </a:solidFill>
                <a:latin typeface="Calibri" panose="020F0502020204030204" pitchFamily="34" charset="0"/>
                <a:cs typeface="Calibri" panose="020F0502020204030204" pitchFamily="34" charset="0"/>
              </a:rPr>
              <a:t>…</a:t>
            </a:r>
          </a:p>
        </p:txBody>
      </p:sp>
      <p:cxnSp>
        <p:nvCxnSpPr>
          <p:cNvPr id="7" name="Straight Arrow Connector 6">
            <a:extLst>
              <a:ext uri="{FF2B5EF4-FFF2-40B4-BE49-F238E27FC236}">
                <a16:creationId xmlns:a16="http://schemas.microsoft.com/office/drawing/2014/main" id="{5B542CFA-6746-33A0-E4BA-D1DD26CA08A2}"/>
              </a:ext>
            </a:extLst>
          </p:cNvPr>
          <p:cNvCxnSpPr>
            <a:cxnSpLocks/>
          </p:cNvCxnSpPr>
          <p:nvPr/>
        </p:nvCxnSpPr>
        <p:spPr>
          <a:xfrm>
            <a:off x="9651832" y="4370001"/>
            <a:ext cx="296897" cy="0"/>
          </a:xfrm>
          <a:prstGeom prst="straightConnector1">
            <a:avLst/>
          </a:prstGeom>
          <a:solidFill>
            <a:sysClr val="window" lastClr="FFFFFF"/>
          </a:solidFill>
          <a:ln w="25400" cap="flat" cmpd="sng" algn="ctr">
            <a:solidFill>
              <a:sysClr val="windowText" lastClr="000000"/>
            </a:solidFill>
            <a:prstDash val="solid"/>
            <a:headEnd type="none" w="med" len="med"/>
            <a:tailEnd type="triangle" w="med" len="med"/>
          </a:ln>
          <a:effectLst/>
        </p:spPr>
      </p:cxnSp>
      <p:sp>
        <p:nvSpPr>
          <p:cNvPr id="8" name="Rectangle 7">
            <a:extLst>
              <a:ext uri="{FF2B5EF4-FFF2-40B4-BE49-F238E27FC236}">
                <a16:creationId xmlns:a16="http://schemas.microsoft.com/office/drawing/2014/main" id="{2219A821-70F8-D8B3-0A0E-0E46E465543B}"/>
              </a:ext>
            </a:extLst>
          </p:cNvPr>
          <p:cNvSpPr/>
          <p:nvPr/>
        </p:nvSpPr>
        <p:spPr>
          <a:xfrm>
            <a:off x="7638725" y="3962917"/>
            <a:ext cx="2007002" cy="78289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CNN</a:t>
            </a:r>
            <a:endParaRPr lang="en-SE" sz="1600" dirty="0" err="1">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AAED4E9-FA0C-657F-8B65-7BBC4D3B5EAF}"/>
              </a:ext>
            </a:extLst>
          </p:cNvPr>
          <p:cNvSpPr/>
          <p:nvPr/>
        </p:nvSpPr>
        <p:spPr>
          <a:xfrm>
            <a:off x="7677243" y="4004200"/>
            <a:ext cx="1555596" cy="68967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alibri" panose="020F0502020204030204" pitchFamily="34" charset="0"/>
                <a:cs typeface="Calibri" panose="020F0502020204030204" pitchFamily="34" charset="0"/>
              </a:rPr>
              <a:t>Feature</a:t>
            </a:r>
          </a:p>
          <a:p>
            <a:pPr algn="ctr"/>
            <a:r>
              <a:rPr lang="en-US" dirty="0">
                <a:latin typeface="Calibri" panose="020F0502020204030204" pitchFamily="34" charset="0"/>
                <a:cs typeface="Calibri" panose="020F0502020204030204" pitchFamily="34" charset="0"/>
              </a:rPr>
              <a:t>Extractor</a:t>
            </a:r>
            <a:endParaRPr lang="en-SE" dirty="0" err="1">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54F1335-603A-C228-CCD9-BAFED8210A42}"/>
              </a:ext>
            </a:extLst>
          </p:cNvPr>
          <p:cNvSpPr/>
          <p:nvPr/>
        </p:nvSpPr>
        <p:spPr>
          <a:xfrm>
            <a:off x="9277120" y="4004200"/>
            <a:ext cx="324327" cy="689673"/>
          </a:xfrm>
          <a:prstGeom prst="rect">
            <a:avLst/>
          </a:prstGeom>
          <a:ln/>
        </p:spPr>
        <p:style>
          <a:lnRef idx="2">
            <a:schemeClr val="dk1"/>
          </a:lnRef>
          <a:fillRef idx="1">
            <a:schemeClr val="lt1"/>
          </a:fillRef>
          <a:effectRef idx="0">
            <a:schemeClr val="dk1"/>
          </a:effectRef>
          <a:fontRef idx="minor">
            <a:schemeClr val="dk1"/>
          </a:fontRef>
        </p:style>
        <p:txBody>
          <a:bodyPr vert="vert270" rtlCol="0" anchor="ctr"/>
          <a:lstStyle/>
          <a:p>
            <a:pPr algn="ctr"/>
            <a:endParaRPr lang="en-SE" sz="1050" dirty="0" err="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0CDC938-0619-789D-705F-FA077A5B3702}"/>
              </a:ext>
            </a:extLst>
          </p:cNvPr>
          <p:cNvSpPr txBox="1"/>
          <p:nvPr/>
        </p:nvSpPr>
        <p:spPr>
          <a:xfrm rot="16200000">
            <a:off x="8861278" y="4176430"/>
            <a:ext cx="1116162" cy="369332"/>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Head</a:t>
            </a:r>
            <a:endParaRPr lang="en-SE" sz="1400" dirty="0" err="1">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4A24C7-6A34-36BA-5337-06FFCC637943}"/>
              </a:ext>
            </a:extLst>
          </p:cNvPr>
          <p:cNvSpPr txBox="1"/>
          <p:nvPr/>
        </p:nvSpPr>
        <p:spPr>
          <a:xfrm>
            <a:off x="8252598" y="4724069"/>
            <a:ext cx="565907" cy="338554"/>
          </a:xfrm>
          <a:prstGeom prst="rect">
            <a:avLst/>
          </a:prstGeom>
          <a:noFill/>
        </p:spPr>
        <p:txBody>
          <a:bodyPr wrap="square">
            <a:spAutoFit/>
          </a:bodyPr>
          <a:lstStyle/>
          <a:p>
            <a:pPr algn="ctr"/>
            <a:r>
              <a:rPr lang="en-US" altLang="zh-CN" sz="1600" dirty="0">
                <a:latin typeface="Calibri" panose="020F0502020204030204" pitchFamily="34" charset="0"/>
                <a:cs typeface="Calibri" panose="020F0502020204030204" pitchFamily="34" charset="0"/>
              </a:rPr>
              <a:t>CNN</a:t>
            </a:r>
            <a:endParaRPr lang="en-SE" sz="1400" dirty="0" err="1">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9A6CA6C-EBF4-59D1-156E-C496B187BB43}"/>
              </a:ext>
            </a:extLst>
          </p:cNvPr>
          <p:cNvSpPr txBox="1"/>
          <p:nvPr/>
        </p:nvSpPr>
        <p:spPr>
          <a:xfrm>
            <a:off x="6337661" y="4639555"/>
            <a:ext cx="1233791" cy="338554"/>
          </a:xfrm>
          <a:prstGeom prst="rect">
            <a:avLst/>
          </a:prstGeom>
          <a:noFill/>
        </p:spPr>
        <p:txBody>
          <a:bodyPr wrap="square">
            <a:spAutoFit/>
          </a:bodyPr>
          <a:lstStyle/>
          <a:p>
            <a:pPr algn="ctr"/>
            <a:r>
              <a:rPr lang="en-US" altLang="zh-CN" sz="1600" dirty="0">
                <a:latin typeface="Calibri" panose="020F0502020204030204" pitchFamily="34" charset="0"/>
                <a:cs typeface="Calibri" panose="020F0502020204030204" pitchFamily="34" charset="0"/>
              </a:rPr>
              <a:t>Input Image</a:t>
            </a:r>
            <a:endParaRPr lang="en-SE" sz="1400" dirty="0" err="1">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D240237D-4A00-DA84-7578-8D3A4381D8E9}"/>
              </a:ext>
            </a:extLst>
          </p:cNvPr>
          <p:cNvPicPr>
            <a:picLocks noChangeAspect="1"/>
          </p:cNvPicPr>
          <p:nvPr/>
        </p:nvPicPr>
        <p:blipFill>
          <a:blip r:embed="rId3"/>
          <a:stretch>
            <a:fillRect/>
          </a:stretch>
        </p:blipFill>
        <p:spPr>
          <a:xfrm>
            <a:off x="6564833" y="4028507"/>
            <a:ext cx="722771" cy="671667"/>
          </a:xfrm>
          <a:prstGeom prst="rect">
            <a:avLst/>
          </a:prstGeom>
        </p:spPr>
      </p:pic>
      <p:sp>
        <p:nvSpPr>
          <p:cNvPr id="15" name="Rectangle: Rounded Corners 14">
            <a:extLst>
              <a:ext uri="{FF2B5EF4-FFF2-40B4-BE49-F238E27FC236}">
                <a16:creationId xmlns:a16="http://schemas.microsoft.com/office/drawing/2014/main" id="{667A903F-5B74-ED9E-C66A-51624FCD0DB3}"/>
              </a:ext>
            </a:extLst>
          </p:cNvPr>
          <p:cNvSpPr/>
          <p:nvPr/>
        </p:nvSpPr>
        <p:spPr>
          <a:xfrm>
            <a:off x="7100017" y="5344794"/>
            <a:ext cx="340110" cy="1358782"/>
          </a:xfrm>
          <a:prstGeom prst="roundRect">
            <a:avLst/>
          </a:prstGeom>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err="1">
                <a:latin typeface="Calibri" panose="020F0502020204030204" pitchFamily="34" charset="0"/>
                <a:cs typeface="Calibri" panose="020F0502020204030204" pitchFamily="34" charset="0"/>
              </a:rPr>
              <a:t>CONV+ReLU</a:t>
            </a:r>
            <a:endParaRPr lang="en-SE" dirty="0" err="1">
              <a:latin typeface="Calibri" panose="020F0502020204030204" pitchFamily="34" charset="0"/>
              <a:cs typeface="Calibri" panose="020F0502020204030204" pitchFamily="34" charset="0"/>
            </a:endParaRPr>
          </a:p>
        </p:txBody>
      </p:sp>
      <p:cxnSp>
        <p:nvCxnSpPr>
          <p:cNvPr id="16" name="Straight Arrow Connector 15">
            <a:extLst>
              <a:ext uri="{FF2B5EF4-FFF2-40B4-BE49-F238E27FC236}">
                <a16:creationId xmlns:a16="http://schemas.microsoft.com/office/drawing/2014/main" id="{C766E83E-51E2-A6F1-2687-D274A3E28D3A}"/>
              </a:ext>
            </a:extLst>
          </p:cNvPr>
          <p:cNvCxnSpPr>
            <a:cxnSpLocks/>
            <a:stCxn id="15" idx="3"/>
          </p:cNvCxnSpPr>
          <p:nvPr/>
        </p:nvCxnSpPr>
        <p:spPr>
          <a:xfrm>
            <a:off x="7440127" y="6024185"/>
            <a:ext cx="1537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E0862E5-7E89-4FE9-8F48-7CB946474A74}"/>
              </a:ext>
            </a:extLst>
          </p:cNvPr>
          <p:cNvCxnSpPr>
            <a:cxnSpLocks/>
          </p:cNvCxnSpPr>
          <p:nvPr/>
        </p:nvCxnSpPr>
        <p:spPr>
          <a:xfrm>
            <a:off x="9263139" y="4718587"/>
            <a:ext cx="324327" cy="626207"/>
          </a:xfrm>
          <a:prstGeom prst="straightConnector1">
            <a:avLst/>
          </a:prstGeom>
          <a:ln w="19050">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2948C2-969C-7916-B823-8DC3A7B0B423}"/>
              </a:ext>
            </a:extLst>
          </p:cNvPr>
          <p:cNvCxnSpPr>
            <a:cxnSpLocks/>
          </p:cNvCxnSpPr>
          <p:nvPr/>
        </p:nvCxnSpPr>
        <p:spPr>
          <a:xfrm flipH="1">
            <a:off x="7117211" y="4700752"/>
            <a:ext cx="565907" cy="610470"/>
          </a:xfrm>
          <a:prstGeom prst="straightConnector1">
            <a:avLst/>
          </a:prstGeom>
          <a:ln w="19050">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89036A-E129-E688-6AC1-268ABA2D714B}"/>
              </a:ext>
            </a:extLst>
          </p:cNvPr>
          <p:cNvSpPr txBox="1"/>
          <p:nvPr/>
        </p:nvSpPr>
        <p:spPr>
          <a:xfrm>
            <a:off x="9113004" y="5704687"/>
            <a:ext cx="397866"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a:t>
            </a:r>
            <a:endParaRPr lang="en-SE" sz="2400" dirty="0" err="1">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96C204E8-BEA1-F530-241C-F25E20C3C5DA}"/>
              </a:ext>
            </a:extLst>
          </p:cNvPr>
          <p:cNvSpPr/>
          <p:nvPr/>
        </p:nvSpPr>
        <p:spPr>
          <a:xfrm>
            <a:off x="7571452" y="5344794"/>
            <a:ext cx="340110" cy="1358782"/>
          </a:xfrm>
          <a:prstGeom prst="roundRect">
            <a:avLst/>
          </a:prstGeom>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a:latin typeface="Calibri" panose="020F0502020204030204" pitchFamily="34" charset="0"/>
                <a:cs typeface="Calibri" panose="020F0502020204030204" pitchFamily="34" charset="0"/>
              </a:rPr>
              <a:t>Pooling</a:t>
            </a:r>
            <a:endParaRPr lang="en-SE" dirty="0" err="1">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1A1644B7-98B0-B0AF-C6D0-688CA4BA1AD2}"/>
              </a:ext>
            </a:extLst>
          </p:cNvPr>
          <p:cNvSpPr/>
          <p:nvPr/>
        </p:nvSpPr>
        <p:spPr>
          <a:xfrm>
            <a:off x="8083617" y="5344794"/>
            <a:ext cx="340110" cy="1358782"/>
          </a:xfrm>
          <a:prstGeom prst="roundRect">
            <a:avLst/>
          </a:prstGeom>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err="1">
                <a:latin typeface="Calibri" panose="020F0502020204030204" pitchFamily="34" charset="0"/>
                <a:cs typeface="Calibri" panose="020F0502020204030204" pitchFamily="34" charset="0"/>
              </a:rPr>
              <a:t>CONV+ReLU</a:t>
            </a:r>
            <a:endParaRPr lang="en-SE" dirty="0" err="1">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FF6924B2-C28F-B31F-BC19-35A69DEEB550}"/>
              </a:ext>
            </a:extLst>
          </p:cNvPr>
          <p:cNvSpPr/>
          <p:nvPr/>
        </p:nvSpPr>
        <p:spPr>
          <a:xfrm>
            <a:off x="8601786" y="5344794"/>
            <a:ext cx="340110" cy="1358782"/>
          </a:xfrm>
          <a:prstGeom prst="roundRect">
            <a:avLst/>
          </a:prstGeom>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a:latin typeface="Calibri" panose="020F0502020204030204" pitchFamily="34" charset="0"/>
                <a:cs typeface="Calibri" panose="020F0502020204030204" pitchFamily="34" charset="0"/>
              </a:rPr>
              <a:t>Pooling</a:t>
            </a:r>
            <a:endParaRPr lang="en-SE" dirty="0" err="1">
              <a:latin typeface="Calibri" panose="020F050202020403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7DF4BBC4-DD0F-D9D9-931F-CF6DFDC353B6}"/>
              </a:ext>
            </a:extLst>
          </p:cNvPr>
          <p:cNvCxnSpPr>
            <a:cxnSpLocks/>
          </p:cNvCxnSpPr>
          <p:nvPr/>
        </p:nvCxnSpPr>
        <p:spPr>
          <a:xfrm>
            <a:off x="7911562"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074B3CE-ACD8-9319-6D0A-776689BBF74F}"/>
              </a:ext>
            </a:extLst>
          </p:cNvPr>
          <p:cNvCxnSpPr>
            <a:cxnSpLocks/>
          </p:cNvCxnSpPr>
          <p:nvPr/>
        </p:nvCxnSpPr>
        <p:spPr>
          <a:xfrm>
            <a:off x="8436413"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9F40B3C-31D7-1AE6-37F4-45DE30B39CE5}"/>
              </a:ext>
            </a:extLst>
          </p:cNvPr>
          <p:cNvCxnSpPr>
            <a:cxnSpLocks/>
          </p:cNvCxnSpPr>
          <p:nvPr/>
        </p:nvCxnSpPr>
        <p:spPr>
          <a:xfrm>
            <a:off x="8941896"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41398E0B-8835-9CC8-AAF7-E8E314EC3724}"/>
              </a:ext>
            </a:extLst>
          </p:cNvPr>
          <p:cNvSpPr/>
          <p:nvPr/>
        </p:nvSpPr>
        <p:spPr>
          <a:xfrm>
            <a:off x="9627085" y="5344794"/>
            <a:ext cx="340110" cy="1358782"/>
          </a:xfrm>
          <a:prstGeom prst="roundRect">
            <a:avLst/>
          </a:prstGeom>
          <a:solidFill>
            <a:srgbClr val="A7A7A7"/>
          </a:solid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a:latin typeface="Calibri" panose="020F0502020204030204" pitchFamily="34" charset="0"/>
                <a:cs typeface="Calibri" panose="020F0502020204030204" pitchFamily="34" charset="0"/>
              </a:rPr>
              <a:t>FC Layer</a:t>
            </a:r>
            <a:endParaRPr lang="en-SE" dirty="0" err="1">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2EFFCB62-7520-635B-E0F3-DD732EC9CC4B}"/>
              </a:ext>
            </a:extLst>
          </p:cNvPr>
          <p:cNvSpPr/>
          <p:nvPr/>
        </p:nvSpPr>
        <p:spPr>
          <a:xfrm>
            <a:off x="10138303" y="5344794"/>
            <a:ext cx="340110" cy="1358782"/>
          </a:xfrm>
          <a:prstGeom prst="roundRect">
            <a:avLst/>
          </a:prstGeom>
          <a:solidFill>
            <a:srgbClr val="A7A7A7"/>
          </a:solid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a:latin typeface="Calibri" panose="020F0502020204030204" pitchFamily="34" charset="0"/>
                <a:cs typeface="Calibri" panose="020F0502020204030204" pitchFamily="34" charset="0"/>
              </a:rPr>
              <a:t>FC Layer</a:t>
            </a:r>
            <a:endParaRPr lang="en-SE" dirty="0" err="1">
              <a:latin typeface="Calibri" panose="020F0502020204030204" pitchFamily="34" charset="0"/>
              <a:cs typeface="Calibri" panose="020F0502020204030204" pitchFamily="34" charset="0"/>
            </a:endParaRPr>
          </a:p>
        </p:txBody>
      </p:sp>
      <p:cxnSp>
        <p:nvCxnSpPr>
          <p:cNvPr id="28" name="Straight Arrow Connector 27">
            <a:extLst>
              <a:ext uri="{FF2B5EF4-FFF2-40B4-BE49-F238E27FC236}">
                <a16:creationId xmlns:a16="http://schemas.microsoft.com/office/drawing/2014/main" id="{06988C15-50AD-1D2F-3FF6-58D9C8CE7BDF}"/>
              </a:ext>
            </a:extLst>
          </p:cNvPr>
          <p:cNvCxnSpPr>
            <a:cxnSpLocks/>
          </p:cNvCxnSpPr>
          <p:nvPr/>
        </p:nvCxnSpPr>
        <p:spPr>
          <a:xfrm>
            <a:off x="9435282"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10759E-F95C-C962-4AFD-471647E1EAFC}"/>
              </a:ext>
            </a:extLst>
          </p:cNvPr>
          <p:cNvCxnSpPr>
            <a:cxnSpLocks/>
          </p:cNvCxnSpPr>
          <p:nvPr/>
        </p:nvCxnSpPr>
        <p:spPr>
          <a:xfrm>
            <a:off x="9963272"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4C85EAF-FDB2-5503-2357-74A56DC930EB}"/>
              </a:ext>
            </a:extLst>
          </p:cNvPr>
          <p:cNvCxnSpPr>
            <a:cxnSpLocks/>
          </p:cNvCxnSpPr>
          <p:nvPr/>
        </p:nvCxnSpPr>
        <p:spPr>
          <a:xfrm>
            <a:off x="9651832" y="4728203"/>
            <a:ext cx="1791932" cy="720985"/>
          </a:xfrm>
          <a:prstGeom prst="straightConnector1">
            <a:avLst/>
          </a:prstGeom>
          <a:ln w="19050">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957B3543-9002-3CD2-4FA3-A22197992B02}"/>
              </a:ext>
            </a:extLst>
          </p:cNvPr>
          <p:cNvSpPr/>
          <p:nvPr/>
        </p:nvSpPr>
        <p:spPr>
          <a:xfrm>
            <a:off x="11177023" y="5532804"/>
            <a:ext cx="340110" cy="977148"/>
          </a:xfrm>
          <a:prstGeom prst="roundRect">
            <a:avLst/>
          </a:prstGeom>
          <a:solidFill>
            <a:srgbClr val="FFC000"/>
          </a:solid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a:latin typeface="Calibri" panose="020F0502020204030204" pitchFamily="34" charset="0"/>
                <a:cs typeface="Calibri" panose="020F0502020204030204" pitchFamily="34" charset="0"/>
              </a:rPr>
              <a:t>SoftMax</a:t>
            </a:r>
            <a:endParaRPr lang="en-SE" dirty="0" err="1">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FCA31844-AB4B-95A1-56F0-B1522E6EAB3E}"/>
              </a:ext>
            </a:extLst>
          </p:cNvPr>
          <p:cNvSpPr txBox="1"/>
          <p:nvPr/>
        </p:nvSpPr>
        <p:spPr>
          <a:xfrm>
            <a:off x="10649521" y="5704687"/>
            <a:ext cx="397866"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a:t>
            </a:r>
            <a:endParaRPr lang="en-SE" sz="2400" dirty="0" err="1">
              <a:latin typeface="Calibri" panose="020F0502020204030204" pitchFamily="34" charset="0"/>
              <a:cs typeface="Calibri" panose="020F0502020204030204" pitchFamily="34" charset="0"/>
            </a:endParaRPr>
          </a:p>
        </p:txBody>
      </p:sp>
      <p:cxnSp>
        <p:nvCxnSpPr>
          <p:cNvPr id="33" name="Straight Arrow Connector 32">
            <a:extLst>
              <a:ext uri="{FF2B5EF4-FFF2-40B4-BE49-F238E27FC236}">
                <a16:creationId xmlns:a16="http://schemas.microsoft.com/office/drawing/2014/main" id="{E5310BA5-AF58-799A-05A0-6279141E30E0}"/>
              </a:ext>
            </a:extLst>
          </p:cNvPr>
          <p:cNvCxnSpPr>
            <a:cxnSpLocks/>
          </p:cNvCxnSpPr>
          <p:nvPr/>
        </p:nvCxnSpPr>
        <p:spPr>
          <a:xfrm>
            <a:off x="10478413"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53159-ED21-6EB4-FF62-DBEB2C1E8FCD}"/>
              </a:ext>
            </a:extLst>
          </p:cNvPr>
          <p:cNvCxnSpPr>
            <a:cxnSpLocks/>
          </p:cNvCxnSpPr>
          <p:nvPr/>
        </p:nvCxnSpPr>
        <p:spPr>
          <a:xfrm>
            <a:off x="10971799" y="6024185"/>
            <a:ext cx="198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bject 5">
            <a:extLst>
              <a:ext uri="{FF2B5EF4-FFF2-40B4-BE49-F238E27FC236}">
                <a16:creationId xmlns:a16="http://schemas.microsoft.com/office/drawing/2014/main" id="{0F0230A2-C5B7-D6A0-08E5-94F3D457F679}"/>
              </a:ext>
            </a:extLst>
          </p:cNvPr>
          <p:cNvSpPr/>
          <p:nvPr/>
        </p:nvSpPr>
        <p:spPr>
          <a:xfrm>
            <a:off x="6651675" y="1193973"/>
            <a:ext cx="4419261" cy="264812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487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27F4-694A-212C-6DCA-E9695A5CF61D}"/>
              </a:ext>
            </a:extLst>
          </p:cNvPr>
          <p:cNvSpPr>
            <a:spLocks noGrp="1"/>
          </p:cNvSpPr>
          <p:nvPr>
            <p:ph type="title"/>
          </p:nvPr>
        </p:nvSpPr>
        <p:spPr/>
        <p:txBody>
          <a:bodyPr/>
          <a:lstStyle/>
          <a:p>
            <a:r>
              <a:rPr lang="en-US" dirty="0"/>
              <a:t>Receptive Field and Parameter Sharing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E896D2-C7A7-F985-5DA5-E431AFA823D0}"/>
                  </a:ext>
                </a:extLst>
              </p:cNvPr>
              <p:cNvSpPr>
                <a:spLocks noGrp="1"/>
              </p:cNvSpPr>
              <p:nvPr>
                <p:ph idx="1"/>
              </p:nvPr>
            </p:nvSpPr>
            <p:spPr>
              <a:xfrm>
                <a:off x="622737" y="1237593"/>
                <a:ext cx="8431422" cy="5194738"/>
              </a:xfrm>
            </p:spPr>
            <p:txBody>
              <a:bodyPr>
                <a:normAutofit fontScale="85000" lnSpcReduction="10000"/>
              </a:bodyPr>
              <a:lstStyle/>
              <a:p>
                <a:r>
                  <a:rPr lang="en-US" sz="3600" dirty="0"/>
                  <a:t>Each neuron in a CONV layer has local, sparse connectivity to a small patch of the input volume w. size of the filter, called its Receptive Field (e.g., 3x3, 5x5, etc.)</a:t>
                </a:r>
              </a:p>
              <a:p>
                <a:pPr lvl="1"/>
                <a:r>
                  <a:rPr lang="en-US" sz="3200" dirty="0"/>
                  <a:t>Each neuron covers a limited, narrow “field-of-view”</a:t>
                </a:r>
              </a:p>
              <a:p>
                <a:pPr lvl="1"/>
                <a:r>
                  <a:rPr lang="en-US" sz="3200" dirty="0"/>
                  <a:t>In contrast, each neuron in a FC layer has RF that covers the entire input volume</a:t>
                </a:r>
              </a:p>
              <a:p>
                <a:r>
                  <a:rPr lang="en-US" sz="3600" dirty="0"/>
                  <a:t>Parameter sharing: all neurons in the same CONV layer share the same filter params </a:t>
                </a:r>
                <a14:m>
                  <m:oMath xmlns:m="http://schemas.openxmlformats.org/officeDocument/2006/math">
                    <m:r>
                      <a:rPr lang="en-US" sz="3600">
                        <a:latin typeface="Cambria Math" panose="02040503050406030204" pitchFamily="18" charset="0"/>
                      </a:rPr>
                      <m:t>𝑤</m:t>
                    </m:r>
                    <m:r>
                      <a:rPr lang="en-US" sz="3600">
                        <a:latin typeface="Cambria Math" panose="02040503050406030204" pitchFamily="18" charset="0"/>
                      </a:rPr>
                      <m:t>,</m:t>
                    </m:r>
                    <m:r>
                      <a:rPr lang="en-US" sz="3600">
                        <a:latin typeface="Cambria Math" panose="02040503050406030204" pitchFamily="18" charset="0"/>
                      </a:rPr>
                      <m:t>𝑏</m:t>
                    </m:r>
                  </m:oMath>
                </a14:m>
                <a:endParaRPr lang="en-US" sz="3600" dirty="0"/>
              </a:p>
              <a:p>
                <a:pPr lvl="1"/>
                <a:r>
                  <a:rPr lang="en-US" altLang="zh-CN" sz="3200" dirty="0"/>
                  <a:t>It helps to reduce the number of params significantly compared to fully-connected networks</a:t>
                </a:r>
              </a:p>
              <a:p>
                <a:pPr lvl="1"/>
                <a:r>
                  <a:rPr lang="en-US" altLang="zh-CN" sz="3200" dirty="0"/>
                  <a:t>It gives translation invariance, e.g., an edge can be detected regardless of its location in the image</a:t>
                </a:r>
                <a:endParaRPr lang="zh-CN" altLang="en-US" sz="3200" dirty="0"/>
              </a:p>
            </p:txBody>
          </p:sp>
        </mc:Choice>
        <mc:Fallback xmlns="">
          <p:sp>
            <p:nvSpPr>
              <p:cNvPr id="3" name="Content Placeholder 2">
                <a:extLst>
                  <a:ext uri="{FF2B5EF4-FFF2-40B4-BE49-F238E27FC236}">
                    <a16:creationId xmlns:a16="http://schemas.microsoft.com/office/drawing/2014/main" id="{DEE896D2-C7A7-F985-5DA5-E431AFA823D0}"/>
                  </a:ext>
                </a:extLst>
              </p:cNvPr>
              <p:cNvSpPr>
                <a:spLocks noGrp="1" noRot="1" noChangeAspect="1" noMove="1" noResize="1" noEditPoints="1" noAdjustHandles="1" noChangeArrowheads="1" noChangeShapeType="1" noTextEdit="1"/>
              </p:cNvSpPr>
              <p:nvPr>
                <p:ph idx="1"/>
              </p:nvPr>
            </p:nvSpPr>
            <p:spPr>
              <a:xfrm>
                <a:off x="622737" y="1237593"/>
                <a:ext cx="8431422" cy="5194738"/>
              </a:xfrm>
              <a:blipFill>
                <a:blip r:embed="rId2"/>
                <a:stretch>
                  <a:fillRect l="-1591" t="-3052" r="-1085" b="-46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01A14E1-C43E-D8E2-CE42-6E2A333CB5F8}"/>
              </a:ext>
            </a:extLst>
          </p:cNvPr>
          <p:cNvSpPr>
            <a:spLocks noGrp="1"/>
          </p:cNvSpPr>
          <p:nvPr>
            <p:ph type="sldNum" sz="quarter" idx="12"/>
          </p:nvPr>
        </p:nvSpPr>
        <p:spPr/>
        <p:txBody>
          <a:bodyPr/>
          <a:lstStyle/>
          <a:p>
            <a:fld id="{1F57BF9A-7B35-9447-9112-EAE7E91B4E99}" type="slidenum">
              <a:rPr lang="en-US" smtClean="0"/>
              <a:t>11</a:t>
            </a:fld>
            <a:endParaRPr lang="en-US"/>
          </a:p>
        </p:txBody>
      </p:sp>
      <p:sp>
        <p:nvSpPr>
          <p:cNvPr id="5" name="Rectangle 4">
            <a:extLst>
              <a:ext uri="{FF2B5EF4-FFF2-40B4-BE49-F238E27FC236}">
                <a16:creationId xmlns:a16="http://schemas.microsoft.com/office/drawing/2014/main" id="{C388DBC2-A288-169B-373E-4594CD39FD6C}"/>
              </a:ext>
            </a:extLst>
          </p:cNvPr>
          <p:cNvSpPr/>
          <p:nvPr/>
        </p:nvSpPr>
        <p:spPr bwMode="auto">
          <a:xfrm>
            <a:off x="9439284" y="1234914"/>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7FB71CAF-F293-6236-F193-C17985747D4F}"/>
              </a:ext>
            </a:extLst>
          </p:cNvPr>
          <p:cNvSpPr/>
          <p:nvPr/>
        </p:nvSpPr>
        <p:spPr bwMode="auto">
          <a:xfrm>
            <a:off x="9450735" y="2912218"/>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69D359C4-B3B9-D911-435D-B7B2744213AE}"/>
              </a:ext>
            </a:extLst>
          </p:cNvPr>
          <p:cNvSpPr/>
          <p:nvPr/>
        </p:nvSpPr>
        <p:spPr bwMode="auto">
          <a:xfrm>
            <a:off x="9450735" y="4605566"/>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nvGrpSpPr>
          <p:cNvPr id="8" name="Group 7">
            <a:extLst>
              <a:ext uri="{FF2B5EF4-FFF2-40B4-BE49-F238E27FC236}">
                <a16:creationId xmlns:a16="http://schemas.microsoft.com/office/drawing/2014/main" id="{8880AFDA-E765-4EE7-14F4-304065768BF9}"/>
              </a:ext>
            </a:extLst>
          </p:cNvPr>
          <p:cNvGrpSpPr/>
          <p:nvPr/>
        </p:nvGrpSpPr>
        <p:grpSpPr>
          <a:xfrm>
            <a:off x="9511293" y="1319634"/>
            <a:ext cx="341309" cy="991933"/>
            <a:chOff x="1897039" y="5745706"/>
            <a:chExt cx="1337480" cy="982640"/>
          </a:xfrm>
        </p:grpSpPr>
        <p:sp>
          <p:nvSpPr>
            <p:cNvPr id="9" name="Rectangle 8">
              <a:extLst>
                <a:ext uri="{FF2B5EF4-FFF2-40B4-BE49-F238E27FC236}">
                  <a16:creationId xmlns:a16="http://schemas.microsoft.com/office/drawing/2014/main" id="{8F7983E2-6ED1-39CC-9037-05C7A99FCFC9}"/>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E937DE0E-A86B-C7ED-084F-A8986887D44A}"/>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66B348D9-54C9-4E83-D16C-F27DD5A8682C}"/>
              </a:ext>
            </a:extLst>
          </p:cNvPr>
          <p:cNvGrpSpPr/>
          <p:nvPr/>
        </p:nvGrpSpPr>
        <p:grpSpPr>
          <a:xfrm>
            <a:off x="10078523" y="3380432"/>
            <a:ext cx="341309" cy="991933"/>
            <a:chOff x="1897039" y="5745706"/>
            <a:chExt cx="1337480" cy="982640"/>
          </a:xfrm>
        </p:grpSpPr>
        <p:sp>
          <p:nvSpPr>
            <p:cNvPr id="12" name="Rectangle 11">
              <a:extLst>
                <a:ext uri="{FF2B5EF4-FFF2-40B4-BE49-F238E27FC236}">
                  <a16:creationId xmlns:a16="http://schemas.microsoft.com/office/drawing/2014/main" id="{4E20A577-AFA6-E174-EE2B-CC47C6BBBD52}"/>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225E5390-4DE4-7183-3337-D1D9539BB39D}"/>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4" name="Group 13">
            <a:extLst>
              <a:ext uri="{FF2B5EF4-FFF2-40B4-BE49-F238E27FC236}">
                <a16:creationId xmlns:a16="http://schemas.microsoft.com/office/drawing/2014/main" id="{6B2847A8-29E2-9CDF-308D-E56A862226B6}"/>
              </a:ext>
            </a:extLst>
          </p:cNvPr>
          <p:cNvGrpSpPr/>
          <p:nvPr/>
        </p:nvGrpSpPr>
        <p:grpSpPr>
          <a:xfrm>
            <a:off x="10706313" y="5210520"/>
            <a:ext cx="341309" cy="991933"/>
            <a:chOff x="1897039" y="5745706"/>
            <a:chExt cx="1337480" cy="982640"/>
          </a:xfrm>
        </p:grpSpPr>
        <p:sp>
          <p:nvSpPr>
            <p:cNvPr id="15" name="Rectangle 14">
              <a:extLst>
                <a:ext uri="{FF2B5EF4-FFF2-40B4-BE49-F238E27FC236}">
                  <a16:creationId xmlns:a16="http://schemas.microsoft.com/office/drawing/2014/main" id="{3C3C0D25-FF0E-AE26-515A-807513258B38}"/>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F5DD18D5-2757-7D17-436E-4E774F309B95}"/>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7" name="TextBox 16">
            <a:extLst>
              <a:ext uri="{FF2B5EF4-FFF2-40B4-BE49-F238E27FC236}">
                <a16:creationId xmlns:a16="http://schemas.microsoft.com/office/drawing/2014/main" id="{6EFA93CF-8B4D-0FF5-58A0-0DBC24E807AE}"/>
              </a:ext>
            </a:extLst>
          </p:cNvPr>
          <p:cNvSpPr txBox="1"/>
          <p:nvPr/>
        </p:nvSpPr>
        <p:spPr>
          <a:xfrm>
            <a:off x="9054159" y="6177536"/>
            <a:ext cx="2799347" cy="646331"/>
          </a:xfrm>
          <a:prstGeom prst="rect">
            <a:avLst/>
          </a:prstGeom>
          <a:noFill/>
        </p:spPr>
        <p:txBody>
          <a:bodyPr wrap="square" rtlCol="0">
            <a:spAutoFit/>
          </a:bodyPr>
          <a:lstStyle/>
          <a:p>
            <a:r>
              <a:rPr lang="en-US" dirty="0"/>
              <a:t>A filter sliding across different parts of the image</a:t>
            </a:r>
            <a:endParaRPr lang="en-SE" dirty="0"/>
          </a:p>
        </p:txBody>
      </p:sp>
    </p:spTree>
    <p:extLst>
      <p:ext uri="{BB962C8B-B14F-4D97-AF65-F5344CB8AC3E}">
        <p14:creationId xmlns:p14="http://schemas.microsoft.com/office/powerpoint/2010/main" val="114749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BFCA0-3E5E-25B7-2979-38634AF7DE81}"/>
              </a:ext>
            </a:extLst>
          </p:cNvPr>
          <p:cNvSpPr>
            <a:spLocks noGrp="1"/>
          </p:cNvSpPr>
          <p:nvPr>
            <p:ph type="title"/>
          </p:nvPr>
        </p:nvSpPr>
        <p:spPr/>
        <p:txBody>
          <a:bodyPr/>
          <a:lstStyle/>
          <a:p>
            <a:r>
              <a:rPr lang="en-US" dirty="0"/>
              <a:t>Convolution Operation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12637E-EF9F-8226-8021-773787440FA2}"/>
                  </a:ext>
                </a:extLst>
              </p:cNvPr>
              <p:cNvSpPr>
                <a:spLocks noGrp="1"/>
              </p:cNvSpPr>
              <p:nvPr>
                <p:ph idx="1"/>
              </p:nvPr>
            </p:nvSpPr>
            <p:spPr>
              <a:xfrm>
                <a:off x="622737" y="1237593"/>
                <a:ext cx="6284017" cy="5194738"/>
              </a:xfrm>
            </p:spPr>
            <p:txBody>
              <a:bodyPr>
                <a:normAutofit fontScale="85000" lnSpcReduction="20000"/>
              </a:bodyPr>
              <a:lstStyle/>
              <a:p>
                <a:r>
                  <a:rPr lang="en-US" dirty="0">
                    <a:solidFill>
                      <a:schemeClr val="tx1"/>
                    </a:solidFill>
                  </a:rPr>
                  <a:t>A filter slides over the image spatially,  computing dot products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1" i="1" smtClean="0">
                            <a:solidFill>
                              <a:schemeClr val="tx1"/>
                            </a:solidFill>
                            <a:latin typeface="Cambria Math" panose="02040503050406030204" pitchFamily="18" charset="0"/>
                          </a:rPr>
                          <m:t>𝒘</m:t>
                        </m:r>
                      </m:e>
                      <m:sup>
                        <m:r>
                          <a:rPr lang="en-US" b="0" i="1" smtClean="0">
                            <a:solidFill>
                              <a:schemeClr val="tx1"/>
                            </a:solidFill>
                            <a:latin typeface="Cambria Math" panose="02040503050406030204" pitchFamily="18" charset="0"/>
                          </a:rPr>
                          <m:t>𝑇</m:t>
                        </m:r>
                      </m:sup>
                    </m:sSup>
                    <m:r>
                      <a:rPr lang="en-US" b="1" i="1" smtClean="0">
                        <a:solidFill>
                          <a:schemeClr val="tx1"/>
                        </a:solidFill>
                        <a:latin typeface="Cambria Math" panose="02040503050406030204" pitchFamily="18" charset="0"/>
                      </a:rPr>
                      <m:t>𝒙</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oMath>
                </a14:m>
                <a:r>
                  <a:rPr lang="en-US" dirty="0">
                    <a:solidFill>
                      <a:schemeClr val="tx1"/>
                    </a:solidFill>
                  </a:rPr>
                  <a:t> to generate a feature map as output</a:t>
                </a:r>
              </a:p>
              <a:p>
                <a:r>
                  <a:rPr lang="en-US" dirty="0">
                    <a:solidFill>
                      <a:schemeClr val="tx1"/>
                    </a:solidFill>
                  </a:rPr>
                  <a:t>Input may be an input RGB image w. 3 channels, hence depth=3, or intermediate feature maps generated by hidden layers of a CNN. We use the terms “input volume” and “output volume” to emphasize they may be 3D tensors</a:t>
                </a:r>
              </a:p>
              <a:p>
                <a:r>
                  <a:rPr lang="en-US" dirty="0"/>
                  <a:t>At each position, output is a scalar number, computed by taking dot product </a:t>
                </a:r>
                <a14:m>
                  <m:oMath xmlns:m="http://schemas.openxmlformats.org/officeDocument/2006/math">
                    <m:sSup>
                      <m:sSupPr>
                        <m:ctrlPr>
                          <a:rPr lang="en-US" i="1">
                            <a:latin typeface="Cambria Math" panose="02040503050406030204" pitchFamily="18" charset="0"/>
                          </a:rPr>
                        </m:ctrlPr>
                      </m:sSupPr>
                      <m:e>
                        <m:r>
                          <a:rPr lang="en-US" b="1" i="1">
                            <a:latin typeface="Cambria Math" panose="02040503050406030204" pitchFamily="18" charset="0"/>
                          </a:rPr>
                          <m:t>𝒘</m:t>
                        </m:r>
                      </m:e>
                      <m:sup>
                        <m:r>
                          <a:rPr lang="en-US" i="1">
                            <a:latin typeface="Cambria Math" panose="02040503050406030204" pitchFamily="18" charset="0"/>
                          </a:rPr>
                          <m:t>𝑇</m:t>
                        </m:r>
                      </m:sup>
                    </m:sSup>
                    <m:r>
                      <a:rPr lang="en-US" b="1" i="1">
                        <a:latin typeface="Cambria Math" panose="02040503050406030204" pitchFamily="18" charset="0"/>
                      </a:rPr>
                      <m:t>𝐱</m:t>
                    </m:r>
                    <m:r>
                      <a:rPr lang="en-US">
                        <a:latin typeface="Cambria Math" panose="02040503050406030204" pitchFamily="18" charset="0"/>
                      </a:rPr>
                      <m:t>+</m:t>
                    </m:r>
                    <m:r>
                      <a:rPr lang="en-US">
                        <a:latin typeface="Cambria Math" panose="02040503050406030204" pitchFamily="18" charset="0"/>
                      </a:rPr>
                      <m:t>𝑏</m:t>
                    </m:r>
                    <m:r>
                      <a:rPr lang="en-US">
                        <a:latin typeface="Cambria Math" panose="02040503050406030204" pitchFamily="18" charset="0"/>
                      </a:rPr>
                      <m:t> </m:t>
                    </m:r>
                  </m:oMath>
                </a14:m>
                <a:r>
                  <a:rPr lang="en-US" dirty="0"/>
                  <a:t>between the </a:t>
                </a:r>
                <a14:m>
                  <m:oMath xmlns:m="http://schemas.openxmlformats.org/officeDocument/2006/math">
                    <m:r>
                      <a:rPr lang="en-US" dirty="0">
                        <a:latin typeface="Cambria Math" panose="02040503050406030204" pitchFamily="18" charset="0"/>
                      </a:rPr>
                      <m:t>5×5×3</m:t>
                    </m:r>
                    <m:r>
                      <a:rPr lang="en-US" i="1" dirty="0">
                        <a:latin typeface="Cambria Math" panose="02040503050406030204" pitchFamily="18" charset="0"/>
                      </a:rPr>
                      <m:t> </m:t>
                    </m:r>
                  </m:oMath>
                </a14:m>
                <a:r>
                  <a:rPr lang="en-US" dirty="0"/>
                  <a:t>filter with weights </a:t>
                </a:r>
                <a14:m>
                  <m:oMath xmlns:m="http://schemas.openxmlformats.org/officeDocument/2006/math">
                    <m:r>
                      <a:rPr lang="en-US">
                        <a:latin typeface="Cambria Math" panose="02040503050406030204" pitchFamily="18" charset="0"/>
                      </a:rPr>
                      <m:t>𝑤</m:t>
                    </m:r>
                  </m:oMath>
                </a14:m>
                <a:r>
                  <a:rPr lang="en-US" dirty="0"/>
                  <a:t>, bias </a:t>
                </a:r>
                <a14:m>
                  <m:oMath xmlns:m="http://schemas.openxmlformats.org/officeDocument/2006/math">
                    <m:r>
                      <a:rPr lang="en-US">
                        <a:latin typeface="Cambria Math" panose="02040503050406030204" pitchFamily="18" charset="0"/>
                      </a:rPr>
                      <m:t>𝑏</m:t>
                    </m:r>
                    <m:r>
                      <a:rPr lang="en-US">
                        <a:latin typeface="Cambria Math" panose="02040503050406030204" pitchFamily="18" charset="0"/>
                      </a:rPr>
                      <m:t>,</m:t>
                    </m:r>
                  </m:oMath>
                </a14:m>
                <a:r>
                  <a:rPr lang="en-US" dirty="0"/>
                  <a:t> and a </a:t>
                </a:r>
                <a14:m>
                  <m:oMath xmlns:m="http://schemas.openxmlformats.org/officeDocument/2006/math">
                    <m:r>
                      <a:rPr lang="en-US" dirty="0">
                        <a:latin typeface="Cambria Math" panose="02040503050406030204" pitchFamily="18" charset="0"/>
                      </a:rPr>
                      <m:t>5×5×3</m:t>
                    </m:r>
                  </m:oMath>
                </a14:m>
                <a:r>
                  <a:rPr lang="en-US" dirty="0"/>
                  <a:t> image patch </a:t>
                </a:r>
                <a14:m>
                  <m:oMath xmlns:m="http://schemas.openxmlformats.org/officeDocument/2006/math">
                    <m:r>
                      <a:rPr lang="en-US">
                        <a:latin typeface="Cambria Math" panose="02040503050406030204" pitchFamily="18" charset="0"/>
                      </a:rPr>
                      <m:t>𝑥</m:t>
                    </m:r>
                  </m:oMath>
                </a14:m>
                <a:r>
                  <a:rPr lang="en-US" dirty="0"/>
                  <a:t>, with </a:t>
                </a:r>
                <a14:m>
                  <m:oMath xmlns:m="http://schemas.openxmlformats.org/officeDocument/2006/math">
                    <m:r>
                      <a:rPr lang="en-US" dirty="0">
                        <a:latin typeface="Cambria Math" panose="02040503050406030204" pitchFamily="18" charset="0"/>
                      </a:rPr>
                      <m:t>5∗5∗3=75</m:t>
                    </m:r>
                  </m:oMath>
                </a14:m>
                <a:r>
                  <a:rPr lang="en-US" dirty="0"/>
                  <a:t> multiply operations and one addition of the bias</a:t>
                </a: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B412637E-EF9F-8226-8021-773787440FA2}"/>
                  </a:ext>
                </a:extLst>
              </p:cNvPr>
              <p:cNvSpPr>
                <a:spLocks noGrp="1" noRot="1" noChangeAspect="1" noMove="1" noResize="1" noEditPoints="1" noAdjustHandles="1" noChangeArrowheads="1" noChangeShapeType="1" noTextEdit="1"/>
              </p:cNvSpPr>
              <p:nvPr>
                <p:ph idx="1"/>
              </p:nvPr>
            </p:nvSpPr>
            <p:spPr>
              <a:xfrm>
                <a:off x="622737" y="1237593"/>
                <a:ext cx="6284017" cy="5194738"/>
              </a:xfrm>
              <a:blipFill>
                <a:blip r:embed="rId2"/>
                <a:stretch>
                  <a:fillRect l="-1649" t="-3169" r="-223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E98FD5B-1742-58C1-F5EB-51DBC00CDAD3}"/>
              </a:ext>
            </a:extLst>
          </p:cNvPr>
          <p:cNvSpPr>
            <a:spLocks noGrp="1"/>
          </p:cNvSpPr>
          <p:nvPr>
            <p:ph type="sldNum" sz="quarter" idx="12"/>
          </p:nvPr>
        </p:nvSpPr>
        <p:spPr/>
        <p:txBody>
          <a:bodyPr/>
          <a:lstStyle/>
          <a:p>
            <a:fld id="{1F57BF9A-7B35-9447-9112-EAE7E91B4E99}" type="slidenum">
              <a:rPr lang="en-US" smtClean="0"/>
              <a:t>12</a:t>
            </a:fld>
            <a:endParaRPr lang="en-US"/>
          </a:p>
        </p:txBody>
      </p:sp>
      <p:sp>
        <p:nvSpPr>
          <p:cNvPr id="5" name="object 4">
            <a:extLst>
              <a:ext uri="{FF2B5EF4-FFF2-40B4-BE49-F238E27FC236}">
                <a16:creationId xmlns:a16="http://schemas.microsoft.com/office/drawing/2014/main" id="{08BE712E-D2FB-459D-1854-1A64C83FD339}"/>
              </a:ext>
            </a:extLst>
          </p:cNvPr>
          <p:cNvSpPr/>
          <p:nvPr/>
        </p:nvSpPr>
        <p:spPr>
          <a:xfrm>
            <a:off x="7367951" y="3485683"/>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6" name="object 5">
            <a:extLst>
              <a:ext uri="{FF2B5EF4-FFF2-40B4-BE49-F238E27FC236}">
                <a16:creationId xmlns:a16="http://schemas.microsoft.com/office/drawing/2014/main" id="{A11A4BD6-5969-86D5-E44F-9A4E908488F1}"/>
              </a:ext>
            </a:extLst>
          </p:cNvPr>
          <p:cNvSpPr/>
          <p:nvPr/>
        </p:nvSpPr>
        <p:spPr>
          <a:xfrm>
            <a:off x="7367951" y="3334986"/>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6">
            <a:extLst>
              <a:ext uri="{FF2B5EF4-FFF2-40B4-BE49-F238E27FC236}">
                <a16:creationId xmlns:a16="http://schemas.microsoft.com/office/drawing/2014/main" id="{48456D16-016A-2988-8870-FE9C07A295B5}"/>
              </a:ext>
            </a:extLst>
          </p:cNvPr>
          <p:cNvSpPr/>
          <p:nvPr/>
        </p:nvSpPr>
        <p:spPr>
          <a:xfrm>
            <a:off x="7367951" y="3334986"/>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66EF9FB0-2D4B-8418-E0CA-A9D121A539BD}"/>
              </a:ext>
            </a:extLst>
          </p:cNvPr>
          <p:cNvSpPr/>
          <p:nvPr/>
        </p:nvSpPr>
        <p:spPr>
          <a:xfrm>
            <a:off x="7499553" y="3485683"/>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BA9BE4DB-5849-3E3E-150B-40CAAABE278F}"/>
              </a:ext>
            </a:extLst>
          </p:cNvPr>
          <p:cNvSpPr/>
          <p:nvPr/>
        </p:nvSpPr>
        <p:spPr>
          <a:xfrm>
            <a:off x="8964198" y="3600786"/>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9">
            <a:extLst>
              <a:ext uri="{FF2B5EF4-FFF2-40B4-BE49-F238E27FC236}">
                <a16:creationId xmlns:a16="http://schemas.microsoft.com/office/drawing/2014/main" id="{C6284E43-9E94-EC95-3B48-DBDDC3825F5F}"/>
              </a:ext>
            </a:extLst>
          </p:cNvPr>
          <p:cNvSpPr/>
          <p:nvPr/>
        </p:nvSpPr>
        <p:spPr>
          <a:xfrm>
            <a:off x="7474701" y="3741935"/>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0">
            <a:extLst>
              <a:ext uri="{FF2B5EF4-FFF2-40B4-BE49-F238E27FC236}">
                <a16:creationId xmlns:a16="http://schemas.microsoft.com/office/drawing/2014/main" id="{ACBBC435-20DD-65E8-82CC-481415066CE4}"/>
              </a:ext>
            </a:extLst>
          </p:cNvPr>
          <p:cNvSpPr/>
          <p:nvPr/>
        </p:nvSpPr>
        <p:spPr>
          <a:xfrm>
            <a:off x="7494201" y="3504636"/>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C2E8ABC3-D220-778E-B553-80731DD33857}"/>
              </a:ext>
            </a:extLst>
          </p:cNvPr>
          <p:cNvSpPr/>
          <p:nvPr/>
        </p:nvSpPr>
        <p:spPr>
          <a:xfrm>
            <a:off x="7630401" y="3355236"/>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5801DEE8-4B49-FC1E-5072-E15C82AFAC6C}"/>
              </a:ext>
            </a:extLst>
          </p:cNvPr>
          <p:cNvSpPr/>
          <p:nvPr/>
        </p:nvSpPr>
        <p:spPr>
          <a:xfrm>
            <a:off x="7656501" y="3741935"/>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3">
            <a:extLst>
              <a:ext uri="{FF2B5EF4-FFF2-40B4-BE49-F238E27FC236}">
                <a16:creationId xmlns:a16="http://schemas.microsoft.com/office/drawing/2014/main" id="{54FE4A22-3BA9-AFAE-9836-18E80A1CFAEA}"/>
              </a:ext>
            </a:extLst>
          </p:cNvPr>
          <p:cNvSpPr txBox="1"/>
          <p:nvPr/>
        </p:nvSpPr>
        <p:spPr>
          <a:xfrm>
            <a:off x="7637072" y="4739560"/>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5" name="object 14">
            <a:extLst>
              <a:ext uri="{FF2B5EF4-FFF2-40B4-BE49-F238E27FC236}">
                <a16:creationId xmlns:a16="http://schemas.microsoft.com/office/drawing/2014/main" id="{5CBE1DE6-FAA5-3592-0919-FA6D0D86ED1F}"/>
              </a:ext>
            </a:extLst>
          </p:cNvPr>
          <p:cNvSpPr txBox="1"/>
          <p:nvPr/>
        </p:nvSpPr>
        <p:spPr>
          <a:xfrm>
            <a:off x="8001374" y="2666390"/>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6" name="object 15">
            <a:extLst>
              <a:ext uri="{FF2B5EF4-FFF2-40B4-BE49-F238E27FC236}">
                <a16:creationId xmlns:a16="http://schemas.microsoft.com/office/drawing/2014/main" id="{D2000BFC-B2B0-5D4C-9ACB-392FCDD803A2}"/>
              </a:ext>
            </a:extLst>
          </p:cNvPr>
          <p:cNvSpPr txBox="1"/>
          <p:nvPr/>
        </p:nvSpPr>
        <p:spPr>
          <a:xfrm>
            <a:off x="6966465" y="513119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7" name="object 17">
            <a:extLst>
              <a:ext uri="{FF2B5EF4-FFF2-40B4-BE49-F238E27FC236}">
                <a16:creationId xmlns:a16="http://schemas.microsoft.com/office/drawing/2014/main" id="{8B5552FF-031D-D23B-A6CC-083379E2300E}"/>
              </a:ext>
            </a:extLst>
          </p:cNvPr>
          <p:cNvSpPr/>
          <p:nvPr/>
        </p:nvSpPr>
        <p:spPr>
          <a:xfrm>
            <a:off x="6951427" y="310621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8" name="object 18">
            <a:extLst>
              <a:ext uri="{FF2B5EF4-FFF2-40B4-BE49-F238E27FC236}">
                <a16:creationId xmlns:a16="http://schemas.microsoft.com/office/drawing/2014/main" id="{E45A43E2-F6C2-7590-A286-6707927CD17D}"/>
              </a:ext>
            </a:extLst>
          </p:cNvPr>
          <p:cNvSpPr/>
          <p:nvPr/>
        </p:nvSpPr>
        <p:spPr>
          <a:xfrm>
            <a:off x="6951427" y="236298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50386C70-1061-0B31-6A36-4C7B36CE620D}"/>
              </a:ext>
            </a:extLst>
          </p:cNvPr>
          <p:cNvSpPr/>
          <p:nvPr/>
        </p:nvSpPr>
        <p:spPr>
          <a:xfrm>
            <a:off x="6951427" y="236298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a:extLst>
              <a:ext uri="{FF2B5EF4-FFF2-40B4-BE49-F238E27FC236}">
                <a16:creationId xmlns:a16="http://schemas.microsoft.com/office/drawing/2014/main" id="{7FFADECE-073A-39A4-3976-C30F4AB95FC2}"/>
              </a:ext>
            </a:extLst>
          </p:cNvPr>
          <p:cNvSpPr/>
          <p:nvPr/>
        </p:nvSpPr>
        <p:spPr>
          <a:xfrm>
            <a:off x="7164599" y="310621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a:extLst>
              <a:ext uri="{FF2B5EF4-FFF2-40B4-BE49-F238E27FC236}">
                <a16:creationId xmlns:a16="http://schemas.microsoft.com/office/drawing/2014/main" id="{FE6C2775-0B9F-B478-941C-EDBF77525B94}"/>
              </a:ext>
            </a:extLst>
          </p:cNvPr>
          <p:cNvSpPr txBox="1"/>
          <p:nvPr/>
        </p:nvSpPr>
        <p:spPr>
          <a:xfrm>
            <a:off x="9282293" y="2029386"/>
            <a:ext cx="2092325" cy="722630"/>
          </a:xfrm>
          <a:prstGeom prst="rect">
            <a:avLst/>
          </a:prstGeom>
        </p:spPr>
        <p:txBody>
          <a:bodyPr vert="horz" wrap="square" lIns="0" tIns="0" rIns="0" bIns="0" rtlCol="0">
            <a:spAutoFit/>
          </a:bodyPr>
          <a:lstStyle/>
          <a:p>
            <a:pPr marL="12700" marR="5080">
              <a:lnSpc>
                <a:spcPts val="2850"/>
              </a:lnSpc>
            </a:pPr>
            <a:r>
              <a:rPr sz="2400" spc="-5" dirty="0">
                <a:solidFill>
                  <a:srgbClr val="FF0000"/>
                </a:solidFill>
                <a:latin typeface="Arial"/>
                <a:cs typeface="Arial"/>
              </a:rPr>
              <a:t>32x32x3</a:t>
            </a:r>
            <a:r>
              <a:rPr sz="2400" spc="-50" dirty="0">
                <a:solidFill>
                  <a:srgbClr val="FF0000"/>
                </a:solidFill>
                <a:latin typeface="Arial"/>
                <a:cs typeface="Arial"/>
              </a:rPr>
              <a:t> </a:t>
            </a:r>
            <a:r>
              <a:rPr lang="en-US" sz="2400" spc="-5" dirty="0">
                <a:solidFill>
                  <a:srgbClr val="FF0000"/>
                </a:solidFill>
                <a:latin typeface="Arial"/>
                <a:cs typeface="Arial"/>
              </a:rPr>
              <a:t>input</a:t>
            </a:r>
            <a:r>
              <a:rPr sz="2400" spc="-5" dirty="0">
                <a:solidFill>
                  <a:srgbClr val="FF0000"/>
                </a:solidFill>
                <a:latin typeface="Arial"/>
                <a:cs typeface="Arial"/>
              </a:rPr>
              <a:t>  </a:t>
            </a:r>
            <a:r>
              <a:rPr sz="2400" spc="-5" dirty="0">
                <a:solidFill>
                  <a:srgbClr val="0000FF"/>
                </a:solidFill>
                <a:latin typeface="Arial"/>
                <a:cs typeface="Arial"/>
              </a:rPr>
              <a:t>5x5x3</a:t>
            </a:r>
            <a:r>
              <a:rPr sz="2400" spc="-60" dirty="0">
                <a:solidFill>
                  <a:srgbClr val="0000FF"/>
                </a:solidFill>
                <a:latin typeface="Arial"/>
                <a:cs typeface="Arial"/>
              </a:rPr>
              <a:t> </a:t>
            </a:r>
            <a:r>
              <a:rPr sz="2400" spc="-5" dirty="0">
                <a:solidFill>
                  <a:srgbClr val="0000FF"/>
                </a:solidFill>
                <a:latin typeface="Arial"/>
                <a:cs typeface="Arial"/>
              </a:rPr>
              <a:t>filter</a:t>
            </a:r>
            <a:endParaRPr sz="2400" dirty="0">
              <a:latin typeface="Arial"/>
              <a:cs typeface="Arial"/>
            </a:endParaRPr>
          </a:p>
        </p:txBody>
      </p:sp>
      <p:sp>
        <p:nvSpPr>
          <p:cNvPr id="22" name="object 22">
            <a:extLst>
              <a:ext uri="{FF2B5EF4-FFF2-40B4-BE49-F238E27FC236}">
                <a16:creationId xmlns:a16="http://schemas.microsoft.com/office/drawing/2014/main" id="{81085BDE-A1CC-4ADF-1988-D6A165E9101F}"/>
              </a:ext>
            </a:extLst>
          </p:cNvPr>
          <p:cNvSpPr/>
          <p:nvPr/>
        </p:nvSpPr>
        <p:spPr>
          <a:xfrm>
            <a:off x="8133812" y="2182388"/>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a:extLst>
              <a:ext uri="{FF2B5EF4-FFF2-40B4-BE49-F238E27FC236}">
                <a16:creationId xmlns:a16="http://schemas.microsoft.com/office/drawing/2014/main" id="{4F6116BD-2504-519D-CA82-DC9B8C1ED1B2}"/>
              </a:ext>
            </a:extLst>
          </p:cNvPr>
          <p:cNvSpPr/>
          <p:nvPr/>
        </p:nvSpPr>
        <p:spPr>
          <a:xfrm>
            <a:off x="8091750" y="2387008"/>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4" name="object 24">
            <a:extLst>
              <a:ext uri="{FF2B5EF4-FFF2-40B4-BE49-F238E27FC236}">
                <a16:creationId xmlns:a16="http://schemas.microsoft.com/office/drawing/2014/main" id="{74F4D4A2-842F-96AE-82A5-A68E428BB7E3}"/>
              </a:ext>
            </a:extLst>
          </p:cNvPr>
          <p:cNvSpPr/>
          <p:nvPr/>
        </p:nvSpPr>
        <p:spPr>
          <a:xfrm>
            <a:off x="7820465" y="2665913"/>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5" name="object 25">
            <a:extLst>
              <a:ext uri="{FF2B5EF4-FFF2-40B4-BE49-F238E27FC236}">
                <a16:creationId xmlns:a16="http://schemas.microsoft.com/office/drawing/2014/main" id="{9D7769C3-B018-2B33-F51C-175ED889AE4B}"/>
              </a:ext>
            </a:extLst>
          </p:cNvPr>
          <p:cNvSpPr/>
          <p:nvPr/>
        </p:nvSpPr>
        <p:spPr>
          <a:xfrm>
            <a:off x="7780178" y="3174439"/>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6" name="object 26">
            <a:extLst>
              <a:ext uri="{FF2B5EF4-FFF2-40B4-BE49-F238E27FC236}">
                <a16:creationId xmlns:a16="http://schemas.microsoft.com/office/drawing/2014/main" id="{C1BBE086-6A68-53B3-08BD-963E149A9E83}"/>
              </a:ext>
            </a:extLst>
          </p:cNvPr>
          <p:cNvSpPr/>
          <p:nvPr/>
        </p:nvSpPr>
        <p:spPr>
          <a:xfrm>
            <a:off x="9358172" y="3761083"/>
            <a:ext cx="354965" cy="127000"/>
          </a:xfrm>
          <a:custGeom>
            <a:avLst/>
            <a:gdLst/>
            <a:ahLst/>
            <a:cxnLst/>
            <a:rect l="l" t="t" r="r" b="b"/>
            <a:pathLst>
              <a:path w="354964" h="127000">
                <a:moveTo>
                  <a:pt x="354474" y="126574"/>
                </a:moveTo>
                <a:lnTo>
                  <a:pt x="0" y="0"/>
                </a:lnTo>
              </a:path>
            </a:pathLst>
          </a:custGeom>
          <a:ln w="9524">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57BE301F-21BC-E6A1-4D25-E47D047E2F06}"/>
              </a:ext>
            </a:extLst>
          </p:cNvPr>
          <p:cNvSpPr/>
          <p:nvPr/>
        </p:nvSpPr>
        <p:spPr>
          <a:xfrm>
            <a:off x="9317472" y="3746258"/>
            <a:ext cx="46355" cy="29845"/>
          </a:xfrm>
          <a:custGeom>
            <a:avLst/>
            <a:gdLst/>
            <a:ahLst/>
            <a:cxnLst/>
            <a:rect l="l" t="t" r="r" b="b"/>
            <a:pathLst>
              <a:path w="46354" h="29844">
                <a:moveTo>
                  <a:pt x="45974" y="0"/>
                </a:moveTo>
                <a:lnTo>
                  <a:pt x="0" y="274"/>
                </a:lnTo>
                <a:lnTo>
                  <a:pt x="35399" y="29624"/>
                </a:lnTo>
                <a:lnTo>
                  <a:pt x="45974" y="0"/>
                </a:lnTo>
                <a:close/>
              </a:path>
            </a:pathLst>
          </a:custGeom>
          <a:ln w="9524">
            <a:solidFill>
              <a:srgbClr val="000000"/>
            </a:solidFill>
          </a:ln>
        </p:spPr>
        <p:txBody>
          <a:bodyPr wrap="square" lIns="0" tIns="0" rIns="0" bIns="0" rtlCol="0"/>
          <a:lstStyle/>
          <a:p>
            <a:endParaRPr/>
          </a:p>
        </p:txBody>
      </p:sp>
      <p:sp>
        <p:nvSpPr>
          <p:cNvPr id="30" name="object 21">
            <a:extLst>
              <a:ext uri="{FF2B5EF4-FFF2-40B4-BE49-F238E27FC236}">
                <a16:creationId xmlns:a16="http://schemas.microsoft.com/office/drawing/2014/main" id="{C613F280-31E3-0D8B-39B1-AD357D6899B4}"/>
              </a:ext>
            </a:extLst>
          </p:cNvPr>
          <p:cNvSpPr txBox="1"/>
          <p:nvPr/>
        </p:nvSpPr>
        <p:spPr>
          <a:xfrm>
            <a:off x="9694434" y="3867030"/>
            <a:ext cx="2016304" cy="720838"/>
          </a:xfrm>
          <a:prstGeom prst="rect">
            <a:avLst/>
          </a:prstGeom>
        </p:spPr>
        <p:txBody>
          <a:bodyPr vert="horz" wrap="square" lIns="0" tIns="0" rIns="0" bIns="0" rtlCol="0">
            <a:spAutoFit/>
          </a:bodyPr>
          <a:lstStyle/>
          <a:p>
            <a:pPr marL="12700" marR="5080">
              <a:lnSpc>
                <a:spcPts val="2850"/>
              </a:lnSpc>
            </a:pPr>
            <a:r>
              <a:rPr lang="en-US" sz="2400" spc="-5" dirty="0">
                <a:latin typeface="Arial"/>
                <a:cs typeface="Arial"/>
              </a:rPr>
              <a:t>Output: a scalar number </a:t>
            </a:r>
            <a:endParaRPr sz="2400" dirty="0">
              <a:latin typeface="Arial"/>
              <a:cs typeface="Arial"/>
            </a:endParaRPr>
          </a:p>
        </p:txBody>
      </p:sp>
    </p:spTree>
    <p:extLst>
      <p:ext uri="{BB962C8B-B14F-4D97-AF65-F5344CB8AC3E}">
        <p14:creationId xmlns:p14="http://schemas.microsoft.com/office/powerpoint/2010/main" val="1305870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1C342C2-2339-EA32-68CD-0251ADA7BC38}"/>
              </a:ext>
            </a:extLst>
          </p:cNvPr>
          <p:cNvSpPr/>
          <p:nvPr/>
        </p:nvSpPr>
        <p:spPr>
          <a:xfrm>
            <a:off x="0" y="1058779"/>
            <a:ext cx="12192000" cy="178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3F9A4D43-F675-EF5C-556C-6C0F9CC95DA1}"/>
              </a:ext>
            </a:extLst>
          </p:cNvPr>
          <p:cNvSpPr>
            <a:spLocks noGrp="1"/>
          </p:cNvSpPr>
          <p:nvPr>
            <p:ph type="title"/>
          </p:nvPr>
        </p:nvSpPr>
        <p:spPr>
          <a:xfrm>
            <a:off x="622738" y="63062"/>
            <a:ext cx="3489674" cy="1069486"/>
          </a:xfrm>
        </p:spPr>
        <p:txBody>
          <a:bodyPr>
            <a:normAutofit fontScale="90000"/>
          </a:bodyPr>
          <a:lstStyle/>
          <a:p>
            <a:r>
              <a:rPr lang="en-US" dirty="0"/>
              <a:t>Convolution Operation</a:t>
            </a:r>
            <a:endParaRPr lang="en-SE" dirty="0"/>
          </a:p>
        </p:txBody>
      </p:sp>
      <p:sp>
        <p:nvSpPr>
          <p:cNvPr id="4" name="Slide Number Placeholder 3">
            <a:extLst>
              <a:ext uri="{FF2B5EF4-FFF2-40B4-BE49-F238E27FC236}">
                <a16:creationId xmlns:a16="http://schemas.microsoft.com/office/drawing/2014/main" id="{6DCBA94D-7121-ADE1-8E23-4FB3D24B4318}"/>
              </a:ext>
            </a:extLst>
          </p:cNvPr>
          <p:cNvSpPr>
            <a:spLocks noGrp="1"/>
          </p:cNvSpPr>
          <p:nvPr>
            <p:ph type="sldNum" sz="quarter" idx="12"/>
          </p:nvPr>
        </p:nvSpPr>
        <p:spPr/>
        <p:txBody>
          <a:bodyPr/>
          <a:lstStyle/>
          <a:p>
            <a:fld id="{1F57BF9A-7B35-9447-9112-EAE7E91B4E99}" type="slidenum">
              <a:rPr lang="en-US" smtClean="0"/>
              <a:t>13</a:t>
            </a:fld>
            <a:endParaRPr lang="en-US"/>
          </a:p>
        </p:txBody>
      </p:sp>
      <p:sp>
        <p:nvSpPr>
          <p:cNvPr id="5" name="object 4">
            <a:extLst>
              <a:ext uri="{FF2B5EF4-FFF2-40B4-BE49-F238E27FC236}">
                <a16:creationId xmlns:a16="http://schemas.microsoft.com/office/drawing/2014/main" id="{94AF6021-1F45-00FE-0DB1-5E66113D9A49}"/>
              </a:ext>
            </a:extLst>
          </p:cNvPr>
          <p:cNvSpPr/>
          <p:nvPr/>
        </p:nvSpPr>
        <p:spPr>
          <a:xfrm>
            <a:off x="3395204" y="1947777"/>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6" name="object 5">
            <a:extLst>
              <a:ext uri="{FF2B5EF4-FFF2-40B4-BE49-F238E27FC236}">
                <a16:creationId xmlns:a16="http://schemas.microsoft.com/office/drawing/2014/main" id="{8FFF6595-39DD-A9D5-67A5-A25E165ED24E}"/>
              </a:ext>
            </a:extLst>
          </p:cNvPr>
          <p:cNvSpPr/>
          <p:nvPr/>
        </p:nvSpPr>
        <p:spPr>
          <a:xfrm>
            <a:off x="3395204" y="1797080"/>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6">
            <a:extLst>
              <a:ext uri="{FF2B5EF4-FFF2-40B4-BE49-F238E27FC236}">
                <a16:creationId xmlns:a16="http://schemas.microsoft.com/office/drawing/2014/main" id="{8B2A4269-AC10-2E12-028D-C6303B4AD9CA}"/>
              </a:ext>
            </a:extLst>
          </p:cNvPr>
          <p:cNvSpPr/>
          <p:nvPr/>
        </p:nvSpPr>
        <p:spPr>
          <a:xfrm>
            <a:off x="3395204" y="179708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6E745702-C755-5F8A-E714-0DEEC04C8D1F}"/>
              </a:ext>
            </a:extLst>
          </p:cNvPr>
          <p:cNvSpPr/>
          <p:nvPr/>
        </p:nvSpPr>
        <p:spPr>
          <a:xfrm>
            <a:off x="3526806" y="1947777"/>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2EAB1F2F-6A0C-A564-4D7F-DAA3FED89503}"/>
              </a:ext>
            </a:extLst>
          </p:cNvPr>
          <p:cNvSpPr/>
          <p:nvPr/>
        </p:nvSpPr>
        <p:spPr>
          <a:xfrm>
            <a:off x="4991451" y="2062880"/>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9">
            <a:extLst>
              <a:ext uri="{FF2B5EF4-FFF2-40B4-BE49-F238E27FC236}">
                <a16:creationId xmlns:a16="http://schemas.microsoft.com/office/drawing/2014/main" id="{DCFE7DCF-2692-1657-C88D-6C5A61197EB1}"/>
              </a:ext>
            </a:extLst>
          </p:cNvPr>
          <p:cNvSpPr/>
          <p:nvPr/>
        </p:nvSpPr>
        <p:spPr>
          <a:xfrm>
            <a:off x="3501954" y="2204029"/>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0">
            <a:extLst>
              <a:ext uri="{FF2B5EF4-FFF2-40B4-BE49-F238E27FC236}">
                <a16:creationId xmlns:a16="http://schemas.microsoft.com/office/drawing/2014/main" id="{BC479931-1752-2CE3-184B-76FF5AED6006}"/>
              </a:ext>
            </a:extLst>
          </p:cNvPr>
          <p:cNvSpPr/>
          <p:nvPr/>
        </p:nvSpPr>
        <p:spPr>
          <a:xfrm>
            <a:off x="3521454" y="196673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D0E6E9CB-29CB-DFD1-0E4E-1A836D141B09}"/>
              </a:ext>
            </a:extLst>
          </p:cNvPr>
          <p:cNvSpPr/>
          <p:nvPr/>
        </p:nvSpPr>
        <p:spPr>
          <a:xfrm>
            <a:off x="3657654" y="1817330"/>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6EC4D3EA-52A2-6B84-7873-28D1E61EBDE0}"/>
              </a:ext>
            </a:extLst>
          </p:cNvPr>
          <p:cNvSpPr/>
          <p:nvPr/>
        </p:nvSpPr>
        <p:spPr>
          <a:xfrm>
            <a:off x="3683754" y="220402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3">
            <a:extLst>
              <a:ext uri="{FF2B5EF4-FFF2-40B4-BE49-F238E27FC236}">
                <a16:creationId xmlns:a16="http://schemas.microsoft.com/office/drawing/2014/main" id="{785580B4-448D-3B05-0512-166C46AC007C}"/>
              </a:ext>
            </a:extLst>
          </p:cNvPr>
          <p:cNvSpPr txBox="1"/>
          <p:nvPr/>
        </p:nvSpPr>
        <p:spPr>
          <a:xfrm>
            <a:off x="3664325" y="3201654"/>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5" name="object 14">
            <a:extLst>
              <a:ext uri="{FF2B5EF4-FFF2-40B4-BE49-F238E27FC236}">
                <a16:creationId xmlns:a16="http://schemas.microsoft.com/office/drawing/2014/main" id="{DA78731B-3ED7-4973-AD06-F0ADE6DF7478}"/>
              </a:ext>
            </a:extLst>
          </p:cNvPr>
          <p:cNvSpPr txBox="1"/>
          <p:nvPr/>
        </p:nvSpPr>
        <p:spPr>
          <a:xfrm>
            <a:off x="4028627" y="1128484"/>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dirty="0">
              <a:latin typeface="Arial"/>
              <a:cs typeface="Arial"/>
            </a:endParaRPr>
          </a:p>
        </p:txBody>
      </p:sp>
      <p:sp>
        <p:nvSpPr>
          <p:cNvPr id="16" name="object 15">
            <a:extLst>
              <a:ext uri="{FF2B5EF4-FFF2-40B4-BE49-F238E27FC236}">
                <a16:creationId xmlns:a16="http://schemas.microsoft.com/office/drawing/2014/main" id="{66FCACCC-A638-2007-136B-9D4118738B39}"/>
              </a:ext>
            </a:extLst>
          </p:cNvPr>
          <p:cNvSpPr txBox="1"/>
          <p:nvPr/>
        </p:nvSpPr>
        <p:spPr>
          <a:xfrm>
            <a:off x="2993718" y="3593292"/>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7" name="object 17">
            <a:extLst>
              <a:ext uri="{FF2B5EF4-FFF2-40B4-BE49-F238E27FC236}">
                <a16:creationId xmlns:a16="http://schemas.microsoft.com/office/drawing/2014/main" id="{A9DE67F0-1C6B-6790-8D91-D0043595792E}"/>
              </a:ext>
            </a:extLst>
          </p:cNvPr>
          <p:cNvSpPr/>
          <p:nvPr/>
        </p:nvSpPr>
        <p:spPr>
          <a:xfrm>
            <a:off x="2978680" y="1568308"/>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8" name="object 18">
            <a:extLst>
              <a:ext uri="{FF2B5EF4-FFF2-40B4-BE49-F238E27FC236}">
                <a16:creationId xmlns:a16="http://schemas.microsoft.com/office/drawing/2014/main" id="{0A56CD1F-624F-492E-87EB-31F1CEFC46D7}"/>
              </a:ext>
            </a:extLst>
          </p:cNvPr>
          <p:cNvSpPr/>
          <p:nvPr/>
        </p:nvSpPr>
        <p:spPr>
          <a:xfrm>
            <a:off x="2978680" y="82508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3D8817F3-8B59-5106-CC38-6274395495F0}"/>
              </a:ext>
            </a:extLst>
          </p:cNvPr>
          <p:cNvSpPr/>
          <p:nvPr/>
        </p:nvSpPr>
        <p:spPr>
          <a:xfrm>
            <a:off x="2978680" y="825082"/>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a:extLst>
              <a:ext uri="{FF2B5EF4-FFF2-40B4-BE49-F238E27FC236}">
                <a16:creationId xmlns:a16="http://schemas.microsoft.com/office/drawing/2014/main" id="{FC3B6F84-E936-4088-E9CD-CFAC748F0AE8}"/>
              </a:ext>
            </a:extLst>
          </p:cNvPr>
          <p:cNvSpPr/>
          <p:nvPr/>
        </p:nvSpPr>
        <p:spPr>
          <a:xfrm>
            <a:off x="3191852" y="1568308"/>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a:extLst>
              <a:ext uri="{FF2B5EF4-FFF2-40B4-BE49-F238E27FC236}">
                <a16:creationId xmlns:a16="http://schemas.microsoft.com/office/drawing/2014/main" id="{36DAFF0F-398B-F022-BEA6-01435096AE4A}"/>
              </a:ext>
            </a:extLst>
          </p:cNvPr>
          <p:cNvSpPr/>
          <p:nvPr/>
        </p:nvSpPr>
        <p:spPr>
          <a:xfrm>
            <a:off x="4161065" y="644482"/>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2" name="object 22">
            <a:extLst>
              <a:ext uri="{FF2B5EF4-FFF2-40B4-BE49-F238E27FC236}">
                <a16:creationId xmlns:a16="http://schemas.microsoft.com/office/drawing/2014/main" id="{F65B7FDB-068A-D9BE-CBCA-85D487B47043}"/>
              </a:ext>
            </a:extLst>
          </p:cNvPr>
          <p:cNvSpPr/>
          <p:nvPr/>
        </p:nvSpPr>
        <p:spPr>
          <a:xfrm>
            <a:off x="4119003" y="849102"/>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3" name="object 23">
            <a:extLst>
              <a:ext uri="{FF2B5EF4-FFF2-40B4-BE49-F238E27FC236}">
                <a16:creationId xmlns:a16="http://schemas.microsoft.com/office/drawing/2014/main" id="{9C2CAEC6-3240-6525-85FD-9AC99666DA3B}"/>
              </a:ext>
            </a:extLst>
          </p:cNvPr>
          <p:cNvSpPr/>
          <p:nvPr/>
        </p:nvSpPr>
        <p:spPr>
          <a:xfrm>
            <a:off x="3847718" y="1128007"/>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4" name="object 24">
            <a:extLst>
              <a:ext uri="{FF2B5EF4-FFF2-40B4-BE49-F238E27FC236}">
                <a16:creationId xmlns:a16="http://schemas.microsoft.com/office/drawing/2014/main" id="{1077EAFB-51DF-712E-821E-6E0D687D9FF3}"/>
              </a:ext>
            </a:extLst>
          </p:cNvPr>
          <p:cNvSpPr/>
          <p:nvPr/>
        </p:nvSpPr>
        <p:spPr>
          <a:xfrm>
            <a:off x="3807431" y="163653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5" name="object 25">
            <a:extLst>
              <a:ext uri="{FF2B5EF4-FFF2-40B4-BE49-F238E27FC236}">
                <a16:creationId xmlns:a16="http://schemas.microsoft.com/office/drawing/2014/main" id="{C6D77DC6-A1B7-90C8-179C-73F36F60A804}"/>
              </a:ext>
            </a:extLst>
          </p:cNvPr>
          <p:cNvSpPr/>
          <p:nvPr/>
        </p:nvSpPr>
        <p:spPr>
          <a:xfrm>
            <a:off x="5728700" y="2207329"/>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26" name="object 26">
            <a:extLst>
              <a:ext uri="{FF2B5EF4-FFF2-40B4-BE49-F238E27FC236}">
                <a16:creationId xmlns:a16="http://schemas.microsoft.com/office/drawing/2014/main" id="{467A4D48-B0CB-0C76-FF2A-6E7EC9395A9F}"/>
              </a:ext>
            </a:extLst>
          </p:cNvPr>
          <p:cNvSpPr/>
          <p:nvPr/>
        </p:nvSpPr>
        <p:spPr>
          <a:xfrm>
            <a:off x="8037345" y="2191604"/>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27" name="object 27">
            <a:extLst>
              <a:ext uri="{FF2B5EF4-FFF2-40B4-BE49-F238E27FC236}">
                <a16:creationId xmlns:a16="http://schemas.microsoft.com/office/drawing/2014/main" id="{0641261B-2B5B-82CF-DFFF-EBE98AEB3AD9}"/>
              </a:ext>
            </a:extLst>
          </p:cNvPr>
          <p:cNvSpPr/>
          <p:nvPr/>
        </p:nvSpPr>
        <p:spPr>
          <a:xfrm>
            <a:off x="8277747" y="1689255"/>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28" name="object 28">
            <a:extLst>
              <a:ext uri="{FF2B5EF4-FFF2-40B4-BE49-F238E27FC236}">
                <a16:creationId xmlns:a16="http://schemas.microsoft.com/office/drawing/2014/main" id="{098B0CB4-B742-6422-C049-BD6CFB7121E5}"/>
              </a:ext>
            </a:extLst>
          </p:cNvPr>
          <p:cNvSpPr/>
          <p:nvPr/>
        </p:nvSpPr>
        <p:spPr>
          <a:xfrm>
            <a:off x="8277747" y="825082"/>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9" name="object 29">
            <a:extLst>
              <a:ext uri="{FF2B5EF4-FFF2-40B4-BE49-F238E27FC236}">
                <a16:creationId xmlns:a16="http://schemas.microsoft.com/office/drawing/2014/main" id="{406BA862-5F44-9460-AF5D-D0362CB6BB88}"/>
              </a:ext>
            </a:extLst>
          </p:cNvPr>
          <p:cNvSpPr/>
          <p:nvPr/>
        </p:nvSpPr>
        <p:spPr>
          <a:xfrm>
            <a:off x="8277747" y="825082"/>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0" name="object 30">
            <a:extLst>
              <a:ext uri="{FF2B5EF4-FFF2-40B4-BE49-F238E27FC236}">
                <a16:creationId xmlns:a16="http://schemas.microsoft.com/office/drawing/2014/main" id="{845AAE01-10C5-AE80-249B-FEA9A8908A24}"/>
              </a:ext>
            </a:extLst>
          </p:cNvPr>
          <p:cNvSpPr/>
          <p:nvPr/>
        </p:nvSpPr>
        <p:spPr>
          <a:xfrm>
            <a:off x="8369972" y="1689255"/>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1" name="object 31">
            <a:extLst>
              <a:ext uri="{FF2B5EF4-FFF2-40B4-BE49-F238E27FC236}">
                <a16:creationId xmlns:a16="http://schemas.microsoft.com/office/drawing/2014/main" id="{659E19DC-C366-59A4-5A17-39D3F91BF892}"/>
              </a:ext>
            </a:extLst>
          </p:cNvPr>
          <p:cNvSpPr txBox="1"/>
          <p:nvPr/>
        </p:nvSpPr>
        <p:spPr>
          <a:xfrm>
            <a:off x="5309546" y="450513"/>
            <a:ext cx="2263903" cy="695190"/>
          </a:xfrm>
          <a:prstGeom prst="rect">
            <a:avLst/>
          </a:prstGeom>
        </p:spPr>
        <p:txBody>
          <a:bodyPr vert="horz" wrap="square" lIns="0" tIns="0" rIns="0" bIns="0" rtlCol="0">
            <a:spAutoFit/>
          </a:bodyPr>
          <a:lstStyle/>
          <a:p>
            <a:pPr marL="12700">
              <a:lnSpc>
                <a:spcPts val="2735"/>
              </a:lnSpc>
            </a:pPr>
            <a:r>
              <a:rPr lang="en-US" sz="2400" spc="-5" dirty="0">
                <a:solidFill>
                  <a:srgbClr val="FF0000"/>
                </a:solidFill>
                <a:latin typeface="Arial"/>
                <a:cs typeface="Arial"/>
              </a:rPr>
              <a:t>32x32x3</a:t>
            </a:r>
            <a:r>
              <a:rPr lang="en-US" sz="2400" spc="-50" dirty="0">
                <a:solidFill>
                  <a:srgbClr val="FF0000"/>
                </a:solidFill>
                <a:latin typeface="Arial"/>
                <a:cs typeface="Arial"/>
              </a:rPr>
              <a:t> </a:t>
            </a:r>
            <a:r>
              <a:rPr lang="en-US" sz="2400" spc="-5" dirty="0">
                <a:solidFill>
                  <a:srgbClr val="FF0000"/>
                </a:solidFill>
                <a:latin typeface="Arial"/>
                <a:cs typeface="Arial"/>
              </a:rPr>
              <a:t>input</a:t>
            </a:r>
            <a:endParaRPr lang="en-US" sz="2400" dirty="0">
              <a:latin typeface="Arial"/>
              <a:cs typeface="Arial"/>
            </a:endParaRPr>
          </a:p>
          <a:p>
            <a:pPr marL="12700">
              <a:lnSpc>
                <a:spcPts val="2865"/>
              </a:lnSpc>
            </a:pPr>
            <a:r>
              <a:rPr lang="en-US" sz="2400" spc="-5" dirty="0">
                <a:solidFill>
                  <a:srgbClr val="0000FF"/>
                </a:solidFill>
                <a:latin typeface="Arial"/>
                <a:cs typeface="Arial"/>
              </a:rPr>
              <a:t>5x5x3</a:t>
            </a:r>
            <a:r>
              <a:rPr lang="en-US" sz="2400" spc="-60" dirty="0">
                <a:solidFill>
                  <a:srgbClr val="0000FF"/>
                </a:solidFill>
                <a:latin typeface="Arial"/>
                <a:cs typeface="Arial"/>
              </a:rPr>
              <a:t> </a:t>
            </a:r>
            <a:r>
              <a:rPr lang="en-US" sz="2400" spc="-5" dirty="0">
                <a:solidFill>
                  <a:srgbClr val="0000FF"/>
                </a:solidFill>
                <a:latin typeface="Arial"/>
                <a:cs typeface="Arial"/>
              </a:rPr>
              <a:t>filter</a:t>
            </a:r>
            <a:endParaRPr lang="en-US" sz="2400" dirty="0">
              <a:latin typeface="Arial"/>
              <a:cs typeface="Arial"/>
            </a:endParaRPr>
          </a:p>
        </p:txBody>
      </p:sp>
      <p:sp>
        <p:nvSpPr>
          <p:cNvPr id="32" name="object 32">
            <a:extLst>
              <a:ext uri="{FF2B5EF4-FFF2-40B4-BE49-F238E27FC236}">
                <a16:creationId xmlns:a16="http://schemas.microsoft.com/office/drawing/2014/main" id="{9D5E1994-B878-5B16-0B16-516C6E027978}"/>
              </a:ext>
            </a:extLst>
          </p:cNvPr>
          <p:cNvSpPr txBox="1"/>
          <p:nvPr/>
        </p:nvSpPr>
        <p:spPr>
          <a:xfrm>
            <a:off x="8235264" y="3615133"/>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a:latin typeface="Arial"/>
              <a:cs typeface="Arial"/>
            </a:endParaRPr>
          </a:p>
        </p:txBody>
      </p:sp>
      <p:sp>
        <p:nvSpPr>
          <p:cNvPr id="33" name="object 33">
            <a:extLst>
              <a:ext uri="{FF2B5EF4-FFF2-40B4-BE49-F238E27FC236}">
                <a16:creationId xmlns:a16="http://schemas.microsoft.com/office/drawing/2014/main" id="{9617E680-6272-5CD5-291D-CEB44639491F}"/>
              </a:ext>
            </a:extLst>
          </p:cNvPr>
          <p:cNvSpPr txBox="1"/>
          <p:nvPr/>
        </p:nvSpPr>
        <p:spPr>
          <a:xfrm>
            <a:off x="8902774" y="3159458"/>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34" name="object 34">
            <a:extLst>
              <a:ext uri="{FF2B5EF4-FFF2-40B4-BE49-F238E27FC236}">
                <a16:creationId xmlns:a16="http://schemas.microsoft.com/office/drawing/2014/main" id="{C4B4D71C-3DDD-026A-E57F-B447650BB062}"/>
              </a:ext>
            </a:extLst>
          </p:cNvPr>
          <p:cNvSpPr txBox="1"/>
          <p:nvPr/>
        </p:nvSpPr>
        <p:spPr>
          <a:xfrm>
            <a:off x="5672247" y="1748475"/>
            <a:ext cx="3904298" cy="1517018"/>
          </a:xfrm>
          <a:prstGeom prst="rect">
            <a:avLst/>
          </a:prstGeom>
        </p:spPr>
        <p:txBody>
          <a:bodyPr vert="horz" wrap="square" lIns="0" tIns="0" rIns="0" bIns="0" rtlCol="0">
            <a:spAutoFit/>
          </a:bodyPr>
          <a:lstStyle/>
          <a:p>
            <a:pPr marR="5080" algn="r">
              <a:lnSpc>
                <a:spcPct val="100000"/>
              </a:lnSpc>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12700" marR="2060575">
              <a:lnSpc>
                <a:spcPct val="100699"/>
              </a:lnSpc>
              <a:spcBef>
                <a:spcPts val="1055"/>
              </a:spcBef>
            </a:pPr>
            <a:r>
              <a:rPr sz="1800" spc="-5" dirty="0">
                <a:latin typeface="Arial"/>
                <a:cs typeface="Arial"/>
              </a:rPr>
              <a:t>convolve (slide) over all spatial</a:t>
            </a:r>
            <a:r>
              <a:rPr sz="1800" spc="-35" dirty="0">
                <a:latin typeface="Arial"/>
                <a:cs typeface="Arial"/>
              </a:rPr>
              <a:t> </a:t>
            </a:r>
            <a:r>
              <a:rPr sz="1800" spc="-5" dirty="0">
                <a:latin typeface="Arial"/>
                <a:cs typeface="Arial"/>
              </a:rPr>
              <a:t>locations</a:t>
            </a:r>
            <a:endParaRPr sz="1800" dirty="0">
              <a:latin typeface="Arial"/>
              <a:cs typeface="Arial"/>
            </a:endParaRPr>
          </a:p>
        </p:txBody>
      </p:sp>
      <p:sp>
        <p:nvSpPr>
          <p:cNvPr id="35" name="object 4">
            <a:extLst>
              <a:ext uri="{FF2B5EF4-FFF2-40B4-BE49-F238E27FC236}">
                <a16:creationId xmlns:a16="http://schemas.microsoft.com/office/drawing/2014/main" id="{70457BAD-4220-7DD0-328E-8DE9B0947A22}"/>
              </a:ext>
            </a:extLst>
          </p:cNvPr>
          <p:cNvSpPr/>
          <p:nvPr/>
        </p:nvSpPr>
        <p:spPr>
          <a:xfrm>
            <a:off x="8293505" y="4614923"/>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6" name="object 5">
            <a:extLst>
              <a:ext uri="{FF2B5EF4-FFF2-40B4-BE49-F238E27FC236}">
                <a16:creationId xmlns:a16="http://schemas.microsoft.com/office/drawing/2014/main" id="{C9AE7E27-5641-BDC4-23E1-AFE8DD65466D}"/>
              </a:ext>
            </a:extLst>
          </p:cNvPr>
          <p:cNvSpPr/>
          <p:nvPr/>
        </p:nvSpPr>
        <p:spPr>
          <a:xfrm>
            <a:off x="8293505" y="3750750"/>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7" name="object 6">
            <a:extLst>
              <a:ext uri="{FF2B5EF4-FFF2-40B4-BE49-F238E27FC236}">
                <a16:creationId xmlns:a16="http://schemas.microsoft.com/office/drawing/2014/main" id="{37B13D2B-63C5-4F5F-755B-B564CD8A4AD1}"/>
              </a:ext>
            </a:extLst>
          </p:cNvPr>
          <p:cNvSpPr/>
          <p:nvPr/>
        </p:nvSpPr>
        <p:spPr>
          <a:xfrm>
            <a:off x="8293505" y="375075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8" name="object 7">
            <a:extLst>
              <a:ext uri="{FF2B5EF4-FFF2-40B4-BE49-F238E27FC236}">
                <a16:creationId xmlns:a16="http://schemas.microsoft.com/office/drawing/2014/main" id="{EC2DA67F-14FD-D792-0378-10B321245330}"/>
              </a:ext>
            </a:extLst>
          </p:cNvPr>
          <p:cNvSpPr/>
          <p:nvPr/>
        </p:nvSpPr>
        <p:spPr>
          <a:xfrm>
            <a:off x="8385730" y="461492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9" name="object 8">
            <a:extLst>
              <a:ext uri="{FF2B5EF4-FFF2-40B4-BE49-F238E27FC236}">
                <a16:creationId xmlns:a16="http://schemas.microsoft.com/office/drawing/2014/main" id="{484017D3-A7AE-58ED-E92D-932951C97788}"/>
              </a:ext>
            </a:extLst>
          </p:cNvPr>
          <p:cNvSpPr/>
          <p:nvPr/>
        </p:nvSpPr>
        <p:spPr>
          <a:xfrm>
            <a:off x="3410962" y="4873445"/>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D8E9D3"/>
          </a:solidFill>
        </p:spPr>
        <p:txBody>
          <a:bodyPr wrap="square" lIns="0" tIns="0" rIns="0" bIns="0" rtlCol="0"/>
          <a:lstStyle/>
          <a:p>
            <a:endParaRPr/>
          </a:p>
        </p:txBody>
      </p:sp>
      <p:sp>
        <p:nvSpPr>
          <p:cNvPr id="40" name="object 9">
            <a:extLst>
              <a:ext uri="{FF2B5EF4-FFF2-40B4-BE49-F238E27FC236}">
                <a16:creationId xmlns:a16="http://schemas.microsoft.com/office/drawing/2014/main" id="{C997CB4A-4C9C-4DA7-32BD-26027146199C}"/>
              </a:ext>
            </a:extLst>
          </p:cNvPr>
          <p:cNvSpPr/>
          <p:nvPr/>
        </p:nvSpPr>
        <p:spPr>
          <a:xfrm>
            <a:off x="3410962" y="4722748"/>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41" name="object 10">
            <a:extLst>
              <a:ext uri="{FF2B5EF4-FFF2-40B4-BE49-F238E27FC236}">
                <a16:creationId xmlns:a16="http://schemas.microsoft.com/office/drawing/2014/main" id="{B857755A-4238-2EC1-BD89-CF9568AD60A9}"/>
              </a:ext>
            </a:extLst>
          </p:cNvPr>
          <p:cNvSpPr/>
          <p:nvPr/>
        </p:nvSpPr>
        <p:spPr>
          <a:xfrm>
            <a:off x="3410962" y="4722748"/>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42" name="object 11">
            <a:extLst>
              <a:ext uri="{FF2B5EF4-FFF2-40B4-BE49-F238E27FC236}">
                <a16:creationId xmlns:a16="http://schemas.microsoft.com/office/drawing/2014/main" id="{B661034A-B756-3E76-43B6-FA56033CDDEA}"/>
              </a:ext>
            </a:extLst>
          </p:cNvPr>
          <p:cNvSpPr/>
          <p:nvPr/>
        </p:nvSpPr>
        <p:spPr>
          <a:xfrm>
            <a:off x="3542564" y="4873445"/>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43" name="object 12">
            <a:extLst>
              <a:ext uri="{FF2B5EF4-FFF2-40B4-BE49-F238E27FC236}">
                <a16:creationId xmlns:a16="http://schemas.microsoft.com/office/drawing/2014/main" id="{751CDE6B-AA55-DB63-0C5D-99FFBE4E91FA}"/>
              </a:ext>
            </a:extLst>
          </p:cNvPr>
          <p:cNvSpPr/>
          <p:nvPr/>
        </p:nvSpPr>
        <p:spPr>
          <a:xfrm>
            <a:off x="5007209" y="4988548"/>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44" name="object 13">
            <a:extLst>
              <a:ext uri="{FF2B5EF4-FFF2-40B4-BE49-F238E27FC236}">
                <a16:creationId xmlns:a16="http://schemas.microsoft.com/office/drawing/2014/main" id="{C3749C4C-8A49-3257-8BDE-5CAFA7A4321F}"/>
              </a:ext>
            </a:extLst>
          </p:cNvPr>
          <p:cNvSpPr/>
          <p:nvPr/>
        </p:nvSpPr>
        <p:spPr>
          <a:xfrm>
            <a:off x="3517712" y="5129697"/>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45" name="object 14">
            <a:extLst>
              <a:ext uri="{FF2B5EF4-FFF2-40B4-BE49-F238E27FC236}">
                <a16:creationId xmlns:a16="http://schemas.microsoft.com/office/drawing/2014/main" id="{2C47599A-09DC-4028-8A1B-B7E342642528}"/>
              </a:ext>
            </a:extLst>
          </p:cNvPr>
          <p:cNvSpPr/>
          <p:nvPr/>
        </p:nvSpPr>
        <p:spPr>
          <a:xfrm>
            <a:off x="3537212" y="4892398"/>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46" name="object 15">
            <a:extLst>
              <a:ext uri="{FF2B5EF4-FFF2-40B4-BE49-F238E27FC236}">
                <a16:creationId xmlns:a16="http://schemas.microsoft.com/office/drawing/2014/main" id="{C54DA4E9-ADA7-4729-011B-94343C84B67C}"/>
              </a:ext>
            </a:extLst>
          </p:cNvPr>
          <p:cNvSpPr/>
          <p:nvPr/>
        </p:nvSpPr>
        <p:spPr>
          <a:xfrm>
            <a:off x="3673412" y="4742998"/>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47" name="object 16">
            <a:extLst>
              <a:ext uri="{FF2B5EF4-FFF2-40B4-BE49-F238E27FC236}">
                <a16:creationId xmlns:a16="http://schemas.microsoft.com/office/drawing/2014/main" id="{178853BA-9583-F3E0-6E94-C1942677DEA3}"/>
              </a:ext>
            </a:extLst>
          </p:cNvPr>
          <p:cNvSpPr/>
          <p:nvPr/>
        </p:nvSpPr>
        <p:spPr>
          <a:xfrm>
            <a:off x="3699512" y="5129697"/>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48" name="object 17">
            <a:extLst>
              <a:ext uri="{FF2B5EF4-FFF2-40B4-BE49-F238E27FC236}">
                <a16:creationId xmlns:a16="http://schemas.microsoft.com/office/drawing/2014/main" id="{855F7097-1840-AF45-8985-6E8D6B4A139D}"/>
              </a:ext>
            </a:extLst>
          </p:cNvPr>
          <p:cNvSpPr txBox="1"/>
          <p:nvPr/>
        </p:nvSpPr>
        <p:spPr>
          <a:xfrm>
            <a:off x="3680083" y="6127322"/>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49" name="object 18">
            <a:extLst>
              <a:ext uri="{FF2B5EF4-FFF2-40B4-BE49-F238E27FC236}">
                <a16:creationId xmlns:a16="http://schemas.microsoft.com/office/drawing/2014/main" id="{CFDBC0FA-CBDF-8413-F725-F6A681FC1375}"/>
              </a:ext>
            </a:extLst>
          </p:cNvPr>
          <p:cNvSpPr txBox="1"/>
          <p:nvPr/>
        </p:nvSpPr>
        <p:spPr>
          <a:xfrm>
            <a:off x="4044385" y="4054152"/>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50" name="object 19">
            <a:extLst>
              <a:ext uri="{FF2B5EF4-FFF2-40B4-BE49-F238E27FC236}">
                <a16:creationId xmlns:a16="http://schemas.microsoft.com/office/drawing/2014/main" id="{4B322D2D-369E-29C9-FA63-15A25F21D2D8}"/>
              </a:ext>
            </a:extLst>
          </p:cNvPr>
          <p:cNvSpPr txBox="1"/>
          <p:nvPr/>
        </p:nvSpPr>
        <p:spPr>
          <a:xfrm>
            <a:off x="3009476" y="6518960"/>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51" name="object 21">
            <a:extLst>
              <a:ext uri="{FF2B5EF4-FFF2-40B4-BE49-F238E27FC236}">
                <a16:creationId xmlns:a16="http://schemas.microsoft.com/office/drawing/2014/main" id="{F483D327-8ACC-52A3-F9D6-65C649F7EACA}"/>
              </a:ext>
            </a:extLst>
          </p:cNvPr>
          <p:cNvSpPr txBox="1"/>
          <p:nvPr/>
        </p:nvSpPr>
        <p:spPr>
          <a:xfrm>
            <a:off x="5325304" y="3417148"/>
            <a:ext cx="2092325" cy="722630"/>
          </a:xfrm>
          <a:prstGeom prst="rect">
            <a:avLst/>
          </a:prstGeom>
        </p:spPr>
        <p:txBody>
          <a:bodyPr vert="horz" wrap="square" lIns="0" tIns="0" rIns="0" bIns="0" rtlCol="0">
            <a:spAutoFit/>
          </a:bodyPr>
          <a:lstStyle/>
          <a:p>
            <a:pPr marL="12700" marR="5080">
              <a:lnSpc>
                <a:spcPts val="2850"/>
              </a:lnSpc>
            </a:pPr>
            <a:r>
              <a:rPr sz="2400" spc="-5" dirty="0">
                <a:solidFill>
                  <a:srgbClr val="FF0000"/>
                </a:solidFill>
                <a:latin typeface="Arial"/>
                <a:cs typeface="Arial"/>
              </a:rPr>
              <a:t>32x32x3</a:t>
            </a:r>
            <a:r>
              <a:rPr sz="2400" spc="-50" dirty="0">
                <a:solidFill>
                  <a:srgbClr val="FF0000"/>
                </a:solidFill>
                <a:latin typeface="Arial"/>
                <a:cs typeface="Arial"/>
              </a:rPr>
              <a:t> </a:t>
            </a:r>
            <a:r>
              <a:rPr lang="en-US" sz="2400" spc="-5" dirty="0">
                <a:solidFill>
                  <a:srgbClr val="FF0000"/>
                </a:solidFill>
                <a:latin typeface="Arial"/>
                <a:cs typeface="Arial"/>
              </a:rPr>
              <a:t>input</a:t>
            </a:r>
            <a:r>
              <a:rPr sz="2400" spc="-5" dirty="0">
                <a:solidFill>
                  <a:srgbClr val="FF0000"/>
                </a:solidFill>
                <a:latin typeface="Arial"/>
                <a:cs typeface="Arial"/>
              </a:rPr>
              <a:t>  </a:t>
            </a:r>
            <a:r>
              <a:rPr sz="2400" spc="-5" dirty="0">
                <a:solidFill>
                  <a:srgbClr val="38751C"/>
                </a:solidFill>
                <a:latin typeface="Arial"/>
                <a:cs typeface="Arial"/>
              </a:rPr>
              <a:t>5x5x3</a:t>
            </a:r>
            <a:r>
              <a:rPr sz="2400" spc="-60" dirty="0">
                <a:solidFill>
                  <a:srgbClr val="38751C"/>
                </a:solidFill>
                <a:latin typeface="Arial"/>
                <a:cs typeface="Arial"/>
              </a:rPr>
              <a:t> </a:t>
            </a:r>
            <a:r>
              <a:rPr sz="2400" spc="-5" dirty="0">
                <a:solidFill>
                  <a:srgbClr val="38751C"/>
                </a:solidFill>
                <a:latin typeface="Arial"/>
                <a:cs typeface="Arial"/>
              </a:rPr>
              <a:t>filter</a:t>
            </a:r>
            <a:endParaRPr sz="2400" dirty="0">
              <a:latin typeface="Arial"/>
              <a:cs typeface="Arial"/>
            </a:endParaRPr>
          </a:p>
        </p:txBody>
      </p:sp>
      <p:sp>
        <p:nvSpPr>
          <p:cNvPr id="52" name="object 22">
            <a:extLst>
              <a:ext uri="{FF2B5EF4-FFF2-40B4-BE49-F238E27FC236}">
                <a16:creationId xmlns:a16="http://schemas.microsoft.com/office/drawing/2014/main" id="{26A804B1-CDC4-85BB-69D5-0CA91B83F3EF}"/>
              </a:ext>
            </a:extLst>
          </p:cNvPr>
          <p:cNvSpPr/>
          <p:nvPr/>
        </p:nvSpPr>
        <p:spPr>
          <a:xfrm>
            <a:off x="4176823" y="3570150"/>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53" name="object 23">
            <a:extLst>
              <a:ext uri="{FF2B5EF4-FFF2-40B4-BE49-F238E27FC236}">
                <a16:creationId xmlns:a16="http://schemas.microsoft.com/office/drawing/2014/main" id="{01F2E56F-D6A8-4505-5116-A1325E81AA9F}"/>
              </a:ext>
            </a:extLst>
          </p:cNvPr>
          <p:cNvSpPr/>
          <p:nvPr/>
        </p:nvSpPr>
        <p:spPr>
          <a:xfrm>
            <a:off x="4134761" y="3774770"/>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54" name="object 24">
            <a:extLst>
              <a:ext uri="{FF2B5EF4-FFF2-40B4-BE49-F238E27FC236}">
                <a16:creationId xmlns:a16="http://schemas.microsoft.com/office/drawing/2014/main" id="{3576E58E-93E5-6286-1775-631E75B0F181}"/>
              </a:ext>
            </a:extLst>
          </p:cNvPr>
          <p:cNvSpPr/>
          <p:nvPr/>
        </p:nvSpPr>
        <p:spPr>
          <a:xfrm>
            <a:off x="3863476" y="4053675"/>
            <a:ext cx="1346200" cy="523240"/>
          </a:xfrm>
          <a:custGeom>
            <a:avLst/>
            <a:gdLst/>
            <a:ahLst/>
            <a:cxnLst/>
            <a:rect l="l" t="t" r="r" b="b"/>
            <a:pathLst>
              <a:path w="1346200" h="523239">
                <a:moveTo>
                  <a:pt x="1345632" y="0"/>
                </a:moveTo>
                <a:lnTo>
                  <a:pt x="0" y="523188"/>
                </a:lnTo>
              </a:path>
            </a:pathLst>
          </a:custGeom>
          <a:ln w="9524">
            <a:solidFill>
              <a:srgbClr val="38751C"/>
            </a:solidFill>
          </a:ln>
        </p:spPr>
        <p:txBody>
          <a:bodyPr wrap="square" lIns="0" tIns="0" rIns="0" bIns="0" rtlCol="0"/>
          <a:lstStyle/>
          <a:p>
            <a:endParaRPr/>
          </a:p>
        </p:txBody>
      </p:sp>
      <p:sp>
        <p:nvSpPr>
          <p:cNvPr id="55" name="object 25">
            <a:extLst>
              <a:ext uri="{FF2B5EF4-FFF2-40B4-BE49-F238E27FC236}">
                <a16:creationId xmlns:a16="http://schemas.microsoft.com/office/drawing/2014/main" id="{D46FE540-42D1-CFCC-630E-0DECA0302E7F}"/>
              </a:ext>
            </a:extLst>
          </p:cNvPr>
          <p:cNvSpPr/>
          <p:nvPr/>
        </p:nvSpPr>
        <p:spPr>
          <a:xfrm>
            <a:off x="3823189" y="4562201"/>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38751C"/>
            </a:solidFill>
          </a:ln>
        </p:spPr>
        <p:txBody>
          <a:bodyPr wrap="square" lIns="0" tIns="0" rIns="0" bIns="0" rtlCol="0"/>
          <a:lstStyle/>
          <a:p>
            <a:endParaRPr/>
          </a:p>
        </p:txBody>
      </p:sp>
      <p:sp>
        <p:nvSpPr>
          <p:cNvPr id="56" name="object 26">
            <a:extLst>
              <a:ext uri="{FF2B5EF4-FFF2-40B4-BE49-F238E27FC236}">
                <a16:creationId xmlns:a16="http://schemas.microsoft.com/office/drawing/2014/main" id="{FA0F9229-8DA5-0B41-30BB-743E1C681D0A}"/>
              </a:ext>
            </a:extLst>
          </p:cNvPr>
          <p:cNvSpPr/>
          <p:nvPr/>
        </p:nvSpPr>
        <p:spPr>
          <a:xfrm>
            <a:off x="5744458" y="5132997"/>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57" name="object 27">
            <a:extLst>
              <a:ext uri="{FF2B5EF4-FFF2-40B4-BE49-F238E27FC236}">
                <a16:creationId xmlns:a16="http://schemas.microsoft.com/office/drawing/2014/main" id="{725C82A2-54F0-8A21-46B5-C9BDE417B741}"/>
              </a:ext>
            </a:extLst>
          </p:cNvPr>
          <p:cNvSpPr/>
          <p:nvPr/>
        </p:nvSpPr>
        <p:spPr>
          <a:xfrm>
            <a:off x="8053103" y="5117272"/>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58" name="object 28">
            <a:extLst>
              <a:ext uri="{FF2B5EF4-FFF2-40B4-BE49-F238E27FC236}">
                <a16:creationId xmlns:a16="http://schemas.microsoft.com/office/drawing/2014/main" id="{A001D034-6598-E998-B73D-4396152E1655}"/>
              </a:ext>
            </a:extLst>
          </p:cNvPr>
          <p:cNvSpPr/>
          <p:nvPr/>
        </p:nvSpPr>
        <p:spPr>
          <a:xfrm>
            <a:off x="8671480" y="4614923"/>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59" name="object 29">
            <a:extLst>
              <a:ext uri="{FF2B5EF4-FFF2-40B4-BE49-F238E27FC236}">
                <a16:creationId xmlns:a16="http://schemas.microsoft.com/office/drawing/2014/main" id="{9C506C7E-452A-051F-AE20-C461650659CD}"/>
              </a:ext>
            </a:extLst>
          </p:cNvPr>
          <p:cNvSpPr/>
          <p:nvPr/>
        </p:nvSpPr>
        <p:spPr>
          <a:xfrm>
            <a:off x="8671480" y="3750750"/>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60" name="object 30">
            <a:extLst>
              <a:ext uri="{FF2B5EF4-FFF2-40B4-BE49-F238E27FC236}">
                <a16:creationId xmlns:a16="http://schemas.microsoft.com/office/drawing/2014/main" id="{99AB2270-B6A2-62E4-2EC8-F9737D6F18B3}"/>
              </a:ext>
            </a:extLst>
          </p:cNvPr>
          <p:cNvSpPr/>
          <p:nvPr/>
        </p:nvSpPr>
        <p:spPr>
          <a:xfrm>
            <a:off x="8671480" y="375075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61" name="object 31">
            <a:extLst>
              <a:ext uri="{FF2B5EF4-FFF2-40B4-BE49-F238E27FC236}">
                <a16:creationId xmlns:a16="http://schemas.microsoft.com/office/drawing/2014/main" id="{94736EE9-309C-752E-2896-5EAC183D2452}"/>
              </a:ext>
            </a:extLst>
          </p:cNvPr>
          <p:cNvSpPr/>
          <p:nvPr/>
        </p:nvSpPr>
        <p:spPr>
          <a:xfrm>
            <a:off x="8763704" y="461492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62" name="object 33">
            <a:extLst>
              <a:ext uri="{FF2B5EF4-FFF2-40B4-BE49-F238E27FC236}">
                <a16:creationId xmlns:a16="http://schemas.microsoft.com/office/drawing/2014/main" id="{9072FA40-FA68-23A1-108E-E75FCD3A3862}"/>
              </a:ext>
            </a:extLst>
          </p:cNvPr>
          <p:cNvSpPr txBox="1"/>
          <p:nvPr/>
        </p:nvSpPr>
        <p:spPr>
          <a:xfrm>
            <a:off x="8629002" y="6540801"/>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a:latin typeface="Arial"/>
              <a:cs typeface="Arial"/>
            </a:endParaRPr>
          </a:p>
        </p:txBody>
      </p:sp>
      <p:sp>
        <p:nvSpPr>
          <p:cNvPr id="63" name="object 34">
            <a:extLst>
              <a:ext uri="{FF2B5EF4-FFF2-40B4-BE49-F238E27FC236}">
                <a16:creationId xmlns:a16="http://schemas.microsoft.com/office/drawing/2014/main" id="{55628CBF-258D-9809-BC42-C08EBDA4DD7F}"/>
              </a:ext>
            </a:extLst>
          </p:cNvPr>
          <p:cNvSpPr txBox="1"/>
          <p:nvPr/>
        </p:nvSpPr>
        <p:spPr>
          <a:xfrm>
            <a:off x="9296512" y="608512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64" name="object 35">
            <a:extLst>
              <a:ext uri="{FF2B5EF4-FFF2-40B4-BE49-F238E27FC236}">
                <a16:creationId xmlns:a16="http://schemas.microsoft.com/office/drawing/2014/main" id="{9FCBC699-E048-C6B4-36E6-0B9A551D45C1}"/>
              </a:ext>
            </a:extLst>
          </p:cNvPr>
          <p:cNvSpPr txBox="1"/>
          <p:nvPr/>
        </p:nvSpPr>
        <p:spPr>
          <a:xfrm>
            <a:off x="5688007" y="4674143"/>
            <a:ext cx="3903104" cy="1796774"/>
          </a:xfrm>
          <a:prstGeom prst="rect">
            <a:avLst/>
          </a:prstGeom>
        </p:spPr>
        <p:txBody>
          <a:bodyPr vert="horz" wrap="square" lIns="0" tIns="0" rIns="0" bIns="0" rtlCol="0">
            <a:spAutoFit/>
          </a:bodyPr>
          <a:lstStyle/>
          <a:p>
            <a:pPr marR="5080" algn="r">
              <a:lnSpc>
                <a:spcPct val="100000"/>
              </a:lnSpc>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12700" marR="2438400">
              <a:lnSpc>
                <a:spcPct val="100699"/>
              </a:lnSpc>
              <a:spcBef>
                <a:spcPts val="1055"/>
              </a:spcBef>
            </a:pPr>
            <a:r>
              <a:rPr sz="1800" spc="-5" dirty="0">
                <a:latin typeface="Arial"/>
                <a:cs typeface="Arial"/>
              </a:rPr>
              <a:t>convolve (slide) over all  spatial</a:t>
            </a:r>
            <a:r>
              <a:rPr lang="en-US" sz="1800" spc="-5" dirty="0">
                <a:latin typeface="Arial"/>
                <a:cs typeface="Arial"/>
              </a:rPr>
              <a:t> </a:t>
            </a:r>
            <a:r>
              <a:rPr sz="1800" spc="-5" dirty="0">
                <a:latin typeface="Arial"/>
                <a:cs typeface="Arial"/>
              </a:rPr>
              <a:t>locations</a:t>
            </a:r>
            <a:endParaRPr sz="1800" dirty="0">
              <a:latin typeface="Arial"/>
              <a:cs typeface="Arial"/>
            </a:endParaRPr>
          </a:p>
        </p:txBody>
      </p:sp>
      <p:sp>
        <p:nvSpPr>
          <p:cNvPr id="65" name="object 36">
            <a:extLst>
              <a:ext uri="{FF2B5EF4-FFF2-40B4-BE49-F238E27FC236}">
                <a16:creationId xmlns:a16="http://schemas.microsoft.com/office/drawing/2014/main" id="{356289D2-69EE-AF99-08D1-F3976D33F923}"/>
              </a:ext>
            </a:extLst>
          </p:cNvPr>
          <p:cNvSpPr/>
          <p:nvPr/>
        </p:nvSpPr>
        <p:spPr>
          <a:xfrm>
            <a:off x="2994438" y="4493976"/>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6" name="object 37">
            <a:extLst>
              <a:ext uri="{FF2B5EF4-FFF2-40B4-BE49-F238E27FC236}">
                <a16:creationId xmlns:a16="http://schemas.microsoft.com/office/drawing/2014/main" id="{9C12D15F-05F9-23CA-3DE1-F60C9350EDBB}"/>
              </a:ext>
            </a:extLst>
          </p:cNvPr>
          <p:cNvSpPr/>
          <p:nvPr/>
        </p:nvSpPr>
        <p:spPr>
          <a:xfrm>
            <a:off x="2994438" y="3750750"/>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67" name="object 38">
            <a:extLst>
              <a:ext uri="{FF2B5EF4-FFF2-40B4-BE49-F238E27FC236}">
                <a16:creationId xmlns:a16="http://schemas.microsoft.com/office/drawing/2014/main" id="{AA9232F3-DD2B-5A68-9B95-1EF2DE9B5B97}"/>
              </a:ext>
            </a:extLst>
          </p:cNvPr>
          <p:cNvSpPr/>
          <p:nvPr/>
        </p:nvSpPr>
        <p:spPr>
          <a:xfrm>
            <a:off x="2994438" y="375075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68" name="object 39">
            <a:extLst>
              <a:ext uri="{FF2B5EF4-FFF2-40B4-BE49-F238E27FC236}">
                <a16:creationId xmlns:a16="http://schemas.microsoft.com/office/drawing/2014/main" id="{13A3E803-C2C7-D57E-D04F-546CD8BD6BC4}"/>
              </a:ext>
            </a:extLst>
          </p:cNvPr>
          <p:cNvSpPr/>
          <p:nvPr/>
        </p:nvSpPr>
        <p:spPr>
          <a:xfrm>
            <a:off x="3207610" y="4493976"/>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69" name="Content Placeholder 2">
            <a:extLst>
              <a:ext uri="{FF2B5EF4-FFF2-40B4-BE49-F238E27FC236}">
                <a16:creationId xmlns:a16="http://schemas.microsoft.com/office/drawing/2014/main" id="{F171B824-D2FD-9A9C-9483-561BA28B3905}"/>
              </a:ext>
            </a:extLst>
          </p:cNvPr>
          <p:cNvSpPr txBox="1">
            <a:spLocks/>
          </p:cNvSpPr>
          <p:nvPr/>
        </p:nvSpPr>
        <p:spPr>
          <a:xfrm>
            <a:off x="9773129" y="1098585"/>
            <a:ext cx="2043986" cy="15768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One (</a:t>
            </a:r>
            <a:r>
              <a:rPr lang="en-US" sz="2000" dirty="0">
                <a:solidFill>
                  <a:srgbClr val="0000FF"/>
                </a:solidFill>
              </a:rPr>
              <a:t>blue</a:t>
            </a:r>
            <a:r>
              <a:rPr lang="en-US" sz="2000" dirty="0"/>
              <a:t>) filter generates one 2D feature map as output</a:t>
            </a:r>
            <a:endParaRPr lang="en-SE" sz="2000" dirty="0"/>
          </a:p>
        </p:txBody>
      </p:sp>
      <p:sp>
        <p:nvSpPr>
          <p:cNvPr id="70" name="TextBox 69">
            <a:extLst>
              <a:ext uri="{FF2B5EF4-FFF2-40B4-BE49-F238E27FC236}">
                <a16:creationId xmlns:a16="http://schemas.microsoft.com/office/drawing/2014/main" id="{9F7FAC81-FA6B-4768-C242-6FDD54815317}"/>
              </a:ext>
            </a:extLst>
          </p:cNvPr>
          <p:cNvSpPr txBox="1"/>
          <p:nvPr/>
        </p:nvSpPr>
        <p:spPr>
          <a:xfrm>
            <a:off x="9767008" y="3420839"/>
            <a:ext cx="2050096" cy="2862322"/>
          </a:xfrm>
          <a:prstGeom prst="rect">
            <a:avLst/>
          </a:prstGeom>
          <a:noFill/>
        </p:spPr>
        <p:txBody>
          <a:bodyPr wrap="square">
            <a:spAutoFit/>
          </a:bodyPr>
          <a:lstStyle/>
          <a:p>
            <a:pPr marL="0" indent="0">
              <a:buNone/>
            </a:pPr>
            <a:r>
              <a:rPr lang="en-US" sz="2000" dirty="0"/>
              <a:t>Two filters (</a:t>
            </a:r>
            <a:r>
              <a:rPr lang="en-US" sz="2000" dirty="0">
                <a:solidFill>
                  <a:srgbClr val="0000FF"/>
                </a:solidFill>
              </a:rPr>
              <a:t>blue</a:t>
            </a:r>
            <a:r>
              <a:rPr lang="en-US" sz="2000" dirty="0"/>
              <a:t> and </a:t>
            </a:r>
            <a:r>
              <a:rPr lang="en-US" sz="2000" dirty="0">
                <a:solidFill>
                  <a:schemeClr val="accent6"/>
                </a:solidFill>
              </a:rPr>
              <a:t>green</a:t>
            </a:r>
            <a:r>
              <a:rPr lang="en-US" sz="2000" dirty="0"/>
              <a:t>) generate two 2D feature maps (blue and green), stacked along the depth dimension to produce a 3D output volume</a:t>
            </a:r>
            <a:endParaRPr lang="en-SE" sz="2000" dirty="0"/>
          </a:p>
        </p:txBody>
      </p:sp>
    </p:spTree>
    <p:extLst>
      <p:ext uri="{BB962C8B-B14F-4D97-AF65-F5344CB8AC3E}">
        <p14:creationId xmlns:p14="http://schemas.microsoft.com/office/powerpoint/2010/main" val="1295684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B577-60A9-F393-9AFA-5BAE6770DA9B}"/>
              </a:ext>
            </a:extLst>
          </p:cNvPr>
          <p:cNvSpPr>
            <a:spLocks noGrp="1"/>
          </p:cNvSpPr>
          <p:nvPr>
            <p:ph type="title"/>
          </p:nvPr>
        </p:nvSpPr>
        <p:spPr/>
        <p:txBody>
          <a:bodyPr/>
          <a:lstStyle/>
          <a:p>
            <a:r>
              <a:rPr lang="en-US" dirty="0"/>
              <a:t>Stacked feature maps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C0F99B-909E-1919-2291-E0EDEC5CB88F}"/>
                  </a:ext>
                </a:extLst>
              </p:cNvPr>
              <p:cNvSpPr>
                <a:spLocks noGrp="1"/>
              </p:cNvSpPr>
              <p:nvPr>
                <p:ph idx="1"/>
              </p:nvPr>
            </p:nvSpPr>
            <p:spPr>
              <a:xfrm>
                <a:off x="622737" y="1237593"/>
                <a:ext cx="4620311" cy="5194738"/>
              </a:xfrm>
            </p:spPr>
            <p:txBody>
              <a:bodyPr>
                <a:normAutofit fontScale="85000" lnSpcReduction="10000"/>
              </a:bodyPr>
              <a:lstStyle/>
              <a:p>
                <a:r>
                  <a:rPr lang="en-US" dirty="0"/>
                  <a:t>If we have six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m:t>
                    </m:r>
                    <m:r>
                      <a:rPr lang="en-US" i="1" dirty="0" smtClean="0">
                        <a:latin typeface="Cambria Math" panose="02040503050406030204" pitchFamily="18" charset="0"/>
                      </a:rPr>
                      <m:t>5</m:t>
                    </m:r>
                  </m:oMath>
                </a14:m>
                <a:r>
                  <a:rPr lang="en-US" dirty="0"/>
                  <a:t> filters, we’ll get six different feature maps, each computed by convolution of one filter with the input</a:t>
                </a:r>
              </a:p>
              <a:p>
                <a:pPr lvl="1"/>
                <a:r>
                  <a:rPr lang="en-US" dirty="0"/>
                  <a:t>For each 5×5 patch of the input, there are 6 different neurons looking at it, each extracting different features</a:t>
                </a:r>
              </a:p>
              <a:p>
                <a:r>
                  <a:rPr lang="en-US" dirty="0"/>
                  <a:t>We stack these up to get an output volume (a new “image”) of size </a:t>
                </a:r>
                <a14:m>
                  <m:oMath xmlns:m="http://schemas.openxmlformats.org/officeDocument/2006/math">
                    <m:r>
                      <a:rPr lang="en-US" dirty="0">
                        <a:latin typeface="Cambria Math" panose="02040503050406030204" pitchFamily="18" charset="0"/>
                      </a:rPr>
                      <m:t>28×28×6</m:t>
                    </m:r>
                  </m:oMath>
                </a14:m>
                <a:r>
                  <a:rPr lang="en-US" dirty="0"/>
                  <a:t>, an intermediate representation to be passed to subsequent layers</a:t>
                </a:r>
              </a:p>
              <a:p>
                <a:endParaRPr lang="en-SE" dirty="0"/>
              </a:p>
              <a:p>
                <a:endParaRPr lang="en-SE" dirty="0"/>
              </a:p>
            </p:txBody>
          </p:sp>
        </mc:Choice>
        <mc:Fallback xmlns="">
          <p:sp>
            <p:nvSpPr>
              <p:cNvPr id="3" name="Content Placeholder 2">
                <a:extLst>
                  <a:ext uri="{FF2B5EF4-FFF2-40B4-BE49-F238E27FC236}">
                    <a16:creationId xmlns:a16="http://schemas.microsoft.com/office/drawing/2014/main" id="{23C0F99B-909E-1919-2291-E0EDEC5CB88F}"/>
                  </a:ext>
                </a:extLst>
              </p:cNvPr>
              <p:cNvSpPr>
                <a:spLocks noGrp="1" noRot="1" noChangeAspect="1" noMove="1" noResize="1" noEditPoints="1" noAdjustHandles="1" noChangeArrowheads="1" noChangeShapeType="1" noTextEdit="1"/>
              </p:cNvSpPr>
              <p:nvPr>
                <p:ph idx="1"/>
              </p:nvPr>
            </p:nvSpPr>
            <p:spPr>
              <a:xfrm>
                <a:off x="622737" y="1237593"/>
                <a:ext cx="4620311" cy="5194738"/>
              </a:xfrm>
              <a:blipFill>
                <a:blip r:embed="rId2"/>
                <a:stretch>
                  <a:fillRect l="-2243" t="-2465" r="-1715" b="-105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E646147-80C5-FA58-B6FE-FA2837736A69}"/>
              </a:ext>
            </a:extLst>
          </p:cNvPr>
          <p:cNvSpPr>
            <a:spLocks noGrp="1"/>
          </p:cNvSpPr>
          <p:nvPr>
            <p:ph type="sldNum" sz="quarter" idx="12"/>
          </p:nvPr>
        </p:nvSpPr>
        <p:spPr/>
        <p:txBody>
          <a:bodyPr/>
          <a:lstStyle/>
          <a:p>
            <a:fld id="{1F57BF9A-7B35-9447-9112-EAE7E91B4E99}" type="slidenum">
              <a:rPr lang="en-US" smtClean="0"/>
              <a:t>14</a:t>
            </a:fld>
            <a:endParaRPr lang="en-US"/>
          </a:p>
        </p:txBody>
      </p:sp>
      <p:sp>
        <p:nvSpPr>
          <p:cNvPr id="5" name="object 4">
            <a:extLst>
              <a:ext uri="{FF2B5EF4-FFF2-40B4-BE49-F238E27FC236}">
                <a16:creationId xmlns:a16="http://schemas.microsoft.com/office/drawing/2014/main" id="{FE8A6495-866E-0C8E-C8BC-C7CAA4D01554}"/>
              </a:ext>
            </a:extLst>
          </p:cNvPr>
          <p:cNvSpPr/>
          <p:nvPr/>
        </p:nvSpPr>
        <p:spPr>
          <a:xfrm>
            <a:off x="5476794" y="327007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 name="object 5">
            <a:extLst>
              <a:ext uri="{FF2B5EF4-FFF2-40B4-BE49-F238E27FC236}">
                <a16:creationId xmlns:a16="http://schemas.microsoft.com/office/drawing/2014/main" id="{EEF524D4-59C7-B17E-B0C7-44645383609F}"/>
              </a:ext>
            </a:extLst>
          </p:cNvPr>
          <p:cNvSpPr/>
          <p:nvPr/>
        </p:nvSpPr>
        <p:spPr>
          <a:xfrm>
            <a:off x="5476794" y="252684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6">
            <a:extLst>
              <a:ext uri="{FF2B5EF4-FFF2-40B4-BE49-F238E27FC236}">
                <a16:creationId xmlns:a16="http://schemas.microsoft.com/office/drawing/2014/main" id="{109D6CF1-141F-8229-FBDF-8A122D97ACB6}"/>
              </a:ext>
            </a:extLst>
          </p:cNvPr>
          <p:cNvSpPr/>
          <p:nvPr/>
        </p:nvSpPr>
        <p:spPr>
          <a:xfrm>
            <a:off x="5476794" y="252684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0C3E6EC6-68D7-02A3-12A9-07BBCB4401A3}"/>
              </a:ext>
            </a:extLst>
          </p:cNvPr>
          <p:cNvSpPr/>
          <p:nvPr/>
        </p:nvSpPr>
        <p:spPr>
          <a:xfrm>
            <a:off x="5689966" y="327007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C4F5C6B7-9895-4B56-AED0-20CB6D0E5032}"/>
              </a:ext>
            </a:extLst>
          </p:cNvPr>
          <p:cNvSpPr/>
          <p:nvPr/>
        </p:nvSpPr>
        <p:spPr>
          <a:xfrm>
            <a:off x="9958260" y="339102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10" name="object 9">
            <a:extLst>
              <a:ext uri="{FF2B5EF4-FFF2-40B4-BE49-F238E27FC236}">
                <a16:creationId xmlns:a16="http://schemas.microsoft.com/office/drawing/2014/main" id="{1305486E-1915-014A-5F66-4257E046CFA9}"/>
              </a:ext>
            </a:extLst>
          </p:cNvPr>
          <p:cNvSpPr/>
          <p:nvPr/>
        </p:nvSpPr>
        <p:spPr>
          <a:xfrm>
            <a:off x="9958260" y="252684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1" name="object 10">
            <a:extLst>
              <a:ext uri="{FF2B5EF4-FFF2-40B4-BE49-F238E27FC236}">
                <a16:creationId xmlns:a16="http://schemas.microsoft.com/office/drawing/2014/main" id="{29583078-23BB-6726-C640-8F2DD823FBAD}"/>
              </a:ext>
            </a:extLst>
          </p:cNvPr>
          <p:cNvSpPr/>
          <p:nvPr/>
        </p:nvSpPr>
        <p:spPr>
          <a:xfrm>
            <a:off x="9958260" y="252684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0E8DAA60-8C66-C74A-2735-19C7A11AD521}"/>
              </a:ext>
            </a:extLst>
          </p:cNvPr>
          <p:cNvSpPr/>
          <p:nvPr/>
        </p:nvSpPr>
        <p:spPr>
          <a:xfrm>
            <a:off x="10050485" y="339102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35795D65-9B0D-C25E-2CB1-C9750492A732}"/>
              </a:ext>
            </a:extLst>
          </p:cNvPr>
          <p:cNvSpPr txBox="1"/>
          <p:nvPr/>
        </p:nvSpPr>
        <p:spPr>
          <a:xfrm>
            <a:off x="6162439" y="490341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4" name="object 13">
            <a:extLst>
              <a:ext uri="{FF2B5EF4-FFF2-40B4-BE49-F238E27FC236}">
                <a16:creationId xmlns:a16="http://schemas.microsoft.com/office/drawing/2014/main" id="{A2302654-93BB-DB95-02FB-0A9AEFFD2863}"/>
              </a:ext>
            </a:extLst>
          </p:cNvPr>
          <p:cNvSpPr txBox="1"/>
          <p:nvPr/>
        </p:nvSpPr>
        <p:spPr>
          <a:xfrm>
            <a:off x="5491832" y="529505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5" name="object 14">
            <a:extLst>
              <a:ext uri="{FF2B5EF4-FFF2-40B4-BE49-F238E27FC236}">
                <a16:creationId xmlns:a16="http://schemas.microsoft.com/office/drawing/2014/main" id="{AADA487A-1B2A-2A22-9718-1C234629BF02}"/>
              </a:ext>
            </a:extLst>
          </p:cNvPr>
          <p:cNvSpPr/>
          <p:nvPr/>
        </p:nvSpPr>
        <p:spPr>
          <a:xfrm>
            <a:off x="7083816" y="3909095"/>
            <a:ext cx="2308860" cy="0"/>
          </a:xfrm>
          <a:custGeom>
            <a:avLst/>
            <a:gdLst/>
            <a:ahLst/>
            <a:cxnLst/>
            <a:rect l="l" t="t" r="r" b="b"/>
            <a:pathLst>
              <a:path w="2308860">
                <a:moveTo>
                  <a:pt x="0" y="0"/>
                </a:moveTo>
                <a:lnTo>
                  <a:pt x="2308645" y="0"/>
                </a:lnTo>
              </a:path>
            </a:pathLst>
          </a:custGeom>
          <a:ln w="19050">
            <a:solidFill>
              <a:srgbClr val="666666"/>
            </a:solidFill>
          </a:ln>
        </p:spPr>
        <p:txBody>
          <a:bodyPr wrap="square" lIns="0" tIns="0" rIns="0" bIns="0" rtlCol="0"/>
          <a:lstStyle/>
          <a:p>
            <a:endParaRPr/>
          </a:p>
        </p:txBody>
      </p:sp>
      <p:sp>
        <p:nvSpPr>
          <p:cNvPr id="16" name="object 15">
            <a:extLst>
              <a:ext uri="{FF2B5EF4-FFF2-40B4-BE49-F238E27FC236}">
                <a16:creationId xmlns:a16="http://schemas.microsoft.com/office/drawing/2014/main" id="{FF6EC24D-EC5D-1DCF-0D2D-FA33BFE1C823}"/>
              </a:ext>
            </a:extLst>
          </p:cNvPr>
          <p:cNvSpPr/>
          <p:nvPr/>
        </p:nvSpPr>
        <p:spPr>
          <a:xfrm>
            <a:off x="9392461" y="3893362"/>
            <a:ext cx="43815" cy="31750"/>
          </a:xfrm>
          <a:custGeom>
            <a:avLst/>
            <a:gdLst/>
            <a:ahLst/>
            <a:cxnLst/>
            <a:rect l="l" t="t" r="r" b="b"/>
            <a:pathLst>
              <a:path w="43814" h="31750">
                <a:moveTo>
                  <a:pt x="0" y="31464"/>
                </a:moveTo>
                <a:lnTo>
                  <a:pt x="43224" y="15732"/>
                </a:lnTo>
                <a:lnTo>
                  <a:pt x="0" y="0"/>
                </a:lnTo>
                <a:lnTo>
                  <a:pt x="0" y="31464"/>
                </a:lnTo>
                <a:close/>
              </a:path>
            </a:pathLst>
          </a:custGeom>
          <a:ln w="19050">
            <a:solidFill>
              <a:srgbClr val="666666"/>
            </a:solidFill>
          </a:ln>
        </p:spPr>
        <p:txBody>
          <a:bodyPr wrap="square" lIns="0" tIns="0" rIns="0" bIns="0" rtlCol="0"/>
          <a:lstStyle/>
          <a:p>
            <a:endParaRPr/>
          </a:p>
        </p:txBody>
      </p:sp>
      <p:sp>
        <p:nvSpPr>
          <p:cNvPr id="17" name="object 16">
            <a:extLst>
              <a:ext uri="{FF2B5EF4-FFF2-40B4-BE49-F238E27FC236}">
                <a16:creationId xmlns:a16="http://schemas.microsoft.com/office/drawing/2014/main" id="{2582F905-F176-65A9-E2B1-F783D3418DC9}"/>
              </a:ext>
            </a:extLst>
          </p:cNvPr>
          <p:cNvSpPr/>
          <p:nvPr/>
        </p:nvSpPr>
        <p:spPr>
          <a:xfrm>
            <a:off x="10107635" y="339102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18" name="object 17">
            <a:extLst>
              <a:ext uri="{FF2B5EF4-FFF2-40B4-BE49-F238E27FC236}">
                <a16:creationId xmlns:a16="http://schemas.microsoft.com/office/drawing/2014/main" id="{8350FB5F-70A6-0CFA-065F-040B4F8C0F13}"/>
              </a:ext>
            </a:extLst>
          </p:cNvPr>
          <p:cNvSpPr/>
          <p:nvPr/>
        </p:nvSpPr>
        <p:spPr>
          <a:xfrm>
            <a:off x="10107635" y="252684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9" name="object 18">
            <a:extLst>
              <a:ext uri="{FF2B5EF4-FFF2-40B4-BE49-F238E27FC236}">
                <a16:creationId xmlns:a16="http://schemas.microsoft.com/office/drawing/2014/main" id="{186C9F2B-144B-B28F-1BC3-7071A6E09FF9}"/>
              </a:ext>
            </a:extLst>
          </p:cNvPr>
          <p:cNvSpPr/>
          <p:nvPr/>
        </p:nvSpPr>
        <p:spPr>
          <a:xfrm>
            <a:off x="10107635" y="252684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0" name="object 19">
            <a:extLst>
              <a:ext uri="{FF2B5EF4-FFF2-40B4-BE49-F238E27FC236}">
                <a16:creationId xmlns:a16="http://schemas.microsoft.com/office/drawing/2014/main" id="{3632B58C-9B02-0842-1ABC-B2060E4F8CC1}"/>
              </a:ext>
            </a:extLst>
          </p:cNvPr>
          <p:cNvSpPr/>
          <p:nvPr/>
        </p:nvSpPr>
        <p:spPr>
          <a:xfrm>
            <a:off x="10199859" y="339102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1" name="object 20">
            <a:extLst>
              <a:ext uri="{FF2B5EF4-FFF2-40B4-BE49-F238E27FC236}">
                <a16:creationId xmlns:a16="http://schemas.microsoft.com/office/drawing/2014/main" id="{212ED7C6-1150-2490-7E76-73B807478EAF}"/>
              </a:ext>
            </a:extLst>
          </p:cNvPr>
          <p:cNvSpPr txBox="1"/>
          <p:nvPr/>
        </p:nvSpPr>
        <p:spPr>
          <a:xfrm>
            <a:off x="10293756" y="5316899"/>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a:latin typeface="Arial"/>
              <a:cs typeface="Arial"/>
            </a:endParaRPr>
          </a:p>
        </p:txBody>
      </p:sp>
      <p:sp>
        <p:nvSpPr>
          <p:cNvPr id="22" name="object 21">
            <a:extLst>
              <a:ext uri="{FF2B5EF4-FFF2-40B4-BE49-F238E27FC236}">
                <a16:creationId xmlns:a16="http://schemas.microsoft.com/office/drawing/2014/main" id="{6F5C108E-93EF-EEF4-6867-D71AE54C37FB}"/>
              </a:ext>
            </a:extLst>
          </p:cNvPr>
          <p:cNvSpPr txBox="1"/>
          <p:nvPr/>
        </p:nvSpPr>
        <p:spPr>
          <a:xfrm>
            <a:off x="11349333" y="488044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3" name="object 22">
            <a:extLst>
              <a:ext uri="{FF2B5EF4-FFF2-40B4-BE49-F238E27FC236}">
                <a16:creationId xmlns:a16="http://schemas.microsoft.com/office/drawing/2014/main" id="{8F459E38-6272-3FC4-2442-072E1931EA0E}"/>
              </a:ext>
            </a:extLst>
          </p:cNvPr>
          <p:cNvSpPr txBox="1"/>
          <p:nvPr/>
        </p:nvSpPr>
        <p:spPr>
          <a:xfrm>
            <a:off x="6526741" y="2164854"/>
            <a:ext cx="5594350" cy="2544286"/>
          </a:xfrm>
          <a:prstGeom prst="rect">
            <a:avLst/>
          </a:prstGeom>
        </p:spPr>
        <p:txBody>
          <a:bodyPr vert="horz" wrap="square" lIns="0" tIns="0" rIns="0" bIns="0" rtlCol="0">
            <a:spAutoFit/>
          </a:bodyPr>
          <a:lstStyle/>
          <a:p>
            <a:pPr marL="3644265">
              <a:lnSpc>
                <a:spcPct val="100000"/>
              </a:lnSpc>
            </a:pPr>
            <a:r>
              <a:rPr lang="en-US" sz="1800" b="1" spc="-5" dirty="0">
                <a:latin typeface="Arial"/>
                <a:cs typeface="Arial"/>
              </a:rPr>
              <a:t>feature map</a:t>
            </a:r>
            <a:r>
              <a:rPr sz="1800" b="1" spc="-5" dirty="0">
                <a:latin typeface="Arial"/>
                <a:cs typeface="Arial"/>
              </a:rPr>
              <a:t>s</a:t>
            </a:r>
            <a:endParaRPr sz="1800" dirty="0">
              <a:latin typeface="Arial"/>
              <a:cs typeface="Arial"/>
            </a:endParaRPr>
          </a:p>
          <a:p>
            <a:pPr>
              <a:lnSpc>
                <a:spcPct val="100000"/>
              </a:lnSpc>
              <a:spcBef>
                <a:spcPts val="30"/>
              </a:spcBef>
            </a:pPr>
            <a:endParaRPr sz="2650" dirty="0">
              <a:latin typeface="Times New Roman"/>
              <a:cs typeface="Times New Roman"/>
            </a:endParaRPr>
          </a:p>
          <a:p>
            <a:pPr marL="12700">
              <a:lnSpc>
                <a:spcPct val="100000"/>
              </a:lnSpc>
            </a:pPr>
            <a:r>
              <a:rPr sz="1800" spc="-5" dirty="0">
                <a:latin typeface="Arial"/>
                <a:cs typeface="Arial"/>
              </a:rPr>
              <a:t>32</a:t>
            </a:r>
            <a:endParaRPr sz="1800" dirty="0">
              <a:latin typeface="Arial"/>
              <a:cs typeface="Arial"/>
            </a:endParaRPr>
          </a:p>
          <a:p>
            <a:pPr marR="5080" algn="r">
              <a:lnSpc>
                <a:spcPct val="100000"/>
              </a:lnSpc>
              <a:spcBef>
                <a:spcPts val="1540"/>
              </a:spcBef>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665480">
              <a:lnSpc>
                <a:spcPct val="100000"/>
              </a:lnSpc>
              <a:spcBef>
                <a:spcPts val="1050"/>
              </a:spcBef>
            </a:pPr>
            <a:r>
              <a:rPr sz="1800" spc="-5" dirty="0">
                <a:latin typeface="Arial"/>
                <a:cs typeface="Arial"/>
              </a:rPr>
              <a:t>Convolution</a:t>
            </a:r>
            <a:r>
              <a:rPr sz="1800" spc="-30" dirty="0">
                <a:latin typeface="Arial"/>
                <a:cs typeface="Arial"/>
              </a:rPr>
              <a:t> </a:t>
            </a:r>
            <a:r>
              <a:rPr sz="1800" spc="-5" dirty="0">
                <a:latin typeface="Arial"/>
                <a:cs typeface="Arial"/>
              </a:rPr>
              <a:t>Layer</a:t>
            </a:r>
            <a:r>
              <a:rPr lang="en-US" sz="1800" spc="-5" dirty="0">
                <a:latin typeface="Arial"/>
                <a:cs typeface="Arial"/>
              </a:rPr>
              <a:t> w.</a:t>
            </a:r>
          </a:p>
          <a:p>
            <a:pPr marL="665480">
              <a:lnSpc>
                <a:spcPct val="100000"/>
              </a:lnSpc>
              <a:spcBef>
                <a:spcPts val="1050"/>
              </a:spcBef>
            </a:pPr>
            <a:r>
              <a:rPr lang="en-US" spc="-5" dirty="0">
                <a:latin typeface="Arial"/>
                <a:cs typeface="Arial"/>
              </a:rPr>
              <a:t>six </a:t>
            </a:r>
            <a:r>
              <a:rPr lang="en-US" dirty="0"/>
              <a:t>5x5 filters</a:t>
            </a:r>
            <a:endParaRPr sz="1800" dirty="0">
              <a:latin typeface="Arial"/>
              <a:cs typeface="Arial"/>
            </a:endParaRPr>
          </a:p>
        </p:txBody>
      </p:sp>
      <p:sp>
        <p:nvSpPr>
          <p:cNvPr id="24" name="object 24">
            <a:extLst>
              <a:ext uri="{FF2B5EF4-FFF2-40B4-BE49-F238E27FC236}">
                <a16:creationId xmlns:a16="http://schemas.microsoft.com/office/drawing/2014/main" id="{4ACDD5D0-A7D5-5308-E332-7B4704D869B0}"/>
              </a:ext>
            </a:extLst>
          </p:cNvPr>
          <p:cNvSpPr/>
          <p:nvPr/>
        </p:nvSpPr>
        <p:spPr>
          <a:xfrm>
            <a:off x="10260034" y="339102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4CCCC"/>
          </a:solidFill>
        </p:spPr>
        <p:txBody>
          <a:bodyPr wrap="square" lIns="0" tIns="0" rIns="0" bIns="0" rtlCol="0"/>
          <a:lstStyle/>
          <a:p>
            <a:endParaRPr/>
          </a:p>
        </p:txBody>
      </p:sp>
      <p:sp>
        <p:nvSpPr>
          <p:cNvPr id="25" name="object 25">
            <a:extLst>
              <a:ext uri="{FF2B5EF4-FFF2-40B4-BE49-F238E27FC236}">
                <a16:creationId xmlns:a16="http://schemas.microsoft.com/office/drawing/2014/main" id="{CCC3D7D3-FD62-5D4A-DC0B-74D5AA882AEC}"/>
              </a:ext>
            </a:extLst>
          </p:cNvPr>
          <p:cNvSpPr/>
          <p:nvPr/>
        </p:nvSpPr>
        <p:spPr>
          <a:xfrm>
            <a:off x="10260034" y="252684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6" name="object 26">
            <a:extLst>
              <a:ext uri="{FF2B5EF4-FFF2-40B4-BE49-F238E27FC236}">
                <a16:creationId xmlns:a16="http://schemas.microsoft.com/office/drawing/2014/main" id="{A173AE02-7279-14A7-DE0A-F4C8DC7683AA}"/>
              </a:ext>
            </a:extLst>
          </p:cNvPr>
          <p:cNvSpPr/>
          <p:nvPr/>
        </p:nvSpPr>
        <p:spPr>
          <a:xfrm>
            <a:off x="10260034" y="252684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38BE3EF6-FCFE-0553-D32F-106E3FBF281B}"/>
              </a:ext>
            </a:extLst>
          </p:cNvPr>
          <p:cNvSpPr/>
          <p:nvPr/>
        </p:nvSpPr>
        <p:spPr>
          <a:xfrm>
            <a:off x="10352259" y="339102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29003EC5-25B1-EC02-47A2-D9AD555D5E7C}"/>
              </a:ext>
            </a:extLst>
          </p:cNvPr>
          <p:cNvSpPr/>
          <p:nvPr/>
        </p:nvSpPr>
        <p:spPr>
          <a:xfrm>
            <a:off x="10412434" y="339102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FF2CC"/>
          </a:solidFill>
        </p:spPr>
        <p:txBody>
          <a:bodyPr wrap="square" lIns="0" tIns="0" rIns="0" bIns="0" rtlCol="0"/>
          <a:lstStyle/>
          <a:p>
            <a:endParaRPr/>
          </a:p>
        </p:txBody>
      </p:sp>
      <p:sp>
        <p:nvSpPr>
          <p:cNvPr id="29" name="object 29">
            <a:extLst>
              <a:ext uri="{FF2B5EF4-FFF2-40B4-BE49-F238E27FC236}">
                <a16:creationId xmlns:a16="http://schemas.microsoft.com/office/drawing/2014/main" id="{1D17825E-A636-99C6-C3A0-4E6583C4BCC0}"/>
              </a:ext>
            </a:extLst>
          </p:cNvPr>
          <p:cNvSpPr/>
          <p:nvPr/>
        </p:nvSpPr>
        <p:spPr>
          <a:xfrm>
            <a:off x="10412434" y="252684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0" name="object 30">
            <a:extLst>
              <a:ext uri="{FF2B5EF4-FFF2-40B4-BE49-F238E27FC236}">
                <a16:creationId xmlns:a16="http://schemas.microsoft.com/office/drawing/2014/main" id="{0AE02939-628C-6757-6FC5-C364ADF9852D}"/>
              </a:ext>
            </a:extLst>
          </p:cNvPr>
          <p:cNvSpPr/>
          <p:nvPr/>
        </p:nvSpPr>
        <p:spPr>
          <a:xfrm>
            <a:off x="10412434" y="252684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1" name="object 31">
            <a:extLst>
              <a:ext uri="{FF2B5EF4-FFF2-40B4-BE49-F238E27FC236}">
                <a16:creationId xmlns:a16="http://schemas.microsoft.com/office/drawing/2014/main" id="{8BDB9887-87CA-D1B0-541D-690E395E1C0C}"/>
              </a:ext>
            </a:extLst>
          </p:cNvPr>
          <p:cNvSpPr/>
          <p:nvPr/>
        </p:nvSpPr>
        <p:spPr>
          <a:xfrm>
            <a:off x="10504659" y="339102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2" name="object 32">
            <a:extLst>
              <a:ext uri="{FF2B5EF4-FFF2-40B4-BE49-F238E27FC236}">
                <a16:creationId xmlns:a16="http://schemas.microsoft.com/office/drawing/2014/main" id="{432275B6-FFDB-8B44-4A2B-FA376B69412D}"/>
              </a:ext>
            </a:extLst>
          </p:cNvPr>
          <p:cNvSpPr/>
          <p:nvPr/>
        </p:nvSpPr>
        <p:spPr>
          <a:xfrm>
            <a:off x="10564834" y="339102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D1E8"/>
          </a:solidFill>
        </p:spPr>
        <p:txBody>
          <a:bodyPr wrap="square" lIns="0" tIns="0" rIns="0" bIns="0" rtlCol="0"/>
          <a:lstStyle/>
          <a:p>
            <a:endParaRPr/>
          </a:p>
        </p:txBody>
      </p:sp>
      <p:sp>
        <p:nvSpPr>
          <p:cNvPr id="33" name="object 33">
            <a:extLst>
              <a:ext uri="{FF2B5EF4-FFF2-40B4-BE49-F238E27FC236}">
                <a16:creationId xmlns:a16="http://schemas.microsoft.com/office/drawing/2014/main" id="{856508CA-4EB7-C723-7219-3AE0F36EAE5F}"/>
              </a:ext>
            </a:extLst>
          </p:cNvPr>
          <p:cNvSpPr/>
          <p:nvPr/>
        </p:nvSpPr>
        <p:spPr>
          <a:xfrm>
            <a:off x="10564834" y="252684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4" name="object 34">
            <a:extLst>
              <a:ext uri="{FF2B5EF4-FFF2-40B4-BE49-F238E27FC236}">
                <a16:creationId xmlns:a16="http://schemas.microsoft.com/office/drawing/2014/main" id="{6CF438E6-9B6B-2D47-28AF-F2D30DF8EDF0}"/>
              </a:ext>
            </a:extLst>
          </p:cNvPr>
          <p:cNvSpPr/>
          <p:nvPr/>
        </p:nvSpPr>
        <p:spPr>
          <a:xfrm>
            <a:off x="10564834" y="252684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5" name="object 35">
            <a:extLst>
              <a:ext uri="{FF2B5EF4-FFF2-40B4-BE49-F238E27FC236}">
                <a16:creationId xmlns:a16="http://schemas.microsoft.com/office/drawing/2014/main" id="{592D96FD-4461-8054-598B-B0E0042EDB02}"/>
              </a:ext>
            </a:extLst>
          </p:cNvPr>
          <p:cNvSpPr/>
          <p:nvPr/>
        </p:nvSpPr>
        <p:spPr>
          <a:xfrm>
            <a:off x="10657059" y="339102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6" name="object 36">
            <a:extLst>
              <a:ext uri="{FF2B5EF4-FFF2-40B4-BE49-F238E27FC236}">
                <a16:creationId xmlns:a16="http://schemas.microsoft.com/office/drawing/2014/main" id="{3EC272BB-4E2C-DAF9-1C04-A42D2DC12DF2}"/>
              </a:ext>
            </a:extLst>
          </p:cNvPr>
          <p:cNvSpPr/>
          <p:nvPr/>
        </p:nvSpPr>
        <p:spPr>
          <a:xfrm>
            <a:off x="10717234" y="3391021"/>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FBE4CD"/>
          </a:solidFill>
        </p:spPr>
        <p:txBody>
          <a:bodyPr wrap="square" lIns="0" tIns="0" rIns="0" bIns="0" rtlCol="0"/>
          <a:lstStyle/>
          <a:p>
            <a:endParaRPr/>
          </a:p>
        </p:txBody>
      </p:sp>
      <p:sp>
        <p:nvSpPr>
          <p:cNvPr id="37" name="object 37">
            <a:extLst>
              <a:ext uri="{FF2B5EF4-FFF2-40B4-BE49-F238E27FC236}">
                <a16:creationId xmlns:a16="http://schemas.microsoft.com/office/drawing/2014/main" id="{D903FDA1-2CDB-B94A-73B6-24FCE6F23167}"/>
              </a:ext>
            </a:extLst>
          </p:cNvPr>
          <p:cNvSpPr/>
          <p:nvPr/>
        </p:nvSpPr>
        <p:spPr>
          <a:xfrm>
            <a:off x="10717234" y="252684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8" name="object 38">
            <a:extLst>
              <a:ext uri="{FF2B5EF4-FFF2-40B4-BE49-F238E27FC236}">
                <a16:creationId xmlns:a16="http://schemas.microsoft.com/office/drawing/2014/main" id="{B39C09A7-34B2-0ABF-FE2B-4DF10FA64F31}"/>
              </a:ext>
            </a:extLst>
          </p:cNvPr>
          <p:cNvSpPr/>
          <p:nvPr/>
        </p:nvSpPr>
        <p:spPr>
          <a:xfrm>
            <a:off x="10717234" y="252684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9" name="object 39">
            <a:extLst>
              <a:ext uri="{FF2B5EF4-FFF2-40B4-BE49-F238E27FC236}">
                <a16:creationId xmlns:a16="http://schemas.microsoft.com/office/drawing/2014/main" id="{7C00BCF9-9ABE-EE8E-BB88-8A3596445712}"/>
              </a:ext>
            </a:extLst>
          </p:cNvPr>
          <p:cNvSpPr/>
          <p:nvPr/>
        </p:nvSpPr>
        <p:spPr>
          <a:xfrm>
            <a:off x="10809459" y="339102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274059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748A1-7B46-3C29-BD5B-59DFCD2CA16A}"/>
              </a:ext>
            </a:extLst>
          </p:cNvPr>
          <p:cNvSpPr>
            <a:spLocks noGrp="1"/>
          </p:cNvSpPr>
          <p:nvPr>
            <p:ph type="title"/>
          </p:nvPr>
        </p:nvSpPr>
        <p:spPr/>
        <p:txBody>
          <a:bodyPr>
            <a:normAutofit fontScale="90000"/>
          </a:bodyPr>
          <a:lstStyle/>
          <a:p>
            <a:r>
              <a:rPr lang="en-US" dirty="0"/>
              <a:t>Convolution of a Filter on an RGB Image w. 3 Channels</a:t>
            </a:r>
            <a:endParaRPr lang="en-SE" dirty="0"/>
          </a:p>
        </p:txBody>
      </p:sp>
      <p:sp>
        <p:nvSpPr>
          <p:cNvPr id="4" name="Slide Number Placeholder 3">
            <a:extLst>
              <a:ext uri="{FF2B5EF4-FFF2-40B4-BE49-F238E27FC236}">
                <a16:creationId xmlns:a16="http://schemas.microsoft.com/office/drawing/2014/main" id="{973E8B30-1FDE-93E2-CC04-CF2D83327754}"/>
              </a:ext>
            </a:extLst>
          </p:cNvPr>
          <p:cNvSpPr>
            <a:spLocks noGrp="1"/>
          </p:cNvSpPr>
          <p:nvPr>
            <p:ph type="sldNum" sz="quarter" idx="12"/>
          </p:nvPr>
        </p:nvSpPr>
        <p:spPr/>
        <p:txBody>
          <a:bodyPr/>
          <a:lstStyle/>
          <a:p>
            <a:fld id="{1F57BF9A-7B35-9447-9112-EAE7E91B4E99}" type="slidenum">
              <a:rPr lang="en-US" smtClean="0"/>
              <a:t>15</a:t>
            </a:fld>
            <a:endParaRPr lang="en-US"/>
          </a:p>
        </p:txBody>
      </p:sp>
      <p:graphicFrame>
        <p:nvGraphicFramePr>
          <p:cNvPr id="6" name="Table 5">
            <a:extLst>
              <a:ext uri="{FF2B5EF4-FFF2-40B4-BE49-F238E27FC236}">
                <a16:creationId xmlns:a16="http://schemas.microsoft.com/office/drawing/2014/main" id="{3074FB3F-CE06-2050-54E5-58ACF464EFC1}"/>
              </a:ext>
            </a:extLst>
          </p:cNvPr>
          <p:cNvGraphicFramePr>
            <a:graphicFrameLocks noGrp="1"/>
          </p:cNvGraphicFramePr>
          <p:nvPr>
            <p:extLst>
              <p:ext uri="{D42A27DB-BD31-4B8C-83A1-F6EECF244321}">
                <p14:modId xmlns:p14="http://schemas.microsoft.com/office/powerpoint/2010/main" val="4275311866"/>
              </p:ext>
            </p:extLst>
          </p:nvPr>
        </p:nvGraphicFramePr>
        <p:xfrm>
          <a:off x="4672338" y="3433569"/>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150637C1-6E6D-E2FF-5F66-23255BF79AE6}"/>
              </a:ext>
            </a:extLst>
          </p:cNvPr>
          <p:cNvGraphicFramePr>
            <a:graphicFrameLocks noGrp="1"/>
          </p:cNvGraphicFramePr>
          <p:nvPr>
            <p:extLst>
              <p:ext uri="{D42A27DB-BD31-4B8C-83A1-F6EECF244321}">
                <p14:modId xmlns:p14="http://schemas.microsoft.com/office/powerpoint/2010/main" val="4137581044"/>
              </p:ext>
            </p:extLst>
          </p:nvPr>
        </p:nvGraphicFramePr>
        <p:xfrm>
          <a:off x="4474420" y="3615248"/>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bl>
          </a:graphicData>
        </a:graphic>
      </p:graphicFrame>
      <p:graphicFrame>
        <p:nvGraphicFramePr>
          <p:cNvPr id="8" name="Table 7">
            <a:extLst>
              <a:ext uri="{FF2B5EF4-FFF2-40B4-BE49-F238E27FC236}">
                <a16:creationId xmlns:a16="http://schemas.microsoft.com/office/drawing/2014/main" id="{5DABD5FD-4C23-4F27-71BD-E12C8B125854}"/>
              </a:ext>
            </a:extLst>
          </p:cNvPr>
          <p:cNvGraphicFramePr>
            <a:graphicFrameLocks noGrp="1"/>
          </p:cNvGraphicFramePr>
          <p:nvPr>
            <p:extLst>
              <p:ext uri="{D42A27DB-BD31-4B8C-83A1-F6EECF244321}">
                <p14:modId xmlns:p14="http://schemas.microsoft.com/office/powerpoint/2010/main" val="131851681"/>
              </p:ext>
            </p:extLst>
          </p:nvPr>
        </p:nvGraphicFramePr>
        <p:xfrm>
          <a:off x="4241531" y="3808637"/>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bl>
          </a:graphicData>
        </a:graphic>
      </p:graphicFrame>
      <p:sp>
        <p:nvSpPr>
          <p:cNvPr id="9" name="Cube 8">
            <a:extLst>
              <a:ext uri="{FF2B5EF4-FFF2-40B4-BE49-F238E27FC236}">
                <a16:creationId xmlns:a16="http://schemas.microsoft.com/office/drawing/2014/main" id="{7F4059CD-FD3F-3B61-DDC2-2C45282C6C35}"/>
              </a:ext>
            </a:extLst>
          </p:cNvPr>
          <p:cNvSpPr/>
          <p:nvPr/>
        </p:nvSpPr>
        <p:spPr>
          <a:xfrm>
            <a:off x="4241530" y="342185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68A540-66E8-5FE4-74DF-418C2BBC2BA1}"/>
                  </a:ext>
                </a:extLst>
              </p:cNvPr>
              <p:cNvSpPr txBox="1"/>
              <p:nvPr/>
            </p:nvSpPr>
            <p:spPr>
              <a:xfrm>
                <a:off x="9569793" y="4512179"/>
                <a:ext cx="583813"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rPr>
                        <m:t>=</m:t>
                      </m:r>
                    </m:oMath>
                  </m:oMathPara>
                </a14:m>
                <a:endParaRPr lang="en-US" sz="3200" dirty="0">
                  <a:solidFill>
                    <a:prstClr val="black"/>
                  </a:solidFill>
                  <a:latin typeface="Calibri" panose="020F0502020204030204"/>
                </a:endParaRPr>
              </a:p>
            </p:txBody>
          </p:sp>
        </mc:Choice>
        <mc:Fallback xmlns="">
          <p:sp>
            <p:nvSpPr>
              <p:cNvPr id="10" name="TextBox 9">
                <a:extLst>
                  <a:ext uri="{FF2B5EF4-FFF2-40B4-BE49-F238E27FC236}">
                    <a16:creationId xmlns:a16="http://schemas.microsoft.com/office/drawing/2014/main" id="{1768A540-66E8-5FE4-74DF-418C2BBC2BA1}"/>
                  </a:ext>
                </a:extLst>
              </p:cNvPr>
              <p:cNvSpPr txBox="1">
                <a:spLocks noRot="1" noChangeAspect="1" noMove="1" noResize="1" noEditPoints="1" noAdjustHandles="1" noChangeArrowheads="1" noChangeShapeType="1" noTextEdit="1"/>
              </p:cNvSpPr>
              <p:nvPr/>
            </p:nvSpPr>
            <p:spPr>
              <a:xfrm>
                <a:off x="9569793" y="4512179"/>
                <a:ext cx="583813" cy="584775"/>
              </a:xfrm>
              <a:prstGeom prst="rect">
                <a:avLst/>
              </a:prstGeom>
              <a:blipFill>
                <a:blip r:embed="rId2"/>
                <a:stretch>
                  <a:fillRect/>
                </a:stretch>
              </a:blipFill>
            </p:spPr>
            <p:txBody>
              <a:bodyPr/>
              <a:lstStyle/>
              <a:p>
                <a:r>
                  <a:rPr lang="en-SE">
                    <a:noFill/>
                  </a:rPr>
                  <a:t> </a:t>
                </a:r>
              </a:p>
            </p:txBody>
          </p:sp>
        </mc:Fallback>
      </mc:AlternateContent>
      <p:graphicFrame>
        <p:nvGraphicFramePr>
          <p:cNvPr id="11" name="Table 10">
            <a:extLst>
              <a:ext uri="{FF2B5EF4-FFF2-40B4-BE49-F238E27FC236}">
                <a16:creationId xmlns:a16="http://schemas.microsoft.com/office/drawing/2014/main" id="{D5706ED5-68F1-64B5-3FF1-0C503D59A3AC}"/>
              </a:ext>
            </a:extLst>
          </p:cNvPr>
          <p:cNvGraphicFramePr>
            <a:graphicFrameLocks noGrp="1"/>
          </p:cNvGraphicFramePr>
          <p:nvPr>
            <p:extLst>
              <p:ext uri="{D42A27DB-BD31-4B8C-83A1-F6EECF244321}">
                <p14:modId xmlns:p14="http://schemas.microsoft.com/office/powerpoint/2010/main" val="3694660145"/>
              </p:ext>
            </p:extLst>
          </p:nvPr>
        </p:nvGraphicFramePr>
        <p:xfrm>
          <a:off x="8370379" y="4186045"/>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706443FB-527D-A80F-55E5-DA10D8631928}"/>
              </a:ext>
            </a:extLst>
          </p:cNvPr>
          <p:cNvGraphicFramePr>
            <a:graphicFrameLocks noGrp="1"/>
          </p:cNvGraphicFramePr>
          <p:nvPr>
            <p:extLst>
              <p:ext uri="{D42A27DB-BD31-4B8C-83A1-F6EECF244321}">
                <p14:modId xmlns:p14="http://schemas.microsoft.com/office/powerpoint/2010/main" val="1338261334"/>
              </p:ext>
            </p:extLst>
          </p:nvPr>
        </p:nvGraphicFramePr>
        <p:xfrm>
          <a:off x="8161394" y="4370973"/>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85ED315B-DF23-DEC7-A1A8-9080E636B53C}"/>
              </a:ext>
            </a:extLst>
          </p:cNvPr>
          <p:cNvGraphicFramePr>
            <a:graphicFrameLocks noGrp="1"/>
          </p:cNvGraphicFramePr>
          <p:nvPr>
            <p:extLst>
              <p:ext uri="{D42A27DB-BD31-4B8C-83A1-F6EECF244321}">
                <p14:modId xmlns:p14="http://schemas.microsoft.com/office/powerpoint/2010/main" val="3258639788"/>
              </p:ext>
            </p:extLst>
          </p:nvPr>
        </p:nvGraphicFramePr>
        <p:xfrm>
          <a:off x="7985617" y="4532876"/>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88F44A-F57A-D985-6A01-7B743C5C25C9}"/>
                  </a:ext>
                </a:extLst>
              </p:cNvPr>
              <p:cNvSpPr txBox="1"/>
              <p:nvPr/>
            </p:nvSpPr>
            <p:spPr>
              <a:xfrm>
                <a:off x="7409553" y="4509996"/>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14" name="TextBox 13">
                <a:extLst>
                  <a:ext uri="{FF2B5EF4-FFF2-40B4-BE49-F238E27FC236}">
                    <a16:creationId xmlns:a16="http://schemas.microsoft.com/office/drawing/2014/main" id="{6F88F44A-F57A-D985-6A01-7B743C5C25C9}"/>
                  </a:ext>
                </a:extLst>
              </p:cNvPr>
              <p:cNvSpPr txBox="1">
                <a:spLocks noRot="1" noChangeAspect="1" noMove="1" noResize="1" noEditPoints="1" noAdjustHandles="1" noChangeArrowheads="1" noChangeShapeType="1" noTextEdit="1"/>
              </p:cNvSpPr>
              <p:nvPr/>
            </p:nvSpPr>
            <p:spPr>
              <a:xfrm>
                <a:off x="7409553" y="4509996"/>
                <a:ext cx="476412" cy="584775"/>
              </a:xfrm>
              <a:prstGeom prst="rect">
                <a:avLst/>
              </a:prstGeom>
              <a:blipFill>
                <a:blip r:embed="rId3"/>
                <a:stretch>
                  <a:fillRect/>
                </a:stretch>
              </a:blipFill>
            </p:spPr>
            <p:txBody>
              <a:bodyPr/>
              <a:lstStyle/>
              <a:p>
                <a:r>
                  <a:rPr lang="en-SE">
                    <a:noFill/>
                  </a:rPr>
                  <a:t> </a:t>
                </a:r>
              </a:p>
            </p:txBody>
          </p:sp>
        </mc:Fallback>
      </mc:AlternateContent>
      <p:sp>
        <p:nvSpPr>
          <p:cNvPr id="15" name="TextBox 14">
            <a:extLst>
              <a:ext uri="{FF2B5EF4-FFF2-40B4-BE49-F238E27FC236}">
                <a16:creationId xmlns:a16="http://schemas.microsoft.com/office/drawing/2014/main" id="{75294CF5-99F6-99A2-7FC5-550179F0A03D}"/>
              </a:ext>
            </a:extLst>
          </p:cNvPr>
          <p:cNvSpPr txBox="1"/>
          <p:nvPr/>
        </p:nvSpPr>
        <p:spPr>
          <a:xfrm>
            <a:off x="10901514" y="5544889"/>
            <a:ext cx="67037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panose="020F0502020204030204"/>
              </a:rPr>
              <a:t>4 x 4</a:t>
            </a:r>
          </a:p>
        </p:txBody>
      </p:sp>
      <p:graphicFrame>
        <p:nvGraphicFramePr>
          <p:cNvPr id="16" name="Table 15">
            <a:extLst>
              <a:ext uri="{FF2B5EF4-FFF2-40B4-BE49-F238E27FC236}">
                <a16:creationId xmlns:a16="http://schemas.microsoft.com/office/drawing/2014/main" id="{2531D421-414A-E6C7-86B2-6BFF401E1BB9}"/>
              </a:ext>
            </a:extLst>
          </p:cNvPr>
          <p:cNvGraphicFramePr>
            <a:graphicFrameLocks noGrp="1"/>
          </p:cNvGraphicFramePr>
          <p:nvPr>
            <p:extLst>
              <p:ext uri="{D42A27DB-BD31-4B8C-83A1-F6EECF244321}">
                <p14:modId xmlns:p14="http://schemas.microsoft.com/office/powerpoint/2010/main" val="3352177126"/>
              </p:ext>
            </p:extLst>
          </p:nvPr>
        </p:nvGraphicFramePr>
        <p:xfrm>
          <a:off x="10289873" y="4065807"/>
          <a:ext cx="1579880" cy="1463040"/>
        </p:xfrm>
        <a:graphic>
          <a:graphicData uri="http://schemas.openxmlformats.org/drawingml/2006/table">
            <a:tbl>
              <a:tblPr firstRow="1" bandRow="1"/>
              <a:tblGrid>
                <a:gridCol w="394970">
                  <a:extLst>
                    <a:ext uri="{9D8B030D-6E8A-4147-A177-3AD203B41FA5}">
                      <a16:colId xmlns:a16="http://schemas.microsoft.com/office/drawing/2014/main" val="20000"/>
                    </a:ext>
                  </a:extLst>
                </a:gridCol>
                <a:gridCol w="394970">
                  <a:extLst>
                    <a:ext uri="{9D8B030D-6E8A-4147-A177-3AD203B41FA5}">
                      <a16:colId xmlns:a16="http://schemas.microsoft.com/office/drawing/2014/main" val="20001"/>
                    </a:ext>
                  </a:extLst>
                </a:gridCol>
                <a:gridCol w="394970">
                  <a:extLst>
                    <a:ext uri="{9D8B030D-6E8A-4147-A177-3AD203B41FA5}">
                      <a16:colId xmlns:a16="http://schemas.microsoft.com/office/drawing/2014/main" val="20002"/>
                    </a:ext>
                  </a:extLst>
                </a:gridCol>
                <a:gridCol w="394970">
                  <a:extLst>
                    <a:ext uri="{9D8B030D-6E8A-4147-A177-3AD203B41FA5}">
                      <a16:colId xmlns:a16="http://schemas.microsoft.com/office/drawing/2014/main" val="20003"/>
                    </a:ext>
                  </a:extLst>
                </a:gridCol>
              </a:tblGrid>
              <a:tr h="352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grpSp>
        <p:nvGrpSpPr>
          <p:cNvPr id="17" name="Group 16">
            <a:extLst>
              <a:ext uri="{FF2B5EF4-FFF2-40B4-BE49-F238E27FC236}">
                <a16:creationId xmlns:a16="http://schemas.microsoft.com/office/drawing/2014/main" id="{4799958C-3B83-C694-9041-CB4F5D0566AC}"/>
              </a:ext>
            </a:extLst>
          </p:cNvPr>
          <p:cNvGrpSpPr/>
          <p:nvPr/>
        </p:nvGrpSpPr>
        <p:grpSpPr>
          <a:xfrm>
            <a:off x="9701317" y="2490533"/>
            <a:ext cx="1754866" cy="1490576"/>
            <a:chOff x="7734189" y="395882"/>
            <a:chExt cx="1754866" cy="1490576"/>
          </a:xfrm>
        </p:grpSpPr>
        <p:cxnSp>
          <p:nvCxnSpPr>
            <p:cNvPr id="18" name="Straight Arrow Connector 17">
              <a:extLst>
                <a:ext uri="{FF2B5EF4-FFF2-40B4-BE49-F238E27FC236}">
                  <a16:creationId xmlns:a16="http://schemas.microsoft.com/office/drawing/2014/main" id="{01C74F28-A01E-8430-65B0-3754A874FA57}"/>
                </a:ext>
              </a:extLst>
            </p:cNvPr>
            <p:cNvCxnSpPr/>
            <p:nvPr/>
          </p:nvCxnSpPr>
          <p:spPr>
            <a:xfrm flipV="1">
              <a:off x="7734189" y="1359329"/>
              <a:ext cx="548640" cy="527129"/>
            </a:xfrm>
            <a:prstGeom prst="straightConnector1">
              <a:avLst/>
            </a:prstGeom>
            <a:noFill/>
            <a:ln w="6350" cap="flat" cmpd="sng" algn="ctr">
              <a:solidFill>
                <a:sysClr val="windowText" lastClr="000000"/>
              </a:solidFill>
              <a:prstDash val="solid"/>
              <a:miter lim="800000"/>
              <a:tailEnd type="triangle" w="lg" len="lg"/>
            </a:ln>
            <a:effectLst/>
          </p:spPr>
        </p:cxnSp>
        <p:sp>
          <p:nvSpPr>
            <p:cNvPr id="19" name="Cube 18">
              <a:extLst>
                <a:ext uri="{FF2B5EF4-FFF2-40B4-BE49-F238E27FC236}">
                  <a16:creationId xmlns:a16="http://schemas.microsoft.com/office/drawing/2014/main" id="{047CAB6D-6B73-F2C5-AF35-997E46A4C47F}"/>
                </a:ext>
              </a:extLst>
            </p:cNvPr>
            <p:cNvSpPr/>
            <p:nvPr/>
          </p:nvSpPr>
          <p:spPr>
            <a:xfrm>
              <a:off x="8483215" y="395882"/>
              <a:ext cx="1005840" cy="993718"/>
            </a:xfrm>
            <a:prstGeom prst="cube">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Cube 19">
            <a:extLst>
              <a:ext uri="{FF2B5EF4-FFF2-40B4-BE49-F238E27FC236}">
                <a16:creationId xmlns:a16="http://schemas.microsoft.com/office/drawing/2014/main" id="{A611FE35-D578-0B1E-61B6-446E4BD0D3EA}"/>
              </a:ext>
            </a:extLst>
          </p:cNvPr>
          <p:cNvSpPr/>
          <p:nvPr/>
        </p:nvSpPr>
        <p:spPr>
          <a:xfrm>
            <a:off x="4710711" y="342185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ube 20">
            <a:extLst>
              <a:ext uri="{FF2B5EF4-FFF2-40B4-BE49-F238E27FC236}">
                <a16:creationId xmlns:a16="http://schemas.microsoft.com/office/drawing/2014/main" id="{FB14515D-07B7-2504-E3B4-D943E99E1503}"/>
              </a:ext>
            </a:extLst>
          </p:cNvPr>
          <p:cNvSpPr/>
          <p:nvPr/>
        </p:nvSpPr>
        <p:spPr>
          <a:xfrm>
            <a:off x="5146755" y="340270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ube 21">
            <a:extLst>
              <a:ext uri="{FF2B5EF4-FFF2-40B4-BE49-F238E27FC236}">
                <a16:creationId xmlns:a16="http://schemas.microsoft.com/office/drawing/2014/main" id="{802AD9CA-909E-3B81-98D8-6EC0F93E98E6}"/>
              </a:ext>
            </a:extLst>
          </p:cNvPr>
          <p:cNvSpPr/>
          <p:nvPr/>
        </p:nvSpPr>
        <p:spPr>
          <a:xfrm>
            <a:off x="5646872" y="3431345"/>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ube 22">
            <a:extLst>
              <a:ext uri="{FF2B5EF4-FFF2-40B4-BE49-F238E27FC236}">
                <a16:creationId xmlns:a16="http://schemas.microsoft.com/office/drawing/2014/main" id="{D5D7A9D6-CC6C-AD05-4B23-9FBD26B9A073}"/>
              </a:ext>
            </a:extLst>
          </p:cNvPr>
          <p:cNvSpPr/>
          <p:nvPr/>
        </p:nvSpPr>
        <p:spPr>
          <a:xfrm>
            <a:off x="4218079" y="387917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ube 23">
            <a:extLst>
              <a:ext uri="{FF2B5EF4-FFF2-40B4-BE49-F238E27FC236}">
                <a16:creationId xmlns:a16="http://schemas.microsoft.com/office/drawing/2014/main" id="{768209AE-A0C3-BF4A-3CF1-2E870DA78DDC}"/>
              </a:ext>
            </a:extLst>
          </p:cNvPr>
          <p:cNvSpPr/>
          <p:nvPr/>
        </p:nvSpPr>
        <p:spPr>
          <a:xfrm>
            <a:off x="4698766" y="387917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ube 24">
            <a:extLst>
              <a:ext uri="{FF2B5EF4-FFF2-40B4-BE49-F238E27FC236}">
                <a16:creationId xmlns:a16="http://schemas.microsoft.com/office/drawing/2014/main" id="{8A7F3A0B-DC53-9820-2DF0-47ECBB8010B7}"/>
              </a:ext>
            </a:extLst>
          </p:cNvPr>
          <p:cNvSpPr/>
          <p:nvPr/>
        </p:nvSpPr>
        <p:spPr>
          <a:xfrm>
            <a:off x="5154240" y="387460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ube 25">
            <a:extLst>
              <a:ext uri="{FF2B5EF4-FFF2-40B4-BE49-F238E27FC236}">
                <a16:creationId xmlns:a16="http://schemas.microsoft.com/office/drawing/2014/main" id="{EC30CB9D-276F-95B2-C65F-7A3CC7D93ECB}"/>
              </a:ext>
            </a:extLst>
          </p:cNvPr>
          <p:cNvSpPr/>
          <p:nvPr/>
        </p:nvSpPr>
        <p:spPr>
          <a:xfrm>
            <a:off x="5617095" y="387917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ube 26">
            <a:extLst>
              <a:ext uri="{FF2B5EF4-FFF2-40B4-BE49-F238E27FC236}">
                <a16:creationId xmlns:a16="http://schemas.microsoft.com/office/drawing/2014/main" id="{3A114DFC-6BCF-A8E0-1F2A-88C547A213CA}"/>
              </a:ext>
            </a:extLst>
          </p:cNvPr>
          <p:cNvSpPr/>
          <p:nvPr/>
        </p:nvSpPr>
        <p:spPr>
          <a:xfrm>
            <a:off x="4241530" y="433716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ube 27">
            <a:extLst>
              <a:ext uri="{FF2B5EF4-FFF2-40B4-BE49-F238E27FC236}">
                <a16:creationId xmlns:a16="http://schemas.microsoft.com/office/drawing/2014/main" id="{C6742E10-CE5E-AE4A-A9AD-1506ADA2A44E}"/>
              </a:ext>
            </a:extLst>
          </p:cNvPr>
          <p:cNvSpPr/>
          <p:nvPr/>
        </p:nvSpPr>
        <p:spPr>
          <a:xfrm>
            <a:off x="4688903" y="4328230"/>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ube 28">
            <a:extLst>
              <a:ext uri="{FF2B5EF4-FFF2-40B4-BE49-F238E27FC236}">
                <a16:creationId xmlns:a16="http://schemas.microsoft.com/office/drawing/2014/main" id="{98DCF336-D049-DEED-5CE6-51EE3417E435}"/>
              </a:ext>
            </a:extLst>
          </p:cNvPr>
          <p:cNvSpPr/>
          <p:nvPr/>
        </p:nvSpPr>
        <p:spPr>
          <a:xfrm>
            <a:off x="5154239" y="4330591"/>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Cube 29">
            <a:extLst>
              <a:ext uri="{FF2B5EF4-FFF2-40B4-BE49-F238E27FC236}">
                <a16:creationId xmlns:a16="http://schemas.microsoft.com/office/drawing/2014/main" id="{FE4079FB-B408-0C07-DCA0-B15485101AFE}"/>
              </a:ext>
            </a:extLst>
          </p:cNvPr>
          <p:cNvSpPr/>
          <p:nvPr/>
        </p:nvSpPr>
        <p:spPr>
          <a:xfrm>
            <a:off x="5602228" y="433716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ube 30">
            <a:extLst>
              <a:ext uri="{FF2B5EF4-FFF2-40B4-BE49-F238E27FC236}">
                <a16:creationId xmlns:a16="http://schemas.microsoft.com/office/drawing/2014/main" id="{3E8D4039-AECC-0811-03F3-11C70B683C82}"/>
              </a:ext>
            </a:extLst>
          </p:cNvPr>
          <p:cNvSpPr/>
          <p:nvPr/>
        </p:nvSpPr>
        <p:spPr>
          <a:xfrm>
            <a:off x="4243524" y="4786224"/>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ube 31">
            <a:extLst>
              <a:ext uri="{FF2B5EF4-FFF2-40B4-BE49-F238E27FC236}">
                <a16:creationId xmlns:a16="http://schemas.microsoft.com/office/drawing/2014/main" id="{589A606E-4F5B-6053-B917-BB939F3989B4}"/>
              </a:ext>
            </a:extLst>
          </p:cNvPr>
          <p:cNvSpPr/>
          <p:nvPr/>
        </p:nvSpPr>
        <p:spPr>
          <a:xfrm>
            <a:off x="4685424" y="4786224"/>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ube 32">
            <a:extLst>
              <a:ext uri="{FF2B5EF4-FFF2-40B4-BE49-F238E27FC236}">
                <a16:creationId xmlns:a16="http://schemas.microsoft.com/office/drawing/2014/main" id="{9E82BA21-F319-3167-91DC-A9D65F20C628}"/>
              </a:ext>
            </a:extLst>
          </p:cNvPr>
          <p:cNvSpPr/>
          <p:nvPr/>
        </p:nvSpPr>
        <p:spPr>
          <a:xfrm>
            <a:off x="5133670" y="4796342"/>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ube 33">
            <a:extLst>
              <a:ext uri="{FF2B5EF4-FFF2-40B4-BE49-F238E27FC236}">
                <a16:creationId xmlns:a16="http://schemas.microsoft.com/office/drawing/2014/main" id="{1A079A26-B63C-8124-480E-721E4EEC249D}"/>
              </a:ext>
            </a:extLst>
          </p:cNvPr>
          <p:cNvSpPr/>
          <p:nvPr/>
        </p:nvSpPr>
        <p:spPr>
          <a:xfrm>
            <a:off x="5626112" y="4804492"/>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48A5587-5784-0EC1-790E-5CE1E8BE4428}"/>
              </a:ext>
            </a:extLst>
          </p:cNvPr>
          <p:cNvSpPr txBox="1"/>
          <p:nvPr/>
        </p:nvSpPr>
        <p:spPr>
          <a:xfrm>
            <a:off x="5334713" y="6496300"/>
            <a:ext cx="1026243"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panose="020F0502020204030204"/>
              </a:rPr>
              <a:t>6 x 6 x 3</a:t>
            </a:r>
          </a:p>
        </p:txBody>
      </p:sp>
      <p:sp>
        <p:nvSpPr>
          <p:cNvPr id="36" name="TextBox 35">
            <a:extLst>
              <a:ext uri="{FF2B5EF4-FFF2-40B4-BE49-F238E27FC236}">
                <a16:creationId xmlns:a16="http://schemas.microsoft.com/office/drawing/2014/main" id="{C0A12A65-506F-53D2-C629-7984C356EFCF}"/>
              </a:ext>
            </a:extLst>
          </p:cNvPr>
          <p:cNvSpPr txBox="1"/>
          <p:nvPr/>
        </p:nvSpPr>
        <p:spPr>
          <a:xfrm>
            <a:off x="8294747" y="5544889"/>
            <a:ext cx="1018004"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alibri" panose="020F0502020204030204"/>
              </a:rPr>
              <a:t>3 x 3 x 3</a:t>
            </a:r>
          </a:p>
        </p:txBody>
      </p:sp>
      <p:sp>
        <p:nvSpPr>
          <p:cNvPr id="38" name="Content Placeholder 2">
            <a:extLst>
              <a:ext uri="{FF2B5EF4-FFF2-40B4-BE49-F238E27FC236}">
                <a16:creationId xmlns:a16="http://schemas.microsoft.com/office/drawing/2014/main" id="{5A860906-4DBB-6F42-FB0B-0785A2FF8B27}"/>
              </a:ext>
            </a:extLst>
          </p:cNvPr>
          <p:cNvSpPr>
            <a:spLocks noGrp="1"/>
          </p:cNvSpPr>
          <p:nvPr>
            <p:ph idx="1"/>
          </p:nvPr>
        </p:nvSpPr>
        <p:spPr>
          <a:xfrm>
            <a:off x="175491" y="1237593"/>
            <a:ext cx="4015201" cy="5194738"/>
          </a:xfrm>
        </p:spPr>
        <p:txBody>
          <a:bodyPr>
            <a:normAutofit fontScale="77500" lnSpcReduction="20000"/>
          </a:bodyPr>
          <a:lstStyle/>
          <a:p>
            <a:r>
              <a:rPr lang="en-US" dirty="0"/>
              <a:t>6x6 input feature map w. 3 channels; one 3x3 filter with depth 3; 4x4 output feature map w. one channel</a:t>
            </a:r>
          </a:p>
          <a:p>
            <a:r>
              <a:rPr lang="en-US" dirty="0"/>
              <a:t># channels of input feature map == # depth of each filter (3)</a:t>
            </a:r>
          </a:p>
          <a:p>
            <a:r>
              <a:rPr lang="en-US" dirty="0"/>
              <a:t># channels of output feature map == # filters (1)</a:t>
            </a:r>
          </a:p>
          <a:p>
            <a:r>
              <a:rPr lang="en-US" altLang="zh-CN" dirty="0"/>
              <a:t>(Even though the fig shows sequential computation, convolution operations are inherently parallel, hence suitable for implementation on parallel hardware like GPUs)</a:t>
            </a:r>
            <a:endParaRPr lang="en-US" dirty="0"/>
          </a:p>
          <a:p>
            <a:endParaRPr lang="en-SE" dirty="0"/>
          </a:p>
        </p:txBody>
      </p:sp>
      <p:pic>
        <p:nvPicPr>
          <p:cNvPr id="3" name="Picture 2">
            <a:extLst>
              <a:ext uri="{FF2B5EF4-FFF2-40B4-BE49-F238E27FC236}">
                <a16:creationId xmlns:a16="http://schemas.microsoft.com/office/drawing/2014/main" id="{6602BDB1-CC15-EA6B-B683-B6901080B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583" y="1209183"/>
            <a:ext cx="1586535" cy="225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5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33"/>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A1BA-83B0-7D34-1B48-E022CC98EE8A}"/>
              </a:ext>
            </a:extLst>
          </p:cNvPr>
          <p:cNvSpPr>
            <a:spLocks noGrp="1"/>
          </p:cNvSpPr>
          <p:nvPr>
            <p:ph type="title"/>
          </p:nvPr>
        </p:nvSpPr>
        <p:spPr>
          <a:xfrm>
            <a:off x="1381724" y="63062"/>
            <a:ext cx="10190166" cy="1069486"/>
          </a:xfrm>
        </p:spPr>
        <p:txBody>
          <a:bodyPr>
            <a:normAutofit fontScale="90000"/>
          </a:bodyPr>
          <a:lstStyle/>
          <a:p>
            <a:r>
              <a:rPr lang="en-US" dirty="0"/>
              <a:t>Convolution of 2 Filters on an RGB Image w. 3 Channels</a:t>
            </a:r>
            <a:endParaRPr lang="en-SE" dirty="0"/>
          </a:p>
        </p:txBody>
      </p:sp>
      <p:sp>
        <p:nvSpPr>
          <p:cNvPr id="3" name="Content Placeholder 2">
            <a:extLst>
              <a:ext uri="{FF2B5EF4-FFF2-40B4-BE49-F238E27FC236}">
                <a16:creationId xmlns:a16="http://schemas.microsoft.com/office/drawing/2014/main" id="{EA493804-5378-EB96-B53D-27BBEF1E558C}"/>
              </a:ext>
            </a:extLst>
          </p:cNvPr>
          <p:cNvSpPr>
            <a:spLocks noGrp="1"/>
          </p:cNvSpPr>
          <p:nvPr>
            <p:ph idx="1"/>
          </p:nvPr>
        </p:nvSpPr>
        <p:spPr>
          <a:xfrm>
            <a:off x="356112" y="1237593"/>
            <a:ext cx="3409182" cy="5194738"/>
          </a:xfrm>
        </p:spPr>
        <p:txBody>
          <a:bodyPr>
            <a:normAutofit fontScale="92500" lnSpcReduction="20000"/>
          </a:bodyPr>
          <a:lstStyle/>
          <a:p>
            <a:r>
              <a:rPr lang="en-US" dirty="0"/>
              <a:t>6x6 input feature map w. 3 channels; two 3x3 filters with depth 3; 4x4 output feature map w. two channels</a:t>
            </a:r>
          </a:p>
          <a:p>
            <a:r>
              <a:rPr lang="en-US" dirty="0"/>
              <a:t># channels of input feature map == # depth of each filter (3)</a:t>
            </a:r>
          </a:p>
          <a:p>
            <a:r>
              <a:rPr lang="en-US" dirty="0"/>
              <a:t># channels of output feature map == # filters (2)</a:t>
            </a:r>
          </a:p>
          <a:p>
            <a:endParaRPr lang="en-SE" dirty="0"/>
          </a:p>
        </p:txBody>
      </p:sp>
      <p:sp>
        <p:nvSpPr>
          <p:cNvPr id="4" name="Slide Number Placeholder 3">
            <a:extLst>
              <a:ext uri="{FF2B5EF4-FFF2-40B4-BE49-F238E27FC236}">
                <a16:creationId xmlns:a16="http://schemas.microsoft.com/office/drawing/2014/main" id="{A3500519-365E-49FD-6976-5A1875C38AE1}"/>
              </a:ext>
            </a:extLst>
          </p:cNvPr>
          <p:cNvSpPr>
            <a:spLocks noGrp="1"/>
          </p:cNvSpPr>
          <p:nvPr>
            <p:ph type="sldNum" sz="quarter" idx="12"/>
          </p:nvPr>
        </p:nvSpPr>
        <p:spPr/>
        <p:txBody>
          <a:bodyPr/>
          <a:lstStyle/>
          <a:p>
            <a:fld id="{1F57BF9A-7B35-9447-9112-EAE7E91B4E99}" type="slidenum">
              <a:rPr lang="en-US" smtClean="0"/>
              <a:t>16</a:t>
            </a:fld>
            <a:endParaRPr lang="en-US"/>
          </a:p>
        </p:txBody>
      </p:sp>
      <p:graphicFrame>
        <p:nvGraphicFramePr>
          <p:cNvPr id="5" name="Table 4">
            <a:extLst>
              <a:ext uri="{FF2B5EF4-FFF2-40B4-BE49-F238E27FC236}">
                <a16:creationId xmlns:a16="http://schemas.microsoft.com/office/drawing/2014/main" id="{35A08DCA-1A3A-85BA-96BA-1E6F1E4DD7B3}"/>
              </a:ext>
            </a:extLst>
          </p:cNvPr>
          <p:cNvGraphicFramePr>
            <a:graphicFrameLocks noGrp="1"/>
          </p:cNvGraphicFramePr>
          <p:nvPr>
            <p:extLst>
              <p:ext uri="{D42A27DB-BD31-4B8C-83A1-F6EECF244321}">
                <p14:modId xmlns:p14="http://schemas.microsoft.com/office/powerpoint/2010/main" val="4044356711"/>
              </p:ext>
            </p:extLst>
          </p:nvPr>
        </p:nvGraphicFramePr>
        <p:xfrm>
          <a:off x="10504087" y="2662812"/>
          <a:ext cx="1467116" cy="1463040"/>
        </p:xfrm>
        <a:graphic>
          <a:graphicData uri="http://schemas.openxmlformats.org/drawingml/2006/table">
            <a:tbl>
              <a:tblPr firstRow="1" bandRow="1"/>
              <a:tblGrid>
                <a:gridCol w="366779">
                  <a:extLst>
                    <a:ext uri="{9D8B030D-6E8A-4147-A177-3AD203B41FA5}">
                      <a16:colId xmlns:a16="http://schemas.microsoft.com/office/drawing/2014/main" val="20000"/>
                    </a:ext>
                  </a:extLst>
                </a:gridCol>
                <a:gridCol w="366779">
                  <a:extLst>
                    <a:ext uri="{9D8B030D-6E8A-4147-A177-3AD203B41FA5}">
                      <a16:colId xmlns:a16="http://schemas.microsoft.com/office/drawing/2014/main" val="20001"/>
                    </a:ext>
                  </a:extLst>
                </a:gridCol>
                <a:gridCol w="366779">
                  <a:extLst>
                    <a:ext uri="{9D8B030D-6E8A-4147-A177-3AD203B41FA5}">
                      <a16:colId xmlns:a16="http://schemas.microsoft.com/office/drawing/2014/main" val="20002"/>
                    </a:ext>
                  </a:extLst>
                </a:gridCol>
                <a:gridCol w="366779">
                  <a:extLst>
                    <a:ext uri="{9D8B030D-6E8A-4147-A177-3AD203B41FA5}">
                      <a16:colId xmlns:a16="http://schemas.microsoft.com/office/drawing/2014/main" val="20003"/>
                    </a:ext>
                  </a:extLst>
                </a:gridCol>
              </a:tblGrid>
              <a:tr h="352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244FC1F3-837E-0845-AF73-B918C6807262}"/>
              </a:ext>
            </a:extLst>
          </p:cNvPr>
          <p:cNvGraphicFramePr>
            <a:graphicFrameLocks noGrp="1"/>
          </p:cNvGraphicFramePr>
          <p:nvPr>
            <p:extLst>
              <p:ext uri="{D42A27DB-BD31-4B8C-83A1-F6EECF244321}">
                <p14:modId xmlns:p14="http://schemas.microsoft.com/office/powerpoint/2010/main" val="4281931828"/>
              </p:ext>
            </p:extLst>
          </p:nvPr>
        </p:nvGraphicFramePr>
        <p:xfrm>
          <a:off x="4399890" y="2122071"/>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3C0DD71D-B901-BD1E-C45B-C233AD8ABA3A}"/>
              </a:ext>
            </a:extLst>
          </p:cNvPr>
          <p:cNvGraphicFramePr>
            <a:graphicFrameLocks noGrp="1"/>
          </p:cNvGraphicFramePr>
          <p:nvPr>
            <p:extLst>
              <p:ext uri="{D42A27DB-BD31-4B8C-83A1-F6EECF244321}">
                <p14:modId xmlns:p14="http://schemas.microsoft.com/office/powerpoint/2010/main" val="149148329"/>
              </p:ext>
            </p:extLst>
          </p:nvPr>
        </p:nvGraphicFramePr>
        <p:xfrm>
          <a:off x="4142215" y="2298835"/>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bl>
          </a:graphicData>
        </a:graphic>
      </p:graphicFrame>
      <p:graphicFrame>
        <p:nvGraphicFramePr>
          <p:cNvPr id="8" name="Table 7">
            <a:extLst>
              <a:ext uri="{FF2B5EF4-FFF2-40B4-BE49-F238E27FC236}">
                <a16:creationId xmlns:a16="http://schemas.microsoft.com/office/drawing/2014/main" id="{DA041ECD-E51C-B8B7-6590-C5DD82990692}"/>
              </a:ext>
            </a:extLst>
          </p:cNvPr>
          <p:cNvGraphicFramePr>
            <a:graphicFrameLocks noGrp="1"/>
          </p:cNvGraphicFramePr>
          <p:nvPr>
            <p:extLst>
              <p:ext uri="{D42A27DB-BD31-4B8C-83A1-F6EECF244321}">
                <p14:modId xmlns:p14="http://schemas.microsoft.com/office/powerpoint/2010/main" val="4230943947"/>
              </p:ext>
            </p:extLst>
          </p:nvPr>
        </p:nvGraphicFramePr>
        <p:xfrm>
          <a:off x="3887262" y="2511620"/>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B49DBC-5A88-FD0F-2B07-4B78CFF36986}"/>
                  </a:ext>
                </a:extLst>
              </p:cNvPr>
              <p:cNvSpPr txBox="1"/>
              <p:nvPr/>
            </p:nvSpPr>
            <p:spPr>
              <a:xfrm>
                <a:off x="9603933" y="3252756"/>
                <a:ext cx="583813"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rPr>
                        <m:t>=</m:t>
                      </m:r>
                    </m:oMath>
                  </m:oMathPara>
                </a14:m>
                <a:endParaRPr lang="en-US" sz="3200" dirty="0">
                  <a:solidFill>
                    <a:prstClr val="black"/>
                  </a:solidFill>
                  <a:latin typeface="Calibri" panose="020F0502020204030204"/>
                </a:endParaRPr>
              </a:p>
            </p:txBody>
          </p:sp>
        </mc:Choice>
        <mc:Fallback xmlns="">
          <p:sp>
            <p:nvSpPr>
              <p:cNvPr id="9" name="TextBox 8">
                <a:extLst>
                  <a:ext uri="{FF2B5EF4-FFF2-40B4-BE49-F238E27FC236}">
                    <a16:creationId xmlns:a16="http://schemas.microsoft.com/office/drawing/2014/main" id="{AFB49DBC-5A88-FD0F-2B07-4B78CFF36986}"/>
                  </a:ext>
                </a:extLst>
              </p:cNvPr>
              <p:cNvSpPr txBox="1">
                <a:spLocks noRot="1" noChangeAspect="1" noMove="1" noResize="1" noEditPoints="1" noAdjustHandles="1" noChangeArrowheads="1" noChangeShapeType="1" noTextEdit="1"/>
              </p:cNvSpPr>
              <p:nvPr/>
            </p:nvSpPr>
            <p:spPr>
              <a:xfrm>
                <a:off x="9603933" y="3252756"/>
                <a:ext cx="583813" cy="584775"/>
              </a:xfrm>
              <a:prstGeom prst="rect">
                <a:avLst/>
              </a:prstGeom>
              <a:blipFill>
                <a:blip r:embed="rId2"/>
                <a:stretch>
                  <a:fillRect/>
                </a:stretch>
              </a:blipFill>
            </p:spPr>
            <p:txBody>
              <a:bodyPr/>
              <a:lstStyle/>
              <a:p>
                <a:r>
                  <a:rPr lang="en-SE">
                    <a:noFill/>
                  </a:rPr>
                  <a:t> </a:t>
                </a:r>
              </a:p>
            </p:txBody>
          </p:sp>
        </mc:Fallback>
      </mc:AlternateContent>
      <p:sp>
        <p:nvSpPr>
          <p:cNvPr id="10" name="TextBox 9">
            <a:extLst>
              <a:ext uri="{FF2B5EF4-FFF2-40B4-BE49-F238E27FC236}">
                <a16:creationId xmlns:a16="http://schemas.microsoft.com/office/drawing/2014/main" id="{8E3D1391-E882-F358-86EC-19140A7ED56B}"/>
              </a:ext>
            </a:extLst>
          </p:cNvPr>
          <p:cNvSpPr txBox="1"/>
          <p:nvPr/>
        </p:nvSpPr>
        <p:spPr>
          <a:xfrm>
            <a:off x="4575233" y="5160201"/>
            <a:ext cx="137088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6 x 6 x 3</a:t>
            </a:r>
          </a:p>
        </p:txBody>
      </p:sp>
      <p:sp>
        <p:nvSpPr>
          <p:cNvPr id="11" name="TextBox 10">
            <a:extLst>
              <a:ext uri="{FF2B5EF4-FFF2-40B4-BE49-F238E27FC236}">
                <a16:creationId xmlns:a16="http://schemas.microsoft.com/office/drawing/2014/main" id="{024D3D74-6541-6E34-EBBD-339B3060CFE9}"/>
              </a:ext>
            </a:extLst>
          </p:cNvPr>
          <p:cNvSpPr txBox="1"/>
          <p:nvPr/>
        </p:nvSpPr>
        <p:spPr>
          <a:xfrm>
            <a:off x="10565194" y="5106836"/>
            <a:ext cx="1454606"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4 x 4 x 2</a:t>
            </a:r>
          </a:p>
        </p:txBody>
      </p:sp>
      <p:graphicFrame>
        <p:nvGraphicFramePr>
          <p:cNvPr id="12" name="Table 11">
            <a:extLst>
              <a:ext uri="{FF2B5EF4-FFF2-40B4-BE49-F238E27FC236}">
                <a16:creationId xmlns:a16="http://schemas.microsoft.com/office/drawing/2014/main" id="{0A1B9009-42DF-19EF-8194-1125E5DF3C6C}"/>
              </a:ext>
            </a:extLst>
          </p:cNvPr>
          <p:cNvGraphicFramePr>
            <a:graphicFrameLocks noGrp="1"/>
          </p:cNvGraphicFramePr>
          <p:nvPr>
            <p:extLst>
              <p:ext uri="{D42A27DB-BD31-4B8C-83A1-F6EECF244321}">
                <p14:modId xmlns:p14="http://schemas.microsoft.com/office/powerpoint/2010/main" val="2573532880"/>
              </p:ext>
            </p:extLst>
          </p:nvPr>
        </p:nvGraphicFramePr>
        <p:xfrm>
          <a:off x="8281560" y="3824628"/>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FA4AAA0D-60AD-1CF7-A94F-B2D9D0BD59AD}"/>
              </a:ext>
            </a:extLst>
          </p:cNvPr>
          <p:cNvGraphicFramePr>
            <a:graphicFrameLocks noGrp="1"/>
          </p:cNvGraphicFramePr>
          <p:nvPr>
            <p:extLst>
              <p:ext uri="{D42A27DB-BD31-4B8C-83A1-F6EECF244321}">
                <p14:modId xmlns:p14="http://schemas.microsoft.com/office/powerpoint/2010/main" val="935292831"/>
              </p:ext>
            </p:extLst>
          </p:nvPr>
        </p:nvGraphicFramePr>
        <p:xfrm>
          <a:off x="8072575" y="4009556"/>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graphicFrame>
        <p:nvGraphicFramePr>
          <p:cNvPr id="14" name="Table 13">
            <a:extLst>
              <a:ext uri="{FF2B5EF4-FFF2-40B4-BE49-F238E27FC236}">
                <a16:creationId xmlns:a16="http://schemas.microsoft.com/office/drawing/2014/main" id="{2A174AD9-3F43-86DC-A5EB-84525E746B49}"/>
              </a:ext>
            </a:extLst>
          </p:cNvPr>
          <p:cNvGraphicFramePr>
            <a:graphicFrameLocks noGrp="1"/>
          </p:cNvGraphicFramePr>
          <p:nvPr>
            <p:extLst>
              <p:ext uri="{D42A27DB-BD31-4B8C-83A1-F6EECF244321}">
                <p14:modId xmlns:p14="http://schemas.microsoft.com/office/powerpoint/2010/main" val="1839502720"/>
              </p:ext>
            </p:extLst>
          </p:nvPr>
        </p:nvGraphicFramePr>
        <p:xfrm>
          <a:off x="7896798" y="4171459"/>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sp>
        <p:nvSpPr>
          <p:cNvPr id="15" name="TextBox 14">
            <a:extLst>
              <a:ext uri="{FF2B5EF4-FFF2-40B4-BE49-F238E27FC236}">
                <a16:creationId xmlns:a16="http://schemas.microsoft.com/office/drawing/2014/main" id="{A691C16D-24BF-6A9C-7DE0-75E8A11588E6}"/>
              </a:ext>
            </a:extLst>
          </p:cNvPr>
          <p:cNvSpPr txBox="1"/>
          <p:nvPr/>
        </p:nvSpPr>
        <p:spPr>
          <a:xfrm>
            <a:off x="7775694" y="5160201"/>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78971F0-71B4-D854-D11B-6C9F9C35FA5C}"/>
                  </a:ext>
                </a:extLst>
              </p:cNvPr>
              <p:cNvSpPr txBox="1"/>
              <p:nvPr/>
            </p:nvSpPr>
            <p:spPr>
              <a:xfrm>
                <a:off x="7268689" y="4265808"/>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16" name="TextBox 15">
                <a:extLst>
                  <a:ext uri="{FF2B5EF4-FFF2-40B4-BE49-F238E27FC236}">
                    <a16:creationId xmlns:a16="http://schemas.microsoft.com/office/drawing/2014/main" id="{978971F0-71B4-D854-D11B-6C9F9C35FA5C}"/>
                  </a:ext>
                </a:extLst>
              </p:cNvPr>
              <p:cNvSpPr txBox="1">
                <a:spLocks noRot="1" noChangeAspect="1" noMove="1" noResize="1" noEditPoints="1" noAdjustHandles="1" noChangeArrowheads="1" noChangeShapeType="1" noTextEdit="1"/>
              </p:cNvSpPr>
              <p:nvPr/>
            </p:nvSpPr>
            <p:spPr>
              <a:xfrm>
                <a:off x="7268689" y="4265808"/>
                <a:ext cx="476412" cy="584775"/>
              </a:xfrm>
              <a:prstGeom prst="rect">
                <a:avLst/>
              </a:prstGeom>
              <a:blipFill>
                <a:blip r:embed="rId3"/>
                <a:stretch>
                  <a:fillRect/>
                </a:stretch>
              </a:blipFill>
            </p:spPr>
            <p:txBody>
              <a:bodyPr/>
              <a:lstStyle/>
              <a:p>
                <a:r>
                  <a:rPr lang="en-SE">
                    <a:noFill/>
                  </a:rPr>
                  <a:t> </a:t>
                </a:r>
              </a:p>
            </p:txBody>
          </p:sp>
        </mc:Fallback>
      </mc:AlternateContent>
      <p:graphicFrame>
        <p:nvGraphicFramePr>
          <p:cNvPr id="17" name="Table 16">
            <a:extLst>
              <a:ext uri="{FF2B5EF4-FFF2-40B4-BE49-F238E27FC236}">
                <a16:creationId xmlns:a16="http://schemas.microsoft.com/office/drawing/2014/main" id="{68329775-364B-8B77-350C-31FD3D6C3905}"/>
              </a:ext>
            </a:extLst>
          </p:cNvPr>
          <p:cNvGraphicFramePr>
            <a:graphicFrameLocks noGrp="1"/>
          </p:cNvGraphicFramePr>
          <p:nvPr>
            <p:extLst>
              <p:ext uri="{D42A27DB-BD31-4B8C-83A1-F6EECF244321}">
                <p14:modId xmlns:p14="http://schemas.microsoft.com/office/powerpoint/2010/main" val="3742143549"/>
              </p:ext>
            </p:extLst>
          </p:nvPr>
        </p:nvGraphicFramePr>
        <p:xfrm>
          <a:off x="10368772" y="2788427"/>
          <a:ext cx="1467116" cy="1467352"/>
        </p:xfrm>
        <a:graphic>
          <a:graphicData uri="http://schemas.openxmlformats.org/drawingml/2006/table">
            <a:tbl>
              <a:tblPr firstRow="1" bandRow="1"/>
              <a:tblGrid>
                <a:gridCol w="366779">
                  <a:extLst>
                    <a:ext uri="{9D8B030D-6E8A-4147-A177-3AD203B41FA5}">
                      <a16:colId xmlns:a16="http://schemas.microsoft.com/office/drawing/2014/main" val="20000"/>
                    </a:ext>
                  </a:extLst>
                </a:gridCol>
                <a:gridCol w="366779">
                  <a:extLst>
                    <a:ext uri="{9D8B030D-6E8A-4147-A177-3AD203B41FA5}">
                      <a16:colId xmlns:a16="http://schemas.microsoft.com/office/drawing/2014/main" val="20001"/>
                    </a:ext>
                  </a:extLst>
                </a:gridCol>
                <a:gridCol w="366779">
                  <a:extLst>
                    <a:ext uri="{9D8B030D-6E8A-4147-A177-3AD203B41FA5}">
                      <a16:colId xmlns:a16="http://schemas.microsoft.com/office/drawing/2014/main" val="20002"/>
                    </a:ext>
                  </a:extLst>
                </a:gridCol>
                <a:gridCol w="366779">
                  <a:extLst>
                    <a:ext uri="{9D8B030D-6E8A-4147-A177-3AD203B41FA5}">
                      <a16:colId xmlns:a16="http://schemas.microsoft.com/office/drawing/2014/main" val="20003"/>
                    </a:ext>
                  </a:extLst>
                </a:gridCol>
              </a:tblGrid>
              <a:tr h="36683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bl>
          </a:graphicData>
        </a:graphic>
      </p:graphicFrame>
      <p:graphicFrame>
        <p:nvGraphicFramePr>
          <p:cNvPr id="18" name="Table 17">
            <a:extLst>
              <a:ext uri="{FF2B5EF4-FFF2-40B4-BE49-F238E27FC236}">
                <a16:creationId xmlns:a16="http://schemas.microsoft.com/office/drawing/2014/main" id="{323B5902-1204-46E7-8DF8-C96F5140775D}"/>
              </a:ext>
            </a:extLst>
          </p:cNvPr>
          <p:cNvGraphicFramePr>
            <a:graphicFrameLocks noGrp="1"/>
          </p:cNvGraphicFramePr>
          <p:nvPr>
            <p:extLst>
              <p:ext uri="{D42A27DB-BD31-4B8C-83A1-F6EECF244321}">
                <p14:modId xmlns:p14="http://schemas.microsoft.com/office/powerpoint/2010/main" val="2201216286"/>
              </p:ext>
            </p:extLst>
          </p:nvPr>
        </p:nvGraphicFramePr>
        <p:xfrm>
          <a:off x="8281560" y="1637728"/>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19" name="Table 18">
            <a:extLst>
              <a:ext uri="{FF2B5EF4-FFF2-40B4-BE49-F238E27FC236}">
                <a16:creationId xmlns:a16="http://schemas.microsoft.com/office/drawing/2014/main" id="{D7141C8A-6180-E0AB-1A24-065AB76DB4F2}"/>
              </a:ext>
            </a:extLst>
          </p:cNvPr>
          <p:cNvGraphicFramePr>
            <a:graphicFrameLocks noGrp="1"/>
          </p:cNvGraphicFramePr>
          <p:nvPr>
            <p:extLst>
              <p:ext uri="{D42A27DB-BD31-4B8C-83A1-F6EECF244321}">
                <p14:modId xmlns:p14="http://schemas.microsoft.com/office/powerpoint/2010/main" val="893625536"/>
              </p:ext>
            </p:extLst>
          </p:nvPr>
        </p:nvGraphicFramePr>
        <p:xfrm>
          <a:off x="8072575" y="1822656"/>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20" name="Table 19">
            <a:extLst>
              <a:ext uri="{FF2B5EF4-FFF2-40B4-BE49-F238E27FC236}">
                <a16:creationId xmlns:a16="http://schemas.microsoft.com/office/drawing/2014/main" id="{E039C2E4-1CC3-E632-60BF-AF86C1D7AC2E}"/>
              </a:ext>
            </a:extLst>
          </p:cNvPr>
          <p:cNvGraphicFramePr>
            <a:graphicFrameLocks noGrp="1"/>
          </p:cNvGraphicFramePr>
          <p:nvPr>
            <p:extLst>
              <p:ext uri="{D42A27DB-BD31-4B8C-83A1-F6EECF244321}">
                <p14:modId xmlns:p14="http://schemas.microsoft.com/office/powerpoint/2010/main" val="677742700"/>
              </p:ext>
            </p:extLst>
          </p:nvPr>
        </p:nvGraphicFramePr>
        <p:xfrm>
          <a:off x="7896798" y="1984559"/>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3F6A703-ABB8-803D-06F6-5B5039942637}"/>
                  </a:ext>
                </a:extLst>
              </p:cNvPr>
              <p:cNvSpPr txBox="1"/>
              <p:nvPr/>
            </p:nvSpPr>
            <p:spPr>
              <a:xfrm>
                <a:off x="7268689" y="2092193"/>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21" name="TextBox 20">
                <a:extLst>
                  <a:ext uri="{FF2B5EF4-FFF2-40B4-BE49-F238E27FC236}">
                    <a16:creationId xmlns:a16="http://schemas.microsoft.com/office/drawing/2014/main" id="{B3F6A703-ABB8-803D-06F6-5B5039942637}"/>
                  </a:ext>
                </a:extLst>
              </p:cNvPr>
              <p:cNvSpPr txBox="1">
                <a:spLocks noRot="1" noChangeAspect="1" noMove="1" noResize="1" noEditPoints="1" noAdjustHandles="1" noChangeArrowheads="1" noChangeShapeType="1" noTextEdit="1"/>
              </p:cNvSpPr>
              <p:nvPr/>
            </p:nvSpPr>
            <p:spPr>
              <a:xfrm>
                <a:off x="7268689" y="2092193"/>
                <a:ext cx="476412" cy="584775"/>
              </a:xfrm>
              <a:prstGeom prst="rect">
                <a:avLst/>
              </a:prstGeom>
              <a:blipFill>
                <a:blip r:embed="rId4"/>
                <a:stretch>
                  <a:fillRect/>
                </a:stretch>
              </a:blipFill>
            </p:spPr>
            <p:txBody>
              <a:bodyPr/>
              <a:lstStyle/>
              <a:p>
                <a:r>
                  <a:rPr lang="en-SE">
                    <a:noFill/>
                  </a:rPr>
                  <a:t> </a:t>
                </a:r>
              </a:p>
            </p:txBody>
          </p:sp>
        </mc:Fallback>
      </mc:AlternateContent>
      <p:sp>
        <p:nvSpPr>
          <p:cNvPr id="22" name="TextBox 21">
            <a:extLst>
              <a:ext uri="{FF2B5EF4-FFF2-40B4-BE49-F238E27FC236}">
                <a16:creationId xmlns:a16="http://schemas.microsoft.com/office/drawing/2014/main" id="{FA2224CC-C28E-609C-6E89-88DCCBB64CB6}"/>
              </a:ext>
            </a:extLst>
          </p:cNvPr>
          <p:cNvSpPr txBox="1"/>
          <p:nvPr/>
        </p:nvSpPr>
        <p:spPr>
          <a:xfrm>
            <a:off x="7775694" y="3056349"/>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p:sp>
        <p:nvSpPr>
          <p:cNvPr id="23" name="Rectangle 22">
            <a:extLst>
              <a:ext uri="{FF2B5EF4-FFF2-40B4-BE49-F238E27FC236}">
                <a16:creationId xmlns:a16="http://schemas.microsoft.com/office/drawing/2014/main" id="{32A59509-ADC0-2B18-178F-309CE45B1E0A}"/>
              </a:ext>
            </a:extLst>
          </p:cNvPr>
          <p:cNvSpPr/>
          <p:nvPr/>
        </p:nvSpPr>
        <p:spPr bwMode="auto">
          <a:xfrm>
            <a:off x="37002" y="31853"/>
            <a:ext cx="1344722" cy="36151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Arial" charset="0"/>
              </a:rPr>
              <a:t>Important</a:t>
            </a:r>
            <a:endParaRPr kumimoji="0" lang="en-SE" sz="20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23094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1CC6-4DEC-7769-731A-C8E10F839214}"/>
              </a:ext>
            </a:extLst>
          </p:cNvPr>
          <p:cNvSpPr>
            <a:spLocks noGrp="1"/>
          </p:cNvSpPr>
          <p:nvPr>
            <p:ph type="title"/>
          </p:nvPr>
        </p:nvSpPr>
        <p:spPr/>
        <p:txBody>
          <a:bodyPr/>
          <a:lstStyle/>
          <a:p>
            <a:r>
              <a:rPr lang="en-US" dirty="0"/>
              <a:t>Convolution in </a:t>
            </a:r>
            <a:r>
              <a:rPr lang="en-US" dirty="0" err="1"/>
              <a:t>PyTorch</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5ED7B7-EA36-92F1-8B8D-21D35D5177AC}"/>
                  </a:ext>
                </a:extLst>
              </p:cNvPr>
              <p:cNvSpPr>
                <a:spLocks noGrp="1"/>
              </p:cNvSpPr>
              <p:nvPr>
                <p:ph idx="1"/>
              </p:nvPr>
            </p:nvSpPr>
            <p:spPr>
              <a:xfrm>
                <a:off x="622737" y="1237593"/>
                <a:ext cx="10694551" cy="2628554"/>
              </a:xfrm>
            </p:spPr>
            <p:txBody>
              <a:bodyPr>
                <a:normAutofit/>
              </a:bodyPr>
              <a:lstStyle/>
              <a:p>
                <a:r>
                  <a:rPr lang="en-US" sz="3000" dirty="0">
                    <a:solidFill>
                      <a:schemeClr val="tx1"/>
                    </a:solidFill>
                    <a:latin typeface="Courier New" panose="02070309020205020404" pitchFamily="49" charset="0"/>
                    <a:cs typeface="Courier New" panose="02070309020205020404" pitchFamily="49" charset="0"/>
                  </a:rPr>
                  <a:t>conv=nn.Conv2d(</a:t>
                </a:r>
                <a:r>
                  <a:rPr lang="en-US" sz="3000" dirty="0" err="1">
                    <a:solidFill>
                      <a:schemeClr val="tx1"/>
                    </a:solidFill>
                    <a:latin typeface="Courier New" panose="02070309020205020404" pitchFamily="49" charset="0"/>
                    <a:cs typeface="Courier New" panose="02070309020205020404" pitchFamily="49" charset="0"/>
                  </a:rPr>
                  <a:t>in_channels</a:t>
                </a:r>
                <a:r>
                  <a:rPr lang="en-US" sz="3000" dirty="0">
                    <a:solidFill>
                      <a:schemeClr val="tx1"/>
                    </a:solidFill>
                    <a:latin typeface="Courier New" panose="02070309020205020404" pitchFamily="49" charset="0"/>
                    <a:cs typeface="Courier New" panose="02070309020205020404" pitchFamily="49" charset="0"/>
                  </a:rPr>
                  <a:t>=</a:t>
                </a:r>
                <a:r>
                  <a:rPr lang="en-US" sz="3000" dirty="0">
                    <a:solidFill>
                      <a:srgbClr val="0000FF"/>
                    </a:solidFill>
                    <a:latin typeface="Courier New" panose="02070309020205020404" pitchFamily="49" charset="0"/>
                    <a:cs typeface="Courier New" panose="02070309020205020404" pitchFamily="49" charset="0"/>
                  </a:rPr>
                  <a:t>2</a:t>
                </a:r>
                <a:r>
                  <a:rPr lang="en-US" sz="3000" dirty="0">
                    <a:solidFill>
                      <a:schemeClr val="tx1"/>
                    </a:solidFill>
                    <a:latin typeface="Courier New" panose="02070309020205020404" pitchFamily="49" charset="0"/>
                    <a:cs typeface="Courier New" panose="02070309020205020404" pitchFamily="49" charset="0"/>
                  </a:rPr>
                  <a:t>, </a:t>
                </a:r>
                <a:r>
                  <a:rPr lang="en-US" sz="3000" dirty="0" err="1">
                    <a:solidFill>
                      <a:schemeClr val="tx1"/>
                    </a:solidFill>
                    <a:latin typeface="Courier New" panose="02070309020205020404" pitchFamily="49" charset="0"/>
                    <a:cs typeface="Courier New" panose="02070309020205020404" pitchFamily="49" charset="0"/>
                  </a:rPr>
                  <a:t>out_channels</a:t>
                </a:r>
                <a:r>
                  <a:rPr lang="en-US" sz="3000" dirty="0">
                    <a:solidFill>
                      <a:schemeClr val="tx1"/>
                    </a:solidFill>
                    <a:latin typeface="Courier New" panose="02070309020205020404" pitchFamily="49" charset="0"/>
                    <a:cs typeface="Courier New" panose="02070309020205020404" pitchFamily="49" charset="0"/>
                  </a:rPr>
                  <a:t>=</a:t>
                </a:r>
                <a:r>
                  <a:rPr lang="en-US" sz="3000" dirty="0">
                    <a:solidFill>
                      <a:srgbClr val="FF0000"/>
                    </a:solidFill>
                    <a:latin typeface="Courier New" panose="02070309020205020404" pitchFamily="49" charset="0"/>
                    <a:cs typeface="Courier New" panose="02070309020205020404" pitchFamily="49" charset="0"/>
                  </a:rPr>
                  <a:t>1</a:t>
                </a:r>
                <a:r>
                  <a:rPr lang="en-US" sz="3000" dirty="0">
                    <a:solidFill>
                      <a:schemeClr val="tx1"/>
                    </a:solidFill>
                    <a:latin typeface="Courier New" panose="02070309020205020404" pitchFamily="49" charset="0"/>
                    <a:cs typeface="Courier New" panose="02070309020205020404" pitchFamily="49" charset="0"/>
                  </a:rPr>
                  <a:t>, </a:t>
                </a:r>
                <a:r>
                  <a:rPr lang="en-US" sz="3000" dirty="0" err="1">
                    <a:solidFill>
                      <a:schemeClr val="tx1"/>
                    </a:solidFill>
                    <a:latin typeface="Courier New" panose="02070309020205020404" pitchFamily="49" charset="0"/>
                    <a:cs typeface="Courier New" panose="02070309020205020404" pitchFamily="49" charset="0"/>
                  </a:rPr>
                  <a:t>kernel_size</a:t>
                </a:r>
                <a:r>
                  <a:rPr lang="en-US" sz="3000" dirty="0">
                    <a:solidFill>
                      <a:schemeClr val="tx1"/>
                    </a:solidFill>
                    <a:latin typeface="Courier New" panose="02070309020205020404" pitchFamily="49" charset="0"/>
                    <a:cs typeface="Courier New" panose="02070309020205020404" pitchFamily="49" charset="0"/>
                  </a:rPr>
                  <a:t>=</a:t>
                </a:r>
                <a:r>
                  <a:rPr lang="en-US" sz="3000" dirty="0">
                    <a:solidFill>
                      <a:srgbClr val="00B050"/>
                    </a:solidFill>
                    <a:latin typeface="Courier New" panose="02070309020205020404" pitchFamily="49" charset="0"/>
                    <a:cs typeface="Courier New" panose="02070309020205020404" pitchFamily="49" charset="0"/>
                  </a:rPr>
                  <a:t>3</a:t>
                </a:r>
                <a:r>
                  <a:rPr lang="en-US" sz="3000" dirty="0">
                    <a:solidFill>
                      <a:schemeClr val="tx1"/>
                    </a:solidFill>
                    <a:latin typeface="Courier New" panose="02070309020205020404" pitchFamily="49" charset="0"/>
                    <a:cs typeface="Courier New" panose="02070309020205020404" pitchFamily="49" charset="0"/>
                  </a:rPr>
                  <a:t>)</a:t>
                </a:r>
              </a:p>
              <a:p>
                <a:pPr lvl="1"/>
                <a:r>
                  <a:rPr lang="en-US" sz="2600" dirty="0">
                    <a:solidFill>
                      <a:schemeClr val="tx1"/>
                    </a:solidFill>
                  </a:rPr>
                  <a:t>A CONV layer with an input image with </a:t>
                </a:r>
                <a:r>
                  <a:rPr lang="en-US" sz="2600" dirty="0">
                    <a:solidFill>
                      <a:srgbClr val="0000FF"/>
                    </a:solidFill>
                  </a:rPr>
                  <a:t>2</a:t>
                </a:r>
                <a:r>
                  <a:rPr lang="en-US" sz="2600" dirty="0">
                    <a:solidFill>
                      <a:schemeClr val="tx1"/>
                    </a:solidFill>
                  </a:rPr>
                  <a:t> channels (</a:t>
                </a:r>
                <a:r>
                  <a:rPr lang="en-US" sz="2600" dirty="0" err="1">
                    <a:solidFill>
                      <a:schemeClr val="tx1"/>
                    </a:solidFill>
                  </a:rPr>
                  <a:t>in_channels</a:t>
                </a:r>
                <a:r>
                  <a:rPr lang="en-US" sz="2600" dirty="0">
                    <a:solidFill>
                      <a:schemeClr val="tx1"/>
                    </a:solidFill>
                  </a:rPr>
                  <a:t>=</a:t>
                </a:r>
                <a:r>
                  <a:rPr lang="en-US" sz="2600" dirty="0">
                    <a:solidFill>
                      <a:srgbClr val="0000FF"/>
                    </a:solidFill>
                  </a:rPr>
                  <a:t>2</a:t>
                </a:r>
                <a:r>
                  <a:rPr lang="en-US" sz="2600" dirty="0">
                    <a:solidFill>
                      <a:schemeClr val="tx1"/>
                    </a:solidFill>
                  </a:rPr>
                  <a:t>), </a:t>
                </a:r>
                <a:r>
                  <a:rPr lang="en-US" sz="2600" dirty="0">
                    <a:solidFill>
                      <a:srgbClr val="FF0000"/>
                    </a:solidFill>
                  </a:rPr>
                  <a:t>1</a:t>
                </a:r>
                <a:r>
                  <a:rPr lang="en-US" sz="2600" dirty="0">
                    <a:solidFill>
                      <a:schemeClr val="tx1"/>
                    </a:solidFill>
                  </a:rPr>
                  <a:t> </a:t>
                </a:r>
                <a14:m>
                  <m:oMath xmlns:m="http://schemas.openxmlformats.org/officeDocument/2006/math">
                    <m:r>
                      <a:rPr lang="en-US" sz="2600" b="0" i="1" smtClean="0">
                        <a:solidFill>
                          <a:srgbClr val="00B050"/>
                        </a:solidFill>
                        <a:latin typeface="Cambria Math" panose="02040503050406030204" pitchFamily="18" charset="0"/>
                      </a:rPr>
                      <m:t>3×3</m:t>
                    </m:r>
                  </m:oMath>
                </a14:m>
                <a:r>
                  <a:rPr lang="en-US" sz="2600" dirty="0">
                    <a:solidFill>
                      <a:schemeClr val="tx1"/>
                    </a:solidFill>
                  </a:rPr>
                  <a:t> filter (with depth </a:t>
                </a:r>
                <a:r>
                  <a:rPr lang="en-US" sz="2600" dirty="0">
                    <a:solidFill>
                      <a:srgbClr val="0000FF"/>
                    </a:solidFill>
                  </a:rPr>
                  <a:t>2</a:t>
                </a:r>
                <a:r>
                  <a:rPr lang="en-US" sz="2600" dirty="0">
                    <a:solidFill>
                      <a:schemeClr val="tx1"/>
                    </a:solidFill>
                  </a:rPr>
                  <a:t>), </a:t>
                </a:r>
                <a:r>
                  <a:rPr lang="en-US" sz="2600" dirty="0">
                    <a:solidFill>
                      <a:srgbClr val="FF0000"/>
                    </a:solidFill>
                  </a:rPr>
                  <a:t>1</a:t>
                </a:r>
                <a:r>
                  <a:rPr lang="en-US" sz="2600" dirty="0">
                    <a:solidFill>
                      <a:schemeClr val="tx1"/>
                    </a:solidFill>
                  </a:rPr>
                  <a:t> output feature maps (</a:t>
                </a:r>
                <a:r>
                  <a:rPr lang="en-US" sz="2600" dirty="0" err="1">
                    <a:solidFill>
                      <a:schemeClr val="tx1"/>
                    </a:solidFill>
                  </a:rPr>
                  <a:t>out_channels</a:t>
                </a:r>
                <a:r>
                  <a:rPr lang="en-US" sz="2600" dirty="0">
                    <a:solidFill>
                      <a:schemeClr val="tx1"/>
                    </a:solidFill>
                  </a:rPr>
                  <a:t>=</a:t>
                </a:r>
                <a:r>
                  <a:rPr lang="en-US" sz="2600" dirty="0">
                    <a:solidFill>
                      <a:srgbClr val="FF0000"/>
                    </a:solidFill>
                  </a:rPr>
                  <a:t>1</a:t>
                </a:r>
                <a:r>
                  <a:rPr lang="en-US" sz="2600" dirty="0">
                    <a:solidFill>
                      <a:schemeClr val="tx1"/>
                    </a:solidFill>
                  </a:rPr>
                  <a:t>). </a:t>
                </a:r>
              </a:p>
              <a:p>
                <a:pPr lvl="1"/>
                <a:r>
                  <a:rPr lang="en-US" sz="2600" dirty="0">
                    <a:solidFill>
                      <a:schemeClr val="tx1"/>
                    </a:solidFill>
                  </a:rPr>
                  <a:t>(Bias terms are assumed to be 0)</a:t>
                </a:r>
                <a:endParaRPr lang="en-SE" sz="2600" dirty="0"/>
              </a:p>
            </p:txBody>
          </p:sp>
        </mc:Choice>
        <mc:Fallback xmlns="">
          <p:sp>
            <p:nvSpPr>
              <p:cNvPr id="3" name="Content Placeholder 2">
                <a:extLst>
                  <a:ext uri="{FF2B5EF4-FFF2-40B4-BE49-F238E27FC236}">
                    <a16:creationId xmlns:a16="http://schemas.microsoft.com/office/drawing/2014/main" id="{3C5ED7B7-EA36-92F1-8B8D-21D35D5177AC}"/>
                  </a:ext>
                </a:extLst>
              </p:cNvPr>
              <p:cNvSpPr>
                <a:spLocks noGrp="1" noRot="1" noChangeAspect="1" noMove="1" noResize="1" noEditPoints="1" noAdjustHandles="1" noChangeArrowheads="1" noChangeShapeType="1" noTextEdit="1"/>
              </p:cNvSpPr>
              <p:nvPr>
                <p:ph idx="1"/>
              </p:nvPr>
            </p:nvSpPr>
            <p:spPr>
              <a:xfrm>
                <a:off x="622737" y="1237593"/>
                <a:ext cx="10694551" cy="2628554"/>
              </a:xfrm>
              <a:blipFill>
                <a:blip r:embed="rId2"/>
                <a:stretch>
                  <a:fillRect l="-1140" t="-440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242C827-14E6-A7B3-521D-70C2F842108D}"/>
              </a:ext>
            </a:extLst>
          </p:cNvPr>
          <p:cNvSpPr>
            <a:spLocks noGrp="1"/>
          </p:cNvSpPr>
          <p:nvPr>
            <p:ph type="sldNum" sz="quarter" idx="12"/>
          </p:nvPr>
        </p:nvSpPr>
        <p:spPr/>
        <p:txBody>
          <a:bodyPr/>
          <a:lstStyle/>
          <a:p>
            <a:fld id="{1F57BF9A-7B35-9447-9112-EAE7E91B4E99}" type="slidenum">
              <a:rPr lang="en-US" smtClean="0"/>
              <a:t>17</a:t>
            </a:fld>
            <a:endParaRPr lang="en-US"/>
          </a:p>
        </p:txBody>
      </p:sp>
      <p:sp>
        <p:nvSpPr>
          <p:cNvPr id="5" name="TextBox 4">
            <a:extLst>
              <a:ext uri="{FF2B5EF4-FFF2-40B4-BE49-F238E27FC236}">
                <a16:creationId xmlns:a16="http://schemas.microsoft.com/office/drawing/2014/main" id="{9C20917C-65D2-753F-13C2-47DDCE138CEF}"/>
              </a:ext>
            </a:extLst>
          </p:cNvPr>
          <p:cNvSpPr txBox="1"/>
          <p:nvPr/>
        </p:nvSpPr>
        <p:spPr>
          <a:xfrm>
            <a:off x="1491190" y="6234948"/>
            <a:ext cx="853119" cy="461665"/>
          </a:xfrm>
          <a:prstGeom prst="rect">
            <a:avLst/>
          </a:prstGeom>
          <a:noFill/>
        </p:spPr>
        <p:txBody>
          <a:bodyPr wrap="none" rtlCol="0">
            <a:spAutoFit/>
          </a:bodyPr>
          <a:lstStyle/>
          <a:p>
            <a:r>
              <a:rPr lang="en-US" sz="2400" dirty="0"/>
              <a:t>input</a:t>
            </a:r>
            <a:endParaRPr lang="en-SE" sz="2400" dirty="0"/>
          </a:p>
        </p:txBody>
      </p:sp>
      <p:sp>
        <p:nvSpPr>
          <p:cNvPr id="6" name="TextBox 5">
            <a:extLst>
              <a:ext uri="{FF2B5EF4-FFF2-40B4-BE49-F238E27FC236}">
                <a16:creationId xmlns:a16="http://schemas.microsoft.com/office/drawing/2014/main" id="{14D4EF3F-A66E-7890-D8F8-AD96CCA885EB}"/>
              </a:ext>
            </a:extLst>
          </p:cNvPr>
          <p:cNvSpPr txBox="1"/>
          <p:nvPr/>
        </p:nvSpPr>
        <p:spPr>
          <a:xfrm>
            <a:off x="2704349" y="6234948"/>
            <a:ext cx="1947969" cy="461665"/>
          </a:xfrm>
          <a:prstGeom prst="rect">
            <a:avLst/>
          </a:prstGeom>
          <a:noFill/>
        </p:spPr>
        <p:txBody>
          <a:bodyPr wrap="none" rtlCol="0">
            <a:spAutoFit/>
          </a:bodyPr>
          <a:lstStyle/>
          <a:p>
            <a:r>
              <a:rPr lang="en-US" sz="2400" dirty="0"/>
              <a:t>1 filter/kernel</a:t>
            </a:r>
            <a:endParaRPr lang="en-SE" sz="2400" dirty="0"/>
          </a:p>
        </p:txBody>
      </p:sp>
      <p:sp>
        <p:nvSpPr>
          <p:cNvPr id="7" name="TextBox 6">
            <a:extLst>
              <a:ext uri="{FF2B5EF4-FFF2-40B4-BE49-F238E27FC236}">
                <a16:creationId xmlns:a16="http://schemas.microsoft.com/office/drawing/2014/main" id="{397BCA14-6D78-E4B5-F718-80904CF64B6A}"/>
              </a:ext>
            </a:extLst>
          </p:cNvPr>
          <p:cNvSpPr txBox="1"/>
          <p:nvPr/>
        </p:nvSpPr>
        <p:spPr>
          <a:xfrm>
            <a:off x="9270992" y="6234948"/>
            <a:ext cx="1040670" cy="461665"/>
          </a:xfrm>
          <a:prstGeom prst="rect">
            <a:avLst/>
          </a:prstGeom>
          <a:noFill/>
        </p:spPr>
        <p:txBody>
          <a:bodyPr wrap="none" rtlCol="0">
            <a:spAutoFit/>
          </a:bodyPr>
          <a:lstStyle/>
          <a:p>
            <a:r>
              <a:rPr lang="en-US" sz="2400" dirty="0"/>
              <a:t>output</a:t>
            </a:r>
            <a:endParaRPr lang="en-SE" sz="2400" dirty="0"/>
          </a:p>
        </p:txBody>
      </p:sp>
      <p:pic>
        <p:nvPicPr>
          <p:cNvPr id="8" name="Picture 7">
            <a:extLst>
              <a:ext uri="{FF2B5EF4-FFF2-40B4-BE49-F238E27FC236}">
                <a16:creationId xmlns:a16="http://schemas.microsoft.com/office/drawing/2014/main" id="{CEC8238A-BDBC-727A-6B3C-2CFBA14E01D6}"/>
              </a:ext>
            </a:extLst>
          </p:cNvPr>
          <p:cNvPicPr>
            <a:picLocks noChangeAspect="1"/>
          </p:cNvPicPr>
          <p:nvPr/>
        </p:nvPicPr>
        <p:blipFill>
          <a:blip r:embed="rId3"/>
          <a:stretch>
            <a:fillRect/>
          </a:stretch>
        </p:blipFill>
        <p:spPr>
          <a:xfrm>
            <a:off x="1624862" y="3948629"/>
            <a:ext cx="8430802" cy="2286319"/>
          </a:xfrm>
          <a:prstGeom prst="rect">
            <a:avLst/>
          </a:prstGeom>
        </p:spPr>
      </p:pic>
    </p:spTree>
    <p:extLst>
      <p:ext uri="{BB962C8B-B14F-4D97-AF65-F5344CB8AC3E}">
        <p14:creationId xmlns:p14="http://schemas.microsoft.com/office/powerpoint/2010/main" val="72651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6668-1A89-A9DC-1E60-A1E77E5B1C29}"/>
              </a:ext>
            </a:extLst>
          </p:cNvPr>
          <p:cNvSpPr>
            <a:spLocks noGrp="1"/>
          </p:cNvSpPr>
          <p:nvPr>
            <p:ph type="title"/>
          </p:nvPr>
        </p:nvSpPr>
        <p:spPr/>
        <p:txBody>
          <a:bodyPr/>
          <a:lstStyle/>
          <a:p>
            <a:r>
              <a:rPr lang="en-US" dirty="0"/>
              <a:t>Convolution in </a:t>
            </a:r>
            <a:r>
              <a:rPr lang="en-US" dirty="0" err="1"/>
              <a:t>PyTorch</a:t>
            </a:r>
            <a:r>
              <a:rPr lang="en-US" dirty="0"/>
              <a:t> </a:t>
            </a:r>
            <a:r>
              <a:rPr lang="en-US" dirty="0" err="1"/>
              <a:t>Cont</a:t>
            </a:r>
            <a:r>
              <a:rPr lang="en-US" dirty="0"/>
              <a:t>’</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EB8449-AB67-E24E-0FBA-5B7A1574C029}"/>
                  </a:ext>
                </a:extLst>
              </p:cNvPr>
              <p:cNvSpPr>
                <a:spLocks noGrp="1"/>
              </p:cNvSpPr>
              <p:nvPr>
                <p:ph idx="1"/>
              </p:nvPr>
            </p:nvSpPr>
            <p:spPr>
              <a:xfrm>
                <a:off x="622737" y="1237593"/>
                <a:ext cx="10694551" cy="2191407"/>
              </a:xfrm>
            </p:spPr>
            <p:txBody>
              <a:bodyPr>
                <a:normAutofit fontScale="92500" lnSpcReduction="20000"/>
              </a:bodyPr>
              <a:lstStyle/>
              <a:p>
                <a:r>
                  <a:rPr lang="en-US" dirty="0">
                    <a:solidFill>
                      <a:schemeClr val="tx1"/>
                    </a:solidFill>
                    <a:latin typeface="Courier New" panose="02070309020205020404" pitchFamily="49" charset="0"/>
                    <a:cs typeface="Courier New" panose="02070309020205020404" pitchFamily="49" charset="0"/>
                  </a:rPr>
                  <a:t>conv4=nn.Conv2d(</a:t>
                </a:r>
                <a:r>
                  <a:rPr lang="en-US" dirty="0" err="1">
                    <a:solidFill>
                      <a:schemeClr val="tx1"/>
                    </a:solidFill>
                    <a:latin typeface="Courier New" panose="02070309020205020404" pitchFamily="49" charset="0"/>
                    <a:cs typeface="Courier New" panose="02070309020205020404" pitchFamily="49" charset="0"/>
                  </a:rPr>
                  <a:t>in_channels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00FF"/>
                    </a:solidFill>
                    <a:latin typeface="Courier New" panose="02070309020205020404" pitchFamily="49" charset="0"/>
                    <a:cs typeface="Courier New" panose="02070309020205020404" pitchFamily="49" charset="0"/>
                  </a:rPr>
                  <a:t>2</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FF000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kernel_size</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B05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a:t>
                </a:r>
              </a:p>
              <a:p>
                <a:pPr lvl="1"/>
                <a:r>
                  <a:rPr lang="en-US" dirty="0" err="1">
                    <a:solidFill>
                      <a:schemeClr val="tx1"/>
                    </a:solidFill>
                  </a:rPr>
                  <a:t>Pytorch</a:t>
                </a:r>
                <a:r>
                  <a:rPr lang="en-US" dirty="0">
                    <a:solidFill>
                      <a:schemeClr val="tx1"/>
                    </a:solidFill>
                  </a:rPr>
                  <a:t> code for a CONV layer with an input image with </a:t>
                </a:r>
                <a:r>
                  <a:rPr lang="en-US" dirty="0">
                    <a:solidFill>
                      <a:srgbClr val="0000FF"/>
                    </a:solidFill>
                  </a:rPr>
                  <a:t>2</a:t>
                </a:r>
                <a:r>
                  <a:rPr lang="en-US" dirty="0">
                    <a:solidFill>
                      <a:schemeClr val="tx1"/>
                    </a:solidFill>
                  </a:rPr>
                  <a:t> channels (</a:t>
                </a:r>
                <a:r>
                  <a:rPr lang="en-US" dirty="0" err="1">
                    <a:solidFill>
                      <a:schemeClr val="tx1"/>
                    </a:solidFill>
                  </a:rPr>
                  <a:t>in_channels</a:t>
                </a:r>
                <a:r>
                  <a:rPr lang="en-US" dirty="0">
                    <a:solidFill>
                      <a:schemeClr val="tx1"/>
                    </a:solidFill>
                  </a:rPr>
                  <a:t>=</a:t>
                </a:r>
                <a:r>
                  <a:rPr lang="en-US" dirty="0">
                    <a:solidFill>
                      <a:srgbClr val="0000FF"/>
                    </a:solidFill>
                  </a:rPr>
                  <a:t>2</a:t>
                </a:r>
                <a:r>
                  <a:rPr lang="en-US" dirty="0">
                    <a:solidFill>
                      <a:schemeClr val="tx1"/>
                    </a:solidFill>
                  </a:rPr>
                  <a:t>), </a:t>
                </a:r>
                <a:r>
                  <a:rPr lang="en-US" dirty="0">
                    <a:solidFill>
                      <a:srgbClr val="FF0000"/>
                    </a:solidFill>
                  </a:rPr>
                  <a:t>3</a:t>
                </a:r>
                <a:r>
                  <a:rPr lang="en-US" dirty="0">
                    <a:solidFill>
                      <a:schemeClr val="tx1"/>
                    </a:solidFill>
                  </a:rPr>
                  <a:t> </a:t>
                </a:r>
                <a14:m>
                  <m:oMath xmlns:m="http://schemas.openxmlformats.org/officeDocument/2006/math">
                    <m:r>
                      <a:rPr lang="en-US" b="0" i="1" smtClean="0">
                        <a:solidFill>
                          <a:srgbClr val="00B050"/>
                        </a:solidFill>
                        <a:latin typeface="Cambria Math" panose="02040503050406030204" pitchFamily="18" charset="0"/>
                      </a:rPr>
                      <m:t>3×3</m:t>
                    </m:r>
                  </m:oMath>
                </a14:m>
                <a:r>
                  <a:rPr lang="en-US" dirty="0">
                    <a:solidFill>
                      <a:schemeClr val="tx1"/>
                    </a:solidFill>
                  </a:rPr>
                  <a:t> </a:t>
                </a:r>
                <a:r>
                  <a:rPr lang="en-US" dirty="0"/>
                  <a:t>filters (with depth </a:t>
                </a:r>
                <a:r>
                  <a:rPr lang="en-US" dirty="0">
                    <a:solidFill>
                      <a:srgbClr val="0000FF"/>
                    </a:solidFill>
                  </a:rPr>
                  <a:t>2</a:t>
                </a:r>
                <a:r>
                  <a:rPr lang="en-US" dirty="0"/>
                  <a:t>), </a:t>
                </a:r>
                <a:r>
                  <a:rPr lang="en-US" dirty="0">
                    <a:solidFill>
                      <a:srgbClr val="FF0000"/>
                    </a:solidFill>
                  </a:rPr>
                  <a:t>3</a:t>
                </a:r>
                <a:r>
                  <a:rPr lang="en-US" dirty="0">
                    <a:solidFill>
                      <a:schemeClr val="tx1"/>
                    </a:solidFill>
                  </a:rPr>
                  <a:t> output feature maps (</a:t>
                </a:r>
                <a:r>
                  <a:rPr lang="en-US" dirty="0" err="1">
                    <a:solidFill>
                      <a:schemeClr val="tx1"/>
                    </a:solidFill>
                  </a:rPr>
                  <a:t>out_channels</a:t>
                </a:r>
                <a:r>
                  <a:rPr lang="en-US" dirty="0">
                    <a:solidFill>
                      <a:schemeClr val="tx1"/>
                    </a:solidFill>
                  </a:rPr>
                  <a:t>=</a:t>
                </a:r>
                <a:r>
                  <a:rPr lang="en-US" dirty="0">
                    <a:solidFill>
                      <a:srgbClr val="FF0000"/>
                    </a:solidFill>
                  </a:rPr>
                  <a:t>3</a:t>
                </a:r>
                <a:r>
                  <a:rPr lang="en-US" dirty="0">
                    <a:solidFill>
                      <a:schemeClr val="tx1"/>
                    </a:solidFill>
                  </a:rPr>
                  <a:t>)</a:t>
                </a:r>
              </a:p>
              <a:p>
                <a:pPr lvl="1"/>
                <a:r>
                  <a:rPr lang="en-US" dirty="0">
                    <a:solidFill>
                      <a:schemeClr val="tx1"/>
                    </a:solidFill>
                  </a:rPr>
                  <a:t>(Bias terms are assumed to be 0)</a:t>
                </a:r>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7DEB8449-AB67-E24E-0FBA-5B7A1574C029}"/>
                  </a:ext>
                </a:extLst>
              </p:cNvPr>
              <p:cNvSpPr>
                <a:spLocks noGrp="1" noRot="1" noChangeAspect="1" noMove="1" noResize="1" noEditPoints="1" noAdjustHandles="1" noChangeArrowheads="1" noChangeShapeType="1" noTextEdit="1"/>
              </p:cNvSpPr>
              <p:nvPr>
                <p:ph idx="1"/>
              </p:nvPr>
            </p:nvSpPr>
            <p:spPr>
              <a:xfrm>
                <a:off x="622737" y="1237593"/>
                <a:ext cx="10694551" cy="2191407"/>
              </a:xfrm>
              <a:blipFill>
                <a:blip r:embed="rId2"/>
                <a:stretch>
                  <a:fillRect l="-1140" t="-833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DC9F0F9-DD99-CFD8-FC09-CA31541C9ED8}"/>
              </a:ext>
            </a:extLst>
          </p:cNvPr>
          <p:cNvSpPr>
            <a:spLocks noGrp="1"/>
          </p:cNvSpPr>
          <p:nvPr>
            <p:ph type="sldNum" sz="quarter" idx="12"/>
          </p:nvPr>
        </p:nvSpPr>
        <p:spPr/>
        <p:txBody>
          <a:bodyPr/>
          <a:lstStyle/>
          <a:p>
            <a:fld id="{1F57BF9A-7B35-9447-9112-EAE7E91B4E99}" type="slidenum">
              <a:rPr lang="en-US" smtClean="0"/>
              <a:t>18</a:t>
            </a:fld>
            <a:endParaRPr lang="en-US"/>
          </a:p>
        </p:txBody>
      </p:sp>
      <p:pic>
        <p:nvPicPr>
          <p:cNvPr id="5" name="Picture 4">
            <a:extLst>
              <a:ext uri="{FF2B5EF4-FFF2-40B4-BE49-F238E27FC236}">
                <a16:creationId xmlns:a16="http://schemas.microsoft.com/office/drawing/2014/main" id="{5C5BD54E-568A-CEC5-4F8F-5C1E69BD02F2}"/>
              </a:ext>
            </a:extLst>
          </p:cNvPr>
          <p:cNvPicPr>
            <a:picLocks noChangeAspect="1"/>
          </p:cNvPicPr>
          <p:nvPr/>
        </p:nvPicPr>
        <p:blipFill>
          <a:blip r:embed="rId3"/>
          <a:stretch>
            <a:fillRect/>
          </a:stretch>
        </p:blipFill>
        <p:spPr>
          <a:xfrm>
            <a:off x="1634778" y="3275162"/>
            <a:ext cx="8697856" cy="3022968"/>
          </a:xfrm>
          <a:prstGeom prst="rect">
            <a:avLst/>
          </a:prstGeom>
        </p:spPr>
      </p:pic>
      <p:sp>
        <p:nvSpPr>
          <p:cNvPr id="6" name="TextBox 5">
            <a:extLst>
              <a:ext uri="{FF2B5EF4-FFF2-40B4-BE49-F238E27FC236}">
                <a16:creationId xmlns:a16="http://schemas.microsoft.com/office/drawing/2014/main" id="{470F3223-831C-A9B1-448B-33EB30400E77}"/>
              </a:ext>
            </a:extLst>
          </p:cNvPr>
          <p:cNvSpPr txBox="1"/>
          <p:nvPr/>
        </p:nvSpPr>
        <p:spPr>
          <a:xfrm>
            <a:off x="2095274" y="5498247"/>
            <a:ext cx="853119" cy="461665"/>
          </a:xfrm>
          <a:prstGeom prst="rect">
            <a:avLst/>
          </a:prstGeom>
          <a:noFill/>
        </p:spPr>
        <p:txBody>
          <a:bodyPr wrap="none" rtlCol="0">
            <a:spAutoFit/>
          </a:bodyPr>
          <a:lstStyle/>
          <a:p>
            <a:r>
              <a:rPr lang="en-US" sz="2400" dirty="0"/>
              <a:t>input</a:t>
            </a:r>
            <a:endParaRPr lang="en-SE" sz="2400" dirty="0"/>
          </a:p>
        </p:txBody>
      </p:sp>
      <p:sp>
        <p:nvSpPr>
          <p:cNvPr id="7" name="TextBox 6">
            <a:extLst>
              <a:ext uri="{FF2B5EF4-FFF2-40B4-BE49-F238E27FC236}">
                <a16:creationId xmlns:a16="http://schemas.microsoft.com/office/drawing/2014/main" id="{4CE9CB4F-C9DE-FEE8-8DAA-667BAFE258A8}"/>
              </a:ext>
            </a:extLst>
          </p:cNvPr>
          <p:cNvSpPr txBox="1"/>
          <p:nvPr/>
        </p:nvSpPr>
        <p:spPr>
          <a:xfrm>
            <a:off x="2948393" y="6333273"/>
            <a:ext cx="2255746" cy="461665"/>
          </a:xfrm>
          <a:prstGeom prst="rect">
            <a:avLst/>
          </a:prstGeom>
          <a:noFill/>
        </p:spPr>
        <p:txBody>
          <a:bodyPr wrap="none" rtlCol="0">
            <a:spAutoFit/>
          </a:bodyPr>
          <a:lstStyle/>
          <a:p>
            <a:r>
              <a:rPr lang="en-US" sz="2400" dirty="0"/>
              <a:t>3 filters/kernels</a:t>
            </a:r>
            <a:endParaRPr lang="en-SE" sz="2400" dirty="0"/>
          </a:p>
        </p:txBody>
      </p:sp>
      <p:sp>
        <p:nvSpPr>
          <p:cNvPr id="8" name="TextBox 7">
            <a:extLst>
              <a:ext uri="{FF2B5EF4-FFF2-40B4-BE49-F238E27FC236}">
                <a16:creationId xmlns:a16="http://schemas.microsoft.com/office/drawing/2014/main" id="{EE4E1471-EADA-345C-0A09-86095E78DA33}"/>
              </a:ext>
            </a:extLst>
          </p:cNvPr>
          <p:cNvSpPr txBox="1"/>
          <p:nvPr/>
        </p:nvSpPr>
        <p:spPr>
          <a:xfrm>
            <a:off x="9515036" y="6333273"/>
            <a:ext cx="1040670" cy="461665"/>
          </a:xfrm>
          <a:prstGeom prst="rect">
            <a:avLst/>
          </a:prstGeom>
          <a:noFill/>
        </p:spPr>
        <p:txBody>
          <a:bodyPr wrap="none" rtlCol="0">
            <a:spAutoFit/>
          </a:bodyPr>
          <a:lstStyle/>
          <a:p>
            <a:r>
              <a:rPr lang="en-US" sz="2400" dirty="0"/>
              <a:t>output</a:t>
            </a:r>
            <a:endParaRPr lang="en-SE" sz="2400" dirty="0"/>
          </a:p>
        </p:txBody>
      </p:sp>
    </p:spTree>
    <p:extLst>
      <p:ext uri="{BB962C8B-B14F-4D97-AF65-F5344CB8AC3E}">
        <p14:creationId xmlns:p14="http://schemas.microsoft.com/office/powerpoint/2010/main" val="218524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071D-2D2B-2D9E-B096-F62613A2E6D0}"/>
              </a:ext>
            </a:extLst>
          </p:cNvPr>
          <p:cNvSpPr>
            <a:spLocks noGrp="1"/>
          </p:cNvSpPr>
          <p:nvPr>
            <p:ph type="title"/>
          </p:nvPr>
        </p:nvSpPr>
        <p:spPr/>
        <p:txBody>
          <a:bodyPr>
            <a:normAutofit fontScale="90000"/>
          </a:bodyPr>
          <a:lstStyle/>
          <a:p>
            <a:r>
              <a:rPr lang="en-US" dirty="0"/>
              <a:t>Convolution Example 1: Computing a Single Output Element</a:t>
            </a:r>
            <a:endParaRPr lang="en-SE" dirty="0"/>
          </a:p>
        </p:txBody>
      </p:sp>
      <p:sp>
        <p:nvSpPr>
          <p:cNvPr id="3" name="Content Placeholder 2">
            <a:extLst>
              <a:ext uri="{FF2B5EF4-FFF2-40B4-BE49-F238E27FC236}">
                <a16:creationId xmlns:a16="http://schemas.microsoft.com/office/drawing/2014/main" id="{E0E9841A-BD23-D2B9-FBAE-41B9BB55E67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3833613-5631-E019-029A-FB9B466C883D}"/>
              </a:ext>
            </a:extLst>
          </p:cNvPr>
          <p:cNvSpPr>
            <a:spLocks noGrp="1"/>
          </p:cNvSpPr>
          <p:nvPr>
            <p:ph type="sldNum" sz="quarter" idx="12"/>
          </p:nvPr>
        </p:nvSpPr>
        <p:spPr/>
        <p:txBody>
          <a:bodyPr/>
          <a:lstStyle/>
          <a:p>
            <a:fld id="{1F57BF9A-7B35-9447-9112-EAE7E91B4E99}" type="slidenum">
              <a:rPr lang="en-US" smtClean="0"/>
              <a:t>19</a:t>
            </a:fld>
            <a:endParaRPr lang="en-US"/>
          </a:p>
        </p:txBody>
      </p:sp>
      <p:pic>
        <p:nvPicPr>
          <p:cNvPr id="5" name="Picture 2">
            <a:extLst>
              <a:ext uri="{FF2B5EF4-FFF2-40B4-BE49-F238E27FC236}">
                <a16:creationId xmlns:a16="http://schemas.microsoft.com/office/drawing/2014/main" id="{78A93F34-7A71-31D6-FC72-9B8795057FD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4118" y="1199447"/>
            <a:ext cx="9690612" cy="54509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9DAEFF-DA4A-DDFF-D0B5-9A7F13E21696}"/>
              </a:ext>
            </a:extLst>
          </p:cNvPr>
          <p:cNvSpPr txBox="1"/>
          <p:nvPr/>
        </p:nvSpPr>
        <p:spPr>
          <a:xfrm>
            <a:off x="2790950" y="6619751"/>
            <a:ext cx="6856947" cy="261610"/>
          </a:xfrm>
          <a:prstGeom prst="rect">
            <a:avLst/>
          </a:prstGeom>
          <a:noFill/>
        </p:spPr>
        <p:txBody>
          <a:bodyPr wrap="square">
            <a:spAutoFit/>
          </a:bodyPr>
          <a:lstStyle/>
          <a:p>
            <a:r>
              <a:rPr lang="en-SE" sz="1050" dirty="0"/>
              <a:t>https://towardsdatascience.com/a-comprehensive-guide-to-convolutional-neural-networks-the-eli5-way-3bd2b1164a53</a:t>
            </a:r>
          </a:p>
        </p:txBody>
      </p:sp>
      <p:sp>
        <p:nvSpPr>
          <p:cNvPr id="7" name="Rectangle 6">
            <a:extLst>
              <a:ext uri="{FF2B5EF4-FFF2-40B4-BE49-F238E27FC236}">
                <a16:creationId xmlns:a16="http://schemas.microsoft.com/office/drawing/2014/main" id="{B3F89853-FBF5-240C-8EC3-06420D24D89E}"/>
              </a:ext>
            </a:extLst>
          </p:cNvPr>
          <p:cNvSpPr/>
          <p:nvPr/>
        </p:nvSpPr>
        <p:spPr>
          <a:xfrm>
            <a:off x="0" y="1058779"/>
            <a:ext cx="12192000" cy="178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49122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120A-2FEF-366C-74FF-79B98ED3845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36BE6E2A-DA5B-FB18-A0E1-23AC58449CFA}"/>
              </a:ext>
            </a:extLst>
          </p:cNvPr>
          <p:cNvSpPr>
            <a:spLocks noGrp="1"/>
          </p:cNvSpPr>
          <p:nvPr>
            <p:ph idx="1"/>
          </p:nvPr>
        </p:nvSpPr>
        <p:spPr/>
        <p:txBody>
          <a:bodyPr/>
          <a:lstStyle/>
          <a:p>
            <a:r>
              <a:rPr lang="en-US" dirty="0">
                <a:solidFill>
                  <a:srgbClr val="FF0000"/>
                </a:solidFill>
              </a:rPr>
              <a:t>Convolution layers</a:t>
            </a:r>
          </a:p>
          <a:p>
            <a:r>
              <a:rPr lang="en-US" dirty="0"/>
              <a:t>Pooling and Fully-Connected layers</a:t>
            </a:r>
          </a:p>
          <a:p>
            <a:r>
              <a:rPr lang="en-US" altLang="zh-CN" dirty="0"/>
              <a:t>Well-known </a:t>
            </a:r>
            <a:r>
              <a:rPr lang="en-US" dirty="0"/>
              <a:t>CNN architectures</a:t>
            </a:r>
          </a:p>
        </p:txBody>
      </p:sp>
      <p:sp>
        <p:nvSpPr>
          <p:cNvPr id="4" name="Slide Number Placeholder 3">
            <a:extLst>
              <a:ext uri="{FF2B5EF4-FFF2-40B4-BE49-F238E27FC236}">
                <a16:creationId xmlns:a16="http://schemas.microsoft.com/office/drawing/2014/main" id="{192344B5-8953-FC8C-2D94-4148A7241182}"/>
              </a:ext>
            </a:extLst>
          </p:cNvPr>
          <p:cNvSpPr>
            <a:spLocks noGrp="1"/>
          </p:cNvSpPr>
          <p:nvPr>
            <p:ph type="sldNum" sz="quarter" idx="12"/>
          </p:nvPr>
        </p:nvSpPr>
        <p:spPr/>
        <p:txBody>
          <a:bodyPr/>
          <a:lstStyle/>
          <a:p>
            <a:fld id="{1F57BF9A-7B35-9447-9112-EAE7E91B4E99}" type="slidenum">
              <a:rPr lang="en-US" smtClean="0"/>
              <a:t>2</a:t>
            </a:fld>
            <a:endParaRPr lang="en-US"/>
          </a:p>
        </p:txBody>
      </p:sp>
    </p:spTree>
    <p:extLst>
      <p:ext uri="{BB962C8B-B14F-4D97-AF65-F5344CB8AC3E}">
        <p14:creationId xmlns:p14="http://schemas.microsoft.com/office/powerpoint/2010/main" val="136699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C1FB-5817-D839-7E85-3E3E6C6946FC}"/>
              </a:ext>
            </a:extLst>
          </p:cNvPr>
          <p:cNvSpPr>
            <a:spLocks noGrp="1"/>
          </p:cNvSpPr>
          <p:nvPr>
            <p:ph type="title"/>
          </p:nvPr>
        </p:nvSpPr>
        <p:spPr/>
        <p:txBody>
          <a:bodyPr>
            <a:normAutofit/>
          </a:bodyPr>
          <a:lstStyle/>
          <a:p>
            <a:r>
              <a:rPr lang="en-US" dirty="0"/>
              <a:t>Convolution Example 2</a:t>
            </a:r>
            <a:endParaRPr lang="en-SE" dirty="0"/>
          </a:p>
        </p:txBody>
      </p:sp>
      <p:sp>
        <p:nvSpPr>
          <p:cNvPr id="3" name="Content Placeholder 2">
            <a:extLst>
              <a:ext uri="{FF2B5EF4-FFF2-40B4-BE49-F238E27FC236}">
                <a16:creationId xmlns:a16="http://schemas.microsoft.com/office/drawing/2014/main" id="{269FCCBB-D686-AC34-543C-4C20234C412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D295F847-5E2D-0D15-731A-A26E3BFE90F9}"/>
              </a:ext>
            </a:extLst>
          </p:cNvPr>
          <p:cNvSpPr>
            <a:spLocks noGrp="1"/>
          </p:cNvSpPr>
          <p:nvPr>
            <p:ph type="sldNum" sz="quarter" idx="12"/>
          </p:nvPr>
        </p:nvSpPr>
        <p:spPr/>
        <p:txBody>
          <a:bodyPr/>
          <a:lstStyle/>
          <a:p>
            <a:fld id="{1F57BF9A-7B35-9447-9112-EAE7E91B4E99}" type="slidenum">
              <a:rPr lang="en-US" smtClean="0"/>
              <a:t>20</a:t>
            </a:fld>
            <a:endParaRPr lang="en-US"/>
          </a:p>
        </p:txBody>
      </p:sp>
      <p:pic>
        <p:nvPicPr>
          <p:cNvPr id="6" name="Picture 5">
            <a:extLst>
              <a:ext uri="{FF2B5EF4-FFF2-40B4-BE49-F238E27FC236}">
                <a16:creationId xmlns:a16="http://schemas.microsoft.com/office/drawing/2014/main" id="{02B877D8-7CB8-B426-9244-167CDC86F1CD}"/>
              </a:ext>
            </a:extLst>
          </p:cNvPr>
          <p:cNvPicPr>
            <a:picLocks noChangeAspect="1"/>
          </p:cNvPicPr>
          <p:nvPr/>
        </p:nvPicPr>
        <p:blipFill>
          <a:blip r:embed="rId3"/>
          <a:stretch>
            <a:fillRect/>
          </a:stretch>
        </p:blipFill>
        <p:spPr>
          <a:xfrm>
            <a:off x="1102280" y="1992706"/>
            <a:ext cx="4059268" cy="2872587"/>
          </a:xfrm>
          <a:prstGeom prst="rect">
            <a:avLst/>
          </a:prstGeom>
        </p:spPr>
      </p:pic>
      <p:sp>
        <p:nvSpPr>
          <p:cNvPr id="7" name="TextBox 6">
            <a:extLst>
              <a:ext uri="{FF2B5EF4-FFF2-40B4-BE49-F238E27FC236}">
                <a16:creationId xmlns:a16="http://schemas.microsoft.com/office/drawing/2014/main" id="{58B7F2D9-3F0F-FFD1-1AF5-D1256CBE44C1}"/>
              </a:ext>
            </a:extLst>
          </p:cNvPr>
          <p:cNvSpPr txBox="1"/>
          <p:nvPr/>
        </p:nvSpPr>
        <p:spPr>
          <a:xfrm>
            <a:off x="1555124" y="6298969"/>
            <a:ext cx="3222104" cy="369332"/>
          </a:xfrm>
          <a:prstGeom prst="rect">
            <a:avLst/>
          </a:prstGeom>
          <a:noFill/>
        </p:spPr>
        <p:txBody>
          <a:bodyPr wrap="square">
            <a:spAutoFit/>
          </a:bodyPr>
          <a:lstStyle/>
          <a:p>
            <a:r>
              <a:rPr lang="en-US" dirty="0"/>
              <a:t> Input image with 2 channels </a:t>
            </a:r>
            <a:endParaRPr lang="en-SE" dirty="0"/>
          </a:p>
        </p:txBody>
      </p:sp>
      <p:pic>
        <p:nvPicPr>
          <p:cNvPr id="8" name="Picture 7">
            <a:extLst>
              <a:ext uri="{FF2B5EF4-FFF2-40B4-BE49-F238E27FC236}">
                <a16:creationId xmlns:a16="http://schemas.microsoft.com/office/drawing/2014/main" id="{72ED3685-35D9-8F98-EE64-3A58E4A3E2D1}"/>
              </a:ext>
            </a:extLst>
          </p:cNvPr>
          <p:cNvPicPr>
            <a:picLocks noChangeAspect="1"/>
          </p:cNvPicPr>
          <p:nvPr/>
        </p:nvPicPr>
        <p:blipFill>
          <a:blip r:embed="rId4"/>
          <a:stretch>
            <a:fillRect/>
          </a:stretch>
        </p:blipFill>
        <p:spPr>
          <a:xfrm>
            <a:off x="5981841" y="1264068"/>
            <a:ext cx="5464201" cy="1601095"/>
          </a:xfrm>
          <a:prstGeom prst="rect">
            <a:avLst/>
          </a:prstGeom>
        </p:spPr>
      </p:pic>
      <p:pic>
        <p:nvPicPr>
          <p:cNvPr id="9" name="Picture 8">
            <a:extLst>
              <a:ext uri="{FF2B5EF4-FFF2-40B4-BE49-F238E27FC236}">
                <a16:creationId xmlns:a16="http://schemas.microsoft.com/office/drawing/2014/main" id="{5391A91A-CFB0-2EB2-B481-CED2E5F27C7D}"/>
              </a:ext>
            </a:extLst>
          </p:cNvPr>
          <p:cNvPicPr>
            <a:picLocks noChangeAspect="1"/>
          </p:cNvPicPr>
          <p:nvPr/>
        </p:nvPicPr>
        <p:blipFill>
          <a:blip r:embed="rId5"/>
          <a:stretch>
            <a:fillRect/>
          </a:stretch>
        </p:blipFill>
        <p:spPr>
          <a:xfrm>
            <a:off x="5998254" y="2978431"/>
            <a:ext cx="5426967" cy="1573170"/>
          </a:xfrm>
          <a:prstGeom prst="rect">
            <a:avLst/>
          </a:prstGeom>
        </p:spPr>
      </p:pic>
      <p:pic>
        <p:nvPicPr>
          <p:cNvPr id="10" name="Picture 9">
            <a:extLst>
              <a:ext uri="{FF2B5EF4-FFF2-40B4-BE49-F238E27FC236}">
                <a16:creationId xmlns:a16="http://schemas.microsoft.com/office/drawing/2014/main" id="{940C7E89-F48B-F291-B1A9-6D96EF3CD257}"/>
              </a:ext>
            </a:extLst>
          </p:cNvPr>
          <p:cNvPicPr>
            <a:picLocks noChangeAspect="1"/>
          </p:cNvPicPr>
          <p:nvPr/>
        </p:nvPicPr>
        <p:blipFill>
          <a:blip r:embed="rId6"/>
          <a:stretch>
            <a:fillRect/>
          </a:stretch>
        </p:blipFill>
        <p:spPr>
          <a:xfrm>
            <a:off x="5981841" y="4668171"/>
            <a:ext cx="5464201" cy="162902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94A3A8-1CE1-B854-5250-653587B9000E}"/>
                  </a:ext>
                </a:extLst>
              </p:cNvPr>
              <p:cNvSpPr txBox="1"/>
              <p:nvPr/>
            </p:nvSpPr>
            <p:spPr>
              <a:xfrm>
                <a:off x="7876142" y="6298969"/>
                <a:ext cx="1997774" cy="369332"/>
              </a:xfrm>
              <a:prstGeom prst="rect">
                <a:avLst/>
              </a:prstGeom>
              <a:noFill/>
            </p:spPr>
            <p:txBody>
              <a:bodyPr wrap="square">
                <a:spAutoFit/>
              </a:bodyPr>
              <a:lstStyle/>
              <a:p>
                <a:r>
                  <a:rPr lang="en-US" dirty="0"/>
                  <a:t>Three </a:t>
                </a:r>
                <a14:m>
                  <m:oMath xmlns:m="http://schemas.openxmlformats.org/officeDocument/2006/math">
                    <m:r>
                      <a:rPr lang="en-US" b="0" i="1" smtClean="0">
                        <a:latin typeface="Cambria Math" panose="02040503050406030204" pitchFamily="18" charset="0"/>
                      </a:rPr>
                      <m:t>3×3</m:t>
                    </m:r>
                  </m:oMath>
                </a14:m>
                <a:r>
                  <a:rPr lang="en-US" dirty="0"/>
                  <a:t> filters</a:t>
                </a:r>
                <a:endParaRPr lang="en-SE" dirty="0"/>
              </a:p>
            </p:txBody>
          </p:sp>
        </mc:Choice>
        <mc:Fallback xmlns="">
          <p:sp>
            <p:nvSpPr>
              <p:cNvPr id="11" name="TextBox 10">
                <a:extLst>
                  <a:ext uri="{FF2B5EF4-FFF2-40B4-BE49-F238E27FC236}">
                    <a16:creationId xmlns:a16="http://schemas.microsoft.com/office/drawing/2014/main" id="{B494A3A8-1CE1-B854-5250-653587B9000E}"/>
                  </a:ext>
                </a:extLst>
              </p:cNvPr>
              <p:cNvSpPr txBox="1">
                <a:spLocks noRot="1" noChangeAspect="1" noMove="1" noResize="1" noEditPoints="1" noAdjustHandles="1" noChangeArrowheads="1" noChangeShapeType="1" noTextEdit="1"/>
              </p:cNvSpPr>
              <p:nvPr/>
            </p:nvSpPr>
            <p:spPr>
              <a:xfrm>
                <a:off x="7876142" y="6298969"/>
                <a:ext cx="1997774" cy="369332"/>
              </a:xfrm>
              <a:prstGeom prst="rect">
                <a:avLst/>
              </a:prstGeom>
              <a:blipFill>
                <a:blip r:embed="rId7"/>
                <a:stretch>
                  <a:fillRect l="-2439" t="-8197" b="-24590"/>
                </a:stretch>
              </a:blipFill>
            </p:spPr>
            <p:txBody>
              <a:bodyPr/>
              <a:lstStyle/>
              <a:p>
                <a:r>
                  <a:rPr lang="en-SE">
                    <a:noFill/>
                  </a:rPr>
                  <a:t> </a:t>
                </a:r>
              </a:p>
            </p:txBody>
          </p:sp>
        </mc:Fallback>
      </mc:AlternateContent>
    </p:spTree>
    <p:extLst>
      <p:ext uri="{BB962C8B-B14F-4D97-AF65-F5344CB8AC3E}">
        <p14:creationId xmlns:p14="http://schemas.microsoft.com/office/powerpoint/2010/main" val="231307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386C-4037-4D98-A018-7E49A0709C50}"/>
              </a:ext>
            </a:extLst>
          </p:cNvPr>
          <p:cNvSpPr>
            <a:spLocks noGrp="1"/>
          </p:cNvSpPr>
          <p:nvPr>
            <p:ph type="title"/>
          </p:nvPr>
        </p:nvSpPr>
        <p:spPr>
          <a:xfrm>
            <a:off x="382589" y="127863"/>
            <a:ext cx="6585283" cy="1069486"/>
          </a:xfrm>
        </p:spPr>
        <p:txBody>
          <a:bodyPr>
            <a:normAutofit fontScale="90000"/>
          </a:bodyPr>
          <a:lstStyle/>
          <a:p>
            <a:r>
              <a:rPr lang="en-US" dirty="0"/>
              <a:t>Convolution Example 2 </a:t>
            </a:r>
            <a:r>
              <a:rPr lang="en-US" dirty="0" err="1"/>
              <a:t>Cont</a:t>
            </a:r>
            <a:r>
              <a:rPr lang="en-US" dirty="0"/>
              <a:t>’</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073C7F-C527-D0F8-4EE6-222A7878CA9D}"/>
                  </a:ext>
                </a:extLst>
              </p:cNvPr>
              <p:cNvSpPr>
                <a:spLocks noGrp="1"/>
              </p:cNvSpPr>
              <p:nvPr>
                <p:ph idx="1"/>
              </p:nvPr>
            </p:nvSpPr>
            <p:spPr>
              <a:xfrm>
                <a:off x="622738" y="1237593"/>
                <a:ext cx="5601600" cy="5194738"/>
              </a:xfrm>
            </p:spPr>
            <p:txBody>
              <a:bodyPr/>
              <a:lstStyle/>
              <a:p>
                <a:r>
                  <a:rPr lang="en-US" dirty="0"/>
                  <a:t>Each of the three filters convolved with the input image generates an output feature map.</a:t>
                </a:r>
              </a:p>
              <a:p>
                <a:r>
                  <a:rPr lang="en-US" dirty="0"/>
                  <a:t>The output volume consists of three </a:t>
                </a:r>
                <a14:m>
                  <m:oMath xmlns:m="http://schemas.openxmlformats.org/officeDocument/2006/math">
                    <m:r>
                      <a:rPr lang="en-US" i="1">
                        <a:latin typeface="Cambria Math" panose="02040503050406030204" pitchFamily="18" charset="0"/>
                      </a:rPr>
                      <m:t>3×3</m:t>
                    </m:r>
                  </m:oMath>
                </a14:m>
                <a:r>
                  <a:rPr lang="en-US" dirty="0"/>
                  <a:t> feature maps, with volume </a:t>
                </a:r>
                <a14:m>
                  <m:oMath xmlns:m="http://schemas.openxmlformats.org/officeDocument/2006/math">
                    <m:r>
                      <a:rPr lang="en-US" b="0" i="1" smtClean="0">
                        <a:latin typeface="Cambria Math" panose="02040503050406030204" pitchFamily="18" charset="0"/>
                      </a:rPr>
                      <m:t>3×3</m:t>
                    </m:r>
                    <m:r>
                      <a:rPr lang="en-US" i="1">
                        <a:latin typeface="Cambria Math" panose="02040503050406030204" pitchFamily="18" charset="0"/>
                      </a:rPr>
                      <m:t>×3</m:t>
                    </m:r>
                  </m:oMath>
                </a14:m>
                <a:endParaRPr lang="en-SE" dirty="0"/>
              </a:p>
            </p:txBody>
          </p:sp>
        </mc:Choice>
        <mc:Fallback xmlns="">
          <p:sp>
            <p:nvSpPr>
              <p:cNvPr id="3" name="Content Placeholder 2">
                <a:extLst>
                  <a:ext uri="{FF2B5EF4-FFF2-40B4-BE49-F238E27FC236}">
                    <a16:creationId xmlns:a16="http://schemas.microsoft.com/office/drawing/2014/main" id="{FC073C7F-C527-D0F8-4EE6-222A7878CA9D}"/>
                  </a:ext>
                </a:extLst>
              </p:cNvPr>
              <p:cNvSpPr>
                <a:spLocks noGrp="1" noRot="1" noChangeAspect="1" noMove="1" noResize="1" noEditPoints="1" noAdjustHandles="1" noChangeArrowheads="1" noChangeShapeType="1" noTextEdit="1"/>
              </p:cNvSpPr>
              <p:nvPr>
                <p:ph idx="1"/>
              </p:nvPr>
            </p:nvSpPr>
            <p:spPr>
              <a:xfrm>
                <a:off x="622738" y="1237593"/>
                <a:ext cx="5601600" cy="5194738"/>
              </a:xfrm>
              <a:blipFill>
                <a:blip r:embed="rId2"/>
                <a:stretch>
                  <a:fillRect l="-2503" t="-2465" r="-293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2F8D876-E4F4-1D9E-E876-6F4C28C1555B}"/>
              </a:ext>
            </a:extLst>
          </p:cNvPr>
          <p:cNvSpPr>
            <a:spLocks noGrp="1"/>
          </p:cNvSpPr>
          <p:nvPr>
            <p:ph type="sldNum" sz="quarter" idx="12"/>
          </p:nvPr>
        </p:nvSpPr>
        <p:spPr/>
        <p:txBody>
          <a:bodyPr/>
          <a:lstStyle/>
          <a:p>
            <a:fld id="{1F57BF9A-7B35-9447-9112-EAE7E91B4E99}" type="slidenum">
              <a:rPr lang="en-US" smtClean="0"/>
              <a:t>21</a:t>
            </a:fld>
            <a:endParaRPr lang="en-US" dirty="0"/>
          </a:p>
        </p:txBody>
      </p:sp>
      <p:pic>
        <p:nvPicPr>
          <p:cNvPr id="6" name="Picture 5">
            <a:extLst>
              <a:ext uri="{FF2B5EF4-FFF2-40B4-BE49-F238E27FC236}">
                <a16:creationId xmlns:a16="http://schemas.microsoft.com/office/drawing/2014/main" id="{60D5C003-FC92-2A1D-F9DF-C8A443CCE611}"/>
              </a:ext>
            </a:extLst>
          </p:cNvPr>
          <p:cNvPicPr>
            <a:picLocks noChangeAspect="1"/>
          </p:cNvPicPr>
          <p:nvPr/>
        </p:nvPicPr>
        <p:blipFill>
          <a:blip r:embed="rId3"/>
          <a:stretch>
            <a:fillRect/>
          </a:stretch>
        </p:blipFill>
        <p:spPr>
          <a:xfrm>
            <a:off x="6979438" y="0"/>
            <a:ext cx="4646967" cy="2264710"/>
          </a:xfrm>
          <a:prstGeom prst="rect">
            <a:avLst/>
          </a:prstGeom>
        </p:spPr>
      </p:pic>
      <p:pic>
        <p:nvPicPr>
          <p:cNvPr id="7" name="Picture 6">
            <a:extLst>
              <a:ext uri="{FF2B5EF4-FFF2-40B4-BE49-F238E27FC236}">
                <a16:creationId xmlns:a16="http://schemas.microsoft.com/office/drawing/2014/main" id="{5481AF87-1724-B19A-3F6B-D1EA3C1586CC}"/>
              </a:ext>
            </a:extLst>
          </p:cNvPr>
          <p:cNvPicPr>
            <a:picLocks noChangeAspect="1"/>
          </p:cNvPicPr>
          <p:nvPr/>
        </p:nvPicPr>
        <p:blipFill>
          <a:blip r:embed="rId4"/>
          <a:stretch>
            <a:fillRect/>
          </a:stretch>
        </p:blipFill>
        <p:spPr>
          <a:xfrm>
            <a:off x="7122260" y="2365613"/>
            <a:ext cx="4361322" cy="2214810"/>
          </a:xfrm>
          <a:prstGeom prst="rect">
            <a:avLst/>
          </a:prstGeom>
        </p:spPr>
      </p:pic>
      <p:pic>
        <p:nvPicPr>
          <p:cNvPr id="8" name="Picture 7">
            <a:extLst>
              <a:ext uri="{FF2B5EF4-FFF2-40B4-BE49-F238E27FC236}">
                <a16:creationId xmlns:a16="http://schemas.microsoft.com/office/drawing/2014/main" id="{0EFC8516-0759-82B6-E2D3-896140D3BA70}"/>
              </a:ext>
            </a:extLst>
          </p:cNvPr>
          <p:cNvPicPr>
            <a:picLocks noChangeAspect="1"/>
          </p:cNvPicPr>
          <p:nvPr/>
        </p:nvPicPr>
        <p:blipFill>
          <a:blip r:embed="rId5"/>
          <a:stretch>
            <a:fillRect/>
          </a:stretch>
        </p:blipFill>
        <p:spPr>
          <a:xfrm>
            <a:off x="6967872" y="4660912"/>
            <a:ext cx="4670099" cy="2149141"/>
          </a:xfrm>
          <a:prstGeom prst="rect">
            <a:avLst/>
          </a:prstGeom>
        </p:spPr>
      </p:pic>
    </p:spTree>
    <p:extLst>
      <p:ext uri="{BB962C8B-B14F-4D97-AF65-F5344CB8AC3E}">
        <p14:creationId xmlns:p14="http://schemas.microsoft.com/office/powerpoint/2010/main" val="3953350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FD80-6941-A739-BE3A-56149737A9F2}"/>
              </a:ext>
            </a:extLst>
          </p:cNvPr>
          <p:cNvSpPr>
            <a:spLocks noGrp="1"/>
          </p:cNvSpPr>
          <p:nvPr>
            <p:ph type="title"/>
          </p:nvPr>
        </p:nvSpPr>
        <p:spPr>
          <a:xfrm>
            <a:off x="622737" y="63062"/>
            <a:ext cx="5615223" cy="1069486"/>
          </a:xfrm>
        </p:spPr>
        <p:txBody>
          <a:bodyPr>
            <a:normAutofit fontScale="90000"/>
          </a:bodyPr>
          <a:lstStyle/>
          <a:p>
            <a:r>
              <a:rPr lang="en-US" dirty="0"/>
              <a:t>Convolution Example 3</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36410D2-B3DC-3B32-62C7-9B2D8CB259C7}"/>
                  </a:ext>
                </a:extLst>
              </p:cNvPr>
              <p:cNvSpPr>
                <a:spLocks noGrp="1"/>
              </p:cNvSpPr>
              <p:nvPr>
                <p:ph idx="1"/>
              </p:nvPr>
            </p:nvSpPr>
            <p:spPr>
              <a:xfrm>
                <a:off x="258265" y="1237594"/>
                <a:ext cx="5837735" cy="3526912"/>
              </a:xfrm>
            </p:spPr>
            <p:txBody>
              <a:bodyPr>
                <a:normAutofit fontScale="70000" lnSpcReduction="20000"/>
              </a:bodyPr>
              <a:lstStyle/>
              <a:p>
                <a:r>
                  <a:rPr lang="en-US" dirty="0"/>
                  <a:t>3 filters</a:t>
                </a:r>
                <a:r>
                  <a:rPr lang="en-US" b="1" dirty="0"/>
                  <a:t>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𝟎</m:t>
                        </m:r>
                      </m:sub>
                    </m:sSub>
                  </m:oMath>
                </a14:m>
                <a:r>
                  <a:rPr lang="en-US"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𝟏</m:t>
                        </m:r>
                      </m:sub>
                    </m:sSub>
                  </m:oMath>
                </a14:m>
                <a:r>
                  <a:rPr lang="en-US"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𝟐</m:t>
                        </m:r>
                      </m:sub>
                    </m:sSub>
                  </m:oMath>
                </a14:m>
                <a:r>
                  <a:rPr lang="en-US" dirty="0"/>
                  <a:t>, each extracting different features.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𝒊</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𝒋</m:t>
                        </m:r>
                      </m:sub>
                    </m:sSub>
                  </m:oMath>
                </a14:m>
                <a:r>
                  <a:rPr lang="en-US" dirty="0"/>
                  <a:t> denotes convolution of filter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𝒊</m:t>
                        </m:r>
                      </m:sub>
                    </m:sSub>
                  </m:oMath>
                </a14:m>
                <a:r>
                  <a:rPr lang="en-US" dirty="0"/>
                  <a:t> w. input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𝒋</m:t>
                        </m:r>
                      </m:sub>
                    </m:sSub>
                  </m:oMath>
                </a14:m>
                <a:r>
                  <a:rPr lang="en-US" dirty="0"/>
                  <a:t>) (bias terms are assumed to be 0 here)</a:t>
                </a:r>
              </a:p>
              <a:p>
                <a:r>
                  <a:rPr lang="en-US" dirty="0"/>
                  <a:t>Upper left: filter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𝟎</m:t>
                        </m:r>
                      </m:sub>
                    </m:sSub>
                  </m:oMath>
                </a14:m>
                <a:r>
                  <a:rPr lang="en-US" b="1" dirty="0"/>
                  <a:t> </a:t>
                </a:r>
                <a:r>
                  <a:rPr lang="en-US" dirty="0"/>
                  <a:t>extracts vertical line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𝒁</m:t>
                        </m:r>
                      </m:e>
                      <m:sub>
                        <m:r>
                          <a:rPr lang="en-US" b="1" i="1" smtClean="0">
                            <a:latin typeface="Cambria Math" panose="02040503050406030204" pitchFamily="18" charset="0"/>
                          </a:rPr>
                          <m:t>𝟎</m:t>
                        </m:r>
                      </m:sub>
                    </m:sSub>
                  </m:oMath>
                </a14:m>
                <a:r>
                  <a:rPr lang="en-US" dirty="0"/>
                  <a:t> from input image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r>
                  <a:rPr lang="en-US" b="1" dirty="0"/>
                  <a:t> </a:t>
                </a:r>
                <a:r>
                  <a:rPr lang="en-US" sz="3100" dirty="0"/>
                  <a:t>(the other 2 filters do not extract any meaningful features)</a:t>
                </a:r>
              </a:p>
              <a:p>
                <a:r>
                  <a:rPr lang="en-US" dirty="0"/>
                  <a:t>Lower left: filter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𝟏</m:t>
                        </m:r>
                      </m:sub>
                    </m:sSub>
                  </m:oMath>
                </a14:m>
                <a:r>
                  <a:rPr lang="en-US" b="1" dirty="0"/>
                  <a:t> </a:t>
                </a:r>
                <a:r>
                  <a:rPr lang="en-US" dirty="0"/>
                  <a:t>extracts horizontal line features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𝒁</m:t>
                        </m:r>
                      </m:e>
                      <m:sub>
                        <m:r>
                          <a:rPr lang="en-US" b="1" i="1" smtClean="0">
                            <a:latin typeface="Cambria Math" panose="02040503050406030204" pitchFamily="18" charset="0"/>
                          </a:rPr>
                          <m:t>𝟏</m:t>
                        </m:r>
                      </m:sub>
                    </m:sSub>
                  </m:oMath>
                </a14:m>
                <a:r>
                  <a:rPr lang="en-US" dirty="0"/>
                  <a:t> from input image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oMath>
                </a14:m>
                <a:r>
                  <a:rPr lang="en-US" b="1" dirty="0"/>
                  <a:t> </a:t>
                </a:r>
                <a:r>
                  <a:rPr lang="en-US" dirty="0"/>
                  <a:t>(the other 2 filters do not extract any meaningful features)</a:t>
                </a:r>
              </a:p>
            </p:txBody>
          </p:sp>
        </mc:Choice>
        <mc:Fallback xmlns="">
          <p:sp>
            <p:nvSpPr>
              <p:cNvPr id="3" name="Content Placeholder 2">
                <a:extLst>
                  <a:ext uri="{FF2B5EF4-FFF2-40B4-BE49-F238E27FC236}">
                    <a16:creationId xmlns:a16="http://schemas.microsoft.com/office/drawing/2014/main" id="{436410D2-B3DC-3B32-62C7-9B2D8CB259C7}"/>
                  </a:ext>
                </a:extLst>
              </p:cNvPr>
              <p:cNvSpPr>
                <a:spLocks noGrp="1" noRot="1" noChangeAspect="1" noMove="1" noResize="1" noEditPoints="1" noAdjustHandles="1" noChangeArrowheads="1" noChangeShapeType="1" noTextEdit="1"/>
              </p:cNvSpPr>
              <p:nvPr>
                <p:ph idx="1"/>
              </p:nvPr>
            </p:nvSpPr>
            <p:spPr>
              <a:xfrm>
                <a:off x="258265" y="1237594"/>
                <a:ext cx="5837735" cy="3526912"/>
              </a:xfrm>
              <a:blipFill>
                <a:blip r:embed="rId3"/>
                <a:stretch>
                  <a:fillRect l="-1148" t="-3627" r="-93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1168E48-DF7C-CEAA-15E2-589FDA974FF9}"/>
              </a:ext>
            </a:extLst>
          </p:cNvPr>
          <p:cNvSpPr>
            <a:spLocks noGrp="1"/>
          </p:cNvSpPr>
          <p:nvPr>
            <p:ph type="sldNum" sz="quarter" idx="12"/>
          </p:nvPr>
        </p:nvSpPr>
        <p:spPr/>
        <p:txBody>
          <a:bodyPr/>
          <a:lstStyle/>
          <a:p>
            <a:fld id="{1F57BF9A-7B35-9447-9112-EAE7E91B4E99}" type="slidenum">
              <a:rPr lang="en-US" smtClean="0"/>
              <a:t>22</a:t>
            </a:fld>
            <a:endParaRPr lang="en-US"/>
          </a:p>
        </p:txBody>
      </p:sp>
      <p:sp>
        <p:nvSpPr>
          <p:cNvPr id="5" name="Slide Number Placeholder 3">
            <a:extLst>
              <a:ext uri="{FF2B5EF4-FFF2-40B4-BE49-F238E27FC236}">
                <a16:creationId xmlns:a16="http://schemas.microsoft.com/office/drawing/2014/main" id="{826CEA55-460A-E0A0-43A7-BC967CE71167}"/>
              </a:ext>
            </a:extLst>
          </p:cNvPr>
          <p:cNvSpPr txBox="1">
            <a:spLocks/>
          </p:cNvSpPr>
          <p:nvPr/>
        </p:nvSpPr>
        <p:spPr>
          <a:xfrm>
            <a:off x="9942095" y="6425761"/>
            <a:ext cx="2133600" cy="2444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57F456A-00AF-44E6-8D70-638C0D0130FF}" type="slidenum">
              <a:rPr lang="en-US" altLang="zh-CN" smtClean="0"/>
              <a:pPr>
                <a:defRPr/>
              </a:pPr>
              <a:t>22</a:t>
            </a:fld>
            <a:endParaRPr lang="en-US" altLang="zh-CN"/>
          </a:p>
        </p:txBody>
      </p:sp>
      <p:pic>
        <p:nvPicPr>
          <p:cNvPr id="6" name="Picture 5">
            <a:extLst>
              <a:ext uri="{FF2B5EF4-FFF2-40B4-BE49-F238E27FC236}">
                <a16:creationId xmlns:a16="http://schemas.microsoft.com/office/drawing/2014/main" id="{10B22861-4465-B666-9D76-8126CBA8B1D7}"/>
              </a:ext>
            </a:extLst>
          </p:cNvPr>
          <p:cNvPicPr>
            <a:picLocks noChangeAspect="1"/>
          </p:cNvPicPr>
          <p:nvPr/>
        </p:nvPicPr>
        <p:blipFill>
          <a:blip r:embed="rId4"/>
          <a:stretch>
            <a:fillRect/>
          </a:stretch>
        </p:blipFill>
        <p:spPr>
          <a:xfrm>
            <a:off x="6329413" y="175483"/>
            <a:ext cx="5654829" cy="3174173"/>
          </a:xfrm>
          <a:prstGeom prst="rect">
            <a:avLst/>
          </a:prstGeom>
        </p:spPr>
      </p:pic>
      <p:pic>
        <p:nvPicPr>
          <p:cNvPr id="7" name="Picture 6">
            <a:extLst>
              <a:ext uri="{FF2B5EF4-FFF2-40B4-BE49-F238E27FC236}">
                <a16:creationId xmlns:a16="http://schemas.microsoft.com/office/drawing/2014/main" id="{A0750008-7A5A-0833-1EAD-A446B16A75C4}"/>
              </a:ext>
            </a:extLst>
          </p:cNvPr>
          <p:cNvPicPr>
            <a:picLocks noChangeAspect="1"/>
          </p:cNvPicPr>
          <p:nvPr/>
        </p:nvPicPr>
        <p:blipFill>
          <a:blip r:embed="rId5"/>
          <a:stretch>
            <a:fillRect/>
          </a:stretch>
        </p:blipFill>
        <p:spPr>
          <a:xfrm>
            <a:off x="6237960" y="3483578"/>
            <a:ext cx="5837735" cy="3151310"/>
          </a:xfrm>
          <a:prstGeom prst="rect">
            <a:avLst/>
          </a:prstGeom>
        </p:spPr>
      </p:pic>
      <p:cxnSp>
        <p:nvCxnSpPr>
          <p:cNvPr id="9" name="Straight Connector 8">
            <a:extLst>
              <a:ext uri="{FF2B5EF4-FFF2-40B4-BE49-F238E27FC236}">
                <a16:creationId xmlns:a16="http://schemas.microsoft.com/office/drawing/2014/main" id="{CC419586-A518-B727-4D17-73CF34BC39D7}"/>
              </a:ext>
            </a:extLst>
          </p:cNvPr>
          <p:cNvCxnSpPr>
            <a:cxnSpLocks/>
          </p:cNvCxnSpPr>
          <p:nvPr/>
        </p:nvCxnSpPr>
        <p:spPr>
          <a:xfrm>
            <a:off x="6329413" y="3429000"/>
            <a:ext cx="5746282" cy="0"/>
          </a:xfrm>
          <a:prstGeom prst="line">
            <a:avLst/>
          </a:prstGeom>
          <a:ln w="28575"/>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804755BC-A478-47FF-4BBA-FA7323299B37}"/>
              </a:ext>
            </a:extLst>
          </p:cNvPr>
          <p:cNvPicPr>
            <a:picLocks noChangeAspect="1"/>
          </p:cNvPicPr>
          <p:nvPr/>
        </p:nvPicPr>
        <p:blipFill>
          <a:blip r:embed="rId6"/>
          <a:stretch>
            <a:fillRect/>
          </a:stretch>
        </p:blipFill>
        <p:spPr>
          <a:xfrm>
            <a:off x="495983" y="4452922"/>
            <a:ext cx="5244669" cy="2046308"/>
          </a:xfrm>
          <a:prstGeom prst="rect">
            <a:avLst/>
          </a:prstGeom>
        </p:spPr>
      </p:pic>
      <p:sp>
        <p:nvSpPr>
          <p:cNvPr id="14" name="TextBox 13">
            <a:extLst>
              <a:ext uri="{FF2B5EF4-FFF2-40B4-BE49-F238E27FC236}">
                <a16:creationId xmlns:a16="http://schemas.microsoft.com/office/drawing/2014/main" id="{0A5360CF-B521-21C7-5BF3-FD8D216DABEF}"/>
              </a:ext>
            </a:extLst>
          </p:cNvPr>
          <p:cNvSpPr txBox="1"/>
          <p:nvPr/>
        </p:nvSpPr>
        <p:spPr>
          <a:xfrm>
            <a:off x="1251904" y="6426999"/>
            <a:ext cx="3732826" cy="307777"/>
          </a:xfrm>
          <a:prstGeom prst="rect">
            <a:avLst/>
          </a:prstGeom>
          <a:noFill/>
        </p:spPr>
        <p:txBody>
          <a:bodyPr wrap="square" rtlCol="0">
            <a:spAutoFit/>
          </a:bodyPr>
          <a:lstStyle/>
          <a:p>
            <a:r>
              <a:rPr lang="en-US" sz="1400" dirty="0"/>
              <a:t>3 filters/kernels, 3 output feature/activation map</a:t>
            </a:r>
            <a:endParaRPr lang="en-SE" sz="1400" dirty="0"/>
          </a:p>
        </p:txBody>
      </p:sp>
    </p:spTree>
    <p:extLst>
      <p:ext uri="{BB962C8B-B14F-4D97-AF65-F5344CB8AC3E}">
        <p14:creationId xmlns:p14="http://schemas.microsoft.com/office/powerpoint/2010/main" val="3623323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E5E5-2020-7BC3-8681-FBB655C8D8DC}"/>
              </a:ext>
            </a:extLst>
          </p:cNvPr>
          <p:cNvSpPr>
            <a:spLocks noGrp="1"/>
          </p:cNvSpPr>
          <p:nvPr>
            <p:ph type="title"/>
          </p:nvPr>
        </p:nvSpPr>
        <p:spPr/>
        <p:txBody>
          <a:bodyPr/>
          <a:lstStyle/>
          <a:p>
            <a:r>
              <a:rPr lang="en-US" dirty="0"/>
              <a:t>Filters and feature maps Example</a:t>
            </a:r>
            <a:endParaRPr lang="en-SE" dirty="0"/>
          </a:p>
        </p:txBody>
      </p:sp>
      <p:sp>
        <p:nvSpPr>
          <p:cNvPr id="3" name="Content Placeholder 2">
            <a:extLst>
              <a:ext uri="{FF2B5EF4-FFF2-40B4-BE49-F238E27FC236}">
                <a16:creationId xmlns:a16="http://schemas.microsoft.com/office/drawing/2014/main" id="{81171D61-58FC-AB27-B01C-993FBAEF59D1}"/>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A264EE8F-9301-1363-D182-9457675ACF51}"/>
              </a:ext>
            </a:extLst>
          </p:cNvPr>
          <p:cNvSpPr>
            <a:spLocks noGrp="1"/>
          </p:cNvSpPr>
          <p:nvPr>
            <p:ph type="sldNum" sz="quarter" idx="12"/>
          </p:nvPr>
        </p:nvSpPr>
        <p:spPr/>
        <p:txBody>
          <a:bodyPr/>
          <a:lstStyle/>
          <a:p>
            <a:fld id="{1F57BF9A-7B35-9447-9112-EAE7E91B4E99}" type="slidenum">
              <a:rPr lang="en-US" smtClean="0"/>
              <a:t>23</a:t>
            </a:fld>
            <a:endParaRPr lang="en-US"/>
          </a:p>
        </p:txBody>
      </p:sp>
      <p:sp>
        <p:nvSpPr>
          <p:cNvPr id="5" name="object 4">
            <a:extLst>
              <a:ext uri="{FF2B5EF4-FFF2-40B4-BE49-F238E27FC236}">
                <a16:creationId xmlns:a16="http://schemas.microsoft.com/office/drawing/2014/main" id="{A9E27783-050A-64C5-A754-067EB07388CB}"/>
              </a:ext>
            </a:extLst>
          </p:cNvPr>
          <p:cNvSpPr/>
          <p:nvPr/>
        </p:nvSpPr>
        <p:spPr>
          <a:xfrm>
            <a:off x="767492" y="1674838"/>
            <a:ext cx="4308841" cy="4455841"/>
          </a:xfrm>
          <a:prstGeom prst="rect">
            <a:avLst/>
          </a:prstGeom>
          <a:blipFill>
            <a:blip r:embed="rId2"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F3B1C894-F516-DF2D-485F-8989DC2F4C7A}"/>
              </a:ext>
            </a:extLst>
          </p:cNvPr>
          <p:cNvSpPr/>
          <p:nvPr/>
        </p:nvSpPr>
        <p:spPr>
          <a:xfrm>
            <a:off x="1375658" y="1854313"/>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7" name="object 7">
            <a:extLst>
              <a:ext uri="{FF2B5EF4-FFF2-40B4-BE49-F238E27FC236}">
                <a16:creationId xmlns:a16="http://schemas.microsoft.com/office/drawing/2014/main" id="{00BD8B7C-4EBA-A265-E9E0-2A7D5CFCF0B9}"/>
              </a:ext>
            </a:extLst>
          </p:cNvPr>
          <p:cNvSpPr/>
          <p:nvPr/>
        </p:nvSpPr>
        <p:spPr>
          <a:xfrm>
            <a:off x="2059364" y="1767968"/>
            <a:ext cx="7163135" cy="257799"/>
          </a:xfrm>
          <a:prstGeom prst="rect">
            <a:avLst/>
          </a:prstGeom>
          <a:blipFill>
            <a:blip r:embed="rId3" cstate="print"/>
            <a:stretch>
              <a:fillRect/>
            </a:stretch>
          </a:blipFill>
        </p:spPr>
        <p:txBody>
          <a:bodyPr wrap="square" lIns="0" tIns="0" rIns="0" bIns="0" rtlCol="0"/>
          <a:lstStyle/>
          <a:p>
            <a:endParaRPr/>
          </a:p>
        </p:txBody>
      </p:sp>
      <p:sp>
        <p:nvSpPr>
          <p:cNvPr id="8" name="object 8">
            <a:extLst>
              <a:ext uri="{FF2B5EF4-FFF2-40B4-BE49-F238E27FC236}">
                <a16:creationId xmlns:a16="http://schemas.microsoft.com/office/drawing/2014/main" id="{DF19C7C1-C999-0D8A-88BF-68BAAA837D8E}"/>
              </a:ext>
            </a:extLst>
          </p:cNvPr>
          <p:cNvSpPr txBox="1"/>
          <p:nvPr/>
        </p:nvSpPr>
        <p:spPr>
          <a:xfrm>
            <a:off x="6647200" y="2134370"/>
            <a:ext cx="2565400" cy="348942"/>
          </a:xfrm>
          <a:prstGeom prst="rect">
            <a:avLst/>
          </a:prstGeom>
        </p:spPr>
        <p:txBody>
          <a:bodyPr vert="horz" wrap="square" lIns="0" tIns="0" rIns="0" bIns="0" rtlCol="0">
            <a:spAutoFit/>
          </a:bodyPr>
          <a:lstStyle/>
          <a:p>
            <a:pPr marL="12700">
              <a:lnSpc>
                <a:spcPts val="2875"/>
              </a:lnSpc>
            </a:pPr>
            <a:r>
              <a:rPr lang="en-US" sz="2400" spc="-5" dirty="0">
                <a:latin typeface="Arial"/>
                <a:cs typeface="Arial"/>
              </a:rPr>
              <a:t>32</a:t>
            </a:r>
            <a:r>
              <a:rPr sz="2400" spc="-5" dirty="0">
                <a:latin typeface="Arial"/>
                <a:cs typeface="Arial"/>
              </a:rPr>
              <a:t> 5x5</a:t>
            </a:r>
            <a:r>
              <a:rPr sz="2400" spc="-30" dirty="0">
                <a:latin typeface="Arial"/>
                <a:cs typeface="Arial"/>
              </a:rPr>
              <a:t> </a:t>
            </a:r>
            <a:r>
              <a:rPr sz="2400" spc="-5" dirty="0">
                <a:latin typeface="Arial"/>
                <a:cs typeface="Arial"/>
              </a:rPr>
              <a:t>filters</a:t>
            </a:r>
            <a:endParaRPr sz="1800" dirty="0">
              <a:latin typeface="Arial"/>
              <a:cs typeface="Arial"/>
            </a:endParaRPr>
          </a:p>
        </p:txBody>
      </p:sp>
      <p:sp>
        <p:nvSpPr>
          <p:cNvPr id="9" name="object 9">
            <a:extLst>
              <a:ext uri="{FF2B5EF4-FFF2-40B4-BE49-F238E27FC236}">
                <a16:creationId xmlns:a16="http://schemas.microsoft.com/office/drawing/2014/main" id="{4AAA521A-2039-F989-D886-2D94C36DE773}"/>
              </a:ext>
            </a:extLst>
          </p:cNvPr>
          <p:cNvSpPr/>
          <p:nvPr/>
        </p:nvSpPr>
        <p:spPr>
          <a:xfrm>
            <a:off x="2110606" y="1768064"/>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10" name="object 10">
            <a:extLst>
              <a:ext uri="{FF2B5EF4-FFF2-40B4-BE49-F238E27FC236}">
                <a16:creationId xmlns:a16="http://schemas.microsoft.com/office/drawing/2014/main" id="{2005B4DE-1B15-929A-13C1-E63277A1DA19}"/>
              </a:ext>
            </a:extLst>
          </p:cNvPr>
          <p:cNvSpPr/>
          <p:nvPr/>
        </p:nvSpPr>
        <p:spPr>
          <a:xfrm>
            <a:off x="810267" y="2912536"/>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11" name="object 11">
            <a:extLst>
              <a:ext uri="{FF2B5EF4-FFF2-40B4-BE49-F238E27FC236}">
                <a16:creationId xmlns:a16="http://schemas.microsoft.com/office/drawing/2014/main" id="{68A5CA6B-5EA1-B01B-1551-24528B9D889D}"/>
              </a:ext>
            </a:extLst>
          </p:cNvPr>
          <p:cNvSpPr/>
          <p:nvPr/>
        </p:nvSpPr>
        <p:spPr>
          <a:xfrm>
            <a:off x="1442308" y="2025765"/>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2" name="object 12">
            <a:extLst>
              <a:ext uri="{FF2B5EF4-FFF2-40B4-BE49-F238E27FC236}">
                <a16:creationId xmlns:a16="http://schemas.microsoft.com/office/drawing/2014/main" id="{0123B210-F44D-19E7-CAB7-2BD17086C826}"/>
              </a:ext>
            </a:extLst>
          </p:cNvPr>
          <p:cNvSpPr/>
          <p:nvPr/>
        </p:nvSpPr>
        <p:spPr>
          <a:xfrm>
            <a:off x="1392085" y="3117448"/>
            <a:ext cx="76200" cy="88900"/>
          </a:xfrm>
          <a:custGeom>
            <a:avLst/>
            <a:gdLst/>
            <a:ahLst/>
            <a:cxnLst/>
            <a:rect l="l" t="t" r="r" b="b"/>
            <a:pathLst>
              <a:path w="76200" h="88900">
                <a:moveTo>
                  <a:pt x="24609" y="0"/>
                </a:moveTo>
                <a:lnTo>
                  <a:pt x="0" y="88644"/>
                </a:lnTo>
                <a:lnTo>
                  <a:pt x="75832" y="36557"/>
                </a:lnTo>
                <a:lnTo>
                  <a:pt x="24609" y="0"/>
                </a:lnTo>
                <a:close/>
              </a:path>
            </a:pathLst>
          </a:custGeom>
          <a:ln w="19049">
            <a:solidFill>
              <a:srgbClr val="FF0000"/>
            </a:solidFill>
          </a:ln>
        </p:spPr>
        <p:txBody>
          <a:bodyPr wrap="square" lIns="0" tIns="0" rIns="0" bIns="0" rtlCol="0"/>
          <a:lstStyle/>
          <a:p>
            <a:endParaRPr/>
          </a:p>
        </p:txBody>
      </p:sp>
      <p:sp>
        <p:nvSpPr>
          <p:cNvPr id="13" name="object 18">
            <a:extLst>
              <a:ext uri="{FF2B5EF4-FFF2-40B4-BE49-F238E27FC236}">
                <a16:creationId xmlns:a16="http://schemas.microsoft.com/office/drawing/2014/main" id="{C667F362-A5BA-8142-FB8E-6B6DE3BD0E7B}"/>
              </a:ext>
            </a:extLst>
          </p:cNvPr>
          <p:cNvSpPr txBox="1">
            <a:spLocks/>
          </p:cNvSpPr>
          <p:nvPr/>
        </p:nvSpPr>
        <p:spPr bwMode="auto">
          <a:xfrm>
            <a:off x="2412241" y="1992480"/>
            <a:ext cx="1943735" cy="561340"/>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12700"/>
            <a:r>
              <a:rPr lang="en-US" sz="1800" kern="0" spc="-5" dirty="0"/>
              <a:t>one filter</a:t>
            </a:r>
            <a:r>
              <a:rPr lang="en-US" sz="1800" kern="0" spc="-60" dirty="0"/>
              <a:t> </a:t>
            </a:r>
            <a:r>
              <a:rPr lang="en-US" sz="1800" kern="0" spc="-5" dirty="0"/>
              <a:t>=&gt;</a:t>
            </a:r>
            <a:endParaRPr lang="en-US" sz="1800" kern="0" dirty="0"/>
          </a:p>
          <a:p>
            <a:pPr marL="12700">
              <a:spcBef>
                <a:spcPts val="15"/>
              </a:spcBef>
            </a:pPr>
            <a:r>
              <a:rPr lang="en-US" sz="1800" kern="0" spc="-5" dirty="0"/>
              <a:t>one feature map</a:t>
            </a:r>
            <a:endParaRPr lang="en-US" sz="1800" kern="0" dirty="0"/>
          </a:p>
        </p:txBody>
      </p:sp>
      <p:sp>
        <p:nvSpPr>
          <p:cNvPr id="14" name="object 19">
            <a:extLst>
              <a:ext uri="{FF2B5EF4-FFF2-40B4-BE49-F238E27FC236}">
                <a16:creationId xmlns:a16="http://schemas.microsoft.com/office/drawing/2014/main" id="{189F6257-F0E0-56E5-1658-393D141DCE38}"/>
              </a:ext>
            </a:extLst>
          </p:cNvPr>
          <p:cNvSpPr/>
          <p:nvPr/>
        </p:nvSpPr>
        <p:spPr>
          <a:xfrm>
            <a:off x="5216032" y="1776664"/>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15" name="object 20">
            <a:extLst>
              <a:ext uri="{FF2B5EF4-FFF2-40B4-BE49-F238E27FC236}">
                <a16:creationId xmlns:a16="http://schemas.microsoft.com/office/drawing/2014/main" id="{86E6328B-1BD7-E97E-2F03-4B3EDCA5C1CF}"/>
              </a:ext>
            </a:extLst>
          </p:cNvPr>
          <p:cNvSpPr/>
          <p:nvPr/>
        </p:nvSpPr>
        <p:spPr>
          <a:xfrm>
            <a:off x="1460703" y="2034365"/>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16" name="object 21">
            <a:extLst>
              <a:ext uri="{FF2B5EF4-FFF2-40B4-BE49-F238E27FC236}">
                <a16:creationId xmlns:a16="http://schemas.microsoft.com/office/drawing/2014/main" id="{A06E5AA2-E0C0-D65D-ECFC-5EFCB5D953C5}"/>
              </a:ext>
            </a:extLst>
          </p:cNvPr>
          <p:cNvSpPr/>
          <p:nvPr/>
        </p:nvSpPr>
        <p:spPr>
          <a:xfrm>
            <a:off x="1385090" y="4157033"/>
            <a:ext cx="91440" cy="69850"/>
          </a:xfrm>
          <a:custGeom>
            <a:avLst/>
            <a:gdLst/>
            <a:ahLst/>
            <a:cxnLst/>
            <a:rect l="l" t="t" r="r" b="b"/>
            <a:pathLst>
              <a:path w="91440" h="69850">
                <a:moveTo>
                  <a:pt x="60357" y="0"/>
                </a:moveTo>
                <a:lnTo>
                  <a:pt x="0" y="69424"/>
                </a:lnTo>
                <a:lnTo>
                  <a:pt x="90867" y="55024"/>
                </a:lnTo>
                <a:lnTo>
                  <a:pt x="60357" y="0"/>
                </a:lnTo>
                <a:close/>
              </a:path>
            </a:pathLst>
          </a:custGeom>
          <a:ln w="19049">
            <a:solidFill>
              <a:srgbClr val="0000FF"/>
            </a:solidFill>
          </a:ln>
        </p:spPr>
        <p:txBody>
          <a:bodyPr wrap="square" lIns="0" tIns="0" rIns="0" bIns="0" rtlCol="0"/>
          <a:lstStyle/>
          <a:p>
            <a:endParaRPr/>
          </a:p>
        </p:txBody>
      </p:sp>
      <p:sp>
        <p:nvSpPr>
          <p:cNvPr id="17" name="object 22">
            <a:extLst>
              <a:ext uri="{FF2B5EF4-FFF2-40B4-BE49-F238E27FC236}">
                <a16:creationId xmlns:a16="http://schemas.microsoft.com/office/drawing/2014/main" id="{6C10FEBA-7800-AF24-6A4E-8C45913BFAC9}"/>
              </a:ext>
            </a:extLst>
          </p:cNvPr>
          <p:cNvSpPr/>
          <p:nvPr/>
        </p:nvSpPr>
        <p:spPr>
          <a:xfrm>
            <a:off x="810267" y="4199308"/>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18" name="TextBox 17">
            <a:extLst>
              <a:ext uri="{FF2B5EF4-FFF2-40B4-BE49-F238E27FC236}">
                <a16:creationId xmlns:a16="http://schemas.microsoft.com/office/drawing/2014/main" id="{314EDAAB-06A7-93FC-840B-A6366B074306}"/>
              </a:ext>
            </a:extLst>
          </p:cNvPr>
          <p:cNvSpPr txBox="1"/>
          <p:nvPr/>
        </p:nvSpPr>
        <p:spPr>
          <a:xfrm>
            <a:off x="5216032" y="1352071"/>
            <a:ext cx="4572000" cy="369332"/>
          </a:xfrm>
          <a:prstGeom prst="rect">
            <a:avLst/>
          </a:prstGeom>
          <a:noFill/>
        </p:spPr>
        <p:txBody>
          <a:bodyPr wrap="square">
            <a:spAutoFit/>
          </a:bodyPr>
          <a:lstStyle/>
          <a:p>
            <a:r>
              <a:rPr lang="en-US" sz="1800" kern="0" spc="-5" dirty="0"/>
              <a:t>filters</a:t>
            </a:r>
            <a:endParaRPr lang="en-SE" dirty="0"/>
          </a:p>
        </p:txBody>
      </p:sp>
    </p:spTree>
    <p:extLst>
      <p:ext uri="{BB962C8B-B14F-4D97-AF65-F5344CB8AC3E}">
        <p14:creationId xmlns:p14="http://schemas.microsoft.com/office/powerpoint/2010/main" val="2401419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A46983-99E0-B6EE-A692-A6C88E81DE63}"/>
              </a:ext>
            </a:extLst>
          </p:cNvPr>
          <p:cNvSpPr/>
          <p:nvPr/>
        </p:nvSpPr>
        <p:spPr>
          <a:xfrm>
            <a:off x="0" y="1039587"/>
            <a:ext cx="12192000" cy="275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B8DD3536-58E4-A227-813C-19EEC49967AE}"/>
              </a:ext>
            </a:extLst>
          </p:cNvPr>
          <p:cNvSpPr>
            <a:spLocks noGrp="1"/>
          </p:cNvSpPr>
          <p:nvPr>
            <p:ph type="title"/>
          </p:nvPr>
        </p:nvSpPr>
        <p:spPr/>
        <p:txBody>
          <a:bodyPr>
            <a:normAutofit/>
          </a:bodyPr>
          <a:lstStyle/>
          <a:p>
            <a:r>
              <a:rPr lang="en-US" dirty="0"/>
              <a:t>7x7 input, 3x3 filter, stride=1 ⇒ output: 5x5</a:t>
            </a:r>
            <a:endParaRPr lang="en-SE" dirty="0"/>
          </a:p>
        </p:txBody>
      </p:sp>
      <p:sp>
        <p:nvSpPr>
          <p:cNvPr id="3" name="Content Placeholder 2">
            <a:extLst>
              <a:ext uri="{FF2B5EF4-FFF2-40B4-BE49-F238E27FC236}">
                <a16:creationId xmlns:a16="http://schemas.microsoft.com/office/drawing/2014/main" id="{F914B78A-3DF3-6DF7-ECC9-CC15A865A73E}"/>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FEFDFA62-59F8-908E-F65D-0C51C7639381}"/>
              </a:ext>
            </a:extLst>
          </p:cNvPr>
          <p:cNvSpPr>
            <a:spLocks noGrp="1"/>
          </p:cNvSpPr>
          <p:nvPr>
            <p:ph type="sldNum" sz="quarter" idx="12"/>
          </p:nvPr>
        </p:nvSpPr>
        <p:spPr/>
        <p:txBody>
          <a:bodyPr/>
          <a:lstStyle/>
          <a:p>
            <a:fld id="{1F57BF9A-7B35-9447-9112-EAE7E91B4E99}" type="slidenum">
              <a:rPr lang="en-US" smtClean="0"/>
              <a:t>24</a:t>
            </a:fld>
            <a:endParaRPr lang="en-US"/>
          </a:p>
        </p:txBody>
      </p:sp>
      <p:graphicFrame>
        <p:nvGraphicFramePr>
          <p:cNvPr id="5" name="object 4">
            <a:extLst>
              <a:ext uri="{FF2B5EF4-FFF2-40B4-BE49-F238E27FC236}">
                <a16:creationId xmlns:a16="http://schemas.microsoft.com/office/drawing/2014/main" id="{6AB71443-EBCC-BDE7-36D3-50D74FEE0509}"/>
              </a:ext>
            </a:extLst>
          </p:cNvPr>
          <p:cNvGraphicFramePr>
            <a:graphicFrameLocks noGrp="1"/>
          </p:cNvGraphicFramePr>
          <p:nvPr>
            <p:extLst>
              <p:ext uri="{D42A27DB-BD31-4B8C-83A1-F6EECF244321}">
                <p14:modId xmlns:p14="http://schemas.microsoft.com/office/powerpoint/2010/main" val="1691724291"/>
              </p:ext>
            </p:extLst>
          </p:nvPr>
        </p:nvGraphicFramePr>
        <p:xfrm>
          <a:off x="1703512" y="1015524"/>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6" name="object 4">
            <a:extLst>
              <a:ext uri="{FF2B5EF4-FFF2-40B4-BE49-F238E27FC236}">
                <a16:creationId xmlns:a16="http://schemas.microsoft.com/office/drawing/2014/main" id="{AAA6946F-42FC-0C8C-9319-295F847544E9}"/>
              </a:ext>
            </a:extLst>
          </p:cNvPr>
          <p:cNvGraphicFramePr>
            <a:graphicFrameLocks noGrp="1"/>
          </p:cNvGraphicFramePr>
          <p:nvPr>
            <p:extLst>
              <p:ext uri="{D42A27DB-BD31-4B8C-83A1-F6EECF244321}">
                <p14:modId xmlns:p14="http://schemas.microsoft.com/office/powerpoint/2010/main" val="623301110"/>
              </p:ext>
            </p:extLst>
          </p:nvPr>
        </p:nvGraphicFramePr>
        <p:xfrm>
          <a:off x="4756028" y="1015524"/>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23A2C974-D733-BF56-182B-5246336170A4}"/>
              </a:ext>
            </a:extLst>
          </p:cNvPr>
          <p:cNvGraphicFramePr>
            <a:graphicFrameLocks noGrp="1"/>
          </p:cNvGraphicFramePr>
          <p:nvPr>
            <p:extLst>
              <p:ext uri="{D42A27DB-BD31-4B8C-83A1-F6EECF244321}">
                <p14:modId xmlns:p14="http://schemas.microsoft.com/office/powerpoint/2010/main" val="1843108383"/>
              </p:ext>
            </p:extLst>
          </p:nvPr>
        </p:nvGraphicFramePr>
        <p:xfrm>
          <a:off x="7779183" y="1016662"/>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D7BBAB43-08D9-BF80-692C-526165C2F2AB}"/>
              </a:ext>
            </a:extLst>
          </p:cNvPr>
          <p:cNvGraphicFramePr>
            <a:graphicFrameLocks noGrp="1"/>
          </p:cNvGraphicFramePr>
          <p:nvPr>
            <p:extLst>
              <p:ext uri="{D42A27DB-BD31-4B8C-83A1-F6EECF244321}">
                <p14:modId xmlns:p14="http://schemas.microsoft.com/office/powerpoint/2010/main" val="2883449169"/>
              </p:ext>
            </p:extLst>
          </p:nvPr>
        </p:nvGraphicFramePr>
        <p:xfrm>
          <a:off x="1703511" y="4024082"/>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9" name="object 8">
            <a:extLst>
              <a:ext uri="{FF2B5EF4-FFF2-40B4-BE49-F238E27FC236}">
                <a16:creationId xmlns:a16="http://schemas.microsoft.com/office/drawing/2014/main" id="{84EBB117-D770-5DF1-2890-84D3DCA40738}"/>
              </a:ext>
            </a:extLst>
          </p:cNvPr>
          <p:cNvGraphicFramePr>
            <a:graphicFrameLocks noGrp="1"/>
          </p:cNvGraphicFramePr>
          <p:nvPr>
            <p:extLst>
              <p:ext uri="{D42A27DB-BD31-4B8C-83A1-F6EECF244321}">
                <p14:modId xmlns:p14="http://schemas.microsoft.com/office/powerpoint/2010/main" val="3580754543"/>
              </p:ext>
            </p:extLst>
          </p:nvPr>
        </p:nvGraphicFramePr>
        <p:xfrm>
          <a:off x="4756027" y="4024081"/>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0" name="object 8">
            <a:extLst>
              <a:ext uri="{FF2B5EF4-FFF2-40B4-BE49-F238E27FC236}">
                <a16:creationId xmlns:a16="http://schemas.microsoft.com/office/drawing/2014/main" id="{22BF5D4D-0F59-7C59-BEAE-A9F113A8A8A4}"/>
              </a:ext>
            </a:extLst>
          </p:cNvPr>
          <p:cNvGraphicFramePr>
            <a:graphicFrameLocks noGrp="1"/>
          </p:cNvGraphicFramePr>
          <p:nvPr>
            <p:extLst>
              <p:ext uri="{D42A27DB-BD31-4B8C-83A1-F6EECF244321}">
                <p14:modId xmlns:p14="http://schemas.microsoft.com/office/powerpoint/2010/main" val="235821701"/>
              </p:ext>
            </p:extLst>
          </p:nvPr>
        </p:nvGraphicFramePr>
        <p:xfrm>
          <a:off x="7779183" y="4024081"/>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0592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CF50B1-D2A1-F6E5-859D-40EE45DC7BE7}"/>
              </a:ext>
            </a:extLst>
          </p:cNvPr>
          <p:cNvSpPr/>
          <p:nvPr/>
        </p:nvSpPr>
        <p:spPr>
          <a:xfrm>
            <a:off x="0" y="1039587"/>
            <a:ext cx="12192000" cy="275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6CB80A8C-0462-C4AD-9F6D-E3B54F2E6FB5}"/>
              </a:ext>
            </a:extLst>
          </p:cNvPr>
          <p:cNvSpPr>
            <a:spLocks noGrp="1"/>
          </p:cNvSpPr>
          <p:nvPr>
            <p:ph type="title"/>
          </p:nvPr>
        </p:nvSpPr>
        <p:spPr/>
        <p:txBody>
          <a:bodyPr>
            <a:normAutofit/>
          </a:bodyPr>
          <a:lstStyle/>
          <a:p>
            <a:r>
              <a:rPr lang="en-US" dirty="0"/>
              <a:t>7x7 input, 3x3 filter, stride=2 ⇒ output: 3x3</a:t>
            </a:r>
            <a:endParaRPr lang="en-SE" dirty="0"/>
          </a:p>
        </p:txBody>
      </p:sp>
      <p:sp>
        <p:nvSpPr>
          <p:cNvPr id="3" name="Content Placeholder 2">
            <a:extLst>
              <a:ext uri="{FF2B5EF4-FFF2-40B4-BE49-F238E27FC236}">
                <a16:creationId xmlns:a16="http://schemas.microsoft.com/office/drawing/2014/main" id="{4C2EDB71-0383-966A-FA4A-0F8A69BC26A9}"/>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D87D4AC8-D22D-F809-1B66-794A55ADFA32}"/>
              </a:ext>
            </a:extLst>
          </p:cNvPr>
          <p:cNvSpPr>
            <a:spLocks noGrp="1"/>
          </p:cNvSpPr>
          <p:nvPr>
            <p:ph type="sldNum" sz="quarter" idx="12"/>
          </p:nvPr>
        </p:nvSpPr>
        <p:spPr/>
        <p:txBody>
          <a:bodyPr/>
          <a:lstStyle/>
          <a:p>
            <a:fld id="{1F57BF9A-7B35-9447-9112-EAE7E91B4E99}" type="slidenum">
              <a:rPr lang="en-US" smtClean="0"/>
              <a:t>25</a:t>
            </a:fld>
            <a:endParaRPr lang="en-US"/>
          </a:p>
        </p:txBody>
      </p:sp>
      <p:graphicFrame>
        <p:nvGraphicFramePr>
          <p:cNvPr id="5" name="object 4">
            <a:extLst>
              <a:ext uri="{FF2B5EF4-FFF2-40B4-BE49-F238E27FC236}">
                <a16:creationId xmlns:a16="http://schemas.microsoft.com/office/drawing/2014/main" id="{95CFDB50-5AA6-08BA-8FD2-86448CA100A1}"/>
              </a:ext>
            </a:extLst>
          </p:cNvPr>
          <p:cNvGraphicFramePr>
            <a:graphicFrameLocks noGrp="1"/>
          </p:cNvGraphicFramePr>
          <p:nvPr>
            <p:extLst>
              <p:ext uri="{D42A27DB-BD31-4B8C-83A1-F6EECF244321}">
                <p14:modId xmlns:p14="http://schemas.microsoft.com/office/powerpoint/2010/main" val="1924409861"/>
              </p:ext>
            </p:extLst>
          </p:nvPr>
        </p:nvGraphicFramePr>
        <p:xfrm>
          <a:off x="1703514" y="100350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6" name="object 6">
            <a:extLst>
              <a:ext uri="{FF2B5EF4-FFF2-40B4-BE49-F238E27FC236}">
                <a16:creationId xmlns:a16="http://schemas.microsoft.com/office/drawing/2014/main" id="{0C45CE98-3201-B8AB-3EFD-9FFCE8E65912}"/>
              </a:ext>
            </a:extLst>
          </p:cNvPr>
          <p:cNvGraphicFramePr>
            <a:graphicFrameLocks noGrp="1"/>
          </p:cNvGraphicFramePr>
          <p:nvPr>
            <p:extLst>
              <p:ext uri="{D42A27DB-BD31-4B8C-83A1-F6EECF244321}">
                <p14:modId xmlns:p14="http://schemas.microsoft.com/office/powerpoint/2010/main" val="3412144364"/>
              </p:ext>
            </p:extLst>
          </p:nvPr>
        </p:nvGraphicFramePr>
        <p:xfrm>
          <a:off x="4756029" y="100021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4ACB14FB-A854-460A-E106-1C4AA4CFE204}"/>
              </a:ext>
            </a:extLst>
          </p:cNvPr>
          <p:cNvGraphicFramePr>
            <a:graphicFrameLocks noGrp="1"/>
          </p:cNvGraphicFramePr>
          <p:nvPr>
            <p:extLst>
              <p:ext uri="{D42A27DB-BD31-4B8C-83A1-F6EECF244321}">
                <p14:modId xmlns:p14="http://schemas.microsoft.com/office/powerpoint/2010/main" val="1928418092"/>
              </p:ext>
            </p:extLst>
          </p:nvPr>
        </p:nvGraphicFramePr>
        <p:xfrm>
          <a:off x="1703513" y="4029148"/>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8">
            <a:extLst>
              <a:ext uri="{FF2B5EF4-FFF2-40B4-BE49-F238E27FC236}">
                <a16:creationId xmlns:a16="http://schemas.microsoft.com/office/drawing/2014/main" id="{98754C5C-5ACE-7202-9355-1095BD5BA41C}"/>
              </a:ext>
            </a:extLst>
          </p:cNvPr>
          <p:cNvGraphicFramePr>
            <a:graphicFrameLocks noGrp="1"/>
          </p:cNvGraphicFramePr>
          <p:nvPr>
            <p:extLst>
              <p:ext uri="{D42A27DB-BD31-4B8C-83A1-F6EECF244321}">
                <p14:modId xmlns:p14="http://schemas.microsoft.com/office/powerpoint/2010/main" val="3436296513"/>
              </p:ext>
            </p:extLst>
          </p:nvPr>
        </p:nvGraphicFramePr>
        <p:xfrm>
          <a:off x="7808545" y="100021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9" name="object 6">
            <a:extLst>
              <a:ext uri="{FF2B5EF4-FFF2-40B4-BE49-F238E27FC236}">
                <a16:creationId xmlns:a16="http://schemas.microsoft.com/office/drawing/2014/main" id="{2ED37E2F-86AA-9970-D765-685255799006}"/>
              </a:ext>
            </a:extLst>
          </p:cNvPr>
          <p:cNvGraphicFramePr>
            <a:graphicFrameLocks noGrp="1"/>
          </p:cNvGraphicFramePr>
          <p:nvPr>
            <p:extLst>
              <p:ext uri="{D42A27DB-BD31-4B8C-83A1-F6EECF244321}">
                <p14:modId xmlns:p14="http://schemas.microsoft.com/office/powerpoint/2010/main" val="1048662544"/>
              </p:ext>
            </p:extLst>
          </p:nvPr>
        </p:nvGraphicFramePr>
        <p:xfrm>
          <a:off x="4756029" y="401206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0" name="object 8">
            <a:extLst>
              <a:ext uri="{FF2B5EF4-FFF2-40B4-BE49-F238E27FC236}">
                <a16:creationId xmlns:a16="http://schemas.microsoft.com/office/drawing/2014/main" id="{C729557D-B30D-A7C6-D2EB-715687537BCD}"/>
              </a:ext>
            </a:extLst>
          </p:cNvPr>
          <p:cNvGraphicFramePr>
            <a:graphicFrameLocks noGrp="1"/>
          </p:cNvGraphicFramePr>
          <p:nvPr>
            <p:extLst>
              <p:ext uri="{D42A27DB-BD31-4B8C-83A1-F6EECF244321}">
                <p14:modId xmlns:p14="http://schemas.microsoft.com/office/powerpoint/2010/main" val="873980057"/>
              </p:ext>
            </p:extLst>
          </p:nvPr>
        </p:nvGraphicFramePr>
        <p:xfrm>
          <a:off x="7779185" y="4029147"/>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835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154301-63D5-1811-0D4A-114BEA8382A8}"/>
              </a:ext>
            </a:extLst>
          </p:cNvPr>
          <p:cNvSpPr/>
          <p:nvPr/>
        </p:nvSpPr>
        <p:spPr>
          <a:xfrm>
            <a:off x="0" y="1039587"/>
            <a:ext cx="12192000" cy="275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C25D2699-5808-8209-E34E-5DEF2770D1B7}"/>
              </a:ext>
            </a:extLst>
          </p:cNvPr>
          <p:cNvSpPr>
            <a:spLocks noGrp="1"/>
          </p:cNvSpPr>
          <p:nvPr>
            <p:ph type="title"/>
          </p:nvPr>
        </p:nvSpPr>
        <p:spPr/>
        <p:txBody>
          <a:bodyPr/>
          <a:lstStyle/>
          <a:p>
            <a:r>
              <a:rPr lang="en-US" dirty="0"/>
              <a:t>7x7 input, 3x3 filter, stride=3 ⇒ output: ???</a:t>
            </a:r>
            <a:endParaRPr lang="en-SE" dirty="0"/>
          </a:p>
        </p:txBody>
      </p:sp>
      <p:sp>
        <p:nvSpPr>
          <p:cNvPr id="4" name="Slide Number Placeholder 3">
            <a:extLst>
              <a:ext uri="{FF2B5EF4-FFF2-40B4-BE49-F238E27FC236}">
                <a16:creationId xmlns:a16="http://schemas.microsoft.com/office/drawing/2014/main" id="{AFD3E0FB-9345-F56D-7948-A0CD5263858F}"/>
              </a:ext>
            </a:extLst>
          </p:cNvPr>
          <p:cNvSpPr>
            <a:spLocks noGrp="1"/>
          </p:cNvSpPr>
          <p:nvPr>
            <p:ph type="sldNum" sz="quarter" idx="12"/>
          </p:nvPr>
        </p:nvSpPr>
        <p:spPr/>
        <p:txBody>
          <a:bodyPr/>
          <a:lstStyle/>
          <a:p>
            <a:fld id="{1F57BF9A-7B35-9447-9112-EAE7E91B4E99}" type="slidenum">
              <a:rPr lang="en-US" smtClean="0"/>
              <a:t>26</a:t>
            </a:fld>
            <a:endParaRPr lang="en-US"/>
          </a:p>
        </p:txBody>
      </p:sp>
      <p:graphicFrame>
        <p:nvGraphicFramePr>
          <p:cNvPr id="5" name="object 4">
            <a:extLst>
              <a:ext uri="{FF2B5EF4-FFF2-40B4-BE49-F238E27FC236}">
                <a16:creationId xmlns:a16="http://schemas.microsoft.com/office/drawing/2014/main" id="{C78D583C-83B5-247F-FA4E-FECEC73BF747}"/>
              </a:ext>
            </a:extLst>
          </p:cNvPr>
          <p:cNvGraphicFramePr>
            <a:graphicFrameLocks noGrp="1"/>
          </p:cNvGraphicFramePr>
          <p:nvPr>
            <p:extLst>
              <p:ext uri="{D42A27DB-BD31-4B8C-83A1-F6EECF244321}">
                <p14:modId xmlns:p14="http://schemas.microsoft.com/office/powerpoint/2010/main" val="3741121678"/>
              </p:ext>
            </p:extLst>
          </p:nvPr>
        </p:nvGraphicFramePr>
        <p:xfrm>
          <a:off x="2553745" y="102250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6" name="object 6">
            <a:extLst>
              <a:ext uri="{FF2B5EF4-FFF2-40B4-BE49-F238E27FC236}">
                <a16:creationId xmlns:a16="http://schemas.microsoft.com/office/drawing/2014/main" id="{1B9B8B26-51EA-CEEC-F701-C011CE0BBE90}"/>
              </a:ext>
            </a:extLst>
          </p:cNvPr>
          <p:cNvGraphicFramePr>
            <a:graphicFrameLocks noGrp="1"/>
          </p:cNvGraphicFramePr>
          <p:nvPr>
            <p:extLst>
              <p:ext uri="{D42A27DB-BD31-4B8C-83A1-F6EECF244321}">
                <p14:modId xmlns:p14="http://schemas.microsoft.com/office/powerpoint/2010/main" val="3276209371"/>
              </p:ext>
            </p:extLst>
          </p:nvPr>
        </p:nvGraphicFramePr>
        <p:xfrm>
          <a:off x="5606260" y="1019212"/>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0010C007-D828-6974-ADC3-920A23CC8C30}"/>
              </a:ext>
            </a:extLst>
          </p:cNvPr>
          <p:cNvGraphicFramePr>
            <a:graphicFrameLocks noGrp="1"/>
          </p:cNvGraphicFramePr>
          <p:nvPr>
            <p:extLst>
              <p:ext uri="{D42A27DB-BD31-4B8C-83A1-F6EECF244321}">
                <p14:modId xmlns:p14="http://schemas.microsoft.com/office/powerpoint/2010/main" val="1011248693"/>
              </p:ext>
            </p:extLst>
          </p:nvPr>
        </p:nvGraphicFramePr>
        <p:xfrm>
          <a:off x="2553744" y="404814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724E91E6-26F8-1693-5C77-30144A3F9308}"/>
              </a:ext>
            </a:extLst>
          </p:cNvPr>
          <p:cNvGraphicFramePr>
            <a:graphicFrameLocks noGrp="1"/>
          </p:cNvGraphicFramePr>
          <p:nvPr>
            <p:extLst>
              <p:ext uri="{D42A27DB-BD31-4B8C-83A1-F6EECF244321}">
                <p14:modId xmlns:p14="http://schemas.microsoft.com/office/powerpoint/2010/main" val="1533171354"/>
              </p:ext>
            </p:extLst>
          </p:nvPr>
        </p:nvGraphicFramePr>
        <p:xfrm>
          <a:off x="5606260" y="4031057"/>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39E6B4FF-0200-F82F-895E-5440C1B0F139}"/>
              </a:ext>
            </a:extLst>
          </p:cNvPr>
          <p:cNvSpPr txBox="1"/>
          <p:nvPr/>
        </p:nvSpPr>
        <p:spPr>
          <a:xfrm>
            <a:off x="8411018" y="4065285"/>
            <a:ext cx="3052516" cy="1815882"/>
          </a:xfrm>
          <a:prstGeom prst="rect">
            <a:avLst/>
          </a:prstGeom>
          <a:noFill/>
        </p:spPr>
        <p:txBody>
          <a:bodyPr wrap="square" rtlCol="0">
            <a:spAutoFit/>
          </a:bodyPr>
          <a:lstStyle/>
          <a:p>
            <a:r>
              <a:rPr lang="en-US" sz="2800" dirty="0"/>
              <a:t>The rightmost and bottom columns are not processed!</a:t>
            </a:r>
          </a:p>
        </p:txBody>
      </p:sp>
    </p:spTree>
    <p:extLst>
      <p:ext uri="{BB962C8B-B14F-4D97-AF65-F5344CB8AC3E}">
        <p14:creationId xmlns:p14="http://schemas.microsoft.com/office/powerpoint/2010/main" val="27687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06C2-EF7D-AF2C-6CED-86833C7602F5}"/>
              </a:ext>
            </a:extLst>
          </p:cNvPr>
          <p:cNvSpPr>
            <a:spLocks noGrp="1"/>
          </p:cNvSpPr>
          <p:nvPr>
            <p:ph type="title"/>
          </p:nvPr>
        </p:nvSpPr>
        <p:spPr/>
        <p:txBody>
          <a:bodyPr/>
          <a:lstStyle/>
          <a:p>
            <a:r>
              <a:rPr lang="en-US" dirty="0"/>
              <a:t>Solution: Add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2AD23F-94C7-509A-99A8-3F229B63DD61}"/>
                  </a:ext>
                </a:extLst>
              </p:cNvPr>
              <p:cNvSpPr>
                <a:spLocks noGrp="1"/>
              </p:cNvSpPr>
              <p:nvPr>
                <p:ph idx="1"/>
              </p:nvPr>
            </p:nvSpPr>
            <p:spPr/>
            <p:txBody>
              <a:bodyPr/>
              <a:lstStyle/>
              <a:p>
                <a:r>
                  <a:rPr lang="en-US" sz="3200" spc="-5" dirty="0"/>
                  <a:t>7x7 input</a:t>
                </a:r>
                <a:r>
                  <a:rPr lang="en-US" sz="3200" spc="-20" dirty="0"/>
                  <a:t>, </a:t>
                </a:r>
                <a:r>
                  <a:rPr lang="en-US" sz="3200" spc="-5" dirty="0"/>
                  <a:t>3x3</a:t>
                </a:r>
                <a:r>
                  <a:rPr lang="en-US" sz="3200" spc="-40" dirty="0"/>
                  <a:t> </a:t>
                </a:r>
                <a:r>
                  <a:rPr lang="en-US" sz="3200" spc="-5" dirty="0"/>
                  <a:t>filter, </a:t>
                </a:r>
                <a:r>
                  <a:rPr lang="en-US" spc="-5" dirty="0"/>
                  <a:t>stride=3, zero padding </a:t>
                </a:r>
                <a14:m>
                  <m:oMath xmlns:m="http://schemas.openxmlformats.org/officeDocument/2006/math">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=1</m:t>
                    </m:r>
                  </m:oMath>
                </a14:m>
                <a:r>
                  <a:rPr lang="en-US" spc="-5" dirty="0"/>
                  <a:t>  </a:t>
                </a:r>
                <a14:m>
                  <m:oMath xmlns:m="http://schemas.openxmlformats.org/officeDocument/2006/math">
                    <m:r>
                      <a:rPr lang="en-US" sz="3200" b="0" i="1" spc="-5" smtClean="0">
                        <a:latin typeface="Cambria Math" panose="02040503050406030204" pitchFamily="18" charset="0"/>
                      </a:rPr>
                      <m:t>⇒</m:t>
                    </m:r>
                  </m:oMath>
                </a14:m>
                <a:r>
                  <a:rPr lang="en-US" sz="3200" spc="-5" dirty="0"/>
                  <a:t> output: 3x3</a:t>
                </a:r>
                <a:endParaRPr lang="en-SE" dirty="0"/>
              </a:p>
              <a:p>
                <a:endParaRPr lang="en-SE" dirty="0"/>
              </a:p>
            </p:txBody>
          </p:sp>
        </mc:Choice>
        <mc:Fallback xmlns="">
          <p:sp>
            <p:nvSpPr>
              <p:cNvPr id="3" name="Content Placeholder 2">
                <a:extLst>
                  <a:ext uri="{FF2B5EF4-FFF2-40B4-BE49-F238E27FC236}">
                    <a16:creationId xmlns:a16="http://schemas.microsoft.com/office/drawing/2014/main" id="{7B2AD23F-94C7-509A-99A8-3F229B63DD61}"/>
                  </a:ext>
                </a:extLst>
              </p:cNvPr>
              <p:cNvSpPr>
                <a:spLocks noGrp="1" noRot="1" noChangeAspect="1" noMove="1" noResize="1" noEditPoints="1" noAdjustHandles="1" noChangeArrowheads="1" noChangeShapeType="1" noTextEdit="1"/>
              </p:cNvSpPr>
              <p:nvPr>
                <p:ph idx="1"/>
              </p:nvPr>
            </p:nvSpPr>
            <p:spPr>
              <a:blipFill>
                <a:blip r:embed="rId2"/>
                <a:stretch>
                  <a:fillRect l="-1281" t="-234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EF5C29E-CC5E-768D-F3BB-3EF5A8DBA3C3}"/>
              </a:ext>
            </a:extLst>
          </p:cNvPr>
          <p:cNvSpPr>
            <a:spLocks noGrp="1"/>
          </p:cNvSpPr>
          <p:nvPr>
            <p:ph type="sldNum" sz="quarter" idx="12"/>
          </p:nvPr>
        </p:nvSpPr>
        <p:spPr/>
        <p:txBody>
          <a:bodyPr/>
          <a:lstStyle/>
          <a:p>
            <a:fld id="{1F57BF9A-7B35-9447-9112-EAE7E91B4E99}" type="slidenum">
              <a:rPr lang="en-US" smtClean="0"/>
              <a:t>27</a:t>
            </a:fld>
            <a:endParaRPr lang="en-US"/>
          </a:p>
        </p:txBody>
      </p:sp>
      <p:graphicFrame>
        <p:nvGraphicFramePr>
          <p:cNvPr id="5" name="object 6">
            <a:extLst>
              <a:ext uri="{FF2B5EF4-FFF2-40B4-BE49-F238E27FC236}">
                <a16:creationId xmlns:a16="http://schemas.microsoft.com/office/drawing/2014/main" id="{CAA4C42C-B84B-66B3-B719-9F5344437968}"/>
              </a:ext>
            </a:extLst>
          </p:cNvPr>
          <p:cNvGraphicFramePr>
            <a:graphicFrameLocks noGrp="1"/>
          </p:cNvGraphicFramePr>
          <p:nvPr>
            <p:extLst>
              <p:ext uri="{D42A27DB-BD31-4B8C-83A1-F6EECF244321}">
                <p14:modId xmlns:p14="http://schemas.microsoft.com/office/powerpoint/2010/main" val="1497366272"/>
              </p:ext>
            </p:extLst>
          </p:nvPr>
        </p:nvGraphicFramePr>
        <p:xfrm>
          <a:off x="538440" y="2326535"/>
          <a:ext cx="3498489" cy="3598668"/>
        </p:xfrm>
        <a:graphic>
          <a:graphicData uri="http://schemas.openxmlformats.org/drawingml/2006/table">
            <a:tbl>
              <a:tblPr firstRow="1" bandRow="1">
                <a:tableStyleId>{2D5ABB26-0587-4C30-8999-92F81FD0307C}</a:tableStyleId>
              </a:tblPr>
              <a:tblGrid>
                <a:gridCol w="388721">
                  <a:extLst>
                    <a:ext uri="{9D8B030D-6E8A-4147-A177-3AD203B41FA5}">
                      <a16:colId xmlns:a16="http://schemas.microsoft.com/office/drawing/2014/main" val="20000"/>
                    </a:ext>
                  </a:extLst>
                </a:gridCol>
                <a:gridCol w="388721">
                  <a:extLst>
                    <a:ext uri="{9D8B030D-6E8A-4147-A177-3AD203B41FA5}">
                      <a16:colId xmlns:a16="http://schemas.microsoft.com/office/drawing/2014/main" val="20001"/>
                    </a:ext>
                  </a:extLst>
                </a:gridCol>
                <a:gridCol w="388721">
                  <a:extLst>
                    <a:ext uri="{9D8B030D-6E8A-4147-A177-3AD203B41FA5}">
                      <a16:colId xmlns:a16="http://schemas.microsoft.com/office/drawing/2014/main" val="20002"/>
                    </a:ext>
                  </a:extLst>
                </a:gridCol>
                <a:gridCol w="388721">
                  <a:extLst>
                    <a:ext uri="{9D8B030D-6E8A-4147-A177-3AD203B41FA5}">
                      <a16:colId xmlns:a16="http://schemas.microsoft.com/office/drawing/2014/main" val="20003"/>
                    </a:ext>
                  </a:extLst>
                </a:gridCol>
                <a:gridCol w="388721">
                  <a:extLst>
                    <a:ext uri="{9D8B030D-6E8A-4147-A177-3AD203B41FA5}">
                      <a16:colId xmlns:a16="http://schemas.microsoft.com/office/drawing/2014/main" val="20004"/>
                    </a:ext>
                  </a:extLst>
                </a:gridCol>
                <a:gridCol w="388721">
                  <a:extLst>
                    <a:ext uri="{9D8B030D-6E8A-4147-A177-3AD203B41FA5}">
                      <a16:colId xmlns:a16="http://schemas.microsoft.com/office/drawing/2014/main" val="20005"/>
                    </a:ext>
                  </a:extLst>
                </a:gridCol>
                <a:gridCol w="388721">
                  <a:extLst>
                    <a:ext uri="{9D8B030D-6E8A-4147-A177-3AD203B41FA5}">
                      <a16:colId xmlns:a16="http://schemas.microsoft.com/office/drawing/2014/main" val="20006"/>
                    </a:ext>
                  </a:extLst>
                </a:gridCol>
                <a:gridCol w="388721">
                  <a:extLst>
                    <a:ext uri="{9D8B030D-6E8A-4147-A177-3AD203B41FA5}">
                      <a16:colId xmlns:a16="http://schemas.microsoft.com/office/drawing/2014/main" val="20007"/>
                    </a:ext>
                  </a:extLst>
                </a:gridCol>
                <a:gridCol w="388721">
                  <a:extLst>
                    <a:ext uri="{9D8B030D-6E8A-4147-A177-3AD203B41FA5}">
                      <a16:colId xmlns:a16="http://schemas.microsoft.com/office/drawing/2014/main" val="20008"/>
                    </a:ext>
                  </a:extLst>
                </a:gridCol>
              </a:tblGrid>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0"/>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1"/>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2"/>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graphicFrame>
        <p:nvGraphicFramePr>
          <p:cNvPr id="6" name="object 6">
            <a:extLst>
              <a:ext uri="{FF2B5EF4-FFF2-40B4-BE49-F238E27FC236}">
                <a16:creationId xmlns:a16="http://schemas.microsoft.com/office/drawing/2014/main" id="{075BAA77-4940-EFEF-D6ED-4B64A69ECD73}"/>
              </a:ext>
            </a:extLst>
          </p:cNvPr>
          <p:cNvGraphicFramePr>
            <a:graphicFrameLocks noGrp="1"/>
          </p:cNvGraphicFramePr>
          <p:nvPr>
            <p:extLst>
              <p:ext uri="{D42A27DB-BD31-4B8C-83A1-F6EECF244321}">
                <p14:modId xmlns:p14="http://schemas.microsoft.com/office/powerpoint/2010/main" val="2231704058"/>
              </p:ext>
            </p:extLst>
          </p:nvPr>
        </p:nvGraphicFramePr>
        <p:xfrm>
          <a:off x="4366987" y="2326535"/>
          <a:ext cx="3498489" cy="3598668"/>
        </p:xfrm>
        <a:graphic>
          <a:graphicData uri="http://schemas.openxmlformats.org/drawingml/2006/table">
            <a:tbl>
              <a:tblPr firstRow="1" bandRow="1">
                <a:tableStyleId>{2D5ABB26-0587-4C30-8999-92F81FD0307C}</a:tableStyleId>
              </a:tblPr>
              <a:tblGrid>
                <a:gridCol w="388721">
                  <a:extLst>
                    <a:ext uri="{9D8B030D-6E8A-4147-A177-3AD203B41FA5}">
                      <a16:colId xmlns:a16="http://schemas.microsoft.com/office/drawing/2014/main" val="20000"/>
                    </a:ext>
                  </a:extLst>
                </a:gridCol>
                <a:gridCol w="388721">
                  <a:extLst>
                    <a:ext uri="{9D8B030D-6E8A-4147-A177-3AD203B41FA5}">
                      <a16:colId xmlns:a16="http://schemas.microsoft.com/office/drawing/2014/main" val="20001"/>
                    </a:ext>
                  </a:extLst>
                </a:gridCol>
                <a:gridCol w="388721">
                  <a:extLst>
                    <a:ext uri="{9D8B030D-6E8A-4147-A177-3AD203B41FA5}">
                      <a16:colId xmlns:a16="http://schemas.microsoft.com/office/drawing/2014/main" val="20002"/>
                    </a:ext>
                  </a:extLst>
                </a:gridCol>
                <a:gridCol w="388721">
                  <a:extLst>
                    <a:ext uri="{9D8B030D-6E8A-4147-A177-3AD203B41FA5}">
                      <a16:colId xmlns:a16="http://schemas.microsoft.com/office/drawing/2014/main" val="20003"/>
                    </a:ext>
                  </a:extLst>
                </a:gridCol>
                <a:gridCol w="388721">
                  <a:extLst>
                    <a:ext uri="{9D8B030D-6E8A-4147-A177-3AD203B41FA5}">
                      <a16:colId xmlns:a16="http://schemas.microsoft.com/office/drawing/2014/main" val="20004"/>
                    </a:ext>
                  </a:extLst>
                </a:gridCol>
                <a:gridCol w="388721">
                  <a:extLst>
                    <a:ext uri="{9D8B030D-6E8A-4147-A177-3AD203B41FA5}">
                      <a16:colId xmlns:a16="http://schemas.microsoft.com/office/drawing/2014/main" val="20005"/>
                    </a:ext>
                  </a:extLst>
                </a:gridCol>
                <a:gridCol w="388721">
                  <a:extLst>
                    <a:ext uri="{9D8B030D-6E8A-4147-A177-3AD203B41FA5}">
                      <a16:colId xmlns:a16="http://schemas.microsoft.com/office/drawing/2014/main" val="20006"/>
                    </a:ext>
                  </a:extLst>
                </a:gridCol>
                <a:gridCol w="388721">
                  <a:extLst>
                    <a:ext uri="{9D8B030D-6E8A-4147-A177-3AD203B41FA5}">
                      <a16:colId xmlns:a16="http://schemas.microsoft.com/office/drawing/2014/main" val="20007"/>
                    </a:ext>
                  </a:extLst>
                </a:gridCol>
                <a:gridCol w="388721">
                  <a:extLst>
                    <a:ext uri="{9D8B030D-6E8A-4147-A177-3AD203B41FA5}">
                      <a16:colId xmlns:a16="http://schemas.microsoft.com/office/drawing/2014/main" val="20008"/>
                    </a:ext>
                  </a:extLst>
                </a:gridCol>
              </a:tblGrid>
              <a:tr h="399852">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0"/>
                  </a:ext>
                </a:extLst>
              </a:tr>
              <a:tr h="399852">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1"/>
                  </a:ext>
                </a:extLst>
              </a:tr>
              <a:tr h="399852">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2"/>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graphicFrame>
        <p:nvGraphicFramePr>
          <p:cNvPr id="7" name="object 6">
            <a:extLst>
              <a:ext uri="{FF2B5EF4-FFF2-40B4-BE49-F238E27FC236}">
                <a16:creationId xmlns:a16="http://schemas.microsoft.com/office/drawing/2014/main" id="{59E48CCD-FA8D-3F01-A600-9A166E606E81}"/>
              </a:ext>
            </a:extLst>
          </p:cNvPr>
          <p:cNvGraphicFramePr>
            <a:graphicFrameLocks noGrp="1"/>
          </p:cNvGraphicFramePr>
          <p:nvPr>
            <p:extLst>
              <p:ext uri="{D42A27DB-BD31-4B8C-83A1-F6EECF244321}">
                <p14:modId xmlns:p14="http://schemas.microsoft.com/office/powerpoint/2010/main" val="3138278679"/>
              </p:ext>
            </p:extLst>
          </p:nvPr>
        </p:nvGraphicFramePr>
        <p:xfrm>
          <a:off x="8195534" y="2340424"/>
          <a:ext cx="3498489" cy="3598668"/>
        </p:xfrm>
        <a:graphic>
          <a:graphicData uri="http://schemas.openxmlformats.org/drawingml/2006/table">
            <a:tbl>
              <a:tblPr firstRow="1" bandRow="1">
                <a:tableStyleId>{2D5ABB26-0587-4C30-8999-92F81FD0307C}</a:tableStyleId>
              </a:tblPr>
              <a:tblGrid>
                <a:gridCol w="388721">
                  <a:extLst>
                    <a:ext uri="{9D8B030D-6E8A-4147-A177-3AD203B41FA5}">
                      <a16:colId xmlns:a16="http://schemas.microsoft.com/office/drawing/2014/main" val="20000"/>
                    </a:ext>
                  </a:extLst>
                </a:gridCol>
                <a:gridCol w="388721">
                  <a:extLst>
                    <a:ext uri="{9D8B030D-6E8A-4147-A177-3AD203B41FA5}">
                      <a16:colId xmlns:a16="http://schemas.microsoft.com/office/drawing/2014/main" val="20001"/>
                    </a:ext>
                  </a:extLst>
                </a:gridCol>
                <a:gridCol w="388721">
                  <a:extLst>
                    <a:ext uri="{9D8B030D-6E8A-4147-A177-3AD203B41FA5}">
                      <a16:colId xmlns:a16="http://schemas.microsoft.com/office/drawing/2014/main" val="20002"/>
                    </a:ext>
                  </a:extLst>
                </a:gridCol>
                <a:gridCol w="388721">
                  <a:extLst>
                    <a:ext uri="{9D8B030D-6E8A-4147-A177-3AD203B41FA5}">
                      <a16:colId xmlns:a16="http://schemas.microsoft.com/office/drawing/2014/main" val="20003"/>
                    </a:ext>
                  </a:extLst>
                </a:gridCol>
                <a:gridCol w="388721">
                  <a:extLst>
                    <a:ext uri="{9D8B030D-6E8A-4147-A177-3AD203B41FA5}">
                      <a16:colId xmlns:a16="http://schemas.microsoft.com/office/drawing/2014/main" val="20004"/>
                    </a:ext>
                  </a:extLst>
                </a:gridCol>
                <a:gridCol w="388721">
                  <a:extLst>
                    <a:ext uri="{9D8B030D-6E8A-4147-A177-3AD203B41FA5}">
                      <a16:colId xmlns:a16="http://schemas.microsoft.com/office/drawing/2014/main" val="20005"/>
                    </a:ext>
                  </a:extLst>
                </a:gridCol>
                <a:gridCol w="388721">
                  <a:extLst>
                    <a:ext uri="{9D8B030D-6E8A-4147-A177-3AD203B41FA5}">
                      <a16:colId xmlns:a16="http://schemas.microsoft.com/office/drawing/2014/main" val="20006"/>
                    </a:ext>
                  </a:extLst>
                </a:gridCol>
                <a:gridCol w="388721">
                  <a:extLst>
                    <a:ext uri="{9D8B030D-6E8A-4147-A177-3AD203B41FA5}">
                      <a16:colId xmlns:a16="http://schemas.microsoft.com/office/drawing/2014/main" val="20007"/>
                    </a:ext>
                  </a:extLst>
                </a:gridCol>
                <a:gridCol w="388721">
                  <a:extLst>
                    <a:ext uri="{9D8B030D-6E8A-4147-A177-3AD203B41FA5}">
                      <a16:colId xmlns:a16="http://schemas.microsoft.com/office/drawing/2014/main" val="20008"/>
                    </a:ext>
                  </a:extLst>
                </a:gridCol>
              </a:tblGrid>
              <a:tr h="399852">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9852">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9852">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9852">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9852">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77691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2F6ED-E59A-2CC2-1CB6-07E2643DBB7D}"/>
              </a:ext>
            </a:extLst>
          </p:cNvPr>
          <p:cNvSpPr>
            <a:spLocks noGrp="1"/>
          </p:cNvSpPr>
          <p:nvPr>
            <p:ph type="title"/>
          </p:nvPr>
        </p:nvSpPr>
        <p:spPr/>
        <p:txBody>
          <a:bodyPr/>
          <a:lstStyle/>
          <a:p>
            <a:r>
              <a:rPr lang="en-US" dirty="0"/>
              <a:t>Computation of CONV Layer Sizes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87FE1D-1DEC-2360-21FB-238347D18506}"/>
                  </a:ext>
                </a:extLst>
              </p:cNvPr>
              <p:cNvSpPr>
                <a:spLocks noGrp="1"/>
              </p:cNvSpPr>
              <p:nvPr>
                <p:ph idx="1"/>
              </p:nvPr>
            </p:nvSpPr>
            <p:spPr>
              <a:xfrm>
                <a:off x="622737" y="4968878"/>
                <a:ext cx="10949153" cy="1908456"/>
              </a:xfrm>
            </p:spPr>
            <p:txBody>
              <a:bodyPr>
                <a:normAutofit fontScale="70000" lnSpcReduction="20000"/>
              </a:bodyPr>
              <a:lstStyle/>
              <a:p>
                <a:r>
                  <a:rPr lang="en-US" dirty="0"/>
                  <a:t>A filter typically has square shape </a:t>
                </a:r>
                <a14:m>
                  <m:oMath xmlns:m="http://schemas.openxmlformats.org/officeDocument/2006/math">
                    <m:r>
                      <a:rPr lang="en-US">
                        <a:latin typeface="Cambria Math" panose="02040503050406030204" pitchFamily="18" charset="0"/>
                      </a:rPr>
                      <m:t>𝐹</m:t>
                    </m:r>
                    <m:r>
                      <a:rPr lang="en-US">
                        <a:latin typeface="Cambria Math" panose="02040503050406030204" pitchFamily="18" charset="0"/>
                      </a:rPr>
                      <m:t>×</m:t>
                    </m:r>
                    <m:r>
                      <a:rPr lang="en-US">
                        <a:latin typeface="Cambria Math" panose="02040503050406030204" pitchFamily="18" charset="0"/>
                      </a:rPr>
                      <m:t>𝐹</m:t>
                    </m:r>
                  </m:oMath>
                </a14:m>
                <a:r>
                  <a:rPr lang="en-US" dirty="0"/>
                  <a:t>. A filter has the same 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a14:m>
                <a:r>
                  <a:rPr lang="en-US" dirty="0"/>
                  <a:t> as its input volume, and the number of filters </a:t>
                </a:r>
                <a14:m>
                  <m:oMath xmlns:m="http://schemas.openxmlformats.org/officeDocument/2006/math">
                    <m:r>
                      <a:rPr lang="en-US" b="0" i="1" smtClean="0">
                        <a:latin typeface="Cambria Math" panose="02040503050406030204" pitchFamily="18" charset="0"/>
                      </a:rPr>
                      <m:t>𝐾</m:t>
                    </m:r>
                  </m:oMath>
                </a14:m>
                <a:r>
                  <a:rPr lang="en-US" dirty="0"/>
                  <a:t> equals the depth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of its output volume</a:t>
                </a:r>
              </a:p>
              <a:p>
                <a:r>
                  <a:rPr lang="en-US" altLang="zh-CN" dirty="0"/>
                  <a:t>Same Padding:  </a:t>
                </a:r>
                <a:r>
                  <a:rPr lang="en-US" sz="3200" spc="-5" dirty="0">
                    <a:cs typeface="Arial"/>
                  </a:rPr>
                  <a:t>stride </a:t>
                </a:r>
                <a14:m>
                  <m:oMath xmlns:m="http://schemas.openxmlformats.org/officeDocument/2006/math">
                    <m:r>
                      <a:rPr lang="en-US" sz="3200" b="0" i="1" spc="-5" dirty="0" smtClean="0">
                        <a:latin typeface="Cambria Math" panose="02040503050406030204" pitchFamily="18" charset="0"/>
                        <a:cs typeface="Arial"/>
                      </a:rPr>
                      <m:t>𝑆</m:t>
                    </m:r>
                    <m:r>
                      <a:rPr lang="en-US" sz="3200" b="0" i="1" spc="-5" dirty="0" smtClean="0">
                        <a:latin typeface="Cambria Math" panose="02040503050406030204" pitchFamily="18" charset="0"/>
                        <a:cs typeface="Arial"/>
                      </a:rPr>
                      <m:t>=1</m:t>
                    </m:r>
                  </m:oMath>
                </a14:m>
                <a:r>
                  <a:rPr lang="en-US" sz="3200" spc="-5" dirty="0">
                    <a:cs typeface="Arial"/>
                  </a:rPr>
                  <a:t>, filter size </a:t>
                </a:r>
                <a14:m>
                  <m:oMath xmlns:m="http://schemas.openxmlformats.org/officeDocument/2006/math">
                    <m:r>
                      <a:rPr lang="en-US" sz="3200" i="1" spc="-5" dirty="0" smtClean="0">
                        <a:latin typeface="Cambria Math" panose="02040503050406030204" pitchFamily="18" charset="0"/>
                        <a:cs typeface="Arial"/>
                      </a:rPr>
                      <m:t>𝐹</m:t>
                    </m:r>
                    <m:r>
                      <a:rPr lang="en-US" sz="3200" b="0" i="1" spc="-5" dirty="0" smtClean="0">
                        <a:latin typeface="Cambria Math" panose="02040503050406030204" pitchFamily="18" charset="0"/>
                        <a:cs typeface="Arial"/>
                      </a:rPr>
                      <m:t>×</m:t>
                    </m:r>
                    <m:r>
                      <a:rPr lang="en-US" sz="3200" i="1" spc="-5" dirty="0" smtClean="0">
                        <a:latin typeface="Cambria Math" panose="02040503050406030204" pitchFamily="18" charset="0"/>
                        <a:cs typeface="Arial"/>
                      </a:rPr>
                      <m:t>𝐹</m:t>
                    </m:r>
                  </m:oMath>
                </a14:m>
                <a:r>
                  <a:rPr lang="en-US" sz="3200" spc="-5" dirty="0">
                    <a:cs typeface="Arial"/>
                  </a:rPr>
                  <a:t>, and </a:t>
                </a:r>
                <a:r>
                  <a:rPr lang="en-US" spc="-5" dirty="0">
                    <a:cs typeface="Arial"/>
                  </a:rPr>
                  <a:t>zero-padding </a:t>
                </a:r>
                <a14:m>
                  <m:oMath xmlns:m="http://schemas.openxmlformats.org/officeDocument/2006/math">
                    <m:r>
                      <a:rPr lang="en-US" b="0" i="1" spc="-5" smtClean="0">
                        <a:latin typeface="Cambria Math" panose="02040503050406030204" pitchFamily="18" charset="0"/>
                        <a:cs typeface="Arial"/>
                      </a:rPr>
                      <m:t>𝑃</m:t>
                    </m:r>
                    <m:r>
                      <a:rPr lang="en-US" b="0" i="1" spc="-5" smtClean="0">
                        <a:latin typeface="Cambria Math" panose="02040503050406030204" pitchFamily="18" charset="0"/>
                        <a:cs typeface="Arial"/>
                      </a:rPr>
                      <m:t>=</m:t>
                    </m:r>
                    <m:f>
                      <m:fPr>
                        <m:ctrlPr>
                          <a:rPr lang="en-US" i="1" spc="-5">
                            <a:latin typeface="Cambria Math" panose="02040503050406030204" pitchFamily="18" charset="0"/>
                            <a:cs typeface="Arial"/>
                          </a:rPr>
                        </m:ctrlPr>
                      </m:fPr>
                      <m:num>
                        <m:r>
                          <a:rPr lang="en-US" b="0" i="1" spc="-5" smtClean="0">
                            <a:latin typeface="Cambria Math" panose="02040503050406030204" pitchFamily="18" charset="0"/>
                            <a:cs typeface="Arial"/>
                          </a:rPr>
                          <m:t>1</m:t>
                        </m:r>
                      </m:num>
                      <m:den>
                        <m:r>
                          <a:rPr lang="en-US" i="1" spc="-5">
                            <a:latin typeface="Cambria Math" panose="02040503050406030204" pitchFamily="18" charset="0"/>
                            <a:cs typeface="Arial"/>
                          </a:rPr>
                          <m:t>2</m:t>
                        </m:r>
                      </m:den>
                    </m:f>
                    <m:r>
                      <a:rPr lang="en-US" b="0" i="1" spc="-5" smtClean="0">
                        <a:latin typeface="Cambria Math" panose="02040503050406030204" pitchFamily="18" charset="0"/>
                        <a:cs typeface="Arial"/>
                      </a:rPr>
                      <m:t>(</m:t>
                    </m:r>
                    <m:r>
                      <a:rPr lang="en-US" i="1" spc="-5">
                        <a:latin typeface="Cambria Math" panose="02040503050406030204" pitchFamily="18" charset="0"/>
                        <a:cs typeface="Arial"/>
                      </a:rPr>
                      <m:t>𝐹</m:t>
                    </m:r>
                    <m:r>
                      <a:rPr lang="en-US" i="1" spc="-5">
                        <a:latin typeface="Cambria Math" panose="02040503050406030204" pitchFamily="18" charset="0"/>
                        <a:cs typeface="Arial"/>
                      </a:rPr>
                      <m:t>−1)</m:t>
                    </m:r>
                  </m:oMath>
                </a14:m>
                <a:r>
                  <a:rPr lang="en-US" dirty="0"/>
                  <a:t>. Then </a:t>
                </a:r>
                <a:r>
                  <a:rPr lang="en-US" b="0" dirty="0"/>
                  <a:t>output feature map has same spatial size as input</a:t>
                </a:r>
              </a:p>
              <a:p>
                <a:pPr lvl="1"/>
                <a14:m>
                  <m:oMath xmlns:m="http://schemas.openxmlformats.org/officeDocument/2006/math">
                    <m:sSub>
                      <m:sSubPr>
                        <m:ctrlPr>
                          <a:rPr lang="en-US" sz="2900" b="0" i="1" smtClean="0">
                            <a:latin typeface="Cambria Math" panose="02040503050406030204" pitchFamily="18" charset="0"/>
                          </a:rPr>
                        </m:ctrlPr>
                      </m:sSubPr>
                      <m:e>
                        <m:r>
                          <m:rPr>
                            <m:sty m:val="p"/>
                          </m:rPr>
                          <a:rPr lang="en-US" sz="2900" b="0" i="0" smtClean="0">
                            <a:latin typeface="Cambria Math" panose="02040503050406030204" pitchFamily="18" charset="0"/>
                          </a:rPr>
                          <m:t>W</m:t>
                        </m:r>
                      </m:e>
                      <m:sub>
                        <m:r>
                          <a:rPr lang="en-US" sz="2900" b="0" i="0" smtClean="0">
                            <a:latin typeface="Cambria Math" panose="02040503050406030204" pitchFamily="18" charset="0"/>
                          </a:rPr>
                          <m:t>2</m:t>
                        </m:r>
                      </m:sub>
                    </m:sSub>
                    <m:r>
                      <a:rPr lang="en-US" sz="2900" b="0" i="0" smtClean="0">
                        <a:latin typeface="Cambria Math" panose="02040503050406030204" pitchFamily="18" charset="0"/>
                      </a:rPr>
                      <m:t>=</m:t>
                    </m:r>
                    <m:f>
                      <m:fPr>
                        <m:ctrlPr>
                          <a:rPr lang="en-US" sz="2900" b="0" i="1" smtClean="0">
                            <a:latin typeface="Cambria Math" panose="02040503050406030204" pitchFamily="18" charset="0"/>
                          </a:rPr>
                        </m:ctrlPr>
                      </m:fPr>
                      <m:num>
                        <m:r>
                          <a:rPr lang="en-US" sz="2900" b="0" i="1" smtClean="0">
                            <a:latin typeface="Cambria Math" panose="02040503050406030204" pitchFamily="18" charset="0"/>
                          </a:rPr>
                          <m:t>1</m:t>
                        </m:r>
                      </m:num>
                      <m:den>
                        <m:r>
                          <a:rPr lang="en-US" sz="2900" b="0" i="1" smtClean="0">
                            <a:latin typeface="Cambria Math" panose="02040503050406030204" pitchFamily="18" charset="0"/>
                          </a:rPr>
                          <m:t>𝑆</m:t>
                        </m:r>
                      </m:den>
                    </m:f>
                    <m:d>
                      <m:dPr>
                        <m:ctrlPr>
                          <a:rPr lang="en-US" sz="2900" b="0" i="1" smtClean="0">
                            <a:latin typeface="Cambria Math" panose="02040503050406030204" pitchFamily="18" charset="0"/>
                          </a:rPr>
                        </m:ctrlPr>
                      </m:dPr>
                      <m:e>
                        <m:sSub>
                          <m:sSubPr>
                            <m:ctrlPr>
                              <a:rPr lang="en-US" sz="2900" b="0" i="1" smtClean="0">
                                <a:latin typeface="Cambria Math" panose="02040503050406030204" pitchFamily="18" charset="0"/>
                              </a:rPr>
                            </m:ctrlPr>
                          </m:sSubPr>
                          <m:e>
                            <m:r>
                              <a:rPr lang="en-US" sz="2900" b="0" i="1" smtClean="0">
                                <a:latin typeface="Cambria Math" panose="02040503050406030204" pitchFamily="18" charset="0"/>
                              </a:rPr>
                              <m:t>𝑊</m:t>
                            </m:r>
                          </m:e>
                          <m:sub>
                            <m:r>
                              <a:rPr lang="en-US" sz="2900" b="0" i="1" smtClean="0">
                                <a:latin typeface="Cambria Math" panose="02040503050406030204" pitchFamily="18" charset="0"/>
                              </a:rPr>
                              <m:t>1</m:t>
                            </m:r>
                          </m:sub>
                        </m:sSub>
                        <m:r>
                          <a:rPr lang="en-US" sz="2900" b="0" i="1" smtClean="0">
                            <a:latin typeface="Cambria Math" panose="02040503050406030204" pitchFamily="18" charset="0"/>
                          </a:rPr>
                          <m:t>+2</m:t>
                        </m:r>
                        <m:r>
                          <a:rPr lang="en-US" sz="2900" b="0" i="1" smtClean="0">
                            <a:latin typeface="Cambria Math" panose="02040503050406030204" pitchFamily="18" charset="0"/>
                          </a:rPr>
                          <m:t>𝑃</m:t>
                        </m:r>
                        <m:r>
                          <a:rPr lang="en-US" sz="2900" i="1">
                            <a:latin typeface="Cambria Math" panose="02040503050406030204" pitchFamily="18" charset="0"/>
                          </a:rPr>
                          <m:t>−</m:t>
                        </m:r>
                        <m:r>
                          <a:rPr lang="en-US" sz="2900" i="1">
                            <a:latin typeface="Cambria Math" panose="02040503050406030204" pitchFamily="18" charset="0"/>
                          </a:rPr>
                          <m:t>𝐹</m:t>
                        </m:r>
                      </m:e>
                    </m:d>
                    <m:r>
                      <a:rPr lang="en-US" sz="2900" b="0" i="0" dirty="0" smtClean="0">
                        <a:latin typeface="Cambria Math" panose="02040503050406030204" pitchFamily="18" charset="0"/>
                      </a:rPr>
                      <m:t>+</m:t>
                    </m:r>
                    <m:r>
                      <a:rPr lang="en-US" sz="2900" b="0" i="1" dirty="0" smtClean="0">
                        <a:latin typeface="Cambria Math" panose="02040503050406030204" pitchFamily="18" charset="0"/>
                      </a:rPr>
                      <m:t>1=</m:t>
                    </m:r>
                    <m:f>
                      <m:fPr>
                        <m:ctrlPr>
                          <a:rPr lang="en-US" sz="2900" i="1">
                            <a:latin typeface="Cambria Math" panose="02040503050406030204" pitchFamily="18" charset="0"/>
                          </a:rPr>
                        </m:ctrlPr>
                      </m:fPr>
                      <m:num>
                        <m:r>
                          <a:rPr lang="en-US" sz="2900" i="1">
                            <a:latin typeface="Cambria Math" panose="02040503050406030204" pitchFamily="18" charset="0"/>
                          </a:rPr>
                          <m:t>1</m:t>
                        </m:r>
                      </m:num>
                      <m:den>
                        <m:r>
                          <a:rPr lang="en-US" sz="2900" b="0" i="1" smtClean="0">
                            <a:latin typeface="Cambria Math" panose="02040503050406030204" pitchFamily="18" charset="0"/>
                          </a:rPr>
                          <m:t>1</m:t>
                        </m:r>
                      </m:den>
                    </m:f>
                    <m:d>
                      <m:dPr>
                        <m:ctrlPr>
                          <a:rPr lang="en-US" sz="2900" i="1">
                            <a:latin typeface="Cambria Math" panose="02040503050406030204" pitchFamily="18" charset="0"/>
                          </a:rPr>
                        </m:ctrlPr>
                      </m:dPr>
                      <m:e>
                        <m:sSub>
                          <m:sSubPr>
                            <m:ctrlPr>
                              <a:rPr lang="en-US" sz="2900" b="0" i="1" smtClean="0">
                                <a:latin typeface="Cambria Math" panose="02040503050406030204" pitchFamily="18" charset="0"/>
                              </a:rPr>
                            </m:ctrlPr>
                          </m:sSubPr>
                          <m:e>
                            <m:r>
                              <a:rPr lang="en-US" sz="2900" b="0" i="1" smtClean="0">
                                <a:latin typeface="Cambria Math" panose="02040503050406030204" pitchFamily="18" charset="0"/>
                              </a:rPr>
                              <m:t>𝑊</m:t>
                            </m:r>
                          </m:e>
                          <m:sub>
                            <m:r>
                              <a:rPr lang="en-US" sz="2900" b="0" i="1" smtClean="0">
                                <a:latin typeface="Cambria Math" panose="02040503050406030204" pitchFamily="18" charset="0"/>
                              </a:rPr>
                              <m:t>1</m:t>
                            </m:r>
                          </m:sub>
                        </m:sSub>
                        <m:r>
                          <a:rPr lang="en-US" sz="2900" i="1">
                            <a:latin typeface="Cambria Math" panose="02040503050406030204" pitchFamily="18" charset="0"/>
                          </a:rPr>
                          <m:t>+</m:t>
                        </m:r>
                        <m:r>
                          <a:rPr lang="en-US" sz="2900" b="0" i="1" smtClean="0">
                            <a:latin typeface="Cambria Math" panose="02040503050406030204" pitchFamily="18" charset="0"/>
                          </a:rPr>
                          <m:t>𝐹</m:t>
                        </m:r>
                        <m:r>
                          <a:rPr lang="en-US" sz="2900" b="0" i="1" smtClean="0">
                            <a:latin typeface="Cambria Math" panose="02040503050406030204" pitchFamily="18" charset="0"/>
                          </a:rPr>
                          <m:t>−1−</m:t>
                        </m:r>
                        <m:r>
                          <a:rPr lang="en-US" sz="2900" i="1">
                            <a:latin typeface="Cambria Math" panose="02040503050406030204" pitchFamily="18" charset="0"/>
                          </a:rPr>
                          <m:t>𝐹</m:t>
                        </m:r>
                      </m:e>
                    </m:d>
                    <m:r>
                      <a:rPr lang="en-US" sz="2900" dirty="0">
                        <a:latin typeface="Cambria Math" panose="02040503050406030204" pitchFamily="18" charset="0"/>
                      </a:rPr>
                      <m:t>+</m:t>
                    </m:r>
                    <m:r>
                      <a:rPr lang="en-US" sz="2900" i="1" dirty="0">
                        <a:latin typeface="Cambria Math" panose="02040503050406030204" pitchFamily="18" charset="0"/>
                      </a:rPr>
                      <m:t>1</m:t>
                    </m:r>
                    <m:r>
                      <a:rPr lang="en-US" sz="2900" b="0" i="1" dirty="0" smtClean="0">
                        <a:latin typeface="Cambria Math" panose="02040503050406030204" pitchFamily="18" charset="0"/>
                      </a:rPr>
                      <m:t>=</m:t>
                    </m:r>
                    <m:sSub>
                      <m:sSubPr>
                        <m:ctrlPr>
                          <a:rPr lang="en-US" sz="2900" b="0" i="1" dirty="0" smtClean="0">
                            <a:latin typeface="Cambria Math" panose="02040503050406030204" pitchFamily="18" charset="0"/>
                          </a:rPr>
                        </m:ctrlPr>
                      </m:sSubPr>
                      <m:e>
                        <m:r>
                          <a:rPr lang="en-US" sz="2900" b="0" i="1" dirty="0" smtClean="0">
                            <a:latin typeface="Cambria Math" panose="02040503050406030204" pitchFamily="18" charset="0"/>
                          </a:rPr>
                          <m:t>𝑊</m:t>
                        </m:r>
                      </m:e>
                      <m:sub>
                        <m:r>
                          <a:rPr lang="en-US" sz="2900" b="0" i="1" dirty="0" smtClean="0">
                            <a:latin typeface="Cambria Math" panose="02040503050406030204" pitchFamily="18" charset="0"/>
                          </a:rPr>
                          <m:t>1</m:t>
                        </m:r>
                      </m:sub>
                    </m:sSub>
                  </m:oMath>
                </a14:m>
                <a:r>
                  <a:rPr lang="en-US" sz="2900" dirty="0"/>
                  <a:t>; similarly, </a:t>
                </a:r>
                <a14:m>
                  <m:oMath xmlns:m="http://schemas.openxmlformats.org/officeDocument/2006/math">
                    <m:sSub>
                      <m:sSubPr>
                        <m:ctrlPr>
                          <a:rPr lang="en-US" sz="2900" i="1" dirty="0">
                            <a:latin typeface="Cambria Math" panose="02040503050406030204" pitchFamily="18" charset="0"/>
                          </a:rPr>
                        </m:ctrlPr>
                      </m:sSubPr>
                      <m:e>
                        <m:r>
                          <a:rPr lang="en-US" sz="2900" dirty="0">
                            <a:latin typeface="Cambria Math" panose="02040503050406030204" pitchFamily="18" charset="0"/>
                          </a:rPr>
                          <m:t>𝐻</m:t>
                        </m:r>
                      </m:e>
                      <m:sub>
                        <m:r>
                          <a:rPr lang="en-US" sz="2900" dirty="0">
                            <a:latin typeface="Cambria Math" panose="02040503050406030204" pitchFamily="18" charset="0"/>
                          </a:rPr>
                          <m:t>2</m:t>
                        </m:r>
                      </m:sub>
                    </m:sSub>
                    <m:r>
                      <a:rPr lang="en-US" sz="2900" dirty="0">
                        <a:latin typeface="Cambria Math" panose="02040503050406030204" pitchFamily="18" charset="0"/>
                      </a:rPr>
                      <m:t>=</m:t>
                    </m:r>
                    <m:sSub>
                      <m:sSubPr>
                        <m:ctrlPr>
                          <a:rPr lang="en-US" sz="2900" i="1" dirty="0">
                            <a:latin typeface="Cambria Math" panose="02040503050406030204" pitchFamily="18" charset="0"/>
                          </a:rPr>
                        </m:ctrlPr>
                      </m:sSubPr>
                      <m:e>
                        <m:r>
                          <a:rPr lang="en-US" sz="2900" dirty="0">
                            <a:latin typeface="Cambria Math" panose="02040503050406030204" pitchFamily="18" charset="0"/>
                          </a:rPr>
                          <m:t>𝐻</m:t>
                        </m:r>
                      </m:e>
                      <m:sub>
                        <m:r>
                          <a:rPr lang="en-US" sz="2900" dirty="0">
                            <a:latin typeface="Cambria Math" panose="02040503050406030204" pitchFamily="18" charset="0"/>
                          </a:rPr>
                          <m:t>1</m:t>
                        </m:r>
                      </m:sub>
                    </m:sSub>
                  </m:oMath>
                </a14:m>
                <a:endParaRPr lang="en-US" sz="2900" dirty="0"/>
              </a:p>
              <a:p>
                <a:pPr lvl="1"/>
                <a:r>
                  <a:rPr lang="en-US" sz="2500" dirty="0">
                    <a:cs typeface="Arial"/>
                  </a:rPr>
                  <a:t>e.g., </a:t>
                </a:r>
                <a14:m>
                  <m:oMath xmlns:m="http://schemas.openxmlformats.org/officeDocument/2006/math">
                    <m:r>
                      <a:rPr lang="en-US" sz="2500" i="1" dirty="0" smtClean="0">
                        <a:latin typeface="Cambria Math" panose="02040503050406030204" pitchFamily="18" charset="0"/>
                        <a:cs typeface="Arial"/>
                      </a:rPr>
                      <m:t>𝐹</m:t>
                    </m:r>
                    <m:r>
                      <a:rPr lang="en-US" sz="2500" b="0" i="1" dirty="0" smtClean="0">
                        <a:latin typeface="Cambria Math" panose="02040503050406030204" pitchFamily="18" charset="0"/>
                        <a:cs typeface="Arial"/>
                      </a:rPr>
                      <m:t>&lt;</m:t>
                    </m:r>
                    <m:r>
                      <a:rPr lang="en-US" sz="2500" i="1" dirty="0" smtClean="0">
                        <a:latin typeface="Cambria Math" panose="02040503050406030204" pitchFamily="18" charset="0"/>
                        <a:cs typeface="Arial"/>
                      </a:rPr>
                      <m:t>3⇒</m:t>
                    </m:r>
                    <m:r>
                      <a:rPr lang="en-US" sz="2500" i="1" dirty="0">
                        <a:latin typeface="Cambria Math" panose="02040503050406030204" pitchFamily="18" charset="0"/>
                        <a:cs typeface="Arial"/>
                      </a:rPr>
                      <m:t>𝑃</m:t>
                    </m:r>
                    <m:r>
                      <a:rPr lang="en-US" sz="2500" i="1" dirty="0">
                        <a:latin typeface="Cambria Math" panose="02040503050406030204" pitchFamily="18" charset="0"/>
                        <a:cs typeface="Arial"/>
                      </a:rPr>
                      <m:t>=0</m:t>
                    </m:r>
                  </m:oMath>
                </a14:m>
                <a:r>
                  <a:rPr lang="en-US" sz="2500" dirty="0">
                    <a:cs typeface="Arial"/>
                  </a:rPr>
                  <a:t>; </a:t>
                </a:r>
                <a14:m>
                  <m:oMath xmlns:m="http://schemas.openxmlformats.org/officeDocument/2006/math">
                    <m:r>
                      <a:rPr lang="en-US" sz="2500" i="1" dirty="0" smtClean="0">
                        <a:latin typeface="Cambria Math" panose="02040503050406030204" pitchFamily="18" charset="0"/>
                        <a:cs typeface="Arial"/>
                      </a:rPr>
                      <m:t>𝐹</m:t>
                    </m:r>
                    <m:r>
                      <a:rPr lang="en-US" sz="2500" i="1" dirty="0" smtClean="0">
                        <a:latin typeface="Cambria Math" panose="02040503050406030204" pitchFamily="18" charset="0"/>
                        <a:cs typeface="Arial"/>
                      </a:rPr>
                      <m:t> =3⇒</m:t>
                    </m:r>
                    <m:r>
                      <a:rPr lang="en-US" sz="2500" b="0" i="1" dirty="0" smtClean="0">
                        <a:latin typeface="Cambria Math" panose="02040503050406030204" pitchFamily="18" charset="0"/>
                        <a:cs typeface="Arial"/>
                      </a:rPr>
                      <m:t>𝑃</m:t>
                    </m:r>
                    <m:r>
                      <a:rPr lang="en-US" sz="2500" b="0" i="1" dirty="0" smtClean="0">
                        <a:latin typeface="Cambria Math" panose="02040503050406030204" pitchFamily="18" charset="0"/>
                        <a:cs typeface="Arial"/>
                      </a:rPr>
                      <m:t>=1</m:t>
                    </m:r>
                  </m:oMath>
                </a14:m>
                <a:r>
                  <a:rPr lang="en-US" sz="2500" dirty="0">
                    <a:latin typeface="Arial"/>
                    <a:cs typeface="Arial"/>
                  </a:rPr>
                  <a:t>; </a:t>
                </a:r>
                <a14:m>
                  <m:oMath xmlns:m="http://schemas.openxmlformats.org/officeDocument/2006/math">
                    <m:r>
                      <a:rPr lang="en-US" sz="2200" i="1" dirty="0" smtClean="0">
                        <a:latin typeface="Cambria Math" panose="02040503050406030204" pitchFamily="18" charset="0"/>
                        <a:cs typeface="Arial"/>
                      </a:rPr>
                      <m:t>𝐹</m:t>
                    </m:r>
                    <m:r>
                      <a:rPr lang="en-US" sz="2200" i="1" dirty="0" smtClean="0">
                        <a:latin typeface="Cambria Math" panose="02040503050406030204" pitchFamily="18" charset="0"/>
                        <a:cs typeface="Arial"/>
                      </a:rPr>
                      <m:t> =5⇒</m:t>
                    </m:r>
                    <m:r>
                      <a:rPr lang="en-US" sz="2600" i="1" dirty="0">
                        <a:latin typeface="Cambria Math" panose="02040503050406030204" pitchFamily="18" charset="0"/>
                        <a:cs typeface="Arial"/>
                      </a:rPr>
                      <m:t>𝑃</m:t>
                    </m:r>
                    <m:r>
                      <a:rPr lang="en-US" sz="2600" i="1" dirty="0">
                        <a:latin typeface="Cambria Math" panose="02040503050406030204" pitchFamily="18" charset="0"/>
                        <a:cs typeface="Arial"/>
                      </a:rPr>
                      <m:t>=2</m:t>
                    </m:r>
                  </m:oMath>
                </a14:m>
                <a:endParaRPr lang="en-US" sz="2900" dirty="0"/>
              </a:p>
            </p:txBody>
          </p:sp>
        </mc:Choice>
        <mc:Fallback xmlns="">
          <p:sp>
            <p:nvSpPr>
              <p:cNvPr id="3" name="Content Placeholder 2">
                <a:extLst>
                  <a:ext uri="{FF2B5EF4-FFF2-40B4-BE49-F238E27FC236}">
                    <a16:creationId xmlns:a16="http://schemas.microsoft.com/office/drawing/2014/main" id="{0987FE1D-1DEC-2360-21FB-238347D18506}"/>
                  </a:ext>
                </a:extLst>
              </p:cNvPr>
              <p:cNvSpPr>
                <a:spLocks noGrp="1" noRot="1" noChangeAspect="1" noMove="1" noResize="1" noEditPoints="1" noAdjustHandles="1" noChangeArrowheads="1" noChangeShapeType="1" noTextEdit="1"/>
              </p:cNvSpPr>
              <p:nvPr>
                <p:ph idx="1"/>
              </p:nvPr>
            </p:nvSpPr>
            <p:spPr>
              <a:xfrm>
                <a:off x="622737" y="4968878"/>
                <a:ext cx="10949153" cy="1908456"/>
              </a:xfrm>
              <a:blipFill>
                <a:blip r:embed="rId3"/>
                <a:stretch>
                  <a:fillRect l="-612" t="-6709" b="-41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12958E6-7A92-09AC-E10C-F76F9467B7C3}"/>
              </a:ext>
            </a:extLst>
          </p:cNvPr>
          <p:cNvSpPr>
            <a:spLocks noGrp="1"/>
          </p:cNvSpPr>
          <p:nvPr>
            <p:ph type="sldNum" sz="quarter" idx="12"/>
          </p:nvPr>
        </p:nvSpPr>
        <p:spPr/>
        <p:txBody>
          <a:bodyPr/>
          <a:lstStyle/>
          <a:p>
            <a:fld id="{1F57BF9A-7B35-9447-9112-EAE7E91B4E99}" type="slidenum">
              <a:rPr lang="en-US" smtClean="0"/>
              <a:t>28</a:t>
            </a:fld>
            <a:endParaRPr lang="en-US"/>
          </a:p>
        </p:txBody>
      </p:sp>
      <p:sp>
        <p:nvSpPr>
          <p:cNvPr id="5" name="object 4">
            <a:extLst>
              <a:ext uri="{FF2B5EF4-FFF2-40B4-BE49-F238E27FC236}">
                <a16:creationId xmlns:a16="http://schemas.microsoft.com/office/drawing/2014/main" id="{46CFDE79-795B-E711-B19D-04EA8DC53A39}"/>
              </a:ext>
            </a:extLst>
          </p:cNvPr>
          <p:cNvSpPr/>
          <p:nvPr/>
        </p:nvSpPr>
        <p:spPr>
          <a:xfrm>
            <a:off x="2369606" y="1206487"/>
            <a:ext cx="7667597" cy="3714742"/>
          </a:xfrm>
          <a:prstGeom prst="rect">
            <a:avLst/>
          </a:prstGeom>
          <a:blipFill>
            <a:blip r:embed="rId4"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A3C48CB2-99E5-4B40-43D5-51F70AC5D854}"/>
              </a:ext>
            </a:extLst>
          </p:cNvPr>
          <p:cNvSpPr txBox="1"/>
          <p:nvPr/>
        </p:nvSpPr>
        <p:spPr>
          <a:xfrm>
            <a:off x="5946984" y="1712497"/>
            <a:ext cx="3992879" cy="1384995"/>
          </a:xfrm>
          <a:prstGeom prst="rect">
            <a:avLst/>
          </a:prstGeom>
        </p:spPr>
        <p:txBody>
          <a:bodyPr vert="horz" wrap="square" lIns="0" tIns="0" rIns="0" bIns="0" rtlCol="0">
            <a:spAutoFit/>
          </a:bodyPr>
          <a:lstStyle/>
          <a:p>
            <a:pPr marL="12700">
              <a:lnSpc>
                <a:spcPct val="100000"/>
              </a:lnSpc>
            </a:pPr>
            <a:r>
              <a:rPr sz="1800" spc="-5" dirty="0">
                <a:solidFill>
                  <a:srgbClr val="FF0000"/>
                </a:solidFill>
                <a:latin typeface="Arial"/>
                <a:cs typeface="Arial"/>
              </a:rPr>
              <a:t>Common</a:t>
            </a:r>
            <a:r>
              <a:rPr sz="1800" spc="-40" dirty="0">
                <a:solidFill>
                  <a:srgbClr val="FF0000"/>
                </a:solidFill>
                <a:latin typeface="Arial"/>
                <a:cs typeface="Arial"/>
              </a:rPr>
              <a:t> </a:t>
            </a:r>
            <a:r>
              <a:rPr sz="1800" spc="-5" dirty="0">
                <a:solidFill>
                  <a:srgbClr val="FF0000"/>
                </a:solidFill>
                <a:latin typeface="Arial"/>
                <a:cs typeface="Arial"/>
              </a:rPr>
              <a:t>settings:</a:t>
            </a:r>
            <a:endParaRPr sz="1900" dirty="0">
              <a:latin typeface="Times New Roman"/>
              <a:cs typeface="Times New Roman"/>
            </a:endParaRPr>
          </a:p>
          <a:p>
            <a:pPr marL="12700">
              <a:lnSpc>
                <a:spcPct val="100000"/>
              </a:lnSpc>
            </a:pPr>
            <a:r>
              <a:rPr sz="1800" spc="-5" dirty="0">
                <a:solidFill>
                  <a:srgbClr val="FF0000"/>
                </a:solidFill>
                <a:latin typeface="Arial"/>
                <a:cs typeface="Arial"/>
              </a:rPr>
              <a:t>K = (powers of 2, e.g. 32, 64, 128,</a:t>
            </a:r>
            <a:r>
              <a:rPr sz="1800" spc="30" dirty="0">
                <a:solidFill>
                  <a:srgbClr val="FF0000"/>
                </a:solidFill>
                <a:latin typeface="Arial"/>
                <a:cs typeface="Arial"/>
              </a:rPr>
              <a:t> </a:t>
            </a:r>
            <a:r>
              <a:rPr sz="1800" spc="-5" dirty="0">
                <a:solidFill>
                  <a:srgbClr val="FF0000"/>
                </a:solidFill>
                <a:latin typeface="Arial"/>
                <a:cs typeface="Arial"/>
              </a:rPr>
              <a:t>512)</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3, S = 1, P =</a:t>
            </a:r>
            <a:r>
              <a:rPr sz="1800" spc="-65" dirty="0">
                <a:solidFill>
                  <a:srgbClr val="FF0000"/>
                </a:solidFill>
                <a:latin typeface="Arial"/>
                <a:cs typeface="Arial"/>
              </a:rPr>
              <a:t> </a:t>
            </a:r>
            <a:r>
              <a:rPr sz="1800" spc="-5" dirty="0">
                <a:solidFill>
                  <a:srgbClr val="FF0000"/>
                </a:solidFill>
                <a:latin typeface="Arial"/>
                <a:cs typeface="Arial"/>
              </a:rPr>
              <a:t>1</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5, S = 1, P =</a:t>
            </a:r>
            <a:r>
              <a:rPr sz="1800" spc="-65" dirty="0">
                <a:solidFill>
                  <a:srgbClr val="FF0000"/>
                </a:solidFill>
                <a:latin typeface="Arial"/>
                <a:cs typeface="Arial"/>
              </a:rPr>
              <a:t> </a:t>
            </a:r>
            <a:r>
              <a:rPr sz="1800" spc="-5" dirty="0">
                <a:solidFill>
                  <a:srgbClr val="FF0000"/>
                </a:solidFill>
                <a:latin typeface="Arial"/>
                <a:cs typeface="Arial"/>
              </a:rPr>
              <a:t>2</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1, S = 1, P =</a:t>
            </a:r>
            <a:r>
              <a:rPr sz="1800" spc="-65" dirty="0">
                <a:solidFill>
                  <a:srgbClr val="FF0000"/>
                </a:solidFill>
                <a:latin typeface="Arial"/>
                <a:cs typeface="Arial"/>
              </a:rPr>
              <a:t> </a:t>
            </a:r>
            <a:r>
              <a:rPr sz="1800" spc="-5" dirty="0">
                <a:solidFill>
                  <a:srgbClr val="FF0000"/>
                </a:solidFill>
                <a:latin typeface="Arial"/>
                <a:cs typeface="Arial"/>
              </a:rPr>
              <a:t>0</a:t>
            </a:r>
            <a:endParaRPr sz="1800" dirty="0">
              <a:latin typeface="Arial"/>
              <a:cs typeface="Arial"/>
            </a:endParaRPr>
          </a:p>
        </p:txBody>
      </p:sp>
      <p:sp>
        <p:nvSpPr>
          <p:cNvPr id="7" name="object 6">
            <a:extLst>
              <a:ext uri="{FF2B5EF4-FFF2-40B4-BE49-F238E27FC236}">
                <a16:creationId xmlns:a16="http://schemas.microsoft.com/office/drawing/2014/main" id="{AAD012A8-1A3D-DE9A-F5F8-ED821CE3660D}"/>
              </a:ext>
            </a:extLst>
          </p:cNvPr>
          <p:cNvSpPr/>
          <p:nvPr/>
        </p:nvSpPr>
        <p:spPr>
          <a:xfrm>
            <a:off x="2900293" y="2118811"/>
            <a:ext cx="2966085" cy="927100"/>
          </a:xfrm>
          <a:custGeom>
            <a:avLst/>
            <a:gdLst/>
            <a:ahLst/>
            <a:cxnLst/>
            <a:rect l="l" t="t" r="r" b="b"/>
            <a:pathLst>
              <a:path w="2966085" h="927100">
                <a:moveTo>
                  <a:pt x="0" y="0"/>
                </a:moveTo>
                <a:lnTo>
                  <a:pt x="2966094" y="0"/>
                </a:lnTo>
                <a:lnTo>
                  <a:pt x="2966094" y="926998"/>
                </a:lnTo>
                <a:lnTo>
                  <a:pt x="0" y="926998"/>
                </a:lnTo>
                <a:lnTo>
                  <a:pt x="0" y="0"/>
                </a:lnTo>
                <a:close/>
              </a:path>
            </a:pathLst>
          </a:custGeom>
          <a:ln w="19049">
            <a:solidFill>
              <a:srgbClr val="FF0000"/>
            </a:solidFill>
          </a:ln>
        </p:spPr>
        <p:txBody>
          <a:bodyPr wrap="square" lIns="0" tIns="0" rIns="0" bIns="0" rtlCol="0"/>
          <a:lstStyle/>
          <a:p>
            <a:endParaRPr/>
          </a:p>
        </p:txBody>
      </p:sp>
      <p:sp>
        <p:nvSpPr>
          <p:cNvPr id="8" name="Rectangle 7">
            <a:extLst>
              <a:ext uri="{FF2B5EF4-FFF2-40B4-BE49-F238E27FC236}">
                <a16:creationId xmlns:a16="http://schemas.microsoft.com/office/drawing/2014/main" id="{9E98B1B5-67A8-3FF7-C2E6-A747B55CD464}"/>
              </a:ext>
            </a:extLst>
          </p:cNvPr>
          <p:cNvSpPr/>
          <p:nvPr/>
        </p:nvSpPr>
        <p:spPr bwMode="auto">
          <a:xfrm>
            <a:off x="37002" y="31853"/>
            <a:ext cx="1344722" cy="36151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Arial" charset="0"/>
              </a:rPr>
              <a:t>Important</a:t>
            </a:r>
            <a:endParaRPr kumimoji="0" lang="en-SE" sz="20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601590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1AE2-0450-002D-7512-DE31CE594EA9}"/>
              </a:ext>
            </a:extLst>
          </p:cNvPr>
          <p:cNvSpPr>
            <a:spLocks noGrp="1"/>
          </p:cNvSpPr>
          <p:nvPr>
            <p:ph type="title"/>
          </p:nvPr>
        </p:nvSpPr>
        <p:spPr/>
        <p:txBody>
          <a:bodyPr/>
          <a:lstStyle/>
          <a:p>
            <a:r>
              <a:rPr lang="en-US" dirty="0"/>
              <a:t>CONV Example 1: No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E74F2E2-EA78-CD88-9D59-E5ECFC81587B}"/>
                  </a:ext>
                </a:extLst>
              </p:cNvPr>
              <p:cNvSpPr>
                <a:spLocks noGrp="1"/>
              </p:cNvSpPr>
              <p:nvPr>
                <p:ph idx="1"/>
              </p:nvPr>
            </p:nvSpPr>
            <p:spPr>
              <a:xfrm>
                <a:off x="622737" y="1237593"/>
                <a:ext cx="6977095" cy="5194738"/>
              </a:xfrm>
            </p:spPr>
            <p:txBody>
              <a:bodyPr>
                <a:normAutofit/>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altLang="zh-CN" sz="3200" dirty="0"/>
                  <a:t> </a:t>
                </a:r>
                <a14:m>
                  <m:oMath xmlns:m="http://schemas.openxmlformats.org/officeDocument/2006/math">
                    <m:r>
                      <a:rPr lang="en-US" altLang="zh-CN" i="1">
                        <a:latin typeface="Cambria Math" panose="02040503050406030204" pitchFamily="18" charset="0"/>
                      </a:rPr>
                      <m:t>5×5×1</m:t>
                    </m:r>
                  </m:oMath>
                </a14:m>
                <a:r>
                  <a:rPr lang="en-US" altLang="zh-CN" sz="3200" dirty="0"/>
                  <a:t> </a:t>
                </a:r>
                <a14:m>
                  <m:oMath xmlns:m="http://schemas.openxmlformats.org/officeDocument/2006/math">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𝑊</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𝑁</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5</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1</m:t>
                        </m:r>
                      </m:e>
                    </m:d>
                  </m:oMath>
                </a14:m>
                <a:endParaRPr lang="en-US" dirty="0"/>
              </a:p>
              <a:p>
                <a:r>
                  <a:rPr lang="en-US" altLang="zh-CN" sz="3200" dirty="0"/>
                  <a:t>A </a:t>
                </a:r>
                <a14:m>
                  <m:oMath xmlns:m="http://schemas.openxmlformats.org/officeDocument/2006/math">
                    <m:r>
                      <a:rPr lang="en-US" altLang="zh-CN" sz="3200" i="1">
                        <a:latin typeface="Cambria Math" panose="02040503050406030204" pitchFamily="18" charset="0"/>
                      </a:rPr>
                      <m:t>3×3</m:t>
                    </m:r>
                    <m:r>
                      <a:rPr lang="en-US" altLang="zh-CN" sz="3200" b="0" i="1" smtClean="0">
                        <a:latin typeface="Cambria Math" panose="02040503050406030204" pitchFamily="18" charset="0"/>
                      </a:rPr>
                      <m:t>×1</m:t>
                    </m:r>
                  </m:oMath>
                </a14:m>
                <a:r>
                  <a:rPr lang="en-US" altLang="zh-CN" sz="3200" dirty="0"/>
                  <a:t> filter</a:t>
                </a:r>
                <a:r>
                  <a:rPr lang="en-US" dirty="0"/>
                  <a: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m:t>
                    </m:r>
                    <m:r>
                      <a:rPr lang="en-US" i="1">
                        <a:latin typeface="Cambria Math" panose="02040503050406030204" pitchFamily="18" charset="0"/>
                      </a:rPr>
                      <m:t>𝐹</m:t>
                    </m:r>
                    <m:r>
                      <a:rPr lang="en-US" i="1">
                        <a:latin typeface="Cambria Math" panose="02040503050406030204" pitchFamily="18" charset="0"/>
                      </a:rPr>
                      <m:t>=3</m:t>
                    </m:r>
                  </m:oMath>
                </a14:m>
                <a:r>
                  <a:rPr lang="en-US" dirty="0"/>
                  <a:t>) w. stride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=1</m:t>
                    </m:r>
                  </m:oMath>
                </a14:m>
                <a:r>
                  <a:rPr lang="en-US" dirty="0"/>
                  <a:t>, </a:t>
                </a:r>
                <a:r>
                  <a:rPr lang="en-US" dirty="0">
                    <a:solidFill>
                      <a:srgbClr val="C00000"/>
                    </a:solidFill>
                  </a:rPr>
                  <a:t>no padding </a:t>
                </a:r>
                <a14:m>
                  <m:oMath xmlns:m="http://schemas.openxmlformats.org/officeDocument/2006/math">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=0</m:t>
                    </m:r>
                  </m:oMath>
                </a14:m>
                <a:endParaRPr lang="en-US" dirty="0"/>
              </a:p>
              <a:p>
                <a:r>
                  <a:rPr lang="en-US" b="0" dirty="0"/>
                  <a:t>Output feature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1</m:t>
                        </m:r>
                      </m:den>
                    </m:f>
                    <m:d>
                      <m:dPr>
                        <m:ctrlPr>
                          <a:rPr lang="en-US" altLang="zh-CN" i="1">
                            <a:latin typeface="Cambria Math" panose="02040503050406030204" pitchFamily="18" charset="0"/>
                          </a:rPr>
                        </m:ctrlPr>
                      </m:dPr>
                      <m:e>
                        <m:r>
                          <a:rPr lang="en-US" altLang="zh-CN" i="1">
                            <a:latin typeface="Cambria Math" panose="02040503050406030204" pitchFamily="18" charset="0"/>
                          </a:rPr>
                          <m:t>5</m:t>
                        </m:r>
                        <m:r>
                          <a:rPr lang="en-US" altLang="zh-CN" b="0" i="1" smtClean="0">
                            <a:latin typeface="Cambria Math" panose="02040503050406030204" pitchFamily="18" charset="0"/>
                          </a:rPr>
                          <m:t>+0</m:t>
                        </m:r>
                        <m:r>
                          <a:rPr lang="en-US" altLang="zh-CN" i="1">
                            <a:latin typeface="Cambria Math" panose="02040503050406030204" pitchFamily="18" charset="0"/>
                          </a:rPr>
                          <m:t>−3</m:t>
                        </m:r>
                      </m:e>
                    </m:d>
                    <m:r>
                      <a:rPr lang="en-US" altLang="zh-CN" i="1">
                        <a:latin typeface="Cambria Math" panose="02040503050406030204" pitchFamily="18" charset="0"/>
                      </a:rPr>
                      <m:t>+1=3</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m:t>
                    </m:r>
                  </m:oMath>
                </a14:m>
                <a:endParaRPr lang="en-US" dirty="0"/>
              </a:p>
              <a:p>
                <a:r>
                  <a:rPr lang="en-US" altLang="zh-CN" dirty="0"/>
                  <a:t>Output volume: </a:t>
                </a:r>
                <a14:m>
                  <m:oMath xmlns:m="http://schemas.openxmlformats.org/officeDocument/2006/math">
                    <m:r>
                      <a:rPr lang="en-US" altLang="zh-CN" sz="3200" b="0" i="1" smtClean="0">
                        <a:latin typeface="Cambria Math" panose="02040503050406030204" pitchFamily="18" charset="0"/>
                      </a:rPr>
                      <m:t>3×3</m:t>
                    </m:r>
                    <m:r>
                      <a:rPr lang="en-US" altLang="zh-CN" i="1">
                        <a:latin typeface="Cambria Math" panose="02040503050406030204" pitchFamily="18" charset="0"/>
                      </a:rPr>
                      <m:t>×1</m:t>
                    </m:r>
                  </m:oMath>
                </a14:m>
                <a:endParaRPr lang="en-US" altLang="zh-CN" dirty="0"/>
              </a:p>
            </p:txBody>
          </p:sp>
        </mc:Choice>
        <mc:Fallback xmlns="">
          <p:sp>
            <p:nvSpPr>
              <p:cNvPr id="3" name="Content Placeholder 2">
                <a:extLst>
                  <a:ext uri="{FF2B5EF4-FFF2-40B4-BE49-F238E27FC236}">
                    <a16:creationId xmlns:a16="http://schemas.microsoft.com/office/drawing/2014/main" id="{CE74F2E2-EA78-CD88-9D59-E5ECFC81587B}"/>
                  </a:ext>
                </a:extLst>
              </p:cNvPr>
              <p:cNvSpPr>
                <a:spLocks noGrp="1" noRot="1" noChangeAspect="1" noMove="1" noResize="1" noEditPoints="1" noAdjustHandles="1" noChangeArrowheads="1" noChangeShapeType="1" noTextEdit="1"/>
              </p:cNvSpPr>
              <p:nvPr>
                <p:ph idx="1"/>
              </p:nvPr>
            </p:nvSpPr>
            <p:spPr>
              <a:xfrm>
                <a:off x="622737" y="1237593"/>
                <a:ext cx="6977095" cy="5194738"/>
              </a:xfrm>
              <a:blipFill>
                <a:blip r:embed="rId2"/>
                <a:stretch>
                  <a:fillRect l="-2009" t="-234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7F0A9E5-9B2D-C404-C06E-9BA6FD400E4A}"/>
              </a:ext>
            </a:extLst>
          </p:cNvPr>
          <p:cNvSpPr>
            <a:spLocks noGrp="1"/>
          </p:cNvSpPr>
          <p:nvPr>
            <p:ph type="sldNum" sz="quarter" idx="12"/>
          </p:nvPr>
        </p:nvSpPr>
        <p:spPr/>
        <p:txBody>
          <a:bodyPr/>
          <a:lstStyle/>
          <a:p>
            <a:fld id="{1F57BF9A-7B35-9447-9112-EAE7E91B4E99}" type="slidenum">
              <a:rPr lang="en-US" smtClean="0"/>
              <a:t>29</a:t>
            </a:fld>
            <a:endParaRPr lang="en-US"/>
          </a:p>
        </p:txBody>
      </p:sp>
      <p:pic>
        <p:nvPicPr>
          <p:cNvPr id="5" name="Picture 2" descr="http://mmbiz.qpic.cn/mmbiz_gif/KmXPKA19gWibb6KNI9y5W70nLyKlR0iarAD8EWia7XHzssp2jhqeyqdzZNjoDJnDk3PuHmXOlsVCV5oic9KIh4ndQA/0?wx_fmt=gif&amp;tp=webp&amp;wxfrom=5&amp;wx_lazy=1">
            <a:extLst>
              <a:ext uri="{FF2B5EF4-FFF2-40B4-BE49-F238E27FC236}">
                <a16:creationId xmlns:a16="http://schemas.microsoft.com/office/drawing/2014/main" id="{E9E58E47-F43D-8A1A-C8B3-D84A8AC66E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59243" y="1828832"/>
            <a:ext cx="4582652" cy="33455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34DEBE6-EA0A-3CB8-56B5-FA162053CEEF}"/>
                  </a:ext>
                </a:extLst>
              </p:cNvPr>
              <p:cNvSpPr txBox="1"/>
              <p:nvPr/>
            </p:nvSpPr>
            <p:spPr>
              <a:xfrm>
                <a:off x="7683963" y="5200584"/>
                <a:ext cx="3510641" cy="1231747"/>
              </a:xfrm>
              <a:prstGeom prst="rect">
                <a:avLst/>
              </a:prstGeom>
              <a:noFill/>
            </p:spPr>
            <p:txBody>
              <a:bodyPr wrap="none" rtlCol="0">
                <a:spAutoFit/>
              </a:bodyPr>
              <a:lstStyle/>
              <a:p>
                <a14:m>
                  <m:oMath xmlns:m="http://schemas.openxmlformats.org/officeDocument/2006/math">
                    <m:r>
                      <a:rPr lang="en-US" altLang="zh-CN" sz="2800" b="0" i="1" smtClean="0">
                        <a:latin typeface="Cambria Math" panose="02040503050406030204" pitchFamily="18" charset="0"/>
                      </a:rPr>
                      <m:t>3</m:t>
                    </m:r>
                    <m:r>
                      <a:rPr lang="en-US" altLang="zh-CN" sz="2800" i="1" smtClean="0">
                        <a:latin typeface="Cambria Math" panose="02040503050406030204" pitchFamily="18" charset="0"/>
                      </a:rPr>
                      <m:t>×</m:t>
                    </m:r>
                    <m:r>
                      <a:rPr lang="en-US" altLang="zh-CN" sz="2800" b="0" i="1" smtClean="0">
                        <a:latin typeface="Cambria Math" panose="02040503050406030204" pitchFamily="18" charset="0"/>
                      </a:rPr>
                      <m:t>3</m:t>
                    </m:r>
                  </m:oMath>
                </a14:m>
                <a:r>
                  <a:rPr lang="en-US" altLang="zh-CN" sz="2800" dirty="0"/>
                  <a:t> Filter </a:t>
                </a:r>
                <a14:m>
                  <m:oMath xmlns:m="http://schemas.openxmlformats.org/officeDocument/2006/math">
                    <m:d>
                      <m:dPr>
                        <m:begChr m:val="["/>
                        <m:endChr m:val="]"/>
                        <m:ctrlPr>
                          <a:rPr lang="en-US" altLang="zh-CN" sz="2800" i="1" smtClean="0">
                            <a:latin typeface="Cambria Math" panose="02040503050406030204" pitchFamily="18" charset="0"/>
                          </a:rPr>
                        </m:ctrlPr>
                      </m:dPr>
                      <m:e>
                        <m:m>
                          <m:mPr>
                            <m:mcs>
                              <m:mc>
                                <m:mcPr>
                                  <m:count m:val="3"/>
                                  <m:mcJc m:val="center"/>
                                </m:mcPr>
                              </m:mc>
                            </m:mcs>
                            <m:ctrlPr>
                              <a:rPr lang="en-US" altLang="zh-CN" sz="2800" i="1" smtClean="0">
                                <a:latin typeface="Cambria Math" panose="02040503050406030204" pitchFamily="18" charset="0"/>
                              </a:rPr>
                            </m:ctrlPr>
                          </m:mPr>
                          <m:mr>
                            <m:e>
                              <m:r>
                                <a:rPr lang="en-US" altLang="zh-CN" sz="2800" b="0" i="1" smtClean="0">
                                  <a:latin typeface="Cambria Math" panose="02040503050406030204" pitchFamily="18" charset="0"/>
                                </a:rPr>
                                <m:t>1</m:t>
                              </m:r>
                            </m:e>
                            <m:e>
                              <m:r>
                                <a:rPr lang="en-US" altLang="zh-CN" sz="2800" b="0" i="1" smtClean="0">
                                  <a:latin typeface="Cambria Math" panose="02040503050406030204" pitchFamily="18" charset="0"/>
                                </a:rPr>
                                <m:t>0</m:t>
                              </m:r>
                            </m:e>
                            <m:e>
                              <m:r>
                                <a:rPr lang="en-US" altLang="zh-CN" sz="2800" b="0" i="1" smtClean="0">
                                  <a:latin typeface="Cambria Math" panose="02040503050406030204" pitchFamily="18" charset="0"/>
                                </a:rPr>
                                <m:t>1</m:t>
                              </m:r>
                            </m:e>
                          </m:mr>
                          <m:mr>
                            <m:e>
                              <m:r>
                                <a:rPr lang="en-US" altLang="zh-CN" sz="2800" b="0" i="1" smtClean="0">
                                  <a:latin typeface="Cambria Math" panose="02040503050406030204" pitchFamily="18" charset="0"/>
                                </a:rPr>
                                <m:t>0</m:t>
                              </m:r>
                            </m:e>
                            <m:e>
                              <m:r>
                                <a:rPr lang="en-US" altLang="zh-CN" sz="2800" b="0" i="1" smtClean="0">
                                  <a:latin typeface="Cambria Math" panose="02040503050406030204" pitchFamily="18" charset="0"/>
                                </a:rPr>
                                <m:t>1</m:t>
                              </m:r>
                            </m:e>
                            <m:e>
                              <m:r>
                                <a:rPr lang="en-US" altLang="zh-CN" sz="2800" b="0" i="1" smtClean="0">
                                  <a:latin typeface="Cambria Math" panose="02040503050406030204" pitchFamily="18" charset="0"/>
                                </a:rPr>
                                <m:t>0</m:t>
                              </m:r>
                            </m:e>
                          </m:mr>
                          <m:mr>
                            <m:e>
                              <m:r>
                                <a:rPr lang="en-US" altLang="zh-CN" sz="2800" b="0" i="1" smtClean="0">
                                  <a:latin typeface="Cambria Math" panose="02040503050406030204" pitchFamily="18" charset="0"/>
                                </a:rPr>
                                <m:t>1</m:t>
                              </m:r>
                            </m:e>
                            <m:e>
                              <m:r>
                                <a:rPr lang="en-US" altLang="zh-CN" sz="2800" b="0" i="1" smtClean="0">
                                  <a:latin typeface="Cambria Math" panose="02040503050406030204" pitchFamily="18" charset="0"/>
                                </a:rPr>
                                <m:t>0</m:t>
                              </m:r>
                            </m:e>
                            <m:e>
                              <m:r>
                                <a:rPr lang="en-US" altLang="zh-CN" sz="2800" b="0" i="1" smtClean="0">
                                  <a:latin typeface="Cambria Math" panose="02040503050406030204" pitchFamily="18" charset="0"/>
                                </a:rPr>
                                <m:t>1</m:t>
                              </m:r>
                            </m:e>
                          </m:mr>
                        </m:m>
                      </m:e>
                    </m:d>
                  </m:oMath>
                </a14:m>
                <a:endParaRPr lang="en-SE" sz="2800" dirty="0"/>
              </a:p>
            </p:txBody>
          </p:sp>
        </mc:Choice>
        <mc:Fallback xmlns="">
          <p:sp>
            <p:nvSpPr>
              <p:cNvPr id="6" name="TextBox 5">
                <a:extLst>
                  <a:ext uri="{FF2B5EF4-FFF2-40B4-BE49-F238E27FC236}">
                    <a16:creationId xmlns:a16="http://schemas.microsoft.com/office/drawing/2014/main" id="{B34DEBE6-EA0A-3CB8-56B5-FA162053CEEF}"/>
                  </a:ext>
                </a:extLst>
              </p:cNvPr>
              <p:cNvSpPr txBox="1">
                <a:spLocks noRot="1" noChangeAspect="1" noMove="1" noResize="1" noEditPoints="1" noAdjustHandles="1" noChangeArrowheads="1" noChangeShapeType="1" noTextEdit="1"/>
              </p:cNvSpPr>
              <p:nvPr/>
            </p:nvSpPr>
            <p:spPr>
              <a:xfrm>
                <a:off x="7683963" y="5200584"/>
                <a:ext cx="3510641" cy="1231747"/>
              </a:xfrm>
              <a:prstGeom prst="rect">
                <a:avLst/>
              </a:prstGeom>
              <a:blipFill>
                <a:blip r:embed="rId4"/>
                <a:stretch>
                  <a:fillRect/>
                </a:stretch>
              </a:blipFill>
            </p:spPr>
            <p:txBody>
              <a:bodyPr/>
              <a:lstStyle/>
              <a:p>
                <a:r>
                  <a:rPr lang="en-SE">
                    <a:noFill/>
                  </a:rPr>
                  <a:t> </a:t>
                </a:r>
              </a:p>
            </p:txBody>
          </p:sp>
        </mc:Fallback>
      </mc:AlternateContent>
      <p:sp>
        <p:nvSpPr>
          <p:cNvPr id="7" name="TextBox 6">
            <a:extLst>
              <a:ext uri="{FF2B5EF4-FFF2-40B4-BE49-F238E27FC236}">
                <a16:creationId xmlns:a16="http://schemas.microsoft.com/office/drawing/2014/main" id="{5892D7F8-222C-B461-F0F8-2A454790CEC7}"/>
              </a:ext>
            </a:extLst>
          </p:cNvPr>
          <p:cNvSpPr txBox="1"/>
          <p:nvPr/>
        </p:nvSpPr>
        <p:spPr>
          <a:xfrm>
            <a:off x="11095208" y="4591415"/>
            <a:ext cx="853119" cy="523220"/>
          </a:xfrm>
          <a:prstGeom prst="rect">
            <a:avLst/>
          </a:prstGeom>
          <a:noFill/>
        </p:spPr>
        <p:txBody>
          <a:bodyPr wrap="none" rtlCol="0">
            <a:spAutoFit/>
          </a:bodyPr>
          <a:lstStyle/>
          <a:p>
            <a:r>
              <a:rPr lang="en-US" sz="2800" dirty="0"/>
              <a:t>Map</a:t>
            </a:r>
            <a:endParaRPr lang="en-SE" sz="2800" dirty="0"/>
          </a:p>
        </p:txBody>
      </p:sp>
    </p:spTree>
    <p:extLst>
      <p:ext uri="{BB962C8B-B14F-4D97-AF65-F5344CB8AC3E}">
        <p14:creationId xmlns:p14="http://schemas.microsoft.com/office/powerpoint/2010/main" val="107419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89B1-CD5E-3E60-4149-9A4CAEDA761A}"/>
              </a:ext>
            </a:extLst>
          </p:cNvPr>
          <p:cNvSpPr>
            <a:spLocks noGrp="1"/>
          </p:cNvSpPr>
          <p:nvPr>
            <p:ph type="title"/>
          </p:nvPr>
        </p:nvSpPr>
        <p:spPr/>
        <p:txBody>
          <a:bodyPr/>
          <a:lstStyle/>
          <a:p>
            <a:r>
              <a:rPr lang="en-US" dirty="0"/>
              <a:t>Classic Computer Vision</a:t>
            </a:r>
            <a:endParaRPr lang="en-SE" dirty="0"/>
          </a:p>
        </p:txBody>
      </p:sp>
      <p:sp>
        <p:nvSpPr>
          <p:cNvPr id="3" name="Content Placeholder 2">
            <a:extLst>
              <a:ext uri="{FF2B5EF4-FFF2-40B4-BE49-F238E27FC236}">
                <a16:creationId xmlns:a16="http://schemas.microsoft.com/office/drawing/2014/main" id="{99F4BD5E-8211-0C36-FE4C-6847A34B99BB}"/>
              </a:ext>
            </a:extLst>
          </p:cNvPr>
          <p:cNvSpPr>
            <a:spLocks noGrp="1"/>
          </p:cNvSpPr>
          <p:nvPr>
            <p:ph idx="1"/>
          </p:nvPr>
        </p:nvSpPr>
        <p:spPr/>
        <p:txBody>
          <a:bodyPr>
            <a:normAutofit fontScale="92500" lnSpcReduction="20000"/>
          </a:bodyPr>
          <a:lstStyle/>
          <a:p>
            <a:r>
              <a:rPr lang="en-US" dirty="0"/>
              <a:t>Most “classic” (non-ML) CV algorithms are implemented in the OpenCV library, including</a:t>
            </a:r>
          </a:p>
          <a:p>
            <a:pPr lvl="1"/>
            <a:r>
              <a:rPr lang="en-US" dirty="0"/>
              <a:t>Core Operations:</a:t>
            </a:r>
          </a:p>
          <a:p>
            <a:pPr lvl="2"/>
            <a:r>
              <a:rPr lang="en-US" dirty="0"/>
              <a:t>basic operations on image like pixel editing, geometric transformations...</a:t>
            </a:r>
          </a:p>
          <a:p>
            <a:pPr lvl="1"/>
            <a:r>
              <a:rPr lang="en-US" dirty="0"/>
              <a:t>Image Processing</a:t>
            </a:r>
          </a:p>
          <a:p>
            <a:pPr lvl="2"/>
            <a:r>
              <a:rPr lang="en-US" dirty="0"/>
              <a:t>Thresholding, smoothing, edge detection, Hough Line Transform…</a:t>
            </a:r>
          </a:p>
          <a:p>
            <a:pPr lvl="1"/>
            <a:r>
              <a:rPr lang="en-US" dirty="0"/>
              <a:t>Feature Detection and Description</a:t>
            </a:r>
          </a:p>
          <a:p>
            <a:pPr lvl="2"/>
            <a:r>
              <a:rPr lang="en-US" dirty="0"/>
              <a:t>HOG, SIFT, SURF, BRIEF, ORB…</a:t>
            </a:r>
          </a:p>
          <a:p>
            <a:pPr lvl="1"/>
            <a:r>
              <a:rPr lang="en-US" dirty="0"/>
              <a:t>Video analysis</a:t>
            </a:r>
          </a:p>
          <a:p>
            <a:pPr lvl="2"/>
            <a:r>
              <a:rPr lang="en-US" dirty="0"/>
              <a:t>Object tracking w. optical flow</a:t>
            </a:r>
          </a:p>
          <a:p>
            <a:pPr lvl="1"/>
            <a:r>
              <a:rPr lang="en-US" dirty="0"/>
              <a:t>Camera Calibration and 3D Reconstruction</a:t>
            </a:r>
          </a:p>
          <a:p>
            <a:r>
              <a:rPr lang="en-US" dirty="0"/>
              <a:t>They are simple, fast and reliable (e.g., for lane detection), and are often used in place of or in conjunction w. complex ML/DL algorithms, which may sometimes be unreliable and unpredictable</a:t>
            </a:r>
          </a:p>
        </p:txBody>
      </p:sp>
      <p:sp>
        <p:nvSpPr>
          <p:cNvPr id="4" name="Slide Number Placeholder 3">
            <a:extLst>
              <a:ext uri="{FF2B5EF4-FFF2-40B4-BE49-F238E27FC236}">
                <a16:creationId xmlns:a16="http://schemas.microsoft.com/office/drawing/2014/main" id="{81912EFD-5145-E817-42A7-F4C38FB51C47}"/>
              </a:ext>
            </a:extLst>
          </p:cNvPr>
          <p:cNvSpPr>
            <a:spLocks noGrp="1"/>
          </p:cNvSpPr>
          <p:nvPr>
            <p:ph type="sldNum" sz="quarter" idx="12"/>
          </p:nvPr>
        </p:nvSpPr>
        <p:spPr/>
        <p:txBody>
          <a:bodyPr/>
          <a:lstStyle/>
          <a:p>
            <a:fld id="{1F57BF9A-7B35-9447-9112-EAE7E91B4E99}" type="slidenum">
              <a:rPr lang="en-US" smtClean="0"/>
              <a:t>3</a:t>
            </a:fld>
            <a:endParaRPr lang="en-US"/>
          </a:p>
        </p:txBody>
      </p:sp>
      <p:pic>
        <p:nvPicPr>
          <p:cNvPr id="5" name="Picture 2" descr="Image result for opencv">
            <a:extLst>
              <a:ext uri="{FF2B5EF4-FFF2-40B4-BE49-F238E27FC236}">
                <a16:creationId xmlns:a16="http://schemas.microsoft.com/office/drawing/2014/main" id="{5E9247C0-6CBD-BAFD-8379-94011F7DAE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0544" y="3074803"/>
            <a:ext cx="1475656" cy="130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092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6827-0F7B-85EE-884A-9D6941FEFCCD}"/>
              </a:ext>
            </a:extLst>
          </p:cNvPr>
          <p:cNvSpPr>
            <a:spLocks noGrp="1"/>
          </p:cNvSpPr>
          <p:nvPr>
            <p:ph type="title"/>
          </p:nvPr>
        </p:nvSpPr>
        <p:spPr/>
        <p:txBody>
          <a:bodyPr/>
          <a:lstStyle/>
          <a:p>
            <a:r>
              <a:rPr lang="en-US" dirty="0"/>
              <a:t>CONV Example 2: Same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89F228-16C0-03F9-AB4F-F9BB389BDCC8}"/>
                  </a:ext>
                </a:extLst>
              </p:cNvPr>
              <p:cNvSpPr>
                <a:spLocks noGrp="1"/>
              </p:cNvSpPr>
              <p:nvPr>
                <p:ph idx="1"/>
              </p:nvPr>
            </p:nvSpPr>
            <p:spPr>
              <a:xfrm>
                <a:off x="622738" y="1209018"/>
                <a:ext cx="10949152" cy="1952163"/>
              </a:xfrm>
            </p:spPr>
            <p:txBody>
              <a:bodyPr>
                <a:normAutofit fontScale="62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altLang="zh-CN" sz="3200" dirty="0"/>
                  <a:t> </a:t>
                </a:r>
                <a14:m>
                  <m:oMath xmlns:m="http://schemas.openxmlformats.org/officeDocument/2006/math">
                    <m:r>
                      <a:rPr lang="en-US" altLang="zh-CN" i="1">
                        <a:latin typeface="Cambria Math" panose="02040503050406030204" pitchFamily="18" charset="0"/>
                      </a:rPr>
                      <m:t>5×5×1</m:t>
                    </m:r>
                  </m:oMath>
                </a14:m>
                <a:endParaRPr lang="en-US" altLang="zh-CN" dirty="0"/>
              </a:p>
              <a:p>
                <a:r>
                  <a:rPr lang="en-US" altLang="zh-CN" sz="3200" dirty="0"/>
                  <a:t>A </a:t>
                </a:r>
                <a14:m>
                  <m:oMath xmlns:m="http://schemas.openxmlformats.org/officeDocument/2006/math">
                    <m:r>
                      <a:rPr lang="en-US" altLang="zh-CN" sz="3200" i="1">
                        <a:latin typeface="Cambria Math" panose="02040503050406030204" pitchFamily="18" charset="0"/>
                      </a:rPr>
                      <m:t>3×3</m:t>
                    </m:r>
                    <m:r>
                      <a:rPr lang="en-US" altLang="zh-CN" sz="3200" b="0" i="1" smtClean="0">
                        <a:latin typeface="Cambria Math" panose="02040503050406030204" pitchFamily="18" charset="0"/>
                      </a:rPr>
                      <m:t>×1</m:t>
                    </m:r>
                  </m:oMath>
                </a14:m>
                <a:r>
                  <a:rPr lang="en-US" altLang="zh-CN" sz="3200" dirty="0"/>
                  <a:t> filter</a:t>
                </a:r>
                <a:r>
                  <a:rPr lang="en-US" dirty="0"/>
                  <a: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m:t>
                    </m:r>
                    <m:r>
                      <a:rPr lang="en-US" i="1">
                        <a:latin typeface="Cambria Math" panose="02040503050406030204" pitchFamily="18" charset="0"/>
                      </a:rPr>
                      <m:t>𝐹</m:t>
                    </m:r>
                    <m:r>
                      <a:rPr lang="en-US" i="1">
                        <a:latin typeface="Cambria Math" panose="02040503050406030204" pitchFamily="18" charset="0"/>
                      </a:rPr>
                      <m:t>=3</m:t>
                    </m:r>
                  </m:oMath>
                </a14:m>
                <a:r>
                  <a:rPr lang="en-US" dirty="0"/>
                  <a:t>) w. stride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=1</m:t>
                    </m:r>
                  </m:oMath>
                </a14:m>
                <a:r>
                  <a:rPr lang="en-US" dirty="0"/>
                  <a:t>, </a:t>
                </a:r>
                <a:r>
                  <a:rPr lang="en-US" dirty="0">
                    <a:solidFill>
                      <a:srgbClr val="FF0000"/>
                    </a:solidFill>
                  </a:rPr>
                  <a:t>padding </a:t>
                </a:r>
                <a14:m>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=1</m:t>
                    </m:r>
                  </m:oMath>
                </a14:m>
                <a:endParaRPr lang="en-US" dirty="0"/>
              </a:p>
              <a:p>
                <a:r>
                  <a:rPr lang="en-US" altLang="zh-CN" dirty="0"/>
                  <a:t>Output </a:t>
                </a:r>
                <a:r>
                  <a:rPr lang="en-US" dirty="0"/>
                  <a:t>feature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1</m:t>
                        </m:r>
                      </m:den>
                    </m:f>
                    <m:d>
                      <m:dPr>
                        <m:ctrlPr>
                          <a:rPr lang="en-US" altLang="zh-CN" i="1">
                            <a:latin typeface="Cambria Math" panose="02040503050406030204" pitchFamily="18" charset="0"/>
                          </a:rPr>
                        </m:ctrlPr>
                      </m:dPr>
                      <m:e>
                        <m:r>
                          <a:rPr lang="en-US" altLang="zh-CN" i="1">
                            <a:latin typeface="Cambria Math" panose="02040503050406030204" pitchFamily="18" charset="0"/>
                          </a:rPr>
                          <m:t>5+2−3</m:t>
                        </m:r>
                      </m:e>
                    </m:d>
                    <m:r>
                      <a:rPr lang="en-US" altLang="zh-CN" i="1">
                        <a:latin typeface="Cambria Math" panose="02040503050406030204" pitchFamily="18" charset="0"/>
                      </a:rPr>
                      <m:t>+1=5</m:t>
                    </m:r>
                  </m:oMath>
                </a14:m>
                <a:r>
                  <a:rPr lang="en-US" dirty="0"/>
                  <a:t> (</a:t>
                </a:r>
                <a:r>
                  <a:rPr lang="en-US" altLang="zh-CN" dirty="0"/>
                  <a:t>same as input</a:t>
                </a:r>
                <a:r>
                  <a:rPr lang="en-US" dirty="0"/>
                  <a:t>)</a:t>
                </a:r>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m:t>
                    </m:r>
                  </m:oMath>
                </a14:m>
                <a:endParaRPr lang="en-US" dirty="0"/>
              </a:p>
              <a:p>
                <a:r>
                  <a:rPr lang="en-US" altLang="zh-CN" dirty="0"/>
                  <a:t>Output volume: </a:t>
                </a:r>
                <a14:m>
                  <m:oMath xmlns:m="http://schemas.openxmlformats.org/officeDocument/2006/math">
                    <m:r>
                      <a:rPr lang="en-US" altLang="zh-CN" sz="3200" b="0" i="1" smtClean="0">
                        <a:latin typeface="Cambria Math" panose="02040503050406030204" pitchFamily="18" charset="0"/>
                      </a:rPr>
                      <m:t>5×5</m:t>
                    </m:r>
                    <m:r>
                      <a:rPr lang="en-US" altLang="zh-CN" i="1">
                        <a:latin typeface="Cambria Math" panose="02040503050406030204" pitchFamily="18" charset="0"/>
                      </a:rPr>
                      <m:t>×1</m:t>
                    </m:r>
                  </m:oMath>
                </a14:m>
                <a:endParaRPr lang="en-US" altLang="zh-CN" dirty="0"/>
              </a:p>
            </p:txBody>
          </p:sp>
        </mc:Choice>
        <mc:Fallback xmlns="">
          <p:sp>
            <p:nvSpPr>
              <p:cNvPr id="3" name="Content Placeholder 2">
                <a:extLst>
                  <a:ext uri="{FF2B5EF4-FFF2-40B4-BE49-F238E27FC236}">
                    <a16:creationId xmlns:a16="http://schemas.microsoft.com/office/drawing/2014/main" id="{4589F228-16C0-03F9-AB4F-F9BB389BDCC8}"/>
                  </a:ext>
                </a:extLst>
              </p:cNvPr>
              <p:cNvSpPr>
                <a:spLocks noGrp="1" noRot="1" noChangeAspect="1" noMove="1" noResize="1" noEditPoints="1" noAdjustHandles="1" noChangeArrowheads="1" noChangeShapeType="1" noTextEdit="1"/>
              </p:cNvSpPr>
              <p:nvPr>
                <p:ph idx="1"/>
              </p:nvPr>
            </p:nvSpPr>
            <p:spPr>
              <a:xfrm>
                <a:off x="622738" y="1209018"/>
                <a:ext cx="10949152" cy="1952163"/>
              </a:xfrm>
              <a:blipFill>
                <a:blip r:embed="rId2"/>
                <a:stretch>
                  <a:fillRect l="-501" t="-5607" b="-436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2AFF53-F03C-3D2D-A35E-5191A3C2BB67}"/>
              </a:ext>
            </a:extLst>
          </p:cNvPr>
          <p:cNvSpPr>
            <a:spLocks noGrp="1"/>
          </p:cNvSpPr>
          <p:nvPr>
            <p:ph type="sldNum" sz="quarter" idx="12"/>
          </p:nvPr>
        </p:nvSpPr>
        <p:spPr/>
        <p:txBody>
          <a:bodyPr/>
          <a:lstStyle/>
          <a:p>
            <a:fld id="{1F57BF9A-7B35-9447-9112-EAE7E91B4E99}" type="slidenum">
              <a:rPr lang="en-US" smtClean="0"/>
              <a:t>30</a:t>
            </a:fld>
            <a:endParaRPr lang="en-US"/>
          </a:p>
        </p:txBody>
      </p:sp>
      <p:pic>
        <p:nvPicPr>
          <p:cNvPr id="15" name="Picture 2">
            <a:extLst>
              <a:ext uri="{FF2B5EF4-FFF2-40B4-BE49-F238E27FC236}">
                <a16:creationId xmlns:a16="http://schemas.microsoft.com/office/drawing/2014/main" id="{61747D28-61DD-5450-BFEB-A7F654DB9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676" y="3048405"/>
            <a:ext cx="4855840" cy="37465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00998419-1EAC-D08F-D6CF-9F49E497A6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2234" y="2873602"/>
            <a:ext cx="3287473" cy="37368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1A52FD2-2E9E-0562-3135-FA81DD1A32AF}"/>
              </a:ext>
            </a:extLst>
          </p:cNvPr>
          <p:cNvPicPr>
            <a:picLocks noChangeAspect="1"/>
          </p:cNvPicPr>
          <p:nvPr/>
        </p:nvPicPr>
        <p:blipFill>
          <a:blip r:embed="rId5"/>
          <a:stretch>
            <a:fillRect/>
          </a:stretch>
        </p:blipFill>
        <p:spPr>
          <a:xfrm>
            <a:off x="2581836" y="5537662"/>
            <a:ext cx="125631" cy="144016"/>
          </a:xfrm>
          <a:prstGeom prst="rect">
            <a:avLst/>
          </a:prstGeom>
        </p:spPr>
      </p:pic>
      <p:pic>
        <p:nvPicPr>
          <p:cNvPr id="18" name="Picture 17">
            <a:extLst>
              <a:ext uri="{FF2B5EF4-FFF2-40B4-BE49-F238E27FC236}">
                <a16:creationId xmlns:a16="http://schemas.microsoft.com/office/drawing/2014/main" id="{CE685269-2112-8543-45D6-20889E5B08F8}"/>
              </a:ext>
            </a:extLst>
          </p:cNvPr>
          <p:cNvPicPr>
            <a:picLocks noChangeAspect="1"/>
          </p:cNvPicPr>
          <p:nvPr/>
        </p:nvPicPr>
        <p:blipFill>
          <a:blip r:embed="rId5"/>
          <a:stretch>
            <a:fillRect/>
          </a:stretch>
        </p:blipFill>
        <p:spPr>
          <a:xfrm>
            <a:off x="2784613" y="5465654"/>
            <a:ext cx="125631" cy="144016"/>
          </a:xfrm>
          <a:prstGeom prst="rect">
            <a:avLst/>
          </a:prstGeom>
        </p:spPr>
      </p:pic>
      <p:pic>
        <p:nvPicPr>
          <p:cNvPr id="19" name="Picture 18">
            <a:extLst>
              <a:ext uri="{FF2B5EF4-FFF2-40B4-BE49-F238E27FC236}">
                <a16:creationId xmlns:a16="http://schemas.microsoft.com/office/drawing/2014/main" id="{23542BD7-4854-ECAC-F399-DDF794E4318F}"/>
              </a:ext>
            </a:extLst>
          </p:cNvPr>
          <p:cNvPicPr>
            <a:picLocks noChangeAspect="1"/>
          </p:cNvPicPr>
          <p:nvPr/>
        </p:nvPicPr>
        <p:blipFill>
          <a:blip r:embed="rId5"/>
          <a:stretch>
            <a:fillRect/>
          </a:stretch>
        </p:blipFill>
        <p:spPr>
          <a:xfrm>
            <a:off x="3001302" y="5393646"/>
            <a:ext cx="125631" cy="144016"/>
          </a:xfrm>
          <a:prstGeom prst="rect">
            <a:avLst/>
          </a:prstGeom>
        </p:spPr>
      </p:pic>
      <p:pic>
        <p:nvPicPr>
          <p:cNvPr id="20" name="Picture 19">
            <a:extLst>
              <a:ext uri="{FF2B5EF4-FFF2-40B4-BE49-F238E27FC236}">
                <a16:creationId xmlns:a16="http://schemas.microsoft.com/office/drawing/2014/main" id="{5EECF6C7-A9B8-6B32-9F81-EDC3BCFB968E}"/>
              </a:ext>
            </a:extLst>
          </p:cNvPr>
          <p:cNvPicPr>
            <a:picLocks noChangeAspect="1"/>
          </p:cNvPicPr>
          <p:nvPr/>
        </p:nvPicPr>
        <p:blipFill>
          <a:blip r:embed="rId5"/>
          <a:stretch>
            <a:fillRect/>
          </a:stretch>
        </p:blipFill>
        <p:spPr>
          <a:xfrm>
            <a:off x="3207838" y="5316182"/>
            <a:ext cx="125631" cy="144016"/>
          </a:xfrm>
          <a:prstGeom prst="rect">
            <a:avLst/>
          </a:prstGeom>
        </p:spPr>
      </p:pic>
      <p:cxnSp>
        <p:nvCxnSpPr>
          <p:cNvPr id="21" name="Straight Connector 20">
            <a:extLst>
              <a:ext uri="{FF2B5EF4-FFF2-40B4-BE49-F238E27FC236}">
                <a16:creationId xmlns:a16="http://schemas.microsoft.com/office/drawing/2014/main" id="{66936A7E-8635-6E47-C0A4-14FFFC317A65}"/>
              </a:ext>
            </a:extLst>
          </p:cNvPr>
          <p:cNvCxnSpPr>
            <a:cxnSpLocks/>
          </p:cNvCxnSpPr>
          <p:nvPr/>
        </p:nvCxnSpPr>
        <p:spPr bwMode="auto">
          <a:xfrm flipH="1">
            <a:off x="4742079" y="5105613"/>
            <a:ext cx="1065604" cy="360040"/>
          </a:xfrm>
          <a:prstGeom prst="line">
            <a:avLst/>
          </a:prstGeom>
          <a:noFill/>
          <a:ln w="19050" cap="flat" cmpd="sng" algn="ctr">
            <a:solidFill>
              <a:srgbClr val="C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B6AEFA75-0195-A42D-CEC7-72270BDC58AE}"/>
              </a:ext>
            </a:extLst>
          </p:cNvPr>
          <p:cNvCxnSpPr>
            <a:cxnSpLocks/>
          </p:cNvCxnSpPr>
          <p:nvPr/>
        </p:nvCxnSpPr>
        <p:spPr bwMode="auto">
          <a:xfrm flipH="1">
            <a:off x="4742079" y="6113725"/>
            <a:ext cx="1065604" cy="408982"/>
          </a:xfrm>
          <a:prstGeom prst="line">
            <a:avLst/>
          </a:prstGeom>
          <a:noFill/>
          <a:ln w="19050" cap="flat" cmpd="sng" algn="ctr">
            <a:solidFill>
              <a:srgbClr val="C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231FE57-67A0-D4EC-7E27-1D484D248137}"/>
              </a:ext>
            </a:extLst>
          </p:cNvPr>
          <p:cNvCxnSpPr>
            <a:cxnSpLocks/>
          </p:cNvCxnSpPr>
          <p:nvPr/>
        </p:nvCxnSpPr>
        <p:spPr bwMode="auto">
          <a:xfrm flipV="1">
            <a:off x="5807683" y="5105613"/>
            <a:ext cx="0" cy="1008112"/>
          </a:xfrm>
          <a:prstGeom prst="line">
            <a:avLst/>
          </a:prstGeom>
          <a:noFill/>
          <a:ln w="19050" cap="flat" cmpd="sng" algn="ctr">
            <a:solidFill>
              <a:srgbClr val="C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65304B09-CF52-59BE-AD74-8D8A1DFEE4FA}"/>
              </a:ext>
            </a:extLst>
          </p:cNvPr>
          <p:cNvCxnSpPr>
            <a:cxnSpLocks/>
          </p:cNvCxnSpPr>
          <p:nvPr/>
        </p:nvCxnSpPr>
        <p:spPr bwMode="auto">
          <a:xfrm flipV="1">
            <a:off x="4748851" y="5460198"/>
            <a:ext cx="0" cy="1062509"/>
          </a:xfrm>
          <a:prstGeom prst="line">
            <a:avLst/>
          </a:prstGeom>
          <a:noFill/>
          <a:ln w="1905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15778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EC59709-0859-3C6F-AD1E-047D8058A48A}"/>
                  </a:ext>
                </a:extLst>
              </p:cNvPr>
              <p:cNvSpPr>
                <a:spLocks noGrp="1"/>
              </p:cNvSpPr>
              <p:nvPr>
                <p:ph type="title"/>
              </p:nvPr>
            </p:nvSpPr>
            <p:spPr/>
            <p:txBody>
              <a:bodyPr/>
              <a:lstStyle/>
              <a:p>
                <a:r>
                  <a:rPr lang="en-US" sz="4800" dirty="0"/>
                  <a:t>CONV</a:t>
                </a:r>
                <a:r>
                  <a:rPr lang="en-US" dirty="0"/>
                  <a:t> Example 3: Stride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=2</m:t>
                    </m:r>
                  </m:oMath>
                </a14:m>
                <a:endParaRPr lang="en-SE" dirty="0"/>
              </a:p>
            </p:txBody>
          </p:sp>
        </mc:Choice>
        <mc:Fallback xmlns="">
          <p:sp>
            <p:nvSpPr>
              <p:cNvPr id="2" name="Title 1">
                <a:extLst>
                  <a:ext uri="{FF2B5EF4-FFF2-40B4-BE49-F238E27FC236}">
                    <a16:creationId xmlns:a16="http://schemas.microsoft.com/office/drawing/2014/main" id="{EEC59709-0859-3C6F-AD1E-047D8058A48A}"/>
                  </a:ext>
                </a:extLst>
              </p:cNvPr>
              <p:cNvSpPr>
                <a:spLocks noGrp="1" noRot="1" noChangeAspect="1" noMove="1" noResize="1" noEditPoints="1" noAdjustHandles="1" noChangeArrowheads="1" noChangeShapeType="1" noTextEdit="1"/>
              </p:cNvSpPr>
              <p:nvPr>
                <p:ph type="title"/>
              </p:nvPr>
            </p:nvSpPr>
            <p:spPr>
              <a:blipFill>
                <a:blip r:embed="rId2"/>
                <a:stretch>
                  <a:fillRect l="-2506" t="-3977" b="-1590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207DE0-0180-22EF-A8EE-B13DA6C83410}"/>
                  </a:ext>
                </a:extLst>
              </p:cNvPr>
              <p:cNvSpPr>
                <a:spLocks noGrp="1"/>
              </p:cNvSpPr>
              <p:nvPr>
                <p:ph idx="1"/>
              </p:nvPr>
            </p:nvSpPr>
            <p:spPr>
              <a:xfrm>
                <a:off x="622737" y="1237593"/>
                <a:ext cx="10949153" cy="1313102"/>
              </a:xfrm>
            </p:spPr>
            <p:txBody>
              <a:bodyPr>
                <a:normAutofit fontScale="62500" lnSpcReduction="20000"/>
              </a:bodyPr>
              <a:lstStyle/>
              <a:p>
                <a:r>
                  <a:rPr lang="en-US" sz="2800" kern="0" dirty="0"/>
                  <a:t>Input volume</a:t>
                </a:r>
                <a14:m>
                  <m:oMath xmlns:m="http://schemas.openxmlformats.org/officeDocument/2006/math">
                    <m:r>
                      <a:rPr lang="en-US" sz="2800" i="1" kern="0" dirty="0" smtClean="0">
                        <a:latin typeface="Cambria Math" panose="02040503050406030204" pitchFamily="18" charset="0"/>
                      </a:rPr>
                      <m:t>:</m:t>
                    </m:r>
                  </m:oMath>
                </a14:m>
                <a:r>
                  <a:rPr lang="en-US" sz="2800" dirty="0"/>
                  <a:t> </a:t>
                </a:r>
                <a14:m>
                  <m:oMath xmlns:m="http://schemas.openxmlformats.org/officeDocument/2006/math">
                    <m:r>
                      <a:rPr lang="en-US" sz="2800" i="1" dirty="0">
                        <a:latin typeface="Cambria Math" panose="02040503050406030204" pitchFamily="18" charset="0"/>
                      </a:rPr>
                      <m:t>5×5×3</m:t>
                    </m:r>
                  </m:oMath>
                </a14:m>
                <a:endParaRPr lang="en-US" sz="2800" dirty="0"/>
              </a:p>
              <a:p>
                <a:r>
                  <a:rPr lang="en-US" sz="2800" dirty="0"/>
                  <a:t>Two </a:t>
                </a:r>
                <a14:m>
                  <m:oMath xmlns:m="http://schemas.openxmlformats.org/officeDocument/2006/math">
                    <m:r>
                      <a:rPr lang="en-US" sz="2800" i="1" dirty="0" smtClean="0">
                        <a:latin typeface="Cambria Math" panose="02040503050406030204" pitchFamily="18" charset="0"/>
                      </a:rPr>
                      <m:t>3</m:t>
                    </m:r>
                    <m:r>
                      <a:rPr lang="en-US" sz="2800" b="0" i="1" dirty="0" smtClean="0">
                        <a:latin typeface="Cambria Math" panose="02040503050406030204" pitchFamily="18" charset="0"/>
                      </a:rPr>
                      <m:t>×</m:t>
                    </m:r>
                    <m:r>
                      <a:rPr lang="en-US" sz="2800" i="1" dirty="0" smtClean="0">
                        <a:latin typeface="Cambria Math" panose="02040503050406030204" pitchFamily="18" charset="0"/>
                      </a:rPr>
                      <m:t>3</m:t>
                    </m:r>
                    <m:r>
                      <a:rPr lang="en-US" sz="2800" i="1" dirty="0">
                        <a:latin typeface="Cambria Math" panose="02040503050406030204" pitchFamily="18" charset="0"/>
                      </a:rPr>
                      <m:t>×</m:t>
                    </m:r>
                    <m:r>
                      <a:rPr lang="en-US" sz="2800" i="1" dirty="0" smtClean="0">
                        <a:latin typeface="Cambria Math" panose="02040503050406030204" pitchFamily="18" charset="0"/>
                      </a:rPr>
                      <m:t>3</m:t>
                    </m:r>
                  </m:oMath>
                </a14:m>
                <a:r>
                  <a:rPr lang="en-US" sz="2800" dirty="0"/>
                  <a:t> filters (</a:t>
                </a:r>
                <a14:m>
                  <m:oMath xmlns:m="http://schemas.openxmlformats.org/officeDocument/2006/math">
                    <m:r>
                      <a:rPr lang="en-US" sz="2800" i="1">
                        <a:latin typeface="Cambria Math" panose="02040503050406030204" pitchFamily="18" charset="0"/>
                      </a:rPr>
                      <m:t>𝐾</m:t>
                    </m:r>
                    <m:r>
                      <a:rPr lang="en-US" sz="2800" i="1">
                        <a:latin typeface="Cambria Math" panose="02040503050406030204" pitchFamily="18" charset="0"/>
                      </a:rPr>
                      <m:t>=2,</m:t>
                    </m:r>
                    <m:r>
                      <a:rPr lang="en-US" sz="2800" i="1">
                        <a:latin typeface="Cambria Math" panose="02040503050406030204" pitchFamily="18" charset="0"/>
                      </a:rPr>
                      <m:t>𝐹</m:t>
                    </m:r>
                    <m:r>
                      <a:rPr lang="en-US" sz="2800" i="1">
                        <a:latin typeface="Cambria Math" panose="02040503050406030204" pitchFamily="18" charset="0"/>
                      </a:rPr>
                      <m:t>=3</m:t>
                    </m:r>
                  </m:oMath>
                </a14:m>
                <a:r>
                  <a:rPr lang="en-US" sz="2800" dirty="0"/>
                  <a:t>) w. </a:t>
                </a:r>
                <a:r>
                  <a:rPr lang="en-US" sz="2800" dirty="0">
                    <a:solidFill>
                      <a:srgbClr val="FF0000"/>
                    </a:solidFill>
                  </a:rPr>
                  <a:t>stride </a:t>
                </a:r>
                <a14:m>
                  <m:oMath xmlns:m="http://schemas.openxmlformats.org/officeDocument/2006/math">
                    <m:r>
                      <a:rPr lang="en-US" sz="2800" b="0" i="1" smtClean="0">
                        <a:solidFill>
                          <a:srgbClr val="FF0000"/>
                        </a:solidFill>
                        <a:latin typeface="Cambria Math" panose="02040503050406030204" pitchFamily="18" charset="0"/>
                      </a:rPr>
                      <m:t>𝑆</m:t>
                    </m:r>
                    <m:r>
                      <a:rPr lang="en-US" sz="2800" b="0" i="1" smtClean="0">
                        <a:solidFill>
                          <a:srgbClr val="FF0000"/>
                        </a:solidFill>
                        <a:latin typeface="Cambria Math" panose="02040503050406030204" pitchFamily="18" charset="0"/>
                      </a:rPr>
                      <m:t>=2</m:t>
                    </m:r>
                  </m:oMath>
                </a14:m>
                <a:r>
                  <a:rPr lang="en-US" sz="2800" dirty="0"/>
                  <a:t>, padding </a:t>
                </a:r>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=1</m:t>
                    </m:r>
                  </m:oMath>
                </a14:m>
                <a:r>
                  <a:rPr lang="en-US" sz="2800" dirty="0"/>
                  <a:t> </a:t>
                </a:r>
              </a:p>
              <a:p>
                <a:r>
                  <a:rPr lang="en-US" altLang="zh-CN" sz="2800" dirty="0"/>
                  <a:t>Output volumes: </a:t>
                </a:r>
                <a:r>
                  <a:rPr lang="en-US" sz="2800" dirty="0"/>
                  <a:t>Two</a:t>
                </a:r>
                <a:r>
                  <a:rPr lang="en-US" altLang="zh-CN" sz="2800" dirty="0"/>
                  <a:t> </a:t>
                </a:r>
                <a14:m>
                  <m:oMath xmlns:m="http://schemas.openxmlformats.org/officeDocument/2006/math">
                    <m:r>
                      <a:rPr lang="en-US" altLang="zh-CN" sz="2800" i="1">
                        <a:latin typeface="Cambria Math" panose="02040503050406030204" pitchFamily="18" charset="0"/>
                      </a:rPr>
                      <m:t>3×3×1</m:t>
                    </m:r>
                  </m:oMath>
                </a14:m>
                <a:r>
                  <a:rPr lang="en-US" altLang="zh-CN" sz="2800" dirty="0"/>
                  <a:t> (since </a:t>
                </a:r>
                <a14:m>
                  <m:oMath xmlns:m="http://schemas.openxmlformats.org/officeDocument/2006/math">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2</m:t>
                        </m:r>
                      </m:den>
                    </m:f>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5+2∗1−3</m:t>
                        </m:r>
                      </m:e>
                    </m:d>
                    <m:r>
                      <a:rPr lang="en-US" altLang="zh-CN" sz="2800" b="0" i="1" smtClean="0">
                        <a:latin typeface="Cambria Math" panose="02040503050406030204" pitchFamily="18" charset="0"/>
                      </a:rPr>
                      <m:t>+1=3</m:t>
                    </m:r>
                  </m:oMath>
                </a14:m>
                <a:r>
                  <a:rPr lang="en-US" altLang="zh-CN" sz="2800" dirty="0"/>
                  <a:t>)</a:t>
                </a:r>
                <a:endParaRPr lang="en-US" sz="2800" dirty="0"/>
              </a:p>
              <a:p>
                <a:pPr lvl="1"/>
                <a:r>
                  <a:rPr lang="en-US" sz="2400" dirty="0"/>
                  <a:t>Convolution Demo: </a:t>
                </a:r>
                <a:r>
                  <a:rPr lang="en-US" sz="2400" dirty="0">
                    <a:hlinkClick r:id="rId3"/>
                  </a:rPr>
                  <a:t>https://cs231n.github.io/convolutional-networks/</a:t>
                </a:r>
                <a:r>
                  <a:rPr lang="en-US" sz="2400" dirty="0"/>
                  <a:t> </a:t>
                </a:r>
                <a:endParaRPr lang="en-SE" sz="2400" dirty="0"/>
              </a:p>
              <a:p>
                <a:endParaRPr lang="en-SE" dirty="0"/>
              </a:p>
            </p:txBody>
          </p:sp>
        </mc:Choice>
        <mc:Fallback xmlns="">
          <p:sp>
            <p:nvSpPr>
              <p:cNvPr id="3" name="Content Placeholder 2">
                <a:extLst>
                  <a:ext uri="{FF2B5EF4-FFF2-40B4-BE49-F238E27FC236}">
                    <a16:creationId xmlns:a16="http://schemas.microsoft.com/office/drawing/2014/main" id="{58207DE0-0180-22EF-A8EE-B13DA6C83410}"/>
                  </a:ext>
                </a:extLst>
              </p:cNvPr>
              <p:cNvSpPr>
                <a:spLocks noGrp="1" noRot="1" noChangeAspect="1" noMove="1" noResize="1" noEditPoints="1" noAdjustHandles="1" noChangeArrowheads="1" noChangeShapeType="1" noTextEdit="1"/>
              </p:cNvSpPr>
              <p:nvPr>
                <p:ph idx="1"/>
              </p:nvPr>
            </p:nvSpPr>
            <p:spPr>
              <a:xfrm>
                <a:off x="622737" y="1237593"/>
                <a:ext cx="10949153" cy="1313102"/>
              </a:xfrm>
              <a:blipFill>
                <a:blip r:embed="rId4"/>
                <a:stretch>
                  <a:fillRect l="-334" t="-74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B528870-8D35-1A5A-8E78-D8572144D8F1}"/>
              </a:ext>
            </a:extLst>
          </p:cNvPr>
          <p:cNvSpPr>
            <a:spLocks noGrp="1"/>
          </p:cNvSpPr>
          <p:nvPr>
            <p:ph type="sldNum" sz="quarter" idx="12"/>
          </p:nvPr>
        </p:nvSpPr>
        <p:spPr/>
        <p:txBody>
          <a:bodyPr/>
          <a:lstStyle/>
          <a:p>
            <a:fld id="{1F57BF9A-7B35-9447-9112-EAE7E91B4E99}" type="slidenum">
              <a:rPr lang="en-US" smtClean="0"/>
              <a:t>31</a:t>
            </a:fld>
            <a:endParaRPr lang="en-US"/>
          </a:p>
        </p:txBody>
      </p:sp>
      <p:pic>
        <p:nvPicPr>
          <p:cNvPr id="5" name="Picture 4">
            <a:extLst>
              <a:ext uri="{FF2B5EF4-FFF2-40B4-BE49-F238E27FC236}">
                <a16:creationId xmlns:a16="http://schemas.microsoft.com/office/drawing/2014/main" id="{EF843D6E-A1A9-60BF-8F3D-D5BE58F38D72}"/>
              </a:ext>
            </a:extLst>
          </p:cNvPr>
          <p:cNvPicPr>
            <a:picLocks noChangeAspect="1"/>
          </p:cNvPicPr>
          <p:nvPr/>
        </p:nvPicPr>
        <p:blipFill>
          <a:blip r:embed="rId5"/>
          <a:stretch>
            <a:fillRect/>
          </a:stretch>
        </p:blipFill>
        <p:spPr>
          <a:xfrm>
            <a:off x="1220842" y="2450673"/>
            <a:ext cx="4875158" cy="4344265"/>
          </a:xfrm>
          <a:prstGeom prst="rect">
            <a:avLst/>
          </a:prstGeom>
        </p:spPr>
      </p:pic>
      <p:pic>
        <p:nvPicPr>
          <p:cNvPr id="6" name="Picture 2">
            <a:extLst>
              <a:ext uri="{FF2B5EF4-FFF2-40B4-BE49-F238E27FC236}">
                <a16:creationId xmlns:a16="http://schemas.microsoft.com/office/drawing/2014/main" id="{FCEB36B3-EE6E-73E9-3AC6-A6BA34D02ED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5810" y="2655740"/>
            <a:ext cx="3646655" cy="351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62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0AA72B8A-302A-553C-8694-99324FF2AACC}"/>
              </a:ext>
            </a:extLst>
          </p:cNvPr>
          <p:cNvSpPr/>
          <p:nvPr/>
        </p:nvSpPr>
        <p:spPr>
          <a:xfrm>
            <a:off x="0" y="1085193"/>
            <a:ext cx="12182484" cy="121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8B37AD6C-3E39-9B6C-7923-DD5D7047E2B3}"/>
              </a:ext>
            </a:extLst>
          </p:cNvPr>
          <p:cNvSpPr>
            <a:spLocks noGrp="1"/>
          </p:cNvSpPr>
          <p:nvPr>
            <p:ph type="title"/>
          </p:nvPr>
        </p:nvSpPr>
        <p:spPr/>
        <p:txBody>
          <a:bodyPr>
            <a:normAutofit fontScale="90000"/>
          </a:bodyPr>
          <a:lstStyle/>
          <a:p>
            <a:r>
              <a:rPr lang="en-US" sz="4800" dirty="0"/>
              <a:t>CONV Example 4: No Padding vs. Same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229BCB-DEED-E133-CEEF-29BFDB4BCA8C}"/>
                  </a:ext>
                </a:extLst>
              </p:cNvPr>
              <p:cNvSpPr>
                <a:spLocks noGrp="1"/>
              </p:cNvSpPr>
              <p:nvPr>
                <p:ph idx="1"/>
              </p:nvPr>
            </p:nvSpPr>
            <p:spPr>
              <a:xfrm>
                <a:off x="266700" y="1170918"/>
                <a:ext cx="6749418" cy="2698347"/>
              </a:xfrm>
            </p:spPr>
            <p:txBody>
              <a:bodyPr>
                <a:normAutofit fontScale="550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32×32</m:t>
                    </m:r>
                    <m:r>
                      <a:rPr lang="en-US" i="1" dirty="0">
                        <a:latin typeface="Cambria Math" panose="02040503050406030204" pitchFamily="18" charset="0"/>
                      </a:rPr>
                      <m:t>×</m:t>
                    </m:r>
                    <m:r>
                      <a:rPr lang="en-US" b="0" i="1" dirty="0" smtClean="0">
                        <a:latin typeface="Cambria Math" panose="02040503050406030204" pitchFamily="18" charset="0"/>
                      </a:rPr>
                      <m:t>3</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32,</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m:t>
                    </m:r>
                  </m:oMath>
                </a14:m>
                <a:endParaRPr lang="en-US" dirty="0"/>
              </a:p>
              <a:p>
                <a14:m>
                  <m:oMath xmlns:m="http://schemas.openxmlformats.org/officeDocument/2006/math">
                    <m:r>
                      <a:rPr lang="en-US" b="0" i="1" dirty="0" smtClean="0">
                        <a:latin typeface="Cambria Math" panose="02040503050406030204" pitchFamily="18" charset="0"/>
                      </a:rPr>
                      <m:t>10</m:t>
                    </m:r>
                    <m:r>
                      <a:rPr lang="en-US" i="1" dirty="0" smtClean="0">
                        <a:latin typeface="Cambria Math" panose="02040503050406030204" pitchFamily="18" charset="0"/>
                      </a:rPr>
                      <m:t> </m:t>
                    </m:r>
                    <m:r>
                      <a:rPr lang="en-US" b="0" i="1" dirty="0" smtClean="0">
                        <a:latin typeface="Cambria Math" panose="02040503050406030204" pitchFamily="18" charset="0"/>
                      </a:rPr>
                      <m:t>5×5×3</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=10,</m:t>
                    </m:r>
                    <m:r>
                      <a:rPr lang="en-US" i="1">
                        <a:latin typeface="Cambria Math" panose="02040503050406030204" pitchFamily="18" charset="0"/>
                      </a:rPr>
                      <m:t>𝐹</m:t>
                    </m:r>
                    <m:r>
                      <a:rPr lang="en-US" i="1">
                        <a:latin typeface="Cambria Math" panose="02040503050406030204" pitchFamily="18" charset="0"/>
                      </a:rPr>
                      <m:t>=5</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solidFill>
                      <a:srgbClr val="C00000"/>
                    </a:solidFill>
                  </a:rPr>
                  <a:t>no padding </a:t>
                </a:r>
                <a14:m>
                  <m:oMath xmlns:m="http://schemas.openxmlformats.org/officeDocument/2006/math">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=0</m:t>
                    </m:r>
                  </m:oMath>
                </a14:m>
                <a:endParaRPr lang="en-US" dirty="0">
                  <a:solidFill>
                    <a:srgbClr val="C00000"/>
                  </a:solidFill>
                </a:endParaRPr>
              </a:p>
              <a:p>
                <a:r>
                  <a:rPr lang="en-US" b="0" dirty="0"/>
                  <a:t>Each output feature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32</m:t>
                        </m:r>
                        <m:r>
                          <a:rPr lang="en-US" i="1" dirty="0">
                            <a:latin typeface="Cambria Math" panose="02040503050406030204" pitchFamily="18" charset="0"/>
                          </a:rPr>
                          <m:t>−</m:t>
                        </m:r>
                        <m:r>
                          <a:rPr lang="en-US" b="0" i="1" dirty="0" smtClean="0">
                            <a:latin typeface="Cambria Math" panose="02040503050406030204" pitchFamily="18" charset="0"/>
                          </a:rPr>
                          <m:t>5</m:t>
                        </m:r>
                      </m:e>
                    </m:d>
                    <m:r>
                      <a:rPr lang="en-US" b="0" i="1" dirty="0" smtClean="0">
                        <a:latin typeface="Cambria Math" panose="02040503050406030204" pitchFamily="18" charset="0"/>
                      </a:rPr>
                      <m:t>+1=28</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=10</m:t>
                    </m:r>
                  </m:oMath>
                </a14:m>
                <a:endParaRPr lang="en-US" dirty="0"/>
              </a:p>
              <a:p>
                <a:r>
                  <a:rPr lang="en-US" dirty="0"/>
                  <a:t>Output volume: </a:t>
                </a:r>
                <a14:m>
                  <m:oMath xmlns:m="http://schemas.openxmlformats.org/officeDocument/2006/math">
                    <m:r>
                      <a:rPr lang="en-US" b="0" i="1" dirty="0" smtClean="0">
                        <a:latin typeface="Cambria Math" panose="02040503050406030204" pitchFamily="18" charset="0"/>
                      </a:rPr>
                      <m:t>28×28×10</m:t>
                    </m:r>
                  </m:oMath>
                </a14:m>
                <a:endParaRPr lang="en-US" dirty="0"/>
              </a:p>
              <a:p>
                <a:r>
                  <a:rPr lang="en-US" dirty="0"/>
                  <a:t>No. params (incl. weights and Bias terms) in this layer: each filter has </a:t>
                </a:r>
                <a14:m>
                  <m:oMath xmlns:m="http://schemas.openxmlformats.org/officeDocument/2006/math">
                    <m:r>
                      <a:rPr lang="en-US" i="1" dirty="0" smtClean="0">
                        <a:latin typeface="Cambria Math" panose="02040503050406030204" pitchFamily="18" charset="0"/>
                      </a:rPr>
                      <m:t>5∗5∗3+1=76</m:t>
                    </m:r>
                  </m:oMath>
                </a14:m>
                <a:r>
                  <a:rPr lang="en-US" dirty="0"/>
                  <a:t> params, so 10 filters add up to </a:t>
                </a:r>
                <a14:m>
                  <m:oMath xmlns:m="http://schemas.openxmlformats.org/officeDocument/2006/math">
                    <m:r>
                      <a:rPr lang="en-US" i="1" dirty="0" smtClean="0">
                        <a:latin typeface="Cambria Math" panose="02040503050406030204" pitchFamily="18" charset="0"/>
                      </a:rPr>
                      <m:t>76∗10</m:t>
                    </m:r>
                    <m:r>
                      <a:rPr lang="en-US" b="0" i="1" dirty="0" smtClean="0">
                        <a:latin typeface="Cambria Math" panose="02040503050406030204" pitchFamily="18" charset="0"/>
                      </a:rPr>
                      <m:t>=</m:t>
                    </m:r>
                    <m:r>
                      <a:rPr lang="en-US" i="1" dirty="0" smtClean="0">
                        <a:latin typeface="Cambria Math" panose="02040503050406030204" pitchFamily="18" charset="0"/>
                      </a:rPr>
                      <m:t>760</m:t>
                    </m:r>
                  </m:oMath>
                </a14:m>
                <a:r>
                  <a:rPr lang="en-US" dirty="0"/>
                  <a:t> params</a:t>
                </a:r>
              </a:p>
            </p:txBody>
          </p:sp>
        </mc:Choice>
        <mc:Fallback xmlns="">
          <p:sp>
            <p:nvSpPr>
              <p:cNvPr id="3" name="Content Placeholder 2">
                <a:extLst>
                  <a:ext uri="{FF2B5EF4-FFF2-40B4-BE49-F238E27FC236}">
                    <a16:creationId xmlns:a16="http://schemas.microsoft.com/office/drawing/2014/main" id="{71229BCB-DEED-E133-CEEF-29BFDB4BCA8C}"/>
                  </a:ext>
                </a:extLst>
              </p:cNvPr>
              <p:cNvSpPr>
                <a:spLocks noGrp="1" noRot="1" noChangeAspect="1" noMove="1" noResize="1" noEditPoints="1" noAdjustHandles="1" noChangeArrowheads="1" noChangeShapeType="1" noTextEdit="1"/>
              </p:cNvSpPr>
              <p:nvPr>
                <p:ph idx="1"/>
              </p:nvPr>
            </p:nvSpPr>
            <p:spPr>
              <a:xfrm>
                <a:off x="266700" y="1170918"/>
                <a:ext cx="6749418" cy="2698347"/>
              </a:xfrm>
              <a:blipFill>
                <a:blip r:embed="rId2"/>
                <a:stretch>
                  <a:fillRect l="-632" t="-3612" b="-225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ACA7B99-B3F9-4B47-3E9A-4EC6319D40ED}"/>
              </a:ext>
            </a:extLst>
          </p:cNvPr>
          <p:cNvSpPr>
            <a:spLocks noGrp="1"/>
          </p:cNvSpPr>
          <p:nvPr>
            <p:ph type="sldNum" sz="quarter" idx="12"/>
          </p:nvPr>
        </p:nvSpPr>
        <p:spPr/>
        <p:txBody>
          <a:bodyPr/>
          <a:lstStyle/>
          <a:p>
            <a:fld id="{1F57BF9A-7B35-9447-9112-EAE7E91B4E99}" type="slidenum">
              <a:rPr lang="en-US" smtClean="0"/>
              <a:t>32</a:t>
            </a:fld>
            <a:endParaRPr lang="en-US"/>
          </a:p>
        </p:txBody>
      </p:sp>
      <p:grpSp>
        <p:nvGrpSpPr>
          <p:cNvPr id="88" name="Group 87">
            <a:extLst>
              <a:ext uri="{FF2B5EF4-FFF2-40B4-BE49-F238E27FC236}">
                <a16:creationId xmlns:a16="http://schemas.microsoft.com/office/drawing/2014/main" id="{D5D9E207-6F8E-103B-4292-65CF58CD264D}"/>
              </a:ext>
            </a:extLst>
          </p:cNvPr>
          <p:cNvGrpSpPr/>
          <p:nvPr/>
        </p:nvGrpSpPr>
        <p:grpSpPr>
          <a:xfrm>
            <a:off x="7191375" y="3893785"/>
            <a:ext cx="4867275" cy="2901153"/>
            <a:chOff x="6578542" y="885168"/>
            <a:chExt cx="5676497" cy="3383492"/>
          </a:xfrm>
        </p:grpSpPr>
        <p:sp>
          <p:nvSpPr>
            <p:cNvPr id="89" name="object 9">
              <a:extLst>
                <a:ext uri="{FF2B5EF4-FFF2-40B4-BE49-F238E27FC236}">
                  <a16:creationId xmlns:a16="http://schemas.microsoft.com/office/drawing/2014/main" id="{6BC62F9F-EDA5-3A11-EA3B-F13D0585A016}"/>
                </a:ext>
              </a:extLst>
            </p:cNvPr>
            <p:cNvSpPr txBox="1"/>
            <p:nvPr/>
          </p:nvSpPr>
          <p:spPr>
            <a:xfrm>
              <a:off x="7440555" y="3261747"/>
              <a:ext cx="280035" cy="285115"/>
            </a:xfrm>
            <a:prstGeom prst="rect">
              <a:avLst/>
            </a:prstGeom>
          </p:spPr>
          <p:txBody>
            <a:bodyPr vert="horz" wrap="square" lIns="0" tIns="0" rIns="0" bIns="0" rtlCol="0">
              <a:spAutoFit/>
            </a:bodyPr>
            <a:lstStyle/>
            <a:p>
              <a:pPr marL="12700">
                <a:lnSpc>
                  <a:spcPct val="100000"/>
                </a:lnSpc>
              </a:pPr>
              <a:r>
                <a:rPr lang="en-SE" sz="1600" spc="-5" dirty="0">
                  <a:latin typeface="Arial"/>
                  <a:cs typeface="Arial"/>
                </a:rPr>
                <a:t>32</a:t>
              </a:r>
              <a:endParaRPr sz="1600" dirty="0">
                <a:latin typeface="Arial"/>
                <a:cs typeface="Arial"/>
              </a:endParaRPr>
            </a:p>
          </p:txBody>
        </p:sp>
        <p:sp>
          <p:nvSpPr>
            <p:cNvPr id="90" name="object 10">
              <a:extLst>
                <a:ext uri="{FF2B5EF4-FFF2-40B4-BE49-F238E27FC236}">
                  <a16:creationId xmlns:a16="http://schemas.microsoft.com/office/drawing/2014/main" id="{BA22C5BE-450C-5C4C-CD22-460DEBB45F64}"/>
                </a:ext>
              </a:extLst>
            </p:cNvPr>
            <p:cNvSpPr txBox="1"/>
            <p:nvPr/>
          </p:nvSpPr>
          <p:spPr>
            <a:xfrm>
              <a:off x="7804857" y="1188568"/>
              <a:ext cx="280035" cy="285115"/>
            </a:xfrm>
            <a:prstGeom prst="rect">
              <a:avLst/>
            </a:prstGeom>
          </p:spPr>
          <p:txBody>
            <a:bodyPr vert="horz" wrap="square" lIns="0" tIns="0" rIns="0" bIns="0" rtlCol="0">
              <a:spAutoFit/>
            </a:bodyPr>
            <a:lstStyle/>
            <a:p>
              <a:pPr marL="12700">
                <a:lnSpc>
                  <a:spcPct val="100000"/>
                </a:lnSpc>
              </a:pPr>
              <a:r>
                <a:rPr lang="en-SE" sz="1600" spc="-5" dirty="0">
                  <a:latin typeface="Arial"/>
                  <a:cs typeface="Arial"/>
                </a:rPr>
                <a:t>32</a:t>
              </a:r>
              <a:endParaRPr sz="1600" dirty="0">
                <a:latin typeface="Arial"/>
                <a:cs typeface="Arial"/>
              </a:endParaRPr>
            </a:p>
          </p:txBody>
        </p:sp>
        <p:sp>
          <p:nvSpPr>
            <p:cNvPr id="91" name="object 11">
              <a:extLst>
                <a:ext uri="{FF2B5EF4-FFF2-40B4-BE49-F238E27FC236}">
                  <a16:creationId xmlns:a16="http://schemas.microsoft.com/office/drawing/2014/main" id="{228FA9CB-4989-4F2E-B283-ECC5DFB11729}"/>
                </a:ext>
              </a:extLst>
            </p:cNvPr>
            <p:cNvSpPr txBox="1"/>
            <p:nvPr/>
          </p:nvSpPr>
          <p:spPr>
            <a:xfrm>
              <a:off x="6769944" y="3653376"/>
              <a:ext cx="153035" cy="285115"/>
            </a:xfrm>
            <a:prstGeom prst="rect">
              <a:avLst/>
            </a:prstGeom>
          </p:spPr>
          <p:txBody>
            <a:bodyPr vert="horz" wrap="square" lIns="0" tIns="0" rIns="0" bIns="0" rtlCol="0">
              <a:spAutoFit/>
            </a:bodyPr>
            <a:lstStyle/>
            <a:p>
              <a:pPr marL="12700">
                <a:lnSpc>
                  <a:spcPct val="100000"/>
                </a:lnSpc>
              </a:pPr>
              <a:r>
                <a:rPr sz="1600" spc="-5" dirty="0">
                  <a:latin typeface="Arial"/>
                  <a:cs typeface="Arial"/>
                </a:rPr>
                <a:t>3</a:t>
              </a:r>
              <a:endParaRPr sz="1600">
                <a:latin typeface="Arial"/>
                <a:cs typeface="Arial"/>
              </a:endParaRPr>
            </a:p>
          </p:txBody>
        </p:sp>
        <p:sp>
          <p:nvSpPr>
            <p:cNvPr id="92" name="object 12">
              <a:extLst>
                <a:ext uri="{FF2B5EF4-FFF2-40B4-BE49-F238E27FC236}">
                  <a16:creationId xmlns:a16="http://schemas.microsoft.com/office/drawing/2014/main" id="{D84C51B5-7B05-02BD-2A5A-A967509A46EE}"/>
                </a:ext>
              </a:extLst>
            </p:cNvPr>
            <p:cNvSpPr/>
            <p:nvPr/>
          </p:nvSpPr>
          <p:spPr>
            <a:xfrm>
              <a:off x="6754906" y="162839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sz="1600"/>
            </a:p>
          </p:txBody>
        </p:sp>
        <p:sp>
          <p:nvSpPr>
            <p:cNvPr id="93" name="object 13">
              <a:extLst>
                <a:ext uri="{FF2B5EF4-FFF2-40B4-BE49-F238E27FC236}">
                  <a16:creationId xmlns:a16="http://schemas.microsoft.com/office/drawing/2014/main" id="{49DC9950-C327-AEA2-15B8-6B091281FE17}"/>
                </a:ext>
              </a:extLst>
            </p:cNvPr>
            <p:cNvSpPr/>
            <p:nvPr/>
          </p:nvSpPr>
          <p:spPr>
            <a:xfrm>
              <a:off x="6754906" y="88516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sz="1600"/>
            </a:p>
          </p:txBody>
        </p:sp>
        <p:sp>
          <p:nvSpPr>
            <p:cNvPr id="94" name="object 14">
              <a:extLst>
                <a:ext uri="{FF2B5EF4-FFF2-40B4-BE49-F238E27FC236}">
                  <a16:creationId xmlns:a16="http://schemas.microsoft.com/office/drawing/2014/main" id="{968AE69F-A713-BF4E-A152-E225CC0237DA}"/>
                </a:ext>
              </a:extLst>
            </p:cNvPr>
            <p:cNvSpPr/>
            <p:nvPr/>
          </p:nvSpPr>
          <p:spPr>
            <a:xfrm>
              <a:off x="6754906" y="88516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sz="1600"/>
            </a:p>
          </p:txBody>
        </p:sp>
        <p:sp>
          <p:nvSpPr>
            <p:cNvPr id="95" name="object 15">
              <a:extLst>
                <a:ext uri="{FF2B5EF4-FFF2-40B4-BE49-F238E27FC236}">
                  <a16:creationId xmlns:a16="http://schemas.microsoft.com/office/drawing/2014/main" id="{1FD0DB7F-2B9A-B504-8F55-6AD24AC2C757}"/>
                </a:ext>
              </a:extLst>
            </p:cNvPr>
            <p:cNvSpPr/>
            <p:nvPr/>
          </p:nvSpPr>
          <p:spPr>
            <a:xfrm>
              <a:off x="6968078" y="162839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sz="1600"/>
            </a:p>
          </p:txBody>
        </p:sp>
        <p:sp>
          <p:nvSpPr>
            <p:cNvPr id="96" name="object 27">
              <a:extLst>
                <a:ext uri="{FF2B5EF4-FFF2-40B4-BE49-F238E27FC236}">
                  <a16:creationId xmlns:a16="http://schemas.microsoft.com/office/drawing/2014/main" id="{6696B7FD-0DDA-F0AE-0E69-2B7EF0ADB480}"/>
                </a:ext>
              </a:extLst>
            </p:cNvPr>
            <p:cNvSpPr/>
            <p:nvPr/>
          </p:nvSpPr>
          <p:spPr>
            <a:xfrm>
              <a:off x="8984108" y="1602191"/>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sz="1600"/>
            </a:p>
          </p:txBody>
        </p:sp>
        <p:sp>
          <p:nvSpPr>
            <p:cNvPr id="97" name="object 28">
              <a:extLst>
                <a:ext uri="{FF2B5EF4-FFF2-40B4-BE49-F238E27FC236}">
                  <a16:creationId xmlns:a16="http://schemas.microsoft.com/office/drawing/2014/main" id="{9B106626-2842-ED4C-4D31-DB08C97439D6}"/>
                </a:ext>
              </a:extLst>
            </p:cNvPr>
            <p:cNvSpPr/>
            <p:nvPr/>
          </p:nvSpPr>
          <p:spPr>
            <a:xfrm>
              <a:off x="8984108" y="889543"/>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sz="1600"/>
            </a:p>
          </p:txBody>
        </p:sp>
        <p:sp>
          <p:nvSpPr>
            <p:cNvPr id="98" name="object 29">
              <a:extLst>
                <a:ext uri="{FF2B5EF4-FFF2-40B4-BE49-F238E27FC236}">
                  <a16:creationId xmlns:a16="http://schemas.microsoft.com/office/drawing/2014/main" id="{A8F095B8-89A5-7365-0742-140FE87D45C4}"/>
                </a:ext>
              </a:extLst>
            </p:cNvPr>
            <p:cNvSpPr/>
            <p:nvPr/>
          </p:nvSpPr>
          <p:spPr>
            <a:xfrm>
              <a:off x="8984108" y="889543"/>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sz="1600"/>
            </a:p>
          </p:txBody>
        </p:sp>
        <p:sp>
          <p:nvSpPr>
            <p:cNvPr id="99" name="object 30">
              <a:extLst>
                <a:ext uri="{FF2B5EF4-FFF2-40B4-BE49-F238E27FC236}">
                  <a16:creationId xmlns:a16="http://schemas.microsoft.com/office/drawing/2014/main" id="{A849C478-BBA9-522A-333E-6D7FD577B27A}"/>
                </a:ext>
              </a:extLst>
            </p:cNvPr>
            <p:cNvSpPr/>
            <p:nvPr/>
          </p:nvSpPr>
          <p:spPr>
            <a:xfrm>
              <a:off x="11122061" y="1602191"/>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sz="1600"/>
            </a:p>
          </p:txBody>
        </p:sp>
        <p:sp>
          <p:nvSpPr>
            <p:cNvPr id="100" name="object 31">
              <a:extLst>
                <a:ext uri="{FF2B5EF4-FFF2-40B4-BE49-F238E27FC236}">
                  <a16:creationId xmlns:a16="http://schemas.microsoft.com/office/drawing/2014/main" id="{65BADFD5-8F62-888A-FAC9-A9F9CF498742}"/>
                </a:ext>
              </a:extLst>
            </p:cNvPr>
            <p:cNvSpPr txBox="1"/>
            <p:nvPr/>
          </p:nvSpPr>
          <p:spPr>
            <a:xfrm>
              <a:off x="11890548" y="1650216"/>
              <a:ext cx="364491" cy="287157"/>
            </a:xfrm>
            <a:prstGeom prst="rect">
              <a:avLst/>
            </a:prstGeom>
          </p:spPr>
          <p:txBody>
            <a:bodyPr vert="horz" wrap="square" lIns="0" tIns="0" rIns="0" bIns="0" rtlCol="0">
              <a:spAutoFit/>
            </a:bodyPr>
            <a:lstStyle/>
            <a:p>
              <a:pPr marL="12700">
                <a:lnSpc>
                  <a:spcPct val="100000"/>
                </a:lnSpc>
              </a:pPr>
              <a:r>
                <a:rPr lang="en-US" sz="1600" spc="-5" dirty="0">
                  <a:latin typeface="Arial"/>
                  <a:cs typeface="Arial"/>
                </a:rPr>
                <a:t>32</a:t>
              </a:r>
              <a:endParaRPr sz="1600" dirty="0">
                <a:latin typeface="Arial"/>
                <a:cs typeface="Arial"/>
              </a:endParaRPr>
            </a:p>
          </p:txBody>
        </p:sp>
        <p:sp>
          <p:nvSpPr>
            <p:cNvPr id="101" name="object 32">
              <a:extLst>
                <a:ext uri="{FF2B5EF4-FFF2-40B4-BE49-F238E27FC236}">
                  <a16:creationId xmlns:a16="http://schemas.microsoft.com/office/drawing/2014/main" id="{0D64DD44-357B-8474-63AF-7996FAF06271}"/>
                </a:ext>
              </a:extLst>
            </p:cNvPr>
            <p:cNvSpPr txBox="1"/>
            <p:nvPr/>
          </p:nvSpPr>
          <p:spPr>
            <a:xfrm>
              <a:off x="11603911" y="3258699"/>
              <a:ext cx="364491" cy="287157"/>
            </a:xfrm>
            <a:prstGeom prst="rect">
              <a:avLst/>
            </a:prstGeom>
          </p:spPr>
          <p:txBody>
            <a:bodyPr vert="horz" wrap="square" lIns="0" tIns="0" rIns="0" bIns="0" rtlCol="0">
              <a:spAutoFit/>
            </a:bodyPr>
            <a:lstStyle/>
            <a:p>
              <a:pPr marL="12700">
                <a:lnSpc>
                  <a:spcPct val="100000"/>
                </a:lnSpc>
              </a:pPr>
              <a:r>
                <a:rPr lang="en-US" sz="1600" spc="-5" dirty="0">
                  <a:latin typeface="Arial"/>
                  <a:cs typeface="Arial"/>
                </a:rPr>
                <a:t>32</a:t>
              </a:r>
              <a:endParaRPr sz="1600" dirty="0">
                <a:latin typeface="Arial"/>
                <a:cs typeface="Arial"/>
              </a:endParaRPr>
            </a:p>
          </p:txBody>
        </p:sp>
        <p:sp>
          <p:nvSpPr>
            <p:cNvPr id="102" name="object 35">
              <a:extLst>
                <a:ext uri="{FF2B5EF4-FFF2-40B4-BE49-F238E27FC236}">
                  <a16:creationId xmlns:a16="http://schemas.microsoft.com/office/drawing/2014/main" id="{907120C8-9787-416F-FF5F-B06F6DAC5D94}"/>
                </a:ext>
              </a:extLst>
            </p:cNvPr>
            <p:cNvSpPr txBox="1"/>
            <p:nvPr/>
          </p:nvSpPr>
          <p:spPr>
            <a:xfrm>
              <a:off x="9912999" y="3740530"/>
              <a:ext cx="359475" cy="276999"/>
            </a:xfrm>
            <a:prstGeom prst="rect">
              <a:avLst/>
            </a:prstGeom>
          </p:spPr>
          <p:txBody>
            <a:bodyPr vert="horz" wrap="square" lIns="0" tIns="0" rIns="0" bIns="0" rtlCol="0">
              <a:spAutoFit/>
            </a:bodyPr>
            <a:lstStyle/>
            <a:p>
              <a:pPr marL="12700">
                <a:lnSpc>
                  <a:spcPct val="100000"/>
                </a:lnSpc>
              </a:pPr>
              <a:r>
                <a:rPr lang="en-US" sz="1600" spc="-5" dirty="0">
                  <a:latin typeface="Arial"/>
                  <a:cs typeface="Arial"/>
                </a:rPr>
                <a:t>10</a:t>
              </a:r>
              <a:endParaRPr sz="1600" dirty="0">
                <a:latin typeface="Arial"/>
                <a:cs typeface="Arial"/>
              </a:endParaRPr>
            </a:p>
          </p:txBody>
        </p:sp>
        <p:sp>
          <p:nvSpPr>
            <p:cNvPr id="103" name="TextBox 102">
              <a:extLst>
                <a:ext uri="{FF2B5EF4-FFF2-40B4-BE49-F238E27FC236}">
                  <a16:creationId xmlns:a16="http://schemas.microsoft.com/office/drawing/2014/main" id="{7E6DF33E-7C75-02A3-98B7-81274CBF4FE7}"/>
                </a:ext>
              </a:extLst>
            </p:cNvPr>
            <p:cNvSpPr txBox="1"/>
            <p:nvPr/>
          </p:nvSpPr>
          <p:spPr>
            <a:xfrm>
              <a:off x="6578542" y="3888417"/>
              <a:ext cx="1559046" cy="380243"/>
            </a:xfrm>
            <a:prstGeom prst="rect">
              <a:avLst/>
            </a:prstGeom>
            <a:noFill/>
          </p:spPr>
          <p:txBody>
            <a:bodyPr wrap="square">
              <a:spAutoFit/>
            </a:bodyPr>
            <a:lstStyle/>
            <a:p>
              <a:r>
                <a:rPr lang="en-US" sz="1600" dirty="0"/>
                <a:t>Input volume</a:t>
              </a:r>
              <a:endParaRPr lang="en-SE" sz="1600" dirty="0"/>
            </a:p>
          </p:txBody>
        </p:sp>
        <p:sp>
          <p:nvSpPr>
            <p:cNvPr id="104" name="TextBox 103">
              <a:extLst>
                <a:ext uri="{FF2B5EF4-FFF2-40B4-BE49-F238E27FC236}">
                  <a16:creationId xmlns:a16="http://schemas.microsoft.com/office/drawing/2014/main" id="{38A02E59-8AFE-4B1C-6991-5B9874637242}"/>
                </a:ext>
              </a:extLst>
            </p:cNvPr>
            <p:cNvSpPr txBox="1"/>
            <p:nvPr/>
          </p:nvSpPr>
          <p:spPr>
            <a:xfrm>
              <a:off x="9765952" y="3888417"/>
              <a:ext cx="1816822" cy="380243"/>
            </a:xfrm>
            <a:prstGeom prst="rect">
              <a:avLst/>
            </a:prstGeom>
            <a:noFill/>
          </p:spPr>
          <p:txBody>
            <a:bodyPr wrap="square">
              <a:spAutoFit/>
            </a:bodyPr>
            <a:lstStyle/>
            <a:p>
              <a:r>
                <a:rPr lang="en-US" sz="1600" dirty="0"/>
                <a:t>Output volume</a:t>
              </a:r>
              <a:endParaRPr lang="en-SE" sz="1600" dirty="0"/>
            </a:p>
          </p:txBody>
        </p:sp>
        <p:grpSp>
          <p:nvGrpSpPr>
            <p:cNvPr id="105" name="Group 104">
              <a:extLst>
                <a:ext uri="{FF2B5EF4-FFF2-40B4-BE49-F238E27FC236}">
                  <a16:creationId xmlns:a16="http://schemas.microsoft.com/office/drawing/2014/main" id="{C1913375-3221-0E9F-747B-25D1D261ABDA}"/>
                </a:ext>
              </a:extLst>
            </p:cNvPr>
            <p:cNvGrpSpPr/>
            <p:nvPr/>
          </p:nvGrpSpPr>
          <p:grpSpPr>
            <a:xfrm>
              <a:off x="7826696" y="2422027"/>
              <a:ext cx="1065866" cy="58598"/>
              <a:chOff x="8343327" y="2837748"/>
              <a:chExt cx="1065866" cy="58598"/>
            </a:xfrm>
          </p:grpSpPr>
          <p:sp>
            <p:nvSpPr>
              <p:cNvPr id="107" name="object 12">
                <a:extLst>
                  <a:ext uri="{FF2B5EF4-FFF2-40B4-BE49-F238E27FC236}">
                    <a16:creationId xmlns:a16="http://schemas.microsoft.com/office/drawing/2014/main" id="{7199EFF8-C2FB-3C03-65D9-1FE276518CE4}"/>
                  </a:ext>
                </a:extLst>
              </p:cNvPr>
              <p:cNvSpPr/>
              <p:nvPr/>
            </p:nvSpPr>
            <p:spPr>
              <a:xfrm>
                <a:off x="8343327" y="2850627"/>
                <a:ext cx="1022373" cy="45719"/>
              </a:xfrm>
              <a:custGeom>
                <a:avLst/>
                <a:gdLst/>
                <a:ahLst/>
                <a:cxnLst/>
                <a:rect l="l" t="t" r="r" b="b"/>
                <a:pathLst>
                  <a:path w="1499870">
                    <a:moveTo>
                      <a:pt x="0" y="0"/>
                    </a:moveTo>
                    <a:lnTo>
                      <a:pt x="1499546" y="0"/>
                    </a:lnTo>
                  </a:path>
                </a:pathLst>
              </a:custGeom>
              <a:ln w="9524">
                <a:solidFill>
                  <a:srgbClr val="000000"/>
                </a:solidFill>
              </a:ln>
            </p:spPr>
            <p:txBody>
              <a:bodyPr wrap="square" lIns="0" tIns="0" rIns="0" bIns="0" rtlCol="0"/>
              <a:lstStyle/>
              <a:p>
                <a:endParaRPr sz="1600"/>
              </a:p>
            </p:txBody>
          </p:sp>
          <p:sp>
            <p:nvSpPr>
              <p:cNvPr id="108" name="object 13">
                <a:extLst>
                  <a:ext uri="{FF2B5EF4-FFF2-40B4-BE49-F238E27FC236}">
                    <a16:creationId xmlns:a16="http://schemas.microsoft.com/office/drawing/2014/main" id="{EB279B08-DEC0-E463-C2E9-CCE8F9C8F848}"/>
                  </a:ext>
                </a:extLst>
              </p:cNvPr>
              <p:cNvSpPr/>
              <p:nvPr/>
            </p:nvSpPr>
            <p:spPr>
              <a:xfrm>
                <a:off x="9365378" y="2837748"/>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sz="1600"/>
              </a:p>
            </p:txBody>
          </p:sp>
        </p:grpSp>
        <p:sp>
          <p:nvSpPr>
            <p:cNvPr id="106" name="object 14">
              <a:extLst>
                <a:ext uri="{FF2B5EF4-FFF2-40B4-BE49-F238E27FC236}">
                  <a16:creationId xmlns:a16="http://schemas.microsoft.com/office/drawing/2014/main" id="{8A4C4A2B-D5C4-3A5B-CB93-2DF1C42D88A5}"/>
                </a:ext>
              </a:extLst>
            </p:cNvPr>
            <p:cNvSpPr txBox="1"/>
            <p:nvPr/>
          </p:nvSpPr>
          <p:spPr>
            <a:xfrm>
              <a:off x="7792531" y="1812086"/>
              <a:ext cx="1313499" cy="574315"/>
            </a:xfrm>
            <a:prstGeom prst="rect">
              <a:avLst/>
            </a:prstGeom>
          </p:spPr>
          <p:txBody>
            <a:bodyPr vert="horz" wrap="square" lIns="0" tIns="0" rIns="0" bIns="0" rtlCol="0">
              <a:spAutoFit/>
            </a:bodyPr>
            <a:lstStyle/>
            <a:p>
              <a:pPr marL="12700">
                <a:lnSpc>
                  <a:spcPct val="100000"/>
                </a:lnSpc>
              </a:pPr>
              <a:r>
                <a:rPr lang="en-US" sz="1600" spc="-5" dirty="0">
                  <a:latin typeface="Arial"/>
                  <a:cs typeface="Arial"/>
                </a:rPr>
                <a:t>3</a:t>
              </a:r>
              <a:r>
                <a:rPr sz="1600" spc="-5" dirty="0">
                  <a:latin typeface="Arial"/>
                  <a:cs typeface="Arial"/>
                </a:rPr>
                <a:t>x</a:t>
              </a:r>
              <a:r>
                <a:rPr lang="en-US" sz="1600" spc="-5" dirty="0">
                  <a:latin typeface="Arial"/>
                  <a:cs typeface="Arial"/>
                </a:rPr>
                <a:t>3</a:t>
              </a:r>
              <a:r>
                <a:rPr sz="1600" spc="-75" dirty="0">
                  <a:latin typeface="Arial"/>
                  <a:cs typeface="Arial"/>
                </a:rPr>
                <a:t> </a:t>
              </a:r>
              <a:r>
                <a:rPr sz="1600" spc="-5" dirty="0">
                  <a:latin typeface="Arial"/>
                  <a:cs typeface="Arial"/>
                </a:rPr>
                <a:t>C</a:t>
              </a:r>
              <a:r>
                <a:rPr lang="en-US" sz="1600" spc="-5" dirty="0">
                  <a:latin typeface="Arial"/>
                  <a:cs typeface="Arial"/>
                </a:rPr>
                <a:t>onv</a:t>
              </a:r>
              <a:endParaRPr sz="1600" dirty="0">
                <a:latin typeface="Arial"/>
                <a:cs typeface="Arial"/>
              </a:endParaRPr>
            </a:p>
            <a:p>
              <a:pPr marL="12700">
                <a:lnSpc>
                  <a:spcPct val="100000"/>
                </a:lnSpc>
                <a:spcBef>
                  <a:spcPts val="15"/>
                </a:spcBef>
              </a:pPr>
              <a:r>
                <a:rPr lang="en-US" sz="1600" spc="-5" dirty="0">
                  <a:latin typeface="Arial"/>
                  <a:cs typeface="Arial"/>
                </a:rPr>
                <a:t>w.</a:t>
              </a:r>
              <a:r>
                <a:rPr sz="1600" spc="-5" dirty="0">
                  <a:latin typeface="Arial"/>
                  <a:cs typeface="Arial"/>
                </a:rPr>
                <a:t> </a:t>
              </a:r>
              <a:r>
                <a:rPr lang="en-US" sz="1600" spc="-5" dirty="0">
                  <a:latin typeface="Arial"/>
                  <a:cs typeface="Arial"/>
                </a:rPr>
                <a:t>10</a:t>
              </a:r>
              <a:r>
                <a:rPr sz="1600" spc="-50" dirty="0">
                  <a:latin typeface="Arial"/>
                  <a:cs typeface="Arial"/>
                </a:rPr>
                <a:t> </a:t>
              </a:r>
              <a:r>
                <a:rPr sz="1600" spc="-5" dirty="0">
                  <a:latin typeface="Arial"/>
                  <a:cs typeface="Arial"/>
                </a:rPr>
                <a:t>filters</a:t>
              </a:r>
              <a:endParaRPr sz="1600" dirty="0">
                <a:latin typeface="Arial"/>
                <a:cs typeface="Arial"/>
              </a:endParaRPr>
            </a:p>
          </p:txBody>
        </p:sp>
      </p:grpSp>
      <p:grpSp>
        <p:nvGrpSpPr>
          <p:cNvPr id="66" name="Group 65">
            <a:extLst>
              <a:ext uri="{FF2B5EF4-FFF2-40B4-BE49-F238E27FC236}">
                <a16:creationId xmlns:a16="http://schemas.microsoft.com/office/drawing/2014/main" id="{A41A1165-BCBB-0134-1468-0229B4065C88}"/>
              </a:ext>
            </a:extLst>
          </p:cNvPr>
          <p:cNvGrpSpPr/>
          <p:nvPr/>
        </p:nvGrpSpPr>
        <p:grpSpPr>
          <a:xfrm>
            <a:off x="7352122" y="1047093"/>
            <a:ext cx="4716053" cy="2685822"/>
            <a:chOff x="6754906" y="885168"/>
            <a:chExt cx="5500133" cy="3132361"/>
          </a:xfrm>
        </p:grpSpPr>
        <p:sp>
          <p:nvSpPr>
            <p:cNvPr id="31" name="object 9">
              <a:extLst>
                <a:ext uri="{FF2B5EF4-FFF2-40B4-BE49-F238E27FC236}">
                  <a16:creationId xmlns:a16="http://schemas.microsoft.com/office/drawing/2014/main" id="{BBF63FB1-83EB-644A-30C8-75EE548D2922}"/>
                </a:ext>
              </a:extLst>
            </p:cNvPr>
            <p:cNvSpPr txBox="1"/>
            <p:nvPr/>
          </p:nvSpPr>
          <p:spPr>
            <a:xfrm>
              <a:off x="7440555" y="3261747"/>
              <a:ext cx="280035" cy="285115"/>
            </a:xfrm>
            <a:prstGeom prst="rect">
              <a:avLst/>
            </a:prstGeom>
          </p:spPr>
          <p:txBody>
            <a:bodyPr vert="horz" wrap="square" lIns="0" tIns="0" rIns="0" bIns="0" rtlCol="0">
              <a:spAutoFit/>
            </a:bodyPr>
            <a:lstStyle/>
            <a:p>
              <a:pPr marL="12700">
                <a:lnSpc>
                  <a:spcPct val="100000"/>
                </a:lnSpc>
              </a:pPr>
              <a:r>
                <a:rPr lang="en-SE" sz="1600" spc="-5" dirty="0">
                  <a:latin typeface="Arial"/>
                  <a:cs typeface="Arial"/>
                </a:rPr>
                <a:t>32</a:t>
              </a:r>
              <a:endParaRPr sz="1600" dirty="0">
                <a:latin typeface="Arial"/>
                <a:cs typeface="Arial"/>
              </a:endParaRPr>
            </a:p>
          </p:txBody>
        </p:sp>
        <p:sp>
          <p:nvSpPr>
            <p:cNvPr id="32" name="object 10">
              <a:extLst>
                <a:ext uri="{FF2B5EF4-FFF2-40B4-BE49-F238E27FC236}">
                  <a16:creationId xmlns:a16="http://schemas.microsoft.com/office/drawing/2014/main" id="{FB781335-E744-299B-C305-4F536C5EB576}"/>
                </a:ext>
              </a:extLst>
            </p:cNvPr>
            <p:cNvSpPr txBox="1"/>
            <p:nvPr/>
          </p:nvSpPr>
          <p:spPr>
            <a:xfrm>
              <a:off x="7804857" y="1188568"/>
              <a:ext cx="280035" cy="285115"/>
            </a:xfrm>
            <a:prstGeom prst="rect">
              <a:avLst/>
            </a:prstGeom>
          </p:spPr>
          <p:txBody>
            <a:bodyPr vert="horz" wrap="square" lIns="0" tIns="0" rIns="0" bIns="0" rtlCol="0">
              <a:spAutoFit/>
            </a:bodyPr>
            <a:lstStyle/>
            <a:p>
              <a:pPr marL="12700">
                <a:lnSpc>
                  <a:spcPct val="100000"/>
                </a:lnSpc>
              </a:pPr>
              <a:r>
                <a:rPr lang="en-SE" sz="1600" spc="-5" dirty="0">
                  <a:latin typeface="Arial"/>
                  <a:cs typeface="Arial"/>
                </a:rPr>
                <a:t>32</a:t>
              </a:r>
              <a:endParaRPr sz="1600" dirty="0">
                <a:latin typeface="Arial"/>
                <a:cs typeface="Arial"/>
              </a:endParaRPr>
            </a:p>
          </p:txBody>
        </p:sp>
        <p:sp>
          <p:nvSpPr>
            <p:cNvPr id="33" name="object 11">
              <a:extLst>
                <a:ext uri="{FF2B5EF4-FFF2-40B4-BE49-F238E27FC236}">
                  <a16:creationId xmlns:a16="http://schemas.microsoft.com/office/drawing/2014/main" id="{E2F0B23E-2A44-6790-D9E7-E3FAEEB81E2D}"/>
                </a:ext>
              </a:extLst>
            </p:cNvPr>
            <p:cNvSpPr txBox="1"/>
            <p:nvPr/>
          </p:nvSpPr>
          <p:spPr>
            <a:xfrm>
              <a:off x="6769944" y="3653376"/>
              <a:ext cx="153035" cy="285115"/>
            </a:xfrm>
            <a:prstGeom prst="rect">
              <a:avLst/>
            </a:prstGeom>
          </p:spPr>
          <p:txBody>
            <a:bodyPr vert="horz" wrap="square" lIns="0" tIns="0" rIns="0" bIns="0" rtlCol="0">
              <a:spAutoFit/>
            </a:bodyPr>
            <a:lstStyle/>
            <a:p>
              <a:pPr marL="12700">
                <a:lnSpc>
                  <a:spcPct val="100000"/>
                </a:lnSpc>
              </a:pPr>
              <a:r>
                <a:rPr sz="1600" spc="-5" dirty="0">
                  <a:latin typeface="Arial"/>
                  <a:cs typeface="Arial"/>
                </a:rPr>
                <a:t>3</a:t>
              </a:r>
              <a:endParaRPr sz="1600">
                <a:latin typeface="Arial"/>
                <a:cs typeface="Arial"/>
              </a:endParaRPr>
            </a:p>
          </p:txBody>
        </p:sp>
        <p:sp>
          <p:nvSpPr>
            <p:cNvPr id="34" name="object 12">
              <a:extLst>
                <a:ext uri="{FF2B5EF4-FFF2-40B4-BE49-F238E27FC236}">
                  <a16:creationId xmlns:a16="http://schemas.microsoft.com/office/drawing/2014/main" id="{F1E3C3FF-248F-AD96-1395-6F824B11DC09}"/>
                </a:ext>
              </a:extLst>
            </p:cNvPr>
            <p:cNvSpPr/>
            <p:nvPr/>
          </p:nvSpPr>
          <p:spPr>
            <a:xfrm>
              <a:off x="6754906" y="162839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sz="1600"/>
            </a:p>
          </p:txBody>
        </p:sp>
        <p:sp>
          <p:nvSpPr>
            <p:cNvPr id="35" name="object 13">
              <a:extLst>
                <a:ext uri="{FF2B5EF4-FFF2-40B4-BE49-F238E27FC236}">
                  <a16:creationId xmlns:a16="http://schemas.microsoft.com/office/drawing/2014/main" id="{5BD1D89A-A602-8E6F-D36D-E3A7143982C5}"/>
                </a:ext>
              </a:extLst>
            </p:cNvPr>
            <p:cNvSpPr/>
            <p:nvPr/>
          </p:nvSpPr>
          <p:spPr>
            <a:xfrm>
              <a:off x="6754906" y="88516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sz="1600"/>
            </a:p>
          </p:txBody>
        </p:sp>
        <p:sp>
          <p:nvSpPr>
            <p:cNvPr id="36" name="object 14">
              <a:extLst>
                <a:ext uri="{FF2B5EF4-FFF2-40B4-BE49-F238E27FC236}">
                  <a16:creationId xmlns:a16="http://schemas.microsoft.com/office/drawing/2014/main" id="{BA728760-1F3E-468B-15BD-64FE083C172E}"/>
                </a:ext>
              </a:extLst>
            </p:cNvPr>
            <p:cNvSpPr/>
            <p:nvPr/>
          </p:nvSpPr>
          <p:spPr>
            <a:xfrm>
              <a:off x="6754906" y="88516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sz="1600"/>
            </a:p>
          </p:txBody>
        </p:sp>
        <p:sp>
          <p:nvSpPr>
            <p:cNvPr id="37" name="object 15">
              <a:extLst>
                <a:ext uri="{FF2B5EF4-FFF2-40B4-BE49-F238E27FC236}">
                  <a16:creationId xmlns:a16="http://schemas.microsoft.com/office/drawing/2014/main" id="{0CC75B65-C034-3E6C-1179-1C5E8797E1D7}"/>
                </a:ext>
              </a:extLst>
            </p:cNvPr>
            <p:cNvSpPr/>
            <p:nvPr/>
          </p:nvSpPr>
          <p:spPr>
            <a:xfrm>
              <a:off x="6968078" y="162839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sz="1600"/>
            </a:p>
          </p:txBody>
        </p:sp>
        <p:sp>
          <p:nvSpPr>
            <p:cNvPr id="47" name="object 27">
              <a:extLst>
                <a:ext uri="{FF2B5EF4-FFF2-40B4-BE49-F238E27FC236}">
                  <a16:creationId xmlns:a16="http://schemas.microsoft.com/office/drawing/2014/main" id="{C93A05B9-4691-4247-C25A-F14517A7CA4F}"/>
                </a:ext>
              </a:extLst>
            </p:cNvPr>
            <p:cNvSpPr/>
            <p:nvPr/>
          </p:nvSpPr>
          <p:spPr>
            <a:xfrm>
              <a:off x="8984108" y="1602191"/>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sz="1600"/>
            </a:p>
          </p:txBody>
        </p:sp>
        <p:sp>
          <p:nvSpPr>
            <p:cNvPr id="48" name="object 28">
              <a:extLst>
                <a:ext uri="{FF2B5EF4-FFF2-40B4-BE49-F238E27FC236}">
                  <a16:creationId xmlns:a16="http://schemas.microsoft.com/office/drawing/2014/main" id="{F506066A-6F9D-FC53-B14B-CC1252B7CC10}"/>
                </a:ext>
              </a:extLst>
            </p:cNvPr>
            <p:cNvSpPr/>
            <p:nvPr/>
          </p:nvSpPr>
          <p:spPr>
            <a:xfrm>
              <a:off x="8984108" y="889543"/>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sz="1600"/>
            </a:p>
          </p:txBody>
        </p:sp>
        <p:sp>
          <p:nvSpPr>
            <p:cNvPr id="49" name="object 29">
              <a:extLst>
                <a:ext uri="{FF2B5EF4-FFF2-40B4-BE49-F238E27FC236}">
                  <a16:creationId xmlns:a16="http://schemas.microsoft.com/office/drawing/2014/main" id="{A3A2611A-E165-1D13-C016-AFCF60A2DA02}"/>
                </a:ext>
              </a:extLst>
            </p:cNvPr>
            <p:cNvSpPr/>
            <p:nvPr/>
          </p:nvSpPr>
          <p:spPr>
            <a:xfrm>
              <a:off x="8984108" y="889543"/>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sz="1600"/>
            </a:p>
          </p:txBody>
        </p:sp>
        <p:sp>
          <p:nvSpPr>
            <p:cNvPr id="50" name="object 30">
              <a:extLst>
                <a:ext uri="{FF2B5EF4-FFF2-40B4-BE49-F238E27FC236}">
                  <a16:creationId xmlns:a16="http://schemas.microsoft.com/office/drawing/2014/main" id="{B96FC6E5-DC49-9E0D-596C-A72BFA0639E7}"/>
                </a:ext>
              </a:extLst>
            </p:cNvPr>
            <p:cNvSpPr/>
            <p:nvPr/>
          </p:nvSpPr>
          <p:spPr>
            <a:xfrm>
              <a:off x="11122061" y="1602191"/>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sz="1600"/>
            </a:p>
          </p:txBody>
        </p:sp>
        <p:sp>
          <p:nvSpPr>
            <p:cNvPr id="51" name="object 31">
              <a:extLst>
                <a:ext uri="{FF2B5EF4-FFF2-40B4-BE49-F238E27FC236}">
                  <a16:creationId xmlns:a16="http://schemas.microsoft.com/office/drawing/2014/main" id="{CD572173-7B3B-A39A-4CBB-E5F7BEAED036}"/>
                </a:ext>
              </a:extLst>
            </p:cNvPr>
            <p:cNvSpPr txBox="1"/>
            <p:nvPr/>
          </p:nvSpPr>
          <p:spPr>
            <a:xfrm>
              <a:off x="11890549" y="1650215"/>
              <a:ext cx="364490" cy="276999"/>
            </a:xfrm>
            <a:prstGeom prst="rect">
              <a:avLst/>
            </a:prstGeom>
          </p:spPr>
          <p:txBody>
            <a:bodyPr vert="horz" wrap="square" lIns="0" tIns="0" rIns="0" bIns="0" rtlCol="0">
              <a:spAutoFit/>
            </a:bodyPr>
            <a:lstStyle/>
            <a:p>
              <a:pPr marL="12700">
                <a:lnSpc>
                  <a:spcPct val="100000"/>
                </a:lnSpc>
              </a:pPr>
              <a:r>
                <a:rPr lang="en-SE" sz="1600" spc="-5" dirty="0">
                  <a:latin typeface="Arial"/>
                  <a:cs typeface="Arial"/>
                </a:rPr>
                <a:t>28</a:t>
              </a:r>
              <a:endParaRPr sz="1600" dirty="0">
                <a:latin typeface="Arial"/>
                <a:cs typeface="Arial"/>
              </a:endParaRPr>
            </a:p>
          </p:txBody>
        </p:sp>
        <p:sp>
          <p:nvSpPr>
            <p:cNvPr id="52" name="object 32">
              <a:extLst>
                <a:ext uri="{FF2B5EF4-FFF2-40B4-BE49-F238E27FC236}">
                  <a16:creationId xmlns:a16="http://schemas.microsoft.com/office/drawing/2014/main" id="{AC362502-593E-B5D7-BDD9-EA5E3B4BBEFC}"/>
                </a:ext>
              </a:extLst>
            </p:cNvPr>
            <p:cNvSpPr txBox="1"/>
            <p:nvPr/>
          </p:nvSpPr>
          <p:spPr>
            <a:xfrm>
              <a:off x="11603911" y="3258699"/>
              <a:ext cx="364490" cy="276999"/>
            </a:xfrm>
            <a:prstGeom prst="rect">
              <a:avLst/>
            </a:prstGeom>
          </p:spPr>
          <p:txBody>
            <a:bodyPr vert="horz" wrap="square" lIns="0" tIns="0" rIns="0" bIns="0" rtlCol="0">
              <a:spAutoFit/>
            </a:bodyPr>
            <a:lstStyle/>
            <a:p>
              <a:pPr marL="12700">
                <a:lnSpc>
                  <a:spcPct val="100000"/>
                </a:lnSpc>
              </a:pPr>
              <a:r>
                <a:rPr sz="1600" spc="-5" dirty="0">
                  <a:latin typeface="Arial"/>
                  <a:cs typeface="Arial"/>
                </a:rPr>
                <a:t>28</a:t>
              </a:r>
              <a:endParaRPr sz="1600" dirty="0">
                <a:latin typeface="Arial"/>
                <a:cs typeface="Arial"/>
              </a:endParaRPr>
            </a:p>
          </p:txBody>
        </p:sp>
        <p:sp>
          <p:nvSpPr>
            <p:cNvPr id="53" name="object 35">
              <a:extLst>
                <a:ext uri="{FF2B5EF4-FFF2-40B4-BE49-F238E27FC236}">
                  <a16:creationId xmlns:a16="http://schemas.microsoft.com/office/drawing/2014/main" id="{34A7D366-8780-B779-C94E-80C9695B24E8}"/>
                </a:ext>
              </a:extLst>
            </p:cNvPr>
            <p:cNvSpPr txBox="1"/>
            <p:nvPr/>
          </p:nvSpPr>
          <p:spPr>
            <a:xfrm>
              <a:off x="9912999" y="3740530"/>
              <a:ext cx="359475" cy="276999"/>
            </a:xfrm>
            <a:prstGeom prst="rect">
              <a:avLst/>
            </a:prstGeom>
          </p:spPr>
          <p:txBody>
            <a:bodyPr vert="horz" wrap="square" lIns="0" tIns="0" rIns="0" bIns="0" rtlCol="0">
              <a:spAutoFit/>
            </a:bodyPr>
            <a:lstStyle/>
            <a:p>
              <a:pPr marL="12700">
                <a:lnSpc>
                  <a:spcPct val="100000"/>
                </a:lnSpc>
              </a:pPr>
              <a:r>
                <a:rPr lang="en-US" sz="1600" spc="-5" dirty="0">
                  <a:latin typeface="Arial"/>
                  <a:cs typeface="Arial"/>
                </a:rPr>
                <a:t>10</a:t>
              </a:r>
              <a:endParaRPr sz="1600" dirty="0">
                <a:latin typeface="Arial"/>
                <a:cs typeface="Arial"/>
              </a:endParaRPr>
            </a:p>
          </p:txBody>
        </p:sp>
        <p:grpSp>
          <p:nvGrpSpPr>
            <p:cNvPr id="65" name="Group 64">
              <a:extLst>
                <a:ext uri="{FF2B5EF4-FFF2-40B4-BE49-F238E27FC236}">
                  <a16:creationId xmlns:a16="http://schemas.microsoft.com/office/drawing/2014/main" id="{4B5D4640-AF1A-47EF-4A36-4C847939502B}"/>
                </a:ext>
              </a:extLst>
            </p:cNvPr>
            <p:cNvGrpSpPr/>
            <p:nvPr/>
          </p:nvGrpSpPr>
          <p:grpSpPr>
            <a:xfrm>
              <a:off x="7826696" y="2422027"/>
              <a:ext cx="1065866" cy="58598"/>
              <a:chOff x="8343327" y="2837748"/>
              <a:chExt cx="1065866" cy="58598"/>
            </a:xfrm>
          </p:grpSpPr>
          <p:sp>
            <p:nvSpPr>
              <p:cNvPr id="62" name="object 12">
                <a:extLst>
                  <a:ext uri="{FF2B5EF4-FFF2-40B4-BE49-F238E27FC236}">
                    <a16:creationId xmlns:a16="http://schemas.microsoft.com/office/drawing/2014/main" id="{3F397595-2897-AF74-C3A7-DF4BE848DC01}"/>
                  </a:ext>
                </a:extLst>
              </p:cNvPr>
              <p:cNvSpPr/>
              <p:nvPr/>
            </p:nvSpPr>
            <p:spPr>
              <a:xfrm>
                <a:off x="8343327" y="2850627"/>
                <a:ext cx="1022373" cy="45719"/>
              </a:xfrm>
              <a:custGeom>
                <a:avLst/>
                <a:gdLst/>
                <a:ahLst/>
                <a:cxnLst/>
                <a:rect l="l" t="t" r="r" b="b"/>
                <a:pathLst>
                  <a:path w="1499870">
                    <a:moveTo>
                      <a:pt x="0" y="0"/>
                    </a:moveTo>
                    <a:lnTo>
                      <a:pt x="1499546" y="0"/>
                    </a:lnTo>
                  </a:path>
                </a:pathLst>
              </a:custGeom>
              <a:ln w="9524">
                <a:solidFill>
                  <a:srgbClr val="000000"/>
                </a:solidFill>
              </a:ln>
            </p:spPr>
            <p:txBody>
              <a:bodyPr wrap="square" lIns="0" tIns="0" rIns="0" bIns="0" rtlCol="0"/>
              <a:lstStyle/>
              <a:p>
                <a:endParaRPr sz="1600"/>
              </a:p>
            </p:txBody>
          </p:sp>
          <p:sp>
            <p:nvSpPr>
              <p:cNvPr id="63" name="object 13">
                <a:extLst>
                  <a:ext uri="{FF2B5EF4-FFF2-40B4-BE49-F238E27FC236}">
                    <a16:creationId xmlns:a16="http://schemas.microsoft.com/office/drawing/2014/main" id="{1C0B44AC-25CE-B7BB-4AD0-2E05D8FE0DA4}"/>
                  </a:ext>
                </a:extLst>
              </p:cNvPr>
              <p:cNvSpPr/>
              <p:nvPr/>
            </p:nvSpPr>
            <p:spPr>
              <a:xfrm>
                <a:off x="9365378" y="2837748"/>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sz="1600"/>
              </a:p>
            </p:txBody>
          </p:sp>
        </p:grpSp>
        <p:sp>
          <p:nvSpPr>
            <p:cNvPr id="64" name="object 14">
              <a:extLst>
                <a:ext uri="{FF2B5EF4-FFF2-40B4-BE49-F238E27FC236}">
                  <a16:creationId xmlns:a16="http://schemas.microsoft.com/office/drawing/2014/main" id="{ED458997-323A-EAA7-E09B-E89822BB515E}"/>
                </a:ext>
              </a:extLst>
            </p:cNvPr>
            <p:cNvSpPr txBox="1"/>
            <p:nvPr/>
          </p:nvSpPr>
          <p:spPr>
            <a:xfrm>
              <a:off x="7792531" y="1812086"/>
              <a:ext cx="1313499" cy="574315"/>
            </a:xfrm>
            <a:prstGeom prst="rect">
              <a:avLst/>
            </a:prstGeom>
          </p:spPr>
          <p:txBody>
            <a:bodyPr vert="horz" wrap="square" lIns="0" tIns="0" rIns="0" bIns="0" rtlCol="0">
              <a:spAutoFit/>
            </a:bodyPr>
            <a:lstStyle/>
            <a:p>
              <a:pPr marL="12700">
                <a:lnSpc>
                  <a:spcPct val="100000"/>
                </a:lnSpc>
              </a:pPr>
              <a:r>
                <a:rPr lang="en-US" sz="1600" spc="-5" dirty="0">
                  <a:latin typeface="Arial"/>
                  <a:cs typeface="Arial"/>
                </a:rPr>
                <a:t>3</a:t>
              </a:r>
              <a:r>
                <a:rPr sz="1600" spc="-5" dirty="0">
                  <a:latin typeface="Arial"/>
                  <a:cs typeface="Arial"/>
                </a:rPr>
                <a:t>x</a:t>
              </a:r>
              <a:r>
                <a:rPr lang="en-US" sz="1600" spc="-5" dirty="0">
                  <a:latin typeface="Arial"/>
                  <a:cs typeface="Arial"/>
                </a:rPr>
                <a:t>3</a:t>
              </a:r>
              <a:r>
                <a:rPr sz="1600" spc="-75" dirty="0">
                  <a:latin typeface="Arial"/>
                  <a:cs typeface="Arial"/>
                </a:rPr>
                <a:t> </a:t>
              </a:r>
              <a:r>
                <a:rPr sz="1600" spc="-5" dirty="0">
                  <a:latin typeface="Arial"/>
                  <a:cs typeface="Arial"/>
                </a:rPr>
                <a:t>C</a:t>
              </a:r>
              <a:r>
                <a:rPr lang="en-US" sz="1600" spc="-5" dirty="0">
                  <a:latin typeface="Arial"/>
                  <a:cs typeface="Arial"/>
                </a:rPr>
                <a:t>onv</a:t>
              </a:r>
              <a:endParaRPr sz="1600" dirty="0">
                <a:latin typeface="Arial"/>
                <a:cs typeface="Arial"/>
              </a:endParaRPr>
            </a:p>
            <a:p>
              <a:pPr marL="12700">
                <a:lnSpc>
                  <a:spcPct val="100000"/>
                </a:lnSpc>
                <a:spcBef>
                  <a:spcPts val="15"/>
                </a:spcBef>
              </a:pPr>
              <a:r>
                <a:rPr lang="en-US" sz="1600" spc="-5" dirty="0">
                  <a:latin typeface="Arial"/>
                  <a:cs typeface="Arial"/>
                </a:rPr>
                <a:t>w.</a:t>
              </a:r>
              <a:r>
                <a:rPr sz="1600" spc="-5" dirty="0">
                  <a:latin typeface="Arial"/>
                  <a:cs typeface="Arial"/>
                </a:rPr>
                <a:t> </a:t>
              </a:r>
              <a:r>
                <a:rPr lang="en-US" sz="1600" spc="-5" dirty="0">
                  <a:latin typeface="Arial"/>
                  <a:cs typeface="Arial"/>
                </a:rPr>
                <a:t>10</a:t>
              </a:r>
              <a:r>
                <a:rPr sz="1600" spc="-50" dirty="0">
                  <a:latin typeface="Arial"/>
                  <a:cs typeface="Arial"/>
                </a:rPr>
                <a:t> </a:t>
              </a:r>
              <a:r>
                <a:rPr sz="1600" spc="-5" dirty="0">
                  <a:latin typeface="Arial"/>
                  <a:cs typeface="Arial"/>
                </a:rPr>
                <a:t>filters</a:t>
              </a:r>
              <a:endParaRPr sz="1600" dirty="0">
                <a:latin typeface="Arial"/>
                <a:cs typeface="Arial"/>
              </a:endParaRPr>
            </a:p>
          </p:txBody>
        </p:sp>
      </p:grpSp>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B5AE0BF2-B88D-35B1-339A-A9D0598542E7}"/>
                  </a:ext>
                </a:extLst>
              </p:cNvPr>
              <p:cNvSpPr txBox="1">
                <a:spLocks/>
              </p:cNvSpPr>
              <p:nvPr/>
            </p:nvSpPr>
            <p:spPr>
              <a:xfrm>
                <a:off x="263475" y="3882018"/>
                <a:ext cx="6749418" cy="269834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Input volume</a:t>
                </a:r>
                <a14:m>
                  <m:oMath xmlns:m="http://schemas.openxmlformats.org/officeDocument/2006/math">
                    <m:r>
                      <a:rPr lang="en-US" i="1" dirty="0">
                        <a:latin typeface="Cambria Math" panose="02040503050406030204" pitchFamily="18" charset="0"/>
                      </a:rPr>
                      <m:t>:</m:t>
                    </m:r>
                  </m:oMath>
                </a14:m>
                <a:r>
                  <a:rPr lang="en-US" dirty="0"/>
                  <a:t> </a:t>
                </a:r>
                <a14:m>
                  <m:oMath xmlns:m="http://schemas.openxmlformats.org/officeDocument/2006/math">
                    <m:r>
                      <a:rPr lang="en-US" i="1" dirty="0">
                        <a:latin typeface="Cambria Math" panose="02040503050406030204" pitchFamily="18" charset="0"/>
                      </a:rPr>
                      <m:t>32×32×3</m:t>
                    </m:r>
                  </m:oMath>
                </a14:m>
                <a:r>
                  <a:rPr lang="en-US" dirty="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𝑊</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𝑁</m:t>
                        </m:r>
                      </m:e>
                      <m:sub>
                        <m:r>
                          <a:rPr lang="en-US" i="1" dirty="0">
                            <a:latin typeface="Cambria Math" panose="02040503050406030204" pitchFamily="18" charset="0"/>
                          </a:rPr>
                          <m:t>1</m:t>
                        </m:r>
                      </m:sub>
                    </m:sSub>
                    <m:r>
                      <a:rPr lang="en-US" i="1" dirty="0">
                        <a:latin typeface="Cambria Math" panose="02040503050406030204" pitchFamily="18" charset="0"/>
                      </a:rPr>
                      <m:t>=32,</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=3)</m:t>
                    </m:r>
                  </m:oMath>
                </a14:m>
                <a:endParaRPr lang="en-US" dirty="0"/>
              </a:p>
              <a:p>
                <a14:m>
                  <m:oMath xmlns:m="http://schemas.openxmlformats.org/officeDocument/2006/math">
                    <m:r>
                      <a:rPr lang="en-US" i="1" dirty="0">
                        <a:latin typeface="Cambria Math" panose="02040503050406030204" pitchFamily="18" charset="0"/>
                      </a:rPr>
                      <m:t>10 5×5×3</m:t>
                    </m:r>
                  </m:oMath>
                </a14:m>
                <a:r>
                  <a:rPr lang="en-US" dirty="0"/>
                  <a:t> filters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=10,</m:t>
                    </m:r>
                    <m:r>
                      <a:rPr lang="en-US" i="1">
                        <a:latin typeface="Cambria Math" panose="02040503050406030204" pitchFamily="18" charset="0"/>
                      </a:rPr>
                      <m:t>𝐹</m:t>
                    </m:r>
                    <m:r>
                      <a:rPr lang="en-US" i="1">
                        <a:latin typeface="Cambria Math" panose="02040503050406030204" pitchFamily="18" charset="0"/>
                      </a:rPr>
                      <m:t>=5</m:t>
                    </m:r>
                  </m:oMath>
                </a14:m>
                <a:r>
                  <a:rPr lang="en-US" dirty="0"/>
                  <a:t>) w. stride </a:t>
                </a:r>
                <a14:m>
                  <m:oMath xmlns:m="http://schemas.openxmlformats.org/officeDocument/2006/math">
                    <m:r>
                      <a:rPr lang="en-US" i="1" dirty="0">
                        <a:latin typeface="Cambria Math" panose="02040503050406030204" pitchFamily="18" charset="0"/>
                      </a:rPr>
                      <m:t>𝑆</m:t>
                    </m:r>
                    <m:r>
                      <a:rPr lang="en-US" i="1" dirty="0">
                        <a:latin typeface="Cambria Math" panose="02040503050406030204" pitchFamily="18" charset="0"/>
                      </a:rPr>
                      <m:t>=1</m:t>
                    </m:r>
                  </m:oMath>
                </a14:m>
                <a:r>
                  <a:rPr lang="en-US" i="1" dirty="0">
                    <a:latin typeface="Cambria Math" panose="02040503050406030204" pitchFamily="18" charset="0"/>
                  </a:rPr>
                  <a:t>, </a:t>
                </a:r>
                <a:r>
                  <a:rPr lang="en-US" dirty="0">
                    <a:solidFill>
                      <a:srgbClr val="C00000"/>
                    </a:solidFill>
                  </a:rPr>
                  <a:t>padding</a:t>
                </a:r>
                <a14:m>
                  <m:oMath xmlns:m="http://schemas.openxmlformats.org/officeDocument/2006/math">
                    <m:r>
                      <a:rPr lang="en-US" i="1" dirty="0">
                        <a:solidFill>
                          <a:srgbClr val="C00000"/>
                        </a:solidFill>
                        <a:latin typeface="Cambria Math" panose="02040503050406030204" pitchFamily="18" charset="0"/>
                      </a:rPr>
                      <m:t> </m:t>
                    </m:r>
                    <m:r>
                      <a:rPr lang="en-US" i="1" dirty="0">
                        <a:solidFill>
                          <a:srgbClr val="C00000"/>
                        </a:solidFill>
                        <a:latin typeface="Cambria Math" panose="02040503050406030204" pitchFamily="18" charset="0"/>
                      </a:rPr>
                      <m:t>𝑃</m:t>
                    </m:r>
                    <m:r>
                      <a:rPr lang="en-US" i="1" dirty="0">
                        <a:solidFill>
                          <a:srgbClr val="C00000"/>
                        </a:solidFill>
                        <a:latin typeface="Cambria Math" panose="02040503050406030204" pitchFamily="18" charset="0"/>
                      </a:rPr>
                      <m:t>=2</m:t>
                    </m:r>
                  </m:oMath>
                </a14:m>
                <a:endParaRPr lang="en-US" dirty="0">
                  <a:solidFill>
                    <a:srgbClr val="C00000"/>
                  </a:solidFill>
                </a:endParaRPr>
              </a:p>
              <a:p>
                <a:r>
                  <a:rPr lang="en-US" dirty="0"/>
                  <a:t>Each feature map: </a:t>
                </a:r>
              </a:p>
              <a:p>
                <a:pPr lvl="1"/>
                <a:r>
                  <a:rPr lang="en-US" dirty="0"/>
                  <a:t>Spatial size: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W</m:t>
                        </m:r>
                      </m:e>
                      <m:sub>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H</m:t>
                        </m:r>
                      </m:e>
                      <m:sub>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N</m:t>
                        </m:r>
                      </m:e>
                      <m:sub>
                        <m:r>
                          <a:rPr lang="en-US">
                            <a:latin typeface="Cambria Math" panose="02040503050406030204" pitchFamily="18" charset="0"/>
                          </a:rPr>
                          <m:t>2</m:t>
                        </m:r>
                      </m:sub>
                    </m:sSub>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𝑆</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1</m:t>
                            </m:r>
                          </m:sub>
                        </m:sSub>
                        <m:r>
                          <a:rPr lang="en-US" i="1">
                            <a:latin typeface="Cambria Math" panose="02040503050406030204" pitchFamily="18" charset="0"/>
                          </a:rPr>
                          <m:t>+2</m:t>
                        </m:r>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dirty="0">
                        <a:latin typeface="Cambria Math" panose="02040503050406030204" pitchFamily="18" charset="0"/>
                      </a:rPr>
                      <m:t>+</m:t>
                    </m:r>
                    <m:r>
                      <a:rPr lang="en-US" i="1" dirty="0">
                        <a:latin typeface="Cambria Math" panose="02040503050406030204" pitchFamily="18" charset="0"/>
                      </a:rPr>
                      <m:t>1=</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den>
                    </m:f>
                    <m:d>
                      <m:dPr>
                        <m:ctrlPr>
                          <a:rPr lang="en-US" i="1" dirty="0">
                            <a:latin typeface="Cambria Math" panose="02040503050406030204" pitchFamily="18" charset="0"/>
                          </a:rPr>
                        </m:ctrlPr>
                      </m:dPr>
                      <m:e>
                        <m:r>
                          <a:rPr lang="en-US" i="1" dirty="0">
                            <a:latin typeface="Cambria Math" panose="02040503050406030204" pitchFamily="18" charset="0"/>
                          </a:rPr>
                          <m:t>32+2∗2−5</m:t>
                        </m:r>
                      </m:e>
                    </m:d>
                    <m:r>
                      <a:rPr lang="en-US" i="1" dirty="0">
                        <a:latin typeface="Cambria Math" panose="02040503050406030204" pitchFamily="18" charset="0"/>
                      </a:rPr>
                      <m:t>+1=32</m:t>
                    </m:r>
                  </m:oMath>
                </a14:m>
                <a:endParaRPr lang="en-US" dirty="0"/>
              </a:p>
              <a:p>
                <a:pPr lvl="1"/>
                <a:r>
                  <a:rPr lang="en-US" dirty="0"/>
                  <a:t>Depth: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rPr>
                      <m:t>=10</m:t>
                    </m:r>
                  </m:oMath>
                </a14:m>
                <a:endParaRPr lang="en-US" dirty="0"/>
              </a:p>
              <a:p>
                <a:r>
                  <a:rPr lang="en-US" dirty="0"/>
                  <a:t>Output volume:</a:t>
                </a:r>
                <a14:m>
                  <m:oMath xmlns:m="http://schemas.openxmlformats.org/officeDocument/2006/math">
                    <m:r>
                      <a:rPr lang="en-US" i="1" dirty="0">
                        <a:latin typeface="Cambria Math" panose="02040503050406030204" pitchFamily="18" charset="0"/>
                      </a:rPr>
                      <m:t>32×32×10</m:t>
                    </m:r>
                  </m:oMath>
                </a14:m>
                <a:endParaRPr lang="en-US" dirty="0"/>
              </a:p>
              <a:p>
                <a:r>
                  <a:rPr lang="en-US" dirty="0"/>
                  <a:t>No. params: same as above</a:t>
                </a:r>
              </a:p>
            </p:txBody>
          </p:sp>
        </mc:Choice>
        <mc:Fallback xmlns="">
          <p:sp>
            <p:nvSpPr>
              <p:cNvPr id="110" name="Content Placeholder 2">
                <a:extLst>
                  <a:ext uri="{FF2B5EF4-FFF2-40B4-BE49-F238E27FC236}">
                    <a16:creationId xmlns:a16="http://schemas.microsoft.com/office/drawing/2014/main" id="{B5AE0BF2-B88D-35B1-339A-A9D0598542E7}"/>
                  </a:ext>
                </a:extLst>
              </p:cNvPr>
              <p:cNvSpPr txBox="1">
                <a:spLocks noRot="1" noChangeAspect="1" noMove="1" noResize="1" noEditPoints="1" noAdjustHandles="1" noChangeArrowheads="1" noChangeShapeType="1" noTextEdit="1"/>
              </p:cNvSpPr>
              <p:nvPr/>
            </p:nvSpPr>
            <p:spPr>
              <a:xfrm>
                <a:off x="263475" y="3882018"/>
                <a:ext cx="6749418" cy="2698347"/>
              </a:xfrm>
              <a:prstGeom prst="rect">
                <a:avLst/>
              </a:prstGeom>
              <a:blipFill>
                <a:blip r:embed="rId3"/>
                <a:stretch>
                  <a:fillRect l="-542" t="-3846"/>
                </a:stretch>
              </a:blipFill>
            </p:spPr>
            <p:txBody>
              <a:bodyPr/>
              <a:lstStyle/>
              <a:p>
                <a:r>
                  <a:rPr lang="en-SE">
                    <a:noFill/>
                  </a:rPr>
                  <a:t> </a:t>
                </a:r>
              </a:p>
            </p:txBody>
          </p:sp>
        </mc:Fallback>
      </mc:AlternateContent>
      <p:cxnSp>
        <p:nvCxnSpPr>
          <p:cNvPr id="111" name="Straight Connector 110">
            <a:extLst>
              <a:ext uri="{FF2B5EF4-FFF2-40B4-BE49-F238E27FC236}">
                <a16:creationId xmlns:a16="http://schemas.microsoft.com/office/drawing/2014/main" id="{48B07D8D-4447-16DD-607C-34ED2BA12E48}"/>
              </a:ext>
            </a:extLst>
          </p:cNvPr>
          <p:cNvCxnSpPr>
            <a:cxnSpLocks/>
          </p:cNvCxnSpPr>
          <p:nvPr/>
        </p:nvCxnSpPr>
        <p:spPr>
          <a:xfrm>
            <a:off x="263475" y="3731819"/>
            <a:ext cx="11718975"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98942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D415-B135-26E8-7E9A-EC4F81BDA978}"/>
              </a:ext>
            </a:extLst>
          </p:cNvPr>
          <p:cNvSpPr>
            <a:spLocks noGrp="1"/>
          </p:cNvSpPr>
          <p:nvPr>
            <p:ph type="title"/>
          </p:nvPr>
        </p:nvSpPr>
        <p:spPr/>
        <p:txBody>
          <a:bodyPr/>
          <a:lstStyle/>
          <a:p>
            <a:r>
              <a:rPr lang="en-US" dirty="0"/>
              <a:t>Pointwise Convolution with 1×1 Filter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D4B466-5192-39C7-8541-90BEC2AE40BB}"/>
                  </a:ext>
                </a:extLst>
              </p:cNvPr>
              <p:cNvSpPr>
                <a:spLocks noGrp="1"/>
              </p:cNvSpPr>
              <p:nvPr>
                <p:ph idx="1"/>
              </p:nvPr>
            </p:nvSpPr>
            <p:spPr/>
            <p:txBody>
              <a:bodyPr/>
              <a:lstStyle/>
              <a:p>
                <a:r>
                  <a:rPr lang="en-US" b="0" dirty="0"/>
                  <a:t>A </a:t>
                </a:r>
                <a14:m>
                  <m:oMath xmlns:m="http://schemas.openxmlformats.org/officeDocument/2006/math">
                    <m:r>
                      <a:rPr lang="en-US" b="0" i="1" dirty="0" smtClean="0">
                        <a:latin typeface="Cambria Math" panose="02040503050406030204" pitchFamily="18" charset="0"/>
                      </a:rPr>
                      <m:t>1×1</m:t>
                    </m:r>
                  </m:oMath>
                </a14:m>
                <a:r>
                  <a:rPr lang="en-US" dirty="0"/>
                  <a:t> filter performs “mixing” of the input channels, then applies a non-linear activation function</a:t>
                </a:r>
              </a:p>
              <a:p>
                <a:r>
                  <a:rPr lang="en-US" dirty="0"/>
                  <a:t>Can be used to reduce the number of channels (volume depth); the non-linear activation function also helps increase model capacity</a:t>
                </a:r>
              </a:p>
            </p:txBody>
          </p:sp>
        </mc:Choice>
        <mc:Fallback xmlns="">
          <p:sp>
            <p:nvSpPr>
              <p:cNvPr id="3" name="Content Placeholder 2">
                <a:extLst>
                  <a:ext uri="{FF2B5EF4-FFF2-40B4-BE49-F238E27FC236}">
                    <a16:creationId xmlns:a16="http://schemas.microsoft.com/office/drawing/2014/main" id="{DDD4B466-5192-39C7-8541-90BEC2AE40BB}"/>
                  </a:ext>
                </a:extLst>
              </p:cNvPr>
              <p:cNvSpPr>
                <a:spLocks noGrp="1" noRot="1" noChangeAspect="1" noMove="1" noResize="1" noEditPoints="1" noAdjustHandles="1" noChangeArrowheads="1" noChangeShapeType="1" noTextEdit="1"/>
              </p:cNvSpPr>
              <p:nvPr>
                <p:ph idx="1"/>
              </p:nvPr>
            </p:nvSpPr>
            <p:spPr>
              <a:blipFill>
                <a:blip r:embed="rId2"/>
                <a:stretch>
                  <a:fillRect l="-1281" t="-2347" r="-172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D6533A6-3514-08F9-B94D-39C322627E0A}"/>
              </a:ext>
            </a:extLst>
          </p:cNvPr>
          <p:cNvSpPr>
            <a:spLocks noGrp="1"/>
          </p:cNvSpPr>
          <p:nvPr>
            <p:ph type="sldNum" sz="quarter" idx="12"/>
          </p:nvPr>
        </p:nvSpPr>
        <p:spPr/>
        <p:txBody>
          <a:bodyPr/>
          <a:lstStyle/>
          <a:p>
            <a:fld id="{1F57BF9A-7B35-9447-9112-EAE7E91B4E99}" type="slidenum">
              <a:rPr lang="en-US" smtClean="0"/>
              <a:t>33</a:t>
            </a:fld>
            <a:endParaRPr lang="en-US"/>
          </a:p>
        </p:txBody>
      </p:sp>
      <p:graphicFrame>
        <p:nvGraphicFramePr>
          <p:cNvPr id="5" name="Table 4">
            <a:extLst>
              <a:ext uri="{FF2B5EF4-FFF2-40B4-BE49-F238E27FC236}">
                <a16:creationId xmlns:a16="http://schemas.microsoft.com/office/drawing/2014/main" id="{9C3C8117-4688-F659-2014-BCFC6BE6F7BB}"/>
              </a:ext>
            </a:extLst>
          </p:cNvPr>
          <p:cNvGraphicFramePr>
            <a:graphicFrameLocks noGrp="1"/>
          </p:cNvGraphicFramePr>
          <p:nvPr>
            <p:extLst>
              <p:ext uri="{D42A27DB-BD31-4B8C-83A1-F6EECF244321}">
                <p14:modId xmlns:p14="http://schemas.microsoft.com/office/powerpoint/2010/main" val="648451118"/>
              </p:ext>
            </p:extLst>
          </p:nvPr>
        </p:nvGraphicFramePr>
        <p:xfrm>
          <a:off x="7784845" y="3670064"/>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8F18FBF1-7C15-BC6A-0006-0E1034B70A41}"/>
              </a:ext>
            </a:extLst>
          </p:cNvPr>
          <p:cNvGraphicFramePr>
            <a:graphicFrameLocks noGrp="1"/>
          </p:cNvGraphicFramePr>
          <p:nvPr>
            <p:extLst>
              <p:ext uri="{D42A27DB-BD31-4B8C-83A1-F6EECF244321}">
                <p14:modId xmlns:p14="http://schemas.microsoft.com/office/powerpoint/2010/main" val="1671358259"/>
              </p:ext>
            </p:extLst>
          </p:nvPr>
        </p:nvGraphicFramePr>
        <p:xfrm>
          <a:off x="7691127" y="3765919"/>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D658D480-488A-F504-34F4-DDAAC1E64436}"/>
              </a:ext>
            </a:extLst>
          </p:cNvPr>
          <p:cNvGraphicFramePr>
            <a:graphicFrameLocks noGrp="1"/>
          </p:cNvGraphicFramePr>
          <p:nvPr>
            <p:extLst>
              <p:ext uri="{D42A27DB-BD31-4B8C-83A1-F6EECF244321}">
                <p14:modId xmlns:p14="http://schemas.microsoft.com/office/powerpoint/2010/main" val="2988251769"/>
              </p:ext>
            </p:extLst>
          </p:nvPr>
        </p:nvGraphicFramePr>
        <p:xfrm>
          <a:off x="7594061" y="3861774"/>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Cube 7">
            <a:extLst>
              <a:ext uri="{FF2B5EF4-FFF2-40B4-BE49-F238E27FC236}">
                <a16:creationId xmlns:a16="http://schemas.microsoft.com/office/drawing/2014/main" id="{8FC2EE1B-D0AC-E134-BCA5-A7AD2B061EEC}"/>
              </a:ext>
            </a:extLst>
          </p:cNvPr>
          <p:cNvSpPr/>
          <p:nvPr/>
        </p:nvSpPr>
        <p:spPr>
          <a:xfrm>
            <a:off x="1940886" y="4044049"/>
            <a:ext cx="2210411" cy="2127826"/>
          </a:xfrm>
          <a:prstGeom prst="cube">
            <a:avLst>
              <a:gd name="adj" fmla="val 46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A184E835-797E-098E-2AB1-7855F4867938}"/>
              </a:ext>
            </a:extLst>
          </p:cNvPr>
          <p:cNvSpPr/>
          <p:nvPr/>
        </p:nvSpPr>
        <p:spPr>
          <a:xfrm>
            <a:off x="5074877" y="4203433"/>
            <a:ext cx="1636297" cy="1541722"/>
          </a:xfrm>
          <a:prstGeom prst="cube">
            <a:avLst>
              <a:gd name="adj" fmla="val 781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F6AA5B92-E57A-76E3-6AD9-B162211934A2}"/>
              </a:ext>
            </a:extLst>
          </p:cNvPr>
          <p:cNvSpPr/>
          <p:nvPr/>
        </p:nvSpPr>
        <p:spPr>
          <a:xfrm>
            <a:off x="2318263" y="4373658"/>
            <a:ext cx="1449625" cy="1319752"/>
          </a:xfrm>
          <a:prstGeom prst="cube">
            <a:avLst>
              <a:gd name="adj" fmla="val 77056"/>
            </a:avLst>
          </a:prstGeom>
          <a:solidFill>
            <a:srgbClr val="FFFF00">
              <a:alpha val="79000"/>
            </a:srgb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8ABE14C-7CCF-6E54-09CB-339B65243707}"/>
                  </a:ext>
                </a:extLst>
              </p:cNvPr>
              <p:cNvSpPr/>
              <p:nvPr/>
            </p:nvSpPr>
            <p:spPr>
              <a:xfrm>
                <a:off x="4334816" y="4712684"/>
                <a:ext cx="439543"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800" i="1">
                          <a:latin typeface="Cambria Math" charset="0"/>
                          <a:ea typeface="Cambria Math" charset="0"/>
                          <a:cs typeface="Cambria Math" charset="0"/>
                        </a:rPr>
                        <m:t>∗</m:t>
                      </m:r>
                    </m:oMath>
                  </m:oMathPara>
                </a14:m>
                <a:endParaRPr lang="en-US" sz="2800" dirty="0"/>
              </a:p>
            </p:txBody>
          </p:sp>
        </mc:Choice>
        <mc:Fallback xmlns="">
          <p:sp>
            <p:nvSpPr>
              <p:cNvPr id="11" name="Rectangle 10">
                <a:extLst>
                  <a:ext uri="{FF2B5EF4-FFF2-40B4-BE49-F238E27FC236}">
                    <a16:creationId xmlns:a16="http://schemas.microsoft.com/office/drawing/2014/main" id="{98ABE14C-7CCF-6E54-09CB-339B65243707}"/>
                  </a:ext>
                </a:extLst>
              </p:cNvPr>
              <p:cNvSpPr>
                <a:spLocks noRot="1" noChangeAspect="1" noMove="1" noResize="1" noEditPoints="1" noAdjustHandles="1" noChangeArrowheads="1" noChangeShapeType="1" noTextEdit="1"/>
              </p:cNvSpPr>
              <p:nvPr/>
            </p:nvSpPr>
            <p:spPr>
              <a:xfrm>
                <a:off x="4334816" y="4712684"/>
                <a:ext cx="439543" cy="523220"/>
              </a:xfrm>
              <a:prstGeom prst="rect">
                <a:avLst/>
              </a:prstGeom>
              <a:blipFill>
                <a:blip r:embed="rId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46B621E-2AD5-FDA7-8BF5-54816C393305}"/>
                  </a:ext>
                </a:extLst>
              </p:cNvPr>
              <p:cNvSpPr/>
              <p:nvPr/>
            </p:nvSpPr>
            <p:spPr>
              <a:xfrm>
                <a:off x="6962874" y="4712684"/>
                <a:ext cx="534121"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rPr>
                        <m:t>=</m:t>
                      </m:r>
                    </m:oMath>
                  </m:oMathPara>
                </a14:m>
                <a:endParaRPr lang="en-US" sz="2800" dirty="0"/>
              </a:p>
            </p:txBody>
          </p:sp>
        </mc:Choice>
        <mc:Fallback xmlns="">
          <p:sp>
            <p:nvSpPr>
              <p:cNvPr id="12" name="Rectangle 11">
                <a:extLst>
                  <a:ext uri="{FF2B5EF4-FFF2-40B4-BE49-F238E27FC236}">
                    <a16:creationId xmlns:a16="http://schemas.microsoft.com/office/drawing/2014/main" id="{446B621E-2AD5-FDA7-8BF5-54816C393305}"/>
                  </a:ext>
                </a:extLst>
              </p:cNvPr>
              <p:cNvSpPr>
                <a:spLocks noRot="1" noChangeAspect="1" noMove="1" noResize="1" noEditPoints="1" noAdjustHandles="1" noChangeArrowheads="1" noChangeShapeType="1" noTextEdit="1"/>
              </p:cNvSpPr>
              <p:nvPr/>
            </p:nvSpPr>
            <p:spPr>
              <a:xfrm>
                <a:off x="6962874" y="4712684"/>
                <a:ext cx="534121" cy="523220"/>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E08809-BC31-4699-D9E7-2BFA264C7932}"/>
                  </a:ext>
                </a:extLst>
              </p:cNvPr>
              <p:cNvSpPr txBox="1"/>
              <p:nvPr/>
            </p:nvSpPr>
            <p:spPr>
              <a:xfrm>
                <a:off x="2364043" y="6161891"/>
                <a:ext cx="1521570" cy="461665"/>
              </a:xfrm>
              <a:prstGeom prst="rect">
                <a:avLst/>
              </a:prstGeom>
              <a:noFill/>
            </p:spPr>
            <p:txBody>
              <a:bodyPr wrap="none" rtlCol="0">
                <a:spAutoFit/>
              </a:bodyPr>
              <a:lstStyle/>
              <a:p>
                <a:r>
                  <a:rPr lang="en-US" sz="2400" dirty="0"/>
                  <a:t>6 </a:t>
                </a:r>
                <a14:m>
                  <m:oMath xmlns:m="http://schemas.openxmlformats.org/officeDocument/2006/math">
                    <m:r>
                      <a:rPr lang="en-US" sz="2400" i="1" smtClean="0">
                        <a:latin typeface="Cambria Math" charset="0"/>
                        <a:ea typeface="Cambria Math" charset="0"/>
                        <a:cs typeface="Cambria Math" charset="0"/>
                      </a:rPr>
                      <m:t>×</m:t>
                    </m:r>
                  </m:oMath>
                </a14:m>
                <a:r>
                  <a:rPr lang="en-US" sz="2400" dirty="0"/>
                  <a:t> 6</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32</a:t>
                </a:r>
              </a:p>
            </p:txBody>
          </p:sp>
        </mc:Choice>
        <mc:Fallback xmlns="">
          <p:sp>
            <p:nvSpPr>
              <p:cNvPr id="13" name="TextBox 12">
                <a:extLst>
                  <a:ext uri="{FF2B5EF4-FFF2-40B4-BE49-F238E27FC236}">
                    <a16:creationId xmlns:a16="http://schemas.microsoft.com/office/drawing/2014/main" id="{01E08809-BC31-4699-D9E7-2BFA264C7932}"/>
                  </a:ext>
                </a:extLst>
              </p:cNvPr>
              <p:cNvSpPr txBox="1">
                <a:spLocks noRot="1" noChangeAspect="1" noMove="1" noResize="1" noEditPoints="1" noAdjustHandles="1" noChangeArrowheads="1" noChangeShapeType="1" noTextEdit="1"/>
              </p:cNvSpPr>
              <p:nvPr/>
            </p:nvSpPr>
            <p:spPr>
              <a:xfrm>
                <a:off x="2364043" y="6161891"/>
                <a:ext cx="1521570" cy="461665"/>
              </a:xfrm>
              <a:prstGeom prst="rect">
                <a:avLst/>
              </a:prstGeom>
              <a:blipFill>
                <a:blip r:embed="rId5"/>
                <a:stretch>
                  <a:fillRect l="-6426" t="-10526" r="-5221" b="-2894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D552C93-6047-00D2-6E19-4727768999A5}"/>
                  </a:ext>
                </a:extLst>
              </p:cNvPr>
              <p:cNvSpPr txBox="1"/>
              <p:nvPr/>
            </p:nvSpPr>
            <p:spPr>
              <a:xfrm>
                <a:off x="5132240" y="6161890"/>
                <a:ext cx="1521570" cy="461665"/>
              </a:xfrm>
              <a:prstGeom prst="rect">
                <a:avLst/>
              </a:prstGeom>
              <a:noFill/>
            </p:spPr>
            <p:txBody>
              <a:bodyPr wrap="none" rtlCol="0">
                <a:spAutoFit/>
              </a:bodyPr>
              <a:lstStyle/>
              <a:p>
                <a:r>
                  <a:rPr lang="en-US" sz="2400" dirty="0"/>
                  <a:t>1 </a:t>
                </a:r>
                <a14:m>
                  <m:oMath xmlns:m="http://schemas.openxmlformats.org/officeDocument/2006/math">
                    <m:r>
                      <a:rPr lang="en-US" sz="2400" i="1" smtClean="0">
                        <a:latin typeface="Cambria Math" charset="0"/>
                        <a:ea typeface="Cambria Math" charset="0"/>
                        <a:cs typeface="Cambria Math" charset="0"/>
                      </a:rPr>
                      <m:t>×</m:t>
                    </m:r>
                  </m:oMath>
                </a14:m>
                <a:r>
                  <a:rPr lang="en-US" sz="2400" dirty="0"/>
                  <a:t> 1</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32</a:t>
                </a:r>
              </a:p>
            </p:txBody>
          </p:sp>
        </mc:Choice>
        <mc:Fallback xmlns="">
          <p:sp>
            <p:nvSpPr>
              <p:cNvPr id="14" name="TextBox 13">
                <a:extLst>
                  <a:ext uri="{FF2B5EF4-FFF2-40B4-BE49-F238E27FC236}">
                    <a16:creationId xmlns:a16="http://schemas.microsoft.com/office/drawing/2014/main" id="{5D552C93-6047-00D2-6E19-4727768999A5}"/>
                  </a:ext>
                </a:extLst>
              </p:cNvPr>
              <p:cNvSpPr txBox="1">
                <a:spLocks noRot="1" noChangeAspect="1" noMove="1" noResize="1" noEditPoints="1" noAdjustHandles="1" noChangeArrowheads="1" noChangeShapeType="1" noTextEdit="1"/>
              </p:cNvSpPr>
              <p:nvPr/>
            </p:nvSpPr>
            <p:spPr>
              <a:xfrm>
                <a:off x="5132240" y="6161890"/>
                <a:ext cx="1521570" cy="461665"/>
              </a:xfrm>
              <a:prstGeom prst="rect">
                <a:avLst/>
              </a:prstGeom>
              <a:blipFill>
                <a:blip r:embed="rId6"/>
                <a:stretch>
                  <a:fillRect l="-6400" t="-10526" r="-4800" b="-2894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E5985D-6FBD-A7A2-E171-F44F03A4A162}"/>
                  </a:ext>
                </a:extLst>
              </p:cNvPr>
              <p:cNvSpPr txBox="1"/>
              <p:nvPr/>
            </p:nvSpPr>
            <p:spPr>
              <a:xfrm>
                <a:off x="7598038" y="6175514"/>
                <a:ext cx="2281394" cy="461665"/>
              </a:xfrm>
              <a:prstGeom prst="rect">
                <a:avLst/>
              </a:prstGeom>
              <a:noFill/>
            </p:spPr>
            <p:txBody>
              <a:bodyPr wrap="none" rtlCol="0">
                <a:spAutoFit/>
              </a:bodyPr>
              <a:lstStyle/>
              <a:p>
                <a:r>
                  <a:rPr lang="en-US" sz="2400" dirty="0"/>
                  <a:t>6 </a:t>
                </a:r>
                <a14:m>
                  <m:oMath xmlns:m="http://schemas.openxmlformats.org/officeDocument/2006/math">
                    <m:r>
                      <a:rPr lang="en-US" sz="2400" i="1" smtClean="0">
                        <a:latin typeface="Cambria Math" charset="0"/>
                        <a:ea typeface="Cambria Math" charset="0"/>
                        <a:cs typeface="Cambria Math" charset="0"/>
                      </a:rPr>
                      <m:t>×</m:t>
                    </m:r>
                  </m:oMath>
                </a14:m>
                <a:r>
                  <a:rPr lang="en-US" sz="2400" dirty="0"/>
                  <a:t> 6</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 </a:t>
                </a:r>
                <a:r>
                  <a:rPr lang="en-US" sz="2400" dirty="0">
                    <a:latin typeface="Century Schoolbook" charset="0"/>
                    <a:ea typeface="Century Schoolbook" charset="0"/>
                    <a:cs typeface="Century Schoolbook" charset="0"/>
                  </a:rPr>
                  <a:t>filters</a:t>
                </a:r>
                <a:endParaRPr lang="en-US" sz="2400" dirty="0"/>
              </a:p>
            </p:txBody>
          </p:sp>
        </mc:Choice>
        <mc:Fallback xmlns="">
          <p:sp>
            <p:nvSpPr>
              <p:cNvPr id="15" name="TextBox 14">
                <a:extLst>
                  <a:ext uri="{FF2B5EF4-FFF2-40B4-BE49-F238E27FC236}">
                    <a16:creationId xmlns:a16="http://schemas.microsoft.com/office/drawing/2014/main" id="{A8E5985D-6FBD-A7A2-E171-F44F03A4A162}"/>
                  </a:ext>
                </a:extLst>
              </p:cNvPr>
              <p:cNvSpPr txBox="1">
                <a:spLocks noRot="1" noChangeAspect="1" noMove="1" noResize="1" noEditPoints="1" noAdjustHandles="1" noChangeArrowheads="1" noChangeShapeType="1" noTextEdit="1"/>
              </p:cNvSpPr>
              <p:nvPr/>
            </p:nvSpPr>
            <p:spPr>
              <a:xfrm>
                <a:off x="7598038" y="6175514"/>
                <a:ext cx="2281394" cy="461665"/>
              </a:xfrm>
              <a:prstGeom prst="rect">
                <a:avLst/>
              </a:prstGeom>
              <a:blipFill>
                <a:blip r:embed="rId7"/>
                <a:stretch>
                  <a:fillRect l="-4000" t="-13158" r="-3467" b="-28947"/>
                </a:stretch>
              </a:blipFill>
            </p:spPr>
            <p:txBody>
              <a:bodyPr/>
              <a:lstStyle/>
              <a:p>
                <a:r>
                  <a:rPr lang="en-SE">
                    <a:noFill/>
                  </a:rPr>
                  <a:t> </a:t>
                </a:r>
              </a:p>
            </p:txBody>
          </p:sp>
        </mc:Fallback>
      </mc:AlternateContent>
    </p:spTree>
    <p:extLst>
      <p:ext uri="{BB962C8B-B14F-4D97-AF65-F5344CB8AC3E}">
        <p14:creationId xmlns:p14="http://schemas.microsoft.com/office/powerpoint/2010/main" val="19508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D2EBCC3-C53B-9008-ACC0-CBA2EF8E5976}"/>
                  </a:ext>
                </a:extLst>
              </p:cNvPr>
              <p:cNvSpPr>
                <a:spLocks noGrp="1"/>
              </p:cNvSpPr>
              <p:nvPr>
                <p:ph type="title"/>
              </p:nvPr>
            </p:nvSpPr>
            <p:spPr/>
            <p:txBody>
              <a:bodyPr/>
              <a:lstStyle/>
              <a:p>
                <a14:m>
                  <m:oMath xmlns:m="http://schemas.openxmlformats.org/officeDocument/2006/math">
                    <m:r>
                      <a:rPr lang="en-US" b="0" i="1" dirty="0" smtClean="0">
                        <a:latin typeface="Cambria Math" panose="02040503050406030204" pitchFamily="18" charset="0"/>
                      </a:rPr>
                      <m:t>1×1</m:t>
                    </m:r>
                  </m:oMath>
                </a14:m>
                <a:r>
                  <a:rPr lang="en-US" dirty="0"/>
                  <a:t> Filter Example</a:t>
                </a:r>
                <a:endParaRPr lang="en-SE" dirty="0"/>
              </a:p>
            </p:txBody>
          </p:sp>
        </mc:Choice>
        <mc:Fallback xmlns="">
          <p:sp>
            <p:nvSpPr>
              <p:cNvPr id="2" name="Title 1">
                <a:extLst>
                  <a:ext uri="{FF2B5EF4-FFF2-40B4-BE49-F238E27FC236}">
                    <a16:creationId xmlns:a16="http://schemas.microsoft.com/office/drawing/2014/main" id="{CD2EBCC3-C53B-9008-ACC0-CBA2EF8E5976}"/>
                  </a:ext>
                </a:extLst>
              </p:cNvPr>
              <p:cNvSpPr>
                <a:spLocks noGrp="1" noRot="1" noChangeAspect="1" noMove="1" noResize="1" noEditPoints="1" noAdjustHandles="1" noChangeArrowheads="1" noChangeShapeType="1" noTextEdit="1"/>
              </p:cNvSpPr>
              <p:nvPr>
                <p:ph type="title"/>
              </p:nvPr>
            </p:nvSpPr>
            <p:spPr>
              <a:blipFill>
                <a:blip r:embed="rId2"/>
                <a:stretch>
                  <a:fillRect t="-3977" b="-1590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15398C8-6938-E3F4-1E66-FDE957417ABD}"/>
                  </a:ext>
                </a:extLst>
              </p:cNvPr>
              <p:cNvSpPr>
                <a:spLocks noGrp="1"/>
              </p:cNvSpPr>
              <p:nvPr>
                <p:ph idx="1"/>
              </p:nvPr>
            </p:nvSpPr>
            <p:spPr>
              <a:xfrm>
                <a:off x="622737" y="1237593"/>
                <a:ext cx="10949153" cy="2488821"/>
              </a:xfrm>
            </p:spPr>
            <p:txBody>
              <a:bodyPr>
                <a:normAutofit fontScale="62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56×56</m:t>
                    </m:r>
                    <m:r>
                      <a:rPr lang="en-US" i="1" dirty="0">
                        <a:latin typeface="Cambria Math" panose="02040503050406030204" pitchFamily="18" charset="0"/>
                      </a:rPr>
                      <m:t>×</m:t>
                    </m:r>
                    <m:r>
                      <a:rPr lang="en-US" b="0" i="1" dirty="0" smtClean="0">
                        <a:latin typeface="Cambria Math" panose="02040503050406030204" pitchFamily="18" charset="0"/>
                      </a:rPr>
                      <m:t>64</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56, 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𝐷</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=64)</m:t>
                    </m:r>
                  </m:oMath>
                </a14:m>
                <a:endParaRPr lang="en-US" dirty="0"/>
              </a:p>
              <a:p>
                <a14:m>
                  <m:oMath xmlns:m="http://schemas.openxmlformats.org/officeDocument/2006/math">
                    <m:r>
                      <a:rPr lang="en-US" b="0" i="1" dirty="0" smtClean="0">
                        <a:latin typeface="Cambria Math" panose="02040503050406030204" pitchFamily="18" charset="0"/>
                      </a:rPr>
                      <m:t>32</m:t>
                    </m:r>
                    <m:r>
                      <a:rPr lang="en-US" i="1" dirty="0" smtClean="0">
                        <a:latin typeface="Cambria Math" panose="02040503050406030204" pitchFamily="18" charset="0"/>
                      </a:rPr>
                      <m:t> </m:t>
                    </m:r>
                    <m:r>
                      <a:rPr lang="en-US" b="0" i="1" dirty="0" smtClean="0">
                        <a:latin typeface="Cambria Math" panose="02040503050406030204" pitchFamily="18" charset="0"/>
                      </a:rPr>
                      <m:t>1×1×64</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=32,</m:t>
                    </m:r>
                    <m:r>
                      <a:rPr lang="en-US" i="1">
                        <a:latin typeface="Cambria Math" panose="02040503050406030204" pitchFamily="18" charset="0"/>
                      </a:rPr>
                      <m:t>𝐹</m:t>
                    </m:r>
                    <m:r>
                      <a:rPr lang="en-US" i="1">
                        <a:latin typeface="Cambria Math" panose="02040503050406030204" pitchFamily="18" charset="0"/>
                      </a:rPr>
                      <m:t>=1</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padding</a:t>
                </a:r>
              </a:p>
              <a:p>
                <a:r>
                  <a:rPr lang="en-US" b="0" dirty="0"/>
                  <a:t>Each feature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56−1</m:t>
                        </m:r>
                      </m:e>
                    </m:d>
                    <m:r>
                      <a:rPr lang="en-US" b="0" i="1" dirty="0" smtClean="0">
                        <a:latin typeface="Cambria Math" panose="02040503050406030204" pitchFamily="18" charset="0"/>
                      </a:rPr>
                      <m:t>+1=56</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=32</m:t>
                    </m:r>
                  </m:oMath>
                </a14:m>
                <a:endParaRPr lang="en-US" dirty="0"/>
              </a:p>
              <a:p>
                <a:r>
                  <a:rPr lang="en-US" dirty="0"/>
                  <a:t>Output volume:</a:t>
                </a:r>
                <a14:m>
                  <m:oMath xmlns:m="http://schemas.openxmlformats.org/officeDocument/2006/math">
                    <m:r>
                      <a:rPr lang="en-US" b="0" i="1" dirty="0" smtClean="0">
                        <a:latin typeface="Cambria Math" panose="02040503050406030204" pitchFamily="18" charset="0"/>
                      </a:rPr>
                      <m:t>56×56×32</m:t>
                    </m:r>
                  </m:oMath>
                </a14:m>
                <a:endParaRPr lang="en-US" dirty="0"/>
              </a:p>
              <a:p>
                <a:r>
                  <a:rPr lang="en-US" dirty="0"/>
                  <a:t>No. params: each filter has </a:t>
                </a:r>
                <a14:m>
                  <m:oMath xmlns:m="http://schemas.openxmlformats.org/officeDocument/2006/math">
                    <m:r>
                      <a:rPr lang="en-US" b="0" i="1" dirty="0" smtClean="0">
                        <a:latin typeface="Cambria Math" panose="02040503050406030204" pitchFamily="18" charset="0"/>
                      </a:rPr>
                      <m:t>1</m:t>
                    </m:r>
                    <m:r>
                      <a:rPr lang="en-US" i="1" dirty="0" smtClean="0">
                        <a:latin typeface="Cambria Math" panose="02040503050406030204" pitchFamily="18" charset="0"/>
                      </a:rPr>
                      <m:t>∗</m:t>
                    </m:r>
                    <m:r>
                      <a:rPr lang="en-US" b="0" i="1" dirty="0" smtClean="0">
                        <a:latin typeface="Cambria Math" panose="02040503050406030204" pitchFamily="18" charset="0"/>
                      </a:rPr>
                      <m:t>1</m:t>
                    </m:r>
                    <m:r>
                      <a:rPr lang="en-US" i="1" dirty="0" smtClean="0">
                        <a:latin typeface="Cambria Math" panose="02040503050406030204" pitchFamily="18" charset="0"/>
                      </a:rPr>
                      <m:t>∗</m:t>
                    </m:r>
                    <m:r>
                      <a:rPr lang="en-US" b="0" i="1" dirty="0" smtClean="0">
                        <a:latin typeface="Cambria Math" panose="02040503050406030204" pitchFamily="18" charset="0"/>
                      </a:rPr>
                      <m:t>64</m:t>
                    </m:r>
                    <m:r>
                      <a:rPr lang="en-US" i="1" dirty="0" smtClean="0">
                        <a:latin typeface="Cambria Math" panose="02040503050406030204" pitchFamily="18" charset="0"/>
                      </a:rPr>
                      <m:t>+1=</m:t>
                    </m:r>
                    <m:r>
                      <a:rPr lang="en-US" b="0" i="1" dirty="0" smtClean="0">
                        <a:latin typeface="Cambria Math" panose="02040503050406030204" pitchFamily="18" charset="0"/>
                      </a:rPr>
                      <m:t>65</m:t>
                    </m:r>
                  </m:oMath>
                </a14:m>
                <a:r>
                  <a:rPr lang="en-US" dirty="0"/>
                  <a:t> params, so 32 filters add up to </a:t>
                </a:r>
                <a14:m>
                  <m:oMath xmlns:m="http://schemas.openxmlformats.org/officeDocument/2006/math">
                    <m:r>
                      <a:rPr lang="en-US" b="0" i="1" dirty="0" smtClean="0">
                        <a:latin typeface="Cambria Math" panose="02040503050406030204" pitchFamily="18" charset="0"/>
                      </a:rPr>
                      <m:t>65</m:t>
                    </m:r>
                    <m:r>
                      <a:rPr lang="en-US" i="1" dirty="0" smtClean="0">
                        <a:latin typeface="Cambria Math" panose="02040503050406030204" pitchFamily="18" charset="0"/>
                      </a:rPr>
                      <m:t>∗</m:t>
                    </m:r>
                    <m:r>
                      <a:rPr lang="en-US" b="0" i="1" dirty="0" smtClean="0">
                        <a:latin typeface="Cambria Math" panose="02040503050406030204" pitchFamily="18" charset="0"/>
                      </a:rPr>
                      <m:t>32=2080</m:t>
                    </m:r>
                  </m:oMath>
                </a14:m>
                <a:r>
                  <a:rPr lang="en-US" dirty="0"/>
                  <a:t> params</a:t>
                </a:r>
              </a:p>
            </p:txBody>
          </p:sp>
        </mc:Choice>
        <mc:Fallback xmlns="">
          <p:sp>
            <p:nvSpPr>
              <p:cNvPr id="3" name="Content Placeholder 2">
                <a:extLst>
                  <a:ext uri="{FF2B5EF4-FFF2-40B4-BE49-F238E27FC236}">
                    <a16:creationId xmlns:a16="http://schemas.microsoft.com/office/drawing/2014/main" id="{F15398C8-6938-E3F4-1E66-FDE957417ABD}"/>
                  </a:ext>
                </a:extLst>
              </p:cNvPr>
              <p:cNvSpPr>
                <a:spLocks noGrp="1" noRot="1" noChangeAspect="1" noMove="1" noResize="1" noEditPoints="1" noAdjustHandles="1" noChangeArrowheads="1" noChangeShapeType="1" noTextEdit="1"/>
              </p:cNvSpPr>
              <p:nvPr>
                <p:ph idx="1"/>
              </p:nvPr>
            </p:nvSpPr>
            <p:spPr>
              <a:xfrm>
                <a:off x="622737" y="1237593"/>
                <a:ext cx="10949153" cy="2488821"/>
              </a:xfrm>
              <a:blipFill>
                <a:blip r:embed="rId3"/>
                <a:stretch>
                  <a:fillRect l="-501" t="-4412" b="-441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93BCB2-23A5-8913-8909-8CA4297FD195}"/>
              </a:ext>
            </a:extLst>
          </p:cNvPr>
          <p:cNvSpPr>
            <a:spLocks noGrp="1"/>
          </p:cNvSpPr>
          <p:nvPr>
            <p:ph type="sldNum" sz="quarter" idx="12"/>
          </p:nvPr>
        </p:nvSpPr>
        <p:spPr/>
        <p:txBody>
          <a:bodyPr/>
          <a:lstStyle/>
          <a:p>
            <a:fld id="{1F57BF9A-7B35-9447-9112-EAE7E91B4E99}" type="slidenum">
              <a:rPr lang="en-US" smtClean="0"/>
              <a:t>34</a:t>
            </a:fld>
            <a:endParaRPr lang="en-US"/>
          </a:p>
        </p:txBody>
      </p:sp>
      <p:grpSp>
        <p:nvGrpSpPr>
          <p:cNvPr id="5" name="Group 4">
            <a:extLst>
              <a:ext uri="{FF2B5EF4-FFF2-40B4-BE49-F238E27FC236}">
                <a16:creationId xmlns:a16="http://schemas.microsoft.com/office/drawing/2014/main" id="{53AE3A39-0EFF-499D-32C6-27FE34AC2421}"/>
              </a:ext>
            </a:extLst>
          </p:cNvPr>
          <p:cNvGrpSpPr/>
          <p:nvPr/>
        </p:nvGrpSpPr>
        <p:grpSpPr>
          <a:xfrm>
            <a:off x="2558557" y="3766521"/>
            <a:ext cx="6880727" cy="3028417"/>
            <a:chOff x="1264998" y="3840029"/>
            <a:chExt cx="6880727" cy="3028417"/>
          </a:xfrm>
        </p:grpSpPr>
        <p:sp>
          <p:nvSpPr>
            <p:cNvPr id="6" name="object 5">
              <a:extLst>
                <a:ext uri="{FF2B5EF4-FFF2-40B4-BE49-F238E27FC236}">
                  <a16:creationId xmlns:a16="http://schemas.microsoft.com/office/drawing/2014/main" id="{6284B276-9DD7-2359-BC4B-8C62564795B0}"/>
                </a:ext>
              </a:extLst>
            </p:cNvPr>
            <p:cNvSpPr/>
            <p:nvPr/>
          </p:nvSpPr>
          <p:spPr>
            <a:xfrm>
              <a:off x="1264998" y="4538673"/>
              <a:ext cx="987425" cy="2004060"/>
            </a:xfrm>
            <a:custGeom>
              <a:avLst/>
              <a:gdLst/>
              <a:ahLst/>
              <a:cxnLst/>
              <a:rect l="l" t="t" r="r" b="b"/>
              <a:pathLst>
                <a:path w="987425" h="2004060">
                  <a:moveTo>
                    <a:pt x="0" y="0"/>
                  </a:moveTo>
                  <a:lnTo>
                    <a:pt x="987353" y="0"/>
                  </a:lnTo>
                  <a:lnTo>
                    <a:pt x="987353" y="2004050"/>
                  </a:lnTo>
                  <a:lnTo>
                    <a:pt x="0" y="2004050"/>
                  </a:lnTo>
                  <a:lnTo>
                    <a:pt x="0" y="0"/>
                  </a:lnTo>
                  <a:close/>
                </a:path>
              </a:pathLst>
            </a:custGeom>
            <a:solidFill>
              <a:srgbClr val="C8DAF7">
                <a:alpha val="42689"/>
              </a:srgbClr>
            </a:solidFill>
          </p:spPr>
          <p:txBody>
            <a:bodyPr wrap="square" lIns="0" tIns="0" rIns="0" bIns="0" rtlCol="0"/>
            <a:lstStyle/>
            <a:p>
              <a:endParaRPr/>
            </a:p>
          </p:txBody>
        </p:sp>
        <p:sp>
          <p:nvSpPr>
            <p:cNvPr id="7" name="object 6">
              <a:extLst>
                <a:ext uri="{FF2B5EF4-FFF2-40B4-BE49-F238E27FC236}">
                  <a16:creationId xmlns:a16="http://schemas.microsoft.com/office/drawing/2014/main" id="{CC16ED9C-8429-98EF-FA31-98BC62083475}"/>
                </a:ext>
              </a:extLst>
            </p:cNvPr>
            <p:cNvSpPr/>
            <p:nvPr/>
          </p:nvSpPr>
          <p:spPr>
            <a:xfrm>
              <a:off x="1264998" y="3840029"/>
              <a:ext cx="1686560" cy="2703195"/>
            </a:xfrm>
            <a:custGeom>
              <a:avLst/>
              <a:gdLst/>
              <a:ahLst/>
              <a:cxnLst/>
              <a:rect l="l" t="t" r="r" b="b"/>
              <a:pathLst>
                <a:path w="1686560" h="2703195">
                  <a:moveTo>
                    <a:pt x="0" y="698643"/>
                  </a:moveTo>
                  <a:lnTo>
                    <a:pt x="698643" y="0"/>
                  </a:lnTo>
                  <a:lnTo>
                    <a:pt x="1685996" y="0"/>
                  </a:lnTo>
                  <a:lnTo>
                    <a:pt x="1685996" y="2004045"/>
                  </a:lnTo>
                  <a:lnTo>
                    <a:pt x="987353" y="2702694"/>
                  </a:lnTo>
                  <a:lnTo>
                    <a:pt x="0" y="2702694"/>
                  </a:lnTo>
                  <a:lnTo>
                    <a:pt x="0" y="698643"/>
                  </a:lnTo>
                  <a:close/>
                </a:path>
              </a:pathLst>
            </a:custGeom>
            <a:ln w="19049">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EEC08D8-9B61-9A23-F023-40330A3E8198}"/>
                </a:ext>
              </a:extLst>
            </p:cNvPr>
            <p:cNvSpPr/>
            <p:nvPr/>
          </p:nvSpPr>
          <p:spPr>
            <a:xfrm>
              <a:off x="1264998" y="3840029"/>
              <a:ext cx="1686560" cy="699135"/>
            </a:xfrm>
            <a:custGeom>
              <a:avLst/>
              <a:gdLst/>
              <a:ahLst/>
              <a:cxnLst/>
              <a:rect l="l" t="t" r="r" b="b"/>
              <a:pathLst>
                <a:path w="1686560" h="699135">
                  <a:moveTo>
                    <a:pt x="0" y="698643"/>
                  </a:moveTo>
                  <a:lnTo>
                    <a:pt x="987353" y="698643"/>
                  </a:lnTo>
                  <a:lnTo>
                    <a:pt x="1685996" y="0"/>
                  </a:lnTo>
                </a:path>
              </a:pathLst>
            </a:custGeom>
            <a:ln w="19049">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4B70238B-8D8C-7D2E-4F53-5E835416F3BF}"/>
                </a:ext>
              </a:extLst>
            </p:cNvPr>
            <p:cNvSpPr/>
            <p:nvPr/>
          </p:nvSpPr>
          <p:spPr>
            <a:xfrm>
              <a:off x="2252351" y="4538673"/>
              <a:ext cx="0" cy="2004060"/>
            </a:xfrm>
            <a:custGeom>
              <a:avLst/>
              <a:gdLst/>
              <a:ahLst/>
              <a:cxnLst/>
              <a:rect l="l" t="t" r="r" b="b"/>
              <a:pathLst>
                <a:path h="2004060">
                  <a:moveTo>
                    <a:pt x="0" y="0"/>
                  </a:moveTo>
                  <a:lnTo>
                    <a:pt x="0" y="2004050"/>
                  </a:lnTo>
                </a:path>
              </a:pathLst>
            </a:custGeom>
            <a:ln w="19049">
              <a:solidFill>
                <a:srgbClr val="000000"/>
              </a:solidFill>
            </a:ln>
          </p:spPr>
          <p:txBody>
            <a:bodyPr wrap="square" lIns="0" tIns="0" rIns="0" bIns="0" rtlCol="0"/>
            <a:lstStyle/>
            <a:p>
              <a:endParaRPr/>
            </a:p>
          </p:txBody>
        </p:sp>
        <p:sp>
          <p:nvSpPr>
            <p:cNvPr id="10" name="object 9">
              <a:extLst>
                <a:ext uri="{FF2B5EF4-FFF2-40B4-BE49-F238E27FC236}">
                  <a16:creationId xmlns:a16="http://schemas.microsoft.com/office/drawing/2014/main" id="{5EA9179F-00BD-1A94-6505-9904DA5CCA51}"/>
                </a:ext>
              </a:extLst>
            </p:cNvPr>
            <p:cNvSpPr txBox="1"/>
            <p:nvPr/>
          </p:nvSpPr>
          <p:spPr>
            <a:xfrm>
              <a:off x="1592273" y="658333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64</a:t>
              </a:r>
              <a:endParaRPr sz="1800">
                <a:latin typeface="Arial"/>
                <a:cs typeface="Arial"/>
              </a:endParaRPr>
            </a:p>
          </p:txBody>
        </p:sp>
        <p:sp>
          <p:nvSpPr>
            <p:cNvPr id="11" name="object 10">
              <a:extLst>
                <a:ext uri="{FF2B5EF4-FFF2-40B4-BE49-F238E27FC236}">
                  <a16:creationId xmlns:a16="http://schemas.microsoft.com/office/drawing/2014/main" id="{9B0EE955-0561-96A5-9967-2E17552D640C}"/>
                </a:ext>
              </a:extLst>
            </p:cNvPr>
            <p:cNvSpPr txBox="1"/>
            <p:nvPr/>
          </p:nvSpPr>
          <p:spPr>
            <a:xfrm>
              <a:off x="2626093" y="619420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12" name="object 11">
              <a:extLst>
                <a:ext uri="{FF2B5EF4-FFF2-40B4-BE49-F238E27FC236}">
                  <a16:creationId xmlns:a16="http://schemas.microsoft.com/office/drawing/2014/main" id="{6A33395F-BD3C-95A5-707A-9B9C5CA313C5}"/>
                </a:ext>
              </a:extLst>
            </p:cNvPr>
            <p:cNvSpPr txBox="1"/>
            <p:nvPr/>
          </p:nvSpPr>
          <p:spPr>
            <a:xfrm>
              <a:off x="3029324" y="475829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13" name="object 12">
              <a:extLst>
                <a:ext uri="{FF2B5EF4-FFF2-40B4-BE49-F238E27FC236}">
                  <a16:creationId xmlns:a16="http://schemas.microsoft.com/office/drawing/2014/main" id="{9AC8E449-0A8C-AA5D-EE42-B9F0553F2663}"/>
                </a:ext>
              </a:extLst>
            </p:cNvPr>
            <p:cNvSpPr/>
            <p:nvPr/>
          </p:nvSpPr>
          <p:spPr>
            <a:xfrm>
              <a:off x="4128093" y="5218677"/>
              <a:ext cx="1499870" cy="0"/>
            </a:xfrm>
            <a:custGeom>
              <a:avLst/>
              <a:gdLst/>
              <a:ahLst/>
              <a:cxnLst/>
              <a:rect l="l" t="t" r="r" b="b"/>
              <a:pathLst>
                <a:path w="1499870">
                  <a:moveTo>
                    <a:pt x="0" y="0"/>
                  </a:moveTo>
                  <a:lnTo>
                    <a:pt x="1499546" y="0"/>
                  </a:lnTo>
                </a:path>
              </a:pathLst>
            </a:custGeom>
            <a:ln w="9524">
              <a:solidFill>
                <a:srgbClr val="000000"/>
              </a:solidFill>
            </a:ln>
          </p:spPr>
          <p:txBody>
            <a:bodyPr wrap="square" lIns="0" tIns="0" rIns="0" bIns="0" rtlCol="0"/>
            <a:lstStyle/>
            <a:p>
              <a:endParaRPr/>
            </a:p>
          </p:txBody>
        </p:sp>
        <p:sp>
          <p:nvSpPr>
            <p:cNvPr id="14" name="object 13">
              <a:extLst>
                <a:ext uri="{FF2B5EF4-FFF2-40B4-BE49-F238E27FC236}">
                  <a16:creationId xmlns:a16="http://schemas.microsoft.com/office/drawing/2014/main" id="{5501779B-2214-0854-660B-9A7546C1367C}"/>
                </a:ext>
              </a:extLst>
            </p:cNvPr>
            <p:cNvSpPr/>
            <p:nvPr/>
          </p:nvSpPr>
          <p:spPr>
            <a:xfrm>
              <a:off x="5627640" y="5202944"/>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a:p>
          </p:txBody>
        </p:sp>
        <p:sp>
          <p:nvSpPr>
            <p:cNvPr id="15" name="object 14">
              <a:extLst>
                <a:ext uri="{FF2B5EF4-FFF2-40B4-BE49-F238E27FC236}">
                  <a16:creationId xmlns:a16="http://schemas.microsoft.com/office/drawing/2014/main" id="{C5C24CF5-445F-DA7F-C3D3-37870C9FA097}"/>
                </a:ext>
              </a:extLst>
            </p:cNvPr>
            <p:cNvSpPr txBox="1"/>
            <p:nvPr/>
          </p:nvSpPr>
          <p:spPr>
            <a:xfrm>
              <a:off x="4254817" y="4529707"/>
              <a:ext cx="1358265" cy="561340"/>
            </a:xfrm>
            <a:prstGeom prst="rect">
              <a:avLst/>
            </a:prstGeom>
          </p:spPr>
          <p:txBody>
            <a:bodyPr vert="horz" wrap="square" lIns="0" tIns="0" rIns="0" bIns="0" rtlCol="0">
              <a:spAutoFit/>
            </a:bodyPr>
            <a:lstStyle/>
            <a:p>
              <a:pPr marL="12700">
                <a:lnSpc>
                  <a:spcPct val="100000"/>
                </a:lnSpc>
              </a:pPr>
              <a:r>
                <a:rPr sz="1800" spc="-5" dirty="0">
                  <a:latin typeface="Arial"/>
                  <a:cs typeface="Arial"/>
                </a:rPr>
                <a:t>1x1</a:t>
              </a:r>
              <a:r>
                <a:rPr sz="1800" spc="-75" dirty="0">
                  <a:latin typeface="Arial"/>
                  <a:cs typeface="Arial"/>
                </a:rPr>
                <a:t> </a:t>
              </a:r>
              <a:r>
                <a:rPr sz="1800" spc="-5" dirty="0">
                  <a:latin typeface="Arial"/>
                  <a:cs typeface="Arial"/>
                </a:rPr>
                <a:t>C</a:t>
              </a:r>
              <a:r>
                <a:rPr lang="en-US" sz="1800" spc="-5" dirty="0">
                  <a:latin typeface="Arial"/>
                  <a:cs typeface="Arial"/>
                </a:rPr>
                <a:t>onv</a:t>
              </a:r>
              <a:endParaRPr sz="1800" dirty="0">
                <a:latin typeface="Arial"/>
                <a:cs typeface="Arial"/>
              </a:endParaRPr>
            </a:p>
            <a:p>
              <a:pPr marL="12700">
                <a:lnSpc>
                  <a:spcPct val="100000"/>
                </a:lnSpc>
                <a:spcBef>
                  <a:spcPts val="15"/>
                </a:spcBef>
              </a:pPr>
              <a:r>
                <a:rPr lang="en-US" sz="1800" spc="-5" dirty="0">
                  <a:latin typeface="Arial"/>
                  <a:cs typeface="Arial"/>
                </a:rPr>
                <a:t>w.</a:t>
              </a:r>
              <a:r>
                <a:rPr sz="1800" spc="-5" dirty="0">
                  <a:latin typeface="Arial"/>
                  <a:cs typeface="Arial"/>
                </a:rPr>
                <a:t> 32</a:t>
              </a:r>
              <a:r>
                <a:rPr sz="1800" spc="-50" dirty="0">
                  <a:latin typeface="Arial"/>
                  <a:cs typeface="Arial"/>
                </a:rPr>
                <a:t> </a:t>
              </a:r>
              <a:r>
                <a:rPr sz="1800" spc="-5" dirty="0">
                  <a:latin typeface="Arial"/>
                  <a:cs typeface="Arial"/>
                </a:rPr>
                <a:t>filters</a:t>
              </a:r>
              <a:endParaRPr sz="1800" dirty="0">
                <a:latin typeface="Arial"/>
                <a:cs typeface="Arial"/>
              </a:endParaRPr>
            </a:p>
          </p:txBody>
        </p:sp>
        <p:sp>
          <p:nvSpPr>
            <p:cNvPr id="16" name="object 15">
              <a:extLst>
                <a:ext uri="{FF2B5EF4-FFF2-40B4-BE49-F238E27FC236}">
                  <a16:creationId xmlns:a16="http://schemas.microsoft.com/office/drawing/2014/main" id="{B0141171-626C-880B-8118-2402C75908E3}"/>
                </a:ext>
              </a:extLst>
            </p:cNvPr>
            <p:cNvSpPr/>
            <p:nvPr/>
          </p:nvSpPr>
          <p:spPr>
            <a:xfrm>
              <a:off x="6436763" y="4411586"/>
              <a:ext cx="577850" cy="2131695"/>
            </a:xfrm>
            <a:custGeom>
              <a:avLst/>
              <a:gdLst/>
              <a:ahLst/>
              <a:cxnLst/>
              <a:rect l="l" t="t" r="r" b="b"/>
              <a:pathLst>
                <a:path w="577850" h="2131695">
                  <a:moveTo>
                    <a:pt x="0" y="0"/>
                  </a:moveTo>
                  <a:lnTo>
                    <a:pt x="577748" y="0"/>
                  </a:lnTo>
                  <a:lnTo>
                    <a:pt x="577748" y="2131138"/>
                  </a:lnTo>
                  <a:lnTo>
                    <a:pt x="0" y="2131138"/>
                  </a:lnTo>
                  <a:lnTo>
                    <a:pt x="0" y="0"/>
                  </a:lnTo>
                  <a:close/>
                </a:path>
              </a:pathLst>
            </a:custGeom>
            <a:solidFill>
              <a:srgbClr val="C8DAF7">
                <a:alpha val="42689"/>
              </a:srgbClr>
            </a:solidFill>
          </p:spPr>
          <p:txBody>
            <a:bodyPr wrap="square" lIns="0" tIns="0" rIns="0" bIns="0" rtlCol="0"/>
            <a:lstStyle/>
            <a:p>
              <a:endParaRPr/>
            </a:p>
          </p:txBody>
        </p:sp>
        <p:sp>
          <p:nvSpPr>
            <p:cNvPr id="17" name="object 16">
              <a:extLst>
                <a:ext uri="{FF2B5EF4-FFF2-40B4-BE49-F238E27FC236}">
                  <a16:creationId xmlns:a16="http://schemas.microsoft.com/office/drawing/2014/main" id="{373CBEDF-255C-CE66-51CC-A463544761C7}"/>
                </a:ext>
              </a:extLst>
            </p:cNvPr>
            <p:cNvSpPr/>
            <p:nvPr/>
          </p:nvSpPr>
          <p:spPr>
            <a:xfrm>
              <a:off x="6436763" y="3840029"/>
              <a:ext cx="1149350" cy="2703195"/>
            </a:xfrm>
            <a:custGeom>
              <a:avLst/>
              <a:gdLst/>
              <a:ahLst/>
              <a:cxnLst/>
              <a:rect l="l" t="t" r="r" b="b"/>
              <a:pathLst>
                <a:path w="1149350" h="2703195">
                  <a:moveTo>
                    <a:pt x="0" y="571556"/>
                  </a:moveTo>
                  <a:lnTo>
                    <a:pt x="571548" y="0"/>
                  </a:lnTo>
                  <a:lnTo>
                    <a:pt x="1149297" y="0"/>
                  </a:lnTo>
                  <a:lnTo>
                    <a:pt x="1149297" y="2131145"/>
                  </a:lnTo>
                  <a:lnTo>
                    <a:pt x="577748" y="2702694"/>
                  </a:lnTo>
                  <a:lnTo>
                    <a:pt x="0" y="2702694"/>
                  </a:lnTo>
                  <a:lnTo>
                    <a:pt x="0" y="571556"/>
                  </a:lnTo>
                  <a:close/>
                </a:path>
              </a:pathLst>
            </a:custGeom>
            <a:ln w="19049">
              <a:solidFill>
                <a:srgbClr val="000000"/>
              </a:solidFill>
            </a:ln>
          </p:spPr>
          <p:txBody>
            <a:bodyPr wrap="square" lIns="0" tIns="0" rIns="0" bIns="0" rtlCol="0"/>
            <a:lstStyle/>
            <a:p>
              <a:endParaRPr/>
            </a:p>
          </p:txBody>
        </p:sp>
        <p:sp>
          <p:nvSpPr>
            <p:cNvPr id="18" name="object 17">
              <a:extLst>
                <a:ext uri="{FF2B5EF4-FFF2-40B4-BE49-F238E27FC236}">
                  <a16:creationId xmlns:a16="http://schemas.microsoft.com/office/drawing/2014/main" id="{57526B2F-4AEE-F609-3160-834095BE1595}"/>
                </a:ext>
              </a:extLst>
            </p:cNvPr>
            <p:cNvSpPr/>
            <p:nvPr/>
          </p:nvSpPr>
          <p:spPr>
            <a:xfrm>
              <a:off x="6436763" y="3840029"/>
              <a:ext cx="1149350" cy="572135"/>
            </a:xfrm>
            <a:custGeom>
              <a:avLst/>
              <a:gdLst/>
              <a:ahLst/>
              <a:cxnLst/>
              <a:rect l="l" t="t" r="r" b="b"/>
              <a:pathLst>
                <a:path w="1149350" h="572135">
                  <a:moveTo>
                    <a:pt x="0" y="571556"/>
                  </a:moveTo>
                  <a:lnTo>
                    <a:pt x="577748" y="571556"/>
                  </a:lnTo>
                  <a:lnTo>
                    <a:pt x="1149297" y="0"/>
                  </a:lnTo>
                </a:path>
              </a:pathLst>
            </a:custGeom>
            <a:ln w="19049">
              <a:solidFill>
                <a:srgbClr val="000000"/>
              </a:solidFill>
            </a:ln>
          </p:spPr>
          <p:txBody>
            <a:bodyPr wrap="square" lIns="0" tIns="0" rIns="0" bIns="0" rtlCol="0"/>
            <a:lstStyle/>
            <a:p>
              <a:endParaRPr/>
            </a:p>
          </p:txBody>
        </p:sp>
        <p:sp>
          <p:nvSpPr>
            <p:cNvPr id="19" name="object 18">
              <a:extLst>
                <a:ext uri="{FF2B5EF4-FFF2-40B4-BE49-F238E27FC236}">
                  <a16:creationId xmlns:a16="http://schemas.microsoft.com/office/drawing/2014/main" id="{93F0E083-D9D2-0480-1AB0-1A937672E4A9}"/>
                </a:ext>
              </a:extLst>
            </p:cNvPr>
            <p:cNvSpPr/>
            <p:nvPr/>
          </p:nvSpPr>
          <p:spPr>
            <a:xfrm>
              <a:off x="7014512" y="4411586"/>
              <a:ext cx="0" cy="2131695"/>
            </a:xfrm>
            <a:custGeom>
              <a:avLst/>
              <a:gdLst/>
              <a:ahLst/>
              <a:cxnLst/>
              <a:rect l="l" t="t" r="r" b="b"/>
              <a:pathLst>
                <a:path h="2131695">
                  <a:moveTo>
                    <a:pt x="0" y="0"/>
                  </a:moveTo>
                  <a:lnTo>
                    <a:pt x="0" y="2131138"/>
                  </a:lnTo>
                </a:path>
              </a:pathLst>
            </a:custGeom>
            <a:ln w="19049">
              <a:solidFill>
                <a:srgbClr val="000000"/>
              </a:solidFill>
            </a:ln>
          </p:spPr>
          <p:txBody>
            <a:bodyPr wrap="square" lIns="0" tIns="0" rIns="0" bIns="0" rtlCol="0"/>
            <a:lstStyle/>
            <a:p>
              <a:endParaRPr/>
            </a:p>
          </p:txBody>
        </p:sp>
        <p:sp>
          <p:nvSpPr>
            <p:cNvPr id="20" name="object 19">
              <a:extLst>
                <a:ext uri="{FF2B5EF4-FFF2-40B4-BE49-F238E27FC236}">
                  <a16:creationId xmlns:a16="http://schemas.microsoft.com/office/drawing/2014/main" id="{73A2B33C-4F61-332C-33E5-BD95E98733FE}"/>
                </a:ext>
              </a:extLst>
            </p:cNvPr>
            <p:cNvSpPr txBox="1"/>
            <p:nvPr/>
          </p:nvSpPr>
          <p:spPr>
            <a:xfrm>
              <a:off x="6531992" y="658333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21" name="object 20">
              <a:extLst>
                <a:ext uri="{FF2B5EF4-FFF2-40B4-BE49-F238E27FC236}">
                  <a16:creationId xmlns:a16="http://schemas.microsoft.com/office/drawing/2014/main" id="{8AABA411-9145-94BF-F454-DD659B86EC5A}"/>
                </a:ext>
              </a:extLst>
            </p:cNvPr>
            <p:cNvSpPr txBox="1"/>
            <p:nvPr/>
          </p:nvSpPr>
          <p:spPr>
            <a:xfrm>
              <a:off x="7489615" y="627040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22" name="object 21">
              <a:extLst>
                <a:ext uri="{FF2B5EF4-FFF2-40B4-BE49-F238E27FC236}">
                  <a16:creationId xmlns:a16="http://schemas.microsoft.com/office/drawing/2014/main" id="{1CE14E78-B9B5-4346-DEE6-D60A75FDD6E1}"/>
                </a:ext>
              </a:extLst>
            </p:cNvPr>
            <p:cNvSpPr txBox="1"/>
            <p:nvPr/>
          </p:nvSpPr>
          <p:spPr>
            <a:xfrm>
              <a:off x="7865690" y="493729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23" name="object 22">
              <a:extLst>
                <a:ext uri="{FF2B5EF4-FFF2-40B4-BE49-F238E27FC236}">
                  <a16:creationId xmlns:a16="http://schemas.microsoft.com/office/drawing/2014/main" id="{52869621-7BC9-D8DA-3996-2CF5D3B75127}"/>
                </a:ext>
              </a:extLst>
            </p:cNvPr>
            <p:cNvSpPr txBox="1"/>
            <p:nvPr/>
          </p:nvSpPr>
          <p:spPr>
            <a:xfrm>
              <a:off x="3851920" y="5310788"/>
              <a:ext cx="2425700" cy="1115695"/>
            </a:xfrm>
            <a:prstGeom prst="rect">
              <a:avLst/>
            </a:prstGeom>
          </p:spPr>
          <p:txBody>
            <a:bodyPr vert="horz" wrap="square" lIns="0" tIns="0" rIns="0" bIns="0" rtlCol="0">
              <a:spAutoFit/>
            </a:bodyPr>
            <a:lstStyle/>
            <a:p>
              <a:pPr marL="12700" marR="5080">
                <a:lnSpc>
                  <a:spcPct val="100699"/>
                </a:lnSpc>
              </a:pPr>
              <a:r>
                <a:rPr sz="1800" spc="-5" dirty="0">
                  <a:solidFill>
                    <a:srgbClr val="0000FF"/>
                  </a:solidFill>
                  <a:latin typeface="Arial"/>
                  <a:cs typeface="Arial"/>
                </a:rPr>
                <a:t>(</a:t>
              </a:r>
              <a:r>
                <a:rPr lang="en-US" sz="1800" spc="-5" dirty="0">
                  <a:solidFill>
                    <a:srgbClr val="0000FF"/>
                  </a:solidFill>
                  <a:latin typeface="Arial"/>
                  <a:cs typeface="Arial"/>
                </a:rPr>
                <a:t>E</a:t>
              </a:r>
              <a:r>
                <a:rPr sz="1800" spc="-5" dirty="0">
                  <a:solidFill>
                    <a:srgbClr val="0000FF"/>
                  </a:solidFill>
                  <a:latin typeface="Arial"/>
                  <a:cs typeface="Arial"/>
                </a:rPr>
                <a:t>ach filter has size  1x1x64, and performs</a:t>
              </a:r>
              <a:r>
                <a:rPr sz="1800" spc="-20" dirty="0">
                  <a:solidFill>
                    <a:srgbClr val="0000FF"/>
                  </a:solidFill>
                  <a:latin typeface="Arial"/>
                  <a:cs typeface="Arial"/>
                </a:rPr>
                <a:t> </a:t>
              </a:r>
              <a:r>
                <a:rPr sz="1800" spc="-5" dirty="0">
                  <a:solidFill>
                    <a:srgbClr val="0000FF"/>
                  </a:solidFill>
                  <a:latin typeface="Arial"/>
                  <a:cs typeface="Arial"/>
                </a:rPr>
                <a:t>a  64-dimensional dot  product)</a:t>
              </a:r>
              <a:endParaRPr sz="1800" dirty="0">
                <a:latin typeface="Arial"/>
                <a:cs typeface="Arial"/>
              </a:endParaRPr>
            </a:p>
          </p:txBody>
        </p:sp>
      </p:grpSp>
    </p:spTree>
    <p:extLst>
      <p:ext uri="{BB962C8B-B14F-4D97-AF65-F5344CB8AC3E}">
        <p14:creationId xmlns:p14="http://schemas.microsoft.com/office/powerpoint/2010/main" val="499824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D0DB85-989C-5890-ACC5-45B5FCBD062E}"/>
              </a:ext>
            </a:extLst>
          </p:cNvPr>
          <p:cNvSpPr/>
          <p:nvPr/>
        </p:nvSpPr>
        <p:spPr>
          <a:xfrm>
            <a:off x="0" y="1085193"/>
            <a:ext cx="12182484" cy="121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A283997C-800D-D8E9-42E7-6115D1410CB6}"/>
              </a:ext>
            </a:extLst>
          </p:cNvPr>
          <p:cNvSpPr>
            <a:spLocks noGrp="1"/>
          </p:cNvSpPr>
          <p:nvPr>
            <p:ph type="title"/>
          </p:nvPr>
        </p:nvSpPr>
        <p:spPr/>
        <p:txBody>
          <a:bodyPr/>
          <a:lstStyle/>
          <a:p>
            <a:r>
              <a:rPr lang="en-US" dirty="0"/>
              <a:t>Dilated Convolution</a:t>
            </a:r>
            <a:endParaRPr lang="en-SE" dirty="0"/>
          </a:p>
        </p:txBody>
      </p:sp>
      <p:sp>
        <p:nvSpPr>
          <p:cNvPr id="4" name="Slide Number Placeholder 3">
            <a:extLst>
              <a:ext uri="{FF2B5EF4-FFF2-40B4-BE49-F238E27FC236}">
                <a16:creationId xmlns:a16="http://schemas.microsoft.com/office/drawing/2014/main" id="{91530C8E-FC42-6455-233F-B7D5330ED94D}"/>
              </a:ext>
            </a:extLst>
          </p:cNvPr>
          <p:cNvSpPr>
            <a:spLocks noGrp="1"/>
          </p:cNvSpPr>
          <p:nvPr>
            <p:ph type="sldNum" sz="quarter" idx="12"/>
          </p:nvPr>
        </p:nvSpPr>
        <p:spPr/>
        <p:txBody>
          <a:bodyPr/>
          <a:lstStyle/>
          <a:p>
            <a:fld id="{1F57BF9A-7B35-9447-9112-EAE7E91B4E99}" type="slidenum">
              <a:rPr lang="en-US" smtClean="0"/>
              <a:t>35</a:t>
            </a:fld>
            <a:endParaRPr lang="en-US"/>
          </a:p>
        </p:txBody>
      </p:sp>
      <p:sp>
        <p:nvSpPr>
          <p:cNvPr id="5" name="Content Placeholder 2">
            <a:extLst>
              <a:ext uri="{FF2B5EF4-FFF2-40B4-BE49-F238E27FC236}">
                <a16:creationId xmlns:a16="http://schemas.microsoft.com/office/drawing/2014/main" id="{F2E630E4-6CCF-CC63-7FEB-FF781B4C50E1}"/>
              </a:ext>
            </a:extLst>
          </p:cNvPr>
          <p:cNvSpPr txBox="1">
            <a:spLocks/>
          </p:cNvSpPr>
          <p:nvPr/>
        </p:nvSpPr>
        <p:spPr>
          <a:xfrm>
            <a:off x="761499" y="1288534"/>
            <a:ext cx="4775171" cy="52106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Increase receptive field size without increasing </a:t>
            </a:r>
            <a:r>
              <a:rPr lang="en-US"/>
              <a:t># params</a:t>
            </a:r>
            <a:endParaRPr lang="en-US" dirty="0"/>
          </a:p>
        </p:txBody>
      </p:sp>
      <p:pic>
        <p:nvPicPr>
          <p:cNvPr id="6" name="Picture 5">
            <a:extLst>
              <a:ext uri="{FF2B5EF4-FFF2-40B4-BE49-F238E27FC236}">
                <a16:creationId xmlns:a16="http://schemas.microsoft.com/office/drawing/2014/main" id="{E3E66926-3619-A275-11F1-9CA6E9664778}"/>
              </a:ext>
            </a:extLst>
          </p:cNvPr>
          <p:cNvPicPr>
            <a:picLocks noChangeAspect="1"/>
          </p:cNvPicPr>
          <p:nvPr/>
        </p:nvPicPr>
        <p:blipFill>
          <a:blip r:embed="rId2"/>
          <a:stretch>
            <a:fillRect/>
          </a:stretch>
        </p:blipFill>
        <p:spPr>
          <a:xfrm>
            <a:off x="4921950" y="4169752"/>
            <a:ext cx="6872028" cy="2656348"/>
          </a:xfrm>
          <a:prstGeom prst="rect">
            <a:avLst/>
          </a:prstGeom>
        </p:spPr>
      </p:pic>
      <p:pic>
        <p:nvPicPr>
          <p:cNvPr id="7" name="Picture 2">
            <a:extLst>
              <a:ext uri="{FF2B5EF4-FFF2-40B4-BE49-F238E27FC236}">
                <a16:creationId xmlns:a16="http://schemas.microsoft.com/office/drawing/2014/main" id="{FC3658CE-D6DB-2363-163C-DC54616E886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76238" y="929207"/>
            <a:ext cx="2754263" cy="265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0908FBA-7B61-5742-4B5C-E89E022AF1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94405" y="929207"/>
            <a:ext cx="2754263" cy="2656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CCFCCF-D3C2-2D13-9700-75D4E12CBBDD}"/>
              </a:ext>
            </a:extLst>
          </p:cNvPr>
          <p:cNvSpPr txBox="1"/>
          <p:nvPr/>
        </p:nvSpPr>
        <p:spPr>
          <a:xfrm>
            <a:off x="6475228" y="3427337"/>
            <a:ext cx="2287806" cy="646331"/>
          </a:xfrm>
          <a:prstGeom prst="rect">
            <a:avLst/>
          </a:prstGeom>
          <a:noFill/>
        </p:spPr>
        <p:txBody>
          <a:bodyPr wrap="none" rtlCol="0">
            <a:spAutoFit/>
          </a:bodyPr>
          <a:lstStyle/>
          <a:p>
            <a:r>
              <a:rPr lang="en-US" dirty="0"/>
              <a:t>Regular convolution</a:t>
            </a:r>
          </a:p>
          <a:p>
            <a:r>
              <a:rPr lang="en-US" dirty="0"/>
              <a:t>(1-dilated)</a:t>
            </a:r>
            <a:endParaRPr lang="en-SE" dirty="0"/>
          </a:p>
        </p:txBody>
      </p:sp>
      <p:sp>
        <p:nvSpPr>
          <p:cNvPr id="10" name="TextBox 9">
            <a:extLst>
              <a:ext uri="{FF2B5EF4-FFF2-40B4-BE49-F238E27FC236}">
                <a16:creationId xmlns:a16="http://schemas.microsoft.com/office/drawing/2014/main" id="{624FA6CC-C044-E03E-A439-D25789509F4D}"/>
              </a:ext>
            </a:extLst>
          </p:cNvPr>
          <p:cNvSpPr txBox="1"/>
          <p:nvPr/>
        </p:nvSpPr>
        <p:spPr>
          <a:xfrm>
            <a:off x="9701591" y="3403816"/>
            <a:ext cx="1351652" cy="646331"/>
          </a:xfrm>
          <a:prstGeom prst="rect">
            <a:avLst/>
          </a:prstGeom>
          <a:noFill/>
        </p:spPr>
        <p:txBody>
          <a:bodyPr wrap="none" rtlCol="0">
            <a:spAutoFit/>
          </a:bodyPr>
          <a:lstStyle/>
          <a:p>
            <a:r>
              <a:rPr lang="en-US" dirty="0"/>
              <a:t>2-dilated </a:t>
            </a:r>
          </a:p>
          <a:p>
            <a:r>
              <a:rPr lang="en-US" dirty="0"/>
              <a:t>convolution</a:t>
            </a:r>
            <a:endParaRPr lang="en-SE" dirty="0"/>
          </a:p>
        </p:txBody>
      </p:sp>
    </p:spTree>
    <p:extLst>
      <p:ext uri="{BB962C8B-B14F-4D97-AF65-F5344CB8AC3E}">
        <p14:creationId xmlns:p14="http://schemas.microsoft.com/office/powerpoint/2010/main" val="2587833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CCD4-DD78-C1C5-37F3-B08FC53E030A}"/>
              </a:ext>
            </a:extLst>
          </p:cNvPr>
          <p:cNvSpPr>
            <a:spLocks noGrp="1"/>
          </p:cNvSpPr>
          <p:nvPr>
            <p:ph type="title"/>
          </p:nvPr>
        </p:nvSpPr>
        <p:spPr/>
        <p:txBody>
          <a:bodyPr/>
          <a:lstStyle/>
          <a:p>
            <a:r>
              <a:rPr lang="en-US" dirty="0"/>
              <a:t>3D Convolution</a:t>
            </a:r>
            <a:endParaRPr lang="en-SE" dirty="0"/>
          </a:p>
        </p:txBody>
      </p:sp>
      <p:sp>
        <p:nvSpPr>
          <p:cNvPr id="3" name="Content Placeholder 2">
            <a:extLst>
              <a:ext uri="{FF2B5EF4-FFF2-40B4-BE49-F238E27FC236}">
                <a16:creationId xmlns:a16="http://schemas.microsoft.com/office/drawing/2014/main" id="{3ED52B52-0952-EADC-81AB-34A437300713}"/>
              </a:ext>
            </a:extLst>
          </p:cNvPr>
          <p:cNvSpPr>
            <a:spLocks noGrp="1"/>
          </p:cNvSpPr>
          <p:nvPr>
            <p:ph idx="1"/>
          </p:nvPr>
        </p:nvSpPr>
        <p:spPr>
          <a:xfrm>
            <a:off x="622738" y="1237593"/>
            <a:ext cx="5128358" cy="5339670"/>
          </a:xfrm>
        </p:spPr>
        <p:txBody>
          <a:bodyPr/>
          <a:lstStyle/>
          <a:p>
            <a:r>
              <a:rPr lang="en-US" dirty="0"/>
              <a:t>3D filter slides along all 3 axes (width, height, depth). Very computation intensive</a:t>
            </a:r>
          </a:p>
          <a:p>
            <a:r>
              <a:rPr lang="en-US" dirty="0"/>
              <a:t>Useful for 3D images such as medical CT/MRI images, or Point Clouds from Lidar</a:t>
            </a:r>
            <a:endParaRPr lang="en-SE" dirty="0"/>
          </a:p>
          <a:p>
            <a:endParaRPr lang="en-SE" dirty="0"/>
          </a:p>
        </p:txBody>
      </p:sp>
      <p:sp>
        <p:nvSpPr>
          <p:cNvPr id="4" name="Slide Number Placeholder 3">
            <a:extLst>
              <a:ext uri="{FF2B5EF4-FFF2-40B4-BE49-F238E27FC236}">
                <a16:creationId xmlns:a16="http://schemas.microsoft.com/office/drawing/2014/main" id="{9BF20FB1-B3B6-F9A8-50C6-E78A00286246}"/>
              </a:ext>
            </a:extLst>
          </p:cNvPr>
          <p:cNvSpPr>
            <a:spLocks noGrp="1"/>
          </p:cNvSpPr>
          <p:nvPr>
            <p:ph type="sldNum" sz="quarter" idx="12"/>
          </p:nvPr>
        </p:nvSpPr>
        <p:spPr/>
        <p:txBody>
          <a:bodyPr/>
          <a:lstStyle/>
          <a:p>
            <a:fld id="{1F57BF9A-7B35-9447-9112-EAE7E91B4E99}" type="slidenum">
              <a:rPr lang="en-US" smtClean="0"/>
              <a:t>36</a:t>
            </a:fld>
            <a:endParaRPr lang="en-US"/>
          </a:p>
        </p:txBody>
      </p:sp>
      <p:pic>
        <p:nvPicPr>
          <p:cNvPr id="6" name="Picture 5">
            <a:extLst>
              <a:ext uri="{FF2B5EF4-FFF2-40B4-BE49-F238E27FC236}">
                <a16:creationId xmlns:a16="http://schemas.microsoft.com/office/drawing/2014/main" id="{24BEFE6F-4F07-D176-4F32-F4108A7F4A17}"/>
              </a:ext>
            </a:extLst>
          </p:cNvPr>
          <p:cNvPicPr>
            <a:picLocks noChangeAspect="1"/>
          </p:cNvPicPr>
          <p:nvPr/>
        </p:nvPicPr>
        <p:blipFill>
          <a:blip r:embed="rId2"/>
          <a:stretch>
            <a:fillRect/>
          </a:stretch>
        </p:blipFill>
        <p:spPr>
          <a:xfrm>
            <a:off x="6128522" y="1414484"/>
            <a:ext cx="5748121" cy="4214415"/>
          </a:xfrm>
          <a:prstGeom prst="rect">
            <a:avLst/>
          </a:prstGeom>
        </p:spPr>
      </p:pic>
    </p:spTree>
    <p:extLst>
      <p:ext uri="{BB962C8B-B14F-4D97-AF65-F5344CB8AC3E}">
        <p14:creationId xmlns:p14="http://schemas.microsoft.com/office/powerpoint/2010/main" val="57071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CB57-2242-0E6B-B6FA-378FCB53FBB6}"/>
              </a:ext>
            </a:extLst>
          </p:cNvPr>
          <p:cNvSpPr>
            <a:spLocks noGrp="1"/>
          </p:cNvSpPr>
          <p:nvPr>
            <p:ph type="title"/>
          </p:nvPr>
        </p:nvSpPr>
        <p:spPr/>
        <p:txBody>
          <a:bodyPr>
            <a:normAutofit fontScale="90000"/>
          </a:bodyPr>
          <a:lstStyle/>
          <a:p>
            <a:r>
              <a:rPr lang="en-US" sz="4800" dirty="0"/>
              <a:t>Converting Convolution to Matrix Multiplication: 1D CONV Example</a:t>
            </a:r>
            <a:endParaRPr lang="en-SE" dirty="0"/>
          </a:p>
        </p:txBody>
      </p:sp>
      <p:sp>
        <p:nvSpPr>
          <p:cNvPr id="3" name="Content Placeholder 2">
            <a:extLst>
              <a:ext uri="{FF2B5EF4-FFF2-40B4-BE49-F238E27FC236}">
                <a16:creationId xmlns:a16="http://schemas.microsoft.com/office/drawing/2014/main" id="{20A52FFC-1CAA-059A-CF16-9F243E30EE08}"/>
              </a:ext>
            </a:extLst>
          </p:cNvPr>
          <p:cNvSpPr>
            <a:spLocks noGrp="1"/>
          </p:cNvSpPr>
          <p:nvPr>
            <p:ph idx="1"/>
          </p:nvPr>
        </p:nvSpPr>
        <p:spPr>
          <a:xfrm>
            <a:off x="622737" y="1237593"/>
            <a:ext cx="6498091" cy="5194738"/>
          </a:xfrm>
        </p:spPr>
        <p:txBody>
          <a:bodyPr>
            <a:normAutofit/>
          </a:bodyPr>
          <a:lstStyle/>
          <a:p>
            <a:r>
              <a:rPr lang="en-US" dirty="0"/>
              <a:t>Since parallel hardware (GPU, FPGA…) can handle matrix multiplication efficiently, this conversion increases computation efficiency at the expense of increased memory size for storing the weights (bias terms are not shown in fig)</a:t>
            </a:r>
          </a:p>
        </p:txBody>
      </p:sp>
      <p:sp>
        <p:nvSpPr>
          <p:cNvPr id="4" name="Slide Number Placeholder 3">
            <a:extLst>
              <a:ext uri="{FF2B5EF4-FFF2-40B4-BE49-F238E27FC236}">
                <a16:creationId xmlns:a16="http://schemas.microsoft.com/office/drawing/2014/main" id="{017E14F5-90BE-5E86-9F94-B49B9A263DA6}"/>
              </a:ext>
            </a:extLst>
          </p:cNvPr>
          <p:cNvSpPr>
            <a:spLocks noGrp="1"/>
          </p:cNvSpPr>
          <p:nvPr>
            <p:ph type="sldNum" sz="quarter" idx="12"/>
          </p:nvPr>
        </p:nvSpPr>
        <p:spPr/>
        <p:txBody>
          <a:bodyPr/>
          <a:lstStyle/>
          <a:p>
            <a:fld id="{1F57BF9A-7B35-9447-9112-EAE7E91B4E99}" type="slidenum">
              <a:rPr lang="en-US" smtClean="0"/>
              <a:t>37</a:t>
            </a:fld>
            <a:endParaRPr lang="en-US"/>
          </a:p>
        </p:txBody>
      </p:sp>
      <mc:AlternateContent xmlns:mc="http://schemas.openxmlformats.org/markup-compatibility/2006" xmlns:a14="http://schemas.microsoft.com/office/drawing/2010/main">
        <mc:Choice Requires="a14">
          <p:graphicFrame>
            <p:nvGraphicFramePr>
              <p:cNvPr id="5" name="Table 7">
                <a:extLst>
                  <a:ext uri="{FF2B5EF4-FFF2-40B4-BE49-F238E27FC236}">
                    <a16:creationId xmlns:a16="http://schemas.microsoft.com/office/drawing/2014/main" id="{FF1CE087-8028-61E5-5149-6D36E351EB00}"/>
                  </a:ext>
                </a:extLst>
              </p:cNvPr>
              <p:cNvGraphicFramePr>
                <a:graphicFrameLocks noGrp="1"/>
              </p:cNvGraphicFramePr>
              <p:nvPr>
                <p:extLst>
                  <p:ext uri="{D42A27DB-BD31-4B8C-83A1-F6EECF244321}">
                    <p14:modId xmlns:p14="http://schemas.microsoft.com/office/powerpoint/2010/main" val="2588170934"/>
                  </p:ext>
                </p:extLst>
              </p:nvPr>
            </p:nvGraphicFramePr>
            <p:xfrm>
              <a:off x="9607914" y="1527212"/>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0</m:t>
                                    </m:r>
                                  </m:sub>
                                </m:sSub>
                              </m:oMath>
                            </m:oMathPara>
                          </a14:m>
                          <a:endParaRPr lang="en-S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317286968"/>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1</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418658274"/>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2</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2525807"/>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3</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4112176176"/>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4</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49796008"/>
                      </a:ext>
                    </a:extLst>
                  </a:tr>
                </a:tbl>
              </a:graphicData>
            </a:graphic>
          </p:graphicFrame>
        </mc:Choice>
        <mc:Fallback xmlns="">
          <p:graphicFrame>
            <p:nvGraphicFramePr>
              <p:cNvPr id="5" name="Table 7">
                <a:extLst>
                  <a:ext uri="{FF2B5EF4-FFF2-40B4-BE49-F238E27FC236}">
                    <a16:creationId xmlns:a16="http://schemas.microsoft.com/office/drawing/2014/main" id="{FF1CE087-8028-61E5-5149-6D36E351EB00}"/>
                  </a:ext>
                </a:extLst>
              </p:cNvPr>
              <p:cNvGraphicFramePr>
                <a:graphicFrameLocks noGrp="1"/>
              </p:cNvGraphicFramePr>
              <p:nvPr>
                <p:extLst>
                  <p:ext uri="{D42A27DB-BD31-4B8C-83A1-F6EECF244321}">
                    <p14:modId xmlns:p14="http://schemas.microsoft.com/office/powerpoint/2010/main" val="2588170934"/>
                  </p:ext>
                </p:extLst>
              </p:nvPr>
            </p:nvGraphicFramePr>
            <p:xfrm>
              <a:off x="9607914" y="1527212"/>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89" t="-1667" r="-2778" b="-405000"/>
                          </a:stretch>
                        </a:blipFill>
                      </a:tcPr>
                    </a:tc>
                    <a:extLst>
                      <a:ext uri="{0D108BD9-81ED-4DB2-BD59-A6C34878D82A}">
                        <a16:rowId xmlns:a16="http://schemas.microsoft.com/office/drawing/2014/main" val="1317286968"/>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89" t="-101667" r="-2778" b="-305000"/>
                          </a:stretch>
                        </a:blipFill>
                      </a:tcPr>
                    </a:tc>
                    <a:extLst>
                      <a:ext uri="{0D108BD9-81ED-4DB2-BD59-A6C34878D82A}">
                        <a16:rowId xmlns:a16="http://schemas.microsoft.com/office/drawing/2014/main" val="1418658274"/>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89" t="-198361" r="-2778" b="-200000"/>
                          </a:stretch>
                        </a:blipFill>
                      </a:tcPr>
                    </a:tc>
                    <a:extLst>
                      <a:ext uri="{0D108BD9-81ED-4DB2-BD59-A6C34878D82A}">
                        <a16:rowId xmlns:a16="http://schemas.microsoft.com/office/drawing/2014/main" val="112525807"/>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89" t="-303333" r="-2778" b="-103333"/>
                          </a:stretch>
                        </a:blipFill>
                      </a:tcPr>
                    </a:tc>
                    <a:extLst>
                      <a:ext uri="{0D108BD9-81ED-4DB2-BD59-A6C34878D82A}">
                        <a16:rowId xmlns:a16="http://schemas.microsoft.com/office/drawing/2014/main" val="4112176176"/>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89" t="-403333" r="-2778" b="-3333"/>
                          </a:stretch>
                        </a:blipFill>
                      </a:tcPr>
                    </a:tc>
                    <a:extLst>
                      <a:ext uri="{0D108BD9-81ED-4DB2-BD59-A6C34878D82A}">
                        <a16:rowId xmlns:a16="http://schemas.microsoft.com/office/drawing/2014/main" val="1149796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58750FBC-C0AD-B1CE-39C7-7A5C4083B5E9}"/>
                  </a:ext>
                </a:extLst>
              </p:cNvPr>
              <p:cNvGraphicFramePr>
                <a:graphicFrameLocks noGrp="1"/>
              </p:cNvGraphicFramePr>
              <p:nvPr>
                <p:extLst>
                  <p:ext uri="{D42A27DB-BD31-4B8C-83A1-F6EECF244321}">
                    <p14:modId xmlns:p14="http://schemas.microsoft.com/office/powerpoint/2010/main" val="36277609"/>
                  </p:ext>
                </p:extLst>
              </p:nvPr>
            </p:nvGraphicFramePr>
            <p:xfrm>
              <a:off x="8840383" y="189297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12525807"/>
                      </a:ext>
                    </a:extLst>
                  </a:tr>
                </a:tbl>
              </a:graphicData>
            </a:graphic>
          </p:graphicFrame>
        </mc:Choice>
        <mc:Fallback xmlns="">
          <p:graphicFrame>
            <p:nvGraphicFramePr>
              <p:cNvPr id="6" name="Table 5">
                <a:extLst>
                  <a:ext uri="{FF2B5EF4-FFF2-40B4-BE49-F238E27FC236}">
                    <a16:creationId xmlns:a16="http://schemas.microsoft.com/office/drawing/2014/main" id="{58750FBC-C0AD-B1CE-39C7-7A5C4083B5E9}"/>
                  </a:ext>
                </a:extLst>
              </p:cNvPr>
              <p:cNvGraphicFramePr>
                <a:graphicFrameLocks noGrp="1"/>
              </p:cNvGraphicFramePr>
              <p:nvPr>
                <p:extLst>
                  <p:ext uri="{D42A27DB-BD31-4B8C-83A1-F6EECF244321}">
                    <p14:modId xmlns:p14="http://schemas.microsoft.com/office/powerpoint/2010/main" val="36277609"/>
                  </p:ext>
                </p:extLst>
              </p:nvPr>
            </p:nvGraphicFramePr>
            <p:xfrm>
              <a:off x="8840383" y="189297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3"/>
                          <a:stretch>
                            <a:fillRect l="-1389" t="-1667" r="-2778" b="-205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9" t="-100000" r="-2778" b="-101639"/>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3"/>
                          <a:stretch>
                            <a:fillRect l="-1389" t="-203333" r="-2778" b="-3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084D01-9AA5-E4D7-A236-76ED6C1B2CB1}"/>
                  </a:ext>
                </a:extLst>
              </p:cNvPr>
              <p:cNvSpPr txBox="1"/>
              <p:nvPr/>
            </p:nvSpPr>
            <p:spPr>
              <a:xfrm>
                <a:off x="9206084" y="2180002"/>
                <a:ext cx="4187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7" name="TextBox 6">
                <a:extLst>
                  <a:ext uri="{FF2B5EF4-FFF2-40B4-BE49-F238E27FC236}">
                    <a16:creationId xmlns:a16="http://schemas.microsoft.com/office/drawing/2014/main" id="{0D084D01-9AA5-E4D7-A236-76ED6C1B2CB1}"/>
                  </a:ext>
                </a:extLst>
              </p:cNvPr>
              <p:cNvSpPr txBox="1">
                <a:spLocks noRot="1" noChangeAspect="1" noMove="1" noResize="1" noEditPoints="1" noAdjustHandles="1" noChangeArrowheads="1" noChangeShapeType="1" noTextEdit="1"/>
              </p:cNvSpPr>
              <p:nvPr/>
            </p:nvSpPr>
            <p:spPr>
              <a:xfrm>
                <a:off x="9206084" y="2180002"/>
                <a:ext cx="418704" cy="461665"/>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1D4F7944-34C8-5890-B9D5-E03017BB6C67}"/>
                  </a:ext>
                </a:extLst>
              </p:cNvPr>
              <p:cNvGraphicFramePr>
                <a:graphicFrameLocks noGrp="1"/>
              </p:cNvGraphicFramePr>
              <p:nvPr>
                <p:extLst>
                  <p:ext uri="{D42A27DB-BD31-4B8C-83A1-F6EECF244321}">
                    <p14:modId xmlns:p14="http://schemas.microsoft.com/office/powerpoint/2010/main" val="3416093436"/>
                  </p:ext>
                </p:extLst>
              </p:nvPr>
            </p:nvGraphicFramePr>
            <p:xfrm>
              <a:off x="10578809" y="189297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3</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12525807"/>
                      </a:ext>
                    </a:extLst>
                  </a:tr>
                </a:tbl>
              </a:graphicData>
            </a:graphic>
          </p:graphicFrame>
        </mc:Choice>
        <mc:Fallback xmlns="">
          <p:graphicFrame>
            <p:nvGraphicFramePr>
              <p:cNvPr id="8" name="Table 7">
                <a:extLst>
                  <a:ext uri="{FF2B5EF4-FFF2-40B4-BE49-F238E27FC236}">
                    <a16:creationId xmlns:a16="http://schemas.microsoft.com/office/drawing/2014/main" id="{1D4F7944-34C8-5890-B9D5-E03017BB6C67}"/>
                  </a:ext>
                </a:extLst>
              </p:cNvPr>
              <p:cNvGraphicFramePr>
                <a:graphicFrameLocks noGrp="1"/>
              </p:cNvGraphicFramePr>
              <p:nvPr>
                <p:extLst>
                  <p:ext uri="{D42A27DB-BD31-4B8C-83A1-F6EECF244321}">
                    <p14:modId xmlns:p14="http://schemas.microsoft.com/office/powerpoint/2010/main" val="3416093436"/>
                  </p:ext>
                </p:extLst>
              </p:nvPr>
            </p:nvGraphicFramePr>
            <p:xfrm>
              <a:off x="10578809" y="189297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5"/>
                          <a:stretch>
                            <a:fillRect l="-1389" t="-1667" r="-2778" b="-208333"/>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389" t="-100000" r="-2778" b="-104918"/>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5"/>
                          <a:stretch>
                            <a:fillRect l="-1389" t="-203333" r="-2778" b="-6667"/>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0FF818-EEC2-9D3D-EBDD-69CCE771529B}"/>
                  </a:ext>
                </a:extLst>
              </p:cNvPr>
              <p:cNvSpPr txBox="1"/>
              <p:nvPr/>
            </p:nvSpPr>
            <p:spPr>
              <a:xfrm>
                <a:off x="10079954" y="2180002"/>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9" name="TextBox 8">
                <a:extLst>
                  <a:ext uri="{FF2B5EF4-FFF2-40B4-BE49-F238E27FC236}">
                    <a16:creationId xmlns:a16="http://schemas.microsoft.com/office/drawing/2014/main" id="{8D0FF818-EEC2-9D3D-EBDD-69CCE771529B}"/>
                  </a:ext>
                </a:extLst>
              </p:cNvPr>
              <p:cNvSpPr txBox="1">
                <a:spLocks noRot="1" noChangeAspect="1" noMove="1" noResize="1" noEditPoints="1" noAdjustHandles="1" noChangeArrowheads="1" noChangeShapeType="1" noTextEdit="1"/>
              </p:cNvSpPr>
              <p:nvPr/>
            </p:nvSpPr>
            <p:spPr>
              <a:xfrm>
                <a:off x="10079954" y="2180002"/>
                <a:ext cx="498855" cy="461665"/>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0" name="Table 12">
                <a:extLst>
                  <a:ext uri="{FF2B5EF4-FFF2-40B4-BE49-F238E27FC236}">
                    <a16:creationId xmlns:a16="http://schemas.microsoft.com/office/drawing/2014/main" id="{01851C7E-C842-35FB-13AF-B79A48F860BA}"/>
                  </a:ext>
                </a:extLst>
              </p:cNvPr>
              <p:cNvGraphicFramePr>
                <a:graphicFrameLocks noGrp="1"/>
              </p:cNvGraphicFramePr>
              <p:nvPr>
                <p:extLst>
                  <p:ext uri="{D42A27DB-BD31-4B8C-83A1-F6EECF244321}">
                    <p14:modId xmlns:p14="http://schemas.microsoft.com/office/powerpoint/2010/main" val="2296875682"/>
                  </p:ext>
                </p:extLst>
              </p:nvPr>
            </p:nvGraphicFramePr>
            <p:xfrm>
              <a:off x="7274834" y="4668324"/>
              <a:ext cx="1999535" cy="1112520"/>
            </p:xfrm>
            <a:graphic>
              <a:graphicData uri="http://schemas.openxmlformats.org/drawingml/2006/table">
                <a:tbl>
                  <a:tblPr firstRow="1" bandRow="1">
                    <a:tableStyleId>{5940675A-B579-460E-94D1-54222C63F5DA}</a:tableStyleId>
                  </a:tblPr>
                  <a:tblGrid>
                    <a:gridCol w="399907">
                      <a:extLst>
                        <a:ext uri="{9D8B030D-6E8A-4147-A177-3AD203B41FA5}">
                          <a16:colId xmlns:a16="http://schemas.microsoft.com/office/drawing/2014/main" val="916580877"/>
                        </a:ext>
                      </a:extLst>
                    </a:gridCol>
                    <a:gridCol w="399907">
                      <a:extLst>
                        <a:ext uri="{9D8B030D-6E8A-4147-A177-3AD203B41FA5}">
                          <a16:colId xmlns:a16="http://schemas.microsoft.com/office/drawing/2014/main" val="2461408348"/>
                        </a:ext>
                      </a:extLst>
                    </a:gridCol>
                    <a:gridCol w="399907">
                      <a:extLst>
                        <a:ext uri="{9D8B030D-6E8A-4147-A177-3AD203B41FA5}">
                          <a16:colId xmlns:a16="http://schemas.microsoft.com/office/drawing/2014/main" val="2971868165"/>
                        </a:ext>
                      </a:extLst>
                    </a:gridCol>
                    <a:gridCol w="399907">
                      <a:extLst>
                        <a:ext uri="{9D8B030D-6E8A-4147-A177-3AD203B41FA5}">
                          <a16:colId xmlns:a16="http://schemas.microsoft.com/office/drawing/2014/main" val="654439936"/>
                        </a:ext>
                      </a:extLst>
                    </a:gridCol>
                    <a:gridCol w="399907">
                      <a:extLst>
                        <a:ext uri="{9D8B030D-6E8A-4147-A177-3AD203B41FA5}">
                          <a16:colId xmlns:a16="http://schemas.microsoft.com/office/drawing/2014/main" val="42787402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extLst>
                      <a:ext uri="{0D108BD9-81ED-4DB2-BD59-A6C34878D82A}">
                        <a16:rowId xmlns:a16="http://schemas.microsoft.com/office/drawing/2014/main" val="1692059013"/>
                      </a:ext>
                    </a:extLst>
                  </a:tr>
                  <a:tr h="370840">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extLst>
                      <a:ext uri="{0D108BD9-81ED-4DB2-BD59-A6C34878D82A}">
                        <a16:rowId xmlns:a16="http://schemas.microsoft.com/office/drawing/2014/main" val="1068436418"/>
                      </a:ext>
                    </a:extLst>
                  </a:tr>
                  <a:tr h="370840">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extLst>
                      <a:ext uri="{0D108BD9-81ED-4DB2-BD59-A6C34878D82A}">
                        <a16:rowId xmlns:a16="http://schemas.microsoft.com/office/drawing/2014/main" val="947586125"/>
                      </a:ext>
                    </a:extLst>
                  </a:tr>
                </a:tbl>
              </a:graphicData>
            </a:graphic>
          </p:graphicFrame>
        </mc:Choice>
        <mc:Fallback xmlns="">
          <p:graphicFrame>
            <p:nvGraphicFramePr>
              <p:cNvPr id="10" name="Table 12">
                <a:extLst>
                  <a:ext uri="{FF2B5EF4-FFF2-40B4-BE49-F238E27FC236}">
                    <a16:creationId xmlns:a16="http://schemas.microsoft.com/office/drawing/2014/main" id="{01851C7E-C842-35FB-13AF-B79A48F860BA}"/>
                  </a:ext>
                </a:extLst>
              </p:cNvPr>
              <p:cNvGraphicFramePr>
                <a:graphicFrameLocks noGrp="1"/>
              </p:cNvGraphicFramePr>
              <p:nvPr>
                <p:extLst>
                  <p:ext uri="{D42A27DB-BD31-4B8C-83A1-F6EECF244321}">
                    <p14:modId xmlns:p14="http://schemas.microsoft.com/office/powerpoint/2010/main" val="2296875682"/>
                  </p:ext>
                </p:extLst>
              </p:nvPr>
            </p:nvGraphicFramePr>
            <p:xfrm>
              <a:off x="7274834" y="4668324"/>
              <a:ext cx="1999535" cy="1112520"/>
            </p:xfrm>
            <a:graphic>
              <a:graphicData uri="http://schemas.openxmlformats.org/drawingml/2006/table">
                <a:tbl>
                  <a:tblPr firstRow="1" bandRow="1">
                    <a:tableStyleId>{5940675A-B579-460E-94D1-54222C63F5DA}</a:tableStyleId>
                  </a:tblPr>
                  <a:tblGrid>
                    <a:gridCol w="399907">
                      <a:extLst>
                        <a:ext uri="{9D8B030D-6E8A-4147-A177-3AD203B41FA5}">
                          <a16:colId xmlns:a16="http://schemas.microsoft.com/office/drawing/2014/main" val="916580877"/>
                        </a:ext>
                      </a:extLst>
                    </a:gridCol>
                    <a:gridCol w="399907">
                      <a:extLst>
                        <a:ext uri="{9D8B030D-6E8A-4147-A177-3AD203B41FA5}">
                          <a16:colId xmlns:a16="http://schemas.microsoft.com/office/drawing/2014/main" val="2461408348"/>
                        </a:ext>
                      </a:extLst>
                    </a:gridCol>
                    <a:gridCol w="399907">
                      <a:extLst>
                        <a:ext uri="{9D8B030D-6E8A-4147-A177-3AD203B41FA5}">
                          <a16:colId xmlns:a16="http://schemas.microsoft.com/office/drawing/2014/main" val="2971868165"/>
                        </a:ext>
                      </a:extLst>
                    </a:gridCol>
                    <a:gridCol w="399907">
                      <a:extLst>
                        <a:ext uri="{9D8B030D-6E8A-4147-A177-3AD203B41FA5}">
                          <a16:colId xmlns:a16="http://schemas.microsoft.com/office/drawing/2014/main" val="654439936"/>
                        </a:ext>
                      </a:extLst>
                    </a:gridCol>
                    <a:gridCol w="399907">
                      <a:extLst>
                        <a:ext uri="{9D8B030D-6E8A-4147-A177-3AD203B41FA5}">
                          <a16:colId xmlns:a16="http://schemas.microsoft.com/office/drawing/2014/main" val="4278740223"/>
                        </a:ext>
                      </a:extLst>
                    </a:gridCol>
                  </a:tblGrid>
                  <a:tr h="370840">
                    <a:tc>
                      <a:txBody>
                        <a:bodyPr/>
                        <a:lstStyle/>
                        <a:p>
                          <a:endParaRPr lang="en-SE"/>
                        </a:p>
                      </a:txBody>
                      <a:tcPr>
                        <a:blipFill>
                          <a:blip r:embed="rId7"/>
                          <a:stretch>
                            <a:fillRect l="-1515" t="-1639" r="-401515" b="-204918"/>
                          </a:stretch>
                        </a:blipFill>
                      </a:tcPr>
                    </a:tc>
                    <a:tc>
                      <a:txBody>
                        <a:bodyPr/>
                        <a:lstStyle/>
                        <a:p>
                          <a:endParaRPr lang="en-SE"/>
                        </a:p>
                      </a:txBody>
                      <a:tcPr>
                        <a:blipFill>
                          <a:blip r:embed="rId7"/>
                          <a:stretch>
                            <a:fillRect l="-101515" t="-1639" r="-301515" b="-204918"/>
                          </a:stretch>
                        </a:blipFill>
                      </a:tcPr>
                    </a:tc>
                    <a:tc>
                      <a:txBody>
                        <a:bodyPr/>
                        <a:lstStyle/>
                        <a:p>
                          <a:endParaRPr lang="en-SE"/>
                        </a:p>
                      </a:txBody>
                      <a:tcPr>
                        <a:blipFill>
                          <a:blip r:embed="rId7"/>
                          <a:stretch>
                            <a:fillRect l="-204615" t="-1639" r="-206154" b="-204918"/>
                          </a:stretch>
                        </a:blipFill>
                      </a:tcPr>
                    </a:tc>
                    <a:tc>
                      <a:txBody>
                        <a:bodyPr/>
                        <a:lstStyle/>
                        <a:p>
                          <a:endParaRPr lang="en-SE"/>
                        </a:p>
                      </a:txBody>
                      <a:tcPr>
                        <a:blipFill>
                          <a:blip r:embed="rId7"/>
                          <a:stretch>
                            <a:fillRect l="-300000" t="-1639" r="-103030" b="-204918"/>
                          </a:stretch>
                        </a:blipFill>
                      </a:tcPr>
                    </a:tc>
                    <a:tc>
                      <a:txBody>
                        <a:bodyPr/>
                        <a:lstStyle/>
                        <a:p>
                          <a:endParaRPr lang="en-SE"/>
                        </a:p>
                      </a:txBody>
                      <a:tcPr>
                        <a:blipFill>
                          <a:blip r:embed="rId7"/>
                          <a:stretch>
                            <a:fillRect l="-400000" t="-1639" r="-3030" b="-204918"/>
                          </a:stretch>
                        </a:blipFill>
                      </a:tcPr>
                    </a:tc>
                    <a:extLst>
                      <a:ext uri="{0D108BD9-81ED-4DB2-BD59-A6C34878D82A}">
                        <a16:rowId xmlns:a16="http://schemas.microsoft.com/office/drawing/2014/main" val="1692059013"/>
                      </a:ext>
                    </a:extLst>
                  </a:tr>
                  <a:tr h="370840">
                    <a:tc>
                      <a:txBody>
                        <a:bodyPr/>
                        <a:lstStyle/>
                        <a:p>
                          <a:endParaRPr lang="en-SE"/>
                        </a:p>
                      </a:txBody>
                      <a:tcPr>
                        <a:blipFill>
                          <a:blip r:embed="rId7"/>
                          <a:stretch>
                            <a:fillRect l="-1515" t="-100000" r="-401515" b="-101613"/>
                          </a:stretch>
                        </a:blipFill>
                      </a:tcPr>
                    </a:tc>
                    <a:tc>
                      <a:txBody>
                        <a:bodyPr/>
                        <a:lstStyle/>
                        <a:p>
                          <a:endParaRPr lang="en-SE"/>
                        </a:p>
                      </a:txBody>
                      <a:tcPr>
                        <a:blipFill>
                          <a:blip r:embed="rId7"/>
                          <a:stretch>
                            <a:fillRect l="-101515" t="-100000" r="-301515" b="-101613"/>
                          </a:stretch>
                        </a:blipFill>
                      </a:tcPr>
                    </a:tc>
                    <a:tc>
                      <a:txBody>
                        <a:bodyPr/>
                        <a:lstStyle/>
                        <a:p>
                          <a:endParaRPr lang="en-SE"/>
                        </a:p>
                      </a:txBody>
                      <a:tcPr>
                        <a:blipFill>
                          <a:blip r:embed="rId7"/>
                          <a:stretch>
                            <a:fillRect l="-204615" t="-100000" r="-206154" b="-101613"/>
                          </a:stretch>
                        </a:blipFill>
                      </a:tcPr>
                    </a:tc>
                    <a:tc>
                      <a:txBody>
                        <a:bodyPr/>
                        <a:lstStyle/>
                        <a:p>
                          <a:endParaRPr lang="en-SE"/>
                        </a:p>
                      </a:txBody>
                      <a:tcPr>
                        <a:blipFill>
                          <a:blip r:embed="rId7"/>
                          <a:stretch>
                            <a:fillRect l="-300000" t="-100000" r="-103030" b="-101613"/>
                          </a:stretch>
                        </a:blipFill>
                      </a:tcPr>
                    </a:tc>
                    <a:tc>
                      <a:txBody>
                        <a:bodyPr/>
                        <a:lstStyle/>
                        <a:p>
                          <a:endParaRPr lang="en-SE"/>
                        </a:p>
                      </a:txBody>
                      <a:tcPr>
                        <a:blipFill>
                          <a:blip r:embed="rId7"/>
                          <a:stretch>
                            <a:fillRect l="-400000" t="-100000" r="-3030" b="-101613"/>
                          </a:stretch>
                        </a:blipFill>
                      </a:tcPr>
                    </a:tc>
                    <a:extLst>
                      <a:ext uri="{0D108BD9-81ED-4DB2-BD59-A6C34878D82A}">
                        <a16:rowId xmlns:a16="http://schemas.microsoft.com/office/drawing/2014/main" val="1068436418"/>
                      </a:ext>
                    </a:extLst>
                  </a:tr>
                  <a:tr h="370840">
                    <a:tc>
                      <a:txBody>
                        <a:bodyPr/>
                        <a:lstStyle/>
                        <a:p>
                          <a:endParaRPr lang="en-SE"/>
                        </a:p>
                      </a:txBody>
                      <a:tcPr>
                        <a:blipFill>
                          <a:blip r:embed="rId7"/>
                          <a:stretch>
                            <a:fillRect l="-1515" t="-203279" r="-401515" b="-3279"/>
                          </a:stretch>
                        </a:blipFill>
                      </a:tcPr>
                    </a:tc>
                    <a:tc>
                      <a:txBody>
                        <a:bodyPr/>
                        <a:lstStyle/>
                        <a:p>
                          <a:endParaRPr lang="en-SE"/>
                        </a:p>
                      </a:txBody>
                      <a:tcPr>
                        <a:blipFill>
                          <a:blip r:embed="rId7"/>
                          <a:stretch>
                            <a:fillRect l="-101515" t="-203279" r="-301515" b="-3279"/>
                          </a:stretch>
                        </a:blipFill>
                      </a:tcPr>
                    </a:tc>
                    <a:tc>
                      <a:txBody>
                        <a:bodyPr/>
                        <a:lstStyle/>
                        <a:p>
                          <a:endParaRPr lang="en-SE"/>
                        </a:p>
                      </a:txBody>
                      <a:tcPr>
                        <a:blipFill>
                          <a:blip r:embed="rId7"/>
                          <a:stretch>
                            <a:fillRect l="-204615" t="-203279" r="-206154" b="-3279"/>
                          </a:stretch>
                        </a:blipFill>
                      </a:tcPr>
                    </a:tc>
                    <a:tc>
                      <a:txBody>
                        <a:bodyPr/>
                        <a:lstStyle/>
                        <a:p>
                          <a:endParaRPr lang="en-SE"/>
                        </a:p>
                      </a:txBody>
                      <a:tcPr>
                        <a:blipFill>
                          <a:blip r:embed="rId7"/>
                          <a:stretch>
                            <a:fillRect l="-300000" t="-203279" r="-103030" b="-3279"/>
                          </a:stretch>
                        </a:blipFill>
                      </a:tcPr>
                    </a:tc>
                    <a:tc>
                      <a:txBody>
                        <a:bodyPr/>
                        <a:lstStyle/>
                        <a:p>
                          <a:endParaRPr lang="en-SE"/>
                        </a:p>
                      </a:txBody>
                      <a:tcPr>
                        <a:blipFill>
                          <a:blip r:embed="rId7"/>
                          <a:stretch>
                            <a:fillRect l="-400000" t="-203279" r="-3030" b="-3279"/>
                          </a:stretch>
                        </a:blipFill>
                      </a:tcPr>
                    </a:tc>
                    <a:extLst>
                      <a:ext uri="{0D108BD9-81ED-4DB2-BD59-A6C34878D82A}">
                        <a16:rowId xmlns:a16="http://schemas.microsoft.com/office/drawing/2014/main" val="9475861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7">
                <a:extLst>
                  <a:ext uri="{FF2B5EF4-FFF2-40B4-BE49-F238E27FC236}">
                    <a16:creationId xmlns:a16="http://schemas.microsoft.com/office/drawing/2014/main" id="{B12059F0-F7A2-C65B-73CE-7025943F1346}"/>
                  </a:ext>
                </a:extLst>
              </p:cNvPr>
              <p:cNvGraphicFramePr>
                <a:graphicFrameLocks noGrp="1"/>
              </p:cNvGraphicFramePr>
              <p:nvPr>
                <p:extLst>
                  <p:ext uri="{D42A27DB-BD31-4B8C-83A1-F6EECF244321}">
                    <p14:modId xmlns:p14="http://schemas.microsoft.com/office/powerpoint/2010/main" val="3684160195"/>
                  </p:ext>
                </p:extLst>
              </p:nvPr>
            </p:nvGraphicFramePr>
            <p:xfrm>
              <a:off x="9607914" y="4408512"/>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0</m:t>
                                    </m:r>
                                  </m:sub>
                                </m:sSub>
                              </m:oMath>
                            </m:oMathPara>
                          </a14:m>
                          <a:endParaRPr lang="en-S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317286968"/>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1</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418658274"/>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2</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2525807"/>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3</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4112176176"/>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4</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49796008"/>
                      </a:ext>
                    </a:extLst>
                  </a:tr>
                </a:tbl>
              </a:graphicData>
            </a:graphic>
          </p:graphicFrame>
        </mc:Choice>
        <mc:Fallback xmlns="">
          <p:graphicFrame>
            <p:nvGraphicFramePr>
              <p:cNvPr id="11" name="Table 7">
                <a:extLst>
                  <a:ext uri="{FF2B5EF4-FFF2-40B4-BE49-F238E27FC236}">
                    <a16:creationId xmlns:a16="http://schemas.microsoft.com/office/drawing/2014/main" id="{B12059F0-F7A2-C65B-73CE-7025943F1346}"/>
                  </a:ext>
                </a:extLst>
              </p:cNvPr>
              <p:cNvGraphicFramePr>
                <a:graphicFrameLocks noGrp="1"/>
              </p:cNvGraphicFramePr>
              <p:nvPr>
                <p:extLst>
                  <p:ext uri="{D42A27DB-BD31-4B8C-83A1-F6EECF244321}">
                    <p14:modId xmlns:p14="http://schemas.microsoft.com/office/powerpoint/2010/main" val="3684160195"/>
                  </p:ext>
                </p:extLst>
              </p:nvPr>
            </p:nvGraphicFramePr>
            <p:xfrm>
              <a:off x="9607914" y="4408512"/>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389" t="-1667" r="-2778" b="-405000"/>
                          </a:stretch>
                        </a:blipFill>
                      </a:tcPr>
                    </a:tc>
                    <a:extLst>
                      <a:ext uri="{0D108BD9-81ED-4DB2-BD59-A6C34878D82A}">
                        <a16:rowId xmlns:a16="http://schemas.microsoft.com/office/drawing/2014/main" val="1317286968"/>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389" t="-101667" r="-2778" b="-305000"/>
                          </a:stretch>
                        </a:blipFill>
                      </a:tcPr>
                    </a:tc>
                    <a:extLst>
                      <a:ext uri="{0D108BD9-81ED-4DB2-BD59-A6C34878D82A}">
                        <a16:rowId xmlns:a16="http://schemas.microsoft.com/office/drawing/2014/main" val="1418658274"/>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389" t="-198361" r="-2778" b="-200000"/>
                          </a:stretch>
                        </a:blipFill>
                      </a:tcPr>
                    </a:tc>
                    <a:extLst>
                      <a:ext uri="{0D108BD9-81ED-4DB2-BD59-A6C34878D82A}">
                        <a16:rowId xmlns:a16="http://schemas.microsoft.com/office/drawing/2014/main" val="112525807"/>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389" t="-303333" r="-2778" b="-103333"/>
                          </a:stretch>
                        </a:blipFill>
                      </a:tcPr>
                    </a:tc>
                    <a:extLst>
                      <a:ext uri="{0D108BD9-81ED-4DB2-BD59-A6C34878D82A}">
                        <a16:rowId xmlns:a16="http://schemas.microsoft.com/office/drawing/2014/main" val="4112176176"/>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389" t="-403333" r="-2778" b="-3333"/>
                          </a:stretch>
                        </a:blipFill>
                      </a:tcPr>
                    </a:tc>
                    <a:extLst>
                      <a:ext uri="{0D108BD9-81ED-4DB2-BD59-A6C34878D82A}">
                        <a16:rowId xmlns:a16="http://schemas.microsoft.com/office/drawing/2014/main" val="1149796008"/>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F5CEB73-CBEB-1B2D-D545-68D376C851D3}"/>
                  </a:ext>
                </a:extLst>
              </p:cNvPr>
              <p:cNvSpPr txBox="1"/>
              <p:nvPr/>
            </p:nvSpPr>
            <p:spPr>
              <a:xfrm>
                <a:off x="9198042" y="4962677"/>
                <a:ext cx="4892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SE" sz="2400" dirty="0"/>
              </a:p>
            </p:txBody>
          </p:sp>
        </mc:Choice>
        <mc:Fallback xmlns="">
          <p:sp>
            <p:nvSpPr>
              <p:cNvPr id="12" name="TextBox 11">
                <a:extLst>
                  <a:ext uri="{FF2B5EF4-FFF2-40B4-BE49-F238E27FC236}">
                    <a16:creationId xmlns:a16="http://schemas.microsoft.com/office/drawing/2014/main" id="{FF5CEB73-CBEB-1B2D-D545-68D376C851D3}"/>
                  </a:ext>
                </a:extLst>
              </p:cNvPr>
              <p:cNvSpPr txBox="1">
                <a:spLocks noRot="1" noChangeAspect="1" noMove="1" noResize="1" noEditPoints="1" noAdjustHandles="1" noChangeArrowheads="1" noChangeShapeType="1" noTextEdit="1"/>
              </p:cNvSpPr>
              <p:nvPr/>
            </p:nvSpPr>
            <p:spPr>
              <a:xfrm>
                <a:off x="9198042" y="4962677"/>
                <a:ext cx="489236" cy="461665"/>
              </a:xfrm>
              <a:prstGeom prst="rect">
                <a:avLst/>
              </a:prstGeom>
              <a:blipFill>
                <a:blip r:embed="rId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C4FDCB56-985E-FCDE-A3FC-2184C4D6778C}"/>
                  </a:ext>
                </a:extLst>
              </p:cNvPr>
              <p:cNvGraphicFramePr>
                <a:graphicFrameLocks noGrp="1"/>
              </p:cNvGraphicFramePr>
              <p:nvPr>
                <p:extLst>
                  <p:ext uri="{D42A27DB-BD31-4B8C-83A1-F6EECF244321}">
                    <p14:modId xmlns:p14="http://schemas.microsoft.com/office/powerpoint/2010/main" val="3632010233"/>
                  </p:ext>
                </p:extLst>
              </p:nvPr>
            </p:nvGraphicFramePr>
            <p:xfrm>
              <a:off x="10598434" y="4683564"/>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3</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12525807"/>
                      </a:ext>
                    </a:extLst>
                  </a:tr>
                </a:tbl>
              </a:graphicData>
            </a:graphic>
          </p:graphicFrame>
        </mc:Choice>
        <mc:Fallback xmlns="">
          <p:graphicFrame>
            <p:nvGraphicFramePr>
              <p:cNvPr id="13" name="Table 12">
                <a:extLst>
                  <a:ext uri="{FF2B5EF4-FFF2-40B4-BE49-F238E27FC236}">
                    <a16:creationId xmlns:a16="http://schemas.microsoft.com/office/drawing/2014/main" id="{C4FDCB56-985E-FCDE-A3FC-2184C4D6778C}"/>
                  </a:ext>
                </a:extLst>
              </p:cNvPr>
              <p:cNvGraphicFramePr>
                <a:graphicFrameLocks noGrp="1"/>
              </p:cNvGraphicFramePr>
              <p:nvPr>
                <p:extLst>
                  <p:ext uri="{D42A27DB-BD31-4B8C-83A1-F6EECF244321}">
                    <p14:modId xmlns:p14="http://schemas.microsoft.com/office/powerpoint/2010/main" val="3632010233"/>
                  </p:ext>
                </p:extLst>
              </p:nvPr>
            </p:nvGraphicFramePr>
            <p:xfrm>
              <a:off x="10598434" y="4683564"/>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10"/>
                          <a:stretch>
                            <a:fillRect l="-1389" t="-1667" r="-2778" b="-208333"/>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1389" t="-100000" r="-2778" b="-104918"/>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10"/>
                          <a:stretch>
                            <a:fillRect l="-1389" t="-203333" r="-2778" b="-6667"/>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6B117F6-B99D-3636-BF31-8FE6F1973F51}"/>
                  </a:ext>
                </a:extLst>
              </p:cNvPr>
              <p:cNvSpPr txBox="1"/>
              <p:nvPr/>
            </p:nvSpPr>
            <p:spPr>
              <a:xfrm>
                <a:off x="10099579" y="4970594"/>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14" name="TextBox 13">
                <a:extLst>
                  <a:ext uri="{FF2B5EF4-FFF2-40B4-BE49-F238E27FC236}">
                    <a16:creationId xmlns:a16="http://schemas.microsoft.com/office/drawing/2014/main" id="{06B117F6-B99D-3636-BF31-8FE6F1973F51}"/>
                  </a:ext>
                </a:extLst>
              </p:cNvPr>
              <p:cNvSpPr txBox="1">
                <a:spLocks noRot="1" noChangeAspect="1" noMove="1" noResize="1" noEditPoints="1" noAdjustHandles="1" noChangeArrowheads="1" noChangeShapeType="1" noTextEdit="1"/>
              </p:cNvSpPr>
              <p:nvPr/>
            </p:nvSpPr>
            <p:spPr>
              <a:xfrm>
                <a:off x="10099579" y="4970594"/>
                <a:ext cx="498855" cy="461665"/>
              </a:xfrm>
              <a:prstGeom prst="rect">
                <a:avLst/>
              </a:prstGeom>
              <a:blipFill>
                <a:blip r:embed="rId11"/>
                <a:stretch>
                  <a:fillRect/>
                </a:stretch>
              </a:blipFill>
            </p:spPr>
            <p:txBody>
              <a:bodyPr/>
              <a:lstStyle/>
              <a:p>
                <a:r>
                  <a:rPr lang="en-SE">
                    <a:noFill/>
                  </a:rPr>
                  <a:t> </a:t>
                </a:r>
              </a:p>
            </p:txBody>
          </p:sp>
        </mc:Fallback>
      </mc:AlternateContent>
      <p:cxnSp>
        <p:nvCxnSpPr>
          <p:cNvPr id="15" name="Straight Arrow Connector 14">
            <a:extLst>
              <a:ext uri="{FF2B5EF4-FFF2-40B4-BE49-F238E27FC236}">
                <a16:creationId xmlns:a16="http://schemas.microsoft.com/office/drawing/2014/main" id="{4933392E-448F-29DD-6239-3CFE665C77FA}"/>
              </a:ext>
            </a:extLst>
          </p:cNvPr>
          <p:cNvCxnSpPr/>
          <p:nvPr/>
        </p:nvCxnSpPr>
        <p:spPr bwMode="auto">
          <a:xfrm>
            <a:off x="8986337" y="3284984"/>
            <a:ext cx="0" cy="1123528"/>
          </a:xfrm>
          <a:prstGeom prst="straightConnector1">
            <a:avLst/>
          </a:prstGeom>
          <a:noFill/>
          <a:ln w="28575" cap="flat" cmpd="sng" algn="ctr">
            <a:solidFill>
              <a:srgbClr val="0070C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5F433470-1410-A3D9-3F74-1CC196561108}"/>
              </a:ext>
            </a:extLst>
          </p:cNvPr>
          <p:cNvCxnSpPr/>
          <p:nvPr/>
        </p:nvCxnSpPr>
        <p:spPr bwMode="auto">
          <a:xfrm>
            <a:off x="10837948" y="3284984"/>
            <a:ext cx="0" cy="1123528"/>
          </a:xfrm>
          <a:prstGeom prst="straightConnector1">
            <a:avLst/>
          </a:prstGeom>
          <a:noFill/>
          <a:ln w="28575" cap="flat" cmpd="sng" algn="ctr">
            <a:solidFill>
              <a:srgbClr val="0070C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E06D12E9-A85F-1EED-75B2-4C4C8ADFA752}"/>
              </a:ext>
            </a:extLst>
          </p:cNvPr>
          <p:cNvCxnSpPr>
            <a:cxnSpLocks/>
          </p:cNvCxnSpPr>
          <p:nvPr/>
        </p:nvCxnSpPr>
        <p:spPr bwMode="auto">
          <a:xfrm>
            <a:off x="9784531" y="3429000"/>
            <a:ext cx="0" cy="834516"/>
          </a:xfrm>
          <a:prstGeom prst="straightConnector1">
            <a:avLst/>
          </a:prstGeom>
          <a:noFill/>
          <a:ln w="28575" cap="flat" cmpd="sng" algn="ctr">
            <a:solidFill>
              <a:srgbClr val="0070C0"/>
            </a:solidFill>
            <a:prstDash val="solid"/>
            <a:round/>
            <a:headEnd type="none" w="med" len="med"/>
            <a:tailEnd type="triangle"/>
          </a:ln>
          <a:effectLst/>
        </p:spPr>
      </p:cxnSp>
      <p:sp>
        <p:nvSpPr>
          <p:cNvPr id="18" name="TextBox 17">
            <a:extLst>
              <a:ext uri="{FF2B5EF4-FFF2-40B4-BE49-F238E27FC236}">
                <a16:creationId xmlns:a16="http://schemas.microsoft.com/office/drawing/2014/main" id="{4E795161-A484-9649-AE04-B706BF21C378}"/>
              </a:ext>
            </a:extLst>
          </p:cNvPr>
          <p:cNvSpPr txBox="1"/>
          <p:nvPr/>
        </p:nvSpPr>
        <p:spPr>
          <a:xfrm>
            <a:off x="8602393" y="1550858"/>
            <a:ext cx="851515" cy="369332"/>
          </a:xfrm>
          <a:prstGeom prst="rect">
            <a:avLst/>
          </a:prstGeom>
          <a:noFill/>
        </p:spPr>
        <p:txBody>
          <a:bodyPr wrap="none" rtlCol="0">
            <a:spAutoFit/>
          </a:bodyPr>
          <a:lstStyle/>
          <a:p>
            <a:r>
              <a:rPr lang="en-US" dirty="0"/>
              <a:t>Kernel</a:t>
            </a:r>
            <a:endParaRPr lang="en-SE" dirty="0"/>
          </a:p>
        </p:txBody>
      </p:sp>
      <p:sp>
        <p:nvSpPr>
          <p:cNvPr id="19" name="TextBox 18">
            <a:extLst>
              <a:ext uri="{FF2B5EF4-FFF2-40B4-BE49-F238E27FC236}">
                <a16:creationId xmlns:a16="http://schemas.microsoft.com/office/drawing/2014/main" id="{CBDF8294-8DE4-3AA8-25AC-70238E124BE2}"/>
              </a:ext>
            </a:extLst>
          </p:cNvPr>
          <p:cNvSpPr txBox="1"/>
          <p:nvPr/>
        </p:nvSpPr>
        <p:spPr>
          <a:xfrm>
            <a:off x="9418385" y="1165029"/>
            <a:ext cx="697627" cy="369332"/>
          </a:xfrm>
          <a:prstGeom prst="rect">
            <a:avLst/>
          </a:prstGeom>
          <a:noFill/>
        </p:spPr>
        <p:txBody>
          <a:bodyPr wrap="none" rtlCol="0">
            <a:spAutoFit/>
          </a:bodyPr>
          <a:lstStyle/>
          <a:p>
            <a:r>
              <a:rPr lang="en-US" dirty="0"/>
              <a:t>Input</a:t>
            </a:r>
            <a:endParaRPr lang="en-SE" dirty="0"/>
          </a:p>
        </p:txBody>
      </p:sp>
      <p:sp>
        <p:nvSpPr>
          <p:cNvPr id="20" name="TextBox 19">
            <a:extLst>
              <a:ext uri="{FF2B5EF4-FFF2-40B4-BE49-F238E27FC236}">
                <a16:creationId xmlns:a16="http://schemas.microsoft.com/office/drawing/2014/main" id="{0F5138FC-3093-EDFB-DBA4-F987CA3EF63B}"/>
              </a:ext>
            </a:extLst>
          </p:cNvPr>
          <p:cNvSpPr txBox="1"/>
          <p:nvPr/>
        </p:nvSpPr>
        <p:spPr>
          <a:xfrm>
            <a:off x="10357220" y="1535618"/>
            <a:ext cx="877163" cy="369332"/>
          </a:xfrm>
          <a:prstGeom prst="rect">
            <a:avLst/>
          </a:prstGeom>
          <a:noFill/>
        </p:spPr>
        <p:txBody>
          <a:bodyPr wrap="none" rtlCol="0">
            <a:spAutoFit/>
          </a:bodyPr>
          <a:lstStyle/>
          <a:p>
            <a:r>
              <a:rPr lang="en-US" dirty="0"/>
              <a:t>Output</a:t>
            </a:r>
            <a:endParaRPr lang="en-SE" dirty="0"/>
          </a:p>
        </p:txBody>
      </p:sp>
    </p:spTree>
    <p:extLst>
      <p:ext uri="{BB962C8B-B14F-4D97-AF65-F5344CB8AC3E}">
        <p14:creationId xmlns:p14="http://schemas.microsoft.com/office/powerpoint/2010/main" val="1687088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34271-1A9D-EADD-C84F-A9D3572D880D}"/>
              </a:ext>
            </a:extLst>
          </p:cNvPr>
          <p:cNvPicPr>
            <a:picLocks noChangeAspect="1"/>
          </p:cNvPicPr>
          <p:nvPr/>
        </p:nvPicPr>
        <p:blipFill>
          <a:blip r:embed="rId3"/>
          <a:stretch>
            <a:fillRect/>
          </a:stretch>
        </p:blipFill>
        <p:spPr>
          <a:xfrm>
            <a:off x="6117362" y="1118385"/>
            <a:ext cx="5905500" cy="5676553"/>
          </a:xfrm>
          <a:prstGeom prst="rect">
            <a:avLst/>
          </a:prstGeom>
        </p:spPr>
      </p:pic>
      <p:sp>
        <p:nvSpPr>
          <p:cNvPr id="2" name="Title 1">
            <a:extLst>
              <a:ext uri="{FF2B5EF4-FFF2-40B4-BE49-F238E27FC236}">
                <a16:creationId xmlns:a16="http://schemas.microsoft.com/office/drawing/2014/main" id="{2417BEB5-B7FC-9F58-11E7-B368AE95F69A}"/>
              </a:ext>
            </a:extLst>
          </p:cNvPr>
          <p:cNvSpPr>
            <a:spLocks noGrp="1"/>
          </p:cNvSpPr>
          <p:nvPr>
            <p:ph type="title"/>
          </p:nvPr>
        </p:nvSpPr>
        <p:spPr/>
        <p:txBody>
          <a:bodyPr>
            <a:normAutofit fontScale="90000"/>
          </a:bodyPr>
          <a:lstStyle/>
          <a:p>
            <a:r>
              <a:rPr lang="en-US" sz="4800" dirty="0"/>
              <a:t>Converting Convolution to Matrix Multiplication: 2D CONV Example</a:t>
            </a:r>
            <a:endParaRPr lang="en-SE" dirty="0"/>
          </a:p>
        </p:txBody>
      </p:sp>
      <p:sp>
        <p:nvSpPr>
          <p:cNvPr id="4" name="Slide Number Placeholder 3">
            <a:extLst>
              <a:ext uri="{FF2B5EF4-FFF2-40B4-BE49-F238E27FC236}">
                <a16:creationId xmlns:a16="http://schemas.microsoft.com/office/drawing/2014/main" id="{6987119D-54D1-21F4-6653-7CD9206C619C}"/>
              </a:ext>
            </a:extLst>
          </p:cNvPr>
          <p:cNvSpPr>
            <a:spLocks noGrp="1"/>
          </p:cNvSpPr>
          <p:nvPr>
            <p:ph type="sldNum" sz="quarter" idx="12"/>
          </p:nvPr>
        </p:nvSpPr>
        <p:spPr/>
        <p:txBody>
          <a:bodyPr/>
          <a:lstStyle/>
          <a:p>
            <a:fld id="{1F57BF9A-7B35-9447-9112-EAE7E91B4E99}" type="slidenum">
              <a:rPr lang="en-US" smtClean="0"/>
              <a:t>38</a:t>
            </a:fld>
            <a:endParaRPr lang="en-US"/>
          </a:p>
        </p:txBody>
      </p:sp>
      <p:sp>
        <p:nvSpPr>
          <p:cNvPr id="6" name="Rectangle 5">
            <a:extLst>
              <a:ext uri="{FF2B5EF4-FFF2-40B4-BE49-F238E27FC236}">
                <a16:creationId xmlns:a16="http://schemas.microsoft.com/office/drawing/2014/main" id="{382B249B-FAB1-DDF1-89A2-A81F15CAC6C5}"/>
              </a:ext>
            </a:extLst>
          </p:cNvPr>
          <p:cNvSpPr/>
          <p:nvPr/>
        </p:nvSpPr>
        <p:spPr>
          <a:xfrm>
            <a:off x="0" y="1085193"/>
            <a:ext cx="12182484" cy="121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Content Placeholder 2">
            <a:extLst>
              <a:ext uri="{FF2B5EF4-FFF2-40B4-BE49-F238E27FC236}">
                <a16:creationId xmlns:a16="http://schemas.microsoft.com/office/drawing/2014/main" id="{3ABFC05E-CBF6-4CD8-15F3-DD41490CBA37}"/>
              </a:ext>
            </a:extLst>
          </p:cNvPr>
          <p:cNvSpPr>
            <a:spLocks noGrp="1"/>
          </p:cNvSpPr>
          <p:nvPr>
            <p:ph idx="1"/>
          </p:nvPr>
        </p:nvSpPr>
        <p:spPr>
          <a:xfrm>
            <a:off x="622738" y="1237592"/>
            <a:ext cx="5451902" cy="5620408"/>
          </a:xfrm>
        </p:spPr>
        <p:txBody>
          <a:bodyPr/>
          <a:lstStyle/>
          <a:p>
            <a:r>
              <a:rPr lang="en-US" dirty="0"/>
              <a:t>An Illustrated Explanation of Performing 2D Convolutions Using Matrix Multiplications </a:t>
            </a:r>
            <a:r>
              <a:rPr lang="en-US" dirty="0">
                <a:hlinkClick r:id="rId4"/>
              </a:rPr>
              <a:t>https://medium.com/@_init_/an-illustrated-explanation-of-performing-2d-convolutions-using-matrix-multiplications-1e8de8cd2544</a:t>
            </a:r>
            <a:r>
              <a:rPr lang="en-US" dirty="0"/>
              <a:t> </a:t>
            </a:r>
            <a:endParaRPr lang="en-SE" dirty="0"/>
          </a:p>
          <a:p>
            <a:endParaRPr lang="en-SE" dirty="0"/>
          </a:p>
        </p:txBody>
      </p:sp>
    </p:spTree>
    <p:extLst>
      <p:ext uri="{BB962C8B-B14F-4D97-AF65-F5344CB8AC3E}">
        <p14:creationId xmlns:p14="http://schemas.microsoft.com/office/powerpoint/2010/main" val="4286297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Convolution layers</a:t>
            </a:r>
          </a:p>
          <a:p>
            <a:r>
              <a:rPr lang="en-US" dirty="0">
                <a:solidFill>
                  <a:srgbClr val="FF0000"/>
                </a:solidFill>
              </a:rPr>
              <a:t>Pooling and Fully-Connected layers</a:t>
            </a:r>
          </a:p>
          <a:p>
            <a:r>
              <a:rPr lang="en-US" dirty="0"/>
              <a:t>Well-known CNN architectures</a:t>
            </a:r>
          </a:p>
          <a:p>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spTree>
    <p:extLst>
      <p:ext uri="{BB962C8B-B14F-4D97-AF65-F5344CB8AC3E}">
        <p14:creationId xmlns:p14="http://schemas.microsoft.com/office/powerpoint/2010/main" val="23475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63C4-3B8B-C83E-B096-4818E769FFE4}"/>
              </a:ext>
            </a:extLst>
          </p:cNvPr>
          <p:cNvSpPr>
            <a:spLocks noGrp="1"/>
          </p:cNvSpPr>
          <p:nvPr>
            <p:ph type="title"/>
          </p:nvPr>
        </p:nvSpPr>
        <p:spPr/>
        <p:txBody>
          <a:bodyPr/>
          <a:lstStyle/>
          <a:p>
            <a:r>
              <a:rPr lang="en-US" dirty="0"/>
              <a:t>Input Image Encoding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3CB7FC-E468-F1F8-CE1B-31CF28F74D5B}"/>
                  </a:ext>
                </a:extLst>
              </p:cNvPr>
              <p:cNvSpPr>
                <a:spLocks noGrp="1"/>
              </p:cNvSpPr>
              <p:nvPr>
                <p:ph idx="1"/>
              </p:nvPr>
            </p:nvSpPr>
            <p:spPr>
              <a:xfrm>
                <a:off x="622737" y="1237593"/>
                <a:ext cx="6026716" cy="5194738"/>
              </a:xfrm>
            </p:spPr>
            <p:txBody>
              <a:bodyPr>
                <a:normAutofit fontScale="85000" lnSpcReduction="20000"/>
              </a:bodyPr>
              <a:lstStyle/>
              <a:p>
                <a:r>
                  <a:rPr lang="en-US" dirty="0"/>
                  <a:t>A size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a:t> color image has volume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b="0" i="1" smtClean="0">
                        <a:latin typeface="Cambria Math" panose="02040503050406030204" pitchFamily="18" charset="0"/>
                      </a:rPr>
                      <m:t>×3</m:t>
                    </m:r>
                  </m:oMath>
                </a14:m>
                <a:r>
                  <a:rPr lang="en-US" dirty="0"/>
                  <a:t>, w.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oMath>
                </a14:m>
                <a:r>
                  <a:rPr lang="en-US" dirty="0"/>
                  <a:t> pixels and </a:t>
                </a:r>
                <a:r>
                  <a:rPr lang="en-US" altLang="zh-CN" dirty="0"/>
                  <a:t>3 color components (</a:t>
                </a:r>
                <a:r>
                  <a:rPr lang="en-US" dirty="0"/>
                  <a:t>Red, Green, and Blue, </a:t>
                </a:r>
                <a:r>
                  <a:rPr lang="en-US" altLang="zh-CN" dirty="0"/>
                  <a:t>RGB) for each pixel</a:t>
                </a:r>
                <a:endParaRPr lang="en-US" dirty="0"/>
              </a:p>
              <a:p>
                <a:r>
                  <a:rPr lang="en-US" dirty="0"/>
                  <a:t>A size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a:t> greyscale image has volume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b="0" i="1" smtClean="0">
                        <a:latin typeface="Cambria Math" panose="02040503050406030204" pitchFamily="18" charset="0"/>
                      </a:rPr>
                      <m:t>×1</m:t>
                    </m:r>
                  </m:oMath>
                </a14:m>
                <a:endParaRPr lang="en-US" dirty="0"/>
              </a:p>
              <a:p>
                <a:r>
                  <a:rPr lang="en-US" dirty="0"/>
                  <a:t>Color depth, or bit depth, </a:t>
                </a:r>
                <a:r>
                  <a:rPr lang="en-US" b="0" i="0" dirty="0">
                    <a:solidFill>
                      <a:srgbClr val="202122"/>
                    </a:solidFill>
                    <a:effectLst/>
                    <a:latin typeface="Arial" panose="020B0604020202020204" pitchFamily="34" charset="0"/>
                  </a:rPr>
                  <a:t>is number of bits used for each color component of a single pixel</a:t>
                </a:r>
              </a:p>
              <a:p>
                <a:pPr lvl="1"/>
                <a:r>
                  <a:rPr lang="en-US" dirty="0">
                    <a:solidFill>
                      <a:srgbClr val="202122"/>
                    </a:solidFill>
                    <a:latin typeface="Arial" panose="020B0604020202020204" pitchFamily="34" charset="0"/>
                  </a:rPr>
                  <a:t>Typical value is 8, so pixel value has range </a:t>
                </a:r>
                <a14:m>
                  <m:oMath xmlns:m="http://schemas.openxmlformats.org/officeDocument/2006/math">
                    <m:r>
                      <a:rPr lang="en-US" b="0" i="1" smtClean="0">
                        <a:solidFill>
                          <a:srgbClr val="202122"/>
                        </a:solidFill>
                        <a:latin typeface="Cambria Math" panose="02040503050406030204" pitchFamily="18" charset="0"/>
                      </a:rPr>
                      <m:t>[0, 255]</m:t>
                    </m:r>
                  </m:oMath>
                </a14:m>
                <a:endParaRPr lang="en-US" dirty="0"/>
              </a:p>
              <a:p>
                <a:pPr lvl="1"/>
                <a:r>
                  <a:rPr lang="en-US" dirty="0"/>
                  <a:t>Larger depth is possible, e.g., true color (24-bit) is used in computer and phone displays for human eyes, but 8-bit is typically enough for CV tasks</a:t>
                </a:r>
              </a:p>
            </p:txBody>
          </p:sp>
        </mc:Choice>
        <mc:Fallback xmlns="">
          <p:sp>
            <p:nvSpPr>
              <p:cNvPr id="3" name="Content Placeholder 2">
                <a:extLst>
                  <a:ext uri="{FF2B5EF4-FFF2-40B4-BE49-F238E27FC236}">
                    <a16:creationId xmlns:a16="http://schemas.microsoft.com/office/drawing/2014/main" id="{183CB7FC-E468-F1F8-CE1B-31CF28F74D5B}"/>
                  </a:ext>
                </a:extLst>
              </p:cNvPr>
              <p:cNvSpPr>
                <a:spLocks noGrp="1" noRot="1" noChangeAspect="1" noMove="1" noResize="1" noEditPoints="1" noAdjustHandles="1" noChangeArrowheads="1" noChangeShapeType="1" noTextEdit="1"/>
              </p:cNvSpPr>
              <p:nvPr>
                <p:ph idx="1"/>
              </p:nvPr>
            </p:nvSpPr>
            <p:spPr>
              <a:xfrm>
                <a:off x="622737" y="1237593"/>
                <a:ext cx="6026716" cy="5194738"/>
              </a:xfrm>
              <a:blipFill>
                <a:blip r:embed="rId2"/>
                <a:stretch>
                  <a:fillRect l="-1719" t="-3169" r="-43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0C00173-29A7-2079-15BA-52C63B37E272}"/>
              </a:ext>
            </a:extLst>
          </p:cNvPr>
          <p:cNvSpPr>
            <a:spLocks noGrp="1"/>
          </p:cNvSpPr>
          <p:nvPr>
            <p:ph type="sldNum" sz="quarter" idx="12"/>
          </p:nvPr>
        </p:nvSpPr>
        <p:spPr/>
        <p:txBody>
          <a:bodyPr/>
          <a:lstStyle/>
          <a:p>
            <a:fld id="{1F57BF9A-7B35-9447-9112-EAE7E91B4E99}" type="slidenum">
              <a:rPr lang="en-US" smtClean="0"/>
              <a:t>4</a:t>
            </a:fld>
            <a:endParaRPr lang="en-US"/>
          </a:p>
        </p:txBody>
      </p:sp>
      <p:pic>
        <p:nvPicPr>
          <p:cNvPr id="5" name="Picture 4">
            <a:extLst>
              <a:ext uri="{FF2B5EF4-FFF2-40B4-BE49-F238E27FC236}">
                <a16:creationId xmlns:a16="http://schemas.microsoft.com/office/drawing/2014/main" id="{C908CC2B-5ECD-EB12-0A58-DD6BF9406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593" y="1329342"/>
            <a:ext cx="4809511" cy="3497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8C88C1-1630-A943-74A2-50D8CBD61477}"/>
              </a:ext>
            </a:extLst>
          </p:cNvPr>
          <p:cNvPicPr>
            <a:picLocks noChangeAspect="1"/>
          </p:cNvPicPr>
          <p:nvPr/>
        </p:nvPicPr>
        <p:blipFill>
          <a:blip r:embed="rId4"/>
          <a:stretch>
            <a:fillRect/>
          </a:stretch>
        </p:blipFill>
        <p:spPr>
          <a:xfrm>
            <a:off x="6578802" y="5010787"/>
            <a:ext cx="5417517" cy="1084811"/>
          </a:xfrm>
          <a:prstGeom prst="rect">
            <a:avLst/>
          </a:prstGeom>
        </p:spPr>
      </p:pic>
      <p:sp>
        <p:nvSpPr>
          <p:cNvPr id="7" name="TextBox 6">
            <a:extLst>
              <a:ext uri="{FF2B5EF4-FFF2-40B4-BE49-F238E27FC236}">
                <a16:creationId xmlns:a16="http://schemas.microsoft.com/office/drawing/2014/main" id="{6F60141F-AA0F-4087-1064-4592C1F23187}"/>
              </a:ext>
            </a:extLst>
          </p:cNvPr>
          <p:cNvSpPr txBox="1"/>
          <p:nvPr/>
        </p:nvSpPr>
        <p:spPr>
          <a:xfrm>
            <a:off x="7875585" y="5370827"/>
            <a:ext cx="425116" cy="584775"/>
          </a:xfrm>
          <a:prstGeom prst="rect">
            <a:avLst/>
          </a:prstGeom>
          <a:noFill/>
        </p:spPr>
        <p:txBody>
          <a:bodyPr wrap="none" rtlCol="0">
            <a:spAutoFit/>
          </a:bodyPr>
          <a:lstStyle/>
          <a:p>
            <a:r>
              <a:rPr lang="en-US" sz="3200" dirty="0"/>
              <a:t>=</a:t>
            </a:r>
            <a:endParaRPr lang="en-SE" sz="2000" dirty="0"/>
          </a:p>
        </p:txBody>
      </p:sp>
    </p:spTree>
    <p:extLst>
      <p:ext uri="{BB962C8B-B14F-4D97-AF65-F5344CB8AC3E}">
        <p14:creationId xmlns:p14="http://schemas.microsoft.com/office/powerpoint/2010/main" val="3951826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8817-725F-ABC2-6479-23FBE22358A4}"/>
              </a:ext>
            </a:extLst>
          </p:cNvPr>
          <p:cNvSpPr>
            <a:spLocks noGrp="1"/>
          </p:cNvSpPr>
          <p:nvPr>
            <p:ph type="title"/>
          </p:nvPr>
        </p:nvSpPr>
        <p:spPr/>
        <p:txBody>
          <a:bodyPr/>
          <a:lstStyle/>
          <a:p>
            <a:r>
              <a:rPr lang="en-US" sz="4800" dirty="0"/>
              <a:t>Typical CNN Architecture</a:t>
            </a:r>
            <a:endParaRPr lang="en-SE" dirty="0"/>
          </a:p>
        </p:txBody>
      </p:sp>
      <p:sp>
        <p:nvSpPr>
          <p:cNvPr id="3" name="Content Placeholder 2">
            <a:extLst>
              <a:ext uri="{FF2B5EF4-FFF2-40B4-BE49-F238E27FC236}">
                <a16:creationId xmlns:a16="http://schemas.microsoft.com/office/drawing/2014/main" id="{03578C95-9284-36CC-1F66-1013D901CD60}"/>
              </a:ext>
            </a:extLst>
          </p:cNvPr>
          <p:cNvSpPr>
            <a:spLocks noGrp="1"/>
          </p:cNvSpPr>
          <p:nvPr>
            <p:ph idx="1"/>
          </p:nvPr>
        </p:nvSpPr>
        <p:spPr>
          <a:xfrm>
            <a:off x="622737" y="1237593"/>
            <a:ext cx="10949153" cy="1683018"/>
          </a:xfrm>
        </p:spPr>
        <p:txBody>
          <a:bodyPr>
            <a:normAutofit fontScale="92500" lnSpcReduction="10000"/>
          </a:bodyPr>
          <a:lstStyle/>
          <a:p>
            <a:r>
              <a:rPr lang="en-US" sz="3200" spc="-5" dirty="0"/>
              <a:t>Multiple layers, each consisting of CONV, POOL and non-linear activation</a:t>
            </a:r>
            <a:r>
              <a:rPr lang="en-US" sz="3200" spc="-20" dirty="0"/>
              <a:t> </a:t>
            </a:r>
            <a:r>
              <a:rPr lang="en-US" sz="3200" spc="-5" dirty="0"/>
              <a:t>functions (e.g., </a:t>
            </a:r>
            <a:r>
              <a:rPr lang="en-US" sz="3200" spc="-5" dirty="0" err="1"/>
              <a:t>ReLU</a:t>
            </a:r>
            <a:r>
              <a:rPr lang="en-US" sz="3200" spc="-5" dirty="0"/>
              <a:t>), are stacked into a deep network</a:t>
            </a:r>
          </a:p>
          <a:p>
            <a:pPr lvl="1"/>
            <a:r>
              <a:rPr lang="en-US" spc="-5" dirty="0"/>
              <a:t>Many variants possible, e.g., multiple CONV layers can be stacked without POOL and activation functions in-between</a:t>
            </a:r>
          </a:p>
          <a:p>
            <a:endParaRPr lang="en-SE" dirty="0"/>
          </a:p>
        </p:txBody>
      </p:sp>
      <p:sp>
        <p:nvSpPr>
          <p:cNvPr id="4" name="Slide Number Placeholder 3">
            <a:extLst>
              <a:ext uri="{FF2B5EF4-FFF2-40B4-BE49-F238E27FC236}">
                <a16:creationId xmlns:a16="http://schemas.microsoft.com/office/drawing/2014/main" id="{4061E25E-CC35-1793-5A8D-E4BD367B7C77}"/>
              </a:ext>
            </a:extLst>
          </p:cNvPr>
          <p:cNvSpPr>
            <a:spLocks noGrp="1"/>
          </p:cNvSpPr>
          <p:nvPr>
            <p:ph type="sldNum" sz="quarter" idx="12"/>
          </p:nvPr>
        </p:nvSpPr>
        <p:spPr/>
        <p:txBody>
          <a:bodyPr/>
          <a:lstStyle/>
          <a:p>
            <a:fld id="{1F57BF9A-7B35-9447-9112-EAE7E91B4E99}" type="slidenum">
              <a:rPr lang="en-US" smtClean="0"/>
              <a:t>40</a:t>
            </a:fld>
            <a:endParaRPr lang="en-US"/>
          </a:p>
        </p:txBody>
      </p:sp>
      <p:sp>
        <p:nvSpPr>
          <p:cNvPr id="5" name="object 5">
            <a:extLst>
              <a:ext uri="{FF2B5EF4-FFF2-40B4-BE49-F238E27FC236}">
                <a16:creationId xmlns:a16="http://schemas.microsoft.com/office/drawing/2014/main" id="{2B1101E7-450D-D3FB-3DD0-5330DBC7E31E}"/>
              </a:ext>
            </a:extLst>
          </p:cNvPr>
          <p:cNvSpPr/>
          <p:nvPr/>
        </p:nvSpPr>
        <p:spPr>
          <a:xfrm>
            <a:off x="2109460" y="3616592"/>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 name="object 6">
            <a:extLst>
              <a:ext uri="{FF2B5EF4-FFF2-40B4-BE49-F238E27FC236}">
                <a16:creationId xmlns:a16="http://schemas.microsoft.com/office/drawing/2014/main" id="{5F56FF6F-C99A-9635-5BB3-219A185700A2}"/>
              </a:ext>
            </a:extLst>
          </p:cNvPr>
          <p:cNvSpPr/>
          <p:nvPr/>
        </p:nvSpPr>
        <p:spPr>
          <a:xfrm>
            <a:off x="2109460" y="2873366"/>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a:extLst>
              <a:ext uri="{FF2B5EF4-FFF2-40B4-BE49-F238E27FC236}">
                <a16:creationId xmlns:a16="http://schemas.microsoft.com/office/drawing/2014/main" id="{8603F8DC-CA45-3E6C-0130-F66FFE3D4C7F}"/>
              </a:ext>
            </a:extLst>
          </p:cNvPr>
          <p:cNvSpPr/>
          <p:nvPr/>
        </p:nvSpPr>
        <p:spPr>
          <a:xfrm>
            <a:off x="2109460" y="2873366"/>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a:extLst>
              <a:ext uri="{FF2B5EF4-FFF2-40B4-BE49-F238E27FC236}">
                <a16:creationId xmlns:a16="http://schemas.microsoft.com/office/drawing/2014/main" id="{DDFBA2F3-58BD-441C-0368-C80910C2B3DF}"/>
              </a:ext>
            </a:extLst>
          </p:cNvPr>
          <p:cNvSpPr/>
          <p:nvPr/>
        </p:nvSpPr>
        <p:spPr>
          <a:xfrm>
            <a:off x="2322632" y="3616592"/>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a:extLst>
              <a:ext uri="{FF2B5EF4-FFF2-40B4-BE49-F238E27FC236}">
                <a16:creationId xmlns:a16="http://schemas.microsoft.com/office/drawing/2014/main" id="{792B7E4E-E1F3-6BAF-9BC5-052A4AD901DF}"/>
              </a:ext>
            </a:extLst>
          </p:cNvPr>
          <p:cNvSpPr txBox="1"/>
          <p:nvPr/>
        </p:nvSpPr>
        <p:spPr>
          <a:xfrm>
            <a:off x="2795108" y="524994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 name="object 10">
            <a:extLst>
              <a:ext uri="{FF2B5EF4-FFF2-40B4-BE49-F238E27FC236}">
                <a16:creationId xmlns:a16="http://schemas.microsoft.com/office/drawing/2014/main" id="{BBE1DA04-A5A0-6CDD-4A24-52B180721856}"/>
              </a:ext>
            </a:extLst>
          </p:cNvPr>
          <p:cNvSpPr txBox="1"/>
          <p:nvPr/>
        </p:nvSpPr>
        <p:spPr>
          <a:xfrm>
            <a:off x="3159409" y="3176768"/>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1" name="object 11">
            <a:extLst>
              <a:ext uri="{FF2B5EF4-FFF2-40B4-BE49-F238E27FC236}">
                <a16:creationId xmlns:a16="http://schemas.microsoft.com/office/drawing/2014/main" id="{31EC5606-54FD-43EE-6E8A-8A791E168B3D}"/>
              </a:ext>
            </a:extLst>
          </p:cNvPr>
          <p:cNvSpPr txBox="1"/>
          <p:nvPr/>
        </p:nvSpPr>
        <p:spPr>
          <a:xfrm>
            <a:off x="2124498" y="5641576"/>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2" name="object 12">
            <a:extLst>
              <a:ext uri="{FF2B5EF4-FFF2-40B4-BE49-F238E27FC236}">
                <a16:creationId xmlns:a16="http://schemas.microsoft.com/office/drawing/2014/main" id="{6E97D40D-68BD-10F3-7F7E-7D61650D2095}"/>
              </a:ext>
            </a:extLst>
          </p:cNvPr>
          <p:cNvSpPr/>
          <p:nvPr/>
        </p:nvSpPr>
        <p:spPr>
          <a:xfrm>
            <a:off x="3414258" y="4152014"/>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a:extLst>
              <a:ext uri="{FF2B5EF4-FFF2-40B4-BE49-F238E27FC236}">
                <a16:creationId xmlns:a16="http://schemas.microsoft.com/office/drawing/2014/main" id="{96EC3100-E7F1-892C-58EF-2DC6D5B7D2E8}"/>
              </a:ext>
            </a:extLst>
          </p:cNvPr>
          <p:cNvSpPr/>
          <p:nvPr/>
        </p:nvSpPr>
        <p:spPr>
          <a:xfrm>
            <a:off x="4344706" y="4136281"/>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4" name="object 14">
            <a:extLst>
              <a:ext uri="{FF2B5EF4-FFF2-40B4-BE49-F238E27FC236}">
                <a16:creationId xmlns:a16="http://schemas.microsoft.com/office/drawing/2014/main" id="{8F321408-5DA3-FA7B-26D4-3D99B17CA358}"/>
              </a:ext>
            </a:extLst>
          </p:cNvPr>
          <p:cNvSpPr txBox="1"/>
          <p:nvPr/>
        </p:nvSpPr>
        <p:spPr>
          <a:xfrm>
            <a:off x="3526607" y="4240922"/>
            <a:ext cx="749300" cy="1661224"/>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a:p>
            <a:pPr marL="12700" marR="118110" algn="just">
              <a:lnSpc>
                <a:spcPct val="100699"/>
              </a:lnSpc>
            </a:pPr>
            <a:r>
              <a:rPr sz="1800" spc="-5" dirty="0">
                <a:solidFill>
                  <a:srgbClr val="0000FF"/>
                </a:solidFill>
                <a:latin typeface="Arial"/>
                <a:cs typeface="Arial"/>
              </a:rPr>
              <a:t>e.g. 6  5x5x3  filters</a:t>
            </a:r>
            <a:endParaRPr sz="1800" dirty="0">
              <a:latin typeface="Arial"/>
              <a:cs typeface="Arial"/>
            </a:endParaRPr>
          </a:p>
        </p:txBody>
      </p:sp>
      <p:sp>
        <p:nvSpPr>
          <p:cNvPr id="15" name="object 15">
            <a:extLst>
              <a:ext uri="{FF2B5EF4-FFF2-40B4-BE49-F238E27FC236}">
                <a16:creationId xmlns:a16="http://schemas.microsoft.com/office/drawing/2014/main" id="{D680DA88-EF4B-ADC3-F9C8-804EDD843AD8}"/>
              </a:ext>
            </a:extLst>
          </p:cNvPr>
          <p:cNvSpPr/>
          <p:nvPr/>
        </p:nvSpPr>
        <p:spPr>
          <a:xfrm>
            <a:off x="4624055" y="3616592"/>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6" name="object 16">
            <a:extLst>
              <a:ext uri="{FF2B5EF4-FFF2-40B4-BE49-F238E27FC236}">
                <a16:creationId xmlns:a16="http://schemas.microsoft.com/office/drawing/2014/main" id="{CD3AAC1D-5EEE-0F9B-F04D-19A83F116808}"/>
              </a:ext>
            </a:extLst>
          </p:cNvPr>
          <p:cNvSpPr/>
          <p:nvPr/>
        </p:nvSpPr>
        <p:spPr>
          <a:xfrm>
            <a:off x="4624055" y="2873366"/>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98F9F830-1987-7CE2-4730-BA6E460D5AB4}"/>
              </a:ext>
            </a:extLst>
          </p:cNvPr>
          <p:cNvSpPr/>
          <p:nvPr/>
        </p:nvSpPr>
        <p:spPr>
          <a:xfrm>
            <a:off x="4624055" y="2873366"/>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18" name="object 18">
            <a:extLst>
              <a:ext uri="{FF2B5EF4-FFF2-40B4-BE49-F238E27FC236}">
                <a16:creationId xmlns:a16="http://schemas.microsoft.com/office/drawing/2014/main" id="{3784CFA2-F4F3-2EF8-B2C1-28F7B8AC9140}"/>
              </a:ext>
            </a:extLst>
          </p:cNvPr>
          <p:cNvSpPr/>
          <p:nvPr/>
        </p:nvSpPr>
        <p:spPr>
          <a:xfrm>
            <a:off x="4837230" y="3616592"/>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FE5D6BE8-7E73-060F-5E5C-5421F4CFC96D}"/>
              </a:ext>
            </a:extLst>
          </p:cNvPr>
          <p:cNvSpPr txBox="1"/>
          <p:nvPr/>
        </p:nvSpPr>
        <p:spPr>
          <a:xfrm>
            <a:off x="5309703" y="524994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0" name="object 20">
            <a:extLst>
              <a:ext uri="{FF2B5EF4-FFF2-40B4-BE49-F238E27FC236}">
                <a16:creationId xmlns:a16="http://schemas.microsoft.com/office/drawing/2014/main" id="{F2273333-2C23-5ACD-C6D3-214B48007C89}"/>
              </a:ext>
            </a:extLst>
          </p:cNvPr>
          <p:cNvSpPr txBox="1"/>
          <p:nvPr/>
        </p:nvSpPr>
        <p:spPr>
          <a:xfrm>
            <a:off x="5674004" y="3176768"/>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1" name="object 21">
            <a:extLst>
              <a:ext uri="{FF2B5EF4-FFF2-40B4-BE49-F238E27FC236}">
                <a16:creationId xmlns:a16="http://schemas.microsoft.com/office/drawing/2014/main" id="{3F5193AC-55F1-527F-07E8-77876A197348}"/>
              </a:ext>
            </a:extLst>
          </p:cNvPr>
          <p:cNvSpPr txBox="1"/>
          <p:nvPr/>
        </p:nvSpPr>
        <p:spPr>
          <a:xfrm>
            <a:off x="4639096" y="5641576"/>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a:latin typeface="Arial"/>
              <a:cs typeface="Arial"/>
            </a:endParaRPr>
          </a:p>
        </p:txBody>
      </p:sp>
      <p:sp>
        <p:nvSpPr>
          <p:cNvPr id="22" name="object 22">
            <a:extLst>
              <a:ext uri="{FF2B5EF4-FFF2-40B4-BE49-F238E27FC236}">
                <a16:creationId xmlns:a16="http://schemas.microsoft.com/office/drawing/2014/main" id="{D536BFEF-2860-DA49-B3AA-65C0C61DDF58}"/>
              </a:ext>
            </a:extLst>
          </p:cNvPr>
          <p:cNvSpPr/>
          <p:nvPr/>
        </p:nvSpPr>
        <p:spPr>
          <a:xfrm>
            <a:off x="6157452" y="4152014"/>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23" name="object 23">
            <a:extLst>
              <a:ext uri="{FF2B5EF4-FFF2-40B4-BE49-F238E27FC236}">
                <a16:creationId xmlns:a16="http://schemas.microsoft.com/office/drawing/2014/main" id="{17FBCF6C-3067-0003-53A2-8972CF9ADA42}"/>
              </a:ext>
            </a:extLst>
          </p:cNvPr>
          <p:cNvSpPr/>
          <p:nvPr/>
        </p:nvSpPr>
        <p:spPr>
          <a:xfrm>
            <a:off x="7087900" y="4136281"/>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4" name="object 24">
            <a:extLst>
              <a:ext uri="{FF2B5EF4-FFF2-40B4-BE49-F238E27FC236}">
                <a16:creationId xmlns:a16="http://schemas.microsoft.com/office/drawing/2014/main" id="{C5E8C236-5493-D924-DB0A-BD38C4D57AC5}"/>
              </a:ext>
            </a:extLst>
          </p:cNvPr>
          <p:cNvSpPr txBox="1"/>
          <p:nvPr/>
        </p:nvSpPr>
        <p:spPr>
          <a:xfrm>
            <a:off x="6269801" y="4240922"/>
            <a:ext cx="749300" cy="1661224"/>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a:p>
            <a:pPr marL="12700" marR="29845">
              <a:lnSpc>
                <a:spcPct val="100699"/>
              </a:lnSpc>
            </a:pPr>
            <a:r>
              <a:rPr sz="1800" spc="-5" dirty="0">
                <a:solidFill>
                  <a:srgbClr val="38751C"/>
                </a:solidFill>
                <a:latin typeface="Arial"/>
                <a:cs typeface="Arial"/>
              </a:rPr>
              <a:t>e.g.</a:t>
            </a:r>
            <a:r>
              <a:rPr sz="1800" spc="-80" dirty="0">
                <a:solidFill>
                  <a:srgbClr val="38751C"/>
                </a:solidFill>
                <a:latin typeface="Arial"/>
                <a:cs typeface="Arial"/>
              </a:rPr>
              <a:t> </a:t>
            </a:r>
            <a:r>
              <a:rPr sz="1800" spc="-5" dirty="0">
                <a:solidFill>
                  <a:srgbClr val="38751C"/>
                </a:solidFill>
                <a:latin typeface="Arial"/>
                <a:cs typeface="Arial"/>
              </a:rPr>
              <a:t>10  5x5x</a:t>
            </a:r>
            <a:r>
              <a:rPr sz="1800" b="1" spc="-5" dirty="0">
                <a:solidFill>
                  <a:srgbClr val="38751C"/>
                </a:solidFill>
                <a:latin typeface="Arial"/>
                <a:cs typeface="Arial"/>
              </a:rPr>
              <a:t>6  </a:t>
            </a:r>
            <a:r>
              <a:rPr sz="1800" spc="-5" dirty="0">
                <a:solidFill>
                  <a:srgbClr val="38751C"/>
                </a:solidFill>
                <a:latin typeface="Arial"/>
                <a:cs typeface="Arial"/>
              </a:rPr>
              <a:t>filters</a:t>
            </a:r>
            <a:endParaRPr sz="1800" dirty="0">
              <a:latin typeface="Arial"/>
              <a:cs typeface="Arial"/>
            </a:endParaRPr>
          </a:p>
        </p:txBody>
      </p:sp>
      <p:sp>
        <p:nvSpPr>
          <p:cNvPr id="25" name="object 25">
            <a:extLst>
              <a:ext uri="{FF2B5EF4-FFF2-40B4-BE49-F238E27FC236}">
                <a16:creationId xmlns:a16="http://schemas.microsoft.com/office/drawing/2014/main" id="{D6951CE2-7846-8715-2C8F-078000F1D3BD}"/>
              </a:ext>
            </a:extLst>
          </p:cNvPr>
          <p:cNvSpPr/>
          <p:nvPr/>
        </p:nvSpPr>
        <p:spPr>
          <a:xfrm>
            <a:off x="7367249" y="3616592"/>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D8E9D3"/>
          </a:solidFill>
        </p:spPr>
        <p:txBody>
          <a:bodyPr wrap="square" lIns="0" tIns="0" rIns="0" bIns="0" rtlCol="0"/>
          <a:lstStyle/>
          <a:p>
            <a:endParaRPr/>
          </a:p>
        </p:txBody>
      </p:sp>
      <p:sp>
        <p:nvSpPr>
          <p:cNvPr id="26" name="object 26">
            <a:extLst>
              <a:ext uri="{FF2B5EF4-FFF2-40B4-BE49-F238E27FC236}">
                <a16:creationId xmlns:a16="http://schemas.microsoft.com/office/drawing/2014/main" id="{E03ADB34-CD1F-3C4C-496C-650B28AD58A0}"/>
              </a:ext>
            </a:extLst>
          </p:cNvPr>
          <p:cNvSpPr/>
          <p:nvPr/>
        </p:nvSpPr>
        <p:spPr>
          <a:xfrm>
            <a:off x="7367249" y="2873366"/>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DEC468AA-1D84-A6A4-64E1-32C33A39FA51}"/>
              </a:ext>
            </a:extLst>
          </p:cNvPr>
          <p:cNvSpPr/>
          <p:nvPr/>
        </p:nvSpPr>
        <p:spPr>
          <a:xfrm>
            <a:off x="7367249" y="2873366"/>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1C48C266-D84F-B995-D4DB-CC985BBEEB85}"/>
              </a:ext>
            </a:extLst>
          </p:cNvPr>
          <p:cNvSpPr/>
          <p:nvPr/>
        </p:nvSpPr>
        <p:spPr>
          <a:xfrm>
            <a:off x="7580424" y="3616592"/>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9" name="object 29">
            <a:extLst>
              <a:ext uri="{FF2B5EF4-FFF2-40B4-BE49-F238E27FC236}">
                <a16:creationId xmlns:a16="http://schemas.microsoft.com/office/drawing/2014/main" id="{AABEDA4A-1A3D-F1D2-CDF0-7CA43A566D62}"/>
              </a:ext>
            </a:extLst>
          </p:cNvPr>
          <p:cNvSpPr/>
          <p:nvPr/>
        </p:nvSpPr>
        <p:spPr>
          <a:xfrm>
            <a:off x="8748247" y="4152014"/>
            <a:ext cx="930910" cy="0"/>
          </a:xfrm>
          <a:custGeom>
            <a:avLst/>
            <a:gdLst/>
            <a:ahLst/>
            <a:cxnLst/>
            <a:rect l="l" t="t" r="r" b="b"/>
            <a:pathLst>
              <a:path w="930909">
                <a:moveTo>
                  <a:pt x="0" y="0"/>
                </a:moveTo>
                <a:lnTo>
                  <a:pt x="930448" y="0"/>
                </a:lnTo>
              </a:path>
            </a:pathLst>
          </a:custGeom>
          <a:ln w="9524">
            <a:solidFill>
              <a:srgbClr val="666666"/>
            </a:solidFill>
          </a:ln>
        </p:spPr>
        <p:txBody>
          <a:bodyPr wrap="square" lIns="0" tIns="0" rIns="0" bIns="0" rtlCol="0"/>
          <a:lstStyle/>
          <a:p>
            <a:endParaRPr/>
          </a:p>
        </p:txBody>
      </p:sp>
      <p:sp>
        <p:nvSpPr>
          <p:cNvPr id="30" name="object 30">
            <a:extLst>
              <a:ext uri="{FF2B5EF4-FFF2-40B4-BE49-F238E27FC236}">
                <a16:creationId xmlns:a16="http://schemas.microsoft.com/office/drawing/2014/main" id="{12475647-F778-C0C7-3B84-0BD9884635FA}"/>
              </a:ext>
            </a:extLst>
          </p:cNvPr>
          <p:cNvSpPr/>
          <p:nvPr/>
        </p:nvSpPr>
        <p:spPr>
          <a:xfrm>
            <a:off x="9678695" y="4136281"/>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31" name="object 31">
            <a:extLst>
              <a:ext uri="{FF2B5EF4-FFF2-40B4-BE49-F238E27FC236}">
                <a16:creationId xmlns:a16="http://schemas.microsoft.com/office/drawing/2014/main" id="{9879C6DB-CD7B-0376-B19A-37C2DA9EF793}"/>
              </a:ext>
            </a:extLst>
          </p:cNvPr>
          <p:cNvSpPr txBox="1"/>
          <p:nvPr/>
        </p:nvSpPr>
        <p:spPr>
          <a:xfrm>
            <a:off x="8860596" y="4240922"/>
            <a:ext cx="749300" cy="821956"/>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p:txBody>
      </p:sp>
      <p:sp>
        <p:nvSpPr>
          <p:cNvPr id="32" name="object 32">
            <a:extLst>
              <a:ext uri="{FF2B5EF4-FFF2-40B4-BE49-F238E27FC236}">
                <a16:creationId xmlns:a16="http://schemas.microsoft.com/office/drawing/2014/main" id="{9A983F0E-DA04-C157-EBA1-83DF57650C24}"/>
              </a:ext>
            </a:extLst>
          </p:cNvPr>
          <p:cNvSpPr txBox="1"/>
          <p:nvPr/>
        </p:nvSpPr>
        <p:spPr>
          <a:xfrm>
            <a:off x="10077194" y="3980743"/>
            <a:ext cx="41465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33" name="object 33">
            <a:extLst>
              <a:ext uri="{FF2B5EF4-FFF2-40B4-BE49-F238E27FC236}">
                <a16:creationId xmlns:a16="http://schemas.microsoft.com/office/drawing/2014/main" id="{975CC304-642B-813D-8D42-599773B9FEA2}"/>
              </a:ext>
            </a:extLst>
          </p:cNvPr>
          <p:cNvSpPr txBox="1"/>
          <p:nvPr/>
        </p:nvSpPr>
        <p:spPr>
          <a:xfrm>
            <a:off x="7306091" y="564157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10</a:t>
            </a:r>
            <a:endParaRPr sz="1800">
              <a:latin typeface="Arial"/>
              <a:cs typeface="Arial"/>
            </a:endParaRPr>
          </a:p>
        </p:txBody>
      </p:sp>
      <p:sp>
        <p:nvSpPr>
          <p:cNvPr id="34" name="object 34">
            <a:extLst>
              <a:ext uri="{FF2B5EF4-FFF2-40B4-BE49-F238E27FC236}">
                <a16:creationId xmlns:a16="http://schemas.microsoft.com/office/drawing/2014/main" id="{89D123D8-4753-8F60-2435-8DFA47796AAD}"/>
              </a:ext>
            </a:extLst>
          </p:cNvPr>
          <p:cNvSpPr txBox="1"/>
          <p:nvPr/>
        </p:nvSpPr>
        <p:spPr>
          <a:xfrm>
            <a:off x="8052897" y="524994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24</a:t>
            </a:r>
            <a:endParaRPr sz="1800">
              <a:latin typeface="Arial"/>
              <a:cs typeface="Arial"/>
            </a:endParaRPr>
          </a:p>
        </p:txBody>
      </p:sp>
      <p:sp>
        <p:nvSpPr>
          <p:cNvPr id="35" name="object 35">
            <a:extLst>
              <a:ext uri="{FF2B5EF4-FFF2-40B4-BE49-F238E27FC236}">
                <a16:creationId xmlns:a16="http://schemas.microsoft.com/office/drawing/2014/main" id="{D5DC2C81-52CA-E7D9-5130-6C8EBF5D9C90}"/>
              </a:ext>
            </a:extLst>
          </p:cNvPr>
          <p:cNvSpPr txBox="1"/>
          <p:nvPr/>
        </p:nvSpPr>
        <p:spPr>
          <a:xfrm>
            <a:off x="8417199" y="3176768"/>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24</a:t>
            </a:r>
            <a:endParaRPr sz="1800">
              <a:latin typeface="Arial"/>
              <a:cs typeface="Arial"/>
            </a:endParaRPr>
          </a:p>
        </p:txBody>
      </p:sp>
      <p:pic>
        <p:nvPicPr>
          <p:cNvPr id="36" name="Picture 35">
            <a:extLst>
              <a:ext uri="{FF2B5EF4-FFF2-40B4-BE49-F238E27FC236}">
                <a16:creationId xmlns:a16="http://schemas.microsoft.com/office/drawing/2014/main" id="{03D1B2B2-CA69-5991-4FC8-539FAC33E44E}"/>
              </a:ext>
            </a:extLst>
          </p:cNvPr>
          <p:cNvPicPr>
            <a:picLocks noChangeAspect="1"/>
          </p:cNvPicPr>
          <p:nvPr/>
        </p:nvPicPr>
        <p:blipFill>
          <a:blip r:embed="rId2"/>
          <a:stretch>
            <a:fillRect/>
          </a:stretch>
        </p:blipFill>
        <p:spPr>
          <a:xfrm>
            <a:off x="8697234" y="5240360"/>
            <a:ext cx="1756280" cy="1554578"/>
          </a:xfrm>
          <a:prstGeom prst="rect">
            <a:avLst/>
          </a:prstGeom>
        </p:spPr>
      </p:pic>
      <p:sp>
        <p:nvSpPr>
          <p:cNvPr id="37" name="TextBox 36">
            <a:extLst>
              <a:ext uri="{FF2B5EF4-FFF2-40B4-BE49-F238E27FC236}">
                <a16:creationId xmlns:a16="http://schemas.microsoft.com/office/drawing/2014/main" id="{0BB9D897-431B-F74E-7722-EA56D4D2C44C}"/>
              </a:ext>
            </a:extLst>
          </p:cNvPr>
          <p:cNvSpPr txBox="1"/>
          <p:nvPr/>
        </p:nvSpPr>
        <p:spPr>
          <a:xfrm>
            <a:off x="7793004" y="5831867"/>
            <a:ext cx="1222324" cy="738664"/>
          </a:xfrm>
          <a:prstGeom prst="rect">
            <a:avLst/>
          </a:prstGeom>
          <a:noFill/>
        </p:spPr>
        <p:txBody>
          <a:bodyPr wrap="square">
            <a:spAutoFit/>
          </a:bodyPr>
          <a:lstStyle/>
          <a:p>
            <a:r>
              <a:rPr lang="en-US" sz="1400" spc="-5" dirty="0" err="1">
                <a:latin typeface="Arial"/>
                <a:cs typeface="Arial"/>
              </a:rPr>
              <a:t>ReLU</a:t>
            </a:r>
            <a:r>
              <a:rPr lang="en-US" sz="1400" spc="-5" dirty="0">
                <a:latin typeface="Arial"/>
                <a:cs typeface="Arial"/>
              </a:rPr>
              <a:t> Activation Function</a:t>
            </a:r>
            <a:endParaRPr lang="en-SE" sz="1400" dirty="0"/>
          </a:p>
        </p:txBody>
      </p:sp>
    </p:spTree>
    <p:extLst>
      <p:ext uri="{BB962C8B-B14F-4D97-AF65-F5344CB8AC3E}">
        <p14:creationId xmlns:p14="http://schemas.microsoft.com/office/powerpoint/2010/main" val="3292922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5360-905A-9E58-D265-8E5918221A42}"/>
              </a:ext>
            </a:extLst>
          </p:cNvPr>
          <p:cNvSpPr>
            <a:spLocks noGrp="1"/>
          </p:cNvSpPr>
          <p:nvPr>
            <p:ph type="title"/>
          </p:nvPr>
        </p:nvSpPr>
        <p:spPr/>
        <p:txBody>
          <a:bodyPr/>
          <a:lstStyle/>
          <a:p>
            <a:r>
              <a:rPr lang="en-US" dirty="0"/>
              <a:t>Pooling (Sub-Sampling) Layer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028071-FF1A-6FAB-F0C0-1AFF3E29B753}"/>
                  </a:ext>
                </a:extLst>
              </p:cNvPr>
              <p:cNvSpPr>
                <a:spLocks noGrp="1"/>
              </p:cNvSpPr>
              <p:nvPr>
                <p:ph idx="1"/>
              </p:nvPr>
            </p:nvSpPr>
            <p:spPr>
              <a:xfrm>
                <a:off x="622737" y="4670040"/>
                <a:ext cx="10949153" cy="2114040"/>
              </a:xfrm>
            </p:spPr>
            <p:txBody>
              <a:bodyPr>
                <a:normAutofit fontScale="55000" lnSpcReduction="20000"/>
              </a:bodyPr>
              <a:lstStyle/>
              <a:p>
                <a:r>
                  <a:rPr lang="en-US" sz="3500" spc="-5" dirty="0">
                    <a:latin typeface="Arial"/>
                    <a:cs typeface="Arial"/>
                  </a:rPr>
                  <a:t>A pooling filter has depth 1, and operates over each feature map independently, hence the input volume and output volume have the same depth </a:t>
                </a:r>
                <a14:m>
                  <m:oMath xmlns:m="http://schemas.openxmlformats.org/officeDocument/2006/math">
                    <m:sSub>
                      <m:sSubPr>
                        <m:ctrlPr>
                          <a:rPr lang="en-US" sz="3500" b="0" i="1" spc="-5" smtClean="0">
                            <a:latin typeface="Cambria Math" panose="02040503050406030204" pitchFamily="18" charset="0"/>
                            <a:cs typeface="Arial"/>
                          </a:rPr>
                        </m:ctrlPr>
                      </m:sSubPr>
                      <m:e>
                        <m:r>
                          <a:rPr lang="en-US" sz="3500" b="0" i="1" spc="-5" smtClean="0">
                            <a:latin typeface="Cambria Math" panose="02040503050406030204" pitchFamily="18" charset="0"/>
                            <a:cs typeface="Arial"/>
                          </a:rPr>
                          <m:t>𝐷</m:t>
                        </m:r>
                      </m:e>
                      <m:sub>
                        <m:r>
                          <a:rPr lang="en-US" sz="3500" b="0" i="1" spc="-5" smtClean="0">
                            <a:latin typeface="Cambria Math" panose="02040503050406030204" pitchFamily="18" charset="0"/>
                            <a:cs typeface="Arial"/>
                          </a:rPr>
                          <m:t>1</m:t>
                        </m:r>
                      </m:sub>
                    </m:sSub>
                    <m:r>
                      <a:rPr lang="en-US" sz="3500" b="0" i="1" spc="-5" smtClean="0">
                        <a:latin typeface="Cambria Math" panose="02040503050406030204" pitchFamily="18" charset="0"/>
                        <a:cs typeface="Arial"/>
                      </a:rPr>
                      <m:t>=</m:t>
                    </m:r>
                    <m:sSub>
                      <m:sSubPr>
                        <m:ctrlPr>
                          <a:rPr lang="en-US" sz="3600" i="1" spc="-5">
                            <a:latin typeface="Cambria Math" panose="02040503050406030204" pitchFamily="18" charset="0"/>
                            <a:cs typeface="Arial"/>
                          </a:rPr>
                        </m:ctrlPr>
                      </m:sSubPr>
                      <m:e>
                        <m:r>
                          <a:rPr lang="en-US" sz="3600" i="1" spc="-5">
                            <a:latin typeface="Cambria Math" panose="02040503050406030204" pitchFamily="18" charset="0"/>
                            <a:cs typeface="Arial"/>
                          </a:rPr>
                          <m:t>𝐷</m:t>
                        </m:r>
                      </m:e>
                      <m:sub>
                        <m:r>
                          <a:rPr lang="en-US" sz="3600" b="0" i="1" spc="-5" smtClean="0">
                            <a:latin typeface="Cambria Math" panose="02040503050406030204" pitchFamily="18" charset="0"/>
                            <a:cs typeface="Arial"/>
                          </a:rPr>
                          <m:t>2</m:t>
                        </m:r>
                      </m:sub>
                    </m:sSub>
                  </m:oMath>
                </a14:m>
                <a:endParaRPr lang="en-US" sz="3600" spc="-5" dirty="0">
                  <a:solidFill>
                    <a:schemeClr val="tx1"/>
                  </a:solidFill>
                  <a:latin typeface="Arial"/>
                  <a:cs typeface="Arial"/>
                </a:endParaRPr>
              </a:p>
              <a:p>
                <a:pPr lvl="1"/>
                <a:r>
                  <a:rPr lang="en-US" sz="3200" spc="-5" dirty="0">
                    <a:solidFill>
                      <a:schemeClr val="tx1"/>
                    </a:solidFill>
                    <a:latin typeface="Arial"/>
                    <a:cs typeface="Arial"/>
                  </a:rPr>
                  <a:t>In contrast, a CONV filter</a:t>
                </a:r>
                <a:r>
                  <a:rPr lang="en-US" sz="3200" spc="-5" dirty="0">
                    <a:cs typeface="Arial"/>
                  </a:rPr>
                  <a:t> has the same depth </a:t>
                </a:r>
                <a14:m>
                  <m:oMath xmlns:m="http://schemas.openxmlformats.org/officeDocument/2006/math">
                    <m:sSub>
                      <m:sSubPr>
                        <m:ctrlPr>
                          <a:rPr lang="en-US" sz="3200" i="1" spc="-5" dirty="0" smtClean="0">
                            <a:latin typeface="Cambria Math" panose="02040503050406030204" pitchFamily="18" charset="0"/>
                            <a:cs typeface="Arial"/>
                          </a:rPr>
                        </m:ctrlPr>
                      </m:sSubPr>
                      <m:e>
                        <m:r>
                          <a:rPr lang="en-US" sz="3200" i="1" spc="-5" dirty="0" smtClean="0">
                            <a:latin typeface="Cambria Math" panose="02040503050406030204" pitchFamily="18" charset="0"/>
                            <a:cs typeface="Arial"/>
                          </a:rPr>
                          <m:t>𝐷</m:t>
                        </m:r>
                      </m:e>
                      <m:sub>
                        <m:r>
                          <a:rPr lang="en-US" sz="3200" i="1" spc="-5" dirty="0" smtClean="0">
                            <a:latin typeface="Cambria Math" panose="02040503050406030204" pitchFamily="18" charset="0"/>
                            <a:cs typeface="Arial"/>
                          </a:rPr>
                          <m:t>1</m:t>
                        </m:r>
                      </m:sub>
                    </m:sSub>
                  </m:oMath>
                </a14:m>
                <a:r>
                  <a:rPr lang="en-US" sz="3200" spc="-5" dirty="0">
                    <a:cs typeface="Arial"/>
                  </a:rPr>
                  <a:t> as its input volume, and the number of filters </a:t>
                </a:r>
                <a14:m>
                  <m:oMath xmlns:m="http://schemas.openxmlformats.org/officeDocument/2006/math">
                    <m:r>
                      <a:rPr lang="en-US" sz="3200" i="1" spc="-5" dirty="0" smtClean="0">
                        <a:latin typeface="Cambria Math" panose="02040503050406030204" pitchFamily="18" charset="0"/>
                        <a:cs typeface="Arial"/>
                      </a:rPr>
                      <m:t>𝐾</m:t>
                    </m:r>
                  </m:oMath>
                </a14:m>
                <a:r>
                  <a:rPr lang="en-US" sz="3200" spc="-5" dirty="0">
                    <a:cs typeface="Arial"/>
                  </a:rPr>
                  <a:t> equals the depth </a:t>
                </a:r>
                <a14:m>
                  <m:oMath xmlns:m="http://schemas.openxmlformats.org/officeDocument/2006/math">
                    <m:sSub>
                      <m:sSubPr>
                        <m:ctrlPr>
                          <a:rPr lang="en-US" sz="3200" i="1" spc="-5" dirty="0" smtClean="0">
                            <a:latin typeface="Cambria Math" panose="02040503050406030204" pitchFamily="18" charset="0"/>
                            <a:cs typeface="Arial"/>
                          </a:rPr>
                        </m:ctrlPr>
                      </m:sSubPr>
                      <m:e>
                        <m:r>
                          <a:rPr lang="en-US" sz="3200" i="1" spc="-5" dirty="0" smtClean="0">
                            <a:latin typeface="Cambria Math" panose="02040503050406030204" pitchFamily="18" charset="0"/>
                            <a:cs typeface="Arial"/>
                          </a:rPr>
                          <m:t>𝐷</m:t>
                        </m:r>
                      </m:e>
                      <m:sub>
                        <m:r>
                          <a:rPr lang="en-US" sz="3200" i="1" spc="-5" dirty="0" smtClean="0">
                            <a:latin typeface="Cambria Math" panose="02040503050406030204" pitchFamily="18" charset="0"/>
                            <a:cs typeface="Arial"/>
                          </a:rPr>
                          <m:t>2</m:t>
                        </m:r>
                      </m:sub>
                    </m:sSub>
                  </m:oMath>
                </a14:m>
                <a:r>
                  <a:rPr lang="en-US" sz="3200" spc="-5" dirty="0">
                    <a:cs typeface="Arial"/>
                  </a:rPr>
                  <a:t> of its output volume</a:t>
                </a:r>
              </a:p>
              <a:p>
                <a:pPr lvl="1"/>
                <a:r>
                  <a:rPr lang="en-US" sz="3400" spc="-5" dirty="0">
                    <a:solidFill>
                      <a:schemeClr val="tx1"/>
                    </a:solidFill>
                    <a:latin typeface="Arial"/>
                    <a:cs typeface="Arial"/>
                  </a:rPr>
                  <a:t>Common settings: </a:t>
                </a:r>
                <a14:m>
                  <m:oMath xmlns:m="http://schemas.openxmlformats.org/officeDocument/2006/math">
                    <m:r>
                      <a:rPr lang="en-US" sz="3400" i="1" spc="-5">
                        <a:latin typeface="Cambria Math" panose="02040503050406030204" pitchFamily="18" charset="0"/>
                        <a:cs typeface="Arial"/>
                      </a:rPr>
                      <m:t>𝐹</m:t>
                    </m:r>
                    <m:r>
                      <a:rPr lang="en-US" sz="3400" i="1" spc="-5">
                        <a:latin typeface="Cambria Math" panose="02040503050406030204" pitchFamily="18" charset="0"/>
                        <a:cs typeface="Arial"/>
                      </a:rPr>
                      <m:t>=2, </m:t>
                    </m:r>
                    <m:r>
                      <a:rPr lang="en-US" sz="3400" i="1" spc="-5">
                        <a:latin typeface="Cambria Math" panose="02040503050406030204" pitchFamily="18" charset="0"/>
                        <a:cs typeface="Arial"/>
                      </a:rPr>
                      <m:t>𝑆</m:t>
                    </m:r>
                    <m:r>
                      <a:rPr lang="en-US" sz="3400" i="1" spc="-5">
                        <a:latin typeface="Cambria Math" panose="02040503050406030204" pitchFamily="18" charset="0"/>
                        <a:cs typeface="Arial"/>
                      </a:rPr>
                      <m:t>=2</m:t>
                    </m:r>
                  </m:oMath>
                </a14:m>
                <a:r>
                  <a:rPr lang="en-US" sz="3400" spc="-5" dirty="0">
                    <a:cs typeface="Arial"/>
                  </a:rPr>
                  <a:t>, or </a:t>
                </a:r>
                <a14:m>
                  <m:oMath xmlns:m="http://schemas.openxmlformats.org/officeDocument/2006/math">
                    <m:r>
                      <a:rPr lang="en-US" sz="3400" b="0" i="1" spc="-5" smtClean="0">
                        <a:solidFill>
                          <a:schemeClr val="tx1"/>
                        </a:solidFill>
                        <a:latin typeface="Cambria Math" panose="02040503050406030204" pitchFamily="18" charset="0"/>
                        <a:cs typeface="Arial"/>
                      </a:rPr>
                      <m:t>𝐹</m:t>
                    </m:r>
                    <m:r>
                      <a:rPr lang="en-US" sz="3400" b="0" i="1" spc="-5" smtClean="0">
                        <a:solidFill>
                          <a:schemeClr val="tx1"/>
                        </a:solidFill>
                        <a:latin typeface="Cambria Math" panose="02040503050406030204" pitchFamily="18" charset="0"/>
                        <a:cs typeface="Arial"/>
                      </a:rPr>
                      <m:t>=3, </m:t>
                    </m:r>
                    <m:r>
                      <a:rPr lang="en-US" sz="3400" b="0" i="1" spc="-5" smtClean="0">
                        <a:solidFill>
                          <a:schemeClr val="tx1"/>
                        </a:solidFill>
                        <a:latin typeface="Cambria Math" panose="02040503050406030204" pitchFamily="18" charset="0"/>
                        <a:cs typeface="Arial"/>
                      </a:rPr>
                      <m:t>𝑆</m:t>
                    </m:r>
                    <m:r>
                      <a:rPr lang="en-US" sz="3400" b="0" i="1" spc="-5" smtClean="0">
                        <a:solidFill>
                          <a:schemeClr val="tx1"/>
                        </a:solidFill>
                        <a:latin typeface="Cambria Math" panose="02040503050406030204" pitchFamily="18" charset="0"/>
                        <a:cs typeface="Arial"/>
                      </a:rPr>
                      <m:t>=2</m:t>
                    </m:r>
                  </m:oMath>
                </a14:m>
                <a:endParaRPr lang="en-US" sz="3200" spc="-5" dirty="0">
                  <a:solidFill>
                    <a:schemeClr val="tx1"/>
                  </a:solidFill>
                  <a:latin typeface="Arial"/>
                  <a:cs typeface="Arial"/>
                </a:endParaRPr>
              </a:p>
              <a:p>
                <a:r>
                  <a:rPr lang="en-US" sz="3500" spc="-5" dirty="0">
                    <a:latin typeface="Arial"/>
                    <a:cs typeface="Arial"/>
                  </a:rPr>
                  <a:t>Example: pooling w. </a:t>
                </a:r>
                <a:r>
                  <a:rPr lang="en-US" altLang="zh-CN" sz="3500" spc="-5" dirty="0">
                    <a:latin typeface="Arial"/>
                    <a:cs typeface="Arial"/>
                  </a:rPr>
                  <a:t>a</a:t>
                </a:r>
                <a:r>
                  <a:rPr lang="en-US" sz="3500" spc="-5" dirty="0">
                    <a:latin typeface="Arial"/>
                    <a:cs typeface="Arial"/>
                  </a:rPr>
                  <a:t> </a:t>
                </a:r>
                <a14:m>
                  <m:oMath xmlns:m="http://schemas.openxmlformats.org/officeDocument/2006/math">
                    <m:r>
                      <a:rPr lang="en-US" sz="3500" spc="-5" dirty="0">
                        <a:latin typeface="Cambria Math" panose="02040503050406030204" pitchFamily="18" charset="0"/>
                        <a:cs typeface="Arial"/>
                      </a:rPr>
                      <m:t>2×2</m:t>
                    </m:r>
                  </m:oMath>
                </a14:m>
                <a:r>
                  <a:rPr lang="en-US" sz="3500" spc="-5" dirty="0">
                    <a:latin typeface="Arial"/>
                    <a:cs typeface="Arial"/>
                  </a:rPr>
                  <a:t> filter w. stride </a:t>
                </a:r>
                <a14:m>
                  <m:oMath xmlns:m="http://schemas.openxmlformats.org/officeDocument/2006/math">
                    <m:r>
                      <a:rPr lang="en-US" sz="3500" spc="-5" dirty="0">
                        <a:latin typeface="Cambria Math" panose="02040503050406030204" pitchFamily="18" charset="0"/>
                        <a:cs typeface="Arial"/>
                      </a:rPr>
                      <m:t>𝑆</m:t>
                    </m:r>
                    <m:r>
                      <a:rPr lang="en-US" sz="3500" spc="-5" dirty="0">
                        <a:latin typeface="Cambria Math" panose="02040503050406030204" pitchFamily="18" charset="0"/>
                        <a:cs typeface="Arial"/>
                      </a:rPr>
                      <m:t>=2</m:t>
                    </m:r>
                  </m:oMath>
                </a14:m>
                <a:r>
                  <a:rPr lang="en-US" sz="3500" spc="-5" dirty="0">
                    <a:latin typeface="Arial"/>
                    <a:cs typeface="Arial"/>
                  </a:rPr>
                  <a:t>, no padding. Output volume: </a:t>
                </a:r>
                <a14:m>
                  <m:oMath xmlns:m="http://schemas.openxmlformats.org/officeDocument/2006/math">
                    <m:f>
                      <m:fPr>
                        <m:ctrlPr>
                          <a:rPr lang="en-US" sz="3500" i="1" spc="-5" dirty="0">
                            <a:latin typeface="Cambria Math" panose="02040503050406030204" pitchFamily="18" charset="0"/>
                            <a:cs typeface="Arial"/>
                          </a:rPr>
                        </m:ctrlPr>
                      </m:fPr>
                      <m:num>
                        <m:sSub>
                          <m:sSubPr>
                            <m:ctrlPr>
                              <a:rPr lang="en-US" sz="3500" i="1" spc="-5" dirty="0">
                                <a:latin typeface="Cambria Math" panose="02040503050406030204" pitchFamily="18" charset="0"/>
                                <a:cs typeface="Arial"/>
                              </a:rPr>
                            </m:ctrlPr>
                          </m:sSubPr>
                          <m:e>
                            <m:r>
                              <a:rPr lang="en-US" sz="3500" spc="-5" dirty="0">
                                <a:latin typeface="Cambria Math" panose="02040503050406030204" pitchFamily="18" charset="0"/>
                                <a:cs typeface="Arial"/>
                              </a:rPr>
                              <m:t>𝑊</m:t>
                            </m:r>
                          </m:e>
                          <m:sub>
                            <m:r>
                              <a:rPr lang="en-US" sz="3500" spc="-5" dirty="0">
                                <a:latin typeface="Cambria Math" panose="02040503050406030204" pitchFamily="18" charset="0"/>
                                <a:cs typeface="Arial"/>
                              </a:rPr>
                              <m:t>1</m:t>
                            </m:r>
                          </m:sub>
                        </m:sSub>
                      </m:num>
                      <m:den>
                        <m:r>
                          <a:rPr lang="en-US" sz="3500" spc="-5" dirty="0">
                            <a:latin typeface="Cambria Math" panose="02040503050406030204" pitchFamily="18" charset="0"/>
                            <a:cs typeface="Arial"/>
                          </a:rPr>
                          <m:t>2</m:t>
                        </m:r>
                      </m:den>
                    </m:f>
                    <m:r>
                      <a:rPr lang="en-US" sz="3500" spc="-5" dirty="0">
                        <a:latin typeface="Cambria Math" panose="02040503050406030204" pitchFamily="18" charset="0"/>
                        <a:cs typeface="Arial"/>
                      </a:rPr>
                      <m:t>×</m:t>
                    </m:r>
                    <m:f>
                      <m:fPr>
                        <m:ctrlPr>
                          <a:rPr lang="en-US" sz="3500" i="1" spc="-5" dirty="0">
                            <a:latin typeface="Cambria Math" panose="02040503050406030204" pitchFamily="18" charset="0"/>
                            <a:cs typeface="Arial"/>
                          </a:rPr>
                        </m:ctrlPr>
                      </m:fPr>
                      <m:num>
                        <m:sSub>
                          <m:sSubPr>
                            <m:ctrlPr>
                              <a:rPr lang="en-US" sz="3500" i="1" spc="-5" dirty="0">
                                <a:latin typeface="Cambria Math" panose="02040503050406030204" pitchFamily="18" charset="0"/>
                                <a:cs typeface="Arial"/>
                              </a:rPr>
                            </m:ctrlPr>
                          </m:sSubPr>
                          <m:e>
                            <m:r>
                              <a:rPr lang="en-US" sz="3500" spc="-5" dirty="0">
                                <a:latin typeface="Cambria Math" panose="02040503050406030204" pitchFamily="18" charset="0"/>
                                <a:cs typeface="Arial"/>
                              </a:rPr>
                              <m:t>𝐻</m:t>
                            </m:r>
                          </m:e>
                          <m:sub>
                            <m:r>
                              <a:rPr lang="en-US" sz="3500" spc="-5" dirty="0">
                                <a:latin typeface="Cambria Math" panose="02040503050406030204" pitchFamily="18" charset="0"/>
                                <a:cs typeface="Arial"/>
                              </a:rPr>
                              <m:t>1</m:t>
                            </m:r>
                          </m:sub>
                        </m:sSub>
                      </m:num>
                      <m:den>
                        <m:r>
                          <a:rPr lang="en-US" sz="3500" spc="-5" dirty="0">
                            <a:latin typeface="Cambria Math" panose="02040503050406030204" pitchFamily="18" charset="0"/>
                            <a:cs typeface="Arial"/>
                          </a:rPr>
                          <m:t>2</m:t>
                        </m:r>
                      </m:den>
                    </m:f>
                    <m:r>
                      <a:rPr lang="en-US" sz="3500" spc="-5" dirty="0">
                        <a:latin typeface="Cambria Math" panose="02040503050406030204" pitchFamily="18" charset="0"/>
                        <a:cs typeface="Arial"/>
                      </a:rPr>
                      <m:t>×</m:t>
                    </m:r>
                    <m:sSub>
                      <m:sSubPr>
                        <m:ctrlPr>
                          <a:rPr lang="en-US" altLang="zh-CN" sz="3500" i="1" spc="-5" dirty="0">
                            <a:latin typeface="Cambria Math" panose="02040503050406030204" pitchFamily="18" charset="0"/>
                            <a:cs typeface="Arial"/>
                          </a:rPr>
                        </m:ctrlPr>
                      </m:sSubPr>
                      <m:e>
                        <m:r>
                          <m:rPr>
                            <m:sty m:val="p"/>
                          </m:rPr>
                          <a:rPr lang="en-US" altLang="zh-CN" sz="3500" spc="-5" dirty="0">
                            <a:latin typeface="Cambria Math" panose="02040503050406030204" pitchFamily="18" charset="0"/>
                            <a:cs typeface="Arial"/>
                          </a:rPr>
                          <m:t>D</m:t>
                        </m:r>
                      </m:e>
                      <m:sub>
                        <m:r>
                          <a:rPr lang="en-US" altLang="zh-CN" sz="3500" spc="-5" dirty="0">
                            <a:latin typeface="Cambria Math" panose="02040503050406030204" pitchFamily="18" charset="0"/>
                            <a:cs typeface="Arial"/>
                          </a:rPr>
                          <m:t>1</m:t>
                        </m:r>
                      </m:sub>
                    </m:sSub>
                  </m:oMath>
                </a14:m>
                <a:r>
                  <a:rPr lang="en-US" sz="3500" spc="-5" dirty="0">
                    <a:latin typeface="Arial"/>
                    <a:cs typeface="Arial"/>
                  </a:rPr>
                  <a:t>(since </a:t>
                </a:r>
                <a14:m>
                  <m:oMath xmlns:m="http://schemas.openxmlformats.org/officeDocument/2006/math">
                    <m:f>
                      <m:fPr>
                        <m:ctrlPr>
                          <a:rPr lang="en-US" sz="3500" i="1" spc="-5">
                            <a:latin typeface="Cambria Math" panose="02040503050406030204" pitchFamily="18" charset="0"/>
                            <a:cs typeface="Arial"/>
                          </a:rPr>
                        </m:ctrlPr>
                      </m:fPr>
                      <m:num>
                        <m:r>
                          <a:rPr lang="en-US" sz="3500" spc="-5">
                            <a:latin typeface="Cambria Math" panose="02040503050406030204" pitchFamily="18" charset="0"/>
                            <a:cs typeface="Arial"/>
                          </a:rPr>
                          <m:t>1</m:t>
                        </m:r>
                      </m:num>
                      <m:den>
                        <m:r>
                          <a:rPr lang="en-US" sz="3500" spc="-5">
                            <a:latin typeface="Cambria Math" panose="02040503050406030204" pitchFamily="18" charset="0"/>
                            <a:cs typeface="Arial"/>
                          </a:rPr>
                          <m:t>2</m:t>
                        </m:r>
                      </m:den>
                    </m:f>
                    <m:d>
                      <m:dPr>
                        <m:ctrlPr>
                          <a:rPr lang="en-US" sz="3500" i="1" spc="-5">
                            <a:latin typeface="Cambria Math" panose="02040503050406030204" pitchFamily="18" charset="0"/>
                            <a:cs typeface="Arial"/>
                          </a:rPr>
                        </m:ctrlPr>
                      </m:dPr>
                      <m:e>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𝑊</m:t>
                            </m:r>
                          </m:e>
                          <m:sub>
                            <m:r>
                              <a:rPr lang="en-US" sz="3500" spc="-5">
                                <a:latin typeface="Cambria Math" panose="02040503050406030204" pitchFamily="18" charset="0"/>
                                <a:cs typeface="Arial"/>
                              </a:rPr>
                              <m:t>1</m:t>
                            </m:r>
                          </m:sub>
                        </m:sSub>
                        <m:r>
                          <a:rPr lang="en-US" sz="3500" spc="-5">
                            <a:latin typeface="Cambria Math" panose="02040503050406030204" pitchFamily="18" charset="0"/>
                            <a:cs typeface="Arial"/>
                          </a:rPr>
                          <m:t>−2</m:t>
                        </m:r>
                      </m:e>
                    </m:d>
                    <m:r>
                      <a:rPr lang="en-US" sz="3500" spc="-5">
                        <a:latin typeface="Cambria Math" panose="02040503050406030204" pitchFamily="18" charset="0"/>
                        <a:cs typeface="Arial"/>
                      </a:rPr>
                      <m:t>+1=</m:t>
                    </m:r>
                    <m:f>
                      <m:fPr>
                        <m:ctrlPr>
                          <a:rPr lang="en-US" sz="3500" i="1" spc="-5">
                            <a:latin typeface="Cambria Math" panose="02040503050406030204" pitchFamily="18" charset="0"/>
                            <a:cs typeface="Arial"/>
                          </a:rPr>
                        </m:ctrlPr>
                      </m:fPr>
                      <m:num>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𝑊</m:t>
                            </m:r>
                          </m:e>
                          <m:sub>
                            <m:r>
                              <a:rPr lang="en-US" sz="3500" spc="-5">
                                <a:latin typeface="Cambria Math" panose="02040503050406030204" pitchFamily="18" charset="0"/>
                                <a:cs typeface="Arial"/>
                              </a:rPr>
                              <m:t>1</m:t>
                            </m:r>
                          </m:sub>
                        </m:sSub>
                      </m:num>
                      <m:den>
                        <m:r>
                          <a:rPr lang="en-US" sz="3500" spc="-5">
                            <a:latin typeface="Cambria Math" panose="02040503050406030204" pitchFamily="18" charset="0"/>
                            <a:cs typeface="Arial"/>
                          </a:rPr>
                          <m:t>2</m:t>
                        </m:r>
                      </m:den>
                    </m:f>
                    <m:r>
                      <a:rPr lang="en-US" sz="3500" spc="-5">
                        <a:latin typeface="Cambria Math" panose="02040503050406030204" pitchFamily="18" charset="0"/>
                        <a:cs typeface="Arial"/>
                      </a:rPr>
                      <m:t>,</m:t>
                    </m:r>
                    <m:f>
                      <m:fPr>
                        <m:ctrlPr>
                          <a:rPr lang="en-US" sz="3500" i="1" spc="-5">
                            <a:latin typeface="Cambria Math" panose="02040503050406030204" pitchFamily="18" charset="0"/>
                            <a:cs typeface="Arial"/>
                          </a:rPr>
                        </m:ctrlPr>
                      </m:fPr>
                      <m:num>
                        <m:r>
                          <a:rPr lang="en-US" sz="3500" spc="-5">
                            <a:latin typeface="Cambria Math" panose="02040503050406030204" pitchFamily="18" charset="0"/>
                            <a:cs typeface="Arial"/>
                          </a:rPr>
                          <m:t>1</m:t>
                        </m:r>
                      </m:num>
                      <m:den>
                        <m:r>
                          <a:rPr lang="en-US" sz="3500" spc="-5">
                            <a:latin typeface="Cambria Math" panose="02040503050406030204" pitchFamily="18" charset="0"/>
                            <a:cs typeface="Arial"/>
                          </a:rPr>
                          <m:t>2</m:t>
                        </m:r>
                      </m:den>
                    </m:f>
                    <m:d>
                      <m:dPr>
                        <m:ctrlPr>
                          <a:rPr lang="en-US" sz="3500" i="1" spc="-5">
                            <a:latin typeface="Cambria Math" panose="02040503050406030204" pitchFamily="18" charset="0"/>
                            <a:cs typeface="Arial"/>
                          </a:rPr>
                        </m:ctrlPr>
                      </m:dPr>
                      <m:e>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𝐻</m:t>
                            </m:r>
                          </m:e>
                          <m:sub>
                            <m:r>
                              <a:rPr lang="en-US" sz="3500" spc="-5">
                                <a:latin typeface="Cambria Math" panose="02040503050406030204" pitchFamily="18" charset="0"/>
                                <a:cs typeface="Arial"/>
                              </a:rPr>
                              <m:t>1</m:t>
                            </m:r>
                          </m:sub>
                        </m:sSub>
                        <m:r>
                          <a:rPr lang="en-US" sz="3500" spc="-5">
                            <a:latin typeface="Cambria Math" panose="02040503050406030204" pitchFamily="18" charset="0"/>
                            <a:cs typeface="Arial"/>
                          </a:rPr>
                          <m:t>−2</m:t>
                        </m:r>
                      </m:e>
                    </m:d>
                    <m:r>
                      <a:rPr lang="en-US" sz="3500" spc="-5">
                        <a:latin typeface="Cambria Math" panose="02040503050406030204" pitchFamily="18" charset="0"/>
                        <a:cs typeface="Arial"/>
                      </a:rPr>
                      <m:t>+1=</m:t>
                    </m:r>
                    <m:f>
                      <m:fPr>
                        <m:ctrlPr>
                          <a:rPr lang="en-US" sz="3500" i="1" spc="-5">
                            <a:latin typeface="Cambria Math" panose="02040503050406030204" pitchFamily="18" charset="0"/>
                            <a:cs typeface="Arial"/>
                          </a:rPr>
                        </m:ctrlPr>
                      </m:fPr>
                      <m:num>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𝐻</m:t>
                            </m:r>
                          </m:e>
                          <m:sub>
                            <m:r>
                              <a:rPr lang="en-US" sz="3500" spc="-5">
                                <a:latin typeface="Cambria Math" panose="02040503050406030204" pitchFamily="18" charset="0"/>
                                <a:cs typeface="Arial"/>
                              </a:rPr>
                              <m:t>1</m:t>
                            </m:r>
                          </m:sub>
                        </m:sSub>
                      </m:num>
                      <m:den>
                        <m:r>
                          <a:rPr lang="en-US" sz="3500" spc="-5">
                            <a:latin typeface="Cambria Math" panose="02040503050406030204" pitchFamily="18" charset="0"/>
                            <a:cs typeface="Arial"/>
                          </a:rPr>
                          <m:t>2</m:t>
                        </m:r>
                      </m:den>
                    </m:f>
                  </m:oMath>
                </a14:m>
                <a:r>
                  <a:rPr lang="en-US" sz="3500" spc="-5" dirty="0">
                    <a:latin typeface="Arial"/>
                    <a:cs typeface="Arial"/>
                  </a:rPr>
                  <a:t>)</a:t>
                </a:r>
              </a:p>
            </p:txBody>
          </p:sp>
        </mc:Choice>
        <mc:Fallback xmlns="">
          <p:sp>
            <p:nvSpPr>
              <p:cNvPr id="3" name="Content Placeholder 2">
                <a:extLst>
                  <a:ext uri="{FF2B5EF4-FFF2-40B4-BE49-F238E27FC236}">
                    <a16:creationId xmlns:a16="http://schemas.microsoft.com/office/drawing/2014/main" id="{A5028071-FF1A-6FAB-F0C0-1AFF3E29B753}"/>
                  </a:ext>
                </a:extLst>
              </p:cNvPr>
              <p:cNvSpPr>
                <a:spLocks noGrp="1" noRot="1" noChangeAspect="1" noMove="1" noResize="1" noEditPoints="1" noAdjustHandles="1" noChangeArrowheads="1" noChangeShapeType="1" noTextEdit="1"/>
              </p:cNvSpPr>
              <p:nvPr>
                <p:ph idx="1"/>
              </p:nvPr>
            </p:nvSpPr>
            <p:spPr>
              <a:xfrm>
                <a:off x="622737" y="4670040"/>
                <a:ext cx="10949153" cy="2114040"/>
              </a:xfrm>
              <a:blipFill>
                <a:blip r:embed="rId2"/>
                <a:stretch>
                  <a:fillRect l="-390" t="-547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5F18B9B-B2E2-70C4-A5B9-80175179675E}"/>
              </a:ext>
            </a:extLst>
          </p:cNvPr>
          <p:cNvSpPr>
            <a:spLocks noGrp="1"/>
          </p:cNvSpPr>
          <p:nvPr>
            <p:ph type="sldNum" sz="quarter" idx="12"/>
          </p:nvPr>
        </p:nvSpPr>
        <p:spPr/>
        <p:txBody>
          <a:bodyPr/>
          <a:lstStyle/>
          <a:p>
            <a:fld id="{1F57BF9A-7B35-9447-9112-EAE7E91B4E99}" type="slidenum">
              <a:rPr lang="en-US" smtClean="0"/>
              <a:t>41</a:t>
            </a:fld>
            <a:endParaRPr lang="en-US"/>
          </a:p>
        </p:txBody>
      </p:sp>
      <p:pic>
        <p:nvPicPr>
          <p:cNvPr id="5" name="Picture 4">
            <a:extLst>
              <a:ext uri="{FF2B5EF4-FFF2-40B4-BE49-F238E27FC236}">
                <a16:creationId xmlns:a16="http://schemas.microsoft.com/office/drawing/2014/main" id="{6B0765CD-36D6-2C9F-266A-40BABBE3DA6A}"/>
              </a:ext>
            </a:extLst>
          </p:cNvPr>
          <p:cNvPicPr>
            <a:picLocks noChangeAspect="1"/>
          </p:cNvPicPr>
          <p:nvPr/>
        </p:nvPicPr>
        <p:blipFill>
          <a:blip r:embed="rId3"/>
          <a:stretch>
            <a:fillRect/>
          </a:stretch>
        </p:blipFill>
        <p:spPr>
          <a:xfrm>
            <a:off x="2198821" y="1253635"/>
            <a:ext cx="7603270" cy="3355633"/>
          </a:xfrm>
          <a:prstGeom prst="rect">
            <a:avLst/>
          </a:prstGeom>
        </p:spPr>
      </p:pic>
      <p:sp>
        <p:nvSpPr>
          <p:cNvPr id="6" name="Rectangle 5">
            <a:extLst>
              <a:ext uri="{FF2B5EF4-FFF2-40B4-BE49-F238E27FC236}">
                <a16:creationId xmlns:a16="http://schemas.microsoft.com/office/drawing/2014/main" id="{4EE0AB7A-F403-7995-6473-9BC3AB7FB341}"/>
              </a:ext>
            </a:extLst>
          </p:cNvPr>
          <p:cNvSpPr/>
          <p:nvPr/>
        </p:nvSpPr>
        <p:spPr bwMode="auto">
          <a:xfrm>
            <a:off x="37002" y="31853"/>
            <a:ext cx="1344722" cy="36151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Arial" charset="0"/>
              </a:rPr>
              <a:t>Important</a:t>
            </a:r>
            <a:endParaRPr kumimoji="0" lang="en-SE" sz="20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452696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3471-0E2E-A049-35B1-D532B50D75CF}"/>
              </a:ext>
            </a:extLst>
          </p:cNvPr>
          <p:cNvSpPr>
            <a:spLocks noGrp="1"/>
          </p:cNvSpPr>
          <p:nvPr>
            <p:ph type="title"/>
          </p:nvPr>
        </p:nvSpPr>
        <p:spPr/>
        <p:txBody>
          <a:bodyPr/>
          <a:lstStyle/>
          <a:p>
            <a:r>
              <a:rPr lang="en-US" dirty="0"/>
              <a:t>Max Pooling w. Examples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040B90-2D3E-4A85-2F7A-1295DEE3FDE2}"/>
                  </a:ext>
                </a:extLst>
              </p:cNvPr>
              <p:cNvSpPr>
                <a:spLocks noGrp="1"/>
              </p:cNvSpPr>
              <p:nvPr>
                <p:ph idx="1"/>
              </p:nvPr>
            </p:nvSpPr>
            <p:spPr>
              <a:xfrm>
                <a:off x="622739" y="1237593"/>
                <a:ext cx="5697530" cy="5194738"/>
              </a:xfrm>
            </p:spPr>
            <p:txBody>
              <a:bodyPr>
                <a:normAutofit fontScale="77500" lnSpcReduction="20000"/>
              </a:bodyPr>
              <a:lstStyle/>
              <a:p>
                <a:r>
                  <a:rPr lang="en-US" dirty="0">
                    <a:solidFill>
                      <a:schemeClr val="tx1"/>
                    </a:solidFill>
                  </a:rPr>
                  <a:t>Max pooling: take the max element among the </a:t>
                </a:r>
                <a14:m>
                  <m:oMath xmlns:m="http://schemas.openxmlformats.org/officeDocument/2006/math">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oMath>
                </a14:m>
                <a:r>
                  <a:rPr lang="en-US" dirty="0">
                    <a:solidFill>
                      <a:schemeClr val="tx1"/>
                    </a:solidFill>
                  </a:rPr>
                  <a:t> elements in each </a:t>
                </a:r>
                <a14:m>
                  <m:oMath xmlns:m="http://schemas.openxmlformats.org/officeDocument/2006/math">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oMath>
                </a14:m>
                <a:r>
                  <a:rPr lang="en-US" dirty="0">
                    <a:solidFill>
                      <a:schemeClr val="tx1"/>
                    </a:solidFill>
                  </a:rPr>
                  <a:t> patch of each input feature map to reduce its dimension (</a:t>
                </a:r>
                <a14:m>
                  <m:oMath xmlns:m="http://schemas.openxmlformats.org/officeDocument/2006/math">
                    <m:r>
                      <a:rPr lang="en-US" i="1">
                        <a:latin typeface="Cambria Math" panose="02040503050406030204" pitchFamily="18" charset="0"/>
                      </a:rPr>
                      <m:t>𝐹</m:t>
                    </m:r>
                    <m:r>
                      <a:rPr lang="en-US" b="0" i="1" smtClean="0">
                        <a:latin typeface="Cambria Math" panose="02040503050406030204" pitchFamily="18" charset="0"/>
                      </a:rPr>
                      <m:t>=2,</m:t>
                    </m:r>
                    <m:r>
                      <a:rPr lang="en-US" b="0" i="1" smtClean="0">
                        <a:latin typeface="Cambria Math" panose="02040503050406030204" pitchFamily="18" charset="0"/>
                      </a:rPr>
                      <m:t>𝑆</m:t>
                    </m:r>
                    <m:r>
                      <a:rPr lang="en-US" b="0" i="1" smtClean="0">
                        <a:latin typeface="Cambria Math" panose="02040503050406030204" pitchFamily="18" charset="0"/>
                      </a:rPr>
                      <m:t>=2</m:t>
                    </m:r>
                  </m:oMath>
                </a14:m>
                <a:r>
                  <a:rPr lang="en-US" dirty="0">
                    <a:solidFill>
                      <a:schemeClr val="tx1"/>
                    </a:solidFill>
                  </a:rPr>
                  <a:t>)</a:t>
                </a:r>
              </a:p>
              <a:p>
                <a:r>
                  <a:rPr lang="en-US" dirty="0">
                    <a:solidFill>
                      <a:schemeClr val="tx1"/>
                    </a:solidFill>
                  </a:rPr>
                  <a:t>Alternative: average pooling is less commonly used</a:t>
                </a:r>
              </a:p>
              <a:p>
                <a:r>
                  <a:rPr lang="en-US" dirty="0"/>
                  <a:t>Pooling is also called subsampling or </a:t>
                </a:r>
                <a:r>
                  <a:rPr lang="en-US" dirty="0" err="1"/>
                  <a:t>downsampling</a:t>
                </a:r>
                <a:endParaRPr lang="en-US" dirty="0"/>
              </a:p>
              <a:p>
                <a:pPr lvl="1"/>
                <a:r>
                  <a:rPr lang="en-US" dirty="0">
                    <a:solidFill>
                      <a:schemeClr val="tx1"/>
                    </a:solidFill>
                  </a:rPr>
                  <a:t>Max pooling selects the brighter pixels from the image. It is useful when the background of the image is dark and we are interested in only the lighter pixels of the image. </a:t>
                </a:r>
              </a:p>
              <a:p>
                <a:pPr lvl="1"/>
                <a:r>
                  <a:rPr lang="en-US" dirty="0">
                    <a:solidFill>
                      <a:schemeClr val="tx1"/>
                    </a:solidFill>
                  </a:rPr>
                  <a:t>Average pooling method smooths out the image and hence the sharp features may not be identified when this pooling method is used</a:t>
                </a:r>
              </a:p>
            </p:txBody>
          </p:sp>
        </mc:Choice>
        <mc:Fallback xmlns="">
          <p:sp>
            <p:nvSpPr>
              <p:cNvPr id="3" name="Content Placeholder 2">
                <a:extLst>
                  <a:ext uri="{FF2B5EF4-FFF2-40B4-BE49-F238E27FC236}">
                    <a16:creationId xmlns:a16="http://schemas.microsoft.com/office/drawing/2014/main" id="{17040B90-2D3E-4A85-2F7A-1295DEE3FDE2}"/>
                  </a:ext>
                </a:extLst>
              </p:cNvPr>
              <p:cNvSpPr>
                <a:spLocks noGrp="1" noRot="1" noChangeAspect="1" noMove="1" noResize="1" noEditPoints="1" noAdjustHandles="1" noChangeArrowheads="1" noChangeShapeType="1" noTextEdit="1"/>
              </p:cNvSpPr>
              <p:nvPr>
                <p:ph idx="1"/>
              </p:nvPr>
            </p:nvSpPr>
            <p:spPr>
              <a:xfrm>
                <a:off x="622739" y="1237593"/>
                <a:ext cx="5697530" cy="5194738"/>
              </a:xfrm>
              <a:blipFill>
                <a:blip r:embed="rId2"/>
                <a:stretch>
                  <a:fillRect l="-1497" t="-2700" r="-53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C58008B-1789-13DE-9375-C04CA12F5DA0}"/>
              </a:ext>
            </a:extLst>
          </p:cNvPr>
          <p:cNvSpPr>
            <a:spLocks noGrp="1"/>
          </p:cNvSpPr>
          <p:nvPr>
            <p:ph type="sldNum" sz="quarter" idx="12"/>
          </p:nvPr>
        </p:nvSpPr>
        <p:spPr/>
        <p:txBody>
          <a:bodyPr/>
          <a:lstStyle/>
          <a:p>
            <a:fld id="{1F57BF9A-7B35-9447-9112-EAE7E91B4E99}" type="slidenum">
              <a:rPr lang="en-US" smtClean="0"/>
              <a:t>42</a:t>
            </a:fld>
            <a:endParaRPr lang="en-US"/>
          </a:p>
        </p:txBody>
      </p:sp>
      <p:graphicFrame>
        <p:nvGraphicFramePr>
          <p:cNvPr id="5" name="object 4">
            <a:extLst>
              <a:ext uri="{FF2B5EF4-FFF2-40B4-BE49-F238E27FC236}">
                <a16:creationId xmlns:a16="http://schemas.microsoft.com/office/drawing/2014/main" id="{62DDB7AE-2E8D-CC97-15AF-6076E217DEF6}"/>
              </a:ext>
            </a:extLst>
          </p:cNvPr>
          <p:cNvGraphicFramePr>
            <a:graphicFrameLocks noGrp="1"/>
          </p:cNvGraphicFramePr>
          <p:nvPr>
            <p:extLst>
              <p:ext uri="{D42A27DB-BD31-4B8C-83A1-F6EECF244321}">
                <p14:modId xmlns:p14="http://schemas.microsoft.com/office/powerpoint/2010/main" val="2162678008"/>
              </p:ext>
            </p:extLst>
          </p:nvPr>
        </p:nvGraphicFramePr>
        <p:xfrm>
          <a:off x="6453015" y="1712290"/>
          <a:ext cx="2423492" cy="2423492"/>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gridCol w="605873">
                  <a:extLst>
                    <a:ext uri="{9D8B030D-6E8A-4147-A177-3AD203B41FA5}">
                      <a16:colId xmlns:a16="http://schemas.microsoft.com/office/drawing/2014/main" val="20002"/>
                    </a:ext>
                  </a:extLst>
                </a:gridCol>
                <a:gridCol w="605873">
                  <a:extLst>
                    <a:ext uri="{9D8B030D-6E8A-4147-A177-3AD203B41FA5}">
                      <a16:colId xmlns:a16="http://schemas.microsoft.com/office/drawing/2014/main" val="20003"/>
                    </a:ext>
                  </a:extLst>
                </a:gridCol>
              </a:tblGrid>
              <a:tr h="605873">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2</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lnSpc>
                          <a:spcPct val="100000"/>
                        </a:lnSpc>
                        <a:spcBef>
                          <a:spcPts val="540"/>
                        </a:spcBef>
                      </a:pPr>
                      <a:r>
                        <a:rPr sz="2400" dirty="0">
                          <a:solidFill>
                            <a:schemeClr val="tx1"/>
                          </a:solidFill>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L="213360" algn="l">
                        <a:lnSpc>
                          <a:spcPct val="100000"/>
                        </a:lnSpc>
                        <a:spcBef>
                          <a:spcPts val="540"/>
                        </a:spcBef>
                      </a:pPr>
                      <a:r>
                        <a:rPr sz="2400" dirty="0">
                          <a:solidFill>
                            <a:schemeClr val="tx1"/>
                          </a:solidFill>
                          <a:latin typeface="Arial"/>
                          <a:cs typeface="Arial"/>
                        </a:rPr>
                        <a:t>5</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6</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7</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lnSpc>
                          <a:spcPct val="100000"/>
                        </a:lnSpc>
                        <a:spcBef>
                          <a:spcPts val="540"/>
                        </a:spcBef>
                      </a:pPr>
                      <a:r>
                        <a:rPr sz="2400" dirty="0">
                          <a:solidFill>
                            <a:schemeClr val="tx1"/>
                          </a:solidFill>
                          <a:latin typeface="Arial"/>
                          <a:cs typeface="Arial"/>
                        </a:rPr>
                        <a:t>8</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605873">
                <a:tc>
                  <a:txBody>
                    <a:bodyPr/>
                    <a:lstStyle/>
                    <a:p>
                      <a:pPr marL="213360" algn="l">
                        <a:lnSpc>
                          <a:spcPct val="100000"/>
                        </a:lnSpc>
                        <a:spcBef>
                          <a:spcPts val="540"/>
                        </a:spcBef>
                      </a:pPr>
                      <a:r>
                        <a:rPr sz="2400" dirty="0">
                          <a:solidFill>
                            <a:schemeClr val="tx1"/>
                          </a:solidFill>
                          <a:latin typeface="Arial"/>
                          <a:cs typeface="Arial"/>
                        </a:rPr>
                        <a:t>3</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2</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tc>
                  <a:txBody>
                    <a:bodyPr/>
                    <a:lstStyle/>
                    <a:p>
                      <a:pPr algn="ctr">
                        <a:lnSpc>
                          <a:spcPct val="100000"/>
                        </a:lnSpc>
                        <a:spcBef>
                          <a:spcPts val="540"/>
                        </a:spcBef>
                      </a:pPr>
                      <a:r>
                        <a:rPr sz="2400" dirty="0">
                          <a:solidFill>
                            <a:schemeClr val="tx1"/>
                          </a:solidFill>
                          <a:latin typeface="Arial"/>
                          <a:cs typeface="Arial"/>
                        </a:rPr>
                        <a:t>0</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2"/>
                  </a:ext>
                </a:extLst>
              </a:tr>
              <a:tr h="605873">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2</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3</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tc>
                  <a:txBody>
                    <a:bodyPr/>
                    <a:lstStyle/>
                    <a:p>
                      <a:pPr algn="ctr">
                        <a:lnSpc>
                          <a:spcPct val="100000"/>
                        </a:lnSpc>
                        <a:spcBef>
                          <a:spcPts val="540"/>
                        </a:spcBef>
                      </a:pPr>
                      <a:r>
                        <a:rPr sz="2400" dirty="0">
                          <a:solidFill>
                            <a:schemeClr val="tx1"/>
                          </a:solidFill>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3"/>
                  </a:ext>
                </a:extLst>
              </a:tr>
            </a:tbl>
          </a:graphicData>
        </a:graphic>
      </p:graphicFrame>
      <p:sp>
        <p:nvSpPr>
          <p:cNvPr id="6" name="object 14">
            <a:extLst>
              <a:ext uri="{FF2B5EF4-FFF2-40B4-BE49-F238E27FC236}">
                <a16:creationId xmlns:a16="http://schemas.microsoft.com/office/drawing/2014/main" id="{D129DBF7-846E-A87F-4C1E-367AA76CC5D5}"/>
              </a:ext>
            </a:extLst>
          </p:cNvPr>
          <p:cNvSpPr txBox="1"/>
          <p:nvPr/>
        </p:nvSpPr>
        <p:spPr>
          <a:xfrm>
            <a:off x="9009254" y="1735339"/>
            <a:ext cx="1523437" cy="291555"/>
          </a:xfrm>
          <a:prstGeom prst="rect">
            <a:avLst/>
          </a:prstGeom>
        </p:spPr>
        <p:txBody>
          <a:bodyPr vert="horz" wrap="square" lIns="0" tIns="0" rIns="0" bIns="0" rtlCol="0">
            <a:spAutoFit/>
          </a:bodyPr>
          <a:lstStyle/>
          <a:p>
            <a:pPr marL="12700" marR="5080">
              <a:lnSpc>
                <a:spcPct val="100699"/>
              </a:lnSpc>
            </a:pPr>
            <a:r>
              <a:rPr sz="2000" dirty="0">
                <a:latin typeface="Arial"/>
                <a:cs typeface="Arial"/>
              </a:rPr>
              <a:t>max </a:t>
            </a:r>
            <a:r>
              <a:rPr sz="2000" spc="-5" dirty="0">
                <a:latin typeface="Arial"/>
                <a:cs typeface="Arial"/>
              </a:rPr>
              <a:t>pool</a:t>
            </a:r>
            <a:r>
              <a:rPr lang="en-US" sz="2000" spc="-5" dirty="0">
                <a:latin typeface="Arial"/>
                <a:cs typeface="Arial"/>
              </a:rPr>
              <a:t>ing</a:t>
            </a:r>
            <a:endParaRPr sz="2000" dirty="0">
              <a:latin typeface="Arial"/>
              <a:cs typeface="Arial"/>
            </a:endParaRPr>
          </a:p>
        </p:txBody>
      </p:sp>
      <p:graphicFrame>
        <p:nvGraphicFramePr>
          <p:cNvPr id="7" name="object 15">
            <a:extLst>
              <a:ext uri="{FF2B5EF4-FFF2-40B4-BE49-F238E27FC236}">
                <a16:creationId xmlns:a16="http://schemas.microsoft.com/office/drawing/2014/main" id="{B2438460-45C5-5DC6-D5AC-39B041F92AF9}"/>
              </a:ext>
            </a:extLst>
          </p:cNvPr>
          <p:cNvGraphicFramePr>
            <a:graphicFrameLocks noGrp="1"/>
          </p:cNvGraphicFramePr>
          <p:nvPr>
            <p:extLst>
              <p:ext uri="{D42A27DB-BD31-4B8C-83A1-F6EECF244321}">
                <p14:modId xmlns:p14="http://schemas.microsoft.com/office/powerpoint/2010/main" val="3332760457"/>
              </p:ext>
            </p:extLst>
          </p:nvPr>
        </p:nvGraphicFramePr>
        <p:xfrm>
          <a:off x="10701487" y="1211040"/>
          <a:ext cx="1211746" cy="1211746"/>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tblGrid>
              <a:tr h="605873">
                <a:tc>
                  <a:txBody>
                    <a:bodyPr/>
                    <a:lstStyle/>
                    <a:p>
                      <a:pPr marR="205740" algn="ctr">
                        <a:lnSpc>
                          <a:spcPct val="100000"/>
                        </a:lnSpc>
                        <a:spcBef>
                          <a:spcPts val="540"/>
                        </a:spcBef>
                      </a:pPr>
                      <a:r>
                        <a:rPr sz="2400" dirty="0">
                          <a:latin typeface="Arial"/>
                          <a:cs typeface="Arial"/>
                        </a:rPr>
                        <a:t>6</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R="205740" algn="ctr">
                        <a:lnSpc>
                          <a:spcPct val="100000"/>
                        </a:lnSpc>
                        <a:spcBef>
                          <a:spcPts val="540"/>
                        </a:spcBef>
                      </a:pPr>
                      <a:r>
                        <a:rPr sz="2400" dirty="0">
                          <a:latin typeface="Arial"/>
                          <a:cs typeface="Arial"/>
                        </a:rPr>
                        <a:t>8</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R="205740" algn="ctr">
                        <a:lnSpc>
                          <a:spcPct val="100000"/>
                        </a:lnSpc>
                        <a:spcBef>
                          <a:spcPts val="540"/>
                        </a:spcBef>
                      </a:pPr>
                      <a:r>
                        <a:rPr sz="2400" dirty="0">
                          <a:latin typeface="Arial"/>
                          <a:cs typeface="Arial"/>
                        </a:rPr>
                        <a:t>3</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R="205740" algn="ctr">
                        <a:lnSpc>
                          <a:spcPct val="100000"/>
                        </a:lnSpc>
                        <a:spcBef>
                          <a:spcPts val="540"/>
                        </a:spcBef>
                      </a:pPr>
                      <a:r>
                        <a:rPr sz="2400" dirty="0">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pic>
        <p:nvPicPr>
          <p:cNvPr id="8" name="Picture 2">
            <a:extLst>
              <a:ext uri="{FF2B5EF4-FFF2-40B4-BE49-F238E27FC236}">
                <a16:creationId xmlns:a16="http://schemas.microsoft.com/office/drawing/2014/main" id="{60A82C05-0CDD-99C4-1F53-8355A100E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993" y="4184576"/>
            <a:ext cx="3384582" cy="2673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15">
            <a:extLst>
              <a:ext uri="{FF2B5EF4-FFF2-40B4-BE49-F238E27FC236}">
                <a16:creationId xmlns:a16="http://schemas.microsoft.com/office/drawing/2014/main" id="{14C38148-997E-DEA3-0275-E5FBCA78AB0F}"/>
              </a:ext>
            </a:extLst>
          </p:cNvPr>
          <p:cNvGraphicFramePr>
            <a:graphicFrameLocks noGrp="1"/>
          </p:cNvGraphicFramePr>
          <p:nvPr>
            <p:extLst>
              <p:ext uri="{D42A27DB-BD31-4B8C-83A1-F6EECF244321}">
                <p14:modId xmlns:p14="http://schemas.microsoft.com/office/powerpoint/2010/main" val="2933802429"/>
              </p:ext>
            </p:extLst>
          </p:nvPr>
        </p:nvGraphicFramePr>
        <p:xfrm>
          <a:off x="10701487" y="3095591"/>
          <a:ext cx="1211746" cy="1211746"/>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tblGrid>
              <a:tr h="605873">
                <a:tc>
                  <a:txBody>
                    <a:bodyPr/>
                    <a:lstStyle/>
                    <a:p>
                      <a:pPr marR="205740" algn="ctr">
                        <a:lnSpc>
                          <a:spcPct val="100000"/>
                        </a:lnSpc>
                        <a:spcBef>
                          <a:spcPts val="540"/>
                        </a:spcBef>
                      </a:pPr>
                      <a:r>
                        <a:rPr lang="en-US" sz="2000" dirty="0">
                          <a:latin typeface="Arial"/>
                          <a:cs typeface="Arial"/>
                        </a:rPr>
                        <a:t>3.3</a:t>
                      </a:r>
                      <a:endParaRPr sz="20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R="205740" algn="ctr">
                        <a:lnSpc>
                          <a:spcPct val="100000"/>
                        </a:lnSpc>
                        <a:spcBef>
                          <a:spcPts val="540"/>
                        </a:spcBef>
                      </a:pPr>
                      <a:r>
                        <a:rPr lang="en-US" sz="2000" dirty="0">
                          <a:latin typeface="Arial"/>
                          <a:cs typeface="Arial"/>
                        </a:rPr>
                        <a:t>5.3</a:t>
                      </a:r>
                      <a:endParaRPr sz="20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R="205740" algn="ctr">
                        <a:lnSpc>
                          <a:spcPct val="100000"/>
                        </a:lnSpc>
                        <a:spcBef>
                          <a:spcPts val="540"/>
                        </a:spcBef>
                      </a:pPr>
                      <a:r>
                        <a:rPr lang="en-US" sz="2400" dirty="0">
                          <a:latin typeface="Arial"/>
                          <a:cs typeface="Arial"/>
                        </a:rPr>
                        <a:t>2</a:t>
                      </a:r>
                      <a:endParaRPr sz="24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R="205740" algn="ctr">
                        <a:lnSpc>
                          <a:spcPct val="100000"/>
                        </a:lnSpc>
                        <a:spcBef>
                          <a:spcPts val="540"/>
                        </a:spcBef>
                      </a:pPr>
                      <a:r>
                        <a:rPr lang="en-US" sz="2400" dirty="0">
                          <a:latin typeface="Arial"/>
                          <a:cs typeface="Arial"/>
                        </a:rPr>
                        <a:t>2</a:t>
                      </a:r>
                      <a:endParaRPr sz="24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cxnSp>
        <p:nvCxnSpPr>
          <p:cNvPr id="10" name="Straight Arrow Connector 9">
            <a:extLst>
              <a:ext uri="{FF2B5EF4-FFF2-40B4-BE49-F238E27FC236}">
                <a16:creationId xmlns:a16="http://schemas.microsoft.com/office/drawing/2014/main" id="{5C2ADCDF-8E07-7F5E-82E1-BCC080F8247B}"/>
              </a:ext>
            </a:extLst>
          </p:cNvPr>
          <p:cNvCxnSpPr>
            <a:cxnSpLocks/>
            <a:endCxn id="7" idx="1"/>
          </p:cNvCxnSpPr>
          <p:nvPr/>
        </p:nvCxnSpPr>
        <p:spPr bwMode="auto">
          <a:xfrm flipV="1">
            <a:off x="9045303" y="1816913"/>
            <a:ext cx="1656184" cy="1023492"/>
          </a:xfrm>
          <a:prstGeom prst="straightConnector1">
            <a:avLst/>
          </a:prstGeom>
          <a:noFill/>
          <a:ln w="2540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B242D0BD-360C-47E3-49EA-2813BCF28586}"/>
              </a:ext>
            </a:extLst>
          </p:cNvPr>
          <p:cNvCxnSpPr>
            <a:cxnSpLocks/>
            <a:endCxn id="9" idx="1"/>
          </p:cNvCxnSpPr>
          <p:nvPr/>
        </p:nvCxnSpPr>
        <p:spPr bwMode="auto">
          <a:xfrm>
            <a:off x="9009254" y="2840404"/>
            <a:ext cx="1692233" cy="861060"/>
          </a:xfrm>
          <a:prstGeom prst="straightConnector1">
            <a:avLst/>
          </a:prstGeom>
          <a:noFill/>
          <a:ln w="25400" cap="flat" cmpd="sng" algn="ctr">
            <a:solidFill>
              <a:schemeClr val="tx1"/>
            </a:solidFill>
            <a:prstDash val="solid"/>
            <a:round/>
            <a:headEnd type="none" w="med" len="med"/>
            <a:tailEnd type="triangle"/>
          </a:ln>
          <a:effectLst/>
        </p:spPr>
      </p:cxnSp>
      <p:sp>
        <p:nvSpPr>
          <p:cNvPr id="12" name="object 14">
            <a:extLst>
              <a:ext uri="{FF2B5EF4-FFF2-40B4-BE49-F238E27FC236}">
                <a16:creationId xmlns:a16="http://schemas.microsoft.com/office/drawing/2014/main" id="{5C4C38E6-6594-FEAD-E920-97D9D98CF593}"/>
              </a:ext>
            </a:extLst>
          </p:cNvPr>
          <p:cNvSpPr txBox="1"/>
          <p:nvPr/>
        </p:nvSpPr>
        <p:spPr>
          <a:xfrm>
            <a:off x="9075400" y="3493541"/>
            <a:ext cx="1523437" cy="291555"/>
          </a:xfrm>
          <a:prstGeom prst="rect">
            <a:avLst/>
          </a:prstGeom>
        </p:spPr>
        <p:txBody>
          <a:bodyPr vert="horz" wrap="square" lIns="0" tIns="0" rIns="0" bIns="0" rtlCol="0">
            <a:spAutoFit/>
          </a:bodyPr>
          <a:lstStyle/>
          <a:p>
            <a:pPr marL="12700" marR="5080">
              <a:lnSpc>
                <a:spcPct val="100699"/>
              </a:lnSpc>
            </a:pPr>
            <a:r>
              <a:rPr lang="en-US" sz="2000" dirty="0">
                <a:latin typeface="Arial"/>
                <a:cs typeface="Arial"/>
              </a:rPr>
              <a:t>avg</a:t>
            </a:r>
            <a:r>
              <a:rPr sz="2000" dirty="0">
                <a:latin typeface="Arial"/>
                <a:cs typeface="Arial"/>
              </a:rPr>
              <a:t> </a:t>
            </a:r>
            <a:r>
              <a:rPr sz="2000" spc="-5" dirty="0">
                <a:latin typeface="Arial"/>
                <a:cs typeface="Arial"/>
              </a:rPr>
              <a:t>pool</a:t>
            </a:r>
            <a:r>
              <a:rPr lang="en-US" sz="2000" spc="-5" dirty="0">
                <a:latin typeface="Arial"/>
                <a:cs typeface="Arial"/>
              </a:rPr>
              <a:t>ing</a:t>
            </a:r>
            <a:endParaRPr sz="2000" dirty="0">
              <a:latin typeface="Arial"/>
              <a:cs typeface="Arial"/>
            </a:endParaRPr>
          </a:p>
        </p:txBody>
      </p:sp>
    </p:spTree>
    <p:extLst>
      <p:ext uri="{BB962C8B-B14F-4D97-AF65-F5344CB8AC3E}">
        <p14:creationId xmlns:p14="http://schemas.microsoft.com/office/powerpoint/2010/main" val="3882593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C8E3C-7D9E-E6C1-E396-61AE2A2BEAB9}"/>
              </a:ext>
            </a:extLst>
          </p:cNvPr>
          <p:cNvSpPr>
            <a:spLocks noGrp="1"/>
          </p:cNvSpPr>
          <p:nvPr>
            <p:ph type="title"/>
          </p:nvPr>
        </p:nvSpPr>
        <p:spPr/>
        <p:txBody>
          <a:bodyPr/>
          <a:lstStyle/>
          <a:p>
            <a:r>
              <a:rPr lang="en-US" dirty="0"/>
              <a:t>Overlapping Pooling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C4DD-964D-386E-F958-E3AF70673924}"/>
                  </a:ext>
                </a:extLst>
              </p:cNvPr>
              <p:cNvSpPr>
                <a:spLocks noGrp="1"/>
              </p:cNvSpPr>
              <p:nvPr>
                <p:ph idx="1"/>
              </p:nvPr>
            </p:nvSpPr>
            <p:spPr>
              <a:xfrm>
                <a:off x="622737" y="1237593"/>
                <a:ext cx="10949153" cy="2307008"/>
              </a:xfrm>
            </p:spPr>
            <p:txBody>
              <a:bodyPr>
                <a:normAutofit fontScale="85000" lnSpcReduction="10000"/>
              </a:bodyPr>
              <a:lstStyle/>
              <a:p>
                <a:r>
                  <a:rPr lang="en-US" dirty="0"/>
                  <a:t>Input volume: </a:t>
                </a:r>
                <a14:m>
                  <m:oMath xmlns:m="http://schemas.openxmlformats.org/officeDocument/2006/math">
                    <m:r>
                      <a:rPr lang="en-US" b="0" i="1" dirty="0" smtClean="0">
                        <a:latin typeface="Cambria Math" panose="02040503050406030204" pitchFamily="18" charset="0"/>
                      </a:rPr>
                      <m:t>𝑁</m:t>
                    </m:r>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i="1" dirty="0">
                        <a:latin typeface="Cambria Math" panose="02040503050406030204" pitchFamily="18" charset="0"/>
                      </a:rPr>
                      <m:t>×</m:t>
                    </m:r>
                    <m:sSub>
                      <m:sSubPr>
                        <m:ctrlPr>
                          <a:rPr lang="en-US" altLang="zh-CN" b="0" i="1" dirty="0" smtClean="0">
                            <a:latin typeface="Cambria Math" panose="02040503050406030204" pitchFamily="18" charset="0"/>
                          </a:rPr>
                        </m:ctrlPr>
                      </m:sSubPr>
                      <m:e>
                        <m:r>
                          <m:rPr>
                            <m:sty m:val="p"/>
                          </m:rPr>
                          <a:rPr lang="en-US" altLang="zh-CN" b="0" i="1" dirty="0">
                            <a:latin typeface="Cambria Math" panose="02040503050406030204" pitchFamily="18" charset="0"/>
                          </a:rPr>
                          <m:t>D</m:t>
                        </m:r>
                      </m:e>
                      <m:sub>
                        <m:r>
                          <a:rPr lang="en-US" altLang="zh-CN" b="0" i="1" dirty="0" smtClean="0">
                            <a:latin typeface="Cambria Math" panose="02040503050406030204" pitchFamily="18" charset="0"/>
                          </a:rPr>
                          <m:t>1</m:t>
                        </m:r>
                      </m:sub>
                    </m:sSub>
                  </m:oMath>
                </a14:m>
                <a:endParaRPr lang="en-US" dirty="0"/>
              </a:p>
              <a:p>
                <a:r>
                  <a:rPr lang="en-US" altLang="zh-CN" dirty="0"/>
                  <a:t>A </a:t>
                </a:r>
                <a14:m>
                  <m:oMath xmlns:m="http://schemas.openxmlformats.org/officeDocument/2006/math">
                    <m:r>
                      <a:rPr lang="en-US" b="0" i="1" dirty="0" smtClean="0">
                        <a:latin typeface="Cambria Math" panose="02040503050406030204" pitchFamily="18" charset="0"/>
                      </a:rPr>
                      <m:t>3×3</m:t>
                    </m:r>
                  </m:oMath>
                </a14:m>
                <a:r>
                  <a:rPr lang="en-US" dirty="0"/>
                  <a:t> pooling filter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padding</a:t>
                </a:r>
              </a:p>
              <a:p>
                <a:r>
                  <a:rPr lang="en-US" dirty="0"/>
                  <a:t>Output volume: </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b="0" i="1" dirty="0" smtClean="0">
                        <a:latin typeface="Cambria Math" panose="02040503050406030204" pitchFamily="18" charset="0"/>
                      </a:rPr>
                      <m:t>−2)×(</m:t>
                    </m:r>
                    <m:r>
                      <a:rPr lang="en-US" i="1" dirty="0">
                        <a:latin typeface="Cambria Math" panose="02040503050406030204" pitchFamily="18" charset="0"/>
                      </a:rPr>
                      <m:t>𝑁</m:t>
                    </m:r>
                    <m:r>
                      <a:rPr lang="en-US" i="1" dirty="0">
                        <a:latin typeface="Cambria Math" panose="02040503050406030204" pitchFamily="18" charset="0"/>
                      </a:rPr>
                      <m:t>−2)×</m:t>
                    </m:r>
                    <m:sSub>
                      <m:sSubPr>
                        <m:ctrlPr>
                          <a:rPr lang="en-US" altLang="zh-CN" i="1" dirty="0">
                            <a:latin typeface="Cambria Math" panose="02040503050406030204" pitchFamily="18" charset="0"/>
                          </a:rPr>
                        </m:ctrlPr>
                      </m:sSubPr>
                      <m:e>
                        <m:r>
                          <m:rPr>
                            <m:sty m:val="p"/>
                          </m:rPr>
                          <a:rPr lang="en-US" altLang="zh-CN" i="1" dirty="0">
                            <a:latin typeface="Cambria Math" panose="02040503050406030204" pitchFamily="18" charset="0"/>
                          </a:rPr>
                          <m:t>D</m:t>
                        </m:r>
                      </m:e>
                      <m:sub>
                        <m:r>
                          <a:rPr lang="en-US" altLang="zh-CN" i="1" dirty="0">
                            <a:latin typeface="Cambria Math" panose="02040503050406030204" pitchFamily="18" charset="0"/>
                          </a:rPr>
                          <m:t>1</m:t>
                        </m:r>
                      </m:sub>
                    </m:sSub>
                  </m:oMath>
                </a14:m>
                <a:r>
                  <a:rPr lang="en-US" dirty="0"/>
                  <a:t>(since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−3</m:t>
                        </m:r>
                      </m:e>
                    </m:d>
                    <m:r>
                      <a:rPr lang="en-US" b="0" i="1" smtClean="0">
                        <a:latin typeface="Cambria Math" panose="02040503050406030204" pitchFamily="18" charset="0"/>
                      </a:rPr>
                      <m:t>+1=</m:t>
                    </m:r>
                    <m:r>
                      <a:rPr lang="en-US" i="1">
                        <a:latin typeface="Cambria Math" panose="02040503050406030204" pitchFamily="18" charset="0"/>
                      </a:rPr>
                      <m:t>𝑁</m:t>
                    </m:r>
                    <m:r>
                      <a:rPr lang="en-US" i="1">
                        <a:latin typeface="Cambria Math" panose="02040503050406030204" pitchFamily="18" charset="0"/>
                      </a:rPr>
                      <m:t>−2</m:t>
                    </m:r>
                  </m:oMath>
                </a14:m>
                <a:r>
                  <a:rPr lang="en-US" dirty="0"/>
                  <a:t>)</a:t>
                </a:r>
              </a:p>
              <a:p>
                <a:pPr lvl="1"/>
                <a:r>
                  <a:rPr lang="en-US" dirty="0"/>
                  <a:t>In practice, it is more common to have </a:t>
                </a:r>
                <a14:m>
                  <m:oMath xmlns:m="http://schemas.openxmlformats.org/officeDocument/2006/math">
                    <m:r>
                      <a:rPr lang="en-US" i="1" spc="-5" smtClean="0">
                        <a:latin typeface="Cambria Math" panose="02040503050406030204" pitchFamily="18" charset="0"/>
                        <a:cs typeface="Arial"/>
                      </a:rPr>
                      <m:t>𝐹</m:t>
                    </m:r>
                    <m:r>
                      <a:rPr lang="en-US" i="1" spc="-5" smtClean="0">
                        <a:latin typeface="Cambria Math" panose="02040503050406030204" pitchFamily="18" charset="0"/>
                        <a:cs typeface="Arial"/>
                      </a:rPr>
                      <m:t>=3, </m:t>
                    </m:r>
                    <m:r>
                      <a:rPr lang="en-US" i="1" spc="-5" smtClean="0">
                        <a:latin typeface="Cambria Math" panose="02040503050406030204" pitchFamily="18" charset="0"/>
                        <a:cs typeface="Arial"/>
                      </a:rPr>
                      <m:t>𝑆</m:t>
                    </m:r>
                    <m:r>
                      <a:rPr lang="en-US" i="1" spc="-5" smtClean="0">
                        <a:latin typeface="Cambria Math" panose="02040503050406030204" pitchFamily="18" charset="0"/>
                        <a:cs typeface="Arial"/>
                      </a:rPr>
                      <m:t>=2</m:t>
                    </m:r>
                  </m:oMath>
                </a14:m>
                <a:r>
                  <a:rPr lang="en-US" dirty="0"/>
                  <a:t> for overlapping pooling</a:t>
                </a:r>
              </a:p>
            </p:txBody>
          </p:sp>
        </mc:Choice>
        <mc:Fallback xmlns="">
          <p:sp>
            <p:nvSpPr>
              <p:cNvPr id="3" name="Content Placeholder 2">
                <a:extLst>
                  <a:ext uri="{FF2B5EF4-FFF2-40B4-BE49-F238E27FC236}">
                    <a16:creationId xmlns:a16="http://schemas.microsoft.com/office/drawing/2014/main" id="{4E15C4DD-964D-386E-F958-E3AF70673924}"/>
                  </a:ext>
                </a:extLst>
              </p:cNvPr>
              <p:cNvSpPr>
                <a:spLocks noGrp="1" noRot="1" noChangeAspect="1" noMove="1" noResize="1" noEditPoints="1" noAdjustHandles="1" noChangeArrowheads="1" noChangeShapeType="1" noTextEdit="1"/>
              </p:cNvSpPr>
              <p:nvPr>
                <p:ph idx="1"/>
              </p:nvPr>
            </p:nvSpPr>
            <p:spPr>
              <a:xfrm>
                <a:off x="622737" y="1237593"/>
                <a:ext cx="10949153" cy="2307008"/>
              </a:xfrm>
              <a:blipFill>
                <a:blip r:embed="rId2"/>
                <a:stretch>
                  <a:fillRect l="-947" t="-555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F37BDDE-3DA0-0820-E3F7-A68E49FC2A52}"/>
              </a:ext>
            </a:extLst>
          </p:cNvPr>
          <p:cNvSpPr>
            <a:spLocks noGrp="1"/>
          </p:cNvSpPr>
          <p:nvPr>
            <p:ph type="sldNum" sz="quarter" idx="12"/>
          </p:nvPr>
        </p:nvSpPr>
        <p:spPr/>
        <p:txBody>
          <a:bodyPr/>
          <a:lstStyle/>
          <a:p>
            <a:fld id="{1F57BF9A-7B35-9447-9112-EAE7E91B4E99}" type="slidenum">
              <a:rPr lang="en-US" smtClean="0"/>
              <a:t>43</a:t>
            </a:fld>
            <a:endParaRPr lang="en-US"/>
          </a:p>
        </p:txBody>
      </p:sp>
      <p:graphicFrame>
        <p:nvGraphicFramePr>
          <p:cNvPr id="5" name="Table 4">
            <a:extLst>
              <a:ext uri="{FF2B5EF4-FFF2-40B4-BE49-F238E27FC236}">
                <a16:creationId xmlns:a16="http://schemas.microsoft.com/office/drawing/2014/main" id="{9BE76526-F1EA-1E28-0E8A-773CFDB37FD1}"/>
              </a:ext>
            </a:extLst>
          </p:cNvPr>
          <p:cNvGraphicFramePr>
            <a:graphicFrameLocks noGrp="1"/>
          </p:cNvGraphicFramePr>
          <p:nvPr>
            <p:extLst>
              <p:ext uri="{D42A27DB-BD31-4B8C-83A1-F6EECF244321}">
                <p14:modId xmlns:p14="http://schemas.microsoft.com/office/powerpoint/2010/main" val="4147945897"/>
              </p:ext>
            </p:extLst>
          </p:nvPr>
        </p:nvGraphicFramePr>
        <p:xfrm>
          <a:off x="1979326" y="3116168"/>
          <a:ext cx="3688045" cy="3678770"/>
        </p:xfrm>
        <a:graphic>
          <a:graphicData uri="http://schemas.openxmlformats.org/drawingml/2006/table">
            <a:tbl>
              <a:tblPr firstRow="1" bandRow="1">
                <a:tableStyleId>{5940675A-B579-460E-94D1-54222C63F5DA}</a:tableStyleId>
              </a:tblPr>
              <a:tblGrid>
                <a:gridCol w="737609">
                  <a:extLst>
                    <a:ext uri="{9D8B030D-6E8A-4147-A177-3AD203B41FA5}">
                      <a16:colId xmlns:a16="http://schemas.microsoft.com/office/drawing/2014/main" val="20000"/>
                    </a:ext>
                  </a:extLst>
                </a:gridCol>
                <a:gridCol w="737609">
                  <a:extLst>
                    <a:ext uri="{9D8B030D-6E8A-4147-A177-3AD203B41FA5}">
                      <a16:colId xmlns:a16="http://schemas.microsoft.com/office/drawing/2014/main" val="20001"/>
                    </a:ext>
                  </a:extLst>
                </a:gridCol>
                <a:gridCol w="737609">
                  <a:extLst>
                    <a:ext uri="{9D8B030D-6E8A-4147-A177-3AD203B41FA5}">
                      <a16:colId xmlns:a16="http://schemas.microsoft.com/office/drawing/2014/main" val="20002"/>
                    </a:ext>
                  </a:extLst>
                </a:gridCol>
                <a:gridCol w="737609">
                  <a:extLst>
                    <a:ext uri="{9D8B030D-6E8A-4147-A177-3AD203B41FA5}">
                      <a16:colId xmlns:a16="http://schemas.microsoft.com/office/drawing/2014/main" val="20003"/>
                    </a:ext>
                  </a:extLst>
                </a:gridCol>
                <a:gridCol w="737609">
                  <a:extLst>
                    <a:ext uri="{9D8B030D-6E8A-4147-A177-3AD203B41FA5}">
                      <a16:colId xmlns:a16="http://schemas.microsoft.com/office/drawing/2014/main" val="20004"/>
                    </a:ext>
                  </a:extLst>
                </a:gridCol>
              </a:tblGrid>
              <a:tr h="735754">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extLst>
                  <a:ext uri="{0D108BD9-81ED-4DB2-BD59-A6C34878D82A}">
                    <a16:rowId xmlns:a16="http://schemas.microsoft.com/office/drawing/2014/main" val="10000"/>
                  </a:ext>
                </a:extLst>
              </a:tr>
              <a:tr h="735754">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9</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5</a:t>
                      </a:r>
                    </a:p>
                  </a:txBody>
                  <a:tcPr anchor="ctr">
                    <a:noFill/>
                  </a:tcPr>
                </a:tc>
                <a:extLst>
                  <a:ext uri="{0D108BD9-81ED-4DB2-BD59-A6C34878D82A}">
                    <a16:rowId xmlns:a16="http://schemas.microsoft.com/office/drawing/2014/main" val="10001"/>
                  </a:ext>
                </a:extLst>
              </a:tr>
              <a:tr h="735754">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extLst>
                  <a:ext uri="{0D108BD9-81ED-4DB2-BD59-A6C34878D82A}">
                    <a16:rowId xmlns:a16="http://schemas.microsoft.com/office/drawing/2014/main" val="10002"/>
                  </a:ext>
                </a:extLst>
              </a:tr>
              <a:tr h="735754">
                <a:tc>
                  <a:txBody>
                    <a:bodyPr/>
                    <a:lstStyle/>
                    <a:p>
                      <a:pPr algn="ctr"/>
                      <a:r>
                        <a:rPr lang="en-US" sz="3200" dirty="0">
                          <a:latin typeface="Century Schoolbook" charset="0"/>
                          <a:ea typeface="Century Schoolbook" charset="0"/>
                          <a:cs typeface="Century Schoolbook" charset="0"/>
                        </a:rPr>
                        <a:t>8</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5</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0</a:t>
                      </a:r>
                    </a:p>
                  </a:txBody>
                  <a:tcPr anchor="ctr">
                    <a:noFill/>
                  </a:tcPr>
                </a:tc>
                <a:extLst>
                  <a:ext uri="{0D108BD9-81ED-4DB2-BD59-A6C34878D82A}">
                    <a16:rowId xmlns:a16="http://schemas.microsoft.com/office/drawing/2014/main" val="10003"/>
                  </a:ext>
                </a:extLst>
              </a:tr>
              <a:tr h="735754">
                <a:tc>
                  <a:txBody>
                    <a:bodyPr/>
                    <a:lstStyle/>
                    <a:p>
                      <a:pPr algn="ctr"/>
                      <a:r>
                        <a:rPr lang="en-US" sz="3200" dirty="0">
                          <a:latin typeface="Century Schoolbook" charset="0"/>
                          <a:ea typeface="Century Schoolbook" charset="0"/>
                          <a:cs typeface="Century Schoolbook" charset="0"/>
                        </a:rPr>
                        <a:t>5</a:t>
                      </a:r>
                    </a:p>
                  </a:txBody>
                  <a:tcPr anchor="ctr">
                    <a:noFill/>
                  </a:tcPr>
                </a:tc>
                <a:tc>
                  <a:txBody>
                    <a:bodyPr/>
                    <a:lstStyle/>
                    <a:p>
                      <a:pPr algn="ctr"/>
                      <a:r>
                        <a:rPr lang="en-US" sz="3200" dirty="0">
                          <a:latin typeface="Century Schoolbook" charset="0"/>
                          <a:ea typeface="Century Schoolbook" charset="0"/>
                          <a:cs typeface="Century Schoolbook" charset="0"/>
                        </a:rPr>
                        <a:t>6</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9</a:t>
                      </a:r>
                    </a:p>
                  </a:txBody>
                  <a:tcPr anchor="ctr">
                    <a:noFill/>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9BFB8236-BD36-9A2A-02CA-DACE1986BC60}"/>
              </a:ext>
            </a:extLst>
          </p:cNvPr>
          <p:cNvGraphicFramePr>
            <a:graphicFrameLocks noGrp="1"/>
          </p:cNvGraphicFramePr>
          <p:nvPr>
            <p:extLst>
              <p:ext uri="{D42A27DB-BD31-4B8C-83A1-F6EECF244321}">
                <p14:modId xmlns:p14="http://schemas.microsoft.com/office/powerpoint/2010/main" val="818029545"/>
              </p:ext>
            </p:extLst>
          </p:nvPr>
        </p:nvGraphicFramePr>
        <p:xfrm>
          <a:off x="7614085" y="3852659"/>
          <a:ext cx="2209563" cy="2205786"/>
        </p:xfrm>
        <a:graphic>
          <a:graphicData uri="http://schemas.openxmlformats.org/drawingml/2006/table">
            <a:tbl>
              <a:tblPr firstRow="1" bandRow="1">
                <a:tableStyleId>{5940675A-B579-460E-94D1-54222C63F5DA}</a:tableStyleId>
              </a:tblPr>
              <a:tblGrid>
                <a:gridCol w="736521">
                  <a:extLst>
                    <a:ext uri="{9D8B030D-6E8A-4147-A177-3AD203B41FA5}">
                      <a16:colId xmlns:a16="http://schemas.microsoft.com/office/drawing/2014/main" val="20000"/>
                    </a:ext>
                  </a:extLst>
                </a:gridCol>
                <a:gridCol w="736521">
                  <a:extLst>
                    <a:ext uri="{9D8B030D-6E8A-4147-A177-3AD203B41FA5}">
                      <a16:colId xmlns:a16="http://schemas.microsoft.com/office/drawing/2014/main" val="20001"/>
                    </a:ext>
                  </a:extLst>
                </a:gridCol>
                <a:gridCol w="736521">
                  <a:extLst>
                    <a:ext uri="{9D8B030D-6E8A-4147-A177-3AD203B41FA5}">
                      <a16:colId xmlns:a16="http://schemas.microsoft.com/office/drawing/2014/main" val="20002"/>
                    </a:ext>
                  </a:extLst>
                </a:gridCol>
              </a:tblGrid>
              <a:tr h="735262">
                <a:tc>
                  <a:txBody>
                    <a:bodyPr/>
                    <a:lstStyle/>
                    <a:p>
                      <a:pPr algn="ctr"/>
                      <a:r>
                        <a:rPr lang="en-US" sz="2800" dirty="0">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5</a:t>
                      </a:r>
                    </a:p>
                  </a:txBody>
                  <a:tcPr anchor="ctr">
                    <a:noFill/>
                  </a:tcPr>
                </a:tc>
                <a:extLst>
                  <a:ext uri="{0D108BD9-81ED-4DB2-BD59-A6C34878D82A}">
                    <a16:rowId xmlns:a16="http://schemas.microsoft.com/office/drawing/2014/main" val="10000"/>
                  </a:ext>
                </a:extLst>
              </a:tr>
              <a:tr h="735262">
                <a:tc>
                  <a:txBody>
                    <a:bodyPr/>
                    <a:lstStyle/>
                    <a:p>
                      <a:pPr algn="ctr"/>
                      <a:r>
                        <a:rPr lang="en-US" sz="2800" dirty="0">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5</a:t>
                      </a:r>
                    </a:p>
                  </a:txBody>
                  <a:tcPr anchor="ctr">
                    <a:noFill/>
                  </a:tcPr>
                </a:tc>
                <a:extLst>
                  <a:ext uri="{0D108BD9-81ED-4DB2-BD59-A6C34878D82A}">
                    <a16:rowId xmlns:a16="http://schemas.microsoft.com/office/drawing/2014/main" val="10001"/>
                  </a:ext>
                </a:extLst>
              </a:tr>
              <a:tr h="735262">
                <a:tc>
                  <a:txBody>
                    <a:bodyPr/>
                    <a:lstStyle/>
                    <a:p>
                      <a:pPr algn="ctr"/>
                      <a:r>
                        <a:rPr lang="en-US" sz="2800" dirty="0">
                          <a:latin typeface="+mn-lt"/>
                          <a:ea typeface="Century Schoolbook" charset="0"/>
                          <a:cs typeface="Century Schoolbook" charset="0"/>
                        </a:rPr>
                        <a:t>8</a:t>
                      </a:r>
                    </a:p>
                  </a:txBody>
                  <a:tcPr anchor="ctr">
                    <a:noFill/>
                  </a:tcPr>
                </a:tc>
                <a:tc>
                  <a:txBody>
                    <a:bodyPr/>
                    <a:lstStyle/>
                    <a:p>
                      <a:pPr algn="ctr"/>
                      <a:r>
                        <a:rPr lang="en-US" sz="3200" dirty="0">
                          <a:solidFill>
                            <a:schemeClr val="tx1"/>
                          </a:solidFill>
                          <a:latin typeface="+mn-lt"/>
                          <a:ea typeface="Century Schoolbook" charset="0"/>
                          <a:cs typeface="Century Schoolbook" charset="0"/>
                        </a:rPr>
                        <a:t>6</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DEC4E3D9-C237-A58B-53EC-39AB51BF9729}"/>
              </a:ext>
            </a:extLst>
          </p:cNvPr>
          <p:cNvSpPr/>
          <p:nvPr/>
        </p:nvSpPr>
        <p:spPr>
          <a:xfrm>
            <a:off x="1979326" y="3116168"/>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073176-9EDB-F817-6B4E-2D0B49D34F69}"/>
              </a:ext>
            </a:extLst>
          </p:cNvPr>
          <p:cNvSpPr/>
          <p:nvPr/>
        </p:nvSpPr>
        <p:spPr>
          <a:xfrm>
            <a:off x="2715114" y="3116168"/>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14D135-AE97-BA8B-0915-8EE919C21702}"/>
              </a:ext>
            </a:extLst>
          </p:cNvPr>
          <p:cNvSpPr/>
          <p:nvPr/>
        </p:nvSpPr>
        <p:spPr>
          <a:xfrm>
            <a:off x="3455454" y="3116167"/>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4A76CB-F282-FB27-20C9-5F90A19F5E82}"/>
              </a:ext>
            </a:extLst>
          </p:cNvPr>
          <p:cNvSpPr/>
          <p:nvPr/>
        </p:nvSpPr>
        <p:spPr>
          <a:xfrm>
            <a:off x="1974776" y="3852660"/>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B4810C-F1D3-6FBA-71D4-BBDB149F9134}"/>
              </a:ext>
            </a:extLst>
          </p:cNvPr>
          <p:cNvSpPr/>
          <p:nvPr/>
        </p:nvSpPr>
        <p:spPr>
          <a:xfrm>
            <a:off x="2710564" y="3852660"/>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9E4E6E-8281-FA92-2F40-15EDC0FA262E}"/>
              </a:ext>
            </a:extLst>
          </p:cNvPr>
          <p:cNvSpPr/>
          <p:nvPr/>
        </p:nvSpPr>
        <p:spPr>
          <a:xfrm>
            <a:off x="3441802" y="3852660"/>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327A95-DB43-2B3D-ED14-41FFAFEDC267}"/>
              </a:ext>
            </a:extLst>
          </p:cNvPr>
          <p:cNvSpPr/>
          <p:nvPr/>
        </p:nvSpPr>
        <p:spPr>
          <a:xfrm>
            <a:off x="1981601" y="4587306"/>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C63D88-FC01-CD3F-9370-EF6D1F113D2C}"/>
              </a:ext>
            </a:extLst>
          </p:cNvPr>
          <p:cNvSpPr/>
          <p:nvPr/>
        </p:nvSpPr>
        <p:spPr>
          <a:xfrm>
            <a:off x="2701462" y="4585459"/>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99EC13-35C0-1537-B434-9FE58D0B8F4F}"/>
              </a:ext>
            </a:extLst>
          </p:cNvPr>
          <p:cNvSpPr/>
          <p:nvPr/>
        </p:nvSpPr>
        <p:spPr>
          <a:xfrm>
            <a:off x="3452041" y="4581765"/>
            <a:ext cx="2216467" cy="2209479"/>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E5E522D-80E2-218B-3593-FC93943A5151}"/>
              </a:ext>
            </a:extLst>
          </p:cNvPr>
          <p:cNvSpPr txBox="1"/>
          <p:nvPr/>
        </p:nvSpPr>
        <p:spPr>
          <a:xfrm>
            <a:off x="5696894" y="4219059"/>
            <a:ext cx="2286000" cy="634533"/>
          </a:xfrm>
          <a:prstGeom prst="rect">
            <a:avLst/>
          </a:prstGeom>
          <a:noFill/>
        </p:spPr>
        <p:txBody>
          <a:bodyPr wrap="square">
            <a:spAutoFit/>
          </a:bodyPr>
          <a:lstStyle/>
          <a:p>
            <a:pPr marL="12700" marR="5080">
              <a:lnSpc>
                <a:spcPct val="100699"/>
              </a:lnSpc>
            </a:pPr>
            <a:r>
              <a:rPr lang="en-US" sz="1800" dirty="0">
                <a:latin typeface="Arial"/>
                <a:cs typeface="Arial"/>
              </a:rPr>
              <a:t>max </a:t>
            </a:r>
            <a:r>
              <a:rPr lang="en-US" sz="1800" spc="-5" dirty="0">
                <a:latin typeface="Arial"/>
                <a:cs typeface="Arial"/>
              </a:rPr>
              <a:t>pool w. 3x3</a:t>
            </a:r>
            <a:r>
              <a:rPr lang="en-US" sz="1800" spc="-30" dirty="0">
                <a:latin typeface="Arial"/>
                <a:cs typeface="Arial"/>
              </a:rPr>
              <a:t> </a:t>
            </a:r>
          </a:p>
          <a:p>
            <a:pPr marL="12700" marR="5080">
              <a:lnSpc>
                <a:spcPct val="100699"/>
              </a:lnSpc>
            </a:pPr>
            <a:r>
              <a:rPr lang="en-US" sz="1800" spc="-5" dirty="0">
                <a:latin typeface="Arial"/>
                <a:cs typeface="Arial"/>
              </a:rPr>
              <a:t>filter and stride</a:t>
            </a:r>
            <a:r>
              <a:rPr lang="en-US" sz="1800" spc="-60" dirty="0">
                <a:latin typeface="Arial"/>
                <a:cs typeface="Arial"/>
              </a:rPr>
              <a:t> </a:t>
            </a:r>
            <a:r>
              <a:rPr lang="en-US" sz="1800" spc="-5" dirty="0">
                <a:latin typeface="Arial"/>
                <a:cs typeface="Arial"/>
              </a:rPr>
              <a:t>1</a:t>
            </a:r>
            <a:endParaRPr lang="en-US" sz="1800" dirty="0">
              <a:latin typeface="Arial"/>
              <a:cs typeface="Arial"/>
            </a:endParaRPr>
          </a:p>
        </p:txBody>
      </p:sp>
      <p:cxnSp>
        <p:nvCxnSpPr>
          <p:cNvPr id="17" name="Straight Arrow Connector 16">
            <a:extLst>
              <a:ext uri="{FF2B5EF4-FFF2-40B4-BE49-F238E27FC236}">
                <a16:creationId xmlns:a16="http://schemas.microsoft.com/office/drawing/2014/main" id="{EF838BD7-009C-4F86-6865-2777FB36A8A4}"/>
              </a:ext>
            </a:extLst>
          </p:cNvPr>
          <p:cNvCxnSpPr>
            <a:cxnSpLocks/>
          </p:cNvCxnSpPr>
          <p:nvPr/>
        </p:nvCxnSpPr>
        <p:spPr bwMode="auto">
          <a:xfrm flipV="1">
            <a:off x="5743180" y="5017587"/>
            <a:ext cx="1844147" cy="1"/>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3797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7496-29F9-F549-9CBC-4640B250CB4E}"/>
              </a:ext>
            </a:extLst>
          </p:cNvPr>
          <p:cNvSpPr>
            <a:spLocks noGrp="1"/>
          </p:cNvSpPr>
          <p:nvPr>
            <p:ph type="title"/>
          </p:nvPr>
        </p:nvSpPr>
        <p:spPr/>
        <p:txBody>
          <a:bodyPr/>
          <a:lstStyle/>
          <a:p>
            <a:r>
              <a:rPr lang="en-US" dirty="0"/>
              <a:t>Fully-Connected (FC) Layer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084DBE-B986-41E9-CDB1-06B0D9F97B4D}"/>
                  </a:ext>
                </a:extLst>
              </p:cNvPr>
              <p:cNvSpPr>
                <a:spLocks noGrp="1"/>
              </p:cNvSpPr>
              <p:nvPr>
                <p:ph idx="1"/>
              </p:nvPr>
            </p:nvSpPr>
            <p:spPr/>
            <p:txBody>
              <a:bodyPr/>
              <a:lstStyle/>
              <a:p>
                <a:r>
                  <a:rPr lang="en-US" sz="3200" spc="-5" dirty="0">
                    <a:latin typeface="Arial"/>
                    <a:cs typeface="Arial"/>
                  </a:rPr>
                  <a:t>Each neuron connects to the entire input volume w. </a:t>
                </a:r>
                <a:r>
                  <a:rPr lang="en-US" dirty="0">
                    <a:latin typeface="Arial"/>
                    <a:cs typeface="Arial"/>
                  </a:rPr>
                  <a:t>no weight sharing</a:t>
                </a:r>
              </a:p>
              <a:p>
                <a:pPr lvl="1"/>
                <a:r>
                  <a:rPr lang="en-US" dirty="0"/>
                  <a:t>No. params for FC layer of size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𝑜𝑢𝑡</m:t>
                        </m:r>
                      </m:sub>
                    </m:sSub>
                  </m:oMath>
                </a14:m>
                <a:r>
                  <a:rPr lang="en-US" dirty="0"/>
                  <a:t> connected to input layer of size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𝑖𝑛</m:t>
                        </m:r>
                      </m:sub>
                    </m:sSub>
                  </m:oMath>
                </a14:m>
                <a:r>
                  <a:rPr lang="en-US" dirty="0"/>
                  <a:t> is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𝑖𝑛</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𝑜𝑢𝑡</m:t>
                        </m:r>
                      </m:sub>
                    </m:sSub>
                  </m:oMath>
                </a14:m>
                <a:r>
                  <a:rPr lang="en-US" dirty="0"/>
                  <a:t> (</a:t>
                </a:r>
                <a14:m>
                  <m:oMath xmlns:m="http://schemas.openxmlformats.org/officeDocument/2006/math">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20+1</m:t>
                        </m:r>
                      </m:e>
                    </m:d>
                    <m:r>
                      <a:rPr lang="en-US" b="0" i="1" dirty="0" smtClean="0">
                        <a:latin typeface="Cambria Math" panose="02040503050406030204" pitchFamily="18" charset="0"/>
                      </a:rPr>
                      <m:t>∗5=105</m:t>
                    </m:r>
                  </m:oMath>
                </a14:m>
                <a:r>
                  <a:rPr lang="en-US" dirty="0"/>
                  <a:t> for the example)</a:t>
                </a:r>
              </a:p>
              <a:p>
                <a:endParaRPr lang="en-SE" dirty="0"/>
              </a:p>
            </p:txBody>
          </p:sp>
        </mc:Choice>
        <mc:Fallback xmlns="">
          <p:sp>
            <p:nvSpPr>
              <p:cNvPr id="3" name="Content Placeholder 2">
                <a:extLst>
                  <a:ext uri="{FF2B5EF4-FFF2-40B4-BE49-F238E27FC236}">
                    <a16:creationId xmlns:a16="http://schemas.microsoft.com/office/drawing/2014/main" id="{9F084DBE-B986-41E9-CDB1-06B0D9F97B4D}"/>
                  </a:ext>
                </a:extLst>
              </p:cNvPr>
              <p:cNvSpPr>
                <a:spLocks noGrp="1" noRot="1" noChangeAspect="1" noMove="1" noResize="1" noEditPoints="1" noAdjustHandles="1" noChangeArrowheads="1" noChangeShapeType="1" noTextEdit="1"/>
              </p:cNvSpPr>
              <p:nvPr>
                <p:ph idx="1"/>
              </p:nvPr>
            </p:nvSpPr>
            <p:spPr>
              <a:blipFill>
                <a:blip r:embed="rId2"/>
                <a:stretch>
                  <a:fillRect l="-1281" t="-246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F1845E6-592C-D124-4255-D6C6FD3CF596}"/>
              </a:ext>
            </a:extLst>
          </p:cNvPr>
          <p:cNvSpPr>
            <a:spLocks noGrp="1"/>
          </p:cNvSpPr>
          <p:nvPr>
            <p:ph type="sldNum" sz="quarter" idx="12"/>
          </p:nvPr>
        </p:nvSpPr>
        <p:spPr/>
        <p:txBody>
          <a:bodyPr/>
          <a:lstStyle/>
          <a:p>
            <a:fld id="{1F57BF9A-7B35-9447-9112-EAE7E91B4E99}" type="slidenum">
              <a:rPr lang="en-US" smtClean="0"/>
              <a:t>44</a:t>
            </a:fld>
            <a:endParaRPr lang="en-US"/>
          </a:p>
        </p:txBody>
      </p:sp>
      <p:pic>
        <p:nvPicPr>
          <p:cNvPr id="5" name="Picture 2">
            <a:extLst>
              <a:ext uri="{FF2B5EF4-FFF2-40B4-BE49-F238E27FC236}">
                <a16:creationId xmlns:a16="http://schemas.microsoft.com/office/drawing/2014/main" id="{64D5B229-AC32-CD2E-3EE0-7070726B1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065" y="2989790"/>
            <a:ext cx="6309153" cy="367378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F6F8757-EAD0-3C84-A589-1708772CFD0D}"/>
              </a:ext>
            </a:extLst>
          </p:cNvPr>
          <p:cNvCxnSpPr>
            <a:cxnSpLocks/>
          </p:cNvCxnSpPr>
          <p:nvPr/>
        </p:nvCxnSpPr>
        <p:spPr bwMode="auto">
          <a:xfrm flipV="1">
            <a:off x="7594235" y="3989695"/>
            <a:ext cx="597655" cy="2058122"/>
          </a:xfrm>
          <a:prstGeom prst="line">
            <a:avLst/>
          </a:prstGeom>
          <a:noFill/>
          <a:ln w="9525" cap="flat" cmpd="sng" algn="ctr">
            <a:solidFill>
              <a:srgbClr val="0070C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ADE0D2E-8517-30CA-CC4D-C8F4B78C5907}"/>
              </a:ext>
            </a:extLst>
          </p:cNvPr>
          <p:cNvCxnSpPr>
            <a:cxnSpLocks/>
          </p:cNvCxnSpPr>
          <p:nvPr/>
        </p:nvCxnSpPr>
        <p:spPr bwMode="auto">
          <a:xfrm flipV="1">
            <a:off x="7594235" y="4373307"/>
            <a:ext cx="597655" cy="1674510"/>
          </a:xfrm>
          <a:prstGeom prst="line">
            <a:avLst/>
          </a:prstGeom>
          <a:noFill/>
          <a:ln w="9525" cap="flat" cmpd="sng" algn="ctr">
            <a:solidFill>
              <a:srgbClr val="0070C0"/>
            </a:solidFill>
            <a:prstDash val="solid"/>
            <a:round/>
            <a:headEnd type="none" w="med" len="med"/>
            <a:tailEnd type="none" w="med" len="med"/>
          </a:ln>
          <a:effectLst/>
        </p:spPr>
      </p:cxnSp>
      <p:sp>
        <p:nvSpPr>
          <p:cNvPr id="8" name="Oval 7">
            <a:extLst>
              <a:ext uri="{FF2B5EF4-FFF2-40B4-BE49-F238E27FC236}">
                <a16:creationId xmlns:a16="http://schemas.microsoft.com/office/drawing/2014/main" id="{B5B1082F-F16B-7592-0763-E71AF05E4E13}"/>
              </a:ext>
            </a:extLst>
          </p:cNvPr>
          <p:cNvSpPr/>
          <p:nvPr/>
        </p:nvSpPr>
        <p:spPr bwMode="auto">
          <a:xfrm>
            <a:off x="7520519" y="6047817"/>
            <a:ext cx="147431" cy="125136"/>
          </a:xfrm>
          <a:prstGeom prst="ellipse">
            <a:avLst/>
          </a:prstGeom>
          <a:ln w="12700">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DDF2D8ED-8D95-D6A2-9B08-9FCD761D3421}"/>
              </a:ext>
            </a:extLst>
          </p:cNvPr>
          <p:cNvSpPr txBox="1"/>
          <p:nvPr/>
        </p:nvSpPr>
        <p:spPr>
          <a:xfrm>
            <a:off x="7594234" y="5940196"/>
            <a:ext cx="465192" cy="276999"/>
          </a:xfrm>
          <a:prstGeom prst="rect">
            <a:avLst/>
          </a:prstGeom>
          <a:noFill/>
        </p:spPr>
        <p:txBody>
          <a:bodyPr wrap="none" rtlCol="0">
            <a:spAutoFit/>
          </a:bodyPr>
          <a:lstStyle/>
          <a:p>
            <a:r>
              <a:rPr lang="en-US" sz="1200" dirty="0">
                <a:solidFill>
                  <a:schemeClr val="tx2"/>
                </a:solidFill>
              </a:rPr>
              <a:t>bias</a:t>
            </a:r>
            <a:endParaRPr lang="en-SE" sz="1200" dirty="0">
              <a:solidFill>
                <a:schemeClr val="tx2"/>
              </a:solidFill>
            </a:endParaRPr>
          </a:p>
        </p:txBody>
      </p:sp>
    </p:spTree>
    <p:extLst>
      <p:ext uri="{BB962C8B-B14F-4D97-AF65-F5344CB8AC3E}">
        <p14:creationId xmlns:p14="http://schemas.microsoft.com/office/powerpoint/2010/main" val="3064848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85F8-E230-3E51-5E30-959D0954C6C5}"/>
              </a:ext>
            </a:extLst>
          </p:cNvPr>
          <p:cNvSpPr>
            <a:spLocks noGrp="1"/>
          </p:cNvSpPr>
          <p:nvPr>
            <p:ph type="title"/>
          </p:nvPr>
        </p:nvSpPr>
        <p:spPr/>
        <p:txBody>
          <a:bodyPr/>
          <a:lstStyle/>
          <a:p>
            <a:r>
              <a:rPr lang="en-US" dirty="0"/>
              <a:t>A Complete CNN Example</a:t>
            </a:r>
            <a:endParaRPr lang="en-SE" dirty="0"/>
          </a:p>
        </p:txBody>
      </p:sp>
      <p:sp>
        <p:nvSpPr>
          <p:cNvPr id="3" name="Content Placeholder 2">
            <a:extLst>
              <a:ext uri="{FF2B5EF4-FFF2-40B4-BE49-F238E27FC236}">
                <a16:creationId xmlns:a16="http://schemas.microsoft.com/office/drawing/2014/main" id="{BD027630-A25E-82A8-2EF5-19890411F0B7}"/>
              </a:ext>
            </a:extLst>
          </p:cNvPr>
          <p:cNvSpPr>
            <a:spLocks noGrp="1"/>
          </p:cNvSpPr>
          <p:nvPr>
            <p:ph idx="1"/>
          </p:nvPr>
        </p:nvSpPr>
        <p:spPr/>
        <p:txBody>
          <a:bodyPr>
            <a:normAutofit/>
          </a:bodyPr>
          <a:lstStyle/>
          <a:p>
            <a:r>
              <a:rPr lang="en-US" dirty="0"/>
              <a:t>A CNN with a CONV layer, a FC layer and a SoftMax layer</a:t>
            </a:r>
          </a:p>
        </p:txBody>
      </p:sp>
      <p:sp>
        <p:nvSpPr>
          <p:cNvPr id="4" name="Slide Number Placeholder 3">
            <a:extLst>
              <a:ext uri="{FF2B5EF4-FFF2-40B4-BE49-F238E27FC236}">
                <a16:creationId xmlns:a16="http://schemas.microsoft.com/office/drawing/2014/main" id="{9FED963F-ED38-A6B5-53F2-1503088F70BA}"/>
              </a:ext>
            </a:extLst>
          </p:cNvPr>
          <p:cNvSpPr>
            <a:spLocks noGrp="1"/>
          </p:cNvSpPr>
          <p:nvPr>
            <p:ph type="sldNum" sz="quarter" idx="12"/>
          </p:nvPr>
        </p:nvSpPr>
        <p:spPr/>
        <p:txBody>
          <a:bodyPr/>
          <a:lstStyle/>
          <a:p>
            <a:fld id="{1F57BF9A-7B35-9447-9112-EAE7E91B4E99}" type="slidenum">
              <a:rPr lang="en-US" smtClean="0"/>
              <a:t>45</a:t>
            </a:fld>
            <a:endParaRPr lang="en-US"/>
          </a:p>
        </p:txBody>
      </p:sp>
      <p:pic>
        <p:nvPicPr>
          <p:cNvPr id="5" name="Picture 4">
            <a:extLst>
              <a:ext uri="{FF2B5EF4-FFF2-40B4-BE49-F238E27FC236}">
                <a16:creationId xmlns:a16="http://schemas.microsoft.com/office/drawing/2014/main" id="{B13E5667-F096-8784-3CB9-B45C716996EC}"/>
              </a:ext>
            </a:extLst>
          </p:cNvPr>
          <p:cNvPicPr>
            <a:picLocks noChangeAspect="1"/>
          </p:cNvPicPr>
          <p:nvPr/>
        </p:nvPicPr>
        <p:blipFill>
          <a:blip r:embed="rId3"/>
          <a:stretch>
            <a:fillRect/>
          </a:stretch>
        </p:blipFill>
        <p:spPr>
          <a:xfrm>
            <a:off x="1411705" y="2293983"/>
            <a:ext cx="9144000" cy="3648479"/>
          </a:xfrm>
          <a:prstGeom prst="rect">
            <a:avLst/>
          </a:prstGeom>
        </p:spPr>
      </p:pic>
      <p:sp>
        <p:nvSpPr>
          <p:cNvPr id="6" name="TextBox 5">
            <a:extLst>
              <a:ext uri="{FF2B5EF4-FFF2-40B4-BE49-F238E27FC236}">
                <a16:creationId xmlns:a16="http://schemas.microsoft.com/office/drawing/2014/main" id="{D1ADA406-8682-E132-EF9F-93B5E4319E3C}"/>
              </a:ext>
            </a:extLst>
          </p:cNvPr>
          <p:cNvSpPr txBox="1"/>
          <p:nvPr/>
        </p:nvSpPr>
        <p:spPr>
          <a:xfrm>
            <a:off x="2527321" y="6444780"/>
            <a:ext cx="7416824" cy="415498"/>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Huang C, Fan J, Chen X, et al. Divide and slide: Layer-wise refinement for output range analysis of deep neural networks[J]. IEEE Transactions on Computer-Aided Design of Integrated Circuits and Systems, 2020, 39(11): 3323-3335.</a:t>
            </a:r>
            <a:endParaRPr lang="en-SE" sz="1050" dirty="0"/>
          </a:p>
        </p:txBody>
      </p:sp>
      <p:sp>
        <p:nvSpPr>
          <p:cNvPr id="7" name="TextBox 6">
            <a:extLst>
              <a:ext uri="{FF2B5EF4-FFF2-40B4-BE49-F238E27FC236}">
                <a16:creationId xmlns:a16="http://schemas.microsoft.com/office/drawing/2014/main" id="{B973DBCA-7031-66CC-D673-D2B3B6C01891}"/>
              </a:ext>
            </a:extLst>
          </p:cNvPr>
          <p:cNvSpPr txBox="1"/>
          <p:nvPr/>
        </p:nvSpPr>
        <p:spPr>
          <a:xfrm>
            <a:off x="8338609" y="5375519"/>
            <a:ext cx="2200004" cy="230832"/>
          </a:xfrm>
          <a:prstGeom prst="rect">
            <a:avLst/>
          </a:prstGeom>
          <a:solidFill>
            <a:schemeClr val="bg1"/>
          </a:solidFill>
        </p:spPr>
        <p:txBody>
          <a:bodyPr wrap="square" rtlCol="0">
            <a:spAutoFit/>
          </a:bodyPr>
          <a:lstStyle/>
          <a:p>
            <a:r>
              <a:rPr lang="en-US" sz="900" dirty="0">
                <a:solidFill>
                  <a:srgbClr val="FF0000"/>
                </a:solidFill>
              </a:rPr>
              <a:t>Step 6 </a:t>
            </a:r>
            <a:r>
              <a:rPr lang="en-US" sz="900" dirty="0"/>
              <a:t>(SoftMax)</a:t>
            </a:r>
            <a:endParaRPr lang="en-SE" sz="900" dirty="0"/>
          </a:p>
        </p:txBody>
      </p:sp>
      <p:sp>
        <p:nvSpPr>
          <p:cNvPr id="8" name="Rectangle 7">
            <a:extLst>
              <a:ext uri="{FF2B5EF4-FFF2-40B4-BE49-F238E27FC236}">
                <a16:creationId xmlns:a16="http://schemas.microsoft.com/office/drawing/2014/main" id="{5A92AF1E-A16D-E60B-C4BB-180460C6BBEE}"/>
              </a:ext>
            </a:extLst>
          </p:cNvPr>
          <p:cNvSpPr/>
          <p:nvPr/>
        </p:nvSpPr>
        <p:spPr bwMode="auto">
          <a:xfrm>
            <a:off x="10187382" y="3177131"/>
            <a:ext cx="273495" cy="273495"/>
          </a:xfrm>
          <a:prstGeom prst="rect">
            <a:avLst/>
          </a:prstGeom>
          <a:solidFill>
            <a:srgbClr val="FFE699"/>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5513D6DB-4272-6530-DE16-AB0ED377F321}"/>
              </a:ext>
            </a:extLst>
          </p:cNvPr>
          <p:cNvSpPr/>
          <p:nvPr/>
        </p:nvSpPr>
        <p:spPr bwMode="auto">
          <a:xfrm>
            <a:off x="10191200" y="3506705"/>
            <a:ext cx="273495" cy="273495"/>
          </a:xfrm>
          <a:prstGeom prst="rect">
            <a:avLst/>
          </a:prstGeom>
          <a:solidFill>
            <a:srgbClr val="B4C7E7"/>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9854E9C3-20CE-9AA3-37ED-EC54AB8CAFC3}"/>
              </a:ext>
            </a:extLst>
          </p:cNvPr>
          <p:cNvSpPr txBox="1"/>
          <p:nvPr/>
        </p:nvSpPr>
        <p:spPr>
          <a:xfrm>
            <a:off x="10125015" y="3192156"/>
            <a:ext cx="397866" cy="276999"/>
          </a:xfrm>
          <a:prstGeom prst="rect">
            <a:avLst/>
          </a:prstGeom>
          <a:noFill/>
        </p:spPr>
        <p:txBody>
          <a:bodyPr wrap="none" rtlCol="0">
            <a:spAutoFit/>
          </a:bodyPr>
          <a:lstStyle/>
          <a:p>
            <a:r>
              <a:rPr lang="en-US" sz="1200" dirty="0"/>
              <a:t>.97</a:t>
            </a:r>
            <a:endParaRPr lang="en-SE" sz="1200" dirty="0"/>
          </a:p>
        </p:txBody>
      </p:sp>
      <p:sp>
        <p:nvSpPr>
          <p:cNvPr id="11" name="TextBox 10">
            <a:extLst>
              <a:ext uri="{FF2B5EF4-FFF2-40B4-BE49-F238E27FC236}">
                <a16:creationId xmlns:a16="http://schemas.microsoft.com/office/drawing/2014/main" id="{34A11EA9-2CA1-8476-A8F5-3AEB6D7F9604}"/>
              </a:ext>
            </a:extLst>
          </p:cNvPr>
          <p:cNvSpPr txBox="1"/>
          <p:nvPr/>
        </p:nvSpPr>
        <p:spPr>
          <a:xfrm>
            <a:off x="10125015" y="3503977"/>
            <a:ext cx="397866" cy="276999"/>
          </a:xfrm>
          <a:prstGeom prst="rect">
            <a:avLst/>
          </a:prstGeom>
          <a:noFill/>
        </p:spPr>
        <p:txBody>
          <a:bodyPr wrap="none" rtlCol="0">
            <a:spAutoFit/>
          </a:bodyPr>
          <a:lstStyle/>
          <a:p>
            <a:r>
              <a:rPr lang="en-US" sz="1200" dirty="0"/>
              <a:t>.03</a:t>
            </a:r>
            <a:endParaRPr lang="en-SE" sz="12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D2100F8-C696-7AE6-E92C-C7793BB64E2F}"/>
                  </a:ext>
                </a:extLst>
              </p:cNvPr>
              <p:cNvSpPr txBox="1"/>
              <p:nvPr/>
            </p:nvSpPr>
            <p:spPr>
              <a:xfrm>
                <a:off x="9133594" y="5231789"/>
                <a:ext cx="2510816" cy="728084"/>
              </a:xfrm>
              <a:prstGeom prst="rect">
                <a:avLst/>
              </a:prstGeom>
              <a:noFill/>
            </p:spPr>
            <p:txBody>
              <a:bodyPr wrap="none" rtlCol="0">
                <a:spAutoFit/>
              </a:bodyPr>
              <a:lstStyle/>
              <a:p>
                <a:pPr marL="0" lvl="1"/>
                <a:r>
                  <a:rPr lang="en-US" sz="1200" dirty="0"/>
                  <a:t>Logits: </a:t>
                </a:r>
                <a14:m>
                  <m:oMath xmlns:m="http://schemas.openxmlformats.org/officeDocument/2006/math">
                    <m:d>
                      <m:dPr>
                        <m:begChr m:val="["/>
                        <m:endChr m:val="]"/>
                        <m:ctrlPr>
                          <a:rPr lang="en-US" sz="1200" b="0" i="1" smtClean="0">
                            <a:latin typeface="Cambria Math" panose="02040503050406030204" pitchFamily="18" charset="0"/>
                          </a:rPr>
                        </m:ctrlPr>
                      </m:dPr>
                      <m:e>
                        <m:m>
                          <m:mPr>
                            <m:mcs>
                              <m:mc>
                                <m:mcPr>
                                  <m:count m:val="1"/>
                                  <m:mcJc m:val="center"/>
                                </m:mcPr>
                              </m:mc>
                            </m:mcs>
                            <m:ctrlPr>
                              <a:rPr lang="en-US" sz="1200" i="1">
                                <a:latin typeface="Cambria Math" panose="02040503050406030204" pitchFamily="18" charset="0"/>
                              </a:rPr>
                            </m:ctrlPr>
                          </m:mPr>
                          <m:mr>
                            <m:e>
                              <m:r>
                                <m:rPr>
                                  <m:brk m:alnAt="7"/>
                                </m:rPr>
                                <a:rPr lang="en-US" sz="1200" b="0" i="1" smtClean="0">
                                  <a:latin typeface="Cambria Math" panose="02040503050406030204" pitchFamily="18" charset="0"/>
                                </a:rPr>
                                <m:t>4</m:t>
                              </m:r>
                            </m:e>
                          </m:mr>
                          <m:mr>
                            <m:e>
                              <m:r>
                                <a:rPr lang="en-US" sz="1200" b="0" i="1" smtClean="0">
                                  <a:latin typeface="Cambria Math" panose="02040503050406030204" pitchFamily="18" charset="0"/>
                                </a:rPr>
                                <m:t>−1</m:t>
                              </m:r>
                            </m:e>
                          </m:mr>
                        </m:m>
                      </m:e>
                    </m:d>
                  </m:oMath>
                </a14:m>
                <a:endParaRPr lang="en-US" sz="1200" b="0" i="1" dirty="0"/>
              </a:p>
              <a:p>
                <a:pPr marL="0" lvl="1"/>
                <a:r>
                  <a:rPr lang="en-US" sz="1200" dirty="0"/>
                  <a:t>SoftMax scores: </a:t>
                </a:r>
                <a14:m>
                  <m:oMath xmlns:m="http://schemas.openxmlformats.org/officeDocument/2006/math">
                    <m:f>
                      <m:fPr>
                        <m:ctrlPr>
                          <a:rPr lang="en-US" sz="1200" b="0" i="1" smtClean="0">
                            <a:latin typeface="Cambria Math" panose="02040503050406030204" pitchFamily="18" charset="0"/>
                          </a:rPr>
                        </m:ctrlPr>
                      </m:fPr>
                      <m:num>
                        <m:r>
                          <a:rPr lang="en-US" sz="1200" b="0" i="0" smtClean="0">
                            <a:latin typeface="Cambria Math" panose="02040503050406030204" pitchFamily="18" charset="0"/>
                          </a:rPr>
                          <m:t>1</m:t>
                        </m:r>
                      </m:num>
                      <m:den>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4</m:t>
                            </m:r>
                          </m:sup>
                        </m:sSup>
                        <m:r>
                          <a:rPr lang="en-US" sz="1200" i="1">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−1</m:t>
                            </m:r>
                          </m:sup>
                        </m:sSup>
                      </m:den>
                    </m:f>
                    <m:d>
                      <m:dPr>
                        <m:begChr m:val="["/>
                        <m:endChr m:val="]"/>
                        <m:ctrlPr>
                          <a:rPr lang="en-US" sz="1200" i="1">
                            <a:latin typeface="Cambria Math" panose="02040503050406030204" pitchFamily="18" charset="0"/>
                          </a:rPr>
                        </m:ctrlPr>
                      </m:dPr>
                      <m:e>
                        <m:m>
                          <m:mPr>
                            <m:mcs>
                              <m:mc>
                                <m:mcPr>
                                  <m:count m:val="1"/>
                                  <m:mcJc m:val="center"/>
                                </m:mcPr>
                              </m:mc>
                            </m:mcs>
                            <m:ctrlPr>
                              <a:rPr lang="en-US" sz="1200" i="1">
                                <a:latin typeface="Cambria Math" panose="02040503050406030204" pitchFamily="18" charset="0"/>
                              </a:rPr>
                            </m:ctrlPr>
                          </m:mPr>
                          <m:mr>
                            <m:e>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4</m:t>
                                  </m:r>
                                </m:sup>
                              </m:sSup>
                            </m:e>
                          </m:mr>
                          <m:mr>
                            <m:e>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−1</m:t>
                                  </m:r>
                                </m:sup>
                              </m:sSup>
                            </m:e>
                          </m:mr>
                        </m:m>
                      </m:e>
                    </m:d>
                    <m:r>
                      <a:rPr lang="en-US" sz="1200" b="0" i="1" smtClean="0">
                        <a:latin typeface="Cambria Math" panose="02040503050406030204" pitchFamily="18" charset="0"/>
                      </a:rPr>
                      <m:t>=</m:t>
                    </m:r>
                    <m:d>
                      <m:dPr>
                        <m:begChr m:val="["/>
                        <m:endChr m:val="]"/>
                        <m:ctrlPr>
                          <a:rPr lang="en-US" sz="1200" i="1">
                            <a:latin typeface="Cambria Math" panose="02040503050406030204" pitchFamily="18" charset="0"/>
                          </a:rPr>
                        </m:ctrlPr>
                      </m:dPr>
                      <m:e>
                        <m:m>
                          <m:mPr>
                            <m:mcs>
                              <m:mc>
                                <m:mcPr>
                                  <m:count m:val="1"/>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.97</m:t>
                              </m:r>
                            </m:e>
                          </m:mr>
                          <m:mr>
                            <m:e>
                              <m:r>
                                <a:rPr lang="en-US" sz="1200" b="0" i="1" smtClean="0">
                                  <a:latin typeface="Cambria Math" panose="02040503050406030204" pitchFamily="18" charset="0"/>
                                </a:rPr>
                                <m:t>.03</m:t>
                              </m:r>
                            </m:e>
                          </m:mr>
                        </m:m>
                      </m:e>
                    </m:d>
                  </m:oMath>
                </a14:m>
                <a:endParaRPr lang="en-US" sz="1200" dirty="0"/>
              </a:p>
            </p:txBody>
          </p:sp>
        </mc:Choice>
        <mc:Fallback xmlns="">
          <p:sp>
            <p:nvSpPr>
              <p:cNvPr id="12" name="TextBox 11">
                <a:extLst>
                  <a:ext uri="{FF2B5EF4-FFF2-40B4-BE49-F238E27FC236}">
                    <a16:creationId xmlns:a16="http://schemas.microsoft.com/office/drawing/2014/main" id="{1D2100F8-C696-7AE6-E92C-C7793BB64E2F}"/>
                  </a:ext>
                </a:extLst>
              </p:cNvPr>
              <p:cNvSpPr txBox="1">
                <a:spLocks noRot="1" noChangeAspect="1" noMove="1" noResize="1" noEditPoints="1" noAdjustHandles="1" noChangeArrowheads="1" noChangeShapeType="1" noTextEdit="1"/>
              </p:cNvSpPr>
              <p:nvPr/>
            </p:nvSpPr>
            <p:spPr>
              <a:xfrm>
                <a:off x="9133594" y="5231789"/>
                <a:ext cx="2510816" cy="728084"/>
              </a:xfrm>
              <a:prstGeom prst="rect">
                <a:avLst/>
              </a:prstGeom>
              <a:blipFill>
                <a:blip r:embed="rId4"/>
                <a:stretch>
                  <a:fillRect/>
                </a:stretch>
              </a:blipFill>
            </p:spPr>
            <p:txBody>
              <a:bodyPr/>
              <a:lstStyle/>
              <a:p>
                <a:r>
                  <a:rPr lang="en-SE">
                    <a:noFill/>
                  </a:rPr>
                  <a:t> </a:t>
                </a:r>
              </a:p>
            </p:txBody>
          </p:sp>
        </mc:Fallback>
      </mc:AlternateContent>
      <p:sp>
        <p:nvSpPr>
          <p:cNvPr id="13" name="TextBox 12">
            <a:extLst>
              <a:ext uri="{FF2B5EF4-FFF2-40B4-BE49-F238E27FC236}">
                <a16:creationId xmlns:a16="http://schemas.microsoft.com/office/drawing/2014/main" id="{4B3ED6BC-046E-90B7-5A06-911ADE1277EA}"/>
              </a:ext>
            </a:extLst>
          </p:cNvPr>
          <p:cNvSpPr txBox="1"/>
          <p:nvPr/>
        </p:nvSpPr>
        <p:spPr>
          <a:xfrm>
            <a:off x="9541164" y="5250956"/>
            <a:ext cx="184731" cy="369332"/>
          </a:xfrm>
          <a:prstGeom prst="rect">
            <a:avLst/>
          </a:prstGeom>
          <a:noFill/>
        </p:spPr>
        <p:txBody>
          <a:bodyPr wrap="none" rtlCol="0">
            <a:spAutoFit/>
          </a:bodyPr>
          <a:lstStyle/>
          <a:p>
            <a:endParaRPr lang="en-SE" dirty="0"/>
          </a:p>
        </p:txBody>
      </p:sp>
    </p:spTree>
    <p:extLst>
      <p:ext uri="{BB962C8B-B14F-4D97-AF65-F5344CB8AC3E}">
        <p14:creationId xmlns:p14="http://schemas.microsoft.com/office/powerpoint/2010/main" val="1093773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C2E1-9746-DE95-5501-3034125EA1B6}"/>
              </a:ext>
            </a:extLst>
          </p:cNvPr>
          <p:cNvSpPr>
            <a:spLocks noGrp="1"/>
          </p:cNvSpPr>
          <p:nvPr>
            <p:ph type="title"/>
          </p:nvPr>
        </p:nvSpPr>
        <p:spPr/>
        <p:txBody>
          <a:bodyPr/>
          <a:lstStyle/>
          <a:p>
            <a:r>
              <a:rPr lang="en-US" sz="4800" dirty="0"/>
              <a:t>Summary of 3 Types of CNN Layers</a:t>
            </a:r>
            <a:endParaRPr lang="en-SE" dirty="0"/>
          </a:p>
        </p:txBody>
      </p:sp>
      <p:sp>
        <p:nvSpPr>
          <p:cNvPr id="3" name="Content Placeholder 2">
            <a:extLst>
              <a:ext uri="{FF2B5EF4-FFF2-40B4-BE49-F238E27FC236}">
                <a16:creationId xmlns:a16="http://schemas.microsoft.com/office/drawing/2014/main" id="{0AD102B1-6383-1ECE-155F-27D131A3D1C9}"/>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874E4542-CEC6-4F3F-4426-3A02257CEF64}"/>
              </a:ext>
            </a:extLst>
          </p:cNvPr>
          <p:cNvSpPr>
            <a:spLocks noGrp="1"/>
          </p:cNvSpPr>
          <p:nvPr>
            <p:ph type="sldNum" sz="quarter" idx="12"/>
          </p:nvPr>
        </p:nvSpPr>
        <p:spPr/>
        <p:txBody>
          <a:bodyPr/>
          <a:lstStyle/>
          <a:p>
            <a:fld id="{1F57BF9A-7B35-9447-9112-EAE7E91B4E99}" type="slidenum">
              <a:rPr lang="en-US" smtClean="0"/>
              <a:t>46</a:t>
            </a:fld>
            <a:endParaRPr lang="en-US"/>
          </a:p>
        </p:txBody>
      </p:sp>
      <mc:AlternateContent xmlns:mc="http://schemas.openxmlformats.org/markup-compatibility/2006" xmlns:a14="http://schemas.microsoft.com/office/drawing/2010/main">
        <mc:Choice Requires="a14">
          <p:graphicFrame>
            <p:nvGraphicFramePr>
              <p:cNvPr id="5" name="Table 16">
                <a:extLst>
                  <a:ext uri="{FF2B5EF4-FFF2-40B4-BE49-F238E27FC236}">
                    <a16:creationId xmlns:a16="http://schemas.microsoft.com/office/drawing/2014/main" id="{A9A9E2BB-0F5D-C0AD-5898-11AAF07F1844}"/>
                  </a:ext>
                </a:extLst>
              </p:cNvPr>
              <p:cNvGraphicFramePr>
                <a:graphicFrameLocks noGrp="1"/>
              </p:cNvGraphicFramePr>
              <p:nvPr>
                <p:extLst>
                  <p:ext uri="{D42A27DB-BD31-4B8C-83A1-F6EECF244321}">
                    <p14:modId xmlns:p14="http://schemas.microsoft.com/office/powerpoint/2010/main" val="1765441956"/>
                  </p:ext>
                </p:extLst>
              </p:nvPr>
            </p:nvGraphicFramePr>
            <p:xfrm>
              <a:off x="1831668" y="1336569"/>
              <a:ext cx="8640960" cy="4184861"/>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val="689878172"/>
                        </a:ext>
                      </a:extLst>
                    </a:gridCol>
                    <a:gridCol w="3240360">
                      <a:extLst>
                        <a:ext uri="{9D8B030D-6E8A-4147-A177-3AD203B41FA5}">
                          <a16:colId xmlns:a16="http://schemas.microsoft.com/office/drawing/2014/main" val="3400467994"/>
                        </a:ext>
                      </a:extLst>
                    </a:gridCol>
                    <a:gridCol w="1944216">
                      <a:extLst>
                        <a:ext uri="{9D8B030D-6E8A-4147-A177-3AD203B41FA5}">
                          <a16:colId xmlns:a16="http://schemas.microsoft.com/office/drawing/2014/main" val="1076166490"/>
                        </a:ext>
                      </a:extLst>
                    </a:gridCol>
                    <a:gridCol w="2016224">
                      <a:extLst>
                        <a:ext uri="{9D8B030D-6E8A-4147-A177-3AD203B41FA5}">
                          <a16:colId xmlns:a16="http://schemas.microsoft.com/office/drawing/2014/main" val="3909718265"/>
                        </a:ext>
                      </a:extLst>
                    </a:gridCol>
                  </a:tblGrid>
                  <a:tr h="379202">
                    <a:tc>
                      <a:txBody>
                        <a:bodyPr/>
                        <a:lstStyle/>
                        <a:p>
                          <a:pPr algn="ctr"/>
                          <a:endParaRPr lang="en-SE" dirty="0"/>
                        </a:p>
                      </a:txBody>
                      <a:tcPr/>
                    </a:tc>
                    <a:tc>
                      <a:txBody>
                        <a:bodyPr/>
                        <a:lstStyle/>
                        <a:p>
                          <a:pPr algn="ctr"/>
                          <a:r>
                            <a:rPr lang="en-US" dirty="0"/>
                            <a:t>CONV</a:t>
                          </a:r>
                          <a:endParaRPr lang="en-SE" dirty="0"/>
                        </a:p>
                      </a:txBody>
                      <a:tcPr/>
                    </a:tc>
                    <a:tc>
                      <a:txBody>
                        <a:bodyPr/>
                        <a:lstStyle/>
                        <a:p>
                          <a:pPr algn="ctr"/>
                          <a:r>
                            <a:rPr lang="en-US" dirty="0"/>
                            <a:t>POOL</a:t>
                          </a:r>
                          <a:endParaRPr lang="en-SE" dirty="0"/>
                        </a:p>
                      </a:txBody>
                      <a:tcPr/>
                    </a:tc>
                    <a:tc>
                      <a:txBody>
                        <a:bodyPr/>
                        <a:lstStyle/>
                        <a:p>
                          <a:pPr algn="ctr"/>
                          <a:r>
                            <a:rPr lang="en-US" dirty="0"/>
                            <a:t>FC</a:t>
                          </a:r>
                          <a:endParaRPr lang="en-SE" dirty="0"/>
                        </a:p>
                      </a:txBody>
                      <a:tcPr/>
                    </a:tc>
                    <a:extLst>
                      <a:ext uri="{0D108BD9-81ED-4DB2-BD59-A6C34878D82A}">
                        <a16:rowId xmlns:a16="http://schemas.microsoft.com/office/drawing/2014/main" val="1734139293"/>
                      </a:ext>
                    </a:extLst>
                  </a:tr>
                  <a:tr h="1510091">
                    <a:tc>
                      <a:txBody>
                        <a:bodyPr/>
                        <a:lstStyle/>
                        <a:p>
                          <a:pPr algn="ctr"/>
                          <a:endParaRPr lang="en-SE" dirty="0"/>
                        </a:p>
                      </a:txBody>
                      <a:tcPr/>
                    </a:tc>
                    <a:tc>
                      <a:txBody>
                        <a:bodyPr/>
                        <a:lstStyle/>
                        <a:p>
                          <a:pPr algn="ctr"/>
                          <a:endParaRPr lang="en-SE" dirty="0"/>
                        </a:p>
                      </a:txBody>
                      <a:tcPr/>
                    </a:tc>
                    <a:tc>
                      <a:txBody>
                        <a:bodyPr/>
                        <a:lstStyle/>
                        <a:p>
                          <a:pPr algn="ctr"/>
                          <a:endParaRPr lang="en-SE" dirty="0"/>
                        </a:p>
                      </a:txBody>
                      <a:tcPr/>
                    </a:tc>
                    <a:tc>
                      <a:txBody>
                        <a:bodyPr/>
                        <a:lstStyle/>
                        <a:p>
                          <a:pPr algn="ctr"/>
                          <a:endParaRPr lang="en-SE"/>
                        </a:p>
                      </a:txBody>
                      <a:tcPr/>
                    </a:tc>
                    <a:extLst>
                      <a:ext uri="{0D108BD9-81ED-4DB2-BD59-A6C34878D82A}">
                        <a16:rowId xmlns:a16="http://schemas.microsoft.com/office/drawing/2014/main" val="1551436354"/>
                      </a:ext>
                    </a:extLst>
                  </a:tr>
                  <a:tr h="631684">
                    <a:tc>
                      <a:txBody>
                        <a:bodyPr/>
                        <a:lstStyle/>
                        <a:p>
                          <a:pPr algn="ctr"/>
                          <a:r>
                            <a:rPr lang="en-US" dirty="0"/>
                            <a:t>Input volume</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oMath>
                            </m:oMathPara>
                          </a14:m>
                          <a:endParaRPr lang="en-SE" dirty="0"/>
                        </a:p>
                      </a:txBody>
                      <a:tcPr/>
                    </a:tc>
                    <a:extLst>
                      <a:ext uri="{0D108BD9-81ED-4DB2-BD59-A6C34878D82A}">
                        <a16:rowId xmlns:a16="http://schemas.microsoft.com/office/drawing/2014/main" val="1126843772"/>
                      </a:ext>
                    </a:extLst>
                  </a:tr>
                  <a:tr h="631684">
                    <a:tc>
                      <a:txBody>
                        <a:bodyPr/>
                        <a:lstStyle/>
                        <a:p>
                          <a:pPr algn="ctr"/>
                          <a:r>
                            <a:rPr lang="en-US" dirty="0"/>
                            <a:t>Output volume</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886839762"/>
                      </a:ext>
                    </a:extLst>
                  </a:tr>
                  <a:tr h="511902">
                    <a:tc>
                      <a:txBody>
                        <a:bodyPr/>
                        <a:lstStyle/>
                        <a:p>
                          <a:pPr algn="ctr"/>
                          <a:r>
                            <a:rPr lang="en-US" dirty="0"/>
                            <a:t>No. params</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smtClean="0">
                                            <a:latin typeface="Cambria Math" panose="02040503050406030204" pitchFamily="18" charset="0"/>
                                          </a:rPr>
                                          <m:t>𝐷</m:t>
                                        </m:r>
                                      </m:e>
                                      <m:sub>
                                        <m:r>
                                          <a:rPr lang="en-US" b="0" smtClean="0">
                                            <a:latin typeface="Cambria Math" panose="02040503050406030204" pitchFamily="18" charset="0"/>
                                          </a:rPr>
                                          <m:t>1</m:t>
                                        </m:r>
                                      </m:sub>
                                    </m:sSub>
                                    <m:r>
                                      <a:rPr lang="en-US" b="0"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0</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r>
                                      <a:rPr lang="en-US" b="0" smtClean="0">
                                        <a:latin typeface="Cambria Math" panose="02040503050406030204" pitchFamily="18" charset="0"/>
                                      </a:rPr>
                                      <m:t>+1</m:t>
                                    </m:r>
                                  </m:e>
                                </m:d>
                                <m:sSub>
                                  <m:sSubPr>
                                    <m:ctrlPr>
                                      <a:rPr lang="en-US" b="0" i="1" smtClean="0">
                                        <a:latin typeface="Cambria Math" panose="02040503050406030204" pitchFamily="18" charset="0"/>
                                      </a:rPr>
                                    </m:ctrlPr>
                                  </m:sSubPr>
                                  <m:e>
                                    <m:r>
                                      <a:rPr lang="en-US" b="0" i="0" smtClean="0">
                                        <a:latin typeface="Cambria Math" panose="02040503050406030204" pitchFamily="18" charset="0"/>
                                      </a:rPr>
                                      <m:t>∗</m:t>
                                    </m:r>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968128737"/>
                      </a:ext>
                    </a:extLst>
                  </a:tr>
                  <a:tr h="511902">
                    <a:tc>
                      <a:txBody>
                        <a:bodyPr/>
                        <a:lstStyle/>
                        <a:p>
                          <a:pPr algn="ctr"/>
                          <a:r>
                            <a:rPr lang="en-US" dirty="0"/>
                            <a:t>No. MULs</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smtClean="0">
                                            <a:latin typeface="Cambria Math" panose="02040503050406030204" pitchFamily="18" charset="0"/>
                                          </a:rPr>
                                          <m:t>𝐷</m:t>
                                        </m:r>
                                      </m:e>
                                      <m:sub>
                                        <m:r>
                                          <a:rPr lang="en-US" b="0" smtClean="0">
                                            <a:latin typeface="Cambria Math" panose="02040503050406030204" pitchFamily="18" charset="0"/>
                                          </a:rPr>
                                          <m:t>1</m:t>
                                        </m:r>
                                      </m:sub>
                                    </m:sSub>
                                    <m:r>
                                      <a:rPr lang="en-US" b="0"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oMath>
                            </m:oMathPara>
                          </a14:m>
                          <a:endParaRPr lang="en-SE"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0</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r>
                                      <a:rPr lang="en-US" b="0" smtClean="0">
                                        <a:latin typeface="Cambria Math" panose="02040503050406030204" pitchFamily="18" charset="0"/>
                                      </a:rPr>
                                      <m:t>+1</m:t>
                                    </m:r>
                                  </m:e>
                                </m:d>
                                <m:sSub>
                                  <m:sSubPr>
                                    <m:ctrlPr>
                                      <a:rPr lang="en-US" b="0" i="1" smtClean="0">
                                        <a:latin typeface="Cambria Math" panose="02040503050406030204" pitchFamily="18" charset="0"/>
                                      </a:rPr>
                                    </m:ctrlPr>
                                  </m:sSubPr>
                                  <m:e>
                                    <m:r>
                                      <a:rPr lang="en-US" b="0" i="0" smtClean="0">
                                        <a:latin typeface="Cambria Math" panose="02040503050406030204" pitchFamily="18" charset="0"/>
                                      </a:rPr>
                                      <m:t>∗</m:t>
                                    </m:r>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665348367"/>
                      </a:ext>
                    </a:extLst>
                  </a:tr>
                </a:tbl>
              </a:graphicData>
            </a:graphic>
          </p:graphicFrame>
        </mc:Choice>
        <mc:Fallback xmlns="">
          <p:graphicFrame>
            <p:nvGraphicFramePr>
              <p:cNvPr id="5" name="Table 16">
                <a:extLst>
                  <a:ext uri="{FF2B5EF4-FFF2-40B4-BE49-F238E27FC236}">
                    <a16:creationId xmlns:a16="http://schemas.microsoft.com/office/drawing/2014/main" id="{A9A9E2BB-0F5D-C0AD-5898-11AAF07F1844}"/>
                  </a:ext>
                </a:extLst>
              </p:cNvPr>
              <p:cNvGraphicFramePr>
                <a:graphicFrameLocks noGrp="1"/>
              </p:cNvGraphicFramePr>
              <p:nvPr>
                <p:extLst>
                  <p:ext uri="{D42A27DB-BD31-4B8C-83A1-F6EECF244321}">
                    <p14:modId xmlns:p14="http://schemas.microsoft.com/office/powerpoint/2010/main" val="1765441956"/>
                  </p:ext>
                </p:extLst>
              </p:nvPr>
            </p:nvGraphicFramePr>
            <p:xfrm>
              <a:off x="1831668" y="1336569"/>
              <a:ext cx="8640960" cy="4184861"/>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val="689878172"/>
                        </a:ext>
                      </a:extLst>
                    </a:gridCol>
                    <a:gridCol w="3240360">
                      <a:extLst>
                        <a:ext uri="{9D8B030D-6E8A-4147-A177-3AD203B41FA5}">
                          <a16:colId xmlns:a16="http://schemas.microsoft.com/office/drawing/2014/main" val="3400467994"/>
                        </a:ext>
                      </a:extLst>
                    </a:gridCol>
                    <a:gridCol w="1944216">
                      <a:extLst>
                        <a:ext uri="{9D8B030D-6E8A-4147-A177-3AD203B41FA5}">
                          <a16:colId xmlns:a16="http://schemas.microsoft.com/office/drawing/2014/main" val="1076166490"/>
                        </a:ext>
                      </a:extLst>
                    </a:gridCol>
                    <a:gridCol w="2016224">
                      <a:extLst>
                        <a:ext uri="{9D8B030D-6E8A-4147-A177-3AD203B41FA5}">
                          <a16:colId xmlns:a16="http://schemas.microsoft.com/office/drawing/2014/main" val="3909718265"/>
                        </a:ext>
                      </a:extLst>
                    </a:gridCol>
                  </a:tblGrid>
                  <a:tr h="379202">
                    <a:tc>
                      <a:txBody>
                        <a:bodyPr/>
                        <a:lstStyle/>
                        <a:p>
                          <a:pPr algn="ctr"/>
                          <a:endParaRPr lang="en-SE" dirty="0"/>
                        </a:p>
                      </a:txBody>
                      <a:tcPr/>
                    </a:tc>
                    <a:tc>
                      <a:txBody>
                        <a:bodyPr/>
                        <a:lstStyle/>
                        <a:p>
                          <a:pPr algn="ctr"/>
                          <a:r>
                            <a:rPr lang="en-US" dirty="0"/>
                            <a:t>CONV</a:t>
                          </a:r>
                          <a:endParaRPr lang="en-SE" dirty="0"/>
                        </a:p>
                      </a:txBody>
                      <a:tcPr/>
                    </a:tc>
                    <a:tc>
                      <a:txBody>
                        <a:bodyPr/>
                        <a:lstStyle/>
                        <a:p>
                          <a:pPr algn="ctr"/>
                          <a:r>
                            <a:rPr lang="en-US" dirty="0"/>
                            <a:t>POOL</a:t>
                          </a:r>
                          <a:endParaRPr lang="en-SE" dirty="0"/>
                        </a:p>
                      </a:txBody>
                      <a:tcPr/>
                    </a:tc>
                    <a:tc>
                      <a:txBody>
                        <a:bodyPr/>
                        <a:lstStyle/>
                        <a:p>
                          <a:pPr algn="ctr"/>
                          <a:r>
                            <a:rPr lang="en-US" dirty="0"/>
                            <a:t>FC</a:t>
                          </a:r>
                          <a:endParaRPr lang="en-SE" dirty="0"/>
                        </a:p>
                      </a:txBody>
                      <a:tcPr/>
                    </a:tc>
                    <a:extLst>
                      <a:ext uri="{0D108BD9-81ED-4DB2-BD59-A6C34878D82A}">
                        <a16:rowId xmlns:a16="http://schemas.microsoft.com/office/drawing/2014/main" val="1734139293"/>
                      </a:ext>
                    </a:extLst>
                  </a:tr>
                  <a:tr h="1510091">
                    <a:tc>
                      <a:txBody>
                        <a:bodyPr/>
                        <a:lstStyle/>
                        <a:p>
                          <a:pPr algn="ctr"/>
                          <a:endParaRPr lang="en-SE" dirty="0"/>
                        </a:p>
                      </a:txBody>
                      <a:tcPr/>
                    </a:tc>
                    <a:tc>
                      <a:txBody>
                        <a:bodyPr/>
                        <a:lstStyle/>
                        <a:p>
                          <a:pPr algn="ctr"/>
                          <a:endParaRPr lang="en-SE" dirty="0"/>
                        </a:p>
                      </a:txBody>
                      <a:tcPr/>
                    </a:tc>
                    <a:tc>
                      <a:txBody>
                        <a:bodyPr/>
                        <a:lstStyle/>
                        <a:p>
                          <a:pPr algn="ctr"/>
                          <a:endParaRPr lang="en-SE" dirty="0"/>
                        </a:p>
                      </a:txBody>
                      <a:tcPr/>
                    </a:tc>
                    <a:tc>
                      <a:txBody>
                        <a:bodyPr/>
                        <a:lstStyle/>
                        <a:p>
                          <a:pPr algn="ctr"/>
                          <a:endParaRPr lang="en-SE"/>
                        </a:p>
                      </a:txBody>
                      <a:tcPr/>
                    </a:tc>
                    <a:extLst>
                      <a:ext uri="{0D108BD9-81ED-4DB2-BD59-A6C34878D82A}">
                        <a16:rowId xmlns:a16="http://schemas.microsoft.com/office/drawing/2014/main" val="1551436354"/>
                      </a:ext>
                    </a:extLst>
                  </a:tr>
                  <a:tr h="631684">
                    <a:tc>
                      <a:txBody>
                        <a:bodyPr/>
                        <a:lstStyle/>
                        <a:p>
                          <a:pPr algn="ctr"/>
                          <a:r>
                            <a:rPr lang="en-US" dirty="0"/>
                            <a:t>Input volume</a:t>
                          </a:r>
                          <a:endParaRPr lang="en-SE" dirty="0"/>
                        </a:p>
                      </a:txBody>
                      <a:tcPr/>
                    </a:tc>
                    <a:tc>
                      <a:txBody>
                        <a:bodyPr/>
                        <a:lstStyle/>
                        <a:p>
                          <a:endParaRPr lang="en-SE"/>
                        </a:p>
                      </a:txBody>
                      <a:tcPr>
                        <a:blipFill>
                          <a:blip r:embed="rId2"/>
                          <a:stretch>
                            <a:fillRect l="-44549" t="-302885" r="-122744" b="-264423"/>
                          </a:stretch>
                        </a:blipFill>
                      </a:tcPr>
                    </a:tc>
                    <a:tc>
                      <a:txBody>
                        <a:bodyPr/>
                        <a:lstStyle/>
                        <a:p>
                          <a:endParaRPr lang="en-SE"/>
                        </a:p>
                      </a:txBody>
                      <a:tcPr>
                        <a:blipFill>
                          <a:blip r:embed="rId2"/>
                          <a:stretch>
                            <a:fillRect l="-241066" t="-302885" r="-104702" b="-264423"/>
                          </a:stretch>
                        </a:blipFill>
                      </a:tcPr>
                    </a:tc>
                    <a:tc>
                      <a:txBody>
                        <a:bodyPr/>
                        <a:lstStyle/>
                        <a:p>
                          <a:endParaRPr lang="en-SE"/>
                        </a:p>
                      </a:txBody>
                      <a:tcPr>
                        <a:blipFill>
                          <a:blip r:embed="rId2"/>
                          <a:stretch>
                            <a:fillRect l="-328701" t="-302885" r="-906" b="-264423"/>
                          </a:stretch>
                        </a:blipFill>
                      </a:tcPr>
                    </a:tc>
                    <a:extLst>
                      <a:ext uri="{0D108BD9-81ED-4DB2-BD59-A6C34878D82A}">
                        <a16:rowId xmlns:a16="http://schemas.microsoft.com/office/drawing/2014/main" val="1126843772"/>
                      </a:ext>
                    </a:extLst>
                  </a:tr>
                  <a:tr h="640080">
                    <a:tc>
                      <a:txBody>
                        <a:bodyPr/>
                        <a:lstStyle/>
                        <a:p>
                          <a:pPr algn="ctr"/>
                          <a:r>
                            <a:rPr lang="en-US" dirty="0"/>
                            <a:t>Output volume</a:t>
                          </a:r>
                          <a:endParaRPr lang="en-SE" dirty="0"/>
                        </a:p>
                      </a:txBody>
                      <a:tcPr/>
                    </a:tc>
                    <a:tc>
                      <a:txBody>
                        <a:bodyPr/>
                        <a:lstStyle/>
                        <a:p>
                          <a:endParaRPr lang="en-SE"/>
                        </a:p>
                      </a:txBody>
                      <a:tcPr>
                        <a:blipFill>
                          <a:blip r:embed="rId2"/>
                          <a:stretch>
                            <a:fillRect l="-44549" t="-399048" r="-122744" b="-161905"/>
                          </a:stretch>
                        </a:blipFill>
                      </a:tcPr>
                    </a:tc>
                    <a:tc>
                      <a:txBody>
                        <a:bodyPr/>
                        <a:lstStyle/>
                        <a:p>
                          <a:endParaRPr lang="en-SE"/>
                        </a:p>
                      </a:txBody>
                      <a:tcPr>
                        <a:blipFill>
                          <a:blip r:embed="rId2"/>
                          <a:stretch>
                            <a:fillRect l="-241066" t="-399048" r="-104702" b="-161905"/>
                          </a:stretch>
                        </a:blipFill>
                      </a:tcPr>
                    </a:tc>
                    <a:tc>
                      <a:txBody>
                        <a:bodyPr/>
                        <a:lstStyle/>
                        <a:p>
                          <a:endParaRPr lang="en-SE"/>
                        </a:p>
                      </a:txBody>
                      <a:tcPr>
                        <a:blipFill>
                          <a:blip r:embed="rId2"/>
                          <a:stretch>
                            <a:fillRect l="-328701" t="-399048" r="-906" b="-161905"/>
                          </a:stretch>
                        </a:blipFill>
                      </a:tcPr>
                    </a:tc>
                    <a:extLst>
                      <a:ext uri="{0D108BD9-81ED-4DB2-BD59-A6C34878D82A}">
                        <a16:rowId xmlns:a16="http://schemas.microsoft.com/office/drawing/2014/main" val="886839762"/>
                      </a:ext>
                    </a:extLst>
                  </a:tr>
                  <a:tr h="511902">
                    <a:tc>
                      <a:txBody>
                        <a:bodyPr/>
                        <a:lstStyle/>
                        <a:p>
                          <a:pPr algn="ctr"/>
                          <a:r>
                            <a:rPr lang="en-US" dirty="0"/>
                            <a:t>No. params</a:t>
                          </a:r>
                          <a:endParaRPr lang="en-SE" dirty="0"/>
                        </a:p>
                      </a:txBody>
                      <a:tcPr/>
                    </a:tc>
                    <a:tc>
                      <a:txBody>
                        <a:bodyPr/>
                        <a:lstStyle/>
                        <a:p>
                          <a:endParaRPr lang="en-SE"/>
                        </a:p>
                      </a:txBody>
                      <a:tcPr>
                        <a:blipFill>
                          <a:blip r:embed="rId2"/>
                          <a:stretch>
                            <a:fillRect l="-44549" t="-623810" r="-122744" b="-102381"/>
                          </a:stretch>
                        </a:blipFill>
                      </a:tcPr>
                    </a:tc>
                    <a:tc>
                      <a:txBody>
                        <a:bodyPr/>
                        <a:lstStyle/>
                        <a:p>
                          <a:endParaRPr lang="en-SE"/>
                        </a:p>
                      </a:txBody>
                      <a:tcPr>
                        <a:blipFill>
                          <a:blip r:embed="rId2"/>
                          <a:stretch>
                            <a:fillRect l="-241066" t="-623810" r="-104702" b="-102381"/>
                          </a:stretch>
                        </a:blipFill>
                      </a:tcPr>
                    </a:tc>
                    <a:tc>
                      <a:txBody>
                        <a:bodyPr/>
                        <a:lstStyle/>
                        <a:p>
                          <a:endParaRPr lang="en-SE"/>
                        </a:p>
                      </a:txBody>
                      <a:tcPr>
                        <a:blipFill>
                          <a:blip r:embed="rId2"/>
                          <a:stretch>
                            <a:fillRect l="-328701" t="-623810" r="-906" b="-102381"/>
                          </a:stretch>
                        </a:blipFill>
                      </a:tcPr>
                    </a:tc>
                    <a:extLst>
                      <a:ext uri="{0D108BD9-81ED-4DB2-BD59-A6C34878D82A}">
                        <a16:rowId xmlns:a16="http://schemas.microsoft.com/office/drawing/2014/main" val="968128737"/>
                      </a:ext>
                    </a:extLst>
                  </a:tr>
                  <a:tr h="511902">
                    <a:tc>
                      <a:txBody>
                        <a:bodyPr/>
                        <a:lstStyle/>
                        <a:p>
                          <a:pPr algn="ctr"/>
                          <a:r>
                            <a:rPr lang="en-US" dirty="0"/>
                            <a:t>No. MULs</a:t>
                          </a:r>
                          <a:endParaRPr lang="en-SE" dirty="0"/>
                        </a:p>
                      </a:txBody>
                      <a:tcPr/>
                    </a:tc>
                    <a:tc>
                      <a:txBody>
                        <a:bodyPr/>
                        <a:lstStyle/>
                        <a:p>
                          <a:endParaRPr lang="en-SE"/>
                        </a:p>
                      </a:txBody>
                      <a:tcPr>
                        <a:blipFill>
                          <a:blip r:embed="rId2"/>
                          <a:stretch>
                            <a:fillRect l="-44549" t="-723810" r="-122744" b="-2381"/>
                          </a:stretch>
                        </a:blipFill>
                      </a:tcPr>
                    </a:tc>
                    <a:tc>
                      <a:txBody>
                        <a:bodyPr/>
                        <a:lstStyle/>
                        <a:p>
                          <a:endParaRPr lang="en-SE"/>
                        </a:p>
                      </a:txBody>
                      <a:tcPr>
                        <a:blipFill>
                          <a:blip r:embed="rId2"/>
                          <a:stretch>
                            <a:fillRect l="-241066" t="-723810" r="-104702" b="-2381"/>
                          </a:stretch>
                        </a:blipFill>
                      </a:tcPr>
                    </a:tc>
                    <a:tc>
                      <a:txBody>
                        <a:bodyPr/>
                        <a:lstStyle/>
                        <a:p>
                          <a:endParaRPr lang="en-SE"/>
                        </a:p>
                      </a:txBody>
                      <a:tcPr>
                        <a:blipFill>
                          <a:blip r:embed="rId2"/>
                          <a:stretch>
                            <a:fillRect l="-328701" t="-723810" r="-906" b="-2381"/>
                          </a:stretch>
                        </a:blipFill>
                      </a:tcPr>
                    </a:tc>
                    <a:extLst>
                      <a:ext uri="{0D108BD9-81ED-4DB2-BD59-A6C34878D82A}">
                        <a16:rowId xmlns:a16="http://schemas.microsoft.com/office/drawing/2014/main" val="665348367"/>
                      </a:ext>
                    </a:extLst>
                  </a:tr>
                </a:tbl>
              </a:graphicData>
            </a:graphic>
          </p:graphicFrame>
        </mc:Fallback>
      </mc:AlternateContent>
      <p:pic>
        <p:nvPicPr>
          <p:cNvPr id="6" name="Picture 5">
            <a:extLst>
              <a:ext uri="{FF2B5EF4-FFF2-40B4-BE49-F238E27FC236}">
                <a16:creationId xmlns:a16="http://schemas.microsoft.com/office/drawing/2014/main" id="{1022CA35-95F9-80DA-DBEB-F440C1B3F0C7}"/>
              </a:ext>
            </a:extLst>
          </p:cNvPr>
          <p:cNvPicPr>
            <a:picLocks noChangeAspect="1"/>
          </p:cNvPicPr>
          <p:nvPr/>
        </p:nvPicPr>
        <p:blipFill>
          <a:blip r:embed="rId3"/>
          <a:stretch>
            <a:fillRect/>
          </a:stretch>
        </p:blipFill>
        <p:spPr>
          <a:xfrm>
            <a:off x="3651528" y="1785708"/>
            <a:ext cx="2019582" cy="1352739"/>
          </a:xfrm>
          <a:prstGeom prst="rect">
            <a:avLst/>
          </a:prstGeom>
        </p:spPr>
      </p:pic>
      <p:pic>
        <p:nvPicPr>
          <p:cNvPr id="7" name="Picture 6">
            <a:extLst>
              <a:ext uri="{FF2B5EF4-FFF2-40B4-BE49-F238E27FC236}">
                <a16:creationId xmlns:a16="http://schemas.microsoft.com/office/drawing/2014/main" id="{6168BD69-CC60-CFFA-6C11-EA8355A1010A}"/>
              </a:ext>
            </a:extLst>
          </p:cNvPr>
          <p:cNvPicPr>
            <a:picLocks noChangeAspect="1"/>
          </p:cNvPicPr>
          <p:nvPr/>
        </p:nvPicPr>
        <p:blipFill>
          <a:blip r:embed="rId4"/>
          <a:stretch>
            <a:fillRect/>
          </a:stretch>
        </p:blipFill>
        <p:spPr>
          <a:xfrm>
            <a:off x="6771732" y="1785708"/>
            <a:ext cx="1438476" cy="1352739"/>
          </a:xfrm>
          <a:prstGeom prst="rect">
            <a:avLst/>
          </a:prstGeom>
        </p:spPr>
      </p:pic>
      <p:pic>
        <p:nvPicPr>
          <p:cNvPr id="8" name="Picture 7">
            <a:extLst>
              <a:ext uri="{FF2B5EF4-FFF2-40B4-BE49-F238E27FC236}">
                <a16:creationId xmlns:a16="http://schemas.microsoft.com/office/drawing/2014/main" id="{D5A0ABE2-6150-5FC7-2111-4CA7D7F3D80A}"/>
              </a:ext>
            </a:extLst>
          </p:cNvPr>
          <p:cNvPicPr>
            <a:picLocks noChangeAspect="1"/>
          </p:cNvPicPr>
          <p:nvPr/>
        </p:nvPicPr>
        <p:blipFill>
          <a:blip r:embed="rId5"/>
          <a:stretch>
            <a:fillRect/>
          </a:stretch>
        </p:blipFill>
        <p:spPr>
          <a:xfrm>
            <a:off x="8816444" y="1806767"/>
            <a:ext cx="1152128" cy="133168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296D83A-C161-8C65-638F-63EC005710C0}"/>
                  </a:ext>
                </a:extLst>
              </p:cNvPr>
              <p:cNvSpPr txBox="1"/>
              <p:nvPr/>
            </p:nvSpPr>
            <p:spPr>
              <a:xfrm>
                <a:off x="1759660" y="5627430"/>
                <a:ext cx="8712968" cy="923330"/>
              </a:xfrm>
              <a:prstGeom prst="rect">
                <a:avLst/>
              </a:prstGeom>
              <a:noFill/>
            </p:spPr>
            <p:txBody>
              <a:bodyPr wrap="square" rtlCol="0">
                <a:spAutoFit/>
              </a:bodyPr>
              <a:lstStyle/>
              <a:p>
                <a:r>
                  <a:rPr lang="en-US" dirty="0"/>
                  <a:t>(1) No. MULs for CONV layer: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𝐹</m:t>
                        </m:r>
                        <m:r>
                          <a:rPr lang="en-US" i="1">
                            <a:latin typeface="Cambria Math" panose="02040503050406030204" pitchFamily="18" charset="0"/>
                          </a:rPr>
                          <m:t>∗</m:t>
                        </m:r>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𝐷</m:t>
                            </m:r>
                          </m:e>
                          <m:sub>
                            <m:r>
                              <a:rPr lang="en-US">
                                <a:latin typeface="Cambria Math" panose="02040503050406030204" pitchFamily="18" charset="0"/>
                              </a:rPr>
                              <m:t>1</m:t>
                            </m:r>
                          </m:sub>
                        </m:sSub>
                        <m:r>
                          <a:rPr lang="en-US">
                            <a:latin typeface="Cambria Math" panose="02040503050406030204" pitchFamily="18" charset="0"/>
                          </a:rPr>
                          <m:t>+1</m:t>
                        </m:r>
                      </m:e>
                    </m:d>
                  </m:oMath>
                </a14:m>
                <a:r>
                  <a:rPr lang="en-US" dirty="0"/>
                  <a:t> </a:t>
                </a:r>
                <a:r>
                  <a:rPr lang="en-US" altLang="zh-TW" dirty="0"/>
                  <a:t>MULs to compute each output element;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 </m:t>
                    </m:r>
                  </m:oMath>
                </a14:m>
                <a:r>
                  <a:rPr lang="en-US" altLang="zh-TW" dirty="0"/>
                  <a:t>output elements</a:t>
                </a:r>
                <a:endParaRPr lang="zh-TW" altLang="en-US" dirty="0"/>
              </a:p>
              <a:p>
                <a:r>
                  <a:rPr lang="en-US" dirty="0"/>
                  <a:t>(2) Bias term of </a:t>
                </a:r>
                <a14:m>
                  <m:oMath xmlns:m="http://schemas.openxmlformats.org/officeDocument/2006/math">
                    <m:r>
                      <a:rPr lang="en-US" b="0" smtClean="0">
                        <a:latin typeface="Cambria Math" panose="02040503050406030204" pitchFamily="18" charset="0"/>
                      </a:rPr>
                      <m:t>+1</m:t>
                    </m:r>
                  </m:oMath>
                </a14:m>
                <a:r>
                  <a:rPr lang="en-US" dirty="0"/>
                  <a:t> is often omitted</a:t>
                </a:r>
                <a:endParaRPr lang="en-SE" dirty="0"/>
              </a:p>
            </p:txBody>
          </p:sp>
        </mc:Choice>
        <mc:Fallback xmlns="">
          <p:sp>
            <p:nvSpPr>
              <p:cNvPr id="9" name="TextBox 8">
                <a:extLst>
                  <a:ext uri="{FF2B5EF4-FFF2-40B4-BE49-F238E27FC236}">
                    <a16:creationId xmlns:a16="http://schemas.microsoft.com/office/drawing/2014/main" id="{4296D83A-C161-8C65-638F-63EC005710C0}"/>
                  </a:ext>
                </a:extLst>
              </p:cNvPr>
              <p:cNvSpPr txBox="1">
                <a:spLocks noRot="1" noChangeAspect="1" noMove="1" noResize="1" noEditPoints="1" noAdjustHandles="1" noChangeArrowheads="1" noChangeShapeType="1" noTextEdit="1"/>
              </p:cNvSpPr>
              <p:nvPr/>
            </p:nvSpPr>
            <p:spPr>
              <a:xfrm>
                <a:off x="1759660" y="5627430"/>
                <a:ext cx="8712968" cy="923330"/>
              </a:xfrm>
              <a:prstGeom prst="rect">
                <a:avLst/>
              </a:prstGeom>
              <a:blipFill>
                <a:blip r:embed="rId6"/>
                <a:stretch>
                  <a:fillRect l="-630" t="-3289" b="-9211"/>
                </a:stretch>
              </a:blipFill>
            </p:spPr>
            <p:txBody>
              <a:bodyPr/>
              <a:lstStyle/>
              <a:p>
                <a:r>
                  <a:rPr lang="en-SE">
                    <a:noFill/>
                  </a:rPr>
                  <a:t> </a:t>
                </a:r>
              </a:p>
            </p:txBody>
          </p:sp>
        </mc:Fallback>
      </mc:AlternateContent>
      <p:sp>
        <p:nvSpPr>
          <p:cNvPr id="10" name="TextBox 9">
            <a:extLst>
              <a:ext uri="{FF2B5EF4-FFF2-40B4-BE49-F238E27FC236}">
                <a16:creationId xmlns:a16="http://schemas.microsoft.com/office/drawing/2014/main" id="{544B3F0A-08A7-19DD-9A61-DB9A7C27CC26}"/>
              </a:ext>
            </a:extLst>
          </p:cNvPr>
          <p:cNvSpPr txBox="1"/>
          <p:nvPr/>
        </p:nvSpPr>
        <p:spPr>
          <a:xfrm>
            <a:off x="3316960" y="6619349"/>
            <a:ext cx="5670376" cy="261610"/>
          </a:xfrm>
          <a:prstGeom prst="rect">
            <a:avLst/>
          </a:prstGeom>
          <a:noFill/>
        </p:spPr>
        <p:txBody>
          <a:bodyPr wrap="square">
            <a:spAutoFit/>
          </a:bodyPr>
          <a:lstStyle/>
          <a:p>
            <a:r>
              <a:rPr lang="en-SE" sz="1050" dirty="0"/>
              <a:t>https://stanford.edu/~shervine/teaching/cs-230/cheatsheet-convolutional-neural-networks</a:t>
            </a:r>
          </a:p>
        </p:txBody>
      </p:sp>
      <p:sp>
        <p:nvSpPr>
          <p:cNvPr id="11" name="Rectangle 10">
            <a:extLst>
              <a:ext uri="{FF2B5EF4-FFF2-40B4-BE49-F238E27FC236}">
                <a16:creationId xmlns:a16="http://schemas.microsoft.com/office/drawing/2014/main" id="{DE140CA3-5F8D-2913-884A-E0E171EFBA01}"/>
              </a:ext>
            </a:extLst>
          </p:cNvPr>
          <p:cNvSpPr/>
          <p:nvPr/>
        </p:nvSpPr>
        <p:spPr bwMode="auto">
          <a:xfrm>
            <a:off x="37002" y="31853"/>
            <a:ext cx="1344722" cy="36151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Arial" charset="0"/>
              </a:rPr>
              <a:t>Important</a:t>
            </a:r>
            <a:endParaRPr kumimoji="0" lang="en-SE" sz="20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2363810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5319F-B829-5BE0-ACC5-1C7B28250903}"/>
              </a:ext>
            </a:extLst>
          </p:cNvPr>
          <p:cNvSpPr>
            <a:spLocks noGrp="1"/>
          </p:cNvSpPr>
          <p:nvPr>
            <p:ph type="title"/>
          </p:nvPr>
        </p:nvSpPr>
        <p:spPr/>
        <p:txBody>
          <a:bodyPr/>
          <a:lstStyle/>
          <a:p>
            <a:r>
              <a:rPr lang="en-US" altLang="zh-CN" dirty="0"/>
              <a:t>MLP </a:t>
            </a:r>
            <a:r>
              <a:rPr lang="en-US" dirty="0"/>
              <a:t>vs. CNN </a:t>
            </a:r>
            <a:endParaRPr lang="en-SE" dirty="0"/>
          </a:p>
        </p:txBody>
      </p:sp>
      <p:sp>
        <p:nvSpPr>
          <p:cNvPr id="4" name="Slide Number Placeholder 3">
            <a:extLst>
              <a:ext uri="{FF2B5EF4-FFF2-40B4-BE49-F238E27FC236}">
                <a16:creationId xmlns:a16="http://schemas.microsoft.com/office/drawing/2014/main" id="{4418A829-AE52-DBBD-51B3-88BB4BA70916}"/>
              </a:ext>
            </a:extLst>
          </p:cNvPr>
          <p:cNvSpPr>
            <a:spLocks noGrp="1"/>
          </p:cNvSpPr>
          <p:nvPr>
            <p:ph type="sldNum" sz="quarter" idx="12"/>
          </p:nvPr>
        </p:nvSpPr>
        <p:spPr/>
        <p:txBody>
          <a:bodyPr/>
          <a:lstStyle/>
          <a:p>
            <a:fld id="{1F57BF9A-7B35-9447-9112-EAE7E91B4E99}" type="slidenum">
              <a:rPr lang="en-US" smtClean="0"/>
              <a:t>47</a:t>
            </a:fld>
            <a:endParaRPr lang="en-US"/>
          </a:p>
        </p:txBody>
      </p:sp>
      <p:sp>
        <p:nvSpPr>
          <p:cNvPr id="5" name="Content Placeholder 2">
            <a:extLst>
              <a:ext uri="{FF2B5EF4-FFF2-40B4-BE49-F238E27FC236}">
                <a16:creationId xmlns:a16="http://schemas.microsoft.com/office/drawing/2014/main" id="{53DC8143-88D8-717D-A199-28711750F7EE}"/>
              </a:ext>
            </a:extLst>
          </p:cNvPr>
          <p:cNvSpPr txBox="1">
            <a:spLocks/>
          </p:cNvSpPr>
          <p:nvPr/>
        </p:nvSpPr>
        <p:spPr>
          <a:xfrm>
            <a:off x="1062181" y="1271678"/>
            <a:ext cx="4895273" cy="2977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kern="0" dirty="0"/>
              <a:t>In a </a:t>
            </a:r>
            <a:r>
              <a:rPr lang="en-US" sz="2400" dirty="0"/>
              <a:t>Multi-Layer Perceptron (MLP), all layers </a:t>
            </a:r>
            <a:r>
              <a:rPr lang="en-US" sz="2400"/>
              <a:t>are </a:t>
            </a:r>
            <a:r>
              <a:rPr lang="en-US" sz="2400" kern="0"/>
              <a:t>FC </a:t>
            </a:r>
            <a:r>
              <a:rPr lang="en-US" sz="2400" kern="0" dirty="0"/>
              <a:t>layers</a:t>
            </a:r>
            <a:endParaRPr lang="en-US" sz="2400" dirty="0"/>
          </a:p>
          <a:p>
            <a:r>
              <a:rPr lang="en-US" sz="2400" dirty="0"/>
              <a:t>Cannot alter input image size</a:t>
            </a:r>
          </a:p>
          <a:p>
            <a:r>
              <a:rPr lang="en-US" sz="2400" dirty="0"/>
              <a:t>No </a:t>
            </a:r>
            <a:r>
              <a:rPr lang="en-US" sz="2400" kern="0" dirty="0"/>
              <a:t>translation invariance</a:t>
            </a:r>
            <a:endParaRPr lang="en-US" sz="1800" kern="0" dirty="0"/>
          </a:p>
          <a:p>
            <a:r>
              <a:rPr lang="en-US" sz="2400" dirty="0"/>
              <a:t>N</a:t>
            </a:r>
            <a:r>
              <a:rPr lang="en-US" altLang="zh-CN" sz="2400" dirty="0"/>
              <a:t>o</a:t>
            </a:r>
            <a:r>
              <a:rPr lang="en-US" sz="2400" dirty="0"/>
              <a:t>. params can grow very large, </a:t>
            </a:r>
            <a:r>
              <a:rPr lang="en-US" sz="2400" kern="0" dirty="0"/>
              <a:t>prune to overfitting</a:t>
            </a:r>
            <a:endParaRPr lang="en-SE" sz="2400" dirty="0"/>
          </a:p>
        </p:txBody>
      </p:sp>
      <p:pic>
        <p:nvPicPr>
          <p:cNvPr id="6" name="Picture 2" descr="“deep learning”的图片搜索结果">
            <a:extLst>
              <a:ext uri="{FF2B5EF4-FFF2-40B4-BE49-F238E27FC236}">
                <a16:creationId xmlns:a16="http://schemas.microsoft.com/office/drawing/2014/main" id="{1D454995-BC11-7D32-E307-A953111F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51" y="4129160"/>
            <a:ext cx="3863906" cy="231989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BA097AB-4E3B-C197-A42A-6E5D860D3A9E}"/>
              </a:ext>
            </a:extLst>
          </p:cNvPr>
          <p:cNvSpPr txBox="1">
            <a:spLocks/>
          </p:cNvSpPr>
          <p:nvPr/>
        </p:nvSpPr>
        <p:spPr bwMode="auto">
          <a:xfrm>
            <a:off x="6123539" y="1271678"/>
            <a:ext cx="5569697" cy="38763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kern="0" dirty="0"/>
              <a:t>In a CNN, only the last few (typically &lt;=3) layer(s) are FC</a:t>
            </a:r>
          </a:p>
          <a:p>
            <a:r>
              <a:rPr lang="en-US" sz="2400" kern="0" dirty="0"/>
              <a:t>CONV layers can handle images of arbitrary size </a:t>
            </a:r>
          </a:p>
          <a:p>
            <a:r>
              <a:rPr lang="en-US" sz="2400" kern="0" dirty="0"/>
              <a:t>Translation invariance</a:t>
            </a:r>
            <a:endParaRPr lang="en-US" sz="1800" kern="0" dirty="0"/>
          </a:p>
          <a:p>
            <a:r>
              <a:rPr lang="en-US" sz="2400" kern="0" dirty="0"/>
              <a:t>Fewer params than MLP</a:t>
            </a:r>
            <a:endParaRPr lang="en-SE" sz="2400" kern="0" dirty="0"/>
          </a:p>
        </p:txBody>
      </p:sp>
      <p:sp>
        <p:nvSpPr>
          <p:cNvPr id="8" name="Rectangle 7">
            <a:extLst>
              <a:ext uri="{FF2B5EF4-FFF2-40B4-BE49-F238E27FC236}">
                <a16:creationId xmlns:a16="http://schemas.microsoft.com/office/drawing/2014/main" id="{63001197-7FAD-7496-4CE9-8692D054F681}"/>
              </a:ext>
            </a:extLst>
          </p:cNvPr>
          <p:cNvSpPr/>
          <p:nvPr/>
        </p:nvSpPr>
        <p:spPr bwMode="auto">
          <a:xfrm>
            <a:off x="2329022" y="3922264"/>
            <a:ext cx="2088232" cy="413792"/>
          </a:xfrm>
          <a:prstGeom prst="rect">
            <a:avLst/>
          </a:prstGeom>
          <a:solidFill>
            <a:schemeClr val="bg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pic>
        <p:nvPicPr>
          <p:cNvPr id="10" name="Picture 2">
            <a:extLst>
              <a:ext uri="{FF2B5EF4-FFF2-40B4-BE49-F238E27FC236}">
                <a16:creationId xmlns:a16="http://schemas.microsoft.com/office/drawing/2014/main" id="{942C8FDE-0CEF-4DD7-BE84-CFDCFD3B8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539" y="4528025"/>
            <a:ext cx="5735600" cy="193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671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Convolution layers</a:t>
            </a:r>
          </a:p>
          <a:p>
            <a:r>
              <a:rPr lang="en-US" dirty="0"/>
              <a:t>Pooling and Fully-Connected layers</a:t>
            </a:r>
          </a:p>
          <a:p>
            <a:r>
              <a:rPr lang="en-US" dirty="0">
                <a:solidFill>
                  <a:srgbClr val="FF0000"/>
                </a:solidFill>
              </a:rPr>
              <a:t>Well-known CNN architectures</a:t>
            </a:r>
          </a:p>
          <a:p>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spTree>
    <p:extLst>
      <p:ext uri="{BB962C8B-B14F-4D97-AF65-F5344CB8AC3E}">
        <p14:creationId xmlns:p14="http://schemas.microsoft.com/office/powerpoint/2010/main" val="3750266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enet-5 model">
            <a:extLst>
              <a:ext uri="{FF2B5EF4-FFF2-40B4-BE49-F238E27FC236}">
                <a16:creationId xmlns:a16="http://schemas.microsoft.com/office/drawing/2014/main" id="{30B15941-C8B3-34F7-8F60-FE039DA7C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132548"/>
            <a:ext cx="7605016" cy="3195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EE78DC-64E0-D3E6-0288-189704E3FED5}"/>
              </a:ext>
            </a:extLst>
          </p:cNvPr>
          <p:cNvSpPr>
            <a:spLocks noGrp="1"/>
          </p:cNvSpPr>
          <p:nvPr>
            <p:ph type="title"/>
          </p:nvPr>
        </p:nvSpPr>
        <p:spPr/>
        <p:txBody>
          <a:bodyPr/>
          <a:lstStyle/>
          <a:p>
            <a:r>
              <a:rPr lang="en-US" sz="4800" dirty="0"/>
              <a:t>LeNet-5 (LeCun et al. 1989)</a:t>
            </a:r>
            <a:endParaRPr lang="en-SE" dirty="0"/>
          </a:p>
        </p:txBody>
      </p:sp>
      <p:sp>
        <p:nvSpPr>
          <p:cNvPr id="4" name="Slide Number Placeholder 3">
            <a:extLst>
              <a:ext uri="{FF2B5EF4-FFF2-40B4-BE49-F238E27FC236}">
                <a16:creationId xmlns:a16="http://schemas.microsoft.com/office/drawing/2014/main" id="{94BB0E91-3964-55E9-CFB2-6F00D18C5D61}"/>
              </a:ext>
            </a:extLst>
          </p:cNvPr>
          <p:cNvSpPr>
            <a:spLocks noGrp="1"/>
          </p:cNvSpPr>
          <p:nvPr>
            <p:ph type="sldNum" sz="quarter" idx="12"/>
          </p:nvPr>
        </p:nvSpPr>
        <p:spPr/>
        <p:txBody>
          <a:bodyPr/>
          <a:lstStyle/>
          <a:p>
            <a:fld id="{1F57BF9A-7B35-9447-9112-EAE7E91B4E99}" type="slidenum">
              <a:rPr lang="en-US" smtClean="0"/>
              <a:t>49</a:t>
            </a:fld>
            <a:endParaRPr lang="en-US"/>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CF43688-37AF-44F7-35B3-C5099E3CB96B}"/>
                  </a:ext>
                </a:extLst>
              </p:cNvPr>
              <p:cNvGraphicFramePr>
                <a:graphicFrameLocks/>
              </p:cNvGraphicFramePr>
              <p:nvPr>
                <p:extLst>
                  <p:ext uri="{D42A27DB-BD31-4B8C-83A1-F6EECF244321}">
                    <p14:modId xmlns:p14="http://schemas.microsoft.com/office/powerpoint/2010/main" val="3672907146"/>
                  </p:ext>
                </p:extLst>
              </p:nvPr>
            </p:nvGraphicFramePr>
            <p:xfrm>
              <a:off x="1775520" y="3879928"/>
              <a:ext cx="8640960" cy="29260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101612330"/>
                        </a:ext>
                      </a:extLst>
                    </a:gridCol>
                    <a:gridCol w="1368152">
                      <a:extLst>
                        <a:ext uri="{9D8B030D-6E8A-4147-A177-3AD203B41FA5}">
                          <a16:colId xmlns:a16="http://schemas.microsoft.com/office/drawing/2014/main" val="4183153642"/>
                        </a:ext>
                      </a:extLst>
                    </a:gridCol>
                    <a:gridCol w="1224136">
                      <a:extLst>
                        <a:ext uri="{9D8B030D-6E8A-4147-A177-3AD203B41FA5}">
                          <a16:colId xmlns:a16="http://schemas.microsoft.com/office/drawing/2014/main" val="835389053"/>
                        </a:ext>
                      </a:extLst>
                    </a:gridCol>
                    <a:gridCol w="1368152">
                      <a:extLst>
                        <a:ext uri="{9D8B030D-6E8A-4147-A177-3AD203B41FA5}">
                          <a16:colId xmlns:a16="http://schemas.microsoft.com/office/drawing/2014/main" val="3595599780"/>
                        </a:ext>
                      </a:extLst>
                    </a:gridCol>
                    <a:gridCol w="2160240">
                      <a:extLst>
                        <a:ext uri="{9D8B030D-6E8A-4147-A177-3AD203B41FA5}">
                          <a16:colId xmlns:a16="http://schemas.microsoft.com/office/drawing/2014/main" val="4249623573"/>
                        </a:ext>
                      </a:extLst>
                    </a:gridCol>
                    <a:gridCol w="1368152">
                      <a:extLst>
                        <a:ext uri="{9D8B030D-6E8A-4147-A177-3AD203B41FA5}">
                          <a16:colId xmlns:a16="http://schemas.microsoft.com/office/drawing/2014/main" val="1638979748"/>
                        </a:ext>
                      </a:extLst>
                    </a:gridCol>
                  </a:tblGrid>
                  <a:tr h="331237">
                    <a:tc>
                      <a:txBody>
                        <a:bodyPr/>
                        <a:lstStyle/>
                        <a:p>
                          <a:pPr algn="ctr"/>
                          <a:r>
                            <a:rPr lang="en-US" sz="1600" dirty="0">
                              <a:solidFill>
                                <a:schemeClr val="tx1"/>
                              </a:solidFill>
                            </a:rPr>
                            <a:t>Layer</a:t>
                          </a:r>
                          <a:endParaRPr lang="en-SE" sz="1600" dirty="0">
                            <a:solidFill>
                              <a:schemeClr val="tx1"/>
                            </a:solidFill>
                          </a:endParaRPr>
                        </a:p>
                      </a:txBody>
                      <a:tcPr/>
                    </a:tc>
                    <a:tc>
                      <a:txBody>
                        <a:bodyPr/>
                        <a:lstStyle/>
                        <a:p>
                          <a:pPr algn="ctr"/>
                          <a:r>
                            <a:rPr lang="en-US" sz="1600" dirty="0">
                              <a:solidFill>
                                <a:schemeClr val="tx1"/>
                              </a:solidFill>
                            </a:rPr>
                            <a:t>Input</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𝐻</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𝐷</m:t>
                                    </m:r>
                                  </m:e>
                                  <m:sub>
                                    <m:r>
                                      <a:rPr lang="en-US" sz="1600" b="0" i="1" smtClean="0">
                                        <a:solidFill>
                                          <a:schemeClr val="tx1"/>
                                        </a:solidFill>
                                        <a:latin typeface="Cambria Math" panose="02040503050406030204" pitchFamily="18" charset="0"/>
                                      </a:rPr>
                                      <m:t>1</m:t>
                                    </m:r>
                                  </m:sub>
                                </m:sSub>
                              </m:oMath>
                            </m:oMathPara>
                          </a14:m>
                          <a:endParaRPr lang="en-SE" sz="1600" b="0" dirty="0">
                            <a:solidFill>
                              <a:schemeClr val="tx1"/>
                            </a:solidFill>
                          </a:endParaRPr>
                        </a:p>
                      </a:txBody>
                      <a:tcPr/>
                    </a:tc>
                    <a:tc>
                      <a:txBody>
                        <a:bodyPr/>
                        <a:lstStyle/>
                        <a:p>
                          <a:pPr algn="ctr"/>
                          <a:r>
                            <a:rPr lang="en-US" sz="1600" dirty="0">
                              <a:solidFill>
                                <a:schemeClr val="tx1"/>
                              </a:solidFill>
                            </a:rPr>
                            <a:t>No. </a:t>
                          </a:r>
                        </a:p>
                        <a:p>
                          <a:pPr algn="ctr"/>
                          <a:r>
                            <a:rPr lang="en-US" sz="1600" dirty="0">
                              <a:solidFill>
                                <a:schemeClr val="tx1"/>
                              </a:solidFill>
                            </a:rPr>
                            <a:t>Filters</a:t>
                          </a:r>
                          <a:endParaRPr lang="en-SE" sz="1600" dirty="0">
                            <a:solidFill>
                              <a:schemeClr val="tx1"/>
                            </a:solidFill>
                          </a:endParaRPr>
                        </a:p>
                      </a:txBody>
                      <a:tcPr/>
                    </a:tc>
                    <a:tc>
                      <a:txBody>
                        <a:bodyPr/>
                        <a:lstStyle/>
                        <a:p>
                          <a:pPr algn="ctr"/>
                          <a:r>
                            <a:rPr lang="en-US" sz="1600" dirty="0">
                              <a:solidFill>
                                <a:schemeClr val="tx1"/>
                              </a:solidFill>
                            </a:rPr>
                            <a:t>Filter</a:t>
                          </a:r>
                        </a:p>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𝐾</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𝐾</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𝐷</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𝑆</m:t>
                                </m:r>
                              </m:oMath>
                            </m:oMathPara>
                          </a14:m>
                          <a:endParaRPr lang="en-SE" sz="1600" dirty="0">
                            <a:solidFill>
                              <a:schemeClr val="tx1"/>
                            </a:solidFill>
                          </a:endParaRPr>
                        </a:p>
                      </a:txBody>
                      <a:tcPr/>
                    </a:tc>
                    <a:tc>
                      <a:txBody>
                        <a:bodyPr/>
                        <a:lstStyle/>
                        <a:p>
                          <a:pPr algn="ctr"/>
                          <a:r>
                            <a:rPr lang="en-US" sz="1600" dirty="0">
                              <a:solidFill>
                                <a:schemeClr val="tx1"/>
                              </a:solidFill>
                            </a:rPr>
                            <a:t>Output</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2</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𝐻</m:t>
                                    </m:r>
                                  </m:e>
                                  <m:sub>
                                    <m:r>
                                      <a:rPr lang="en-US" sz="1600" b="0" i="1" smtClean="0">
                                        <a:solidFill>
                                          <a:schemeClr val="tx1"/>
                                        </a:solidFill>
                                        <a:latin typeface="Cambria Math" panose="02040503050406030204" pitchFamily="18" charset="0"/>
                                      </a:rPr>
                                      <m:t>2</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𝐷</m:t>
                                    </m:r>
                                  </m:e>
                                  <m:sub>
                                    <m:r>
                                      <a:rPr lang="en-US" sz="1600" b="0" i="1" smtClean="0">
                                        <a:solidFill>
                                          <a:schemeClr val="tx1"/>
                                        </a:solidFill>
                                        <a:latin typeface="Cambria Math" panose="02040503050406030204" pitchFamily="18" charset="0"/>
                                      </a:rPr>
                                      <m:t>2</m:t>
                                    </m:r>
                                  </m:sub>
                                </m:sSub>
                              </m:oMath>
                            </m:oMathPara>
                          </a14:m>
                          <a:endParaRPr lang="en-SE" sz="1600" dirty="0">
                            <a:solidFill>
                              <a:schemeClr val="tx1"/>
                            </a:solidFill>
                          </a:endParaRPr>
                        </a:p>
                      </a:txBody>
                      <a:tcPr/>
                    </a:tc>
                    <a:tc>
                      <a:txBody>
                        <a:bodyPr/>
                        <a:lstStyle/>
                        <a:p>
                          <a:pPr algn="ctr"/>
                          <a:r>
                            <a:rPr lang="en-US" sz="1600" dirty="0">
                              <a:solidFill>
                                <a:schemeClr val="tx1"/>
                              </a:solidFill>
                            </a:rPr>
                            <a:t>No. params</a:t>
                          </a:r>
                          <a:endParaRPr lang="en-SE" sz="1600" dirty="0">
                            <a:solidFill>
                              <a:schemeClr val="tx1"/>
                            </a:solidFill>
                          </a:endParaRPr>
                        </a:p>
                      </a:txBody>
                      <a:tcPr/>
                    </a:tc>
                    <a:extLst>
                      <a:ext uri="{0D108BD9-81ED-4DB2-BD59-A6C34878D82A}">
                        <a16:rowId xmlns:a16="http://schemas.microsoft.com/office/drawing/2014/main" val="1926132644"/>
                      </a:ext>
                    </a:extLst>
                  </a:tr>
                  <a:tr h="331237">
                    <a:tc>
                      <a:txBody>
                        <a:bodyPr/>
                        <a:lstStyle/>
                        <a:p>
                          <a:pPr algn="ctr"/>
                          <a:r>
                            <a:rPr lang="en-US" sz="1600" dirty="0"/>
                            <a:t>C1:CONV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32×32×1</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28×28×6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156</m:t>
                                </m:r>
                              </m:oMath>
                            </m:oMathPara>
                          </a14:m>
                          <a:endParaRPr lang="en-SE" sz="1600" dirty="0"/>
                        </a:p>
                      </a:txBody>
                      <a:tcPr/>
                    </a:tc>
                    <a:extLst>
                      <a:ext uri="{0D108BD9-81ED-4DB2-BD59-A6C34878D82A}">
                        <a16:rowId xmlns:a16="http://schemas.microsoft.com/office/drawing/2014/main" val="3797273843"/>
                      </a:ext>
                    </a:extLst>
                  </a:tr>
                  <a:tr h="331237">
                    <a:tc>
                      <a:txBody>
                        <a:bodyPr/>
                        <a:lstStyle/>
                        <a:p>
                          <a:pPr algn="ctr"/>
                          <a:r>
                            <a:rPr lang="en-US" sz="1600" dirty="0"/>
                            <a:t>S2:POOL</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28×28×6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2×2×1/2</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14×14×6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SE" sz="1600" dirty="0"/>
                        </a:p>
                      </a:txBody>
                      <a:tcPr/>
                    </a:tc>
                    <a:extLst>
                      <a:ext uri="{0D108BD9-81ED-4DB2-BD59-A6C34878D82A}">
                        <a16:rowId xmlns:a16="http://schemas.microsoft.com/office/drawing/2014/main" val="1308874589"/>
                      </a:ext>
                    </a:extLst>
                  </a:tr>
                  <a:tr h="331237">
                    <a:tc>
                      <a:txBody>
                        <a:bodyPr/>
                        <a:lstStyle/>
                        <a:p>
                          <a:pPr algn="ctr"/>
                          <a:r>
                            <a:rPr lang="en-US" sz="1600" dirty="0"/>
                            <a:t>C3:CONV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14×14×6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10×10×16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2416</m:t>
                                </m:r>
                              </m:oMath>
                            </m:oMathPara>
                          </a14:m>
                          <a:endParaRPr lang="en-SE" sz="1600" dirty="0"/>
                        </a:p>
                      </a:txBody>
                      <a:tcPr/>
                    </a:tc>
                    <a:extLst>
                      <a:ext uri="{0D108BD9-81ED-4DB2-BD59-A6C34878D82A}">
                        <a16:rowId xmlns:a16="http://schemas.microsoft.com/office/drawing/2014/main" val="1137292161"/>
                      </a:ext>
                    </a:extLst>
                  </a:tr>
                  <a:tr h="331237">
                    <a:tc>
                      <a:txBody>
                        <a:bodyPr/>
                        <a:lstStyle/>
                        <a:p>
                          <a:pPr algn="ctr"/>
                          <a:r>
                            <a:rPr lang="en-US" sz="1600" dirty="0"/>
                            <a:t>S4:POOL</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10×10×16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2×2×1/2</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SE" sz="1600" dirty="0"/>
                        </a:p>
                      </a:txBody>
                      <a:tcPr/>
                    </a:tc>
                    <a:extLst>
                      <a:ext uri="{0D108BD9-81ED-4DB2-BD59-A6C34878D82A}">
                        <a16:rowId xmlns:a16="http://schemas.microsoft.com/office/drawing/2014/main" val="3154861950"/>
                      </a:ext>
                    </a:extLst>
                  </a:tr>
                  <a:tr h="331237">
                    <a:tc>
                      <a:txBody>
                        <a:bodyPr/>
                        <a:lstStyle/>
                        <a:p>
                          <a:pPr algn="ctr"/>
                          <a:r>
                            <a:rPr lang="en-US" sz="1600" dirty="0"/>
                            <a:t>C5:CONV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120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1×1×120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48120</m:t>
                                </m:r>
                              </m:oMath>
                            </m:oMathPara>
                          </a14:m>
                          <a:endParaRPr lang="en-SE" sz="1600" dirty="0"/>
                        </a:p>
                      </a:txBody>
                      <a:tcPr/>
                    </a:tc>
                    <a:extLst>
                      <a:ext uri="{0D108BD9-81ED-4DB2-BD59-A6C34878D82A}">
                        <a16:rowId xmlns:a16="http://schemas.microsoft.com/office/drawing/2014/main" val="3965331634"/>
                      </a:ext>
                    </a:extLst>
                  </a:tr>
                  <a:tr h="331237">
                    <a:tc>
                      <a:txBody>
                        <a:bodyPr/>
                        <a:lstStyle/>
                        <a:p>
                          <a:pPr algn="ctr"/>
                          <a:r>
                            <a:rPr lang="en-US" sz="1600" dirty="0"/>
                            <a:t>F6</a:t>
                          </a:r>
                          <a:endParaRPr lang="en-SE" sz="1600" dirty="0"/>
                        </a:p>
                      </a:txBody>
                      <a:tcPr/>
                    </a:tc>
                    <a:tc>
                      <a:txBody>
                        <a:bodyPr/>
                        <a:lstStyle/>
                        <a:p>
                          <a:pPr algn="ctr"/>
                          <a:r>
                            <a:rPr lang="en-US" sz="1600" dirty="0"/>
                            <a:t>FC</a:t>
                          </a:r>
                          <a:endParaRPr lang="en-SE" sz="1600" dirty="0"/>
                        </a:p>
                      </a:txBody>
                      <a:tcPr/>
                    </a:tc>
                    <a:tc>
                      <a:txBody>
                        <a:bodyPr/>
                        <a:lstStyle/>
                        <a:p>
                          <a:pPr algn="ctr"/>
                          <a:r>
                            <a:rPr lang="en-US" sz="1600" dirty="0"/>
                            <a:t>-</a:t>
                          </a:r>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84</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10164</m:t>
                                </m:r>
                              </m:oMath>
                            </m:oMathPara>
                          </a14:m>
                          <a:endParaRPr lang="en-SE" sz="1600" dirty="0"/>
                        </a:p>
                      </a:txBody>
                      <a:tcPr/>
                    </a:tc>
                    <a:extLst>
                      <a:ext uri="{0D108BD9-81ED-4DB2-BD59-A6C34878D82A}">
                        <a16:rowId xmlns:a16="http://schemas.microsoft.com/office/drawing/2014/main" val="839731789"/>
                      </a:ext>
                    </a:extLst>
                  </a:tr>
                  <a:tr h="331237">
                    <a:tc>
                      <a:txBody>
                        <a:bodyPr/>
                        <a:lstStyle/>
                        <a:p>
                          <a:pPr algn="ctr"/>
                          <a:r>
                            <a:rPr lang="en-US" sz="1600" dirty="0"/>
                            <a:t>Output</a:t>
                          </a:r>
                          <a:endParaRPr lang="en-SE" sz="1600" dirty="0"/>
                        </a:p>
                      </a:txBody>
                      <a:tcPr/>
                    </a:tc>
                    <a:tc>
                      <a:txBody>
                        <a:bodyPr/>
                        <a:lstStyle/>
                        <a:p>
                          <a:pPr algn="ctr"/>
                          <a:r>
                            <a:rPr lang="en-US" sz="1600" dirty="0"/>
                            <a:t>FC</a:t>
                          </a:r>
                          <a:endParaRPr lang="en-SE" sz="1600" dirty="0"/>
                        </a:p>
                      </a:txBody>
                      <a:tcPr/>
                    </a:tc>
                    <a:tc>
                      <a:txBody>
                        <a:bodyPr/>
                        <a:lstStyle/>
                        <a:p>
                          <a:pPr algn="ctr"/>
                          <a:endParaRPr lang="en-SE" sz="1600" baseline="-25000" dirty="0"/>
                        </a:p>
                      </a:txBody>
                      <a:tcPr/>
                    </a:tc>
                    <a:tc>
                      <a:txBody>
                        <a:bodyPr/>
                        <a:lstStyle/>
                        <a:p>
                          <a:pPr algn="ct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850</m:t>
                                </m:r>
                              </m:oMath>
                            </m:oMathPara>
                          </a14:m>
                          <a:endParaRPr lang="en-SE" sz="1600" dirty="0"/>
                        </a:p>
                      </a:txBody>
                      <a:tcPr/>
                    </a:tc>
                    <a:extLst>
                      <a:ext uri="{0D108BD9-81ED-4DB2-BD59-A6C34878D82A}">
                        <a16:rowId xmlns:a16="http://schemas.microsoft.com/office/drawing/2014/main" val="1686210177"/>
                      </a:ext>
                    </a:extLst>
                  </a:tr>
                </a:tbl>
              </a:graphicData>
            </a:graphic>
          </p:graphicFrame>
        </mc:Choice>
        <mc:Fallback xmlns="">
          <p:graphicFrame>
            <p:nvGraphicFramePr>
              <p:cNvPr id="6" name="Table 5">
                <a:extLst>
                  <a:ext uri="{FF2B5EF4-FFF2-40B4-BE49-F238E27FC236}">
                    <a16:creationId xmlns:a16="http://schemas.microsoft.com/office/drawing/2014/main" id="{7CF43688-37AF-44F7-35B3-C5099E3CB96B}"/>
                  </a:ext>
                </a:extLst>
              </p:cNvPr>
              <p:cNvGraphicFramePr>
                <a:graphicFrameLocks/>
              </p:cNvGraphicFramePr>
              <p:nvPr>
                <p:extLst>
                  <p:ext uri="{D42A27DB-BD31-4B8C-83A1-F6EECF244321}">
                    <p14:modId xmlns:p14="http://schemas.microsoft.com/office/powerpoint/2010/main" val="3672907146"/>
                  </p:ext>
                </p:extLst>
              </p:nvPr>
            </p:nvGraphicFramePr>
            <p:xfrm>
              <a:off x="1775520" y="3879928"/>
              <a:ext cx="8640960" cy="29260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101612330"/>
                        </a:ext>
                      </a:extLst>
                    </a:gridCol>
                    <a:gridCol w="1368152">
                      <a:extLst>
                        <a:ext uri="{9D8B030D-6E8A-4147-A177-3AD203B41FA5}">
                          <a16:colId xmlns:a16="http://schemas.microsoft.com/office/drawing/2014/main" val="4183153642"/>
                        </a:ext>
                      </a:extLst>
                    </a:gridCol>
                    <a:gridCol w="1224136">
                      <a:extLst>
                        <a:ext uri="{9D8B030D-6E8A-4147-A177-3AD203B41FA5}">
                          <a16:colId xmlns:a16="http://schemas.microsoft.com/office/drawing/2014/main" val="835389053"/>
                        </a:ext>
                      </a:extLst>
                    </a:gridCol>
                    <a:gridCol w="1368152">
                      <a:extLst>
                        <a:ext uri="{9D8B030D-6E8A-4147-A177-3AD203B41FA5}">
                          <a16:colId xmlns:a16="http://schemas.microsoft.com/office/drawing/2014/main" val="3595599780"/>
                        </a:ext>
                      </a:extLst>
                    </a:gridCol>
                    <a:gridCol w="2160240">
                      <a:extLst>
                        <a:ext uri="{9D8B030D-6E8A-4147-A177-3AD203B41FA5}">
                          <a16:colId xmlns:a16="http://schemas.microsoft.com/office/drawing/2014/main" val="4249623573"/>
                        </a:ext>
                      </a:extLst>
                    </a:gridCol>
                    <a:gridCol w="1368152">
                      <a:extLst>
                        <a:ext uri="{9D8B030D-6E8A-4147-A177-3AD203B41FA5}">
                          <a16:colId xmlns:a16="http://schemas.microsoft.com/office/drawing/2014/main" val="1638979748"/>
                        </a:ext>
                      </a:extLst>
                    </a:gridCol>
                  </a:tblGrid>
                  <a:tr h="579120">
                    <a:tc>
                      <a:txBody>
                        <a:bodyPr/>
                        <a:lstStyle/>
                        <a:p>
                          <a:pPr algn="ctr"/>
                          <a:r>
                            <a:rPr lang="en-US" sz="1600" dirty="0">
                              <a:solidFill>
                                <a:schemeClr val="tx1"/>
                              </a:solidFill>
                            </a:rPr>
                            <a:t>Layer</a:t>
                          </a:r>
                          <a:endParaRPr lang="en-SE" sz="1600" dirty="0">
                            <a:solidFill>
                              <a:schemeClr val="tx1"/>
                            </a:solidFill>
                          </a:endParaRPr>
                        </a:p>
                      </a:txBody>
                      <a:tcPr/>
                    </a:tc>
                    <a:tc>
                      <a:txBody>
                        <a:bodyPr/>
                        <a:lstStyle/>
                        <a:p>
                          <a:endParaRPr lang="en-SE"/>
                        </a:p>
                      </a:txBody>
                      <a:tcPr>
                        <a:blipFill>
                          <a:blip r:embed="rId3"/>
                          <a:stretch>
                            <a:fillRect l="-84444" t="-3158" r="-448000" b="-418947"/>
                          </a:stretch>
                        </a:blipFill>
                      </a:tcPr>
                    </a:tc>
                    <a:tc>
                      <a:txBody>
                        <a:bodyPr/>
                        <a:lstStyle/>
                        <a:p>
                          <a:pPr algn="ctr"/>
                          <a:r>
                            <a:rPr lang="en-US" sz="1600" dirty="0">
                              <a:solidFill>
                                <a:schemeClr val="tx1"/>
                              </a:solidFill>
                            </a:rPr>
                            <a:t>No. </a:t>
                          </a:r>
                        </a:p>
                        <a:p>
                          <a:pPr algn="ctr"/>
                          <a:r>
                            <a:rPr lang="en-US" sz="1600" dirty="0">
                              <a:solidFill>
                                <a:schemeClr val="tx1"/>
                              </a:solidFill>
                            </a:rPr>
                            <a:t>Filters</a:t>
                          </a:r>
                          <a:endParaRPr lang="en-SE" sz="1600" dirty="0">
                            <a:solidFill>
                              <a:schemeClr val="tx1"/>
                            </a:solidFill>
                          </a:endParaRPr>
                        </a:p>
                      </a:txBody>
                      <a:tcPr/>
                    </a:tc>
                    <a:tc>
                      <a:txBody>
                        <a:bodyPr/>
                        <a:lstStyle/>
                        <a:p>
                          <a:endParaRPr lang="en-SE"/>
                        </a:p>
                      </a:txBody>
                      <a:tcPr>
                        <a:blipFill>
                          <a:blip r:embed="rId3"/>
                          <a:stretch>
                            <a:fillRect l="-273333" t="-3158" r="-259111" b="-418947"/>
                          </a:stretch>
                        </a:blipFill>
                      </a:tcPr>
                    </a:tc>
                    <a:tc>
                      <a:txBody>
                        <a:bodyPr/>
                        <a:lstStyle/>
                        <a:p>
                          <a:endParaRPr lang="en-SE"/>
                        </a:p>
                      </a:txBody>
                      <a:tcPr>
                        <a:blipFill>
                          <a:blip r:embed="rId3"/>
                          <a:stretch>
                            <a:fillRect l="-237288" t="-3158" r="-64689" b="-418947"/>
                          </a:stretch>
                        </a:blipFill>
                      </a:tcPr>
                    </a:tc>
                    <a:tc>
                      <a:txBody>
                        <a:bodyPr/>
                        <a:lstStyle/>
                        <a:p>
                          <a:pPr algn="ctr"/>
                          <a:r>
                            <a:rPr lang="en-US" sz="1600" dirty="0">
                              <a:solidFill>
                                <a:schemeClr val="tx1"/>
                              </a:solidFill>
                            </a:rPr>
                            <a:t>No. params</a:t>
                          </a:r>
                          <a:endParaRPr lang="en-SE" sz="1600" dirty="0">
                            <a:solidFill>
                              <a:schemeClr val="tx1"/>
                            </a:solidFill>
                          </a:endParaRPr>
                        </a:p>
                      </a:txBody>
                      <a:tcPr/>
                    </a:tc>
                    <a:extLst>
                      <a:ext uri="{0D108BD9-81ED-4DB2-BD59-A6C34878D82A}">
                        <a16:rowId xmlns:a16="http://schemas.microsoft.com/office/drawing/2014/main" val="1926132644"/>
                      </a:ext>
                    </a:extLst>
                  </a:tr>
                  <a:tr h="335280">
                    <a:tc>
                      <a:txBody>
                        <a:bodyPr/>
                        <a:lstStyle/>
                        <a:p>
                          <a:pPr algn="ctr"/>
                          <a:r>
                            <a:rPr lang="en-US" sz="1600" dirty="0"/>
                            <a:t>C1:CONV</a:t>
                          </a:r>
                          <a:endParaRPr lang="en-SE" sz="1600" dirty="0"/>
                        </a:p>
                      </a:txBody>
                      <a:tcPr/>
                    </a:tc>
                    <a:tc>
                      <a:txBody>
                        <a:bodyPr/>
                        <a:lstStyle/>
                        <a:p>
                          <a:endParaRPr lang="en-SE"/>
                        </a:p>
                      </a:txBody>
                      <a:tcPr>
                        <a:blipFill>
                          <a:blip r:embed="rId3"/>
                          <a:stretch>
                            <a:fillRect l="-84444" t="-178182" r="-448000" b="-623636"/>
                          </a:stretch>
                        </a:blipFill>
                      </a:tcPr>
                    </a:tc>
                    <a:tc>
                      <a:txBody>
                        <a:bodyPr/>
                        <a:lstStyle/>
                        <a:p>
                          <a:endParaRPr lang="en-SE"/>
                        </a:p>
                      </a:txBody>
                      <a:tcPr>
                        <a:blipFill>
                          <a:blip r:embed="rId3"/>
                          <a:stretch>
                            <a:fillRect l="-207500" t="-178182" r="-404000" b="-623636"/>
                          </a:stretch>
                        </a:blipFill>
                      </a:tcPr>
                    </a:tc>
                    <a:tc>
                      <a:txBody>
                        <a:bodyPr/>
                        <a:lstStyle/>
                        <a:p>
                          <a:endParaRPr lang="en-SE"/>
                        </a:p>
                      </a:txBody>
                      <a:tcPr>
                        <a:blipFill>
                          <a:blip r:embed="rId3"/>
                          <a:stretch>
                            <a:fillRect l="-273333" t="-178182" r="-259111" b="-623636"/>
                          </a:stretch>
                        </a:blipFill>
                      </a:tcPr>
                    </a:tc>
                    <a:tc>
                      <a:txBody>
                        <a:bodyPr/>
                        <a:lstStyle/>
                        <a:p>
                          <a:endParaRPr lang="en-SE"/>
                        </a:p>
                      </a:txBody>
                      <a:tcPr>
                        <a:blipFill>
                          <a:blip r:embed="rId3"/>
                          <a:stretch>
                            <a:fillRect l="-237288" t="-178182" r="-64689" b="-623636"/>
                          </a:stretch>
                        </a:blipFill>
                      </a:tcPr>
                    </a:tc>
                    <a:tc>
                      <a:txBody>
                        <a:bodyPr/>
                        <a:lstStyle/>
                        <a:p>
                          <a:endParaRPr lang="en-SE"/>
                        </a:p>
                      </a:txBody>
                      <a:tcPr>
                        <a:blipFill>
                          <a:blip r:embed="rId3"/>
                          <a:stretch>
                            <a:fillRect l="-530667" t="-178182" r="-1778" b="-623636"/>
                          </a:stretch>
                        </a:blipFill>
                      </a:tcPr>
                    </a:tc>
                    <a:extLst>
                      <a:ext uri="{0D108BD9-81ED-4DB2-BD59-A6C34878D82A}">
                        <a16:rowId xmlns:a16="http://schemas.microsoft.com/office/drawing/2014/main" val="3797273843"/>
                      </a:ext>
                    </a:extLst>
                  </a:tr>
                  <a:tr h="335280">
                    <a:tc>
                      <a:txBody>
                        <a:bodyPr/>
                        <a:lstStyle/>
                        <a:p>
                          <a:pPr algn="ctr"/>
                          <a:r>
                            <a:rPr lang="en-US" sz="1600" dirty="0"/>
                            <a:t>S2:POOL</a:t>
                          </a:r>
                          <a:endParaRPr lang="en-SE" sz="1600" dirty="0"/>
                        </a:p>
                      </a:txBody>
                      <a:tcPr/>
                    </a:tc>
                    <a:tc>
                      <a:txBody>
                        <a:bodyPr/>
                        <a:lstStyle/>
                        <a:p>
                          <a:endParaRPr lang="en-SE"/>
                        </a:p>
                      </a:txBody>
                      <a:tcPr>
                        <a:blipFill>
                          <a:blip r:embed="rId3"/>
                          <a:stretch>
                            <a:fillRect l="-84444" t="-278182" r="-448000" b="-523636"/>
                          </a:stretch>
                        </a:blipFill>
                      </a:tcPr>
                    </a:tc>
                    <a:tc>
                      <a:txBody>
                        <a:bodyPr/>
                        <a:lstStyle/>
                        <a:p>
                          <a:endParaRPr lang="en-SE"/>
                        </a:p>
                      </a:txBody>
                      <a:tcPr>
                        <a:blipFill>
                          <a:blip r:embed="rId3"/>
                          <a:stretch>
                            <a:fillRect l="-207500" t="-278182" r="-404000" b="-523636"/>
                          </a:stretch>
                        </a:blipFill>
                      </a:tcPr>
                    </a:tc>
                    <a:tc>
                      <a:txBody>
                        <a:bodyPr/>
                        <a:lstStyle/>
                        <a:p>
                          <a:endParaRPr lang="en-SE"/>
                        </a:p>
                      </a:txBody>
                      <a:tcPr>
                        <a:blipFill>
                          <a:blip r:embed="rId3"/>
                          <a:stretch>
                            <a:fillRect l="-273333" t="-278182" r="-259111" b="-523636"/>
                          </a:stretch>
                        </a:blipFill>
                      </a:tcPr>
                    </a:tc>
                    <a:tc>
                      <a:txBody>
                        <a:bodyPr/>
                        <a:lstStyle/>
                        <a:p>
                          <a:endParaRPr lang="en-SE"/>
                        </a:p>
                      </a:txBody>
                      <a:tcPr>
                        <a:blipFill>
                          <a:blip r:embed="rId3"/>
                          <a:stretch>
                            <a:fillRect l="-237288" t="-278182" r="-64689" b="-523636"/>
                          </a:stretch>
                        </a:blipFill>
                      </a:tcPr>
                    </a:tc>
                    <a:tc>
                      <a:txBody>
                        <a:bodyPr/>
                        <a:lstStyle/>
                        <a:p>
                          <a:endParaRPr lang="en-SE"/>
                        </a:p>
                      </a:txBody>
                      <a:tcPr>
                        <a:blipFill>
                          <a:blip r:embed="rId3"/>
                          <a:stretch>
                            <a:fillRect l="-530667" t="-278182" r="-1778" b="-523636"/>
                          </a:stretch>
                        </a:blipFill>
                      </a:tcPr>
                    </a:tc>
                    <a:extLst>
                      <a:ext uri="{0D108BD9-81ED-4DB2-BD59-A6C34878D82A}">
                        <a16:rowId xmlns:a16="http://schemas.microsoft.com/office/drawing/2014/main" val="1308874589"/>
                      </a:ext>
                    </a:extLst>
                  </a:tr>
                  <a:tr h="335280">
                    <a:tc>
                      <a:txBody>
                        <a:bodyPr/>
                        <a:lstStyle/>
                        <a:p>
                          <a:pPr algn="ctr"/>
                          <a:r>
                            <a:rPr lang="en-US" sz="1600" dirty="0"/>
                            <a:t>C3:CONV</a:t>
                          </a:r>
                          <a:endParaRPr lang="en-SE" sz="1600" dirty="0"/>
                        </a:p>
                      </a:txBody>
                      <a:tcPr/>
                    </a:tc>
                    <a:tc>
                      <a:txBody>
                        <a:bodyPr/>
                        <a:lstStyle/>
                        <a:p>
                          <a:endParaRPr lang="en-SE"/>
                        </a:p>
                      </a:txBody>
                      <a:tcPr>
                        <a:blipFill>
                          <a:blip r:embed="rId3"/>
                          <a:stretch>
                            <a:fillRect l="-84444" t="-371429" r="-448000" b="-414286"/>
                          </a:stretch>
                        </a:blipFill>
                      </a:tcPr>
                    </a:tc>
                    <a:tc>
                      <a:txBody>
                        <a:bodyPr/>
                        <a:lstStyle/>
                        <a:p>
                          <a:endParaRPr lang="en-SE"/>
                        </a:p>
                      </a:txBody>
                      <a:tcPr>
                        <a:blipFill>
                          <a:blip r:embed="rId3"/>
                          <a:stretch>
                            <a:fillRect l="-207500" t="-371429" r="-404000" b="-414286"/>
                          </a:stretch>
                        </a:blipFill>
                      </a:tcPr>
                    </a:tc>
                    <a:tc>
                      <a:txBody>
                        <a:bodyPr/>
                        <a:lstStyle/>
                        <a:p>
                          <a:endParaRPr lang="en-SE"/>
                        </a:p>
                      </a:txBody>
                      <a:tcPr>
                        <a:blipFill>
                          <a:blip r:embed="rId3"/>
                          <a:stretch>
                            <a:fillRect l="-273333" t="-371429" r="-259111" b="-414286"/>
                          </a:stretch>
                        </a:blipFill>
                      </a:tcPr>
                    </a:tc>
                    <a:tc>
                      <a:txBody>
                        <a:bodyPr/>
                        <a:lstStyle/>
                        <a:p>
                          <a:endParaRPr lang="en-SE"/>
                        </a:p>
                      </a:txBody>
                      <a:tcPr>
                        <a:blipFill>
                          <a:blip r:embed="rId3"/>
                          <a:stretch>
                            <a:fillRect l="-237288" t="-371429" r="-64689" b="-414286"/>
                          </a:stretch>
                        </a:blipFill>
                      </a:tcPr>
                    </a:tc>
                    <a:tc>
                      <a:txBody>
                        <a:bodyPr/>
                        <a:lstStyle/>
                        <a:p>
                          <a:endParaRPr lang="en-SE"/>
                        </a:p>
                      </a:txBody>
                      <a:tcPr>
                        <a:blipFill>
                          <a:blip r:embed="rId3"/>
                          <a:stretch>
                            <a:fillRect l="-530667" t="-371429" r="-1778" b="-414286"/>
                          </a:stretch>
                        </a:blipFill>
                      </a:tcPr>
                    </a:tc>
                    <a:extLst>
                      <a:ext uri="{0D108BD9-81ED-4DB2-BD59-A6C34878D82A}">
                        <a16:rowId xmlns:a16="http://schemas.microsoft.com/office/drawing/2014/main" val="1137292161"/>
                      </a:ext>
                    </a:extLst>
                  </a:tr>
                  <a:tr h="335280">
                    <a:tc>
                      <a:txBody>
                        <a:bodyPr/>
                        <a:lstStyle/>
                        <a:p>
                          <a:pPr algn="ctr"/>
                          <a:r>
                            <a:rPr lang="en-US" sz="1600" dirty="0"/>
                            <a:t>S4:POOL</a:t>
                          </a:r>
                          <a:endParaRPr lang="en-SE" sz="1600" dirty="0"/>
                        </a:p>
                      </a:txBody>
                      <a:tcPr/>
                    </a:tc>
                    <a:tc>
                      <a:txBody>
                        <a:bodyPr/>
                        <a:lstStyle/>
                        <a:p>
                          <a:endParaRPr lang="en-SE"/>
                        </a:p>
                      </a:txBody>
                      <a:tcPr>
                        <a:blipFill>
                          <a:blip r:embed="rId3"/>
                          <a:stretch>
                            <a:fillRect l="-84444" t="-480000" r="-448000" b="-321818"/>
                          </a:stretch>
                        </a:blipFill>
                      </a:tcPr>
                    </a:tc>
                    <a:tc>
                      <a:txBody>
                        <a:bodyPr/>
                        <a:lstStyle/>
                        <a:p>
                          <a:endParaRPr lang="en-SE"/>
                        </a:p>
                      </a:txBody>
                      <a:tcPr>
                        <a:blipFill>
                          <a:blip r:embed="rId3"/>
                          <a:stretch>
                            <a:fillRect l="-207500" t="-480000" r="-404000" b="-321818"/>
                          </a:stretch>
                        </a:blipFill>
                      </a:tcPr>
                    </a:tc>
                    <a:tc>
                      <a:txBody>
                        <a:bodyPr/>
                        <a:lstStyle/>
                        <a:p>
                          <a:endParaRPr lang="en-SE"/>
                        </a:p>
                      </a:txBody>
                      <a:tcPr>
                        <a:blipFill>
                          <a:blip r:embed="rId3"/>
                          <a:stretch>
                            <a:fillRect l="-273333" t="-480000" r="-259111" b="-321818"/>
                          </a:stretch>
                        </a:blipFill>
                      </a:tcPr>
                    </a:tc>
                    <a:tc>
                      <a:txBody>
                        <a:bodyPr/>
                        <a:lstStyle/>
                        <a:p>
                          <a:endParaRPr lang="en-SE"/>
                        </a:p>
                      </a:txBody>
                      <a:tcPr>
                        <a:blipFill>
                          <a:blip r:embed="rId3"/>
                          <a:stretch>
                            <a:fillRect l="-237288" t="-480000" r="-64689" b="-321818"/>
                          </a:stretch>
                        </a:blipFill>
                      </a:tcPr>
                    </a:tc>
                    <a:tc>
                      <a:txBody>
                        <a:bodyPr/>
                        <a:lstStyle/>
                        <a:p>
                          <a:endParaRPr lang="en-SE"/>
                        </a:p>
                      </a:txBody>
                      <a:tcPr>
                        <a:blipFill>
                          <a:blip r:embed="rId3"/>
                          <a:stretch>
                            <a:fillRect l="-530667" t="-480000" r="-1778" b="-321818"/>
                          </a:stretch>
                        </a:blipFill>
                      </a:tcPr>
                    </a:tc>
                    <a:extLst>
                      <a:ext uri="{0D108BD9-81ED-4DB2-BD59-A6C34878D82A}">
                        <a16:rowId xmlns:a16="http://schemas.microsoft.com/office/drawing/2014/main" val="3154861950"/>
                      </a:ext>
                    </a:extLst>
                  </a:tr>
                  <a:tr h="335280">
                    <a:tc>
                      <a:txBody>
                        <a:bodyPr/>
                        <a:lstStyle/>
                        <a:p>
                          <a:pPr algn="ctr"/>
                          <a:r>
                            <a:rPr lang="en-US" sz="1600" dirty="0"/>
                            <a:t>C5:CONV</a:t>
                          </a:r>
                          <a:endParaRPr lang="en-SE" sz="1600" dirty="0"/>
                        </a:p>
                      </a:txBody>
                      <a:tcPr/>
                    </a:tc>
                    <a:tc>
                      <a:txBody>
                        <a:bodyPr/>
                        <a:lstStyle/>
                        <a:p>
                          <a:endParaRPr lang="en-SE"/>
                        </a:p>
                      </a:txBody>
                      <a:tcPr>
                        <a:blipFill>
                          <a:blip r:embed="rId3"/>
                          <a:stretch>
                            <a:fillRect l="-84444" t="-580000" r="-448000" b="-221818"/>
                          </a:stretch>
                        </a:blipFill>
                      </a:tcPr>
                    </a:tc>
                    <a:tc>
                      <a:txBody>
                        <a:bodyPr/>
                        <a:lstStyle/>
                        <a:p>
                          <a:endParaRPr lang="en-SE"/>
                        </a:p>
                      </a:txBody>
                      <a:tcPr>
                        <a:blipFill>
                          <a:blip r:embed="rId3"/>
                          <a:stretch>
                            <a:fillRect l="-207500" t="-580000" r="-404000" b="-221818"/>
                          </a:stretch>
                        </a:blipFill>
                      </a:tcPr>
                    </a:tc>
                    <a:tc>
                      <a:txBody>
                        <a:bodyPr/>
                        <a:lstStyle/>
                        <a:p>
                          <a:endParaRPr lang="en-SE"/>
                        </a:p>
                      </a:txBody>
                      <a:tcPr>
                        <a:blipFill>
                          <a:blip r:embed="rId3"/>
                          <a:stretch>
                            <a:fillRect l="-273333" t="-580000" r="-259111" b="-221818"/>
                          </a:stretch>
                        </a:blipFill>
                      </a:tcPr>
                    </a:tc>
                    <a:tc>
                      <a:txBody>
                        <a:bodyPr/>
                        <a:lstStyle/>
                        <a:p>
                          <a:endParaRPr lang="en-SE"/>
                        </a:p>
                      </a:txBody>
                      <a:tcPr>
                        <a:blipFill>
                          <a:blip r:embed="rId3"/>
                          <a:stretch>
                            <a:fillRect l="-237288" t="-580000" r="-64689" b="-221818"/>
                          </a:stretch>
                        </a:blipFill>
                      </a:tcPr>
                    </a:tc>
                    <a:tc>
                      <a:txBody>
                        <a:bodyPr/>
                        <a:lstStyle/>
                        <a:p>
                          <a:endParaRPr lang="en-SE"/>
                        </a:p>
                      </a:txBody>
                      <a:tcPr>
                        <a:blipFill>
                          <a:blip r:embed="rId3"/>
                          <a:stretch>
                            <a:fillRect l="-530667" t="-580000" r="-1778" b="-221818"/>
                          </a:stretch>
                        </a:blipFill>
                      </a:tcPr>
                    </a:tc>
                    <a:extLst>
                      <a:ext uri="{0D108BD9-81ED-4DB2-BD59-A6C34878D82A}">
                        <a16:rowId xmlns:a16="http://schemas.microsoft.com/office/drawing/2014/main" val="3965331634"/>
                      </a:ext>
                    </a:extLst>
                  </a:tr>
                  <a:tr h="335280">
                    <a:tc>
                      <a:txBody>
                        <a:bodyPr/>
                        <a:lstStyle/>
                        <a:p>
                          <a:pPr algn="ctr"/>
                          <a:r>
                            <a:rPr lang="en-US" sz="1600" dirty="0"/>
                            <a:t>F6</a:t>
                          </a:r>
                          <a:endParaRPr lang="en-SE" sz="1600" dirty="0"/>
                        </a:p>
                      </a:txBody>
                      <a:tcPr/>
                    </a:tc>
                    <a:tc>
                      <a:txBody>
                        <a:bodyPr/>
                        <a:lstStyle/>
                        <a:p>
                          <a:pPr algn="ctr"/>
                          <a:r>
                            <a:rPr lang="en-US" sz="1600" dirty="0"/>
                            <a:t>FC</a:t>
                          </a:r>
                          <a:endParaRPr lang="en-SE" sz="1600" dirty="0"/>
                        </a:p>
                      </a:txBody>
                      <a:tcPr/>
                    </a:tc>
                    <a:tc>
                      <a:txBody>
                        <a:bodyPr/>
                        <a:lstStyle/>
                        <a:p>
                          <a:pPr algn="ctr"/>
                          <a:r>
                            <a:rPr lang="en-US" sz="1600" dirty="0"/>
                            <a:t>-</a:t>
                          </a:r>
                          <a:endParaRPr lang="en-SE" sz="1600" dirty="0"/>
                        </a:p>
                      </a:txBody>
                      <a:tcPr/>
                    </a:tc>
                    <a:tc>
                      <a:txBody>
                        <a:bodyPr/>
                        <a:lstStyle/>
                        <a:p>
                          <a:endParaRPr lang="en-SE"/>
                        </a:p>
                      </a:txBody>
                      <a:tcPr>
                        <a:blipFill>
                          <a:blip r:embed="rId3"/>
                          <a:stretch>
                            <a:fillRect l="-273333" t="-680000" r="-259111" b="-121818"/>
                          </a:stretch>
                        </a:blipFill>
                      </a:tcPr>
                    </a:tc>
                    <a:tc>
                      <a:txBody>
                        <a:bodyPr/>
                        <a:lstStyle/>
                        <a:p>
                          <a:endParaRPr lang="en-SE"/>
                        </a:p>
                      </a:txBody>
                      <a:tcPr>
                        <a:blipFill>
                          <a:blip r:embed="rId3"/>
                          <a:stretch>
                            <a:fillRect l="-237288" t="-680000" r="-64689" b="-121818"/>
                          </a:stretch>
                        </a:blipFill>
                      </a:tcPr>
                    </a:tc>
                    <a:tc>
                      <a:txBody>
                        <a:bodyPr/>
                        <a:lstStyle/>
                        <a:p>
                          <a:endParaRPr lang="en-SE"/>
                        </a:p>
                      </a:txBody>
                      <a:tcPr>
                        <a:blipFill>
                          <a:blip r:embed="rId3"/>
                          <a:stretch>
                            <a:fillRect l="-530667" t="-680000" r="-1778" b="-121818"/>
                          </a:stretch>
                        </a:blipFill>
                      </a:tcPr>
                    </a:tc>
                    <a:extLst>
                      <a:ext uri="{0D108BD9-81ED-4DB2-BD59-A6C34878D82A}">
                        <a16:rowId xmlns:a16="http://schemas.microsoft.com/office/drawing/2014/main" val="839731789"/>
                      </a:ext>
                    </a:extLst>
                  </a:tr>
                  <a:tr h="335280">
                    <a:tc>
                      <a:txBody>
                        <a:bodyPr/>
                        <a:lstStyle/>
                        <a:p>
                          <a:pPr algn="ctr"/>
                          <a:r>
                            <a:rPr lang="en-US" sz="1600" dirty="0"/>
                            <a:t>Output</a:t>
                          </a:r>
                          <a:endParaRPr lang="en-SE" sz="1600" dirty="0"/>
                        </a:p>
                      </a:txBody>
                      <a:tcPr/>
                    </a:tc>
                    <a:tc>
                      <a:txBody>
                        <a:bodyPr/>
                        <a:lstStyle/>
                        <a:p>
                          <a:pPr algn="ctr"/>
                          <a:r>
                            <a:rPr lang="en-US" sz="1600" dirty="0"/>
                            <a:t>FC</a:t>
                          </a:r>
                          <a:endParaRPr lang="en-SE" sz="1600" dirty="0"/>
                        </a:p>
                      </a:txBody>
                      <a:tcPr/>
                    </a:tc>
                    <a:tc>
                      <a:txBody>
                        <a:bodyPr/>
                        <a:lstStyle/>
                        <a:p>
                          <a:pPr algn="ctr"/>
                          <a:endParaRPr lang="en-SE" sz="1600" baseline="-25000" dirty="0"/>
                        </a:p>
                      </a:txBody>
                      <a:tcPr/>
                    </a:tc>
                    <a:tc>
                      <a:txBody>
                        <a:bodyPr/>
                        <a:lstStyle/>
                        <a:p>
                          <a:pPr algn="ctr"/>
                          <a:endParaRPr lang="en-SE" sz="1600" dirty="0"/>
                        </a:p>
                      </a:txBody>
                      <a:tcPr/>
                    </a:tc>
                    <a:tc>
                      <a:txBody>
                        <a:bodyPr/>
                        <a:lstStyle/>
                        <a:p>
                          <a:endParaRPr lang="en-SE"/>
                        </a:p>
                      </a:txBody>
                      <a:tcPr>
                        <a:blipFill>
                          <a:blip r:embed="rId3"/>
                          <a:stretch>
                            <a:fillRect l="-237288" t="-780000" r="-64689" b="-21818"/>
                          </a:stretch>
                        </a:blipFill>
                      </a:tcPr>
                    </a:tc>
                    <a:tc>
                      <a:txBody>
                        <a:bodyPr/>
                        <a:lstStyle/>
                        <a:p>
                          <a:endParaRPr lang="en-SE"/>
                        </a:p>
                      </a:txBody>
                      <a:tcPr>
                        <a:blipFill>
                          <a:blip r:embed="rId3"/>
                          <a:stretch>
                            <a:fillRect l="-530667" t="-780000" r="-1778" b="-21818"/>
                          </a:stretch>
                        </a:blipFill>
                      </a:tcPr>
                    </a:tc>
                    <a:extLst>
                      <a:ext uri="{0D108BD9-81ED-4DB2-BD59-A6C34878D82A}">
                        <a16:rowId xmlns:a16="http://schemas.microsoft.com/office/drawing/2014/main" val="1686210177"/>
                      </a:ext>
                    </a:extLst>
                  </a:tr>
                </a:tbl>
              </a:graphicData>
            </a:graphic>
          </p:graphicFrame>
        </mc:Fallback>
      </mc:AlternateContent>
      <p:sp>
        <p:nvSpPr>
          <p:cNvPr id="3" name="Rectangle 2">
            <a:extLst>
              <a:ext uri="{FF2B5EF4-FFF2-40B4-BE49-F238E27FC236}">
                <a16:creationId xmlns:a16="http://schemas.microsoft.com/office/drawing/2014/main" id="{A24A1A94-3222-DC91-694F-E719041C68B4}"/>
              </a:ext>
            </a:extLst>
          </p:cNvPr>
          <p:cNvSpPr/>
          <p:nvPr/>
        </p:nvSpPr>
        <p:spPr>
          <a:xfrm>
            <a:off x="0" y="1085193"/>
            <a:ext cx="12182484" cy="121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202495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597497-0730-A0B5-B7B3-AB9F05694B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0536" y="3372105"/>
            <a:ext cx="2911642" cy="3309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A01AED-20F8-ECF6-8FE3-0D9BAC045BD1}"/>
              </a:ext>
            </a:extLst>
          </p:cNvPr>
          <p:cNvSpPr>
            <a:spLocks noGrp="1"/>
          </p:cNvSpPr>
          <p:nvPr>
            <p:ph type="title"/>
          </p:nvPr>
        </p:nvSpPr>
        <p:spPr/>
        <p:txBody>
          <a:bodyPr>
            <a:normAutofit/>
          </a:bodyPr>
          <a:lstStyle/>
          <a:p>
            <a:r>
              <a:rPr lang="en-US" dirty="0"/>
              <a:t>Filters/Kernels in Computer Vision</a:t>
            </a:r>
            <a:endParaRPr lang="en-SE" dirty="0"/>
          </a:p>
        </p:txBody>
      </p:sp>
      <p:sp>
        <p:nvSpPr>
          <p:cNvPr id="3" name="Content Placeholder 2">
            <a:extLst>
              <a:ext uri="{FF2B5EF4-FFF2-40B4-BE49-F238E27FC236}">
                <a16:creationId xmlns:a16="http://schemas.microsoft.com/office/drawing/2014/main" id="{FADE9131-AD4C-5F57-1CC7-04547DFA093F}"/>
              </a:ext>
            </a:extLst>
          </p:cNvPr>
          <p:cNvSpPr>
            <a:spLocks noGrp="1"/>
          </p:cNvSpPr>
          <p:nvPr>
            <p:ph idx="1"/>
          </p:nvPr>
        </p:nvSpPr>
        <p:spPr>
          <a:xfrm>
            <a:off x="622737" y="1203158"/>
            <a:ext cx="10883463" cy="5831305"/>
          </a:xfrm>
        </p:spPr>
        <p:txBody>
          <a:bodyPr/>
          <a:lstStyle/>
          <a:p>
            <a:r>
              <a:rPr lang="en-US" sz="1800" dirty="0">
                <a:solidFill>
                  <a:srgbClr val="C00000"/>
                </a:solidFill>
              </a:rPr>
              <a:t>Convolution</a:t>
            </a:r>
            <a:r>
              <a:rPr lang="en-US" sz="1800" dirty="0"/>
              <a:t> operation: we slide each </a:t>
            </a:r>
            <a:r>
              <a:rPr lang="en-US" sz="1800" dirty="0">
                <a:solidFill>
                  <a:srgbClr val="C00000"/>
                </a:solidFill>
              </a:rPr>
              <a:t>filter</a:t>
            </a:r>
            <a:r>
              <a:rPr lang="en-US" sz="1800" dirty="0"/>
              <a:t> (also called </a:t>
            </a:r>
            <a:r>
              <a:rPr lang="en-US" sz="1800" dirty="0">
                <a:solidFill>
                  <a:srgbClr val="C00000"/>
                </a:solidFill>
              </a:rPr>
              <a:t>kernel</a:t>
            </a:r>
            <a:r>
              <a:rPr lang="en-US" sz="1800" dirty="0"/>
              <a:t>) across the width and height of the input volume, and compute dot products between the entries of the filter and the input. As the filter slides over the width and height of the input volume, a 2D </a:t>
            </a:r>
            <a:r>
              <a:rPr lang="en-US" sz="1800" dirty="0">
                <a:solidFill>
                  <a:srgbClr val="C00000"/>
                </a:solidFill>
              </a:rPr>
              <a:t>feature map </a:t>
            </a:r>
            <a:r>
              <a:rPr lang="en-US" sz="1800" dirty="0"/>
              <a:t>(also called </a:t>
            </a:r>
            <a:r>
              <a:rPr lang="en-US" sz="1800" dirty="0">
                <a:solidFill>
                  <a:srgbClr val="C00000"/>
                </a:solidFill>
              </a:rPr>
              <a:t>activation map</a:t>
            </a:r>
            <a:r>
              <a:rPr lang="en-US" sz="1800" dirty="0"/>
              <a:t>) is produced that gives the responses of that filter at every spatial position.</a:t>
            </a:r>
          </a:p>
          <a:p>
            <a:pPr lvl="1"/>
            <a:r>
              <a:rPr lang="en-US" sz="1600" dirty="0"/>
              <a:t>Dot product: elementwise multiplication of a filter w. corresponding input values, then summing them to generate one output value</a:t>
            </a:r>
          </a:p>
          <a:p>
            <a:r>
              <a:rPr lang="en-US" sz="1800" dirty="0"/>
              <a:t>Filters extract features used by downstream tasks such as classification, image segmentation, etc. </a:t>
            </a:r>
          </a:p>
        </p:txBody>
      </p:sp>
      <p:sp>
        <p:nvSpPr>
          <p:cNvPr id="4" name="Slide Number Placeholder 3">
            <a:extLst>
              <a:ext uri="{FF2B5EF4-FFF2-40B4-BE49-F238E27FC236}">
                <a16:creationId xmlns:a16="http://schemas.microsoft.com/office/drawing/2014/main" id="{BF39199D-66B7-8D7C-368D-B736539DACB5}"/>
              </a:ext>
            </a:extLst>
          </p:cNvPr>
          <p:cNvSpPr>
            <a:spLocks noGrp="1"/>
          </p:cNvSpPr>
          <p:nvPr>
            <p:ph type="sldNum" sz="quarter" idx="12"/>
          </p:nvPr>
        </p:nvSpPr>
        <p:spPr/>
        <p:txBody>
          <a:bodyPr/>
          <a:lstStyle/>
          <a:p>
            <a:fld id="{1F57BF9A-7B35-9447-9112-EAE7E91B4E99}" type="slidenum">
              <a:rPr lang="en-US" smtClean="0"/>
              <a:t>5</a:t>
            </a:fld>
            <a:endParaRPr lang="en-US"/>
          </a:p>
        </p:txBody>
      </p:sp>
      <p:pic>
        <p:nvPicPr>
          <p:cNvPr id="5" name="Picture 2">
            <a:extLst>
              <a:ext uri="{FF2B5EF4-FFF2-40B4-BE49-F238E27FC236}">
                <a16:creationId xmlns:a16="http://schemas.microsoft.com/office/drawing/2014/main" id="{54A4061A-8287-3D37-6999-4CF38330B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916" y="3217549"/>
            <a:ext cx="4636614" cy="357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843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7218-8E44-BA81-6DC6-771600DD28FA}"/>
              </a:ext>
            </a:extLst>
          </p:cNvPr>
          <p:cNvSpPr>
            <a:spLocks noGrp="1"/>
          </p:cNvSpPr>
          <p:nvPr>
            <p:ph type="title"/>
          </p:nvPr>
        </p:nvSpPr>
        <p:spPr/>
        <p:txBody>
          <a:bodyPr/>
          <a:lstStyle/>
          <a:p>
            <a:r>
              <a:rPr lang="en-US" sz="4800" dirty="0"/>
              <a:t>LeNet-5 Details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10FE92-7875-AA10-B6E0-0A281D860E60}"/>
                  </a:ext>
                </a:extLst>
              </p:cNvPr>
              <p:cNvSpPr>
                <a:spLocks noGrp="1"/>
              </p:cNvSpPr>
              <p:nvPr>
                <p:ph idx="1"/>
              </p:nvPr>
            </p:nvSpPr>
            <p:spPr/>
            <p:txBody>
              <a:bodyPr>
                <a:normAutofit fontScale="55000" lnSpcReduction="20000"/>
              </a:bodyPr>
              <a:lstStyle/>
              <a:p>
                <a:r>
                  <a:rPr lang="en-US" sz="3200" dirty="0"/>
                  <a:t>Input image: </a:t>
                </a:r>
                <a14:m>
                  <m:oMath xmlns:m="http://schemas.openxmlformats.org/officeDocument/2006/math">
                    <m:r>
                      <a:rPr lang="en-US" sz="3200" i="1">
                        <a:latin typeface="Cambria Math" panose="02040503050406030204" pitchFamily="18" charset="0"/>
                      </a:rPr>
                      <m:t>32×32×1 </m:t>
                    </m:r>
                  </m:oMath>
                </a14:m>
                <a:r>
                  <a:rPr lang="en-US" sz="3200" dirty="0"/>
                  <a:t>(grey-scale images of hand-written digits w. size </a:t>
                </a:r>
                <a14:m>
                  <m:oMath xmlns:m="http://schemas.openxmlformats.org/officeDocument/2006/math">
                    <m:r>
                      <a:rPr lang="en-US" sz="3200" b="0" i="1" smtClean="0">
                        <a:latin typeface="Cambria Math" panose="02040503050406030204" pitchFamily="18" charset="0"/>
                      </a:rPr>
                      <m:t>32×32</m:t>
                    </m:r>
                  </m:oMath>
                </a14:m>
                <a:r>
                  <a:rPr lang="en-US" sz="3200" dirty="0"/>
                  <a:t> pixels)</a:t>
                </a:r>
              </a:p>
              <a:p>
                <a:r>
                  <a:rPr lang="en-US" sz="3200" dirty="0"/>
                  <a:t>Conv filters </a:t>
                </a:r>
                <a14:m>
                  <m:oMath xmlns:m="http://schemas.openxmlformats.org/officeDocument/2006/math">
                    <m:r>
                      <a:rPr lang="en-US" sz="3200" i="1" dirty="0" smtClean="0">
                        <a:latin typeface="Cambria Math" panose="02040503050406030204" pitchFamily="18" charset="0"/>
                      </a:rPr>
                      <m:t>5</m:t>
                    </m:r>
                    <m:r>
                      <a:rPr lang="en-US" sz="3200" b="0" i="1" dirty="0" smtClean="0">
                        <a:latin typeface="Cambria Math" panose="02040503050406030204" pitchFamily="18" charset="0"/>
                      </a:rPr>
                      <m:t>×</m:t>
                    </m:r>
                    <m:r>
                      <a:rPr lang="en-US" sz="3200" i="1" dirty="0" smtClean="0">
                        <a:latin typeface="Cambria Math" panose="02040503050406030204" pitchFamily="18" charset="0"/>
                      </a:rPr>
                      <m:t>5</m:t>
                    </m:r>
                    <m:r>
                      <a:rPr lang="en-US" sz="3200" b="0" i="1" dirty="0" smtClean="0">
                        <a:latin typeface="Cambria Math" panose="02040503050406030204" pitchFamily="18" charset="0"/>
                      </a:rPr>
                      <m:t>×1</m:t>
                    </m:r>
                  </m:oMath>
                </a14:m>
                <a:r>
                  <a:rPr lang="en-US" sz="3200" dirty="0"/>
                  <a:t> w. stride 1; Pooling filters </a:t>
                </a:r>
                <a14:m>
                  <m:oMath xmlns:m="http://schemas.openxmlformats.org/officeDocument/2006/math">
                    <m:r>
                      <a:rPr lang="en-US" sz="3200" i="1" dirty="0" smtClean="0">
                        <a:latin typeface="Cambria Math" panose="02040503050406030204" pitchFamily="18" charset="0"/>
                      </a:rPr>
                      <m:t>2</m:t>
                    </m:r>
                    <m:r>
                      <a:rPr lang="en-US" sz="3200" b="0" i="1" dirty="0" smtClean="0">
                        <a:latin typeface="Cambria Math" panose="02040503050406030204" pitchFamily="18" charset="0"/>
                      </a:rPr>
                      <m:t>×</m:t>
                    </m:r>
                    <m:r>
                      <a:rPr lang="en-US" sz="3200" i="1" dirty="0" smtClean="0">
                        <a:latin typeface="Cambria Math" panose="02040503050406030204" pitchFamily="18" charset="0"/>
                      </a:rPr>
                      <m:t>2</m:t>
                    </m:r>
                  </m:oMath>
                </a14:m>
                <a:r>
                  <a:rPr lang="en-US" sz="3200" dirty="0"/>
                  <a:t> w. stride </a:t>
                </a:r>
                <a14:m>
                  <m:oMath xmlns:m="http://schemas.openxmlformats.org/officeDocument/2006/math">
                    <m:r>
                      <a:rPr lang="en-US" sz="3200" i="1" dirty="0" smtClean="0">
                        <a:latin typeface="Cambria Math" panose="02040503050406030204" pitchFamily="18" charset="0"/>
                      </a:rPr>
                      <m:t>2</m:t>
                    </m:r>
                  </m:oMath>
                </a14:m>
                <a:endParaRPr lang="en-US" sz="3200" dirty="0"/>
              </a:p>
              <a:p>
                <a:r>
                  <a:rPr lang="en-US" sz="3200" dirty="0"/>
                  <a:t>Conv layer C1 maps from input volume </a:t>
                </a:r>
                <a14:m>
                  <m:oMath xmlns:m="http://schemas.openxmlformats.org/officeDocument/2006/math">
                    <m:r>
                      <a:rPr lang="en-US" sz="3200" i="1" smtClean="0">
                        <a:latin typeface="Cambria Math" panose="02040503050406030204" pitchFamily="18" charset="0"/>
                      </a:rPr>
                      <m:t>32×32</m:t>
                    </m:r>
                    <m:r>
                      <a:rPr lang="en-US" sz="3200" b="0" i="1" smtClean="0">
                        <a:latin typeface="Cambria Math" panose="02040503050406030204" pitchFamily="18" charset="0"/>
                      </a:rPr>
                      <m:t>×1</m:t>
                    </m:r>
                  </m:oMath>
                </a14:m>
                <a:r>
                  <a:rPr lang="en-US" sz="3200" dirty="0"/>
                  <a:t> to 6 feature maps w. volume </a:t>
                </a:r>
                <a14:m>
                  <m:oMath xmlns:m="http://schemas.openxmlformats.org/officeDocument/2006/math">
                    <m:r>
                      <a:rPr lang="en-US" sz="3200" b="0" i="1" smtClean="0">
                        <a:latin typeface="Cambria Math" panose="02040503050406030204" pitchFamily="18" charset="0"/>
                      </a:rPr>
                      <m:t>28×28×6</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32−5)+1=28</m:t>
                    </m:r>
                  </m:oMath>
                </a14:m>
                <a:r>
                  <a:rPr lang="en-US" sz="3200" dirty="0"/>
                  <a:t>). No params: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5∗5∗1+1</m:t>
                        </m:r>
                      </m:e>
                    </m:d>
                    <m:r>
                      <a:rPr lang="en-US" b="0" i="1" smtClean="0">
                        <a:latin typeface="Cambria Math" panose="02040503050406030204" pitchFamily="18" charset="0"/>
                      </a:rPr>
                      <m:t>∗</m:t>
                    </m:r>
                    <m:r>
                      <a:rPr lang="en-US" i="1">
                        <a:latin typeface="Cambria Math" panose="02040503050406030204" pitchFamily="18" charset="0"/>
                      </a:rPr>
                      <m:t>6</m:t>
                    </m:r>
                    <m:r>
                      <a:rPr lang="en-US" b="0" i="1" smtClean="0">
                        <a:latin typeface="Cambria Math" panose="02040503050406030204" pitchFamily="18" charset="0"/>
                      </a:rPr>
                      <m:t>=156</m:t>
                    </m:r>
                  </m:oMath>
                </a14:m>
                <a:endParaRPr lang="en-US" sz="3200" dirty="0"/>
              </a:p>
              <a:p>
                <a:r>
                  <a:rPr lang="en-US" sz="3200" dirty="0"/>
                  <a:t>Pooling layer S2 maps from input volume </a:t>
                </a:r>
                <a14:m>
                  <m:oMath xmlns:m="http://schemas.openxmlformats.org/officeDocument/2006/math">
                    <m:r>
                      <a:rPr lang="en-US" sz="3200" b="0" i="1" smtClean="0">
                        <a:latin typeface="Cambria Math" panose="02040503050406030204" pitchFamily="18" charset="0"/>
                      </a:rPr>
                      <m:t>28</m:t>
                    </m:r>
                    <m:r>
                      <a:rPr lang="en-US" sz="3200" i="1" smtClean="0">
                        <a:latin typeface="Cambria Math" panose="02040503050406030204" pitchFamily="18" charset="0"/>
                      </a:rPr>
                      <m:t>×</m:t>
                    </m:r>
                    <m:r>
                      <a:rPr lang="en-US" sz="3200" b="0" i="1" smtClean="0">
                        <a:latin typeface="Cambria Math" panose="02040503050406030204" pitchFamily="18" charset="0"/>
                      </a:rPr>
                      <m:t>28×6</m:t>
                    </m:r>
                  </m:oMath>
                </a14:m>
                <a:r>
                  <a:rPr lang="en-US" sz="3200" dirty="0"/>
                  <a:t> to 6 feature maps w. volume </a:t>
                </a:r>
                <a14:m>
                  <m:oMath xmlns:m="http://schemas.openxmlformats.org/officeDocument/2006/math">
                    <m:r>
                      <a:rPr lang="en-US" sz="3200" b="0" i="1" smtClean="0">
                        <a:latin typeface="Cambria Math" panose="02040503050406030204" pitchFamily="18" charset="0"/>
                      </a:rPr>
                      <m:t>14×14×6</m:t>
                    </m:r>
                  </m:oMath>
                </a14:m>
                <a:r>
                  <a:rPr lang="en-US" sz="3200" dirty="0"/>
                  <a:t> (since </a:t>
                </a:r>
                <a14:m>
                  <m:oMath xmlns:m="http://schemas.openxmlformats.org/officeDocument/2006/math">
                    <m:f>
                      <m:fPr>
                        <m:ctrlPr>
                          <a:rPr lang="en-US" sz="3200" i="1" dirty="0">
                            <a:latin typeface="Cambria Math" panose="02040503050406030204" pitchFamily="18" charset="0"/>
                          </a:rPr>
                        </m:ctrlPr>
                      </m:fPr>
                      <m:num>
                        <m:r>
                          <a:rPr lang="en-US" sz="3200" dirty="0">
                            <a:latin typeface="Cambria Math" panose="02040503050406030204" pitchFamily="18" charset="0"/>
                          </a:rPr>
                          <m:t>1</m:t>
                        </m:r>
                      </m:num>
                      <m:den>
                        <m:r>
                          <a:rPr lang="en-US" sz="3200" b="0" i="0" dirty="0" smtClean="0">
                            <a:latin typeface="Cambria Math" panose="02040503050406030204" pitchFamily="18" charset="0"/>
                          </a:rPr>
                          <m:t>2</m:t>
                        </m:r>
                      </m:den>
                    </m:f>
                    <m:r>
                      <a:rPr lang="en-US" sz="3200" dirty="0">
                        <a:latin typeface="Cambria Math" panose="02040503050406030204" pitchFamily="18" charset="0"/>
                      </a:rPr>
                      <m:t>(</m:t>
                    </m:r>
                    <m:r>
                      <a:rPr lang="en-US" sz="3200" b="0" i="1" dirty="0" smtClean="0">
                        <a:latin typeface="Cambria Math" panose="02040503050406030204" pitchFamily="18" charset="0"/>
                      </a:rPr>
                      <m:t>28</m:t>
                    </m:r>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)+1=</m:t>
                    </m:r>
                    <m:r>
                      <a:rPr lang="en-US" sz="3200" b="0" i="1" dirty="0" smtClean="0">
                        <a:latin typeface="Cambria Math" panose="02040503050406030204" pitchFamily="18" charset="0"/>
                      </a:rPr>
                      <m:t>14</m:t>
                    </m:r>
                  </m:oMath>
                </a14:m>
                <a:r>
                  <a:rPr lang="en-US" dirty="0"/>
                  <a:t>). </a:t>
                </a:r>
                <a:endParaRPr lang="en-US" sz="3200" dirty="0"/>
              </a:p>
              <a:p>
                <a:r>
                  <a:rPr lang="en-US" sz="3200" dirty="0"/>
                  <a:t>Conv layer C3 maps from input volume </a:t>
                </a:r>
                <a14:m>
                  <m:oMath xmlns:m="http://schemas.openxmlformats.org/officeDocument/2006/math">
                    <m:r>
                      <a:rPr lang="en-US" sz="3200" b="0" i="1" smtClean="0">
                        <a:latin typeface="Cambria Math" panose="02040503050406030204" pitchFamily="18" charset="0"/>
                      </a:rPr>
                      <m:t>14</m:t>
                    </m:r>
                    <m:r>
                      <a:rPr lang="en-US" sz="3200" i="1" smtClean="0">
                        <a:latin typeface="Cambria Math" panose="02040503050406030204" pitchFamily="18" charset="0"/>
                      </a:rPr>
                      <m:t>×</m:t>
                    </m:r>
                    <m:r>
                      <a:rPr lang="en-US" sz="3200" b="0" i="1" smtClean="0">
                        <a:latin typeface="Cambria Math" panose="02040503050406030204" pitchFamily="18" charset="0"/>
                      </a:rPr>
                      <m:t>14×6</m:t>
                    </m:r>
                  </m:oMath>
                </a14:m>
                <a:r>
                  <a:rPr lang="en-US" sz="3200" dirty="0"/>
                  <a:t> to 16 feature maps w. volume </a:t>
                </a:r>
                <a14:m>
                  <m:oMath xmlns:m="http://schemas.openxmlformats.org/officeDocument/2006/math">
                    <m:r>
                      <a:rPr lang="en-US" sz="3200" b="0" i="1" smtClean="0">
                        <a:latin typeface="Cambria Math" panose="02040503050406030204" pitchFamily="18" charset="0"/>
                      </a:rPr>
                      <m:t>10×10×16</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14−5)+1=10</m:t>
                    </m:r>
                  </m:oMath>
                </a14:m>
                <a:r>
                  <a:rPr lang="en-US" sz="3200" dirty="0"/>
                  <a:t>). </a:t>
                </a:r>
                <a:r>
                  <a:rPr lang="en-US" dirty="0"/>
                  <a:t>No params: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5∗5∗</m:t>
                        </m:r>
                        <m:r>
                          <a:rPr lang="en-US" b="0" i="1" smtClean="0">
                            <a:latin typeface="Cambria Math" panose="02040503050406030204" pitchFamily="18" charset="0"/>
                          </a:rPr>
                          <m:t>6</m:t>
                        </m:r>
                        <m:r>
                          <a:rPr lang="en-US" i="1">
                            <a:latin typeface="Cambria Math" panose="02040503050406030204" pitchFamily="18" charset="0"/>
                          </a:rPr>
                          <m:t>+1</m:t>
                        </m:r>
                      </m:e>
                    </m:d>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6=</m:t>
                    </m:r>
                    <m:r>
                      <a:rPr lang="en-US" b="0" i="1" smtClean="0">
                        <a:latin typeface="Cambria Math" panose="02040503050406030204" pitchFamily="18" charset="0"/>
                      </a:rPr>
                      <m:t>2416</m:t>
                    </m:r>
                  </m:oMath>
                </a14:m>
                <a:endParaRPr lang="en-US" sz="3200" dirty="0"/>
              </a:p>
              <a:p>
                <a:r>
                  <a:rPr lang="en-US" sz="3200" dirty="0"/>
                  <a:t>Pooling layer S4 maps from input volume </a:t>
                </a:r>
                <a14:m>
                  <m:oMath xmlns:m="http://schemas.openxmlformats.org/officeDocument/2006/math">
                    <m:r>
                      <a:rPr lang="en-US" sz="3200" b="0" i="1" smtClean="0">
                        <a:latin typeface="Cambria Math" panose="02040503050406030204" pitchFamily="18" charset="0"/>
                      </a:rPr>
                      <m:t>10</m:t>
                    </m:r>
                    <m:r>
                      <a:rPr lang="en-US" sz="3200" i="1" smtClean="0">
                        <a:latin typeface="Cambria Math" panose="02040503050406030204" pitchFamily="18" charset="0"/>
                      </a:rPr>
                      <m:t>×</m:t>
                    </m:r>
                    <m:r>
                      <a:rPr lang="en-US" sz="3200" b="0" i="1" smtClean="0">
                        <a:latin typeface="Cambria Math" panose="02040503050406030204" pitchFamily="18" charset="0"/>
                      </a:rPr>
                      <m:t>10×16</m:t>
                    </m:r>
                  </m:oMath>
                </a14:m>
                <a:r>
                  <a:rPr lang="en-US" sz="3200" dirty="0"/>
                  <a:t> to 16 feature maps w. volume </a:t>
                </a:r>
                <a14:m>
                  <m:oMath xmlns:m="http://schemas.openxmlformats.org/officeDocument/2006/math">
                    <m:r>
                      <a:rPr lang="en-US" sz="3200" b="0" i="1" smtClean="0">
                        <a:latin typeface="Cambria Math" panose="02040503050406030204" pitchFamily="18" charset="0"/>
                      </a:rPr>
                      <m:t>5×5×16</m:t>
                    </m:r>
                  </m:oMath>
                </a14:m>
                <a:r>
                  <a:rPr lang="en-US" sz="3200" dirty="0"/>
                  <a:t> (since </a:t>
                </a:r>
                <a14:m>
                  <m:oMath xmlns:m="http://schemas.openxmlformats.org/officeDocument/2006/math">
                    <m:f>
                      <m:fPr>
                        <m:ctrlPr>
                          <a:rPr lang="en-US" sz="3200" i="1" dirty="0">
                            <a:latin typeface="Cambria Math" panose="02040503050406030204" pitchFamily="18" charset="0"/>
                          </a:rPr>
                        </m:ctrlPr>
                      </m:fPr>
                      <m:num>
                        <m:r>
                          <a:rPr lang="en-US" sz="3200" dirty="0">
                            <a:latin typeface="Cambria Math" panose="02040503050406030204" pitchFamily="18" charset="0"/>
                          </a:rPr>
                          <m:t>1</m:t>
                        </m:r>
                      </m:num>
                      <m:den>
                        <m:r>
                          <a:rPr lang="en-US" sz="3200" b="0" i="0" dirty="0" smtClean="0">
                            <a:latin typeface="Cambria Math" panose="02040503050406030204" pitchFamily="18" charset="0"/>
                          </a:rPr>
                          <m:t>2</m:t>
                        </m:r>
                      </m:den>
                    </m:f>
                    <m:r>
                      <a:rPr lang="en-US" sz="3200" dirty="0">
                        <a:latin typeface="Cambria Math" panose="02040503050406030204" pitchFamily="18" charset="0"/>
                      </a:rPr>
                      <m:t>(</m:t>
                    </m:r>
                    <m:r>
                      <a:rPr lang="en-US" sz="3200" b="0" i="1" dirty="0" smtClean="0">
                        <a:latin typeface="Cambria Math" panose="02040503050406030204" pitchFamily="18" charset="0"/>
                      </a:rPr>
                      <m:t>10</m:t>
                    </m:r>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)+1=</m:t>
                    </m:r>
                    <m:r>
                      <a:rPr lang="en-US" sz="3200" b="0" i="1" dirty="0" smtClean="0">
                        <a:latin typeface="Cambria Math" panose="02040503050406030204" pitchFamily="18" charset="0"/>
                      </a:rPr>
                      <m:t>5</m:t>
                    </m:r>
                  </m:oMath>
                </a14:m>
                <a:r>
                  <a:rPr lang="en-US" sz="3200" dirty="0"/>
                  <a:t>)</a:t>
                </a:r>
              </a:p>
              <a:p>
                <a:r>
                  <a:rPr lang="en-US" sz="3200" dirty="0"/>
                  <a:t>Conv layer C5 maps from input volume </a:t>
                </a:r>
                <a14:m>
                  <m:oMath xmlns:m="http://schemas.openxmlformats.org/officeDocument/2006/math">
                    <m:r>
                      <a:rPr lang="en-US" sz="3200" b="0" i="1" smtClean="0">
                        <a:latin typeface="Cambria Math" panose="02040503050406030204" pitchFamily="18" charset="0"/>
                      </a:rPr>
                      <m:t>5</m:t>
                    </m:r>
                    <m:r>
                      <a:rPr lang="en-US" sz="3200" i="1" smtClean="0">
                        <a:latin typeface="Cambria Math" panose="02040503050406030204" pitchFamily="18" charset="0"/>
                      </a:rPr>
                      <m:t>×</m:t>
                    </m:r>
                    <m:r>
                      <a:rPr lang="en-US" sz="3200" b="0" i="1" smtClean="0">
                        <a:latin typeface="Cambria Math" panose="02040503050406030204" pitchFamily="18" charset="0"/>
                      </a:rPr>
                      <m:t>5×16</m:t>
                    </m:r>
                  </m:oMath>
                </a14:m>
                <a:r>
                  <a:rPr lang="en-US" sz="3200" dirty="0"/>
                  <a:t> to 120 feature maps w. volume </a:t>
                </a:r>
                <a14:m>
                  <m:oMath xmlns:m="http://schemas.openxmlformats.org/officeDocument/2006/math">
                    <m:r>
                      <a:rPr lang="en-US" sz="3200" b="0" i="1" smtClean="0">
                        <a:latin typeface="Cambria Math" panose="02040503050406030204" pitchFamily="18" charset="0"/>
                      </a:rPr>
                      <m:t>1×1×120</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5−5)+1=1</m:t>
                    </m:r>
                  </m:oMath>
                </a14:m>
                <a:r>
                  <a:rPr lang="en-US" sz="3200" dirty="0"/>
                  <a:t>). </a:t>
                </a:r>
                <a:r>
                  <a:rPr lang="en-US" dirty="0"/>
                  <a:t>No params: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5∗5∗</m:t>
                        </m:r>
                        <m:r>
                          <a:rPr lang="en-US" b="0" i="1" smtClean="0">
                            <a:latin typeface="Cambria Math" panose="02040503050406030204" pitchFamily="18" charset="0"/>
                          </a:rPr>
                          <m:t>1</m:t>
                        </m:r>
                        <m:r>
                          <a:rPr lang="en-US" i="1">
                            <a:latin typeface="Cambria Math" panose="02040503050406030204" pitchFamily="18" charset="0"/>
                          </a:rPr>
                          <m:t>6+1</m:t>
                        </m:r>
                      </m:e>
                    </m:d>
                    <m:r>
                      <a:rPr lang="en-US" i="1">
                        <a:latin typeface="Cambria Math" panose="02040503050406030204" pitchFamily="18" charset="0"/>
                      </a:rPr>
                      <m:t>∗</m:t>
                    </m:r>
                    <m:r>
                      <a:rPr lang="en-US" b="0" i="1" smtClean="0">
                        <a:latin typeface="Cambria Math" panose="02040503050406030204" pitchFamily="18" charset="0"/>
                      </a:rPr>
                      <m:t>120</m:t>
                    </m:r>
                    <m:r>
                      <a:rPr lang="en-US" i="1">
                        <a:latin typeface="Cambria Math" panose="02040503050406030204" pitchFamily="18" charset="0"/>
                      </a:rPr>
                      <m:t>=48120</m:t>
                    </m:r>
                  </m:oMath>
                </a14:m>
                <a:endParaRPr lang="en-US" dirty="0"/>
              </a:p>
              <a:p>
                <a:pPr lvl="1"/>
                <a:r>
                  <a:rPr lang="en-US" dirty="0"/>
                  <a:t>You can also view it as an equivalent Fully-Connected layer that maps from the flattened input of size </a:t>
                </a:r>
                <a14:m>
                  <m:oMath xmlns:m="http://schemas.openxmlformats.org/officeDocument/2006/math">
                    <m:r>
                      <a:rPr lang="en-US" i="1">
                        <a:latin typeface="Cambria Math" panose="02040503050406030204" pitchFamily="18" charset="0"/>
                      </a:rPr>
                      <m:t>400</m:t>
                    </m:r>
                    <m:r>
                      <a:rPr lang="en-US" b="0" i="1" smtClean="0">
                        <a:latin typeface="Cambria Math" panose="02040503050406030204" pitchFamily="18" charset="0"/>
                      </a:rPr>
                      <m:t>×1</m:t>
                    </m:r>
                  </m:oMath>
                </a14:m>
                <a:r>
                  <a:rPr lang="en-US" dirty="0"/>
                  <a:t> (</a:t>
                </a:r>
                <a14:m>
                  <m:oMath xmlns:m="http://schemas.openxmlformats.org/officeDocument/2006/math">
                    <m:r>
                      <a:rPr lang="en-US" i="1" smtClean="0">
                        <a:latin typeface="Cambria Math" panose="02040503050406030204" pitchFamily="18" charset="0"/>
                      </a:rPr>
                      <m:t>5∗5∗</m:t>
                    </m:r>
                    <m:r>
                      <a:rPr lang="en-US" b="0" i="1" smtClean="0">
                        <a:latin typeface="Cambria Math" panose="02040503050406030204" pitchFamily="18" charset="0"/>
                      </a:rPr>
                      <m:t>1</m:t>
                    </m:r>
                    <m:r>
                      <a:rPr lang="en-US" i="1">
                        <a:latin typeface="Cambria Math" panose="02040503050406030204" pitchFamily="18" charset="0"/>
                      </a:rPr>
                      <m:t>6</m:t>
                    </m:r>
                    <m:r>
                      <a:rPr lang="en-US" b="0" i="1" smtClean="0">
                        <a:latin typeface="Cambria Math" panose="02040503050406030204" pitchFamily="18" charset="0"/>
                      </a:rPr>
                      <m:t>=400</m:t>
                    </m:r>
                  </m:oMath>
                </a14:m>
                <a:r>
                  <a:rPr lang="en-US" dirty="0"/>
                  <a:t>) to output of size </a:t>
                </a:r>
                <a14:m>
                  <m:oMath xmlns:m="http://schemas.openxmlformats.org/officeDocument/2006/math">
                    <m:r>
                      <a:rPr lang="en-US" b="0" i="1" smtClean="0">
                        <a:latin typeface="Cambria Math" panose="02040503050406030204" pitchFamily="18" charset="0"/>
                      </a:rPr>
                      <m:t>120×1</m:t>
                    </m:r>
                  </m:oMath>
                </a14:m>
                <a:r>
                  <a:rPr lang="en-US" dirty="0"/>
                  <a:t>. For details, refer to L4.2 “Turning FC layer into CONV Layers”</a:t>
                </a:r>
              </a:p>
              <a:p>
                <a:r>
                  <a:rPr lang="en-US" sz="3200" dirty="0"/>
                  <a:t>FC layer F6 maps from input of size </a:t>
                </a:r>
                <a14:m>
                  <m:oMath xmlns:m="http://schemas.openxmlformats.org/officeDocument/2006/math">
                    <m:r>
                      <a:rPr lang="en-US" sz="3200" b="0" i="1" smtClean="0">
                        <a:latin typeface="Cambria Math" panose="02040503050406030204" pitchFamily="18" charset="0"/>
                      </a:rPr>
                      <m:t>120×1</m:t>
                    </m:r>
                  </m:oMath>
                </a14:m>
                <a:r>
                  <a:rPr lang="en-US" sz="3200" dirty="0"/>
                  <a:t> to </a:t>
                </a:r>
                <a:r>
                  <a:rPr lang="en-US" dirty="0"/>
                  <a:t>output of size </a:t>
                </a:r>
                <a14:m>
                  <m:oMath xmlns:m="http://schemas.openxmlformats.org/officeDocument/2006/math">
                    <m:r>
                      <a:rPr lang="en-US" b="0" i="1" smtClean="0">
                        <a:latin typeface="Cambria Math" panose="02040503050406030204" pitchFamily="18" charset="0"/>
                      </a:rPr>
                      <m:t>84</m:t>
                    </m:r>
                    <m:r>
                      <a:rPr lang="en-US" i="1">
                        <a:latin typeface="Cambria Math" panose="02040503050406030204" pitchFamily="18" charset="0"/>
                      </a:rPr>
                      <m:t>×1</m:t>
                    </m:r>
                  </m:oMath>
                </a14:m>
                <a:r>
                  <a:rPr lang="en-US" sz="3200" dirty="0"/>
                  <a:t>. </a:t>
                </a:r>
                <a:r>
                  <a:rPr lang="en-US" dirty="0"/>
                  <a:t>No params: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120</m:t>
                    </m:r>
                    <m:r>
                      <a:rPr lang="en-US" b="0" i="1" smtClean="0">
                        <a:latin typeface="Cambria Math" panose="02040503050406030204" pitchFamily="18" charset="0"/>
                      </a:rPr>
                      <m:t>+1)∗84</m:t>
                    </m:r>
                    <m:r>
                      <a:rPr lang="en-US" i="1">
                        <a:latin typeface="Cambria Math" panose="02040503050406030204" pitchFamily="18" charset="0"/>
                      </a:rPr>
                      <m:t>=</m:t>
                    </m:r>
                    <m:r>
                      <a:rPr lang="en-US" b="0" i="1" smtClean="0">
                        <a:latin typeface="Cambria Math" panose="02040503050406030204" pitchFamily="18" charset="0"/>
                      </a:rPr>
                      <m:t>10164</m:t>
                    </m:r>
                  </m:oMath>
                </a14:m>
                <a:endParaRPr lang="en-US" sz="3200" dirty="0"/>
              </a:p>
              <a:p>
                <a:r>
                  <a:rPr lang="en-US" dirty="0"/>
                  <a:t>Output layer (SoftMax) </a:t>
                </a:r>
                <a:r>
                  <a:rPr lang="en-US" sz="3200" dirty="0"/>
                  <a:t>maps from input of size </a:t>
                </a:r>
                <a14:m>
                  <m:oMath xmlns:m="http://schemas.openxmlformats.org/officeDocument/2006/math">
                    <m:r>
                      <a:rPr lang="en-US" sz="3200" b="0" i="1" smtClean="0">
                        <a:latin typeface="Cambria Math" panose="02040503050406030204" pitchFamily="18" charset="0"/>
                      </a:rPr>
                      <m:t>84×1</m:t>
                    </m:r>
                  </m:oMath>
                </a14:m>
                <a:r>
                  <a:rPr lang="en-US" sz="3200" dirty="0"/>
                  <a:t> to </a:t>
                </a:r>
                <a:r>
                  <a:rPr lang="en-US" dirty="0"/>
                  <a:t>output of size </a:t>
                </a:r>
                <a14:m>
                  <m:oMath xmlns:m="http://schemas.openxmlformats.org/officeDocument/2006/math">
                    <m:r>
                      <a:rPr lang="en-US" b="0" i="1" smtClean="0">
                        <a:latin typeface="Cambria Math" panose="02040503050406030204" pitchFamily="18" charset="0"/>
                      </a:rPr>
                      <m:t>10</m:t>
                    </m:r>
                  </m:oMath>
                </a14:m>
                <a:r>
                  <a:rPr lang="en-US" sz="3200" dirty="0"/>
                  <a:t>. </a:t>
                </a:r>
                <a:r>
                  <a:rPr lang="en-US" dirty="0"/>
                  <a:t>No params: </a:t>
                </a:r>
                <a14:m>
                  <m:oMath xmlns:m="http://schemas.openxmlformats.org/officeDocument/2006/math">
                    <m:r>
                      <a:rPr lang="en-US">
                        <a:latin typeface="Cambria Math" panose="02040503050406030204" pitchFamily="18" charset="0"/>
                      </a:rPr>
                      <m:t>(</m:t>
                    </m:r>
                    <m:r>
                      <a:rPr lang="en-US" b="0" i="1" smtClean="0">
                        <a:latin typeface="Cambria Math" panose="02040503050406030204" pitchFamily="18" charset="0"/>
                      </a:rPr>
                      <m:t>84</m:t>
                    </m:r>
                    <m:r>
                      <a:rPr lang="en-US" i="1">
                        <a:latin typeface="Cambria Math" panose="02040503050406030204" pitchFamily="18" charset="0"/>
                      </a:rPr>
                      <m:t>+1)∗</m:t>
                    </m:r>
                    <m:r>
                      <a:rPr lang="en-US" b="0" i="1" smtClean="0">
                        <a:latin typeface="Cambria Math" panose="02040503050406030204" pitchFamily="18" charset="0"/>
                      </a:rPr>
                      <m:t>10</m:t>
                    </m:r>
                    <m:r>
                      <a:rPr lang="en-US" i="1">
                        <a:latin typeface="Cambria Math" panose="02040503050406030204" pitchFamily="18" charset="0"/>
                      </a:rPr>
                      <m:t>=</m:t>
                    </m:r>
                    <m:r>
                      <a:rPr lang="en-US" b="0" i="1" smtClean="0">
                        <a:latin typeface="Cambria Math" panose="02040503050406030204" pitchFamily="18" charset="0"/>
                      </a:rPr>
                      <m:t>850</m:t>
                    </m:r>
                  </m:oMath>
                </a14:m>
                <a:endParaRPr lang="en-US" sz="3200" dirty="0"/>
              </a:p>
              <a:p>
                <a:r>
                  <a:rPr lang="en-US" dirty="0"/>
                  <a:t>Refs: p. 28 “Computation of CONV Layer Sizes”; p. 41 “Pooling (Sub-Sampling) Layer”; p. 46 “Summary of 3 Types of CNN Layers”</a:t>
                </a:r>
                <a:endParaRPr lang="en-SE" dirty="0"/>
              </a:p>
              <a:p>
                <a:endParaRPr lang="en-US" sz="3200" dirty="0"/>
              </a:p>
            </p:txBody>
          </p:sp>
        </mc:Choice>
        <mc:Fallback xmlns="">
          <p:sp>
            <p:nvSpPr>
              <p:cNvPr id="3" name="Content Placeholder 2">
                <a:extLst>
                  <a:ext uri="{FF2B5EF4-FFF2-40B4-BE49-F238E27FC236}">
                    <a16:creationId xmlns:a16="http://schemas.microsoft.com/office/drawing/2014/main" id="{2D10FE92-7875-AA10-B6E0-0A281D860E60}"/>
                  </a:ext>
                </a:extLst>
              </p:cNvPr>
              <p:cNvSpPr>
                <a:spLocks noGrp="1" noRot="1" noChangeAspect="1" noMove="1" noResize="1" noEditPoints="1" noAdjustHandles="1" noChangeArrowheads="1" noChangeShapeType="1" noTextEdit="1"/>
              </p:cNvSpPr>
              <p:nvPr>
                <p:ph idx="1"/>
              </p:nvPr>
            </p:nvSpPr>
            <p:spPr>
              <a:blipFill>
                <a:blip r:embed="rId2"/>
                <a:stretch>
                  <a:fillRect l="-334" t="-1878" r="-11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72A47D1-6F54-7DCC-FBDA-5717F65663CA}"/>
              </a:ext>
            </a:extLst>
          </p:cNvPr>
          <p:cNvSpPr>
            <a:spLocks noGrp="1"/>
          </p:cNvSpPr>
          <p:nvPr>
            <p:ph type="sldNum" sz="quarter" idx="12"/>
          </p:nvPr>
        </p:nvSpPr>
        <p:spPr/>
        <p:txBody>
          <a:bodyPr/>
          <a:lstStyle/>
          <a:p>
            <a:fld id="{1F57BF9A-7B35-9447-9112-EAE7E91B4E99}" type="slidenum">
              <a:rPr lang="en-US" smtClean="0"/>
              <a:t>50</a:t>
            </a:fld>
            <a:endParaRPr lang="en-US"/>
          </a:p>
        </p:txBody>
      </p:sp>
      <p:sp>
        <p:nvSpPr>
          <p:cNvPr id="5" name="TextBox 4">
            <a:extLst>
              <a:ext uri="{FF2B5EF4-FFF2-40B4-BE49-F238E27FC236}">
                <a16:creationId xmlns:a16="http://schemas.microsoft.com/office/drawing/2014/main" id="{7C10AF89-2AAA-23A9-92B7-E2D7B4599380}"/>
              </a:ext>
            </a:extLst>
          </p:cNvPr>
          <p:cNvSpPr txBox="1"/>
          <p:nvPr/>
        </p:nvSpPr>
        <p:spPr>
          <a:xfrm>
            <a:off x="3733128" y="6432331"/>
            <a:ext cx="5832648" cy="415498"/>
          </a:xfrm>
          <a:prstGeom prst="rect">
            <a:avLst/>
          </a:prstGeom>
          <a:noFill/>
        </p:spPr>
        <p:txBody>
          <a:bodyPr wrap="square">
            <a:spAutoFit/>
          </a:bodyPr>
          <a:lstStyle/>
          <a:p>
            <a:r>
              <a:rPr lang="en-US" sz="1050" dirty="0"/>
              <a:t>https://www.analyticsvidhya.com/blog/2021/03/the-architecture-of-lenet-5/</a:t>
            </a:r>
          </a:p>
          <a:p>
            <a:r>
              <a:rPr lang="en-US" sz="1050" dirty="0"/>
              <a:t>https://towardsdatascience.com/understanding-lenet-a-detailed-walkthrough-17833d4bd155</a:t>
            </a:r>
            <a:endParaRPr lang="en-SE" sz="1050" dirty="0"/>
          </a:p>
        </p:txBody>
      </p:sp>
    </p:spTree>
    <p:extLst>
      <p:ext uri="{BB962C8B-B14F-4D97-AF65-F5344CB8AC3E}">
        <p14:creationId xmlns:p14="http://schemas.microsoft.com/office/powerpoint/2010/main" val="3130167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445-9762-83A0-F188-DA92BC014D7D}"/>
              </a:ext>
            </a:extLst>
          </p:cNvPr>
          <p:cNvSpPr>
            <a:spLocks noGrp="1"/>
          </p:cNvSpPr>
          <p:nvPr>
            <p:ph type="title"/>
          </p:nvPr>
        </p:nvSpPr>
        <p:spPr/>
        <p:txBody>
          <a:bodyPr>
            <a:normAutofit fontScale="90000"/>
          </a:bodyPr>
          <a:lstStyle/>
          <a:p>
            <a:r>
              <a:rPr lang="en-US" dirty="0"/>
              <a:t>ImageNet Large Scale Visual Recognition Challenge</a:t>
            </a:r>
            <a:endParaRPr lang="en-SE" dirty="0"/>
          </a:p>
        </p:txBody>
      </p:sp>
      <p:sp>
        <p:nvSpPr>
          <p:cNvPr id="3" name="Content Placeholder 2">
            <a:extLst>
              <a:ext uri="{FF2B5EF4-FFF2-40B4-BE49-F238E27FC236}">
                <a16:creationId xmlns:a16="http://schemas.microsoft.com/office/drawing/2014/main" id="{DB570AA4-3B99-345C-FF89-BF65A2EE4C42}"/>
              </a:ext>
            </a:extLst>
          </p:cNvPr>
          <p:cNvSpPr>
            <a:spLocks noGrp="1"/>
          </p:cNvSpPr>
          <p:nvPr>
            <p:ph idx="1"/>
          </p:nvPr>
        </p:nvSpPr>
        <p:spPr/>
        <p:txBody>
          <a:bodyPr/>
          <a:lstStyle/>
          <a:p>
            <a:r>
              <a:rPr lang="en-US" dirty="0"/>
              <a:t>1,000 object classes, 1.4 M labeled images</a:t>
            </a:r>
            <a:endParaRPr lang="en-SE" dirty="0"/>
          </a:p>
          <a:p>
            <a:endParaRPr lang="en-SE" dirty="0"/>
          </a:p>
        </p:txBody>
      </p:sp>
      <p:sp>
        <p:nvSpPr>
          <p:cNvPr id="4" name="Slide Number Placeholder 3">
            <a:extLst>
              <a:ext uri="{FF2B5EF4-FFF2-40B4-BE49-F238E27FC236}">
                <a16:creationId xmlns:a16="http://schemas.microsoft.com/office/drawing/2014/main" id="{EFA6E3EA-7D01-59FE-29B1-F6F0803AD1A1}"/>
              </a:ext>
            </a:extLst>
          </p:cNvPr>
          <p:cNvSpPr>
            <a:spLocks noGrp="1"/>
          </p:cNvSpPr>
          <p:nvPr>
            <p:ph type="sldNum" sz="quarter" idx="12"/>
          </p:nvPr>
        </p:nvSpPr>
        <p:spPr/>
        <p:txBody>
          <a:bodyPr/>
          <a:lstStyle/>
          <a:p>
            <a:fld id="{1F57BF9A-7B35-9447-9112-EAE7E91B4E99}" type="slidenum">
              <a:rPr lang="en-US" smtClean="0"/>
              <a:t>51</a:t>
            </a:fld>
            <a:endParaRPr lang="en-US"/>
          </a:p>
        </p:txBody>
      </p:sp>
      <p:pic>
        <p:nvPicPr>
          <p:cNvPr id="5" name="Picture 4">
            <a:extLst>
              <a:ext uri="{FF2B5EF4-FFF2-40B4-BE49-F238E27FC236}">
                <a16:creationId xmlns:a16="http://schemas.microsoft.com/office/drawing/2014/main" id="{07A26D3B-6213-A816-6C89-5E47FBEDD432}"/>
              </a:ext>
            </a:extLst>
          </p:cNvPr>
          <p:cNvPicPr>
            <a:picLocks noChangeAspect="1"/>
          </p:cNvPicPr>
          <p:nvPr/>
        </p:nvPicPr>
        <p:blipFill>
          <a:blip r:embed="rId2"/>
          <a:stretch>
            <a:fillRect/>
          </a:stretch>
        </p:blipFill>
        <p:spPr>
          <a:xfrm>
            <a:off x="1566186" y="2517582"/>
            <a:ext cx="9144000" cy="4117947"/>
          </a:xfrm>
          <a:prstGeom prst="rect">
            <a:avLst/>
          </a:prstGeom>
        </p:spPr>
      </p:pic>
      <p:sp>
        <p:nvSpPr>
          <p:cNvPr id="6" name="object 6">
            <a:extLst>
              <a:ext uri="{FF2B5EF4-FFF2-40B4-BE49-F238E27FC236}">
                <a16:creationId xmlns:a16="http://schemas.microsoft.com/office/drawing/2014/main" id="{AB6C155C-6B5B-78FC-625F-E5B23A92CB68}"/>
              </a:ext>
            </a:extLst>
          </p:cNvPr>
          <p:cNvSpPr/>
          <p:nvPr/>
        </p:nvSpPr>
        <p:spPr>
          <a:xfrm>
            <a:off x="6899564" y="1801091"/>
            <a:ext cx="5147233" cy="279861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31844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5758-EFB6-19E6-077B-B14CCA7691B5}"/>
              </a:ext>
            </a:extLst>
          </p:cNvPr>
          <p:cNvSpPr>
            <a:spLocks noGrp="1"/>
          </p:cNvSpPr>
          <p:nvPr>
            <p:ph type="title"/>
          </p:nvPr>
        </p:nvSpPr>
        <p:spPr/>
        <p:txBody>
          <a:bodyPr/>
          <a:lstStyle/>
          <a:p>
            <a:r>
              <a:rPr lang="en-US" sz="4800" dirty="0" err="1"/>
              <a:t>AlexNet</a:t>
            </a:r>
            <a:r>
              <a:rPr lang="en-US" sz="4800" dirty="0"/>
              <a:t> [</a:t>
            </a:r>
            <a:r>
              <a:rPr lang="en-US" sz="4800" dirty="0" err="1"/>
              <a:t>Krizhevsky</a:t>
            </a:r>
            <a:r>
              <a:rPr lang="en-US" sz="4800" dirty="0"/>
              <a:t> et al. 2012] </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66B5EE-DB24-97D5-000E-66D1F95E676A}"/>
                  </a:ext>
                </a:extLst>
              </p:cNvPr>
              <p:cNvSpPr>
                <a:spLocks noGrp="1"/>
              </p:cNvSpPr>
              <p:nvPr>
                <p:ph idx="1"/>
              </p:nvPr>
            </p:nvSpPr>
            <p:spPr>
              <a:xfrm>
                <a:off x="622737" y="1237592"/>
                <a:ext cx="10949153" cy="2396199"/>
              </a:xfrm>
            </p:spPr>
            <p:txBody>
              <a:bodyPr>
                <a:normAutofit fontScale="77500" lnSpcReduction="20000"/>
              </a:bodyPr>
              <a:lstStyle/>
              <a:p>
                <a:pPr marL="12700">
                  <a:lnSpc>
                    <a:spcPct val="100000"/>
                  </a:lnSpc>
                </a:pPr>
                <a:r>
                  <a:rPr lang="en-US" sz="2800" spc="-5" dirty="0">
                    <a:latin typeface="Arial"/>
                    <a:cs typeface="Arial"/>
                  </a:rPr>
                  <a:t>Input image: </a:t>
                </a:r>
                <a14:m>
                  <m:oMath xmlns:m="http://schemas.openxmlformats.org/officeDocument/2006/math">
                    <m:r>
                      <a:rPr lang="en-US" sz="2800" b="0" i="1" spc="-5" dirty="0" smtClean="0">
                        <a:latin typeface="Cambria Math" panose="02040503050406030204" pitchFamily="18" charset="0"/>
                        <a:cs typeface="Arial"/>
                      </a:rPr>
                      <m:t>227×227</m:t>
                    </m:r>
                    <m:r>
                      <a:rPr lang="en-US" sz="2800" b="0" i="1" spc="-5" dirty="0">
                        <a:latin typeface="Cambria Math" panose="02040503050406030204" pitchFamily="18" charset="0"/>
                        <a:cs typeface="Arial"/>
                      </a:rPr>
                      <m:t>×</m:t>
                    </m:r>
                    <m:r>
                      <a:rPr lang="en-US" sz="2800" b="0" i="1" spc="-5" dirty="0" smtClean="0">
                        <a:latin typeface="Cambria Math" panose="02040503050406030204" pitchFamily="18" charset="0"/>
                        <a:cs typeface="Arial"/>
                      </a:rPr>
                      <m:t>3</m:t>
                    </m:r>
                  </m:oMath>
                </a14:m>
                <a:endParaRPr lang="en-US" dirty="0">
                  <a:latin typeface="Times New Roman"/>
                  <a:cs typeface="Times New Roman"/>
                </a:endParaRPr>
              </a:p>
              <a:p>
                <a:pPr marL="12700">
                  <a:lnSpc>
                    <a:spcPct val="100000"/>
                  </a:lnSpc>
                </a:pPr>
                <a:r>
                  <a:rPr lang="en-US" sz="2800" spc="-5" dirty="0">
                    <a:latin typeface="Arial"/>
                    <a:cs typeface="Arial"/>
                  </a:rPr>
                  <a:t>1</a:t>
                </a:r>
                <a:r>
                  <a:rPr lang="en-US" altLang="zh-CN" sz="2800" spc="-5" baseline="30000" dirty="0">
                    <a:latin typeface="Arial"/>
                    <a:cs typeface="Arial"/>
                  </a:rPr>
                  <a:t>st</a:t>
                </a:r>
                <a:r>
                  <a:rPr lang="en-US" altLang="zh-CN" sz="2800" spc="-5" dirty="0">
                    <a:latin typeface="Arial"/>
                    <a:cs typeface="Arial"/>
                  </a:rPr>
                  <a:t> </a:t>
                </a:r>
                <a:r>
                  <a:rPr lang="en-US" sz="2800" spc="-5" dirty="0">
                    <a:latin typeface="Arial"/>
                    <a:cs typeface="Arial"/>
                  </a:rPr>
                  <a:t>layer (CONV1): </a:t>
                </a:r>
                <a14:m>
                  <m:oMath xmlns:m="http://schemas.openxmlformats.org/officeDocument/2006/math">
                    <m:r>
                      <a:rPr lang="en-US" sz="2800" b="0" i="1" spc="-5" dirty="0" smtClean="0">
                        <a:latin typeface="Cambria Math" panose="02040503050406030204" pitchFamily="18" charset="0"/>
                        <a:cs typeface="Arial"/>
                      </a:rPr>
                      <m:t>96 11×11</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=4</m:t>
                    </m:r>
                  </m:oMath>
                </a14:m>
                <a:r>
                  <a:rPr lang="en-US" sz="2800" i="1" dirty="0">
                    <a:latin typeface="Arial"/>
                    <a:cs typeface="Arial"/>
                  </a:rPr>
                  <a:t>, </a:t>
                </a:r>
                <a:r>
                  <a:rPr lang="en-US" sz="2900" spc="-5" dirty="0">
                    <a:latin typeface="Arial"/>
                    <a:cs typeface="Arial"/>
                  </a:rPr>
                  <a:t>w. </a:t>
                </a:r>
                <a:r>
                  <a:rPr lang="en-US" sz="2900" spc="-5" dirty="0" err="1">
                    <a:latin typeface="Arial"/>
                    <a:cs typeface="Arial"/>
                  </a:rPr>
                  <a:t>ReLU</a:t>
                </a:r>
                <a:r>
                  <a:rPr lang="en-US" sz="2900" spc="-5" dirty="0">
                    <a:latin typeface="Arial"/>
                    <a:cs typeface="Arial"/>
                  </a:rPr>
                  <a:t> activation function</a:t>
                </a:r>
              </a:p>
              <a:p>
                <a:pPr marL="12700">
                  <a:spcBef>
                    <a:spcPts val="15"/>
                  </a:spcBef>
                </a:pPr>
                <a:r>
                  <a:rPr lang="en-US" sz="2800" spc="-5" dirty="0">
                    <a:latin typeface="Arial"/>
                    <a:cs typeface="Arial"/>
                  </a:rPr>
                  <a:t>Output volume: </a:t>
                </a:r>
                <a14:m>
                  <m:oMath xmlns:m="http://schemas.openxmlformats.org/officeDocument/2006/math">
                    <m:r>
                      <a:rPr lang="en-US" sz="2800" b="0" i="1" spc="-5" smtClean="0">
                        <a:latin typeface="Cambria Math" panose="02040503050406030204" pitchFamily="18" charset="0"/>
                        <a:cs typeface="Arial"/>
                      </a:rPr>
                      <m:t>55×55×96</m:t>
                    </m:r>
                  </m:oMath>
                </a14:m>
                <a:r>
                  <a:rPr lang="en-US" sz="2800" spc="-5" dirty="0">
                    <a:latin typeface="Arial"/>
                    <a:cs typeface="Arial"/>
                  </a:rPr>
                  <a:t> (</a:t>
                </a:r>
                <a:r>
                  <a:rPr lang="en-US" sz="2800" dirty="0"/>
                  <a:t>since </a:t>
                </a:r>
                <a14:m>
                  <m:oMath xmlns:m="http://schemas.openxmlformats.org/officeDocument/2006/math">
                    <m:f>
                      <m:fPr>
                        <m:ctrlPr>
                          <a:rPr lang="en-US" sz="2800" i="1" spc="-5" smtClean="0">
                            <a:latin typeface="Cambria Math" panose="02040503050406030204" pitchFamily="18" charset="0"/>
                            <a:cs typeface="Arial"/>
                          </a:rPr>
                        </m:ctrlPr>
                      </m:fPr>
                      <m:num>
                        <m:r>
                          <a:rPr lang="en-US" sz="2800" b="0" i="1" spc="-5" smtClean="0">
                            <a:latin typeface="Cambria Math" panose="02040503050406030204" pitchFamily="18" charset="0"/>
                            <a:cs typeface="Arial"/>
                          </a:rPr>
                          <m:t>1</m:t>
                        </m:r>
                      </m:num>
                      <m:den>
                        <m:r>
                          <a:rPr lang="en-US" sz="2800" b="0" i="1" spc="-5" smtClean="0">
                            <a:latin typeface="Cambria Math" panose="02040503050406030204" pitchFamily="18" charset="0"/>
                            <a:cs typeface="Arial"/>
                          </a:rPr>
                          <m:t>4</m:t>
                        </m:r>
                      </m:den>
                    </m:f>
                    <m:d>
                      <m:dPr>
                        <m:ctrlPr>
                          <a:rPr lang="en-US" sz="2800" i="1" spc="-5" smtClean="0">
                            <a:latin typeface="Cambria Math" panose="02040503050406030204" pitchFamily="18" charset="0"/>
                            <a:cs typeface="Arial"/>
                          </a:rPr>
                        </m:ctrlPr>
                      </m:dPr>
                      <m:e>
                        <m:r>
                          <a:rPr lang="en-US" sz="2800" b="0" i="1" spc="-5" smtClean="0">
                            <a:latin typeface="Cambria Math" panose="02040503050406030204" pitchFamily="18" charset="0"/>
                            <a:cs typeface="Arial"/>
                          </a:rPr>
                          <m:t>227−11</m:t>
                        </m:r>
                      </m:e>
                    </m:d>
                    <m:r>
                      <a:rPr lang="en-US" sz="2800" b="0" i="1" spc="-5" smtClean="0">
                        <a:latin typeface="Cambria Math" panose="02040503050406030204" pitchFamily="18" charset="0"/>
                        <a:cs typeface="Arial"/>
                      </a:rPr>
                      <m:t>+1=55</m:t>
                    </m:r>
                  </m:oMath>
                </a14:m>
                <a:r>
                  <a:rPr lang="en-US" sz="2800" spc="-5" dirty="0">
                    <a:latin typeface="Arial"/>
                    <a:cs typeface="Arial"/>
                  </a:rPr>
                  <a:t>). </a:t>
                </a:r>
                <a:endParaRPr lang="en-US" sz="2600" dirty="0">
                  <a:latin typeface="Arial"/>
                  <a:cs typeface="Arial"/>
                </a:endParaRPr>
              </a:p>
              <a:p>
                <a:pPr marL="12700">
                  <a:spcBef>
                    <a:spcPts val="15"/>
                  </a:spcBef>
                </a:pPr>
                <a:r>
                  <a:rPr lang="en-US" sz="2800" spc="-5" dirty="0">
                    <a:latin typeface="Arial"/>
                    <a:cs typeface="Arial"/>
                  </a:rPr>
                  <a:t>2</a:t>
                </a:r>
                <a:r>
                  <a:rPr lang="en-US" sz="2800" spc="-5" baseline="30000" dirty="0">
                    <a:latin typeface="Arial"/>
                    <a:cs typeface="Arial"/>
                  </a:rPr>
                  <a:t>nd</a:t>
                </a:r>
                <a:r>
                  <a:rPr lang="en-US" sz="2800" spc="-5" dirty="0">
                    <a:latin typeface="Arial"/>
                    <a:cs typeface="Arial"/>
                  </a:rPr>
                  <a:t> layer (POOL1): </a:t>
                </a:r>
                <a14:m>
                  <m:oMath xmlns:m="http://schemas.openxmlformats.org/officeDocument/2006/math">
                    <m:r>
                      <a:rPr lang="en-US" sz="2800" i="1" spc="-5" dirty="0" smtClean="0">
                        <a:latin typeface="Cambria Math" panose="02040503050406030204" pitchFamily="18" charset="0"/>
                        <a:cs typeface="Arial"/>
                      </a:rPr>
                      <m:t>3</m:t>
                    </m:r>
                    <m:r>
                      <a:rPr lang="en-US" sz="2800" b="0" i="1" spc="-5" dirty="0" smtClean="0">
                        <a:latin typeface="Cambria Math" panose="02040503050406030204" pitchFamily="18" charset="0"/>
                        <a:cs typeface="Arial"/>
                      </a:rPr>
                      <m:t>×</m:t>
                    </m:r>
                    <m:r>
                      <a:rPr lang="en-US" sz="2800" i="1" spc="-5" dirty="0" smtClean="0">
                        <a:latin typeface="Cambria Math" panose="02040503050406030204" pitchFamily="18" charset="0"/>
                        <a:cs typeface="Arial"/>
                      </a:rPr>
                      <m:t>3</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r>
                  <a:rPr lang="en-US" sz="2800" i="1" dirty="0">
                    <a:latin typeface="Arial"/>
                    <a:cs typeface="Arial"/>
                  </a:rPr>
                  <a:t> </a:t>
                </a:r>
                <a:r>
                  <a:rPr lang="en-US" sz="2900" spc="-5" dirty="0">
                    <a:latin typeface="Arial"/>
                    <a:cs typeface="Arial"/>
                  </a:rPr>
                  <a:t>(overlapping)</a:t>
                </a:r>
              </a:p>
              <a:p>
                <a:pPr marL="12700">
                  <a:spcBef>
                    <a:spcPts val="15"/>
                  </a:spcBef>
                </a:pPr>
                <a:r>
                  <a:rPr lang="en-US" sz="2800" spc="-5" dirty="0">
                    <a:latin typeface="Arial"/>
                    <a:cs typeface="Arial"/>
                  </a:rPr>
                  <a:t>Output volume: </a:t>
                </a:r>
                <a14:m>
                  <m:oMath xmlns:m="http://schemas.openxmlformats.org/officeDocument/2006/math">
                    <m:r>
                      <a:rPr lang="en-US" sz="2800" b="0" i="1" spc="-5" smtClean="0">
                        <a:latin typeface="Cambria Math" panose="02040503050406030204" pitchFamily="18" charset="0"/>
                        <a:cs typeface="Arial"/>
                      </a:rPr>
                      <m:t>27×27×96</m:t>
                    </m:r>
                  </m:oMath>
                </a14:m>
                <a:r>
                  <a:rPr lang="en-US" sz="2800" spc="-5" dirty="0">
                    <a:latin typeface="Arial"/>
                    <a:cs typeface="Arial"/>
                  </a:rPr>
                  <a:t> (</a:t>
                </a:r>
                <a:r>
                  <a:rPr lang="en-US" sz="2800" dirty="0"/>
                  <a:t>since </a:t>
                </a:r>
                <a14:m>
                  <m:oMath xmlns:m="http://schemas.openxmlformats.org/officeDocument/2006/math">
                    <m:f>
                      <m:fPr>
                        <m:ctrlPr>
                          <a:rPr lang="en-US" sz="2800" i="1" spc="-5" smtClean="0">
                            <a:latin typeface="Cambria Math" panose="02040503050406030204" pitchFamily="18" charset="0"/>
                            <a:cs typeface="Arial"/>
                          </a:rPr>
                        </m:ctrlPr>
                      </m:fPr>
                      <m:num>
                        <m:r>
                          <a:rPr lang="en-US" sz="2800" b="0" i="1" spc="-5" smtClean="0">
                            <a:latin typeface="Cambria Math" panose="02040503050406030204" pitchFamily="18" charset="0"/>
                            <a:cs typeface="Arial"/>
                          </a:rPr>
                          <m:t>1</m:t>
                        </m:r>
                      </m:num>
                      <m:den>
                        <m:r>
                          <a:rPr lang="en-US" sz="2800" b="0" i="1" spc="-5" smtClean="0">
                            <a:latin typeface="Cambria Math" panose="02040503050406030204" pitchFamily="18" charset="0"/>
                            <a:cs typeface="Arial"/>
                          </a:rPr>
                          <m:t>2</m:t>
                        </m:r>
                      </m:den>
                    </m:f>
                    <m:d>
                      <m:dPr>
                        <m:ctrlPr>
                          <a:rPr lang="en-US" sz="2800" i="1" spc="-5" smtClean="0">
                            <a:latin typeface="Cambria Math" panose="02040503050406030204" pitchFamily="18" charset="0"/>
                            <a:cs typeface="Arial"/>
                          </a:rPr>
                        </m:ctrlPr>
                      </m:dPr>
                      <m:e>
                        <m:r>
                          <a:rPr lang="en-US" sz="2800" b="0" i="1" spc="-5" smtClean="0">
                            <a:latin typeface="Cambria Math" panose="02040503050406030204" pitchFamily="18" charset="0"/>
                            <a:cs typeface="Arial"/>
                          </a:rPr>
                          <m:t>55−3</m:t>
                        </m:r>
                      </m:e>
                    </m:d>
                    <m:r>
                      <a:rPr lang="en-US" sz="2800" b="0" i="1" spc="-5" smtClean="0">
                        <a:latin typeface="Cambria Math" panose="02040503050406030204" pitchFamily="18" charset="0"/>
                        <a:cs typeface="Arial"/>
                      </a:rPr>
                      <m:t>+1=27</m:t>
                    </m:r>
                  </m:oMath>
                </a14:m>
                <a:r>
                  <a:rPr lang="en-US" sz="2800" spc="-5" dirty="0">
                    <a:latin typeface="Arial"/>
                    <a:cs typeface="Arial"/>
                  </a:rPr>
                  <a:t>)</a:t>
                </a:r>
              </a:p>
              <a:p>
                <a:pPr marL="12700">
                  <a:spcBef>
                    <a:spcPts val="15"/>
                  </a:spcBef>
                </a:pPr>
                <a:r>
                  <a:rPr lang="en-US" sz="2800" i="1" dirty="0">
                    <a:latin typeface="Arial"/>
                    <a:cs typeface="Arial"/>
                  </a:rPr>
                  <a:t>… </a:t>
                </a:r>
              </a:p>
              <a:p>
                <a:pPr marL="12700">
                  <a:spcBef>
                    <a:spcPts val="15"/>
                  </a:spcBef>
                </a:pPr>
                <a:r>
                  <a:rPr lang="en-US" sz="2900" spc="-5" dirty="0">
                    <a:latin typeface="Arial"/>
                    <a:cs typeface="Arial"/>
                  </a:rPr>
                  <a:t>Total # params: 60M</a:t>
                </a:r>
              </a:p>
              <a:p>
                <a:pPr marL="12700">
                  <a:spcBef>
                    <a:spcPts val="15"/>
                  </a:spcBef>
                </a:pPr>
                <a:r>
                  <a:rPr lang="en-US" sz="2900" spc="-5" dirty="0">
                    <a:latin typeface="Arial"/>
                    <a:cs typeface="Arial"/>
                  </a:rPr>
                  <a:t>Introduced </a:t>
                </a:r>
                <a:r>
                  <a:rPr lang="en-US" sz="2900" spc="-5" dirty="0" err="1">
                    <a:latin typeface="Arial"/>
                    <a:cs typeface="Arial"/>
                  </a:rPr>
                  <a:t>ReLU</a:t>
                </a:r>
                <a:r>
                  <a:rPr lang="en-US" sz="2900" spc="-5" dirty="0">
                    <a:latin typeface="Arial"/>
                    <a:cs typeface="Arial"/>
                  </a:rPr>
                  <a:t> activation function</a:t>
                </a:r>
              </a:p>
            </p:txBody>
          </p:sp>
        </mc:Choice>
        <mc:Fallback xmlns="">
          <p:sp>
            <p:nvSpPr>
              <p:cNvPr id="3" name="Content Placeholder 2">
                <a:extLst>
                  <a:ext uri="{FF2B5EF4-FFF2-40B4-BE49-F238E27FC236}">
                    <a16:creationId xmlns:a16="http://schemas.microsoft.com/office/drawing/2014/main" id="{2666B5EE-DB24-97D5-000E-66D1F95E676A}"/>
                  </a:ext>
                </a:extLst>
              </p:cNvPr>
              <p:cNvSpPr>
                <a:spLocks noGrp="1" noRot="1" noChangeAspect="1" noMove="1" noResize="1" noEditPoints="1" noAdjustHandles="1" noChangeArrowheads="1" noChangeShapeType="1" noTextEdit="1"/>
              </p:cNvSpPr>
              <p:nvPr>
                <p:ph idx="1"/>
              </p:nvPr>
            </p:nvSpPr>
            <p:spPr>
              <a:xfrm>
                <a:off x="622737" y="1237592"/>
                <a:ext cx="10949153" cy="2396199"/>
              </a:xfrm>
              <a:blipFill>
                <a:blip r:embed="rId2"/>
                <a:stretch>
                  <a:fillRect l="-612" t="-4580" b="-407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BFA1B56-CC8E-FFEC-AF81-DDF3F22C1731}"/>
              </a:ext>
            </a:extLst>
          </p:cNvPr>
          <p:cNvSpPr>
            <a:spLocks noGrp="1"/>
          </p:cNvSpPr>
          <p:nvPr>
            <p:ph type="sldNum" sz="quarter" idx="12"/>
          </p:nvPr>
        </p:nvSpPr>
        <p:spPr/>
        <p:txBody>
          <a:bodyPr/>
          <a:lstStyle/>
          <a:p>
            <a:fld id="{1F57BF9A-7B35-9447-9112-EAE7E91B4E99}" type="slidenum">
              <a:rPr lang="en-US" smtClean="0"/>
              <a:t>52</a:t>
            </a:fld>
            <a:endParaRPr lang="en-US"/>
          </a:p>
        </p:txBody>
      </p:sp>
      <p:pic>
        <p:nvPicPr>
          <p:cNvPr id="5" name="Picture 4">
            <a:extLst>
              <a:ext uri="{FF2B5EF4-FFF2-40B4-BE49-F238E27FC236}">
                <a16:creationId xmlns:a16="http://schemas.microsoft.com/office/drawing/2014/main" id="{B51697C6-6F39-7587-A387-9F528105DB3F}"/>
              </a:ext>
            </a:extLst>
          </p:cNvPr>
          <p:cNvPicPr>
            <a:picLocks noChangeAspect="1"/>
          </p:cNvPicPr>
          <p:nvPr/>
        </p:nvPicPr>
        <p:blipFill>
          <a:blip r:embed="rId3"/>
          <a:stretch>
            <a:fillRect/>
          </a:stretch>
        </p:blipFill>
        <p:spPr>
          <a:xfrm>
            <a:off x="1812758" y="3633792"/>
            <a:ext cx="9144000" cy="3048000"/>
          </a:xfrm>
          <a:prstGeom prst="rect">
            <a:avLst/>
          </a:prstGeom>
        </p:spPr>
      </p:pic>
    </p:spTree>
    <p:extLst>
      <p:ext uri="{BB962C8B-B14F-4D97-AF65-F5344CB8AC3E}">
        <p14:creationId xmlns:p14="http://schemas.microsoft.com/office/powerpoint/2010/main" val="4234104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0550-6D13-800F-358C-3C9E12CD3B62}"/>
              </a:ext>
            </a:extLst>
          </p:cNvPr>
          <p:cNvSpPr>
            <a:spLocks noGrp="1"/>
          </p:cNvSpPr>
          <p:nvPr>
            <p:ph type="title"/>
          </p:nvPr>
        </p:nvSpPr>
        <p:spPr>
          <a:xfrm>
            <a:off x="622737" y="117643"/>
            <a:ext cx="9146904" cy="742507"/>
          </a:xfrm>
        </p:spPr>
        <p:txBody>
          <a:bodyPr>
            <a:noAutofit/>
          </a:bodyPr>
          <a:lstStyle/>
          <a:p>
            <a:r>
              <a:rPr lang="en-US" sz="3600" dirty="0" err="1"/>
              <a:t>VGGNet</a:t>
            </a:r>
            <a:r>
              <a:rPr lang="en-US" sz="3600" dirty="0"/>
              <a:t> [Simonyan 2014] (the best performing variant VGG-16)</a:t>
            </a:r>
            <a:endParaRPr lang="en-SE" sz="3600" dirty="0"/>
          </a:p>
        </p:txBody>
      </p:sp>
      <p:sp>
        <p:nvSpPr>
          <p:cNvPr id="3" name="Content Placeholder 2">
            <a:extLst>
              <a:ext uri="{FF2B5EF4-FFF2-40B4-BE49-F238E27FC236}">
                <a16:creationId xmlns:a16="http://schemas.microsoft.com/office/drawing/2014/main" id="{4A13B75F-3454-E335-6F38-519E7F094F9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2412489-96AE-BE1C-4F85-9334ED717EA3}"/>
              </a:ext>
            </a:extLst>
          </p:cNvPr>
          <p:cNvSpPr>
            <a:spLocks noGrp="1"/>
          </p:cNvSpPr>
          <p:nvPr>
            <p:ph type="sldNum" sz="quarter" idx="12"/>
          </p:nvPr>
        </p:nvSpPr>
        <p:spPr/>
        <p:txBody>
          <a:bodyPr/>
          <a:lstStyle/>
          <a:p>
            <a:fld id="{1F57BF9A-7B35-9447-9112-EAE7E91B4E99}" type="slidenum">
              <a:rPr lang="en-US" smtClean="0"/>
              <a:t>53</a:t>
            </a:fld>
            <a:endParaRPr lang="en-US"/>
          </a:p>
        </p:txBody>
      </p:sp>
      <p:pic>
        <p:nvPicPr>
          <p:cNvPr id="5" name="Picture 2" descr="vgg16">
            <a:extLst>
              <a:ext uri="{FF2B5EF4-FFF2-40B4-BE49-F238E27FC236}">
                <a16:creationId xmlns:a16="http://schemas.microsoft.com/office/drawing/2014/main" id="{510BAA69-E588-34D5-1D7D-0E01021D4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192" y="4122965"/>
            <a:ext cx="4866373" cy="2741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6A131D1-B075-E48A-6CD2-8850E48F39F5}"/>
              </a:ext>
            </a:extLst>
          </p:cNvPr>
          <p:cNvPicPr>
            <a:picLocks noChangeAspect="1"/>
          </p:cNvPicPr>
          <p:nvPr/>
        </p:nvPicPr>
        <p:blipFill>
          <a:blip r:embed="rId3"/>
          <a:stretch>
            <a:fillRect/>
          </a:stretch>
        </p:blipFill>
        <p:spPr>
          <a:xfrm>
            <a:off x="2688287" y="950821"/>
            <a:ext cx="7401668" cy="3172144"/>
          </a:xfrm>
          <a:prstGeom prst="rect">
            <a:avLst/>
          </a:prstGeom>
        </p:spPr>
      </p:pic>
      <p:sp>
        <p:nvSpPr>
          <p:cNvPr id="7" name="TextBox 6">
            <a:extLst>
              <a:ext uri="{FF2B5EF4-FFF2-40B4-BE49-F238E27FC236}">
                <a16:creationId xmlns:a16="http://schemas.microsoft.com/office/drawing/2014/main" id="{C480A64C-370F-1BEB-588B-D7C282DE22D0}"/>
              </a:ext>
            </a:extLst>
          </p:cNvPr>
          <p:cNvSpPr txBox="1"/>
          <p:nvPr/>
        </p:nvSpPr>
        <p:spPr>
          <a:xfrm>
            <a:off x="5520300" y="4304307"/>
            <a:ext cx="4205960" cy="400110"/>
          </a:xfrm>
          <a:prstGeom prst="rect">
            <a:avLst/>
          </a:prstGeom>
          <a:noFill/>
        </p:spPr>
        <p:txBody>
          <a:bodyPr wrap="none" rtlCol="0">
            <a:spAutoFit/>
          </a:bodyPr>
          <a:lstStyle/>
          <a:p>
            <a:r>
              <a:rPr lang="en-US" sz="2000" dirty="0"/>
              <a:t>Same padding used for all CONV layers</a:t>
            </a:r>
            <a:endParaRPr lang="en-SE" sz="2000" dirty="0"/>
          </a:p>
        </p:txBody>
      </p:sp>
      <p:sp>
        <p:nvSpPr>
          <p:cNvPr id="8" name="Rectangle 7">
            <a:extLst>
              <a:ext uri="{FF2B5EF4-FFF2-40B4-BE49-F238E27FC236}">
                <a16:creationId xmlns:a16="http://schemas.microsoft.com/office/drawing/2014/main" id="{7598CFD0-CA06-1A32-902B-C378405E53F2}"/>
              </a:ext>
            </a:extLst>
          </p:cNvPr>
          <p:cNvSpPr/>
          <p:nvPr/>
        </p:nvSpPr>
        <p:spPr>
          <a:xfrm>
            <a:off x="0" y="1085193"/>
            <a:ext cx="12182484" cy="121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588377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2B3A-B8A0-E10A-231B-9BB750DCAEE7}"/>
              </a:ext>
            </a:extLst>
          </p:cNvPr>
          <p:cNvSpPr>
            <a:spLocks noGrp="1"/>
          </p:cNvSpPr>
          <p:nvPr>
            <p:ph type="title"/>
          </p:nvPr>
        </p:nvSpPr>
        <p:spPr/>
        <p:txBody>
          <a:bodyPr/>
          <a:lstStyle/>
          <a:p>
            <a:r>
              <a:rPr lang="en-US" dirty="0"/>
              <a:t>VGG-16 Details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99FC94-B75E-58A5-4C41-002523C38E54}"/>
                  </a:ext>
                </a:extLst>
              </p:cNvPr>
              <p:cNvSpPr>
                <a:spLocks noGrp="1"/>
              </p:cNvSpPr>
              <p:nvPr>
                <p:ph idx="1"/>
              </p:nvPr>
            </p:nvSpPr>
            <p:spPr/>
            <p:txBody>
              <a:bodyPr>
                <a:normAutofit fontScale="92500" lnSpcReduction="10000"/>
              </a:bodyPr>
              <a:lstStyle/>
              <a:p>
                <a:pPr marL="12700"/>
                <a:r>
                  <a:rPr lang="en-US" sz="2800" spc="-5" dirty="0">
                    <a:latin typeface="Arial"/>
                    <a:cs typeface="Arial"/>
                  </a:rPr>
                  <a:t>VGG-16 has 16 weight layers, not including POOL layers w. 0 weight</a:t>
                </a:r>
              </a:p>
              <a:p>
                <a:pPr marL="12700">
                  <a:lnSpc>
                    <a:spcPct val="100000"/>
                  </a:lnSpc>
                </a:pPr>
                <a:r>
                  <a:rPr lang="en-US" sz="2800" spc="-5" dirty="0">
                    <a:latin typeface="Arial"/>
                    <a:cs typeface="Arial"/>
                  </a:rPr>
                  <a:t>Input image: </a:t>
                </a:r>
                <a14:m>
                  <m:oMath xmlns:m="http://schemas.openxmlformats.org/officeDocument/2006/math">
                    <m:r>
                      <a:rPr lang="en-US" sz="2800" b="0" i="1" spc="-5" dirty="0" smtClean="0">
                        <a:latin typeface="Cambria Math" panose="02040503050406030204" pitchFamily="18" charset="0"/>
                        <a:cs typeface="Arial"/>
                      </a:rPr>
                      <m:t>224×224</m:t>
                    </m:r>
                    <m:r>
                      <a:rPr lang="en-US" sz="2800" b="0" i="1" spc="-5" dirty="0">
                        <a:latin typeface="Cambria Math" panose="02040503050406030204" pitchFamily="18" charset="0"/>
                        <a:cs typeface="Arial"/>
                      </a:rPr>
                      <m:t>×</m:t>
                    </m:r>
                    <m:r>
                      <a:rPr lang="en-US" sz="2800" b="0" i="1" spc="-5" dirty="0" smtClean="0">
                        <a:latin typeface="Cambria Math" panose="02040503050406030204" pitchFamily="18" charset="0"/>
                        <a:cs typeface="Arial"/>
                      </a:rPr>
                      <m:t>3</m:t>
                    </m:r>
                  </m:oMath>
                </a14:m>
                <a:endParaRPr lang="en-US" dirty="0">
                  <a:latin typeface="Times New Roman"/>
                  <a:cs typeface="Times New Roman"/>
                </a:endParaRPr>
              </a:p>
              <a:p>
                <a:pPr marL="12700">
                  <a:lnSpc>
                    <a:spcPct val="100000"/>
                  </a:lnSpc>
                </a:pPr>
                <a:r>
                  <a:rPr lang="en-US" sz="2800" spc="-5" dirty="0">
                    <a:latin typeface="Arial"/>
                    <a:cs typeface="Arial"/>
                  </a:rPr>
                  <a:t>1</a:t>
                </a:r>
                <a:r>
                  <a:rPr lang="en-US" altLang="zh-CN" sz="2800" spc="-5" baseline="30000" dirty="0">
                    <a:latin typeface="Arial"/>
                    <a:cs typeface="Arial"/>
                  </a:rPr>
                  <a:t>st</a:t>
                </a:r>
                <a:r>
                  <a:rPr lang="en-US" altLang="zh-CN" sz="2800" spc="-5" dirty="0">
                    <a:latin typeface="Arial"/>
                    <a:cs typeface="Arial"/>
                  </a:rPr>
                  <a:t> and 2</a:t>
                </a:r>
                <a:r>
                  <a:rPr lang="en-US" altLang="zh-CN" sz="2800" spc="-5" baseline="30000" dirty="0">
                    <a:latin typeface="Arial"/>
                    <a:cs typeface="Arial"/>
                  </a:rPr>
                  <a:t>nd</a:t>
                </a:r>
                <a:r>
                  <a:rPr lang="en-US" altLang="zh-CN" sz="2800" spc="-5" dirty="0">
                    <a:latin typeface="Arial"/>
                    <a:cs typeface="Arial"/>
                  </a:rPr>
                  <a:t> CONV </a:t>
                </a:r>
                <a:r>
                  <a:rPr lang="en-US" sz="2800" spc="-5" dirty="0">
                    <a:latin typeface="Arial"/>
                    <a:cs typeface="Arial"/>
                  </a:rPr>
                  <a:t>layers: </a:t>
                </a:r>
                <a14:m>
                  <m:oMath xmlns:m="http://schemas.openxmlformats.org/officeDocument/2006/math">
                    <m:r>
                      <a:rPr lang="en-US" sz="2800" b="0" i="1" spc="-5" dirty="0" smtClean="0">
                        <a:latin typeface="Cambria Math" panose="02040503050406030204" pitchFamily="18" charset="0"/>
                        <a:cs typeface="Arial"/>
                      </a:rPr>
                      <m:t>64 3×3</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=1</m:t>
                    </m:r>
                  </m:oMath>
                </a14:m>
                <a:r>
                  <a:rPr lang="en-US" sz="2900" spc="-5" dirty="0">
                    <a:latin typeface="Arial"/>
                    <a:cs typeface="Arial"/>
                  </a:rPr>
                  <a:t>, </a:t>
                </a:r>
                <a:r>
                  <a:rPr lang="en-US" sz="2800" spc="-5" dirty="0">
                    <a:latin typeface="Arial"/>
                    <a:cs typeface="Arial"/>
                  </a:rPr>
                  <a:t>padding </a:t>
                </a:r>
                <a14:m>
                  <m:oMath xmlns:m="http://schemas.openxmlformats.org/officeDocument/2006/math">
                    <m:r>
                      <a:rPr lang="en-US" sz="2800" b="0" i="1" spc="-5" smtClean="0">
                        <a:latin typeface="Cambria Math" panose="02040503050406030204" pitchFamily="18" charset="0"/>
                        <a:cs typeface="Arial"/>
                      </a:rPr>
                      <m:t>𝑃</m:t>
                    </m:r>
                    <m:r>
                      <a:rPr lang="en-US" sz="2800" b="0" i="1" spc="-5" smtClean="0">
                        <a:latin typeface="Cambria Math" panose="02040503050406030204" pitchFamily="18" charset="0"/>
                        <a:cs typeface="Arial"/>
                      </a:rPr>
                      <m:t>=1</m:t>
                    </m:r>
                  </m:oMath>
                </a14:m>
                <a:endParaRPr lang="en-US" sz="28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224×224×64</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1</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224+2∗1−3</m:t>
                        </m:r>
                      </m:e>
                    </m:d>
                    <m:r>
                      <a:rPr lang="en-US" sz="2400" b="0" i="1" spc="-5" smtClean="0">
                        <a:latin typeface="Cambria Math" panose="02040503050406030204" pitchFamily="18" charset="0"/>
                        <a:cs typeface="Arial"/>
                      </a:rPr>
                      <m:t>+1=224</m:t>
                    </m:r>
                  </m:oMath>
                </a14:m>
                <a:r>
                  <a:rPr lang="en-US" sz="2400" spc="-5" dirty="0">
                    <a:latin typeface="Arial"/>
                    <a:cs typeface="Arial"/>
                  </a:rPr>
                  <a:t>)</a:t>
                </a:r>
              </a:p>
              <a:p>
                <a:pPr marL="12700">
                  <a:spcBef>
                    <a:spcPts val="15"/>
                  </a:spcBef>
                </a:pPr>
                <a:r>
                  <a:rPr lang="en-US" sz="2800" spc="-5" dirty="0">
                    <a:latin typeface="Arial"/>
                    <a:cs typeface="Arial"/>
                  </a:rPr>
                  <a:t>3</a:t>
                </a:r>
                <a:r>
                  <a:rPr lang="en-US" sz="2800" spc="-5" baseline="30000" dirty="0">
                    <a:latin typeface="Arial"/>
                    <a:cs typeface="Arial"/>
                  </a:rPr>
                  <a:t>rd</a:t>
                </a:r>
                <a:r>
                  <a:rPr lang="en-US" sz="2800" spc="-5" dirty="0">
                    <a:latin typeface="Arial"/>
                    <a:cs typeface="Arial"/>
                  </a:rPr>
                  <a:t> POOL layer: </a:t>
                </a:r>
                <a14:m>
                  <m:oMath xmlns:m="http://schemas.openxmlformats.org/officeDocument/2006/math">
                    <m:r>
                      <a:rPr lang="en-US" sz="2800" b="0" i="1" spc="-5" dirty="0" smtClean="0">
                        <a:latin typeface="Cambria Math" panose="02040503050406030204" pitchFamily="18" charset="0"/>
                        <a:cs typeface="Arial"/>
                      </a:rPr>
                      <m:t>2×2</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endParaRPr lang="en-US" sz="29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0" spc="-5" smtClean="0">
                        <a:latin typeface="Cambria Math" panose="02040503050406030204" pitchFamily="18" charset="0"/>
                        <a:cs typeface="Arial"/>
                      </a:rPr>
                      <m:t>11</m:t>
                    </m:r>
                    <m:r>
                      <a:rPr lang="en-US" sz="2400" b="0" i="1" spc="-5" smtClean="0">
                        <a:latin typeface="Cambria Math" panose="02040503050406030204" pitchFamily="18" charset="0"/>
                        <a:cs typeface="Arial"/>
                      </a:rPr>
                      <m:t>2×112×64</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2</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224−2</m:t>
                        </m:r>
                      </m:e>
                    </m:d>
                    <m:r>
                      <a:rPr lang="en-US" sz="2400" b="0" i="1" spc="-5" smtClean="0">
                        <a:latin typeface="Cambria Math" panose="02040503050406030204" pitchFamily="18" charset="0"/>
                        <a:cs typeface="Arial"/>
                      </a:rPr>
                      <m:t>+1=112</m:t>
                    </m:r>
                  </m:oMath>
                </a14:m>
                <a:r>
                  <a:rPr lang="en-US" sz="2400" spc="-5" dirty="0">
                    <a:latin typeface="Arial"/>
                    <a:cs typeface="Arial"/>
                  </a:rPr>
                  <a:t>)</a:t>
                </a:r>
              </a:p>
              <a:p>
                <a:pPr marL="12700">
                  <a:lnSpc>
                    <a:spcPct val="100000"/>
                  </a:lnSpc>
                </a:pPr>
                <a:r>
                  <a:rPr lang="en-US" sz="2800" spc="-5" dirty="0">
                    <a:latin typeface="Arial"/>
                    <a:cs typeface="Arial"/>
                  </a:rPr>
                  <a:t>4</a:t>
                </a:r>
                <a:r>
                  <a:rPr lang="en-US" sz="2800" spc="-5" baseline="30000" dirty="0">
                    <a:latin typeface="Arial"/>
                    <a:cs typeface="Arial"/>
                  </a:rPr>
                  <a:t>th</a:t>
                </a:r>
                <a:r>
                  <a:rPr lang="en-US" sz="2800" spc="-5" dirty="0">
                    <a:latin typeface="Arial"/>
                    <a:cs typeface="Arial"/>
                  </a:rPr>
                  <a:t> </a:t>
                </a:r>
                <a:r>
                  <a:rPr lang="en-US" altLang="zh-CN" sz="2800" spc="-5" dirty="0">
                    <a:latin typeface="Arial"/>
                    <a:cs typeface="Arial"/>
                  </a:rPr>
                  <a:t>and 5</a:t>
                </a:r>
                <a:r>
                  <a:rPr lang="en-US" altLang="zh-CN" sz="2800" spc="-5" baseline="30000" dirty="0">
                    <a:latin typeface="Arial"/>
                    <a:cs typeface="Arial"/>
                  </a:rPr>
                  <a:t>th</a:t>
                </a:r>
                <a:r>
                  <a:rPr lang="en-US" altLang="zh-CN" sz="2800" spc="-5" dirty="0">
                    <a:latin typeface="Arial"/>
                    <a:cs typeface="Arial"/>
                  </a:rPr>
                  <a:t> CONV </a:t>
                </a:r>
                <a:r>
                  <a:rPr lang="en-US" sz="2800" spc="-5" dirty="0">
                    <a:latin typeface="Arial"/>
                    <a:cs typeface="Arial"/>
                  </a:rPr>
                  <a:t>layers: </a:t>
                </a:r>
                <a14:m>
                  <m:oMath xmlns:m="http://schemas.openxmlformats.org/officeDocument/2006/math">
                    <m:r>
                      <a:rPr lang="en-US" sz="2800" b="0" i="1" spc="-5" dirty="0" smtClean="0">
                        <a:latin typeface="Cambria Math" panose="02040503050406030204" pitchFamily="18" charset="0"/>
                        <a:cs typeface="Arial"/>
                      </a:rPr>
                      <m:t>128 3×3</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=1</m:t>
                    </m:r>
                  </m:oMath>
                </a14:m>
                <a:r>
                  <a:rPr lang="en-US" sz="2900" spc="-5" dirty="0">
                    <a:latin typeface="Arial"/>
                    <a:cs typeface="Arial"/>
                  </a:rPr>
                  <a:t>, </a:t>
                </a:r>
                <a:r>
                  <a:rPr lang="en-US" sz="2800" spc="-5" dirty="0">
                    <a:latin typeface="Arial"/>
                    <a:cs typeface="Arial"/>
                  </a:rPr>
                  <a:t>padding </a:t>
                </a:r>
                <a14:m>
                  <m:oMath xmlns:m="http://schemas.openxmlformats.org/officeDocument/2006/math">
                    <m:r>
                      <a:rPr lang="en-US" sz="2800" b="0" i="1" spc="-5" smtClean="0">
                        <a:latin typeface="Cambria Math" panose="02040503050406030204" pitchFamily="18" charset="0"/>
                        <a:cs typeface="Arial"/>
                      </a:rPr>
                      <m:t>𝑃</m:t>
                    </m:r>
                    <m:r>
                      <a:rPr lang="en-US" sz="2800" b="0" i="1" spc="-5" smtClean="0">
                        <a:latin typeface="Cambria Math" panose="02040503050406030204" pitchFamily="18" charset="0"/>
                        <a:cs typeface="Arial"/>
                      </a:rPr>
                      <m:t>=1</m:t>
                    </m:r>
                  </m:oMath>
                </a14:m>
                <a:endParaRPr lang="en-US" sz="28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112×112×128</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1</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112+2∗1−3</m:t>
                        </m:r>
                      </m:e>
                    </m:d>
                    <m:r>
                      <a:rPr lang="en-US" sz="2400" b="0" i="1" spc="-5" smtClean="0">
                        <a:latin typeface="Cambria Math" panose="02040503050406030204" pitchFamily="18" charset="0"/>
                        <a:cs typeface="Arial"/>
                      </a:rPr>
                      <m:t>+1=112</m:t>
                    </m:r>
                  </m:oMath>
                </a14:m>
                <a:r>
                  <a:rPr lang="en-US" sz="2400" spc="-5" dirty="0">
                    <a:latin typeface="Arial"/>
                    <a:cs typeface="Arial"/>
                  </a:rPr>
                  <a:t>)</a:t>
                </a:r>
              </a:p>
              <a:p>
                <a:pPr marL="12700">
                  <a:spcBef>
                    <a:spcPts val="15"/>
                  </a:spcBef>
                </a:pPr>
                <a:r>
                  <a:rPr lang="en-US" sz="2800" spc="-5" dirty="0">
                    <a:latin typeface="Arial"/>
                    <a:cs typeface="Arial"/>
                  </a:rPr>
                  <a:t>6</a:t>
                </a:r>
                <a:r>
                  <a:rPr lang="en-US" sz="2800" spc="-5" baseline="30000" dirty="0">
                    <a:latin typeface="Arial"/>
                    <a:cs typeface="Arial"/>
                  </a:rPr>
                  <a:t>th</a:t>
                </a:r>
                <a:r>
                  <a:rPr lang="en-US" sz="2800" spc="-5" dirty="0">
                    <a:latin typeface="Arial"/>
                    <a:cs typeface="Arial"/>
                  </a:rPr>
                  <a:t> POOL layer: </a:t>
                </a:r>
                <a14:m>
                  <m:oMath xmlns:m="http://schemas.openxmlformats.org/officeDocument/2006/math">
                    <m:r>
                      <a:rPr lang="en-US" sz="2800" b="0" i="1" spc="-5" dirty="0" smtClean="0">
                        <a:latin typeface="Cambria Math" panose="02040503050406030204" pitchFamily="18" charset="0"/>
                        <a:cs typeface="Arial"/>
                      </a:rPr>
                      <m:t>2×2</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endParaRPr lang="en-US" sz="29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56×56×128</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2</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112−2</m:t>
                        </m:r>
                      </m:e>
                    </m:d>
                    <m:r>
                      <a:rPr lang="en-US" sz="2400" b="0" i="1" spc="-5" smtClean="0">
                        <a:latin typeface="Cambria Math" panose="02040503050406030204" pitchFamily="18" charset="0"/>
                        <a:cs typeface="Arial"/>
                      </a:rPr>
                      <m:t>+1=56</m:t>
                    </m:r>
                  </m:oMath>
                </a14:m>
                <a:r>
                  <a:rPr lang="en-US" sz="2400" spc="-5" dirty="0">
                    <a:latin typeface="Arial"/>
                    <a:cs typeface="Arial"/>
                  </a:rPr>
                  <a:t>)</a:t>
                </a:r>
              </a:p>
              <a:p>
                <a:pPr marL="12700">
                  <a:spcBef>
                    <a:spcPts val="15"/>
                  </a:spcBef>
                </a:pPr>
                <a:r>
                  <a:rPr lang="en-US" sz="2900" spc="-5" dirty="0">
                    <a:latin typeface="Arial"/>
                    <a:cs typeface="Arial"/>
                  </a:rPr>
                  <a:t>Total # params: 60M </a:t>
                </a:r>
              </a:p>
              <a:p>
                <a:pPr marL="12700">
                  <a:spcBef>
                    <a:spcPts val="15"/>
                  </a:spcBef>
                </a:pPr>
                <a:r>
                  <a:rPr lang="en-US" sz="2900" spc="-5" dirty="0">
                    <a:latin typeface="Arial"/>
                    <a:cs typeface="Arial"/>
                  </a:rPr>
                  <a:t>ImageNet top 5 error: 7.3%</a:t>
                </a:r>
                <a:endParaRPr lang="en-SE" sz="2900" spc="-5" dirty="0">
                  <a:latin typeface="Arial"/>
                  <a:cs typeface="Arial"/>
                </a:endParaRPr>
              </a:p>
            </p:txBody>
          </p:sp>
        </mc:Choice>
        <mc:Fallback xmlns="">
          <p:sp>
            <p:nvSpPr>
              <p:cNvPr id="3" name="Content Placeholder 2">
                <a:extLst>
                  <a:ext uri="{FF2B5EF4-FFF2-40B4-BE49-F238E27FC236}">
                    <a16:creationId xmlns:a16="http://schemas.microsoft.com/office/drawing/2014/main" id="{5C99FC94-B75E-58A5-4C41-002523C38E54}"/>
                  </a:ext>
                </a:extLst>
              </p:cNvPr>
              <p:cNvSpPr>
                <a:spLocks noGrp="1" noRot="1" noChangeAspect="1" noMove="1" noResize="1" noEditPoints="1" noAdjustHandles="1" noChangeArrowheads="1" noChangeShapeType="1" noTextEdit="1"/>
              </p:cNvSpPr>
              <p:nvPr>
                <p:ph idx="1"/>
              </p:nvPr>
            </p:nvSpPr>
            <p:spPr>
              <a:blipFill>
                <a:blip r:embed="rId2"/>
                <a:stretch>
                  <a:fillRect l="-947" t="-258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957D7A3-FDF2-BF41-9B63-79FEE104DF42}"/>
              </a:ext>
            </a:extLst>
          </p:cNvPr>
          <p:cNvSpPr>
            <a:spLocks noGrp="1"/>
          </p:cNvSpPr>
          <p:nvPr>
            <p:ph type="sldNum" sz="quarter" idx="12"/>
          </p:nvPr>
        </p:nvSpPr>
        <p:spPr/>
        <p:txBody>
          <a:bodyPr/>
          <a:lstStyle/>
          <a:p>
            <a:fld id="{1F57BF9A-7B35-9447-9112-EAE7E91B4E99}" type="slidenum">
              <a:rPr lang="en-US" smtClean="0"/>
              <a:t>54</a:t>
            </a:fld>
            <a:endParaRPr lang="en-US"/>
          </a:p>
        </p:txBody>
      </p:sp>
    </p:spTree>
    <p:extLst>
      <p:ext uri="{BB962C8B-B14F-4D97-AF65-F5344CB8AC3E}">
        <p14:creationId xmlns:p14="http://schemas.microsoft.com/office/powerpoint/2010/main" val="3910221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03D3FD4-7896-1AF6-94F2-9ED664EA5D81}"/>
                  </a:ext>
                </a:extLst>
              </p:cNvPr>
              <p:cNvSpPr>
                <a:spLocks noGrp="1"/>
              </p:cNvSpPr>
              <p:nvPr>
                <p:ph type="title"/>
              </p:nvPr>
            </p:nvSpPr>
            <p:spPr/>
            <p:txBody>
              <a:bodyPr/>
              <a:lstStyle/>
              <a:p>
                <a:r>
                  <a:rPr lang="en-US" dirty="0"/>
                  <a:t>Stacked </a:t>
                </a:r>
                <a14:m>
                  <m:oMath xmlns:m="http://schemas.openxmlformats.org/officeDocument/2006/math">
                    <m:r>
                      <a:rPr lang="en-US" b="0" i="1" smtClean="0">
                        <a:latin typeface="Cambria Math" panose="02040503050406030204" pitchFamily="18" charset="0"/>
                      </a:rPr>
                      <m:t>3×3</m:t>
                    </m:r>
                  </m:oMath>
                </a14:m>
                <a:r>
                  <a:rPr lang="en-US" dirty="0"/>
                  <a:t> CONV Layers</a:t>
                </a:r>
                <a:endParaRPr lang="en-SE" dirty="0"/>
              </a:p>
            </p:txBody>
          </p:sp>
        </mc:Choice>
        <mc:Fallback xmlns="">
          <p:sp>
            <p:nvSpPr>
              <p:cNvPr id="2" name="Title 1">
                <a:extLst>
                  <a:ext uri="{FF2B5EF4-FFF2-40B4-BE49-F238E27FC236}">
                    <a16:creationId xmlns:a16="http://schemas.microsoft.com/office/drawing/2014/main" id="{703D3FD4-7896-1AF6-94F2-9ED664EA5D81}"/>
                  </a:ext>
                </a:extLst>
              </p:cNvPr>
              <p:cNvSpPr>
                <a:spLocks noGrp="1" noRot="1" noChangeAspect="1" noMove="1" noResize="1" noEditPoints="1" noAdjustHandles="1" noChangeArrowheads="1" noChangeShapeType="1" noTextEdit="1"/>
              </p:cNvSpPr>
              <p:nvPr>
                <p:ph type="title"/>
              </p:nvPr>
            </p:nvSpPr>
            <p:spPr>
              <a:blipFill>
                <a:blip r:embed="rId2"/>
                <a:stretch>
                  <a:fillRect l="-2506" t="-3977" b="-1590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2A9460-EFA9-DB12-1DF8-6113A1A63D26}"/>
                  </a:ext>
                </a:extLst>
              </p:cNvPr>
              <p:cNvSpPr>
                <a:spLocks noGrp="1"/>
              </p:cNvSpPr>
              <p:nvPr>
                <p:ph idx="1"/>
              </p:nvPr>
            </p:nvSpPr>
            <p:spPr>
              <a:xfrm>
                <a:off x="622737" y="1237592"/>
                <a:ext cx="10949153" cy="2018955"/>
              </a:xfrm>
            </p:spPr>
            <p:txBody>
              <a:bodyPr>
                <a:normAutofit fontScale="70000" lnSpcReduction="20000"/>
              </a:bodyPr>
              <a:lstStyle/>
              <a:p>
                <a:r>
                  <a:rPr lang="en-US" dirty="0"/>
                  <a:t>2 stacked </a:t>
                </a:r>
                <a14:m>
                  <m:oMath xmlns:m="http://schemas.openxmlformats.org/officeDocument/2006/math">
                    <m:r>
                      <a:rPr lang="en-US" b="0" i="1" smtClean="0">
                        <a:latin typeface="Cambria Math" panose="02040503050406030204" pitchFamily="18" charset="0"/>
                      </a:rPr>
                      <m:t>3×3</m:t>
                    </m:r>
                  </m:oMath>
                </a14:m>
                <a:r>
                  <a:rPr lang="en-US" dirty="0"/>
                  <a:t> CONV layers w. </a:t>
                </a:r>
                <a:r>
                  <a:rPr lang="en-US" spc="-5" dirty="0">
                    <a:cs typeface="Arial"/>
                  </a:rPr>
                  <a:t>padding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=1</m:t>
                    </m:r>
                  </m:oMath>
                </a14:m>
                <a:r>
                  <a:rPr lang="en-US" dirty="0"/>
                  <a:t> have the same effective receptive field as a </a:t>
                </a:r>
                <a14:m>
                  <m:oMath xmlns:m="http://schemas.openxmlformats.org/officeDocument/2006/math">
                    <m:r>
                      <a:rPr lang="en-US" b="0" i="1" smtClean="0">
                        <a:latin typeface="Cambria Math" panose="02040503050406030204" pitchFamily="18" charset="0"/>
                      </a:rPr>
                      <m:t>5</m:t>
                    </m:r>
                    <m:r>
                      <a:rPr lang="en-US" i="1">
                        <a:latin typeface="Cambria Math" panose="02040503050406030204" pitchFamily="18" charset="0"/>
                      </a:rPr>
                      <m:t>×</m:t>
                    </m:r>
                    <m:r>
                      <a:rPr lang="en-US" b="0" i="1" smtClean="0">
                        <a:latin typeface="Cambria Math" panose="02040503050406030204" pitchFamily="18" charset="0"/>
                      </a:rPr>
                      <m:t>5</m:t>
                    </m:r>
                  </m:oMath>
                </a14:m>
                <a:r>
                  <a:rPr lang="en-US" dirty="0"/>
                  <a:t> CONV layer; 3 stacked </a:t>
                </a:r>
                <a14:m>
                  <m:oMath xmlns:m="http://schemas.openxmlformats.org/officeDocument/2006/math">
                    <m:r>
                      <a:rPr lang="en-US" b="0" i="1" smtClean="0">
                        <a:latin typeface="Cambria Math" panose="02040503050406030204" pitchFamily="18" charset="0"/>
                      </a:rPr>
                      <m:t>3×3</m:t>
                    </m:r>
                  </m:oMath>
                </a14:m>
                <a:r>
                  <a:rPr lang="en-US" dirty="0"/>
                  <a:t> CONV layers w. </a:t>
                </a:r>
                <a:r>
                  <a:rPr lang="en-US" spc="-5" dirty="0">
                    <a:cs typeface="Arial"/>
                  </a:rPr>
                  <a:t>padding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=1</m:t>
                    </m:r>
                  </m:oMath>
                </a14:m>
                <a:r>
                  <a:rPr lang="en-US" dirty="0"/>
                  <a:t> have RF of </a:t>
                </a:r>
                <a14:m>
                  <m:oMath xmlns:m="http://schemas.openxmlformats.org/officeDocument/2006/math">
                    <m:r>
                      <a:rPr lang="en-US" b="0" i="1" smtClean="0">
                        <a:latin typeface="Cambria Math" panose="02040503050406030204" pitchFamily="18" charset="0"/>
                      </a:rPr>
                      <m:t>7</m:t>
                    </m:r>
                    <m:r>
                      <a:rPr lang="en-US" i="1">
                        <a:latin typeface="Cambria Math" panose="02040503050406030204" pitchFamily="18" charset="0"/>
                      </a:rPr>
                      <m:t>×</m:t>
                    </m:r>
                    <m:r>
                      <a:rPr lang="en-US" b="0" i="1" smtClean="0">
                        <a:latin typeface="Cambria Math" panose="02040503050406030204" pitchFamily="18" charset="0"/>
                      </a:rPr>
                      <m:t>7</m:t>
                    </m:r>
                  </m:oMath>
                </a14:m>
                <a:r>
                  <a:rPr lang="en-US" dirty="0"/>
                  <a:t>; </a:t>
                </a:r>
                <a14:m>
                  <m:oMath xmlns:m="http://schemas.openxmlformats.org/officeDocument/2006/math">
                    <m:r>
                      <a:rPr lang="en-US" b="0" i="1" smtClean="0">
                        <a:latin typeface="Cambria Math" panose="02040503050406030204" pitchFamily="18" charset="0"/>
                      </a:rPr>
                      <m:t>𝐿</m:t>
                    </m:r>
                  </m:oMath>
                </a14:m>
                <a:r>
                  <a:rPr lang="en-US" dirty="0"/>
                  <a:t> stacked </a:t>
                </a:r>
                <a14:m>
                  <m:oMath xmlns:m="http://schemas.openxmlformats.org/officeDocument/2006/math">
                    <m:r>
                      <a:rPr lang="en-US" i="1">
                        <a:latin typeface="Cambria Math" panose="02040503050406030204" pitchFamily="18" charset="0"/>
                      </a:rPr>
                      <m:t>3×3</m:t>
                    </m:r>
                  </m:oMath>
                </a14:m>
                <a:r>
                  <a:rPr lang="en-US" dirty="0"/>
                  <a:t> CONV layers w. </a:t>
                </a:r>
                <a:r>
                  <a:rPr lang="en-US" spc="-5" dirty="0">
                    <a:cs typeface="Arial"/>
                  </a:rPr>
                  <a:t>padding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=1</m:t>
                    </m:r>
                  </m:oMath>
                </a14:m>
                <a:r>
                  <a:rPr lang="en-US" dirty="0"/>
                  <a:t> have RF of </a:t>
                </a:r>
                <a14:m>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rPr>
                      <m:t>𝐿</m:t>
                    </m:r>
                  </m:oMath>
                </a14:m>
                <a:r>
                  <a:rPr lang="en-US" dirty="0"/>
                  <a:t>. Benefits: </a:t>
                </a:r>
              </a:p>
              <a:p>
                <a:pPr lvl="1"/>
                <a:r>
                  <a:rPr lang="en-US" dirty="0"/>
                  <a:t>Fewer params. Suppose all volumes have  the same depth </a:t>
                </a:r>
                <a14:m>
                  <m:oMath xmlns:m="http://schemas.openxmlformats.org/officeDocument/2006/math">
                    <m:r>
                      <a:rPr lang="en-US" b="0" i="1" smtClean="0">
                        <a:latin typeface="Cambria Math" panose="02040503050406030204" pitchFamily="18" charset="0"/>
                      </a:rPr>
                      <m:t>𝐷</m:t>
                    </m:r>
                  </m:oMath>
                </a14:m>
                <a:r>
                  <a:rPr lang="en-US" dirty="0"/>
                  <a:t>, then a </a:t>
                </a:r>
                <a14:m>
                  <m:oMath xmlns:m="http://schemas.openxmlformats.org/officeDocument/2006/math">
                    <m:r>
                      <a:rPr lang="en-US" i="1" dirty="0" smtClean="0">
                        <a:latin typeface="Cambria Math" panose="02040503050406030204" pitchFamily="18" charset="0"/>
                      </a:rPr>
                      <m:t>7</m:t>
                    </m:r>
                    <m:r>
                      <a:rPr lang="en-US" b="0" i="1" dirty="0" smtClean="0">
                        <a:latin typeface="Cambria Math" panose="02040503050406030204" pitchFamily="18" charset="0"/>
                      </a:rPr>
                      <m:t>×</m:t>
                    </m:r>
                    <m:r>
                      <a:rPr lang="en-US" i="1" dirty="0" smtClean="0">
                        <a:latin typeface="Cambria Math" panose="02040503050406030204" pitchFamily="18" charset="0"/>
                      </a:rPr>
                      <m:t>7</m:t>
                    </m:r>
                  </m:oMath>
                </a14:m>
                <a:r>
                  <a:rPr lang="en-US" dirty="0"/>
                  <a:t> CONV layer has </a:t>
                </a:r>
                <a14:m>
                  <m:oMath xmlns:m="http://schemas.openxmlformats.org/officeDocument/2006/math">
                    <m:d>
                      <m:dPr>
                        <m:ctrlPr>
                          <a:rPr lang="en-US" i="1" dirty="0" smtClean="0">
                            <a:latin typeface="Cambria Math" panose="02040503050406030204" pitchFamily="18" charset="0"/>
                          </a:rPr>
                        </m:ctrlPr>
                      </m:dPr>
                      <m:e>
                        <m:r>
                          <a:rPr lang="en-US" i="1" dirty="0" smtClean="0">
                            <a:latin typeface="Cambria Math" panose="02040503050406030204" pitchFamily="18" charset="0"/>
                          </a:rPr>
                          <m:t>7</m:t>
                        </m:r>
                        <m:r>
                          <a:rPr lang="en-US" b="0" i="1" dirty="0" smtClean="0">
                            <a:latin typeface="Cambria Math" panose="02040503050406030204" pitchFamily="18" charset="0"/>
                          </a:rPr>
                          <m:t>∗</m:t>
                        </m:r>
                        <m:r>
                          <a:rPr lang="en-US" i="1" dirty="0" smtClean="0">
                            <a:latin typeface="Cambria Math" panose="02040503050406030204" pitchFamily="18" charset="0"/>
                          </a:rPr>
                          <m:t>7</m:t>
                        </m:r>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+1</m:t>
                        </m:r>
                      </m:e>
                    </m:d>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≈49</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𝐷</m:t>
                        </m:r>
                      </m:e>
                      <m:sup>
                        <m:r>
                          <a:rPr lang="en-US" b="0" i="1" dirty="0" smtClean="0">
                            <a:latin typeface="Cambria Math" panose="02040503050406030204" pitchFamily="18" charset="0"/>
                          </a:rPr>
                          <m:t>2</m:t>
                        </m:r>
                      </m:sup>
                    </m:sSup>
                  </m:oMath>
                </a14:m>
                <a:r>
                  <a:rPr lang="en-US" dirty="0"/>
                  <a:t> params, while three stacked 3x3 CONV layers have only </a:t>
                </a:r>
                <a14:m>
                  <m:oMath xmlns:m="http://schemas.openxmlformats.org/officeDocument/2006/math">
                    <m:d>
                      <m:dPr>
                        <m:ctrlPr>
                          <a:rPr lang="en-US" b="0" i="1" dirty="0" smtClean="0">
                            <a:latin typeface="Cambria Math" panose="02040503050406030204" pitchFamily="18" charset="0"/>
                          </a:rPr>
                        </m:ctrlPr>
                      </m:dPr>
                      <m:e>
                        <m:r>
                          <a:rPr lang="en-US" i="1" dirty="0" smtClean="0">
                            <a:latin typeface="Cambria Math" panose="02040503050406030204" pitchFamily="18" charset="0"/>
                          </a:rPr>
                          <m:t>3</m:t>
                        </m:r>
                        <m:r>
                          <a:rPr lang="en-US" b="0" i="1" dirty="0" smtClean="0">
                            <a:latin typeface="Cambria Math" panose="02040503050406030204" pitchFamily="18" charset="0"/>
                          </a:rPr>
                          <m:t>∗</m:t>
                        </m:r>
                        <m:r>
                          <a:rPr lang="en-US" i="1" dirty="0" smtClean="0">
                            <a:latin typeface="Cambria Math" panose="02040503050406030204" pitchFamily="18" charset="0"/>
                          </a:rPr>
                          <m:t>3</m:t>
                        </m:r>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+1</m:t>
                        </m:r>
                      </m:e>
                    </m:d>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∗3)≈27</m:t>
                    </m:r>
                    <m:sSup>
                      <m:sSupPr>
                        <m:ctrlPr>
                          <a:rPr lang="en-US" i="1" dirty="0">
                            <a:latin typeface="Cambria Math" panose="02040503050406030204" pitchFamily="18" charset="0"/>
                          </a:rPr>
                        </m:ctrlPr>
                      </m:sSupPr>
                      <m:e>
                        <m:r>
                          <a:rPr lang="en-US" i="1" dirty="0">
                            <a:latin typeface="Cambria Math" panose="02040503050406030204" pitchFamily="18" charset="0"/>
                          </a:rPr>
                          <m:t>𝐷</m:t>
                        </m:r>
                      </m:e>
                      <m:sup>
                        <m:r>
                          <a:rPr lang="en-US" i="1" dirty="0">
                            <a:latin typeface="Cambria Math" panose="02040503050406030204" pitchFamily="18" charset="0"/>
                          </a:rPr>
                          <m:t>2</m:t>
                        </m:r>
                      </m:sup>
                    </m:sSup>
                  </m:oMath>
                </a14:m>
                <a:r>
                  <a:rPr lang="en-US" dirty="0"/>
                  <a:t> params</a:t>
                </a:r>
              </a:p>
              <a:p>
                <a:pPr lvl="1"/>
                <a:r>
                  <a:rPr lang="en-US" dirty="0"/>
                  <a:t>Multiple layers of non-linear activation functions increases CNN depth, hence larger model capacity</a:t>
                </a:r>
                <a:endParaRPr lang="en-SE" dirty="0"/>
              </a:p>
            </p:txBody>
          </p:sp>
        </mc:Choice>
        <mc:Fallback xmlns="">
          <p:sp>
            <p:nvSpPr>
              <p:cNvPr id="3" name="Content Placeholder 2">
                <a:extLst>
                  <a:ext uri="{FF2B5EF4-FFF2-40B4-BE49-F238E27FC236}">
                    <a16:creationId xmlns:a16="http://schemas.microsoft.com/office/drawing/2014/main" id="{BC2A9460-EFA9-DB12-1DF8-6113A1A63D26}"/>
                  </a:ext>
                </a:extLst>
              </p:cNvPr>
              <p:cNvSpPr>
                <a:spLocks noGrp="1" noRot="1" noChangeAspect="1" noMove="1" noResize="1" noEditPoints="1" noAdjustHandles="1" noChangeArrowheads="1" noChangeShapeType="1" noTextEdit="1"/>
              </p:cNvSpPr>
              <p:nvPr>
                <p:ph idx="1"/>
              </p:nvPr>
            </p:nvSpPr>
            <p:spPr>
              <a:xfrm>
                <a:off x="622737" y="1237592"/>
                <a:ext cx="10949153" cy="2018955"/>
              </a:xfrm>
              <a:blipFill>
                <a:blip r:embed="rId3"/>
                <a:stretch>
                  <a:fillRect l="-612" t="-6344" r="-1225" b="-1299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A4CCFA4-2D35-6479-32A5-E2448DF6A1D5}"/>
              </a:ext>
            </a:extLst>
          </p:cNvPr>
          <p:cNvSpPr>
            <a:spLocks noGrp="1"/>
          </p:cNvSpPr>
          <p:nvPr>
            <p:ph type="sldNum" sz="quarter" idx="12"/>
          </p:nvPr>
        </p:nvSpPr>
        <p:spPr/>
        <p:txBody>
          <a:bodyPr/>
          <a:lstStyle/>
          <a:p>
            <a:fld id="{1F57BF9A-7B35-9447-9112-EAE7E91B4E99}" type="slidenum">
              <a:rPr lang="en-US" smtClean="0"/>
              <a:t>55</a:t>
            </a:fld>
            <a:endParaRPr lang="en-US"/>
          </a:p>
        </p:txBody>
      </p:sp>
      <p:pic>
        <p:nvPicPr>
          <p:cNvPr id="7" name="Picture 2">
            <a:extLst>
              <a:ext uri="{FF2B5EF4-FFF2-40B4-BE49-F238E27FC236}">
                <a16:creationId xmlns:a16="http://schemas.microsoft.com/office/drawing/2014/main" id="{EC2D2730-4107-591C-2970-E2F064F37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7" y="2978655"/>
            <a:ext cx="4939121" cy="3712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61C70E5-E4C5-60DC-698B-547C20ECB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0269" y="3335124"/>
            <a:ext cx="3849158" cy="28809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DD27E5-98DE-72D0-4F01-99A05CE08586}"/>
              </a:ext>
            </a:extLst>
          </p:cNvPr>
          <p:cNvSpPr txBox="1"/>
          <p:nvPr/>
        </p:nvSpPr>
        <p:spPr>
          <a:xfrm>
            <a:off x="4706393" y="6602745"/>
            <a:ext cx="2808312" cy="261610"/>
          </a:xfrm>
          <a:prstGeom prst="rect">
            <a:avLst/>
          </a:prstGeom>
          <a:noFill/>
        </p:spPr>
        <p:txBody>
          <a:bodyPr wrap="square">
            <a:spAutoFit/>
          </a:bodyPr>
          <a:lstStyle/>
          <a:p>
            <a:r>
              <a:rPr lang="en-SE" sz="1100" dirty="0"/>
              <a:t>https://zhuanlan.zhihu.com/p/79258431</a:t>
            </a:r>
          </a:p>
        </p:txBody>
      </p:sp>
    </p:spTree>
    <p:extLst>
      <p:ext uri="{BB962C8B-B14F-4D97-AF65-F5344CB8AC3E}">
        <p14:creationId xmlns:p14="http://schemas.microsoft.com/office/powerpoint/2010/main" val="4090729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C9C0-7D69-5971-A5E3-6DDEFC98DB76}"/>
              </a:ext>
            </a:extLst>
          </p:cNvPr>
          <p:cNvSpPr>
            <a:spLocks noGrp="1"/>
          </p:cNvSpPr>
          <p:nvPr>
            <p:ph type="title"/>
          </p:nvPr>
        </p:nvSpPr>
        <p:spPr/>
        <p:txBody>
          <a:bodyPr/>
          <a:lstStyle/>
          <a:p>
            <a:r>
              <a:rPr lang="en-US" dirty="0" err="1"/>
              <a:t>VGGNet</a:t>
            </a:r>
            <a:r>
              <a:rPr lang="en-US" dirty="0"/>
              <a:t> Variants</a:t>
            </a:r>
            <a:endParaRPr lang="en-SE" dirty="0"/>
          </a:p>
        </p:txBody>
      </p:sp>
      <p:sp>
        <p:nvSpPr>
          <p:cNvPr id="3" name="Content Placeholder 2">
            <a:extLst>
              <a:ext uri="{FF2B5EF4-FFF2-40B4-BE49-F238E27FC236}">
                <a16:creationId xmlns:a16="http://schemas.microsoft.com/office/drawing/2014/main" id="{CE5FE96E-824C-BCA3-7E5B-C74432DEDB60}"/>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F14DE4D4-B97F-F5BD-B3AC-AD9EB3A7E5CF}"/>
              </a:ext>
            </a:extLst>
          </p:cNvPr>
          <p:cNvSpPr>
            <a:spLocks noGrp="1"/>
          </p:cNvSpPr>
          <p:nvPr>
            <p:ph type="sldNum" sz="quarter" idx="12"/>
          </p:nvPr>
        </p:nvSpPr>
        <p:spPr/>
        <p:txBody>
          <a:bodyPr/>
          <a:lstStyle/>
          <a:p>
            <a:fld id="{1F57BF9A-7B35-9447-9112-EAE7E91B4E99}" type="slidenum">
              <a:rPr lang="en-US" smtClean="0"/>
              <a:t>56</a:t>
            </a:fld>
            <a:endParaRPr lang="en-US"/>
          </a:p>
        </p:txBody>
      </p:sp>
      <p:pic>
        <p:nvPicPr>
          <p:cNvPr id="5" name="Picture 2">
            <a:extLst>
              <a:ext uri="{FF2B5EF4-FFF2-40B4-BE49-F238E27FC236}">
                <a16:creationId xmlns:a16="http://schemas.microsoft.com/office/drawing/2014/main" id="{752C6954-A6B4-7012-2C99-D62949BF6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566" y="991658"/>
            <a:ext cx="5742193" cy="58032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40469C2-9AA9-8A29-C17C-9D1C6909AD0A}"/>
              </a:ext>
            </a:extLst>
          </p:cNvPr>
          <p:cNvSpPr/>
          <p:nvPr/>
        </p:nvSpPr>
        <p:spPr bwMode="auto">
          <a:xfrm>
            <a:off x="6903767" y="1178586"/>
            <a:ext cx="936104" cy="463562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A44321AC-897E-8812-8DE5-5F36768745D3}"/>
              </a:ext>
            </a:extLst>
          </p:cNvPr>
          <p:cNvSpPr txBox="1"/>
          <p:nvPr/>
        </p:nvSpPr>
        <p:spPr>
          <a:xfrm>
            <a:off x="8001939" y="433607"/>
            <a:ext cx="2569934" cy="646331"/>
          </a:xfrm>
          <a:prstGeom prst="rect">
            <a:avLst/>
          </a:prstGeom>
          <a:noFill/>
        </p:spPr>
        <p:txBody>
          <a:bodyPr wrap="none" rtlCol="0">
            <a:spAutoFit/>
          </a:bodyPr>
          <a:lstStyle/>
          <a:p>
            <a:r>
              <a:rPr lang="en-US" dirty="0">
                <a:solidFill>
                  <a:srgbClr val="C00000"/>
                </a:solidFill>
              </a:rPr>
              <a:t>Best performing variant</a:t>
            </a:r>
          </a:p>
          <a:p>
            <a:r>
              <a:rPr lang="en-US" dirty="0">
                <a:solidFill>
                  <a:srgbClr val="C00000"/>
                </a:solidFill>
              </a:rPr>
              <a:t>VGG-16</a:t>
            </a:r>
            <a:endParaRPr lang="en-SE" dirty="0">
              <a:solidFill>
                <a:srgbClr val="C00000"/>
              </a:solidFill>
            </a:endParaRPr>
          </a:p>
        </p:txBody>
      </p:sp>
      <p:cxnSp>
        <p:nvCxnSpPr>
          <p:cNvPr id="8" name="Straight Arrow Connector 7">
            <a:extLst>
              <a:ext uri="{FF2B5EF4-FFF2-40B4-BE49-F238E27FC236}">
                <a16:creationId xmlns:a16="http://schemas.microsoft.com/office/drawing/2014/main" id="{6B04C1F5-0F1B-117D-1A77-929806FAA427}"/>
              </a:ext>
            </a:extLst>
          </p:cNvPr>
          <p:cNvCxnSpPr>
            <a:stCxn id="7" idx="1"/>
          </p:cNvCxnSpPr>
          <p:nvPr/>
        </p:nvCxnSpPr>
        <p:spPr bwMode="auto">
          <a:xfrm flipH="1">
            <a:off x="7695855" y="756773"/>
            <a:ext cx="306084" cy="421813"/>
          </a:xfrm>
          <a:prstGeom prst="straightConnector1">
            <a:avLst/>
          </a:prstGeom>
          <a:noFill/>
          <a:ln w="254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531750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BBFA-B717-366C-15B1-7E63A2A464A8}"/>
              </a:ext>
            </a:extLst>
          </p:cNvPr>
          <p:cNvSpPr>
            <a:spLocks noGrp="1"/>
          </p:cNvSpPr>
          <p:nvPr>
            <p:ph type="title"/>
          </p:nvPr>
        </p:nvSpPr>
        <p:spPr/>
        <p:txBody>
          <a:bodyPr/>
          <a:lstStyle/>
          <a:p>
            <a:r>
              <a:rPr lang="da-DK" dirty="0"/>
              <a:t>GoogLeNet [Szegedy et al., 2014]</a:t>
            </a:r>
            <a:endParaRPr lang="en-SE" dirty="0"/>
          </a:p>
        </p:txBody>
      </p:sp>
      <p:sp>
        <p:nvSpPr>
          <p:cNvPr id="3" name="Content Placeholder 2">
            <a:extLst>
              <a:ext uri="{FF2B5EF4-FFF2-40B4-BE49-F238E27FC236}">
                <a16:creationId xmlns:a16="http://schemas.microsoft.com/office/drawing/2014/main" id="{8245CDC9-E039-C8EB-09AD-02AE371C276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D8455E0-5336-C846-8C56-CBF283F72D84}"/>
              </a:ext>
            </a:extLst>
          </p:cNvPr>
          <p:cNvSpPr>
            <a:spLocks noGrp="1"/>
          </p:cNvSpPr>
          <p:nvPr>
            <p:ph type="sldNum" sz="quarter" idx="12"/>
          </p:nvPr>
        </p:nvSpPr>
        <p:spPr/>
        <p:txBody>
          <a:bodyPr/>
          <a:lstStyle/>
          <a:p>
            <a:fld id="{1F57BF9A-7B35-9447-9112-EAE7E91B4E99}" type="slidenum">
              <a:rPr lang="en-US" smtClean="0"/>
              <a:t>57</a:t>
            </a:fld>
            <a:endParaRPr lang="en-US"/>
          </a:p>
        </p:txBody>
      </p:sp>
      <p:pic>
        <p:nvPicPr>
          <p:cNvPr id="5" name="Picture 4">
            <a:extLst>
              <a:ext uri="{FF2B5EF4-FFF2-40B4-BE49-F238E27FC236}">
                <a16:creationId xmlns:a16="http://schemas.microsoft.com/office/drawing/2014/main" id="{9BE3CDD7-69F1-39AF-A1AB-1BB87A5567B5}"/>
              </a:ext>
            </a:extLst>
          </p:cNvPr>
          <p:cNvPicPr>
            <a:picLocks noChangeAspect="1"/>
          </p:cNvPicPr>
          <p:nvPr/>
        </p:nvPicPr>
        <p:blipFill>
          <a:blip r:embed="rId2"/>
          <a:stretch>
            <a:fillRect/>
          </a:stretch>
        </p:blipFill>
        <p:spPr>
          <a:xfrm rot="5400000">
            <a:off x="4664240" y="-2072574"/>
            <a:ext cx="2459962" cy="9001955"/>
          </a:xfrm>
          <a:prstGeom prst="rect">
            <a:avLst/>
          </a:prstGeom>
        </p:spPr>
      </p:pic>
      <p:pic>
        <p:nvPicPr>
          <p:cNvPr id="6" name="Picture 5">
            <a:extLst>
              <a:ext uri="{FF2B5EF4-FFF2-40B4-BE49-F238E27FC236}">
                <a16:creationId xmlns:a16="http://schemas.microsoft.com/office/drawing/2014/main" id="{B72B7A0A-0529-E69F-7083-BBC2888662CE}"/>
              </a:ext>
            </a:extLst>
          </p:cNvPr>
          <p:cNvPicPr>
            <a:picLocks noChangeAspect="1"/>
          </p:cNvPicPr>
          <p:nvPr/>
        </p:nvPicPr>
        <p:blipFill>
          <a:blip r:embed="rId3"/>
          <a:stretch>
            <a:fillRect/>
          </a:stretch>
        </p:blipFill>
        <p:spPr>
          <a:xfrm>
            <a:off x="1910971" y="4069569"/>
            <a:ext cx="4132979" cy="2323728"/>
          </a:xfrm>
          <a:prstGeom prst="rect">
            <a:avLst/>
          </a:prstGeom>
        </p:spPr>
      </p:pic>
      <p:pic>
        <p:nvPicPr>
          <p:cNvPr id="7" name="Picture 6">
            <a:extLst>
              <a:ext uri="{FF2B5EF4-FFF2-40B4-BE49-F238E27FC236}">
                <a16:creationId xmlns:a16="http://schemas.microsoft.com/office/drawing/2014/main" id="{FC7C16CD-0CC4-E782-4982-D93FFE229860}"/>
              </a:ext>
            </a:extLst>
          </p:cNvPr>
          <p:cNvPicPr>
            <a:picLocks noChangeAspect="1"/>
          </p:cNvPicPr>
          <p:nvPr/>
        </p:nvPicPr>
        <p:blipFill>
          <a:blip r:embed="rId4"/>
          <a:stretch>
            <a:fillRect/>
          </a:stretch>
        </p:blipFill>
        <p:spPr>
          <a:xfrm>
            <a:off x="6487797" y="4385655"/>
            <a:ext cx="3859791" cy="2180782"/>
          </a:xfrm>
          <a:prstGeom prst="rect">
            <a:avLst/>
          </a:prstGeom>
        </p:spPr>
      </p:pic>
      <p:cxnSp>
        <p:nvCxnSpPr>
          <p:cNvPr id="8" name="Straight Arrow Connector 7">
            <a:extLst>
              <a:ext uri="{FF2B5EF4-FFF2-40B4-BE49-F238E27FC236}">
                <a16:creationId xmlns:a16="http://schemas.microsoft.com/office/drawing/2014/main" id="{35ED6B93-A819-AAF5-F205-D2A85E2C2226}"/>
              </a:ext>
            </a:extLst>
          </p:cNvPr>
          <p:cNvCxnSpPr>
            <a:cxnSpLocks/>
          </p:cNvCxnSpPr>
          <p:nvPr/>
        </p:nvCxnSpPr>
        <p:spPr bwMode="auto">
          <a:xfrm>
            <a:off x="3351131" y="3348907"/>
            <a:ext cx="288032" cy="864096"/>
          </a:xfrm>
          <a:prstGeom prst="straightConnector1">
            <a:avLst/>
          </a:prstGeom>
          <a:noFill/>
          <a:ln w="254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B9A4A91F-03F5-6818-D8A4-D541C90490E1}"/>
              </a:ext>
            </a:extLst>
          </p:cNvPr>
          <p:cNvCxnSpPr>
            <a:cxnSpLocks/>
          </p:cNvCxnSpPr>
          <p:nvPr/>
        </p:nvCxnSpPr>
        <p:spPr bwMode="auto">
          <a:xfrm>
            <a:off x="4050142" y="3362294"/>
            <a:ext cx="0" cy="850709"/>
          </a:xfrm>
          <a:prstGeom prst="straightConnector1">
            <a:avLst/>
          </a:prstGeom>
          <a:noFill/>
          <a:ln w="2540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412A70F1-E589-9D9C-AF37-7C6C007F05B4}"/>
              </a:ext>
            </a:extLst>
          </p:cNvPr>
          <p:cNvCxnSpPr>
            <a:cxnSpLocks/>
          </p:cNvCxnSpPr>
          <p:nvPr/>
        </p:nvCxnSpPr>
        <p:spPr bwMode="auto">
          <a:xfrm flipH="1">
            <a:off x="4431251" y="3325225"/>
            <a:ext cx="288032" cy="744344"/>
          </a:xfrm>
          <a:prstGeom prst="straightConnector1">
            <a:avLst/>
          </a:prstGeom>
          <a:noFill/>
          <a:ln w="2540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385F176F-86C5-7229-FEC0-D8089D193E86}"/>
              </a:ext>
            </a:extLst>
          </p:cNvPr>
          <p:cNvSpPr txBox="1"/>
          <p:nvPr/>
        </p:nvSpPr>
        <p:spPr>
          <a:xfrm>
            <a:off x="2991091" y="6465911"/>
            <a:ext cx="2263936" cy="400110"/>
          </a:xfrm>
          <a:prstGeom prst="rect">
            <a:avLst/>
          </a:prstGeom>
          <a:noFill/>
        </p:spPr>
        <p:txBody>
          <a:bodyPr wrap="square">
            <a:spAutoFit/>
          </a:bodyPr>
          <a:lstStyle/>
          <a:p>
            <a:r>
              <a:rPr lang="en-US" sz="2000" dirty="0"/>
              <a:t>Inception Module</a:t>
            </a:r>
            <a:endParaRPr lang="en-SE" sz="2000" dirty="0"/>
          </a:p>
        </p:txBody>
      </p:sp>
      <p:sp>
        <p:nvSpPr>
          <p:cNvPr id="12" name="TextBox 11">
            <a:extLst>
              <a:ext uri="{FF2B5EF4-FFF2-40B4-BE49-F238E27FC236}">
                <a16:creationId xmlns:a16="http://schemas.microsoft.com/office/drawing/2014/main" id="{56AAEDD6-CD5B-A61E-F2E9-3EDCDB64F26A}"/>
              </a:ext>
            </a:extLst>
          </p:cNvPr>
          <p:cNvSpPr txBox="1"/>
          <p:nvPr/>
        </p:nvSpPr>
        <p:spPr>
          <a:xfrm>
            <a:off x="6384072" y="3607385"/>
            <a:ext cx="3715513" cy="707886"/>
          </a:xfrm>
          <a:prstGeom prst="rect">
            <a:avLst/>
          </a:prstGeom>
          <a:noFill/>
        </p:spPr>
        <p:txBody>
          <a:bodyPr wrap="square">
            <a:spAutoFit/>
          </a:bodyPr>
          <a:lstStyle/>
          <a:p>
            <a:r>
              <a:rPr lang="en-US" sz="2000" dirty="0"/>
              <a:t>Additional classification heads</a:t>
            </a:r>
          </a:p>
          <a:p>
            <a:r>
              <a:rPr lang="en-US" sz="2000" dirty="0"/>
              <a:t>for regularization</a:t>
            </a:r>
            <a:endParaRPr lang="en-SE" sz="2000" dirty="0"/>
          </a:p>
        </p:txBody>
      </p:sp>
      <p:cxnSp>
        <p:nvCxnSpPr>
          <p:cNvPr id="13" name="Straight Arrow Connector 12">
            <a:extLst>
              <a:ext uri="{FF2B5EF4-FFF2-40B4-BE49-F238E27FC236}">
                <a16:creationId xmlns:a16="http://schemas.microsoft.com/office/drawing/2014/main" id="{7D0D57F4-E953-C0DB-7680-A69346A68570}"/>
              </a:ext>
            </a:extLst>
          </p:cNvPr>
          <p:cNvCxnSpPr>
            <a:cxnSpLocks/>
          </p:cNvCxnSpPr>
          <p:nvPr/>
        </p:nvCxnSpPr>
        <p:spPr bwMode="auto">
          <a:xfrm>
            <a:off x="6663499" y="3292446"/>
            <a:ext cx="964627" cy="360526"/>
          </a:xfrm>
          <a:prstGeom prst="straightConnector1">
            <a:avLst/>
          </a:prstGeom>
          <a:noFill/>
          <a:ln w="254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B786AEDD-B335-05DB-EB0F-D58F691567E5}"/>
              </a:ext>
            </a:extLst>
          </p:cNvPr>
          <p:cNvCxnSpPr>
            <a:cxnSpLocks/>
          </p:cNvCxnSpPr>
          <p:nvPr/>
        </p:nvCxnSpPr>
        <p:spPr bwMode="auto">
          <a:xfrm flipH="1">
            <a:off x="7815627" y="3132883"/>
            <a:ext cx="417984" cy="555011"/>
          </a:xfrm>
          <a:prstGeom prst="straightConnector1">
            <a:avLst/>
          </a:prstGeom>
          <a:noFill/>
          <a:ln w="25400" cap="flat" cmpd="sng" algn="ctr">
            <a:solidFill>
              <a:schemeClr val="tx1"/>
            </a:solidFill>
            <a:prstDash val="solid"/>
            <a:round/>
            <a:headEnd type="none" w="med" len="med"/>
            <a:tailEnd type="triangle"/>
          </a:ln>
          <a:effectLst/>
        </p:spPr>
      </p:cxnSp>
      <p:sp>
        <p:nvSpPr>
          <p:cNvPr id="15" name="Rectangle 14">
            <a:extLst>
              <a:ext uri="{FF2B5EF4-FFF2-40B4-BE49-F238E27FC236}">
                <a16:creationId xmlns:a16="http://schemas.microsoft.com/office/drawing/2014/main" id="{F0B54C9F-0B02-7E69-8D1C-2672F37C45AC}"/>
              </a:ext>
            </a:extLst>
          </p:cNvPr>
          <p:cNvSpPr/>
          <p:nvPr/>
        </p:nvSpPr>
        <p:spPr>
          <a:xfrm>
            <a:off x="0" y="1085193"/>
            <a:ext cx="12182484" cy="121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8228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DD78-EB14-EA49-5892-14EA6C55F857}"/>
              </a:ext>
            </a:extLst>
          </p:cNvPr>
          <p:cNvSpPr>
            <a:spLocks noGrp="1"/>
          </p:cNvSpPr>
          <p:nvPr>
            <p:ph type="title"/>
          </p:nvPr>
        </p:nvSpPr>
        <p:spPr/>
        <p:txBody>
          <a:bodyPr/>
          <a:lstStyle/>
          <a:p>
            <a:r>
              <a:rPr lang="en-US" dirty="0"/>
              <a:t>Inception Module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27DB08A-16B9-4851-B75F-3CE72A87DD4D}"/>
                  </a:ext>
                </a:extLst>
              </p:cNvPr>
              <p:cNvSpPr>
                <a:spLocks noGrp="1"/>
              </p:cNvSpPr>
              <p:nvPr>
                <p:ph idx="1"/>
              </p:nvPr>
            </p:nvSpPr>
            <p:spPr>
              <a:xfrm>
                <a:off x="622737" y="1237593"/>
                <a:ext cx="10949153" cy="2280788"/>
              </a:xfrm>
            </p:spPr>
            <p:txBody>
              <a:bodyPr>
                <a:normAutofit lnSpcReduction="10000"/>
              </a:bodyPr>
              <a:lstStyle/>
              <a:p>
                <a:r>
                  <a:rPr lang="en-US" dirty="0"/>
                  <a:t>Can’t make up your mind about filter size? Have them all in the Inception Module!</a:t>
                </a:r>
              </a:p>
              <a:p>
                <a:pPr lvl="1"/>
                <a:r>
                  <a:rPr lang="en-US" dirty="0"/>
                  <a:t>But this increases computation load</a:t>
                </a:r>
                <a:endParaRPr lang="en-SE" dirty="0"/>
              </a:p>
              <a:p>
                <a:r>
                  <a:rPr lang="en-US" b="0" dirty="0"/>
                  <a:t>Additional </a:t>
                </a:r>
                <a14:m>
                  <m:oMath xmlns:m="http://schemas.openxmlformats.org/officeDocument/2006/math">
                    <m:r>
                      <a:rPr lang="en-US" b="0" i="1" smtClean="0">
                        <a:latin typeface="Cambria Math" panose="02040503050406030204" pitchFamily="18" charset="0"/>
                      </a:rPr>
                      <m:t>1×1</m:t>
                    </m:r>
                  </m:oMath>
                </a14:m>
                <a:r>
                  <a:rPr lang="en-US" dirty="0"/>
                  <a:t> CONV layers serve as bottleneck to reduce number of parameters and computation load</a:t>
                </a:r>
              </a:p>
            </p:txBody>
          </p:sp>
        </mc:Choice>
        <mc:Fallback xmlns="">
          <p:sp>
            <p:nvSpPr>
              <p:cNvPr id="3" name="Content Placeholder 2">
                <a:extLst>
                  <a:ext uri="{FF2B5EF4-FFF2-40B4-BE49-F238E27FC236}">
                    <a16:creationId xmlns:a16="http://schemas.microsoft.com/office/drawing/2014/main" id="{027DB08A-16B9-4851-B75F-3CE72A87DD4D}"/>
                  </a:ext>
                </a:extLst>
              </p:cNvPr>
              <p:cNvSpPr>
                <a:spLocks noGrp="1" noRot="1" noChangeAspect="1" noMove="1" noResize="1" noEditPoints="1" noAdjustHandles="1" noChangeArrowheads="1" noChangeShapeType="1" noTextEdit="1"/>
              </p:cNvSpPr>
              <p:nvPr>
                <p:ph idx="1"/>
              </p:nvPr>
            </p:nvSpPr>
            <p:spPr>
              <a:xfrm>
                <a:off x="622737" y="1237593"/>
                <a:ext cx="10949153" cy="2280788"/>
              </a:xfrm>
              <a:blipFill>
                <a:blip r:embed="rId2"/>
                <a:stretch>
                  <a:fillRect l="-1281" t="-7219" r="-947" b="-508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67C959E-7503-A811-AF32-1BFAFA62E7CA}"/>
              </a:ext>
            </a:extLst>
          </p:cNvPr>
          <p:cNvSpPr>
            <a:spLocks noGrp="1"/>
          </p:cNvSpPr>
          <p:nvPr>
            <p:ph type="sldNum" sz="quarter" idx="12"/>
          </p:nvPr>
        </p:nvSpPr>
        <p:spPr/>
        <p:txBody>
          <a:bodyPr/>
          <a:lstStyle/>
          <a:p>
            <a:fld id="{1F57BF9A-7B35-9447-9112-EAE7E91B4E99}" type="slidenum">
              <a:rPr lang="en-US" smtClean="0"/>
              <a:t>58</a:t>
            </a:fld>
            <a:endParaRPr lang="en-US"/>
          </a:p>
        </p:txBody>
      </p:sp>
      <p:pic>
        <p:nvPicPr>
          <p:cNvPr id="5" name="Picture 4">
            <a:extLst>
              <a:ext uri="{FF2B5EF4-FFF2-40B4-BE49-F238E27FC236}">
                <a16:creationId xmlns:a16="http://schemas.microsoft.com/office/drawing/2014/main" id="{5285153A-2049-6303-DD26-A597B7D531E4}"/>
              </a:ext>
            </a:extLst>
          </p:cNvPr>
          <p:cNvPicPr>
            <a:picLocks noChangeAspect="1"/>
          </p:cNvPicPr>
          <p:nvPr/>
        </p:nvPicPr>
        <p:blipFill>
          <a:blip r:embed="rId3"/>
          <a:stretch>
            <a:fillRect/>
          </a:stretch>
        </p:blipFill>
        <p:spPr>
          <a:xfrm>
            <a:off x="6994828" y="3893979"/>
            <a:ext cx="3266294" cy="2466385"/>
          </a:xfrm>
          <a:prstGeom prst="rect">
            <a:avLst/>
          </a:prstGeom>
        </p:spPr>
      </p:pic>
      <p:pic>
        <p:nvPicPr>
          <p:cNvPr id="6" name="Picture 5">
            <a:extLst>
              <a:ext uri="{FF2B5EF4-FFF2-40B4-BE49-F238E27FC236}">
                <a16:creationId xmlns:a16="http://schemas.microsoft.com/office/drawing/2014/main" id="{D267E270-996F-E99D-F77D-81B6BE773F39}"/>
              </a:ext>
            </a:extLst>
          </p:cNvPr>
          <p:cNvPicPr>
            <a:picLocks noChangeAspect="1"/>
          </p:cNvPicPr>
          <p:nvPr/>
        </p:nvPicPr>
        <p:blipFill>
          <a:blip r:embed="rId4"/>
          <a:stretch>
            <a:fillRect/>
          </a:stretch>
        </p:blipFill>
        <p:spPr>
          <a:xfrm>
            <a:off x="1208500" y="3429000"/>
            <a:ext cx="5881757" cy="3306962"/>
          </a:xfrm>
          <a:prstGeom prst="rect">
            <a:avLst/>
          </a:prstGeom>
        </p:spPr>
      </p:pic>
    </p:spTree>
    <p:extLst>
      <p:ext uri="{BB962C8B-B14F-4D97-AF65-F5344CB8AC3E}">
        <p14:creationId xmlns:p14="http://schemas.microsoft.com/office/powerpoint/2010/main" val="39497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3FC7E-1584-50ED-3F48-2DEDB8279EF2}"/>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F9838DEF-60AB-B937-34C2-35CF9BB1743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0378A3C-7262-0269-19F7-25661A24FAB3}"/>
              </a:ext>
            </a:extLst>
          </p:cNvPr>
          <p:cNvSpPr>
            <a:spLocks noGrp="1"/>
          </p:cNvSpPr>
          <p:nvPr>
            <p:ph type="sldNum" sz="quarter" idx="12"/>
          </p:nvPr>
        </p:nvSpPr>
        <p:spPr/>
        <p:txBody>
          <a:bodyPr/>
          <a:lstStyle/>
          <a:p>
            <a:fld id="{1F57BF9A-7B35-9447-9112-EAE7E91B4E99}" type="slidenum">
              <a:rPr lang="en-US" smtClean="0"/>
              <a:t>59</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9FDD6CA7-7791-ECD8-EEBB-630D3142D142}"/>
                  </a:ext>
                </a:extLst>
              </p:cNvPr>
              <p:cNvSpPr txBox="1">
                <a:spLocks/>
              </p:cNvSpPr>
              <p:nvPr/>
            </p:nvSpPr>
            <p:spPr>
              <a:xfrm>
                <a:off x="2205790" y="2441316"/>
                <a:ext cx="8229600" cy="796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Without the bottleneck layer: No. params: </a:t>
                </a:r>
                <a14:m>
                  <m:oMath xmlns:m="http://schemas.openxmlformats.org/officeDocument/2006/math">
                    <m:r>
                      <a:rPr lang="en-US" sz="2000" i="1" smtClean="0">
                        <a:latin typeface="Cambria Math" panose="02040503050406030204" pitchFamily="18" charset="0"/>
                      </a:rPr>
                      <m:t>5∗5∗192</m:t>
                    </m:r>
                    <m:r>
                      <a:rPr lang="en-US" sz="2000">
                        <a:latin typeface="Cambria Math" panose="02040503050406030204" pitchFamily="18" charset="0"/>
                      </a:rPr>
                      <m:t>∗32</m:t>
                    </m:r>
                    <m:r>
                      <a:rPr lang="en-US" sz="2000" i="1" smtClean="0">
                        <a:latin typeface="Cambria Math" panose="02040503050406030204" pitchFamily="18" charset="0"/>
                      </a:rPr>
                      <m:t>=153600</m:t>
                    </m:r>
                  </m:oMath>
                </a14:m>
                <a:r>
                  <a:rPr lang="en-US" sz="2000" dirty="0"/>
                  <a:t>; No. MULs: </a:t>
                </a:r>
                <a14:m>
                  <m:oMath xmlns:m="http://schemas.openxmlformats.org/officeDocument/2006/math">
                    <m:r>
                      <a:rPr lang="en-US" sz="2000" smtClean="0">
                        <a:latin typeface="Cambria Math" panose="02040503050406030204" pitchFamily="18" charset="0"/>
                      </a:rPr>
                      <m:t>(</m:t>
                    </m:r>
                    <m:r>
                      <a:rPr lang="en-US" sz="2000" i="1" smtClean="0">
                        <a:latin typeface="Cambria Math" panose="02040503050406030204" pitchFamily="18" charset="0"/>
                      </a:rPr>
                      <m:t>5∗5∗192</m:t>
                    </m:r>
                    <m:r>
                      <a:rPr lang="en-US" sz="2000" smtClean="0">
                        <a:latin typeface="Cambria Math" panose="02040503050406030204" pitchFamily="18" charset="0"/>
                      </a:rPr>
                      <m:t>)∗(</m:t>
                    </m:r>
                    <m:r>
                      <a:rPr lang="en-US" sz="2000">
                        <a:latin typeface="Cambria Math" panose="02040503050406030204" pitchFamily="18" charset="0"/>
                      </a:rPr>
                      <m:t>32∗28∗28</m:t>
                    </m:r>
                    <m:r>
                      <a:rPr lang="en-US" sz="2000" smtClean="0">
                        <a:latin typeface="Cambria Math" panose="02040503050406030204" pitchFamily="18" charset="0"/>
                      </a:rPr>
                      <m:t>)</m:t>
                    </m:r>
                    <m:r>
                      <a:rPr lang="en-US" sz="2000" i="1" smtClean="0">
                        <a:latin typeface="Cambria Math" panose="02040503050406030204" pitchFamily="18" charset="0"/>
                      </a:rPr>
                      <m:t>=120</m:t>
                    </m:r>
                  </m:oMath>
                </a14:m>
                <a:r>
                  <a:rPr lang="en-US" sz="2000" dirty="0"/>
                  <a:t>M</a:t>
                </a:r>
                <a:endParaRPr lang="en-SE" sz="2000" dirty="0"/>
              </a:p>
            </p:txBody>
          </p:sp>
        </mc:Choice>
        <mc:Fallback xmlns="">
          <p:sp>
            <p:nvSpPr>
              <p:cNvPr id="5" name="Content Placeholder 2">
                <a:extLst>
                  <a:ext uri="{FF2B5EF4-FFF2-40B4-BE49-F238E27FC236}">
                    <a16:creationId xmlns:a16="http://schemas.microsoft.com/office/drawing/2014/main" id="{9FDD6CA7-7791-ECD8-EEBB-630D3142D142}"/>
                  </a:ext>
                </a:extLst>
              </p:cNvPr>
              <p:cNvSpPr txBox="1">
                <a:spLocks noRot="1" noChangeAspect="1" noMove="1" noResize="1" noEditPoints="1" noAdjustHandles="1" noChangeArrowheads="1" noChangeShapeType="1" noTextEdit="1"/>
              </p:cNvSpPr>
              <p:nvPr/>
            </p:nvSpPr>
            <p:spPr>
              <a:xfrm>
                <a:off x="2205790" y="2441316"/>
                <a:ext cx="8229600" cy="796682"/>
              </a:xfrm>
              <a:prstGeom prst="rect">
                <a:avLst/>
              </a:prstGeom>
              <a:blipFill>
                <a:blip r:embed="rId2"/>
                <a:stretch>
                  <a:fillRect l="-667" t="-7634" r="-889"/>
                </a:stretch>
              </a:blipFill>
            </p:spPr>
            <p:txBody>
              <a:bodyPr/>
              <a:lstStyle/>
              <a:p>
                <a:r>
                  <a:rPr lang="en-SE">
                    <a:noFill/>
                  </a:rPr>
                  <a:t> </a:t>
                </a:r>
              </a:p>
            </p:txBody>
          </p:sp>
        </mc:Fallback>
      </mc:AlternateContent>
      <p:sp>
        <p:nvSpPr>
          <p:cNvPr id="6" name="Slide Number Placeholder 3">
            <a:extLst>
              <a:ext uri="{FF2B5EF4-FFF2-40B4-BE49-F238E27FC236}">
                <a16:creationId xmlns:a16="http://schemas.microsoft.com/office/drawing/2014/main" id="{51E0BF32-5954-8CF9-4A51-ADA59014E24C}"/>
              </a:ext>
            </a:extLst>
          </p:cNvPr>
          <p:cNvSpPr txBox="1">
            <a:spLocks/>
          </p:cNvSpPr>
          <p:nvPr/>
        </p:nvSpPr>
        <p:spPr>
          <a:xfrm>
            <a:off x="8682790" y="6550463"/>
            <a:ext cx="2133600" cy="2444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57F456A-00AF-44E6-8D70-638C0D0130FF}" type="slidenum">
              <a:rPr lang="en-US" altLang="zh-CN" smtClean="0"/>
              <a:pPr>
                <a:defRPr/>
              </a:pPr>
              <a:t>59</a:t>
            </a:fld>
            <a:endParaRPr lang="en-US" altLang="zh-CN"/>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D31C53-69D7-FEF4-AB61-7DFCDA854A2E}"/>
                  </a:ext>
                </a:extLst>
              </p:cNvPr>
              <p:cNvSpPr txBox="1"/>
              <p:nvPr/>
            </p:nvSpPr>
            <p:spPr>
              <a:xfrm>
                <a:off x="2156244" y="5330898"/>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p:txBody>
          </p:sp>
        </mc:Choice>
        <mc:Fallback xmlns="">
          <p:sp>
            <p:nvSpPr>
              <p:cNvPr id="7" name="TextBox 6">
                <a:extLst>
                  <a:ext uri="{FF2B5EF4-FFF2-40B4-BE49-F238E27FC236}">
                    <a16:creationId xmlns:a16="http://schemas.microsoft.com/office/drawing/2014/main" id="{F2D31C53-69D7-FEF4-AB61-7DFCDA854A2E}"/>
                  </a:ext>
                </a:extLst>
              </p:cNvPr>
              <p:cNvSpPr txBox="1">
                <a:spLocks noRot="1" noChangeAspect="1" noMove="1" noResize="1" noEditPoints="1" noAdjustHandles="1" noChangeArrowheads="1" noChangeShapeType="1" noTextEdit="1"/>
              </p:cNvSpPr>
              <p:nvPr/>
            </p:nvSpPr>
            <p:spPr>
              <a:xfrm>
                <a:off x="2156244" y="5330898"/>
                <a:ext cx="1817606" cy="400110"/>
              </a:xfrm>
              <a:prstGeom prst="rect">
                <a:avLst/>
              </a:prstGeom>
              <a:blipFill>
                <a:blip r:embed="rId3"/>
                <a:stretch>
                  <a:fillRect l="-3691" t="-7576" r="-3356" b="-25758"/>
                </a:stretch>
              </a:blipFill>
            </p:spPr>
            <p:txBody>
              <a:bodyPr/>
              <a:lstStyle/>
              <a:p>
                <a:r>
                  <a:rPr lang="en-SE">
                    <a:noFill/>
                  </a:rPr>
                  <a:t> </a:t>
                </a:r>
              </a:p>
            </p:txBody>
          </p:sp>
        </mc:Fallback>
      </mc:AlternateContent>
      <p:sp>
        <p:nvSpPr>
          <p:cNvPr id="8" name="Cube 7">
            <a:extLst>
              <a:ext uri="{FF2B5EF4-FFF2-40B4-BE49-F238E27FC236}">
                <a16:creationId xmlns:a16="http://schemas.microsoft.com/office/drawing/2014/main" id="{6FA16CED-A430-64F0-E1FF-64F9D8701104}"/>
              </a:ext>
            </a:extLst>
          </p:cNvPr>
          <p:cNvSpPr/>
          <p:nvPr/>
        </p:nvSpPr>
        <p:spPr>
          <a:xfrm>
            <a:off x="2000110" y="3314674"/>
            <a:ext cx="2079602" cy="2002261"/>
          </a:xfrm>
          <a:prstGeom prst="cube">
            <a:avLst>
              <a:gd name="adj" fmla="val 52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6F3C0DC4-FC6C-2484-AE9C-459CCB651B51}"/>
              </a:ext>
            </a:extLst>
          </p:cNvPr>
          <p:cNvCxnSpPr>
            <a:cxnSpLocks/>
          </p:cNvCxnSpPr>
          <p:nvPr/>
        </p:nvCxnSpPr>
        <p:spPr>
          <a:xfrm>
            <a:off x="4432529" y="4625196"/>
            <a:ext cx="591917"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315942-AB3E-DE94-32CA-1744B4AEA76D}"/>
                  </a:ext>
                </a:extLst>
              </p:cNvPr>
              <p:cNvSpPr txBox="1"/>
              <p:nvPr/>
            </p:nvSpPr>
            <p:spPr>
              <a:xfrm>
                <a:off x="3935484" y="4646269"/>
                <a:ext cx="1602928" cy="1323439"/>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16,</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1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a:p>
                <a:pPr algn="ctr" fontAlgn="auto">
                  <a:spcBef>
                    <a:spcPts val="0"/>
                  </a:spcBef>
                  <a:spcAft>
                    <a:spcPts val="0"/>
                  </a:spcAft>
                </a:pPr>
                <a:endParaRPr lang="en-US" sz="2000" dirty="0">
                  <a:solidFill>
                    <a:prstClr val="black"/>
                  </a:solidFill>
                  <a:latin typeface="Century Schoolbook" charset="0"/>
                  <a:ea typeface="Century Schoolbook" charset="0"/>
                  <a:cs typeface="Century Schoolbook" charset="0"/>
                </a:endParaRPr>
              </a:p>
            </p:txBody>
          </p:sp>
        </mc:Choice>
        <mc:Fallback xmlns="">
          <p:sp>
            <p:nvSpPr>
              <p:cNvPr id="10" name="TextBox 9">
                <a:extLst>
                  <a:ext uri="{FF2B5EF4-FFF2-40B4-BE49-F238E27FC236}">
                    <a16:creationId xmlns:a16="http://schemas.microsoft.com/office/drawing/2014/main" id="{86315942-AB3E-DE94-32CA-1744B4AEA76D}"/>
                  </a:ext>
                </a:extLst>
              </p:cNvPr>
              <p:cNvSpPr txBox="1">
                <a:spLocks noRot="1" noChangeAspect="1" noMove="1" noResize="1" noEditPoints="1" noAdjustHandles="1" noChangeArrowheads="1" noChangeShapeType="1" noTextEdit="1"/>
              </p:cNvSpPr>
              <p:nvPr/>
            </p:nvSpPr>
            <p:spPr>
              <a:xfrm>
                <a:off x="3935484" y="4646269"/>
                <a:ext cx="1602928" cy="1323439"/>
              </a:xfrm>
              <a:prstGeom prst="rect">
                <a:avLst/>
              </a:prstGeom>
              <a:blipFill>
                <a:blip r:embed="rId4"/>
                <a:stretch>
                  <a:fillRect l="-1901" t="-2304" r="-1521"/>
                </a:stretch>
              </a:blipFill>
            </p:spPr>
            <p:txBody>
              <a:bodyPr/>
              <a:lstStyle/>
              <a:p>
                <a:r>
                  <a:rPr lang="en-SE">
                    <a:noFill/>
                  </a:rPr>
                  <a:t> </a:t>
                </a:r>
              </a:p>
            </p:txBody>
          </p:sp>
        </mc:Fallback>
      </mc:AlternateContent>
      <p:sp>
        <p:nvSpPr>
          <p:cNvPr id="11" name="Cube 10">
            <a:extLst>
              <a:ext uri="{FF2B5EF4-FFF2-40B4-BE49-F238E27FC236}">
                <a16:creationId xmlns:a16="http://schemas.microsoft.com/office/drawing/2014/main" id="{C635CB24-8110-06E2-FDC2-4EF4C1CC48D4}"/>
              </a:ext>
            </a:extLst>
          </p:cNvPr>
          <p:cNvSpPr/>
          <p:nvPr/>
        </p:nvSpPr>
        <p:spPr>
          <a:xfrm>
            <a:off x="5867914" y="3986911"/>
            <a:ext cx="1214888" cy="1121346"/>
          </a:xfrm>
          <a:prstGeom prst="cube">
            <a:avLst>
              <a:gd name="adj" fmla="val 23052"/>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1E1584A-B52D-3604-46F4-D53660D13A8F}"/>
                  </a:ext>
                </a:extLst>
              </p:cNvPr>
              <p:cNvSpPr txBox="1"/>
              <p:nvPr/>
            </p:nvSpPr>
            <p:spPr>
              <a:xfrm>
                <a:off x="5744092" y="5330898"/>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16</a:t>
                </a:r>
              </a:p>
            </p:txBody>
          </p:sp>
        </mc:Choice>
        <mc:Fallback xmlns="">
          <p:sp>
            <p:nvSpPr>
              <p:cNvPr id="12" name="TextBox 11">
                <a:extLst>
                  <a:ext uri="{FF2B5EF4-FFF2-40B4-BE49-F238E27FC236}">
                    <a16:creationId xmlns:a16="http://schemas.microsoft.com/office/drawing/2014/main" id="{21E1584A-B52D-3604-46F4-D53660D13A8F}"/>
                  </a:ext>
                </a:extLst>
              </p:cNvPr>
              <p:cNvSpPr txBox="1">
                <a:spLocks noRot="1" noChangeAspect="1" noMove="1" noResize="1" noEditPoints="1" noAdjustHandles="1" noChangeArrowheads="1" noChangeShapeType="1" noTextEdit="1"/>
              </p:cNvSpPr>
              <p:nvPr/>
            </p:nvSpPr>
            <p:spPr>
              <a:xfrm>
                <a:off x="5744092" y="5330898"/>
                <a:ext cx="1817606" cy="400110"/>
              </a:xfrm>
              <a:prstGeom prst="rect">
                <a:avLst/>
              </a:prstGeom>
              <a:blipFill>
                <a:blip r:embed="rId5"/>
                <a:stretch>
                  <a:fillRect l="-3356" t="-7576" b="-25758"/>
                </a:stretch>
              </a:blipFill>
            </p:spPr>
            <p:txBody>
              <a:bodyPr/>
              <a:lstStyle/>
              <a:p>
                <a:r>
                  <a:rPr lang="en-SE">
                    <a:noFill/>
                  </a:rPr>
                  <a:t> </a:t>
                </a:r>
              </a:p>
            </p:txBody>
          </p:sp>
        </mc:Fallback>
      </mc:AlternateContent>
      <p:cxnSp>
        <p:nvCxnSpPr>
          <p:cNvPr id="13" name="Straight Arrow Connector 12">
            <a:extLst>
              <a:ext uri="{FF2B5EF4-FFF2-40B4-BE49-F238E27FC236}">
                <a16:creationId xmlns:a16="http://schemas.microsoft.com/office/drawing/2014/main" id="{BBB2DF58-585B-30A1-385D-A20B48BFD8BB}"/>
              </a:ext>
            </a:extLst>
          </p:cNvPr>
          <p:cNvCxnSpPr>
            <a:cxnSpLocks/>
          </p:cNvCxnSpPr>
          <p:nvPr/>
        </p:nvCxnSpPr>
        <p:spPr>
          <a:xfrm>
            <a:off x="7660985" y="4625196"/>
            <a:ext cx="871288"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97F7C58-6F22-3EF3-61D9-329AF96638F8}"/>
                  </a:ext>
                </a:extLst>
              </p:cNvPr>
              <p:cNvSpPr txBox="1"/>
              <p:nvPr/>
            </p:nvSpPr>
            <p:spPr>
              <a:xfrm>
                <a:off x="7243351" y="3636653"/>
                <a:ext cx="1489222" cy="2246769"/>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32,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16</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Same padding (</a:t>
                </a:r>
                <a14:m>
                  <m:oMath xmlns:m="http://schemas.openxmlformats.org/officeDocument/2006/math">
                    <m:r>
                      <a:rPr lang="en-US" sz="2000" i="1">
                        <a:solidFill>
                          <a:prstClr val="black"/>
                        </a:solidFill>
                        <a:latin typeface="Cambria Math" panose="02040503050406030204" pitchFamily="18" charset="0"/>
                        <a:ea typeface="Century Schoolbook" charset="0"/>
                        <a:cs typeface="Century Schoolbook" charset="0"/>
                      </a:rPr>
                      <m:t>𝑃</m:t>
                    </m:r>
                    <m:r>
                      <a:rPr lang="en-US" sz="2000" i="1">
                        <a:solidFill>
                          <a:prstClr val="black"/>
                        </a:solidFill>
                        <a:latin typeface="Cambria Math" panose="02040503050406030204" pitchFamily="18" charset="0"/>
                        <a:ea typeface="Century Schoolbook" charset="0"/>
                        <a:cs typeface="Century Schoolbook" charset="0"/>
                      </a:rPr>
                      <m:t>=2</m:t>
                    </m:r>
                  </m:oMath>
                </a14:m>
                <a:r>
                  <a:rPr lang="en-US" sz="2000" dirty="0">
                    <a:solidFill>
                      <a:prstClr val="black"/>
                    </a:solidFill>
                    <a:latin typeface="Century Schoolbook" charset="0"/>
                    <a:ea typeface="Century Schoolbook" charset="0"/>
                    <a:cs typeface="Century Schoolbook" charset="0"/>
                  </a:rPr>
                  <a:t>)</a:t>
                </a:r>
              </a:p>
              <a:p>
                <a:pPr algn="ctr" fontAlgn="auto">
                  <a:spcBef>
                    <a:spcPts val="0"/>
                  </a:spcBef>
                  <a:spcAft>
                    <a:spcPts val="0"/>
                  </a:spcAft>
                </a:pPr>
                <a:endParaRPr lang="en-US" sz="2000" dirty="0">
                  <a:solidFill>
                    <a:prstClr val="black"/>
                  </a:solidFill>
                  <a:latin typeface="Century Schoolbook" charset="0"/>
                  <a:ea typeface="Century Schoolbook" charset="0"/>
                  <a:cs typeface="Century Schoolbook" charset="0"/>
                </a:endParaRPr>
              </a:p>
            </p:txBody>
          </p:sp>
        </mc:Choice>
        <mc:Fallback xmlns="">
          <p:sp>
            <p:nvSpPr>
              <p:cNvPr id="14" name="TextBox 13">
                <a:extLst>
                  <a:ext uri="{FF2B5EF4-FFF2-40B4-BE49-F238E27FC236}">
                    <a16:creationId xmlns:a16="http://schemas.microsoft.com/office/drawing/2014/main" id="{197F7C58-6F22-3EF3-61D9-329AF96638F8}"/>
                  </a:ext>
                </a:extLst>
              </p:cNvPr>
              <p:cNvSpPr txBox="1">
                <a:spLocks noRot="1" noChangeAspect="1" noMove="1" noResize="1" noEditPoints="1" noAdjustHandles="1" noChangeArrowheads="1" noChangeShapeType="1" noTextEdit="1"/>
              </p:cNvSpPr>
              <p:nvPr/>
            </p:nvSpPr>
            <p:spPr>
              <a:xfrm>
                <a:off x="7243351" y="3636653"/>
                <a:ext cx="1489222" cy="2246769"/>
              </a:xfrm>
              <a:prstGeom prst="rect">
                <a:avLst/>
              </a:prstGeom>
              <a:blipFill>
                <a:blip r:embed="rId6"/>
                <a:stretch>
                  <a:fillRect l="-816" t="-1630" r="-816"/>
                </a:stretch>
              </a:blipFill>
            </p:spPr>
            <p:txBody>
              <a:bodyPr/>
              <a:lstStyle/>
              <a:p>
                <a:r>
                  <a:rPr lang="en-SE">
                    <a:noFill/>
                  </a:rPr>
                  <a:t> </a:t>
                </a:r>
              </a:p>
            </p:txBody>
          </p:sp>
        </mc:Fallback>
      </mc:AlternateContent>
      <p:sp>
        <p:nvSpPr>
          <p:cNvPr id="15" name="Cube 14">
            <a:extLst>
              <a:ext uri="{FF2B5EF4-FFF2-40B4-BE49-F238E27FC236}">
                <a16:creationId xmlns:a16="http://schemas.microsoft.com/office/drawing/2014/main" id="{38DFD78C-7A87-1BED-F421-2E8FE4475BFA}"/>
              </a:ext>
            </a:extLst>
          </p:cNvPr>
          <p:cNvSpPr/>
          <p:nvPr/>
        </p:nvSpPr>
        <p:spPr>
          <a:xfrm>
            <a:off x="8989429" y="3705735"/>
            <a:ext cx="1519018" cy="1414239"/>
          </a:xfrm>
          <a:prstGeom prst="cube">
            <a:avLst>
              <a:gd name="adj" fmla="val 3861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285C17-6ED2-7C20-0228-7CE5EA4E4CA3}"/>
                  </a:ext>
                </a:extLst>
              </p:cNvPr>
              <p:cNvSpPr txBox="1"/>
              <p:nvPr/>
            </p:nvSpPr>
            <p:spPr>
              <a:xfrm>
                <a:off x="8989007" y="5321003"/>
                <a:ext cx="171413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32</a:t>
                </a:r>
              </a:p>
            </p:txBody>
          </p:sp>
        </mc:Choice>
        <mc:Fallback xmlns="">
          <p:sp>
            <p:nvSpPr>
              <p:cNvPr id="16" name="TextBox 15">
                <a:extLst>
                  <a:ext uri="{FF2B5EF4-FFF2-40B4-BE49-F238E27FC236}">
                    <a16:creationId xmlns:a16="http://schemas.microsoft.com/office/drawing/2014/main" id="{55285C17-6ED2-7C20-0228-7CE5EA4E4CA3}"/>
                  </a:ext>
                </a:extLst>
              </p:cNvPr>
              <p:cNvSpPr txBox="1">
                <a:spLocks noRot="1" noChangeAspect="1" noMove="1" noResize="1" noEditPoints="1" noAdjustHandles="1" noChangeArrowheads="1" noChangeShapeType="1" noTextEdit="1"/>
              </p:cNvSpPr>
              <p:nvPr/>
            </p:nvSpPr>
            <p:spPr>
              <a:xfrm>
                <a:off x="8989007" y="5321003"/>
                <a:ext cx="1714138" cy="400110"/>
              </a:xfrm>
              <a:prstGeom prst="rect">
                <a:avLst/>
              </a:prstGeom>
              <a:blipFill>
                <a:blip r:embed="rId7"/>
                <a:stretch>
                  <a:fillRect l="-3915" t="-9091" r="-1423" b="-25758"/>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B87909F-8B2B-B586-4D57-44E263387BD8}"/>
                  </a:ext>
                </a:extLst>
              </p:cNvPr>
              <p:cNvSpPr txBox="1"/>
              <p:nvPr/>
            </p:nvSpPr>
            <p:spPr>
              <a:xfrm>
                <a:off x="3649726" y="2117072"/>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p:txBody>
          </p:sp>
        </mc:Choice>
        <mc:Fallback xmlns="">
          <p:sp>
            <p:nvSpPr>
              <p:cNvPr id="17" name="TextBox 16">
                <a:extLst>
                  <a:ext uri="{FF2B5EF4-FFF2-40B4-BE49-F238E27FC236}">
                    <a16:creationId xmlns:a16="http://schemas.microsoft.com/office/drawing/2014/main" id="{3B87909F-8B2B-B586-4D57-44E263387BD8}"/>
                  </a:ext>
                </a:extLst>
              </p:cNvPr>
              <p:cNvSpPr txBox="1">
                <a:spLocks noRot="1" noChangeAspect="1" noMove="1" noResize="1" noEditPoints="1" noAdjustHandles="1" noChangeArrowheads="1" noChangeShapeType="1" noTextEdit="1"/>
              </p:cNvSpPr>
              <p:nvPr/>
            </p:nvSpPr>
            <p:spPr>
              <a:xfrm>
                <a:off x="3649726" y="2117072"/>
                <a:ext cx="1817606" cy="400110"/>
              </a:xfrm>
              <a:prstGeom prst="rect">
                <a:avLst/>
              </a:prstGeom>
              <a:blipFill>
                <a:blip r:embed="rId8"/>
                <a:stretch>
                  <a:fillRect l="-3691" t="-7576" r="-3356" b="-25758"/>
                </a:stretch>
              </a:blipFill>
            </p:spPr>
            <p:txBody>
              <a:bodyPr/>
              <a:lstStyle/>
              <a:p>
                <a:r>
                  <a:rPr lang="en-SE">
                    <a:noFill/>
                  </a:rPr>
                  <a:t> </a:t>
                </a:r>
              </a:p>
            </p:txBody>
          </p:sp>
        </mc:Fallback>
      </mc:AlternateContent>
      <p:sp>
        <p:nvSpPr>
          <p:cNvPr id="18" name="Cube 17">
            <a:extLst>
              <a:ext uri="{FF2B5EF4-FFF2-40B4-BE49-F238E27FC236}">
                <a16:creationId xmlns:a16="http://schemas.microsoft.com/office/drawing/2014/main" id="{0F5C5887-AB1E-DE3D-2578-E81625E48103}"/>
              </a:ext>
            </a:extLst>
          </p:cNvPr>
          <p:cNvSpPr/>
          <p:nvPr/>
        </p:nvSpPr>
        <p:spPr>
          <a:xfrm>
            <a:off x="3266515" y="138901"/>
            <a:ext cx="2079602" cy="2002261"/>
          </a:xfrm>
          <a:prstGeom prst="cube">
            <a:avLst>
              <a:gd name="adj" fmla="val 52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1FE17FC6-2EE6-B6D5-CD19-B1DFEAC036E0}"/>
              </a:ext>
            </a:extLst>
          </p:cNvPr>
          <p:cNvCxnSpPr>
            <a:cxnSpLocks/>
          </p:cNvCxnSpPr>
          <p:nvPr/>
        </p:nvCxnSpPr>
        <p:spPr>
          <a:xfrm>
            <a:off x="5830372" y="1449423"/>
            <a:ext cx="811677"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C21747-8574-7B4F-518E-6563F70224F5}"/>
                  </a:ext>
                </a:extLst>
              </p:cNvPr>
              <p:cNvSpPr txBox="1"/>
              <p:nvPr/>
            </p:nvSpPr>
            <p:spPr>
              <a:xfrm>
                <a:off x="5312478" y="449329"/>
                <a:ext cx="1602928" cy="1938992"/>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32,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Same padding (</a:t>
                </a:r>
                <a14:m>
                  <m:oMath xmlns:m="http://schemas.openxmlformats.org/officeDocument/2006/math">
                    <m:r>
                      <a:rPr lang="en-US" sz="2000" b="0" i="1" smtClean="0">
                        <a:solidFill>
                          <a:prstClr val="black"/>
                        </a:solidFill>
                        <a:latin typeface="Cambria Math" panose="02040503050406030204" pitchFamily="18" charset="0"/>
                        <a:ea typeface="Century Schoolbook" charset="0"/>
                        <a:cs typeface="Century Schoolbook" charset="0"/>
                      </a:rPr>
                      <m:t>𝑃</m:t>
                    </m:r>
                    <m:r>
                      <a:rPr lang="en-US" sz="2000" b="0" i="1" smtClean="0">
                        <a:solidFill>
                          <a:prstClr val="black"/>
                        </a:solidFill>
                        <a:latin typeface="Cambria Math" panose="02040503050406030204" pitchFamily="18" charset="0"/>
                        <a:ea typeface="Century Schoolbook" charset="0"/>
                        <a:cs typeface="Century Schoolbook" charset="0"/>
                      </a:rPr>
                      <m:t>=2</m:t>
                    </m:r>
                  </m:oMath>
                </a14:m>
                <a:r>
                  <a:rPr lang="en-US" sz="2000" dirty="0">
                    <a:solidFill>
                      <a:prstClr val="black"/>
                    </a:solidFill>
                    <a:latin typeface="Century Schoolbook" charset="0"/>
                    <a:ea typeface="Century Schoolbook" charset="0"/>
                    <a:cs typeface="Century Schoolbook" charset="0"/>
                  </a:rPr>
                  <a:t>)</a:t>
                </a:r>
              </a:p>
            </p:txBody>
          </p:sp>
        </mc:Choice>
        <mc:Fallback xmlns="">
          <p:sp>
            <p:nvSpPr>
              <p:cNvPr id="20" name="TextBox 19">
                <a:extLst>
                  <a:ext uri="{FF2B5EF4-FFF2-40B4-BE49-F238E27FC236}">
                    <a16:creationId xmlns:a16="http://schemas.microsoft.com/office/drawing/2014/main" id="{16C21747-8574-7B4F-518E-6563F70224F5}"/>
                  </a:ext>
                </a:extLst>
              </p:cNvPr>
              <p:cNvSpPr txBox="1">
                <a:spLocks noRot="1" noChangeAspect="1" noMove="1" noResize="1" noEditPoints="1" noAdjustHandles="1" noChangeArrowheads="1" noChangeShapeType="1" noTextEdit="1"/>
              </p:cNvSpPr>
              <p:nvPr/>
            </p:nvSpPr>
            <p:spPr>
              <a:xfrm>
                <a:off x="5312478" y="449329"/>
                <a:ext cx="1602928" cy="1938992"/>
              </a:xfrm>
              <a:prstGeom prst="rect">
                <a:avLst/>
              </a:prstGeom>
              <a:blipFill>
                <a:blip r:embed="rId9"/>
                <a:stretch>
                  <a:fillRect l="-1521" t="-1887" r="-1901" b="-4717"/>
                </a:stretch>
              </a:blipFill>
            </p:spPr>
            <p:txBody>
              <a:bodyPr/>
              <a:lstStyle/>
              <a:p>
                <a:r>
                  <a:rPr lang="en-SE">
                    <a:noFill/>
                  </a:rPr>
                  <a:t> </a:t>
                </a:r>
              </a:p>
            </p:txBody>
          </p:sp>
        </mc:Fallback>
      </mc:AlternateContent>
      <p:sp>
        <p:nvSpPr>
          <p:cNvPr id="21" name="Cube 20">
            <a:extLst>
              <a:ext uri="{FF2B5EF4-FFF2-40B4-BE49-F238E27FC236}">
                <a16:creationId xmlns:a16="http://schemas.microsoft.com/office/drawing/2014/main" id="{4B9DB3C1-BF3F-420D-FCBF-CE07D31D0ABA}"/>
              </a:ext>
            </a:extLst>
          </p:cNvPr>
          <p:cNvSpPr/>
          <p:nvPr/>
        </p:nvSpPr>
        <p:spPr>
          <a:xfrm>
            <a:off x="6923571" y="504479"/>
            <a:ext cx="1519018" cy="1414239"/>
          </a:xfrm>
          <a:prstGeom prst="cube">
            <a:avLst>
              <a:gd name="adj" fmla="val 3861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B280D1E-18F7-B95A-E3F8-B5E5B2171A19}"/>
                  </a:ext>
                </a:extLst>
              </p:cNvPr>
              <p:cNvSpPr txBox="1"/>
              <p:nvPr/>
            </p:nvSpPr>
            <p:spPr>
              <a:xfrm>
                <a:off x="6944135" y="2091589"/>
                <a:ext cx="171413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32</a:t>
                </a:r>
              </a:p>
            </p:txBody>
          </p:sp>
        </mc:Choice>
        <mc:Fallback xmlns="">
          <p:sp>
            <p:nvSpPr>
              <p:cNvPr id="22" name="TextBox 21">
                <a:extLst>
                  <a:ext uri="{FF2B5EF4-FFF2-40B4-BE49-F238E27FC236}">
                    <a16:creationId xmlns:a16="http://schemas.microsoft.com/office/drawing/2014/main" id="{9B280D1E-18F7-B95A-E3F8-B5E5B2171A19}"/>
                  </a:ext>
                </a:extLst>
              </p:cNvPr>
              <p:cNvSpPr txBox="1">
                <a:spLocks noRot="1" noChangeAspect="1" noMove="1" noResize="1" noEditPoints="1" noAdjustHandles="1" noChangeArrowheads="1" noChangeShapeType="1" noTextEdit="1"/>
              </p:cNvSpPr>
              <p:nvPr/>
            </p:nvSpPr>
            <p:spPr>
              <a:xfrm>
                <a:off x="6944135" y="2091589"/>
                <a:ext cx="1714138" cy="400110"/>
              </a:xfrm>
              <a:prstGeom prst="rect">
                <a:avLst/>
              </a:prstGeom>
              <a:blipFill>
                <a:blip r:embed="rId10"/>
                <a:stretch>
                  <a:fillRect l="-3559" t="-7576" r="-1779" b="-25758"/>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18E620AF-FE02-30C9-AB2F-54AE02783E1F}"/>
                  </a:ext>
                </a:extLst>
              </p:cNvPr>
              <p:cNvSpPr txBox="1">
                <a:spLocks/>
              </p:cNvSpPr>
              <p:nvPr/>
            </p:nvSpPr>
            <p:spPr bwMode="auto">
              <a:xfrm>
                <a:off x="2072119" y="5775298"/>
                <a:ext cx="8436328" cy="9864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dirty="0"/>
                  <a:t>With the bottleneck layer: No. params: </a:t>
                </a:r>
                <a14:m>
                  <m:oMath xmlns:m="http://schemas.openxmlformats.org/officeDocument/2006/math">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∗192</m:t>
                    </m:r>
                    <m:r>
                      <a:rPr lang="en-US" sz="2000" b="0" i="1" smtClean="0">
                        <a:latin typeface="Cambria Math" panose="02040503050406030204" pitchFamily="18" charset="0"/>
                      </a:rPr>
                      <m:t>∗</m:t>
                    </m:r>
                    <m:r>
                      <a:rPr lang="en-US" sz="2000">
                        <a:latin typeface="Cambria Math" panose="02040503050406030204" pitchFamily="18" charset="0"/>
                      </a:rPr>
                      <m:t>16</m:t>
                    </m:r>
                    <m:r>
                      <a:rPr lang="en-US" sz="2000" b="0" i="1" smtClean="0">
                        <a:latin typeface="Cambria Math" panose="02040503050406030204" pitchFamily="18" charset="0"/>
                      </a:rPr>
                      <m:t>+5∗5∗16∗</m:t>
                    </m:r>
                    <m:r>
                      <a:rPr lang="en-US" sz="2000" i="1">
                        <a:latin typeface="Cambria Math" panose="02040503050406030204" pitchFamily="18" charset="0"/>
                      </a:rPr>
                      <m:t>32=15</m:t>
                    </m:r>
                    <m:r>
                      <a:rPr lang="en-US" sz="2000" b="0" i="1" smtClean="0">
                        <a:latin typeface="Cambria Math" panose="02040503050406030204" pitchFamily="18" charset="0"/>
                      </a:rPr>
                      <m:t>872</m:t>
                    </m:r>
                  </m:oMath>
                </a14:m>
                <a:r>
                  <a:rPr lang="en-US" sz="2000" dirty="0"/>
                  <a:t>; </a:t>
                </a:r>
                <a:r>
                  <a:rPr lang="en-US" sz="2000" kern="0" dirty="0"/>
                  <a:t> No. MULs: </a:t>
                </a:r>
                <a14:m>
                  <m:oMath xmlns:m="http://schemas.openxmlformats.org/officeDocument/2006/math">
                    <m:r>
                      <a:rPr lang="en-US" sz="2000" b="0" i="0" smtClean="0">
                        <a:latin typeface="Cambria Math" panose="02040503050406030204" pitchFamily="18" charset="0"/>
                      </a:rPr>
                      <m:t>(</m:t>
                    </m:r>
                    <m:r>
                      <a:rPr lang="en-US" sz="2000" i="1">
                        <a:latin typeface="Cambria Math" panose="02040503050406030204" pitchFamily="18" charset="0"/>
                      </a:rPr>
                      <m:t>1∗1</m:t>
                    </m:r>
                    <m:r>
                      <a:rPr lang="en-US" sz="2000" b="0" i="1" smtClean="0">
                        <a:latin typeface="Cambria Math" panose="02040503050406030204" pitchFamily="18" charset="0"/>
                      </a:rPr>
                      <m:t>∗</m:t>
                    </m:r>
                    <m:r>
                      <a:rPr lang="en-US" sz="2000" i="1" kern="0" smtClean="0">
                        <a:latin typeface="Cambria Math" panose="02040503050406030204" pitchFamily="18" charset="0"/>
                      </a:rPr>
                      <m:t>192</m:t>
                    </m:r>
                    <m:r>
                      <a:rPr lang="en-US" sz="2000" b="0" i="1" kern="0" smtClean="0">
                        <a:latin typeface="Cambria Math" panose="02040503050406030204" pitchFamily="18" charset="0"/>
                      </a:rPr>
                      <m:t>)∗(16∗</m:t>
                    </m:r>
                    <m:r>
                      <a:rPr lang="en-US" sz="2000" kern="0">
                        <a:latin typeface="Cambria Math" panose="02040503050406030204" pitchFamily="18" charset="0"/>
                      </a:rPr>
                      <m:t>28∗28</m:t>
                    </m:r>
                    <m:r>
                      <a:rPr lang="en-US" sz="2000" b="0" i="0" kern="0" smtClean="0">
                        <a:latin typeface="Cambria Math" panose="02040503050406030204" pitchFamily="18" charset="0"/>
                      </a:rPr>
                      <m:t>)</m:t>
                    </m:r>
                    <m:r>
                      <a:rPr lang="en-US" sz="2000" b="0" i="1" kern="0" smtClean="0">
                        <a:latin typeface="Cambria Math" panose="02040503050406030204" pitchFamily="18" charset="0"/>
                      </a:rPr>
                      <m:t>+(5∗5∗16)∗(</m:t>
                    </m:r>
                    <m:r>
                      <a:rPr lang="en-US" sz="2000" kern="0">
                        <a:latin typeface="Cambria Math" panose="02040503050406030204" pitchFamily="18" charset="0"/>
                      </a:rPr>
                      <m:t>32∗28∗28</m:t>
                    </m:r>
                    <m:r>
                      <a:rPr lang="en-US" sz="2000" b="0" i="1" kern="0" smtClean="0">
                        <a:latin typeface="Cambria Math" panose="02040503050406030204" pitchFamily="18" charset="0"/>
                      </a:rPr>
                      <m:t>)</m:t>
                    </m:r>
                    <m:r>
                      <a:rPr lang="en-US" sz="2000" i="1" kern="0" smtClean="0">
                        <a:latin typeface="Cambria Math" panose="02040503050406030204" pitchFamily="18" charset="0"/>
                      </a:rPr>
                      <m:t>=12</m:t>
                    </m:r>
                    <m:r>
                      <a:rPr lang="en-US" sz="2000" b="0" i="1" kern="0" smtClean="0">
                        <a:latin typeface="Cambria Math" panose="02040503050406030204" pitchFamily="18" charset="0"/>
                      </a:rPr>
                      <m:t>.4</m:t>
                    </m:r>
                  </m:oMath>
                </a14:m>
                <a:r>
                  <a:rPr lang="en-US" sz="2000" kern="0" dirty="0"/>
                  <a:t>M</a:t>
                </a:r>
                <a:endParaRPr lang="en-SE" sz="2000" kern="0" dirty="0"/>
              </a:p>
            </p:txBody>
          </p:sp>
        </mc:Choice>
        <mc:Fallback xmlns="">
          <p:sp>
            <p:nvSpPr>
              <p:cNvPr id="23" name="Content Placeholder 2">
                <a:extLst>
                  <a:ext uri="{FF2B5EF4-FFF2-40B4-BE49-F238E27FC236}">
                    <a16:creationId xmlns:a16="http://schemas.microsoft.com/office/drawing/2014/main" id="{18E620AF-FE02-30C9-AB2F-54AE02783E1F}"/>
                  </a:ext>
                </a:extLst>
              </p:cNvPr>
              <p:cNvSpPr txBox="1">
                <a:spLocks noRot="1" noChangeAspect="1" noMove="1" noResize="1" noEditPoints="1" noAdjustHandles="1" noChangeArrowheads="1" noChangeShapeType="1" noTextEdit="1"/>
              </p:cNvSpPr>
              <p:nvPr/>
            </p:nvSpPr>
            <p:spPr bwMode="auto">
              <a:xfrm>
                <a:off x="2072119" y="5775298"/>
                <a:ext cx="8436328" cy="986498"/>
              </a:xfrm>
              <a:prstGeom prst="rect">
                <a:avLst/>
              </a:prstGeom>
              <a:blipFill>
                <a:blip r:embed="rId11"/>
                <a:stretch>
                  <a:fillRect l="-795" t="-3704" b="-12963"/>
                </a:stretch>
              </a:blipFill>
              <a:ln w="9525">
                <a:noFill/>
                <a:miter lim="800000"/>
                <a:headEnd/>
                <a:tailEnd/>
              </a:ln>
            </p:spPr>
            <p:txBody>
              <a:bodyPr/>
              <a:lstStyle/>
              <a:p>
                <a:r>
                  <a:rPr lang="en-SE">
                    <a:noFill/>
                  </a:rPr>
                  <a:t> </a:t>
                </a:r>
              </a:p>
            </p:txBody>
          </p:sp>
        </mc:Fallback>
      </mc:AlternateContent>
    </p:spTree>
    <p:extLst>
      <p:ext uri="{BB962C8B-B14F-4D97-AF65-F5344CB8AC3E}">
        <p14:creationId xmlns:p14="http://schemas.microsoft.com/office/powerpoint/2010/main" val="37175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animBg="1"/>
      <p:bldP spid="12" grpId="0"/>
      <p:bldP spid="14" grpId="0"/>
      <p:bldP spid="15" grpId="0" animBg="1"/>
      <p:bldP spid="16" grpId="0"/>
      <p:bldP spid="17" grpId="0"/>
      <p:bldP spid="18" grpId="0" animBg="1"/>
      <p:bldP spid="20" grpId="0"/>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0A85-0855-D65D-2EE3-D4AB204DB27C}"/>
              </a:ext>
            </a:extLst>
          </p:cNvPr>
          <p:cNvSpPr>
            <a:spLocks noGrp="1"/>
          </p:cNvSpPr>
          <p:nvPr>
            <p:ph type="title"/>
          </p:nvPr>
        </p:nvSpPr>
        <p:spPr/>
        <p:txBody>
          <a:bodyPr/>
          <a:lstStyle/>
          <a:p>
            <a:r>
              <a:rPr lang="en-US" dirty="0"/>
              <a:t>A Filter for Vertical Edge Detection</a:t>
            </a:r>
            <a:endParaRPr lang="en-SE" dirty="0"/>
          </a:p>
        </p:txBody>
      </p:sp>
      <p:sp>
        <p:nvSpPr>
          <p:cNvPr id="4" name="Slide Number Placeholder 3">
            <a:extLst>
              <a:ext uri="{FF2B5EF4-FFF2-40B4-BE49-F238E27FC236}">
                <a16:creationId xmlns:a16="http://schemas.microsoft.com/office/drawing/2014/main" id="{63EB6BAB-9C7E-CA1D-C91E-C758F622A815}"/>
              </a:ext>
            </a:extLst>
          </p:cNvPr>
          <p:cNvSpPr>
            <a:spLocks noGrp="1"/>
          </p:cNvSpPr>
          <p:nvPr>
            <p:ph type="sldNum" sz="quarter" idx="12"/>
          </p:nvPr>
        </p:nvSpPr>
        <p:spPr/>
        <p:txBody>
          <a:bodyPr/>
          <a:lstStyle/>
          <a:p>
            <a:fld id="{1F57BF9A-7B35-9447-9112-EAE7E91B4E99}" type="slidenum">
              <a:rPr lang="en-US" smtClean="0"/>
              <a:t>6</a:t>
            </a:fld>
            <a:endParaRPr lang="en-US"/>
          </a:p>
        </p:txBody>
      </p:sp>
      <p:graphicFrame>
        <p:nvGraphicFramePr>
          <p:cNvPr id="113" name="Table 112">
            <a:extLst>
              <a:ext uri="{FF2B5EF4-FFF2-40B4-BE49-F238E27FC236}">
                <a16:creationId xmlns:a16="http://schemas.microsoft.com/office/drawing/2014/main" id="{792AB21C-52B7-81BB-5FB1-E865F061A82D}"/>
              </a:ext>
            </a:extLst>
          </p:cNvPr>
          <p:cNvGraphicFramePr>
            <a:graphicFrameLocks noGrp="1"/>
          </p:cNvGraphicFramePr>
          <p:nvPr>
            <p:extLst>
              <p:ext uri="{D42A27DB-BD31-4B8C-83A1-F6EECF244321}">
                <p14:modId xmlns:p14="http://schemas.microsoft.com/office/powerpoint/2010/main" val="3112035355"/>
              </p:ext>
            </p:extLst>
          </p:nvPr>
        </p:nvGraphicFramePr>
        <p:xfrm>
          <a:off x="2951747" y="1219200"/>
          <a:ext cx="2336454" cy="2313702"/>
        </p:xfrm>
        <a:graphic>
          <a:graphicData uri="http://schemas.openxmlformats.org/drawingml/2006/table">
            <a:tbl>
              <a:tblPr firstRow="1" bandRow="1">
                <a:tableStyleId>{5C22544A-7EE6-4342-B048-85BDC9FD1C3A}</a:tableStyleId>
              </a:tblPr>
              <a:tblGrid>
                <a:gridCol w="389409">
                  <a:extLst>
                    <a:ext uri="{9D8B030D-6E8A-4147-A177-3AD203B41FA5}">
                      <a16:colId xmlns:a16="http://schemas.microsoft.com/office/drawing/2014/main" val="20000"/>
                    </a:ext>
                  </a:extLst>
                </a:gridCol>
                <a:gridCol w="389409">
                  <a:extLst>
                    <a:ext uri="{9D8B030D-6E8A-4147-A177-3AD203B41FA5}">
                      <a16:colId xmlns:a16="http://schemas.microsoft.com/office/drawing/2014/main" val="20001"/>
                    </a:ext>
                  </a:extLst>
                </a:gridCol>
                <a:gridCol w="389409">
                  <a:extLst>
                    <a:ext uri="{9D8B030D-6E8A-4147-A177-3AD203B41FA5}">
                      <a16:colId xmlns:a16="http://schemas.microsoft.com/office/drawing/2014/main" val="20002"/>
                    </a:ext>
                  </a:extLst>
                </a:gridCol>
                <a:gridCol w="389409">
                  <a:extLst>
                    <a:ext uri="{9D8B030D-6E8A-4147-A177-3AD203B41FA5}">
                      <a16:colId xmlns:a16="http://schemas.microsoft.com/office/drawing/2014/main" val="20003"/>
                    </a:ext>
                  </a:extLst>
                </a:gridCol>
                <a:gridCol w="389409">
                  <a:extLst>
                    <a:ext uri="{9D8B030D-6E8A-4147-A177-3AD203B41FA5}">
                      <a16:colId xmlns:a16="http://schemas.microsoft.com/office/drawing/2014/main" val="20004"/>
                    </a:ext>
                  </a:extLst>
                </a:gridCol>
                <a:gridCol w="389409">
                  <a:extLst>
                    <a:ext uri="{9D8B030D-6E8A-4147-A177-3AD203B41FA5}">
                      <a16:colId xmlns:a16="http://schemas.microsoft.com/office/drawing/2014/main" val="20005"/>
                    </a:ext>
                  </a:extLst>
                </a:gridCol>
              </a:tblGrid>
              <a:tr h="385617">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5617">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5617">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5617">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5617">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5617">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14" name="Table 113">
            <a:extLst>
              <a:ext uri="{FF2B5EF4-FFF2-40B4-BE49-F238E27FC236}">
                <a16:creationId xmlns:a16="http://schemas.microsoft.com/office/drawing/2014/main" id="{C2B11E3E-A149-3801-B95E-01789892C7D9}"/>
              </a:ext>
            </a:extLst>
          </p:cNvPr>
          <p:cNvGraphicFramePr>
            <a:graphicFrameLocks noGrp="1"/>
          </p:cNvGraphicFramePr>
          <p:nvPr>
            <p:extLst>
              <p:ext uri="{D42A27DB-BD31-4B8C-83A1-F6EECF244321}">
                <p14:modId xmlns:p14="http://schemas.microsoft.com/office/powerpoint/2010/main" val="1700996313"/>
              </p:ext>
            </p:extLst>
          </p:nvPr>
        </p:nvGraphicFramePr>
        <p:xfrm>
          <a:off x="5899913" y="1775678"/>
          <a:ext cx="1168227" cy="1156851"/>
        </p:xfrm>
        <a:graphic>
          <a:graphicData uri="http://schemas.openxmlformats.org/drawingml/2006/table">
            <a:tbl>
              <a:tblPr firstRow="1" bandRow="1">
                <a:tableStyleId>{5C22544A-7EE6-4342-B048-85BDC9FD1C3A}</a:tableStyleId>
              </a:tblPr>
              <a:tblGrid>
                <a:gridCol w="389409">
                  <a:extLst>
                    <a:ext uri="{9D8B030D-6E8A-4147-A177-3AD203B41FA5}">
                      <a16:colId xmlns:a16="http://schemas.microsoft.com/office/drawing/2014/main" val="20000"/>
                    </a:ext>
                  </a:extLst>
                </a:gridCol>
                <a:gridCol w="389409">
                  <a:extLst>
                    <a:ext uri="{9D8B030D-6E8A-4147-A177-3AD203B41FA5}">
                      <a16:colId xmlns:a16="http://schemas.microsoft.com/office/drawing/2014/main" val="20001"/>
                    </a:ext>
                  </a:extLst>
                </a:gridCol>
                <a:gridCol w="389409">
                  <a:extLst>
                    <a:ext uri="{9D8B030D-6E8A-4147-A177-3AD203B41FA5}">
                      <a16:colId xmlns:a16="http://schemas.microsoft.com/office/drawing/2014/main" val="20002"/>
                    </a:ext>
                  </a:extLst>
                </a:gridCol>
              </a:tblGrid>
              <a:tr h="385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5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5617">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735D1FFD-D585-94F6-3281-1891A15CCE81}"/>
                  </a:ext>
                </a:extLst>
              </p:cNvPr>
              <p:cNvSpPr txBox="1"/>
              <p:nvPr/>
            </p:nvSpPr>
            <p:spPr>
              <a:xfrm>
                <a:off x="7241039" y="5026598"/>
                <a:ext cx="282543" cy="3771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115" name="TextBox 114">
                <a:extLst>
                  <a:ext uri="{FF2B5EF4-FFF2-40B4-BE49-F238E27FC236}">
                    <a16:creationId xmlns:a16="http://schemas.microsoft.com/office/drawing/2014/main" id="{735D1FFD-D585-94F6-3281-1891A15CCE81}"/>
                  </a:ext>
                </a:extLst>
              </p:cNvPr>
              <p:cNvSpPr txBox="1">
                <a:spLocks noRot="1" noChangeAspect="1" noMove="1" noResize="1" noEditPoints="1" noAdjustHandles="1" noChangeArrowheads="1" noChangeShapeType="1" noTextEdit="1"/>
              </p:cNvSpPr>
              <p:nvPr/>
            </p:nvSpPr>
            <p:spPr>
              <a:xfrm>
                <a:off x="7241039" y="5026598"/>
                <a:ext cx="282543" cy="377177"/>
              </a:xfrm>
              <a:prstGeom prst="rect">
                <a:avLst/>
              </a:prstGeom>
              <a:blipFill>
                <a:blip r:embed="rId2"/>
                <a:stretch>
                  <a:fillRect l="-15217" r="-13043"/>
                </a:stretch>
              </a:blipFill>
            </p:spPr>
            <p:txBody>
              <a:bodyPr/>
              <a:lstStyle/>
              <a:p>
                <a:r>
                  <a:rPr lang="en-SE">
                    <a:noFill/>
                  </a:rPr>
                  <a:t> </a:t>
                </a:r>
              </a:p>
            </p:txBody>
          </p:sp>
        </mc:Fallback>
      </mc:AlternateContent>
      <p:graphicFrame>
        <p:nvGraphicFramePr>
          <p:cNvPr id="116" name="Table 115">
            <a:extLst>
              <a:ext uri="{FF2B5EF4-FFF2-40B4-BE49-F238E27FC236}">
                <a16:creationId xmlns:a16="http://schemas.microsoft.com/office/drawing/2014/main" id="{D99958A6-4381-3E5A-1187-2A05BE5A2C95}"/>
              </a:ext>
            </a:extLst>
          </p:cNvPr>
          <p:cNvGraphicFramePr>
            <a:graphicFrameLocks noGrp="1"/>
          </p:cNvGraphicFramePr>
          <p:nvPr>
            <p:extLst>
              <p:ext uri="{D42A27DB-BD31-4B8C-83A1-F6EECF244321}">
                <p14:modId xmlns:p14="http://schemas.microsoft.com/office/powerpoint/2010/main" val="3145598215"/>
              </p:ext>
            </p:extLst>
          </p:nvPr>
        </p:nvGraphicFramePr>
        <p:xfrm>
          <a:off x="7719719" y="1583464"/>
          <a:ext cx="1564672" cy="1556440"/>
        </p:xfrm>
        <a:graphic>
          <a:graphicData uri="http://schemas.openxmlformats.org/drawingml/2006/table">
            <a:tbl>
              <a:tblPr firstRow="1" bandRow="1">
                <a:tableStyleId>{5C22544A-7EE6-4342-B048-85BDC9FD1C3A}</a:tableStyleId>
              </a:tblPr>
              <a:tblGrid>
                <a:gridCol w="391168">
                  <a:extLst>
                    <a:ext uri="{9D8B030D-6E8A-4147-A177-3AD203B41FA5}">
                      <a16:colId xmlns:a16="http://schemas.microsoft.com/office/drawing/2014/main" val="20000"/>
                    </a:ext>
                  </a:extLst>
                </a:gridCol>
                <a:gridCol w="391168">
                  <a:extLst>
                    <a:ext uri="{9D8B030D-6E8A-4147-A177-3AD203B41FA5}">
                      <a16:colId xmlns:a16="http://schemas.microsoft.com/office/drawing/2014/main" val="20001"/>
                    </a:ext>
                  </a:extLst>
                </a:gridCol>
                <a:gridCol w="391168">
                  <a:extLst>
                    <a:ext uri="{9D8B030D-6E8A-4147-A177-3AD203B41FA5}">
                      <a16:colId xmlns:a16="http://schemas.microsoft.com/office/drawing/2014/main" val="20002"/>
                    </a:ext>
                  </a:extLst>
                </a:gridCol>
                <a:gridCol w="391168">
                  <a:extLst>
                    <a:ext uri="{9D8B030D-6E8A-4147-A177-3AD203B41FA5}">
                      <a16:colId xmlns:a16="http://schemas.microsoft.com/office/drawing/2014/main" val="20003"/>
                    </a:ext>
                  </a:extLst>
                </a:gridCol>
              </a:tblGrid>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F7AD825-995C-6B79-ED07-372E626888E6}"/>
                  </a:ext>
                </a:extLst>
              </p:cNvPr>
              <p:cNvSpPr txBox="1"/>
              <p:nvPr/>
            </p:nvSpPr>
            <p:spPr>
              <a:xfrm>
                <a:off x="5439207" y="2131950"/>
                <a:ext cx="229061" cy="4400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17" name="TextBox 116">
                <a:extLst>
                  <a:ext uri="{FF2B5EF4-FFF2-40B4-BE49-F238E27FC236}">
                    <a16:creationId xmlns:a16="http://schemas.microsoft.com/office/drawing/2014/main" id="{0F7AD825-995C-6B79-ED07-372E626888E6}"/>
                  </a:ext>
                </a:extLst>
              </p:cNvPr>
              <p:cNvSpPr txBox="1">
                <a:spLocks noRot="1" noChangeAspect="1" noMove="1" noResize="1" noEditPoints="1" noAdjustHandles="1" noChangeArrowheads="1" noChangeShapeType="1" noTextEdit="1"/>
              </p:cNvSpPr>
              <p:nvPr/>
            </p:nvSpPr>
            <p:spPr>
              <a:xfrm>
                <a:off x="5439207" y="2131950"/>
                <a:ext cx="229061" cy="440040"/>
              </a:xfrm>
              <a:prstGeom prst="rect">
                <a:avLst/>
              </a:prstGeom>
              <a:blipFill>
                <a:blip r:embed="rId3"/>
                <a:stretch>
                  <a:fillRect/>
                </a:stretch>
              </a:blipFill>
            </p:spPr>
            <p:txBody>
              <a:bodyPr/>
              <a:lstStyle/>
              <a:p>
                <a:r>
                  <a:rPr lang="en-SE">
                    <a:noFill/>
                  </a:rPr>
                  <a:t> </a:t>
                </a:r>
              </a:p>
            </p:txBody>
          </p:sp>
        </mc:Fallback>
      </mc:AlternateContent>
      <p:grpSp>
        <p:nvGrpSpPr>
          <p:cNvPr id="118" name="Group 117">
            <a:extLst>
              <a:ext uri="{FF2B5EF4-FFF2-40B4-BE49-F238E27FC236}">
                <a16:creationId xmlns:a16="http://schemas.microsoft.com/office/drawing/2014/main" id="{45D14B90-D1C2-5AB7-3CF0-2159E1B0D29C}"/>
              </a:ext>
            </a:extLst>
          </p:cNvPr>
          <p:cNvGrpSpPr/>
          <p:nvPr/>
        </p:nvGrpSpPr>
        <p:grpSpPr>
          <a:xfrm>
            <a:off x="8322363" y="3223798"/>
            <a:ext cx="376700" cy="369941"/>
            <a:chOff x="6403075" y="5717739"/>
            <a:chExt cx="2006219" cy="982640"/>
          </a:xfrm>
        </p:grpSpPr>
        <p:sp>
          <p:nvSpPr>
            <p:cNvPr id="119" name="Rectangle 118">
              <a:extLst>
                <a:ext uri="{FF2B5EF4-FFF2-40B4-BE49-F238E27FC236}">
                  <a16:creationId xmlns:a16="http://schemas.microsoft.com/office/drawing/2014/main" id="{47B73706-2CCF-54E7-9BE3-BB73955B436D}"/>
                </a:ext>
              </a:extLst>
            </p:cNvPr>
            <p:cNvSpPr/>
            <p:nvPr/>
          </p:nvSpPr>
          <p:spPr>
            <a:xfrm>
              <a:off x="7845711" y="5717739"/>
              <a:ext cx="563583"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0" name="Group 119">
              <a:extLst>
                <a:ext uri="{FF2B5EF4-FFF2-40B4-BE49-F238E27FC236}">
                  <a16:creationId xmlns:a16="http://schemas.microsoft.com/office/drawing/2014/main" id="{507F1482-F325-7F31-D72C-4960B80F8E5E}"/>
                </a:ext>
              </a:extLst>
            </p:cNvPr>
            <p:cNvGrpSpPr/>
            <p:nvPr/>
          </p:nvGrpSpPr>
          <p:grpSpPr>
            <a:xfrm>
              <a:off x="6403075" y="5717739"/>
              <a:ext cx="1529854" cy="982640"/>
              <a:chOff x="1897039" y="5745706"/>
              <a:chExt cx="1529854" cy="982640"/>
            </a:xfrm>
          </p:grpSpPr>
          <p:sp>
            <p:nvSpPr>
              <p:cNvPr id="121" name="Rectangle 120">
                <a:extLst>
                  <a:ext uri="{FF2B5EF4-FFF2-40B4-BE49-F238E27FC236}">
                    <a16:creationId xmlns:a16="http://schemas.microsoft.com/office/drawing/2014/main" id="{073CC1CC-BC9A-86DF-2809-7FE5A7C474FC}"/>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 name="Rectangle 121">
                <a:extLst>
                  <a:ext uri="{FF2B5EF4-FFF2-40B4-BE49-F238E27FC236}">
                    <a16:creationId xmlns:a16="http://schemas.microsoft.com/office/drawing/2014/main" id="{D7C8E8FD-7BEC-BBB3-2614-4EC6139313FF}"/>
                  </a:ext>
                </a:extLst>
              </p:cNvPr>
              <p:cNvSpPr/>
              <p:nvPr/>
            </p:nvSpPr>
            <p:spPr>
              <a:xfrm>
                <a:off x="2421335" y="5745706"/>
                <a:ext cx="1005558" cy="98263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E8EAA2A4-3BF8-3C79-19E9-8AB1EDF0D0DA}"/>
                  </a:ext>
                </a:extLst>
              </p:cNvPr>
              <p:cNvSpPr txBox="1"/>
              <p:nvPr/>
            </p:nvSpPr>
            <p:spPr>
              <a:xfrm>
                <a:off x="5468106" y="5028776"/>
                <a:ext cx="169442" cy="4400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23" name="TextBox 122">
                <a:extLst>
                  <a:ext uri="{FF2B5EF4-FFF2-40B4-BE49-F238E27FC236}">
                    <a16:creationId xmlns:a16="http://schemas.microsoft.com/office/drawing/2014/main" id="{E8EAA2A4-3BF8-3C79-19E9-8AB1EDF0D0DA}"/>
                  </a:ext>
                </a:extLst>
              </p:cNvPr>
              <p:cNvSpPr txBox="1">
                <a:spLocks noRot="1" noChangeAspect="1" noMove="1" noResize="1" noEditPoints="1" noAdjustHandles="1" noChangeArrowheads="1" noChangeShapeType="1" noTextEdit="1"/>
              </p:cNvSpPr>
              <p:nvPr/>
            </p:nvSpPr>
            <p:spPr>
              <a:xfrm>
                <a:off x="5468106" y="5028776"/>
                <a:ext cx="169442" cy="440040"/>
              </a:xfrm>
              <a:prstGeom prst="rect">
                <a:avLst/>
              </a:prstGeom>
              <a:blipFill>
                <a:blip r:embed="rId4"/>
                <a:stretch>
                  <a:fillRect/>
                </a:stretch>
              </a:blipFill>
            </p:spPr>
            <p:txBody>
              <a:bodyPr/>
              <a:lstStyle/>
              <a:p>
                <a:r>
                  <a:rPr lang="en-SE">
                    <a:noFill/>
                  </a:rPr>
                  <a:t> </a:t>
                </a:r>
              </a:p>
            </p:txBody>
          </p:sp>
        </mc:Fallback>
      </mc:AlternateContent>
      <p:graphicFrame>
        <p:nvGraphicFramePr>
          <p:cNvPr id="124" name="Table 123">
            <a:extLst>
              <a:ext uri="{FF2B5EF4-FFF2-40B4-BE49-F238E27FC236}">
                <a16:creationId xmlns:a16="http://schemas.microsoft.com/office/drawing/2014/main" id="{ABDCC8A6-6E45-664E-CAFD-FAABE9747C6D}"/>
              </a:ext>
            </a:extLst>
          </p:cNvPr>
          <p:cNvGraphicFramePr>
            <a:graphicFrameLocks noGrp="1"/>
          </p:cNvGraphicFramePr>
          <p:nvPr>
            <p:extLst>
              <p:ext uri="{D42A27DB-BD31-4B8C-83A1-F6EECF244321}">
                <p14:modId xmlns:p14="http://schemas.microsoft.com/office/powerpoint/2010/main" val="3626142983"/>
              </p:ext>
            </p:extLst>
          </p:nvPr>
        </p:nvGraphicFramePr>
        <p:xfrm>
          <a:off x="2951747" y="4118452"/>
          <a:ext cx="2336454" cy="2308656"/>
        </p:xfrm>
        <a:graphic>
          <a:graphicData uri="http://schemas.openxmlformats.org/drawingml/2006/table">
            <a:tbl>
              <a:tblPr firstRow="1" bandRow="1">
                <a:tableStyleId>{5C22544A-7EE6-4342-B048-85BDC9FD1C3A}</a:tableStyleId>
              </a:tblPr>
              <a:tblGrid>
                <a:gridCol w="389409">
                  <a:extLst>
                    <a:ext uri="{9D8B030D-6E8A-4147-A177-3AD203B41FA5}">
                      <a16:colId xmlns:a16="http://schemas.microsoft.com/office/drawing/2014/main" val="20000"/>
                    </a:ext>
                  </a:extLst>
                </a:gridCol>
                <a:gridCol w="389409">
                  <a:extLst>
                    <a:ext uri="{9D8B030D-6E8A-4147-A177-3AD203B41FA5}">
                      <a16:colId xmlns:a16="http://schemas.microsoft.com/office/drawing/2014/main" val="20001"/>
                    </a:ext>
                  </a:extLst>
                </a:gridCol>
                <a:gridCol w="389409">
                  <a:extLst>
                    <a:ext uri="{9D8B030D-6E8A-4147-A177-3AD203B41FA5}">
                      <a16:colId xmlns:a16="http://schemas.microsoft.com/office/drawing/2014/main" val="20002"/>
                    </a:ext>
                  </a:extLst>
                </a:gridCol>
                <a:gridCol w="389409">
                  <a:extLst>
                    <a:ext uri="{9D8B030D-6E8A-4147-A177-3AD203B41FA5}">
                      <a16:colId xmlns:a16="http://schemas.microsoft.com/office/drawing/2014/main" val="20003"/>
                    </a:ext>
                  </a:extLst>
                </a:gridCol>
                <a:gridCol w="389409">
                  <a:extLst>
                    <a:ext uri="{9D8B030D-6E8A-4147-A177-3AD203B41FA5}">
                      <a16:colId xmlns:a16="http://schemas.microsoft.com/office/drawing/2014/main" val="20004"/>
                    </a:ext>
                  </a:extLst>
                </a:gridCol>
                <a:gridCol w="389409">
                  <a:extLst>
                    <a:ext uri="{9D8B030D-6E8A-4147-A177-3AD203B41FA5}">
                      <a16:colId xmlns:a16="http://schemas.microsoft.com/office/drawing/2014/main" val="20005"/>
                    </a:ext>
                  </a:extLst>
                </a:gridCol>
              </a:tblGrid>
              <a:tr h="384776">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4776">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4776">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4776">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4776">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4776">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25" name="Group 124">
            <a:extLst>
              <a:ext uri="{FF2B5EF4-FFF2-40B4-BE49-F238E27FC236}">
                <a16:creationId xmlns:a16="http://schemas.microsoft.com/office/drawing/2014/main" id="{41313586-7E2B-C552-2427-B4D4E8AAAA08}"/>
              </a:ext>
            </a:extLst>
          </p:cNvPr>
          <p:cNvGrpSpPr/>
          <p:nvPr/>
        </p:nvGrpSpPr>
        <p:grpSpPr>
          <a:xfrm>
            <a:off x="3923777" y="3606175"/>
            <a:ext cx="331202" cy="327806"/>
            <a:chOff x="1897039" y="5745706"/>
            <a:chExt cx="1337480" cy="982640"/>
          </a:xfrm>
        </p:grpSpPr>
        <p:sp>
          <p:nvSpPr>
            <p:cNvPr id="126" name="Rectangle 125">
              <a:extLst>
                <a:ext uri="{FF2B5EF4-FFF2-40B4-BE49-F238E27FC236}">
                  <a16:creationId xmlns:a16="http://schemas.microsoft.com/office/drawing/2014/main" id="{C77B5C50-7FA2-B66F-34AD-ACC407D2B8E6}"/>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7" name="Rectangle 126">
              <a:extLst>
                <a:ext uri="{FF2B5EF4-FFF2-40B4-BE49-F238E27FC236}">
                  <a16:creationId xmlns:a16="http://schemas.microsoft.com/office/drawing/2014/main" id="{02F47721-9619-D8F6-8EED-2CB72929B3C5}"/>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3B8A6DC7-EBE5-F131-4A1B-1E1741304F09}"/>
                  </a:ext>
                </a:extLst>
              </p:cNvPr>
              <p:cNvSpPr txBox="1"/>
              <p:nvPr/>
            </p:nvSpPr>
            <p:spPr>
              <a:xfrm>
                <a:off x="7241039" y="2160549"/>
                <a:ext cx="282543" cy="3771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128" name="TextBox 127">
                <a:extLst>
                  <a:ext uri="{FF2B5EF4-FFF2-40B4-BE49-F238E27FC236}">
                    <a16:creationId xmlns:a16="http://schemas.microsoft.com/office/drawing/2014/main" id="{3B8A6DC7-EBE5-F131-4A1B-1E1741304F09}"/>
                  </a:ext>
                </a:extLst>
              </p:cNvPr>
              <p:cNvSpPr txBox="1">
                <a:spLocks noRot="1" noChangeAspect="1" noMove="1" noResize="1" noEditPoints="1" noAdjustHandles="1" noChangeArrowheads="1" noChangeShapeType="1" noTextEdit="1"/>
              </p:cNvSpPr>
              <p:nvPr/>
            </p:nvSpPr>
            <p:spPr>
              <a:xfrm>
                <a:off x="7241039" y="2160549"/>
                <a:ext cx="282543" cy="377177"/>
              </a:xfrm>
              <a:prstGeom prst="rect">
                <a:avLst/>
              </a:prstGeom>
              <a:blipFill>
                <a:blip r:embed="rId5"/>
                <a:stretch>
                  <a:fillRect l="-15217" r="-13043"/>
                </a:stretch>
              </a:blipFill>
            </p:spPr>
            <p:txBody>
              <a:bodyPr/>
              <a:lstStyle/>
              <a:p>
                <a:r>
                  <a:rPr lang="en-SE">
                    <a:noFill/>
                  </a:rPr>
                  <a:t> </a:t>
                </a:r>
              </a:p>
            </p:txBody>
          </p:sp>
        </mc:Fallback>
      </mc:AlternateContent>
      <p:graphicFrame>
        <p:nvGraphicFramePr>
          <p:cNvPr id="129" name="Table 128">
            <a:extLst>
              <a:ext uri="{FF2B5EF4-FFF2-40B4-BE49-F238E27FC236}">
                <a16:creationId xmlns:a16="http://schemas.microsoft.com/office/drawing/2014/main" id="{0E7CF8AB-4C42-71D9-4109-2C05B8BE593A}"/>
              </a:ext>
            </a:extLst>
          </p:cNvPr>
          <p:cNvGraphicFramePr>
            <a:graphicFrameLocks noGrp="1"/>
          </p:cNvGraphicFramePr>
          <p:nvPr>
            <p:extLst>
              <p:ext uri="{D42A27DB-BD31-4B8C-83A1-F6EECF244321}">
                <p14:modId xmlns:p14="http://schemas.microsoft.com/office/powerpoint/2010/main" val="3402341649"/>
              </p:ext>
            </p:extLst>
          </p:nvPr>
        </p:nvGraphicFramePr>
        <p:xfrm>
          <a:off x="7717126" y="4449513"/>
          <a:ext cx="1564672" cy="1556440"/>
        </p:xfrm>
        <a:graphic>
          <a:graphicData uri="http://schemas.openxmlformats.org/drawingml/2006/table">
            <a:tbl>
              <a:tblPr firstRow="1" bandRow="1">
                <a:tableStyleId>{5C22544A-7EE6-4342-B048-85BDC9FD1C3A}</a:tableStyleId>
              </a:tblPr>
              <a:tblGrid>
                <a:gridCol w="391168">
                  <a:extLst>
                    <a:ext uri="{9D8B030D-6E8A-4147-A177-3AD203B41FA5}">
                      <a16:colId xmlns:a16="http://schemas.microsoft.com/office/drawing/2014/main" val="20000"/>
                    </a:ext>
                  </a:extLst>
                </a:gridCol>
                <a:gridCol w="391168">
                  <a:extLst>
                    <a:ext uri="{9D8B030D-6E8A-4147-A177-3AD203B41FA5}">
                      <a16:colId xmlns:a16="http://schemas.microsoft.com/office/drawing/2014/main" val="20001"/>
                    </a:ext>
                  </a:extLst>
                </a:gridCol>
                <a:gridCol w="391168">
                  <a:extLst>
                    <a:ext uri="{9D8B030D-6E8A-4147-A177-3AD203B41FA5}">
                      <a16:colId xmlns:a16="http://schemas.microsoft.com/office/drawing/2014/main" val="20002"/>
                    </a:ext>
                  </a:extLst>
                </a:gridCol>
                <a:gridCol w="391168">
                  <a:extLst>
                    <a:ext uri="{9D8B030D-6E8A-4147-A177-3AD203B41FA5}">
                      <a16:colId xmlns:a16="http://schemas.microsoft.com/office/drawing/2014/main" val="20003"/>
                    </a:ext>
                  </a:extLst>
                </a:gridCol>
              </a:tblGrid>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9110">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130" name="Group 129">
            <a:extLst>
              <a:ext uri="{FF2B5EF4-FFF2-40B4-BE49-F238E27FC236}">
                <a16:creationId xmlns:a16="http://schemas.microsoft.com/office/drawing/2014/main" id="{9A9E7A3F-0739-0149-7E47-E353E76B67ED}"/>
              </a:ext>
            </a:extLst>
          </p:cNvPr>
          <p:cNvGrpSpPr/>
          <p:nvPr/>
        </p:nvGrpSpPr>
        <p:grpSpPr>
          <a:xfrm rot="10800000">
            <a:off x="3923777" y="6491194"/>
            <a:ext cx="331202" cy="327806"/>
            <a:chOff x="1897039" y="5745706"/>
            <a:chExt cx="1337480" cy="982640"/>
          </a:xfrm>
        </p:grpSpPr>
        <p:sp>
          <p:nvSpPr>
            <p:cNvPr id="131" name="Rectangle 130">
              <a:extLst>
                <a:ext uri="{FF2B5EF4-FFF2-40B4-BE49-F238E27FC236}">
                  <a16:creationId xmlns:a16="http://schemas.microsoft.com/office/drawing/2014/main" id="{5B368408-D4CE-BD23-BE5E-B10EE9A49B4F}"/>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 name="Rectangle 131">
              <a:extLst>
                <a:ext uri="{FF2B5EF4-FFF2-40B4-BE49-F238E27FC236}">
                  <a16:creationId xmlns:a16="http://schemas.microsoft.com/office/drawing/2014/main" id="{451CD3CE-1EDA-0688-3680-081BCDF519A1}"/>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aphicFrame>
        <p:nvGraphicFramePr>
          <p:cNvPr id="133" name="Table 132">
            <a:extLst>
              <a:ext uri="{FF2B5EF4-FFF2-40B4-BE49-F238E27FC236}">
                <a16:creationId xmlns:a16="http://schemas.microsoft.com/office/drawing/2014/main" id="{3AAFF565-DFF8-467F-DC48-132C5D5F0DCC}"/>
              </a:ext>
            </a:extLst>
          </p:cNvPr>
          <p:cNvGraphicFramePr>
            <a:graphicFrameLocks noGrp="1"/>
          </p:cNvGraphicFramePr>
          <p:nvPr>
            <p:extLst>
              <p:ext uri="{D42A27DB-BD31-4B8C-83A1-F6EECF244321}">
                <p14:modId xmlns:p14="http://schemas.microsoft.com/office/powerpoint/2010/main" val="595533709"/>
              </p:ext>
            </p:extLst>
          </p:nvPr>
        </p:nvGraphicFramePr>
        <p:xfrm>
          <a:off x="5900754" y="4672504"/>
          <a:ext cx="1168227" cy="1156851"/>
        </p:xfrm>
        <a:graphic>
          <a:graphicData uri="http://schemas.openxmlformats.org/drawingml/2006/table">
            <a:tbl>
              <a:tblPr firstRow="1" bandRow="1">
                <a:tableStyleId>{5C22544A-7EE6-4342-B048-85BDC9FD1C3A}</a:tableStyleId>
              </a:tblPr>
              <a:tblGrid>
                <a:gridCol w="389409">
                  <a:extLst>
                    <a:ext uri="{9D8B030D-6E8A-4147-A177-3AD203B41FA5}">
                      <a16:colId xmlns:a16="http://schemas.microsoft.com/office/drawing/2014/main" val="20000"/>
                    </a:ext>
                  </a:extLst>
                </a:gridCol>
                <a:gridCol w="389409">
                  <a:extLst>
                    <a:ext uri="{9D8B030D-6E8A-4147-A177-3AD203B41FA5}">
                      <a16:colId xmlns:a16="http://schemas.microsoft.com/office/drawing/2014/main" val="20001"/>
                    </a:ext>
                  </a:extLst>
                </a:gridCol>
                <a:gridCol w="389409">
                  <a:extLst>
                    <a:ext uri="{9D8B030D-6E8A-4147-A177-3AD203B41FA5}">
                      <a16:colId xmlns:a16="http://schemas.microsoft.com/office/drawing/2014/main" val="20002"/>
                    </a:ext>
                  </a:extLst>
                </a:gridCol>
              </a:tblGrid>
              <a:tr h="385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5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5617">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134" name="Group 133">
            <a:extLst>
              <a:ext uri="{FF2B5EF4-FFF2-40B4-BE49-F238E27FC236}">
                <a16:creationId xmlns:a16="http://schemas.microsoft.com/office/drawing/2014/main" id="{9A3B9367-D163-BC8E-84E9-41EDFAD0AFA6}"/>
              </a:ext>
            </a:extLst>
          </p:cNvPr>
          <p:cNvGrpSpPr/>
          <p:nvPr/>
        </p:nvGrpSpPr>
        <p:grpSpPr>
          <a:xfrm>
            <a:off x="8317780" y="6047346"/>
            <a:ext cx="357604" cy="351188"/>
            <a:chOff x="6403075" y="5717739"/>
            <a:chExt cx="2006220" cy="982640"/>
          </a:xfrm>
        </p:grpSpPr>
        <p:sp>
          <p:nvSpPr>
            <p:cNvPr id="135" name="Rectangle 134">
              <a:extLst>
                <a:ext uri="{FF2B5EF4-FFF2-40B4-BE49-F238E27FC236}">
                  <a16:creationId xmlns:a16="http://schemas.microsoft.com/office/drawing/2014/main" id="{6CD5B841-2FF4-DAF0-7B96-297D5EE124ED}"/>
                </a:ext>
              </a:extLst>
            </p:cNvPr>
            <p:cNvSpPr/>
            <p:nvPr/>
          </p:nvSpPr>
          <p:spPr>
            <a:xfrm>
              <a:off x="7740555" y="5717739"/>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6" name="Group 135">
              <a:extLst>
                <a:ext uri="{FF2B5EF4-FFF2-40B4-BE49-F238E27FC236}">
                  <a16:creationId xmlns:a16="http://schemas.microsoft.com/office/drawing/2014/main" id="{094568EC-6019-7A7A-17CB-EBF35F9BA8B0}"/>
                </a:ext>
              </a:extLst>
            </p:cNvPr>
            <p:cNvGrpSpPr/>
            <p:nvPr/>
          </p:nvGrpSpPr>
          <p:grpSpPr>
            <a:xfrm>
              <a:off x="6403075" y="5717739"/>
              <a:ext cx="1447050" cy="982640"/>
              <a:chOff x="1897039" y="5745706"/>
              <a:chExt cx="1447050" cy="982640"/>
            </a:xfrm>
          </p:grpSpPr>
          <p:sp>
            <p:nvSpPr>
              <p:cNvPr id="137" name="Rectangle 136">
                <a:extLst>
                  <a:ext uri="{FF2B5EF4-FFF2-40B4-BE49-F238E27FC236}">
                    <a16:creationId xmlns:a16="http://schemas.microsoft.com/office/drawing/2014/main" id="{163427B7-5917-18A5-BA81-905EDD5135D4}"/>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8" name="Rectangle 137">
                <a:extLst>
                  <a:ext uri="{FF2B5EF4-FFF2-40B4-BE49-F238E27FC236}">
                    <a16:creationId xmlns:a16="http://schemas.microsoft.com/office/drawing/2014/main" id="{8EDDBE36-771F-8FB2-9AF8-65335199865C}"/>
                  </a:ext>
                </a:extLst>
              </p:cNvPr>
              <p:cNvSpPr/>
              <p:nvPr/>
            </p:nvSpPr>
            <p:spPr>
              <a:xfrm>
                <a:off x="2433319" y="5745706"/>
                <a:ext cx="910770" cy="98263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nvGrpSpPr>
          <p:cNvPr id="139" name="Group 138">
            <a:extLst>
              <a:ext uri="{FF2B5EF4-FFF2-40B4-BE49-F238E27FC236}">
                <a16:creationId xmlns:a16="http://schemas.microsoft.com/office/drawing/2014/main" id="{64A5608F-EAFB-768D-EFC9-9279F4724280}"/>
              </a:ext>
            </a:extLst>
          </p:cNvPr>
          <p:cNvGrpSpPr/>
          <p:nvPr/>
        </p:nvGrpSpPr>
        <p:grpSpPr>
          <a:xfrm rot="10800000">
            <a:off x="6307978" y="2994575"/>
            <a:ext cx="326410" cy="327806"/>
            <a:chOff x="6403075" y="5717739"/>
            <a:chExt cx="2006220" cy="982640"/>
          </a:xfrm>
        </p:grpSpPr>
        <p:grpSp>
          <p:nvGrpSpPr>
            <p:cNvPr id="140" name="Group 139">
              <a:extLst>
                <a:ext uri="{FF2B5EF4-FFF2-40B4-BE49-F238E27FC236}">
                  <a16:creationId xmlns:a16="http://schemas.microsoft.com/office/drawing/2014/main" id="{F41EB30E-84E4-D4F2-04AD-642DC86837EE}"/>
                </a:ext>
              </a:extLst>
            </p:cNvPr>
            <p:cNvGrpSpPr/>
            <p:nvPr/>
          </p:nvGrpSpPr>
          <p:grpSpPr>
            <a:xfrm>
              <a:off x="6403075" y="5717739"/>
              <a:ext cx="1337480" cy="982640"/>
              <a:chOff x="1897039" y="5745706"/>
              <a:chExt cx="1337480" cy="982640"/>
            </a:xfrm>
          </p:grpSpPr>
          <p:sp>
            <p:nvSpPr>
              <p:cNvPr id="142" name="Rectangle 141">
                <a:extLst>
                  <a:ext uri="{FF2B5EF4-FFF2-40B4-BE49-F238E27FC236}">
                    <a16:creationId xmlns:a16="http://schemas.microsoft.com/office/drawing/2014/main" id="{F9161B15-D967-0054-2293-0DCC0058608F}"/>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800654DF-B89B-6EBE-FA7A-DAEF7F4C3B30}"/>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BDAB768C-0184-96A6-F559-DF4A6A5212CB}"/>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E999B981-45E6-034F-77C3-A4B56A8DE4CC}"/>
              </a:ext>
            </a:extLst>
          </p:cNvPr>
          <p:cNvGrpSpPr/>
          <p:nvPr/>
        </p:nvGrpSpPr>
        <p:grpSpPr>
          <a:xfrm rot="10800000">
            <a:off x="6302364" y="5901847"/>
            <a:ext cx="326410" cy="327806"/>
            <a:chOff x="6403075" y="5717739"/>
            <a:chExt cx="2006220" cy="982640"/>
          </a:xfrm>
        </p:grpSpPr>
        <p:grpSp>
          <p:nvGrpSpPr>
            <p:cNvPr id="145" name="Group 144">
              <a:extLst>
                <a:ext uri="{FF2B5EF4-FFF2-40B4-BE49-F238E27FC236}">
                  <a16:creationId xmlns:a16="http://schemas.microsoft.com/office/drawing/2014/main" id="{77E9FE68-DCFD-D6D2-C848-59D4CC8FE6B5}"/>
                </a:ext>
              </a:extLst>
            </p:cNvPr>
            <p:cNvGrpSpPr/>
            <p:nvPr/>
          </p:nvGrpSpPr>
          <p:grpSpPr>
            <a:xfrm>
              <a:off x="6403075" y="5717739"/>
              <a:ext cx="1337480" cy="982640"/>
              <a:chOff x="1897039" y="5745706"/>
              <a:chExt cx="1337480" cy="982640"/>
            </a:xfrm>
          </p:grpSpPr>
          <p:sp>
            <p:nvSpPr>
              <p:cNvPr id="147" name="Rectangle 146">
                <a:extLst>
                  <a:ext uri="{FF2B5EF4-FFF2-40B4-BE49-F238E27FC236}">
                    <a16:creationId xmlns:a16="http://schemas.microsoft.com/office/drawing/2014/main" id="{5076F8D7-26E9-7EA4-FBCB-1C5FFFCBD8FD}"/>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C230B7F-58A8-7EE6-3427-AFE65EB5A106}"/>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Rectangle 145">
              <a:extLst>
                <a:ext uri="{FF2B5EF4-FFF2-40B4-BE49-F238E27FC236}">
                  <a16:creationId xmlns:a16="http://schemas.microsoft.com/office/drawing/2014/main" id="{C004094A-FC00-79AE-96D4-7711313639B2}"/>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03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4E73-960B-AB74-E63B-18B8D577C734}"/>
              </a:ext>
            </a:extLst>
          </p:cNvPr>
          <p:cNvSpPr>
            <a:spLocks noGrp="1"/>
          </p:cNvSpPr>
          <p:nvPr>
            <p:ph type="title"/>
          </p:nvPr>
        </p:nvSpPr>
        <p:spPr/>
        <p:txBody>
          <a:bodyPr/>
          <a:lstStyle/>
          <a:p>
            <a:r>
              <a:rPr lang="en-US" dirty="0" err="1"/>
              <a:t>GoogLeNet</a:t>
            </a:r>
            <a:r>
              <a:rPr lang="en-US" dirty="0"/>
              <a:t> Size</a:t>
            </a:r>
            <a:endParaRPr lang="en-SE" dirty="0"/>
          </a:p>
        </p:txBody>
      </p:sp>
      <p:sp>
        <p:nvSpPr>
          <p:cNvPr id="3" name="Content Placeholder 2">
            <a:extLst>
              <a:ext uri="{FF2B5EF4-FFF2-40B4-BE49-F238E27FC236}">
                <a16:creationId xmlns:a16="http://schemas.microsoft.com/office/drawing/2014/main" id="{7F2D7385-A412-6464-5431-3F428C01B826}"/>
              </a:ext>
            </a:extLst>
          </p:cNvPr>
          <p:cNvSpPr>
            <a:spLocks noGrp="1"/>
          </p:cNvSpPr>
          <p:nvPr>
            <p:ph idx="1"/>
          </p:nvPr>
        </p:nvSpPr>
        <p:spPr/>
        <p:txBody>
          <a:bodyPr/>
          <a:lstStyle/>
          <a:p>
            <a:r>
              <a:rPr lang="en-US" sz="2800" dirty="0"/>
              <a:t>Compared to </a:t>
            </a:r>
            <a:r>
              <a:rPr lang="en-US" sz="2800" dirty="0" err="1"/>
              <a:t>AlexNet</a:t>
            </a:r>
            <a:r>
              <a:rPr lang="en-US" sz="2800" dirty="0"/>
              <a:t>:</a:t>
            </a:r>
          </a:p>
          <a:p>
            <a:pPr lvl="1"/>
            <a:r>
              <a:rPr lang="en-US" sz="2400" dirty="0"/>
              <a:t>12x less params (only 5M, due to no FC layers), 2x more compute (due to more CONV layers)</a:t>
            </a:r>
          </a:p>
        </p:txBody>
      </p:sp>
      <p:sp>
        <p:nvSpPr>
          <p:cNvPr id="4" name="Slide Number Placeholder 3">
            <a:extLst>
              <a:ext uri="{FF2B5EF4-FFF2-40B4-BE49-F238E27FC236}">
                <a16:creationId xmlns:a16="http://schemas.microsoft.com/office/drawing/2014/main" id="{514DD37C-58EA-E976-9DF7-DFE9E7E1BA2A}"/>
              </a:ext>
            </a:extLst>
          </p:cNvPr>
          <p:cNvSpPr>
            <a:spLocks noGrp="1"/>
          </p:cNvSpPr>
          <p:nvPr>
            <p:ph type="sldNum" sz="quarter" idx="12"/>
          </p:nvPr>
        </p:nvSpPr>
        <p:spPr/>
        <p:txBody>
          <a:bodyPr/>
          <a:lstStyle/>
          <a:p>
            <a:fld id="{1F57BF9A-7B35-9447-9112-EAE7E91B4E99}" type="slidenum">
              <a:rPr lang="en-US" smtClean="0"/>
              <a:t>60</a:t>
            </a:fld>
            <a:endParaRPr lang="en-US"/>
          </a:p>
        </p:txBody>
      </p:sp>
      <p:sp>
        <p:nvSpPr>
          <p:cNvPr id="5" name="object 5">
            <a:extLst>
              <a:ext uri="{FF2B5EF4-FFF2-40B4-BE49-F238E27FC236}">
                <a16:creationId xmlns:a16="http://schemas.microsoft.com/office/drawing/2014/main" id="{93EF6EBF-5233-25B5-4DFF-D987E953DAD2}"/>
              </a:ext>
            </a:extLst>
          </p:cNvPr>
          <p:cNvSpPr/>
          <p:nvPr/>
        </p:nvSpPr>
        <p:spPr>
          <a:xfrm>
            <a:off x="2129411" y="2447272"/>
            <a:ext cx="8182355" cy="434766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95968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6D40-2E4B-13B5-E7D5-4E17115776F7}"/>
              </a:ext>
            </a:extLst>
          </p:cNvPr>
          <p:cNvSpPr>
            <a:spLocks noGrp="1"/>
          </p:cNvSpPr>
          <p:nvPr>
            <p:ph type="title"/>
          </p:nvPr>
        </p:nvSpPr>
        <p:spPr/>
        <p:txBody>
          <a:bodyPr>
            <a:normAutofit fontScale="90000"/>
          </a:bodyPr>
          <a:lstStyle/>
          <a:p>
            <a:r>
              <a:rPr lang="fr-FR" dirty="0" err="1"/>
              <a:t>Xception</a:t>
            </a:r>
            <a:r>
              <a:rPr lang="fr-FR" dirty="0"/>
              <a:t> [Chollet 2017] </a:t>
            </a:r>
            <a:r>
              <a:rPr lang="fr-FR" dirty="0" err="1"/>
              <a:t>MobileNets</a:t>
            </a:r>
            <a:r>
              <a:rPr lang="fr-FR" dirty="0"/>
              <a:t> [Howard et al. 2017] : </a:t>
            </a:r>
            <a:r>
              <a:rPr lang="fr-FR" dirty="0" err="1"/>
              <a:t>Depthwise</a:t>
            </a:r>
            <a:r>
              <a:rPr lang="fr-FR" dirty="0"/>
              <a:t> </a:t>
            </a:r>
            <a:r>
              <a:rPr lang="fr-FR" dirty="0" err="1"/>
              <a:t>Separable</a:t>
            </a:r>
            <a:r>
              <a:rPr lang="fr-FR" dirty="0"/>
              <a:t> Convolution</a:t>
            </a:r>
            <a:endParaRPr lang="en-SE" dirty="0"/>
          </a:p>
        </p:txBody>
      </p:sp>
      <p:sp>
        <p:nvSpPr>
          <p:cNvPr id="3" name="Content Placeholder 2">
            <a:extLst>
              <a:ext uri="{FF2B5EF4-FFF2-40B4-BE49-F238E27FC236}">
                <a16:creationId xmlns:a16="http://schemas.microsoft.com/office/drawing/2014/main" id="{CDF4ECCD-3DB5-C2A1-D56D-B341BD1EC93A}"/>
              </a:ext>
            </a:extLst>
          </p:cNvPr>
          <p:cNvSpPr>
            <a:spLocks noGrp="1"/>
          </p:cNvSpPr>
          <p:nvPr>
            <p:ph idx="1"/>
          </p:nvPr>
        </p:nvSpPr>
        <p:spPr>
          <a:xfrm>
            <a:off x="0" y="4864189"/>
            <a:ext cx="5504360" cy="2232787"/>
          </a:xfrm>
        </p:spPr>
        <p:txBody>
          <a:bodyPr>
            <a:normAutofit fontScale="47500" lnSpcReduction="20000"/>
          </a:bodyPr>
          <a:lstStyle/>
          <a:p>
            <a:r>
              <a:rPr lang="en-US" sz="3200" dirty="0"/>
              <a:t>Intermediate feature maps serve as bottleneck to reduce number of parameters and computation load. Refs:</a:t>
            </a:r>
          </a:p>
          <a:p>
            <a:pPr lvl="1"/>
            <a:r>
              <a:rPr lang="en-US" dirty="0"/>
              <a:t>A Basic Introduction to Separable Convolutions </a:t>
            </a:r>
            <a:r>
              <a:rPr lang="en-US" dirty="0">
                <a:hlinkClick r:id="rId2"/>
              </a:rPr>
              <a:t>https://towardsdatascience.com/a-basic-introduction-to-separable-convolutions-b99ec3102728</a:t>
            </a:r>
            <a:r>
              <a:rPr lang="en-US" dirty="0"/>
              <a:t> </a:t>
            </a:r>
          </a:p>
          <a:p>
            <a:pPr lvl="1"/>
            <a:r>
              <a:rPr lang="en-US" dirty="0" err="1"/>
              <a:t>Depthwise</a:t>
            </a:r>
            <a:r>
              <a:rPr lang="en-US" dirty="0"/>
              <a:t> Separable Convolution - A FASTER CONVOLUTION! </a:t>
            </a:r>
            <a:r>
              <a:rPr lang="en-US" dirty="0">
                <a:hlinkClick r:id="rId3"/>
              </a:rPr>
              <a:t>https://www.youtube.com/watch?v=T7o3xvJLuHk</a:t>
            </a:r>
            <a:endParaRPr lang="en-US" dirty="0"/>
          </a:p>
          <a:p>
            <a:pPr lvl="1"/>
            <a:r>
              <a:rPr lang="en-US" dirty="0"/>
              <a:t>Groups, </a:t>
            </a:r>
            <a:r>
              <a:rPr lang="en-US" dirty="0" err="1"/>
              <a:t>Depthwise</a:t>
            </a:r>
            <a:r>
              <a:rPr lang="en-US" dirty="0"/>
              <a:t>, and </a:t>
            </a:r>
            <a:r>
              <a:rPr lang="en-US" dirty="0" err="1"/>
              <a:t>Depthwise</a:t>
            </a:r>
            <a:r>
              <a:rPr lang="en-US" dirty="0"/>
              <a:t>-Separable Convolution (Neural Networks) </a:t>
            </a:r>
            <a:r>
              <a:rPr lang="en-US" dirty="0">
                <a:hlinkClick r:id="rId4"/>
              </a:rPr>
              <a:t>https://www.youtube.com/watch?v=vVaRhZXovbw</a:t>
            </a:r>
            <a:r>
              <a:rPr lang="en-US" dirty="0"/>
              <a:t> </a:t>
            </a:r>
          </a:p>
        </p:txBody>
      </p:sp>
      <p:sp>
        <p:nvSpPr>
          <p:cNvPr id="4" name="Slide Number Placeholder 3">
            <a:extLst>
              <a:ext uri="{FF2B5EF4-FFF2-40B4-BE49-F238E27FC236}">
                <a16:creationId xmlns:a16="http://schemas.microsoft.com/office/drawing/2014/main" id="{CC2D9AB7-D070-6032-592E-8CD63B45123A}"/>
              </a:ext>
            </a:extLst>
          </p:cNvPr>
          <p:cNvSpPr>
            <a:spLocks noGrp="1"/>
          </p:cNvSpPr>
          <p:nvPr>
            <p:ph type="sldNum" sz="quarter" idx="12"/>
          </p:nvPr>
        </p:nvSpPr>
        <p:spPr/>
        <p:txBody>
          <a:bodyPr/>
          <a:lstStyle/>
          <a:p>
            <a:fld id="{1F57BF9A-7B35-9447-9112-EAE7E91B4E99}" type="slidenum">
              <a:rPr lang="en-US" smtClean="0"/>
              <a:t>61</a:t>
            </a:fld>
            <a:endParaRPr lang="en-US" dirty="0"/>
          </a:p>
        </p:txBody>
      </p:sp>
      <p:pic>
        <p:nvPicPr>
          <p:cNvPr id="24" name="Picture 2" descr="conv-std">
            <a:extLst>
              <a:ext uri="{FF2B5EF4-FFF2-40B4-BE49-F238E27FC236}">
                <a16:creationId xmlns:a16="http://schemas.microsoft.com/office/drawing/2014/main" id="{F8E92B9C-7679-86DD-8BF8-87FD6A4B07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6519" y="1524150"/>
            <a:ext cx="3961978" cy="2079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epthwise-conv">
            <a:extLst>
              <a:ext uri="{FF2B5EF4-FFF2-40B4-BE49-F238E27FC236}">
                <a16:creationId xmlns:a16="http://schemas.microsoft.com/office/drawing/2014/main" id="{1ACA5E59-E6CF-4618-6ECC-953420796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722" y="1474083"/>
            <a:ext cx="4822317" cy="18912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ointwise-conv">
            <a:extLst>
              <a:ext uri="{FF2B5EF4-FFF2-40B4-BE49-F238E27FC236}">
                <a16:creationId xmlns:a16="http://schemas.microsoft.com/office/drawing/2014/main" id="{F6D2C8DC-D765-E9D9-DF99-29C495D15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3620" y="3786975"/>
            <a:ext cx="5216652" cy="21488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8C35AD2-5B25-9C63-96F2-6A851E9D873C}"/>
              </a:ext>
            </a:extLst>
          </p:cNvPr>
          <p:cNvSpPr txBox="1"/>
          <p:nvPr/>
        </p:nvSpPr>
        <p:spPr>
          <a:xfrm>
            <a:off x="1901227" y="3733674"/>
            <a:ext cx="3315041" cy="646331"/>
          </a:xfrm>
          <a:prstGeom prst="rect">
            <a:avLst/>
          </a:prstGeom>
          <a:noFill/>
        </p:spPr>
        <p:txBody>
          <a:bodyPr wrap="square" rtlCol="0">
            <a:spAutoFit/>
          </a:bodyPr>
          <a:lstStyle/>
          <a:p>
            <a:r>
              <a:rPr lang="en-US" dirty="0"/>
              <a:t>Each filter is convolved with all input channels</a:t>
            </a:r>
            <a:endParaRPr lang="en-SE" dirty="0"/>
          </a:p>
        </p:txBody>
      </p:sp>
      <p:sp>
        <p:nvSpPr>
          <p:cNvPr id="28" name="TextBox 27">
            <a:extLst>
              <a:ext uri="{FF2B5EF4-FFF2-40B4-BE49-F238E27FC236}">
                <a16:creationId xmlns:a16="http://schemas.microsoft.com/office/drawing/2014/main" id="{0EB163C3-9262-E3F8-AD63-65D214C68515}"/>
              </a:ext>
            </a:extLst>
          </p:cNvPr>
          <p:cNvSpPr txBox="1"/>
          <p:nvPr/>
        </p:nvSpPr>
        <p:spPr>
          <a:xfrm>
            <a:off x="5625357" y="3312060"/>
            <a:ext cx="4903907" cy="369332"/>
          </a:xfrm>
          <a:prstGeom prst="rect">
            <a:avLst/>
          </a:prstGeom>
          <a:noFill/>
        </p:spPr>
        <p:txBody>
          <a:bodyPr wrap="none" rtlCol="0">
            <a:spAutoFit/>
          </a:bodyPr>
          <a:lstStyle/>
          <a:p>
            <a:r>
              <a:rPr lang="en-US" dirty="0"/>
              <a:t>Each filter is convolved with one input channel</a:t>
            </a:r>
            <a:endParaRPr lang="en-SE" dirty="0"/>
          </a:p>
        </p:txBody>
      </p:sp>
      <p:sp>
        <p:nvSpPr>
          <p:cNvPr id="29" name="TextBox 28">
            <a:extLst>
              <a:ext uri="{FF2B5EF4-FFF2-40B4-BE49-F238E27FC236}">
                <a16:creationId xmlns:a16="http://schemas.microsoft.com/office/drawing/2014/main" id="{B0B90BEF-A068-466C-EE4D-CA968AD6470B}"/>
              </a:ext>
            </a:extLst>
          </p:cNvPr>
          <p:cNvSpPr txBox="1"/>
          <p:nvPr/>
        </p:nvSpPr>
        <p:spPr>
          <a:xfrm>
            <a:off x="6240910" y="5980583"/>
            <a:ext cx="3672800" cy="369332"/>
          </a:xfrm>
          <a:prstGeom prst="rect">
            <a:avLst/>
          </a:prstGeom>
          <a:noFill/>
        </p:spPr>
        <p:txBody>
          <a:bodyPr wrap="none" rtlCol="0">
            <a:spAutoFit/>
          </a:bodyPr>
          <a:lstStyle/>
          <a:p>
            <a:r>
              <a:rPr lang="en-US" dirty="0"/>
              <a:t>Followed by pointwise convolution</a:t>
            </a:r>
            <a:endParaRPr lang="en-SE" dirty="0"/>
          </a:p>
        </p:txBody>
      </p:sp>
      <p:sp>
        <p:nvSpPr>
          <p:cNvPr id="30" name="TextBox 29">
            <a:extLst>
              <a:ext uri="{FF2B5EF4-FFF2-40B4-BE49-F238E27FC236}">
                <a16:creationId xmlns:a16="http://schemas.microsoft.com/office/drawing/2014/main" id="{F19F71B0-CB24-CDAB-4FFD-92116811D384}"/>
              </a:ext>
            </a:extLst>
          </p:cNvPr>
          <p:cNvSpPr txBox="1"/>
          <p:nvPr/>
        </p:nvSpPr>
        <p:spPr>
          <a:xfrm>
            <a:off x="2330208" y="4380005"/>
            <a:ext cx="2314600" cy="3693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n-US" dirty="0"/>
              <a:t>Regular Convolution</a:t>
            </a:r>
          </a:p>
        </p:txBody>
      </p:sp>
      <p:sp>
        <p:nvSpPr>
          <p:cNvPr id="5" name="TextBox 4">
            <a:extLst>
              <a:ext uri="{FF2B5EF4-FFF2-40B4-BE49-F238E27FC236}">
                <a16:creationId xmlns:a16="http://schemas.microsoft.com/office/drawing/2014/main" id="{DA850E16-8170-F8CE-A5E3-ADA28B7A3227}"/>
              </a:ext>
            </a:extLst>
          </p:cNvPr>
          <p:cNvSpPr txBox="1"/>
          <p:nvPr/>
        </p:nvSpPr>
        <p:spPr>
          <a:xfrm>
            <a:off x="6514280" y="6345483"/>
            <a:ext cx="3324719" cy="3693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n-US"/>
              <a:t>Depthwise Separable Convolution</a:t>
            </a:r>
            <a:endParaRPr lang="en-US" dirty="0"/>
          </a:p>
        </p:txBody>
      </p:sp>
    </p:spTree>
    <p:extLst>
      <p:ext uri="{BB962C8B-B14F-4D97-AF65-F5344CB8AC3E}">
        <p14:creationId xmlns:p14="http://schemas.microsoft.com/office/powerpoint/2010/main" val="4077591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DB09-BBD4-DE6B-69D5-4930DCC9E208}"/>
              </a:ext>
            </a:extLst>
          </p:cNvPr>
          <p:cNvSpPr>
            <a:spLocks noGrp="1"/>
          </p:cNvSpPr>
          <p:nvPr>
            <p:ph type="title"/>
          </p:nvPr>
        </p:nvSpPr>
        <p:spPr/>
        <p:txBody>
          <a:bodyPr/>
          <a:lstStyle/>
          <a:p>
            <a:r>
              <a:rPr lang="en-US" dirty="0"/>
              <a:t>Example: Regular Convolution</a:t>
            </a:r>
            <a:endParaRPr lang="en-SE" dirty="0"/>
          </a:p>
        </p:txBody>
      </p:sp>
      <p:sp>
        <p:nvSpPr>
          <p:cNvPr id="3" name="Content Placeholder 2">
            <a:extLst>
              <a:ext uri="{FF2B5EF4-FFF2-40B4-BE49-F238E27FC236}">
                <a16:creationId xmlns:a16="http://schemas.microsoft.com/office/drawing/2014/main" id="{F02FB794-0B54-9ED4-4C34-ADD37792E1D2}"/>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C2F1CE6D-8436-1563-7F4E-89B6A677D089}"/>
              </a:ext>
            </a:extLst>
          </p:cNvPr>
          <p:cNvSpPr>
            <a:spLocks noGrp="1"/>
          </p:cNvSpPr>
          <p:nvPr>
            <p:ph type="sldNum" sz="quarter" idx="12"/>
          </p:nvPr>
        </p:nvSpPr>
        <p:spPr/>
        <p:txBody>
          <a:bodyPr/>
          <a:lstStyle/>
          <a:p>
            <a:fld id="{1F57BF9A-7B35-9447-9112-EAE7E91B4E99}" type="slidenum">
              <a:rPr lang="en-US" smtClean="0"/>
              <a:t>62</a:t>
            </a:fld>
            <a:endParaRPr lang="en-US"/>
          </a:p>
        </p:txBody>
      </p:sp>
      <p:graphicFrame>
        <p:nvGraphicFramePr>
          <p:cNvPr id="22" name="表格 4">
            <a:extLst>
              <a:ext uri="{FF2B5EF4-FFF2-40B4-BE49-F238E27FC236}">
                <a16:creationId xmlns:a16="http://schemas.microsoft.com/office/drawing/2014/main" id="{4FAD067F-56A9-523F-BC5B-957B14DA9794}"/>
              </a:ext>
            </a:extLst>
          </p:cNvPr>
          <p:cNvGraphicFramePr>
            <a:graphicFrameLocks noGrp="1"/>
          </p:cNvGraphicFramePr>
          <p:nvPr>
            <p:extLst>
              <p:ext uri="{D42A27DB-BD31-4B8C-83A1-F6EECF244321}">
                <p14:modId xmlns:p14="http://schemas.microsoft.com/office/powerpoint/2010/main" val="3083808602"/>
              </p:ext>
            </p:extLst>
          </p:nvPr>
        </p:nvGraphicFramePr>
        <p:xfrm>
          <a:off x="1928680" y="2576935"/>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1325822981"/>
                  </a:ext>
                </a:extLst>
              </a:tr>
            </a:tbl>
          </a:graphicData>
        </a:graphic>
      </p:graphicFrame>
      <p:graphicFrame>
        <p:nvGraphicFramePr>
          <p:cNvPr id="23" name="表格 9">
            <a:extLst>
              <a:ext uri="{FF2B5EF4-FFF2-40B4-BE49-F238E27FC236}">
                <a16:creationId xmlns:a16="http://schemas.microsoft.com/office/drawing/2014/main" id="{EB6ED038-FB5B-B438-3ECF-0BB36F4F50C4}"/>
              </a:ext>
            </a:extLst>
          </p:cNvPr>
          <p:cNvGraphicFramePr>
            <a:graphicFrameLocks noGrp="1"/>
          </p:cNvGraphicFramePr>
          <p:nvPr>
            <p:extLst>
              <p:ext uri="{D42A27DB-BD31-4B8C-83A1-F6EECF244321}">
                <p14:modId xmlns:p14="http://schemas.microsoft.com/office/powerpoint/2010/main" val="1714406747"/>
              </p:ext>
            </p:extLst>
          </p:nvPr>
        </p:nvGraphicFramePr>
        <p:xfrm>
          <a:off x="4581164" y="1125621"/>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24" name="表格 10">
            <a:extLst>
              <a:ext uri="{FF2B5EF4-FFF2-40B4-BE49-F238E27FC236}">
                <a16:creationId xmlns:a16="http://schemas.microsoft.com/office/drawing/2014/main" id="{1D5D9812-275C-4477-9FCC-FC8C82ADDB68}"/>
              </a:ext>
            </a:extLst>
          </p:cNvPr>
          <p:cNvGraphicFramePr>
            <a:graphicFrameLocks noGrp="1"/>
          </p:cNvGraphicFramePr>
          <p:nvPr>
            <p:extLst>
              <p:ext uri="{D42A27DB-BD31-4B8C-83A1-F6EECF244321}">
                <p14:modId xmlns:p14="http://schemas.microsoft.com/office/powerpoint/2010/main" val="2548453413"/>
              </p:ext>
            </p:extLst>
          </p:nvPr>
        </p:nvGraphicFramePr>
        <p:xfrm>
          <a:off x="4733564" y="1278021"/>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25" name="表格 12">
            <a:extLst>
              <a:ext uri="{FF2B5EF4-FFF2-40B4-BE49-F238E27FC236}">
                <a16:creationId xmlns:a16="http://schemas.microsoft.com/office/drawing/2014/main" id="{AFD83F4E-5F30-AB1E-EB9E-99798AE9832E}"/>
              </a:ext>
            </a:extLst>
          </p:cNvPr>
          <p:cNvGraphicFramePr>
            <a:graphicFrameLocks noGrp="1"/>
          </p:cNvGraphicFramePr>
          <p:nvPr>
            <p:extLst>
              <p:ext uri="{D42A27DB-BD31-4B8C-83A1-F6EECF244321}">
                <p14:modId xmlns:p14="http://schemas.microsoft.com/office/powerpoint/2010/main" val="2727579862"/>
              </p:ext>
            </p:extLst>
          </p:nvPr>
        </p:nvGraphicFramePr>
        <p:xfrm>
          <a:off x="4581164" y="2582194"/>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26" name="表格 13">
            <a:extLst>
              <a:ext uri="{FF2B5EF4-FFF2-40B4-BE49-F238E27FC236}">
                <a16:creationId xmlns:a16="http://schemas.microsoft.com/office/drawing/2014/main" id="{BDF3C620-C50D-5D6E-4295-EF537A753AFB}"/>
              </a:ext>
            </a:extLst>
          </p:cNvPr>
          <p:cNvGraphicFramePr>
            <a:graphicFrameLocks noGrp="1"/>
          </p:cNvGraphicFramePr>
          <p:nvPr>
            <p:extLst>
              <p:ext uri="{D42A27DB-BD31-4B8C-83A1-F6EECF244321}">
                <p14:modId xmlns:p14="http://schemas.microsoft.com/office/powerpoint/2010/main" val="1517280501"/>
              </p:ext>
            </p:extLst>
          </p:nvPr>
        </p:nvGraphicFramePr>
        <p:xfrm>
          <a:off x="4733564" y="2734594"/>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27" name="表格 14">
            <a:extLst>
              <a:ext uri="{FF2B5EF4-FFF2-40B4-BE49-F238E27FC236}">
                <a16:creationId xmlns:a16="http://schemas.microsoft.com/office/drawing/2014/main" id="{E00FBA3D-B46B-C576-A614-5B5DD618DCA8}"/>
              </a:ext>
            </a:extLst>
          </p:cNvPr>
          <p:cNvGraphicFramePr>
            <a:graphicFrameLocks noGrp="1"/>
          </p:cNvGraphicFramePr>
          <p:nvPr>
            <p:extLst>
              <p:ext uri="{D42A27DB-BD31-4B8C-83A1-F6EECF244321}">
                <p14:modId xmlns:p14="http://schemas.microsoft.com/office/powerpoint/2010/main" val="3790763506"/>
              </p:ext>
            </p:extLst>
          </p:nvPr>
        </p:nvGraphicFramePr>
        <p:xfrm>
          <a:off x="4580245" y="4057485"/>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28" name="表格 15">
            <a:extLst>
              <a:ext uri="{FF2B5EF4-FFF2-40B4-BE49-F238E27FC236}">
                <a16:creationId xmlns:a16="http://schemas.microsoft.com/office/drawing/2014/main" id="{0932CCB2-3014-8136-058C-FEBDF09E8D58}"/>
              </a:ext>
            </a:extLst>
          </p:cNvPr>
          <p:cNvGraphicFramePr>
            <a:graphicFrameLocks noGrp="1"/>
          </p:cNvGraphicFramePr>
          <p:nvPr>
            <p:extLst>
              <p:ext uri="{D42A27DB-BD31-4B8C-83A1-F6EECF244321}">
                <p14:modId xmlns:p14="http://schemas.microsoft.com/office/powerpoint/2010/main" val="2309592674"/>
              </p:ext>
            </p:extLst>
          </p:nvPr>
        </p:nvGraphicFramePr>
        <p:xfrm>
          <a:off x="4732645" y="4209885"/>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29" name="表格 16">
            <a:extLst>
              <a:ext uri="{FF2B5EF4-FFF2-40B4-BE49-F238E27FC236}">
                <a16:creationId xmlns:a16="http://schemas.microsoft.com/office/drawing/2014/main" id="{8EFEC37E-09C2-4332-A2E7-327D7ACA064F}"/>
              </a:ext>
            </a:extLst>
          </p:cNvPr>
          <p:cNvGraphicFramePr>
            <a:graphicFrameLocks noGrp="1"/>
          </p:cNvGraphicFramePr>
          <p:nvPr>
            <p:extLst>
              <p:ext uri="{D42A27DB-BD31-4B8C-83A1-F6EECF244321}">
                <p14:modId xmlns:p14="http://schemas.microsoft.com/office/powerpoint/2010/main" val="2936214858"/>
              </p:ext>
            </p:extLst>
          </p:nvPr>
        </p:nvGraphicFramePr>
        <p:xfrm>
          <a:off x="4580245" y="5514058"/>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30" name="表格 17">
            <a:extLst>
              <a:ext uri="{FF2B5EF4-FFF2-40B4-BE49-F238E27FC236}">
                <a16:creationId xmlns:a16="http://schemas.microsoft.com/office/drawing/2014/main" id="{7669F876-72D7-4BBA-91B4-3A33EE39B01C}"/>
              </a:ext>
            </a:extLst>
          </p:cNvPr>
          <p:cNvGraphicFramePr>
            <a:graphicFrameLocks noGrp="1"/>
          </p:cNvGraphicFramePr>
          <p:nvPr>
            <p:extLst>
              <p:ext uri="{D42A27DB-BD31-4B8C-83A1-F6EECF244321}">
                <p14:modId xmlns:p14="http://schemas.microsoft.com/office/powerpoint/2010/main" val="617744657"/>
              </p:ext>
            </p:extLst>
          </p:nvPr>
        </p:nvGraphicFramePr>
        <p:xfrm>
          <a:off x="4732645" y="5666458"/>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3849020573"/>
                  </a:ext>
                </a:extLst>
              </a:tr>
            </a:tbl>
          </a:graphicData>
        </a:graphic>
      </p:graphicFrame>
      <p:graphicFrame>
        <p:nvGraphicFramePr>
          <p:cNvPr id="31" name="表格 19">
            <a:extLst>
              <a:ext uri="{FF2B5EF4-FFF2-40B4-BE49-F238E27FC236}">
                <a16:creationId xmlns:a16="http://schemas.microsoft.com/office/drawing/2014/main" id="{8B5E6A4D-CF47-7D6D-3FF1-EBAD7EF8D2BD}"/>
              </a:ext>
            </a:extLst>
          </p:cNvPr>
          <p:cNvGraphicFramePr>
            <a:graphicFrameLocks noGrp="1"/>
          </p:cNvGraphicFramePr>
          <p:nvPr>
            <p:extLst>
              <p:ext uri="{D42A27DB-BD31-4B8C-83A1-F6EECF244321}">
                <p14:modId xmlns:p14="http://schemas.microsoft.com/office/powerpoint/2010/main" val="1145816478"/>
              </p:ext>
            </p:extLst>
          </p:nvPr>
        </p:nvGraphicFramePr>
        <p:xfrm>
          <a:off x="6164421" y="2868765"/>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333399">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32" name="表格 3">
            <a:extLst>
              <a:ext uri="{FF2B5EF4-FFF2-40B4-BE49-F238E27FC236}">
                <a16:creationId xmlns:a16="http://schemas.microsoft.com/office/drawing/2014/main" id="{44E2280B-5ACD-550B-B8E3-E1181F16857E}"/>
              </a:ext>
            </a:extLst>
          </p:cNvPr>
          <p:cNvGraphicFramePr>
            <a:graphicFrameLocks noGrp="1"/>
          </p:cNvGraphicFramePr>
          <p:nvPr>
            <p:extLst>
              <p:ext uri="{D42A27DB-BD31-4B8C-83A1-F6EECF244321}">
                <p14:modId xmlns:p14="http://schemas.microsoft.com/office/powerpoint/2010/main" val="1545682752"/>
              </p:ext>
            </p:extLst>
          </p:nvPr>
        </p:nvGraphicFramePr>
        <p:xfrm>
          <a:off x="2081080" y="2747564"/>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325822981"/>
                  </a:ext>
                </a:extLst>
              </a:tr>
            </a:tbl>
          </a:graphicData>
        </a:graphic>
      </p:graphicFrame>
      <p:graphicFrame>
        <p:nvGraphicFramePr>
          <p:cNvPr id="33" name="表格 20">
            <a:extLst>
              <a:ext uri="{FF2B5EF4-FFF2-40B4-BE49-F238E27FC236}">
                <a16:creationId xmlns:a16="http://schemas.microsoft.com/office/drawing/2014/main" id="{6841C50B-6AE4-6B87-5CE4-263418324CF1}"/>
              </a:ext>
            </a:extLst>
          </p:cNvPr>
          <p:cNvGraphicFramePr>
            <a:graphicFrameLocks noGrp="1"/>
          </p:cNvGraphicFramePr>
          <p:nvPr>
            <p:extLst>
              <p:ext uri="{D42A27DB-BD31-4B8C-83A1-F6EECF244321}">
                <p14:modId xmlns:p14="http://schemas.microsoft.com/office/powerpoint/2010/main" val="3133017970"/>
              </p:ext>
            </p:extLst>
          </p:nvPr>
        </p:nvGraphicFramePr>
        <p:xfrm>
          <a:off x="6316821" y="3021165"/>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34" name="表格 21">
            <a:extLst>
              <a:ext uri="{FF2B5EF4-FFF2-40B4-BE49-F238E27FC236}">
                <a16:creationId xmlns:a16="http://schemas.microsoft.com/office/drawing/2014/main" id="{85BB7264-31E1-F11A-45BD-8330BDCF1B86}"/>
              </a:ext>
            </a:extLst>
          </p:cNvPr>
          <p:cNvGraphicFramePr>
            <a:graphicFrameLocks noGrp="1"/>
          </p:cNvGraphicFramePr>
          <p:nvPr>
            <p:extLst>
              <p:ext uri="{D42A27DB-BD31-4B8C-83A1-F6EECF244321}">
                <p14:modId xmlns:p14="http://schemas.microsoft.com/office/powerpoint/2010/main" val="3428270968"/>
              </p:ext>
            </p:extLst>
          </p:nvPr>
        </p:nvGraphicFramePr>
        <p:xfrm>
          <a:off x="6469221" y="3173565"/>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AEDEF">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35" name="表格 22">
            <a:extLst>
              <a:ext uri="{FF2B5EF4-FFF2-40B4-BE49-F238E27FC236}">
                <a16:creationId xmlns:a16="http://schemas.microsoft.com/office/drawing/2014/main" id="{77A5F3FC-B460-63F0-B57A-E6718A4FC21E}"/>
              </a:ext>
            </a:extLst>
          </p:cNvPr>
          <p:cNvGraphicFramePr>
            <a:graphicFrameLocks noGrp="1"/>
          </p:cNvGraphicFramePr>
          <p:nvPr>
            <p:extLst>
              <p:ext uri="{D42A27DB-BD31-4B8C-83A1-F6EECF244321}">
                <p14:modId xmlns:p14="http://schemas.microsoft.com/office/powerpoint/2010/main" val="1654086100"/>
              </p:ext>
            </p:extLst>
          </p:nvPr>
        </p:nvGraphicFramePr>
        <p:xfrm>
          <a:off x="6621621" y="3325965"/>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2D2D8A">
                        <a:lumMod val="20000"/>
                        <a:lumOff val="80000"/>
                      </a:srgbClr>
                    </a:solidFill>
                  </a:tcPr>
                </a:tc>
                <a:extLst>
                  <a:ext uri="{0D108BD9-81ED-4DB2-BD59-A6C34878D82A}">
                    <a16:rowId xmlns:a16="http://schemas.microsoft.com/office/drawing/2014/main" val="953167956"/>
                  </a:ext>
                </a:extLst>
              </a:tr>
            </a:tbl>
          </a:graphicData>
        </a:graphic>
      </p:graphicFrame>
      <mc:AlternateContent xmlns:mc="http://schemas.openxmlformats.org/markup-compatibility/2006" xmlns:a14="http://schemas.microsoft.com/office/drawing/2010/main">
        <mc:Choice Requires="a14">
          <p:sp>
            <p:nvSpPr>
              <p:cNvPr id="36" name="文字方塊 23">
                <a:extLst>
                  <a:ext uri="{FF2B5EF4-FFF2-40B4-BE49-F238E27FC236}">
                    <a16:creationId xmlns:a16="http://schemas.microsoft.com/office/drawing/2014/main" id="{4679E7AA-386F-3567-426B-593208A49286}"/>
                  </a:ext>
                </a:extLst>
              </p:cNvPr>
              <p:cNvSpPr txBox="1"/>
              <p:nvPr/>
            </p:nvSpPr>
            <p:spPr>
              <a:xfrm>
                <a:off x="8238881" y="1485661"/>
                <a:ext cx="2555066" cy="5162119"/>
              </a:xfrm>
              <a:prstGeom prst="rect">
                <a:avLst/>
              </a:prstGeom>
              <a:noFill/>
            </p:spPr>
            <p:txBody>
              <a:bodyPr wrap="square" lIns="0" tIns="0" rIns="0" bIns="0" rtlCol="0">
                <a:spAutoFit/>
              </a:bodyPr>
              <a:lstStyle/>
              <a:p>
                <a:pPr fontAlgn="base">
                  <a:spcBef>
                    <a:spcPct val="0"/>
                  </a:spcBef>
                  <a:spcAft>
                    <a:spcPct val="0"/>
                  </a:spcAft>
                </a:pPr>
                <a:r>
                  <a:rPr lang="en-US" sz="2400" dirty="0">
                    <a:solidFill>
                      <a:srgbClr val="000000"/>
                    </a:solidFill>
                    <a:latin typeface="Arial" charset="0"/>
                  </a:rPr>
                  <a:t>No. params: </a:t>
                </a:r>
                <a14:m>
                  <m:oMath xmlns:m="http://schemas.openxmlformats.org/officeDocument/2006/math">
                    <m:r>
                      <a:rPr lang="en-US" sz="2400" i="1" smtClean="0">
                        <a:solidFill>
                          <a:srgbClr val="000000"/>
                        </a:solidFill>
                        <a:latin typeface="Cambria Math" panose="02040503050406030204" pitchFamily="18" charset="0"/>
                      </a:rPr>
                      <m:t>3</m:t>
                    </m:r>
                    <m:r>
                      <a:rPr lang="en-US" sz="2400" i="1">
                        <a:solidFill>
                          <a:srgbClr val="000000"/>
                        </a:solidFill>
                        <a:latin typeface="Cambria Math" panose="02040503050406030204" pitchFamily="18" charset="0"/>
                      </a:rPr>
                      <m:t>∗</m:t>
                    </m:r>
                    <m:r>
                      <a:rPr lang="en-US" sz="2400" i="1" smtClean="0">
                        <a:solidFill>
                          <a:srgbClr val="000000"/>
                        </a:solidFill>
                        <a:latin typeface="Cambria Math" panose="02040503050406030204" pitchFamily="18" charset="0"/>
                      </a:rPr>
                      <m:t>3</m:t>
                    </m:r>
                    <m:r>
                      <a:rPr lang="en-US" sz="2400" i="1">
                        <a:solidFill>
                          <a:srgbClr val="000000"/>
                        </a:solidFill>
                        <a:latin typeface="Cambria Math" panose="02040503050406030204" pitchFamily="18" charset="0"/>
                      </a:rPr>
                      <m:t>∗2</m:t>
                    </m:r>
                    <m:r>
                      <a:rPr lang="en-US" sz="2400">
                        <a:solidFill>
                          <a:srgbClr val="000000"/>
                        </a:solidFill>
                        <a:latin typeface="Cambria Math" panose="02040503050406030204" pitchFamily="18" charset="0"/>
                      </a:rPr>
                      <m:t>∗</m:t>
                    </m:r>
                    <m:r>
                      <a:rPr lang="en-US" sz="2400" smtClean="0">
                        <a:solidFill>
                          <a:srgbClr val="000000"/>
                        </a:solidFill>
                        <a:latin typeface="Cambria Math" panose="02040503050406030204" pitchFamily="18" charset="0"/>
                      </a:rPr>
                      <m:t>4</m:t>
                    </m:r>
                    <m:r>
                      <a:rPr lang="en-US" sz="2400" i="1">
                        <a:solidFill>
                          <a:srgbClr val="000000"/>
                        </a:solidFill>
                        <a:latin typeface="Cambria Math" panose="02040503050406030204" pitchFamily="18" charset="0"/>
                      </a:rPr>
                      <m:t>=</m:t>
                    </m:r>
                    <m:r>
                      <a:rPr lang="en-US" sz="2400" i="1" smtClean="0">
                        <a:solidFill>
                          <a:srgbClr val="000000"/>
                        </a:solidFill>
                        <a:latin typeface="Cambria Math" panose="02040503050406030204" pitchFamily="18" charset="0"/>
                      </a:rPr>
                      <m:t>72</m:t>
                    </m:r>
                  </m:oMath>
                </a14:m>
                <a:r>
                  <a:rPr lang="en-US" sz="2400" dirty="0">
                    <a:solidFill>
                      <a:srgbClr val="000000"/>
                    </a:solidFill>
                    <a:latin typeface="Arial" charset="0"/>
                  </a:rPr>
                  <a:t> (Four </a:t>
                </a:r>
                <a14:m>
                  <m:oMath xmlns:m="http://schemas.openxmlformats.org/officeDocument/2006/math">
                    <m:r>
                      <a:rPr lang="en-US" sz="2400" i="1">
                        <a:solidFill>
                          <a:srgbClr val="000000"/>
                        </a:solidFill>
                        <a:latin typeface="Cambria Math" panose="02040503050406030204" pitchFamily="18" charset="0"/>
                      </a:rPr>
                      <m:t>3</m:t>
                    </m:r>
                    <m:r>
                      <a:rPr lang="en-US" sz="2400" i="1">
                        <a:solidFill>
                          <a:prstClr val="black"/>
                        </a:solidFill>
                        <a:latin typeface="Cambria Math" charset="0"/>
                        <a:ea typeface="Century Schoolbook" charset="0"/>
                        <a:cs typeface="Century Schoolbook" charset="0"/>
                      </a:rPr>
                      <m:t>×</m:t>
                    </m:r>
                    <m:r>
                      <a:rPr lang="en-US" sz="2400" i="1">
                        <a:solidFill>
                          <a:srgbClr val="000000"/>
                        </a:solidFill>
                        <a:latin typeface="Cambria Math" panose="02040503050406030204" pitchFamily="18" charset="0"/>
                      </a:rPr>
                      <m:t>3</m:t>
                    </m:r>
                    <m:r>
                      <a:rPr lang="en-US" sz="2400" i="1">
                        <a:solidFill>
                          <a:prstClr val="black"/>
                        </a:solidFill>
                        <a:latin typeface="Cambria Math" charset="0"/>
                        <a:ea typeface="Century Schoolbook" charset="0"/>
                        <a:cs typeface="Century Schoolbook" charset="0"/>
                      </a:rPr>
                      <m:t>×</m:t>
                    </m:r>
                    <m:r>
                      <a:rPr lang="en-US" sz="2400" i="1" smtClean="0">
                        <a:solidFill>
                          <a:srgbClr val="000000"/>
                        </a:solidFill>
                        <a:latin typeface="Cambria Math" panose="02040503050406030204" pitchFamily="18" charset="0"/>
                      </a:rPr>
                      <m:t>2</m:t>
                    </m:r>
                  </m:oMath>
                </a14:m>
                <a:r>
                  <a:rPr lang="en-US" sz="2400" dirty="0">
                    <a:solidFill>
                      <a:srgbClr val="000000"/>
                    </a:solidFill>
                    <a:latin typeface="Arial" charset="0"/>
                  </a:rPr>
                  <a:t> filters) (not counting Bias terms)</a:t>
                </a:r>
              </a:p>
              <a:p>
                <a:pPr fontAlgn="base">
                  <a:spcBef>
                    <a:spcPct val="0"/>
                  </a:spcBef>
                  <a:spcAft>
                    <a:spcPct val="0"/>
                  </a:spcAft>
                </a:pPr>
                <a:endParaRPr lang="en-US" sz="2400" dirty="0">
                  <a:solidFill>
                    <a:srgbClr val="000000"/>
                  </a:solidFill>
                  <a:latin typeface="Arial" charset="0"/>
                </a:endParaRPr>
              </a:p>
              <a:p>
                <a:pPr fontAlgn="base">
                  <a:spcBef>
                    <a:spcPct val="0"/>
                  </a:spcBef>
                  <a:spcAft>
                    <a:spcPct val="0"/>
                  </a:spcAft>
                </a:pPr>
                <a:r>
                  <a:rPr lang="en-US" sz="2400" dirty="0">
                    <a:solidFill>
                      <a:srgbClr val="000000"/>
                    </a:solidFill>
                    <a:latin typeface="Arial" charset="0"/>
                  </a:rPr>
                  <a:t>No. MULs: </a:t>
                </a:r>
                <a14:m>
                  <m:oMath xmlns:m="http://schemas.openxmlformats.org/officeDocument/2006/math">
                    <m:r>
                      <a:rPr lang="en-US" sz="2400"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3∗3</m:t>
                    </m:r>
                    <m:r>
                      <a:rPr lang="en-US" sz="2400" i="1" smtClean="0">
                        <a:solidFill>
                          <a:srgbClr val="C00000"/>
                        </a:solidFill>
                        <a:latin typeface="Cambria Math" panose="02040503050406030204" pitchFamily="18" charset="0"/>
                      </a:rPr>
                      <m:t>∗2</m:t>
                    </m:r>
                    <m:r>
                      <a:rPr lang="en-US" sz="240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r>
                      <a:rPr lang="en-US" sz="240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4∗4∗4</m:t>
                    </m:r>
                    <m:r>
                      <a:rPr lang="en-US" sz="240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=1152</m:t>
                    </m:r>
                  </m:oMath>
                </a14:m>
                <a:r>
                  <a:rPr lang="zh-TW" altLang="en-US" sz="2400" dirty="0">
                    <a:solidFill>
                      <a:srgbClr val="000000"/>
                    </a:solidFill>
                    <a:latin typeface="Arial" charset="0"/>
                  </a:rPr>
                  <a:t> </a:t>
                </a:r>
                <a:r>
                  <a:rPr lang="en-US" altLang="zh-TW" sz="2400" dirty="0">
                    <a:solidFill>
                      <a:srgbClr val="000000"/>
                    </a:solidFill>
                    <a:latin typeface="Arial" charset="0"/>
                  </a:rPr>
                  <a:t>(</a:t>
                </a:r>
                <a14:m>
                  <m:oMath xmlns:m="http://schemas.openxmlformats.org/officeDocument/2006/math">
                    <m:r>
                      <a:rPr lang="en-US" sz="2400" i="1">
                        <a:solidFill>
                          <a:srgbClr val="000000"/>
                        </a:solidFill>
                        <a:latin typeface="Cambria Math" panose="02040503050406030204" pitchFamily="18" charset="0"/>
                      </a:rPr>
                      <m:t>3∗3</m:t>
                    </m:r>
                    <m:r>
                      <a:rPr lang="en-US" sz="2400" i="1" smtClean="0">
                        <a:solidFill>
                          <a:srgbClr val="C00000"/>
                        </a:solidFill>
                        <a:latin typeface="Cambria Math" panose="02040503050406030204" pitchFamily="18" charset="0"/>
                      </a:rPr>
                      <m:t>∗2</m:t>
                    </m:r>
                  </m:oMath>
                </a14:m>
                <a:r>
                  <a:rPr lang="en-US" altLang="zh-TW" sz="2400" dirty="0">
                    <a:solidFill>
                      <a:srgbClr val="000000"/>
                    </a:solidFill>
                    <a:latin typeface="Arial" charset="0"/>
                  </a:rPr>
                  <a:t> MULs to compute each output element; </a:t>
                </a:r>
                <a14:m>
                  <m:oMath xmlns:m="http://schemas.openxmlformats.org/officeDocument/2006/math">
                    <m:r>
                      <a:rPr lang="en-US" sz="2400" i="1">
                        <a:solidFill>
                          <a:srgbClr val="000000"/>
                        </a:solidFill>
                        <a:latin typeface="Cambria Math" panose="02040503050406030204" pitchFamily="18" charset="0"/>
                      </a:rPr>
                      <m:t>4∗4∗4</m:t>
                    </m:r>
                  </m:oMath>
                </a14:m>
                <a:r>
                  <a:rPr lang="en-US" altLang="zh-TW" sz="2400" dirty="0">
                    <a:solidFill>
                      <a:srgbClr val="000000"/>
                    </a:solidFill>
                    <a:latin typeface="Arial" charset="0"/>
                  </a:rPr>
                  <a:t> output elements)</a:t>
                </a:r>
                <a:endParaRPr lang="zh-TW" altLang="en-US" sz="2400" dirty="0">
                  <a:solidFill>
                    <a:srgbClr val="000000"/>
                  </a:solidFill>
                  <a:latin typeface="Arial" charset="0"/>
                </a:endParaRPr>
              </a:p>
            </p:txBody>
          </p:sp>
        </mc:Choice>
        <mc:Fallback xmlns="">
          <p:sp>
            <p:nvSpPr>
              <p:cNvPr id="36" name="文字方塊 23">
                <a:extLst>
                  <a:ext uri="{FF2B5EF4-FFF2-40B4-BE49-F238E27FC236}">
                    <a16:creationId xmlns:a16="http://schemas.microsoft.com/office/drawing/2014/main" id="{4679E7AA-386F-3567-426B-593208A49286}"/>
                  </a:ext>
                </a:extLst>
              </p:cNvPr>
              <p:cNvSpPr txBox="1">
                <a:spLocks noRot="1" noChangeAspect="1" noMove="1" noResize="1" noEditPoints="1" noAdjustHandles="1" noChangeArrowheads="1" noChangeShapeType="1" noTextEdit="1"/>
              </p:cNvSpPr>
              <p:nvPr/>
            </p:nvSpPr>
            <p:spPr>
              <a:xfrm>
                <a:off x="8238881" y="1485661"/>
                <a:ext cx="2555066" cy="5162119"/>
              </a:xfrm>
              <a:prstGeom prst="rect">
                <a:avLst/>
              </a:prstGeom>
              <a:blipFill>
                <a:blip r:embed="rId2"/>
                <a:stretch>
                  <a:fillRect l="-7399" t="-1771" r="-4057" b="-2597"/>
                </a:stretch>
              </a:blipFill>
            </p:spPr>
            <p:txBody>
              <a:bodyPr/>
              <a:lstStyle/>
              <a:p>
                <a:r>
                  <a:rPr lang="en-SE">
                    <a:noFill/>
                  </a:rPr>
                  <a:t> </a:t>
                </a:r>
              </a:p>
            </p:txBody>
          </p:sp>
        </mc:Fallback>
      </mc:AlternateContent>
      <p:sp>
        <p:nvSpPr>
          <p:cNvPr id="37" name="文字方塊 24">
            <a:extLst>
              <a:ext uri="{FF2B5EF4-FFF2-40B4-BE49-F238E27FC236}">
                <a16:creationId xmlns:a16="http://schemas.microsoft.com/office/drawing/2014/main" id="{A6F28487-C47A-7F14-CEBE-9D6B603D975B}"/>
              </a:ext>
            </a:extLst>
          </p:cNvPr>
          <p:cNvSpPr txBox="1"/>
          <p:nvPr/>
        </p:nvSpPr>
        <p:spPr>
          <a:xfrm>
            <a:off x="1885355" y="1544612"/>
            <a:ext cx="2722143" cy="461665"/>
          </a:xfrm>
          <a:prstGeom prst="rect">
            <a:avLst/>
          </a:prstGeom>
          <a:noFill/>
        </p:spPr>
        <p:txBody>
          <a:bodyPr wrap="square" rtlCol="0">
            <a:spAutoFit/>
          </a:bodyPr>
          <a:lstStyle/>
          <a:p>
            <a:pPr fontAlgn="base">
              <a:spcBef>
                <a:spcPct val="0"/>
              </a:spcBef>
              <a:spcAft>
                <a:spcPct val="0"/>
              </a:spcAft>
            </a:pPr>
            <a:r>
              <a:rPr lang="en-US" altLang="zh-TW" sz="2400" dirty="0">
                <a:solidFill>
                  <a:srgbClr val="000000"/>
                </a:solidFill>
                <a:latin typeface="Arial" charset="0"/>
              </a:rPr>
              <a:t>Input feature map</a:t>
            </a:r>
            <a:endParaRPr lang="zh-TW" altLang="en-US" sz="2400" dirty="0">
              <a:solidFill>
                <a:srgbClr val="000000"/>
              </a:solidFill>
              <a:latin typeface="Arial" charset="0"/>
            </a:endParaRPr>
          </a:p>
        </p:txBody>
      </p:sp>
      <p:sp>
        <p:nvSpPr>
          <p:cNvPr id="38" name="文字方塊 25">
            <a:extLst>
              <a:ext uri="{FF2B5EF4-FFF2-40B4-BE49-F238E27FC236}">
                <a16:creationId xmlns:a16="http://schemas.microsoft.com/office/drawing/2014/main" id="{889593F0-753A-D84D-C5A5-F528374CAC4C}"/>
              </a:ext>
            </a:extLst>
          </p:cNvPr>
          <p:cNvSpPr txBox="1"/>
          <p:nvPr/>
        </p:nvSpPr>
        <p:spPr>
          <a:xfrm>
            <a:off x="1800008" y="5190120"/>
            <a:ext cx="2722143" cy="461665"/>
          </a:xfrm>
          <a:prstGeom prst="rect">
            <a:avLst/>
          </a:prstGeom>
          <a:noFill/>
        </p:spPr>
        <p:txBody>
          <a:bodyPr wrap="square" rtlCol="0">
            <a:spAutoFit/>
          </a:bodyPr>
          <a:lstStyle/>
          <a:p>
            <a:pPr algn="ctr" fontAlgn="base">
              <a:spcBef>
                <a:spcPct val="0"/>
              </a:spcBef>
              <a:spcAft>
                <a:spcPct val="0"/>
              </a:spcAft>
            </a:pPr>
            <a:r>
              <a:rPr lang="en-US" altLang="zh-TW" sz="2400" dirty="0">
                <a:solidFill>
                  <a:srgbClr val="000000"/>
                </a:solidFill>
                <a:latin typeface="Arial" charset="0"/>
              </a:rPr>
              <a:t>2 channels</a:t>
            </a:r>
            <a:endParaRPr lang="zh-TW" altLang="en-US" sz="2400" dirty="0">
              <a:solidFill>
                <a:srgbClr val="000000"/>
              </a:solidFill>
              <a:latin typeface="Arial" charset="0"/>
            </a:endParaRPr>
          </a:p>
        </p:txBody>
      </p:sp>
    </p:spTree>
    <p:extLst>
      <p:ext uri="{BB962C8B-B14F-4D97-AF65-F5344CB8AC3E}">
        <p14:creationId xmlns:p14="http://schemas.microsoft.com/office/powerpoint/2010/main" val="409813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386F-17AD-871B-0265-3CD8DE912153}"/>
              </a:ext>
            </a:extLst>
          </p:cNvPr>
          <p:cNvSpPr>
            <a:spLocks noGrp="1"/>
          </p:cNvSpPr>
          <p:nvPr>
            <p:ph type="title"/>
          </p:nvPr>
        </p:nvSpPr>
        <p:spPr/>
        <p:txBody>
          <a:bodyPr/>
          <a:lstStyle/>
          <a:p>
            <a:r>
              <a:rPr lang="en-US" dirty="0"/>
              <a:t>Example: </a:t>
            </a:r>
            <a:r>
              <a:rPr lang="en-US" dirty="0" err="1"/>
              <a:t>Depthwise</a:t>
            </a:r>
            <a:r>
              <a:rPr lang="en-US" dirty="0"/>
              <a:t> Separable Convolution</a:t>
            </a:r>
            <a:endParaRPr lang="en-SE" dirty="0"/>
          </a:p>
        </p:txBody>
      </p:sp>
      <p:sp>
        <p:nvSpPr>
          <p:cNvPr id="3" name="Content Placeholder 2">
            <a:extLst>
              <a:ext uri="{FF2B5EF4-FFF2-40B4-BE49-F238E27FC236}">
                <a16:creationId xmlns:a16="http://schemas.microsoft.com/office/drawing/2014/main" id="{B326795C-BC11-F25A-E3F8-C0ABDD076EEF}"/>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CA0DA6AF-AE9D-6C7E-D5C5-6F44B74C7F51}"/>
              </a:ext>
            </a:extLst>
          </p:cNvPr>
          <p:cNvSpPr>
            <a:spLocks noGrp="1"/>
          </p:cNvSpPr>
          <p:nvPr>
            <p:ph type="sldNum" sz="quarter" idx="12"/>
          </p:nvPr>
        </p:nvSpPr>
        <p:spPr/>
        <p:txBody>
          <a:bodyPr/>
          <a:lstStyle/>
          <a:p>
            <a:fld id="{1F57BF9A-7B35-9447-9112-EAE7E91B4E99}" type="slidenum">
              <a:rPr lang="en-US" smtClean="0"/>
              <a:t>63</a:t>
            </a:fld>
            <a:endParaRPr lang="en-US"/>
          </a:p>
        </p:txBody>
      </p:sp>
      <p:graphicFrame>
        <p:nvGraphicFramePr>
          <p:cNvPr id="37" name="表格 4">
            <a:extLst>
              <a:ext uri="{FF2B5EF4-FFF2-40B4-BE49-F238E27FC236}">
                <a16:creationId xmlns:a16="http://schemas.microsoft.com/office/drawing/2014/main" id="{C9B99DA0-C0A6-C0DE-ECEB-39B72497FC03}"/>
              </a:ext>
            </a:extLst>
          </p:cNvPr>
          <p:cNvGraphicFramePr>
            <a:graphicFrameLocks noGrp="1"/>
          </p:cNvGraphicFramePr>
          <p:nvPr>
            <p:extLst>
              <p:ext uri="{D42A27DB-BD31-4B8C-83A1-F6EECF244321}">
                <p14:modId xmlns:p14="http://schemas.microsoft.com/office/powerpoint/2010/main" val="36638529"/>
              </p:ext>
            </p:extLst>
          </p:nvPr>
        </p:nvGraphicFramePr>
        <p:xfrm>
          <a:off x="2145039" y="1615966"/>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325822981"/>
                  </a:ext>
                </a:extLst>
              </a:tr>
            </a:tbl>
          </a:graphicData>
        </a:graphic>
      </p:graphicFrame>
      <p:sp>
        <p:nvSpPr>
          <p:cNvPr id="38" name="矩形 1">
            <a:extLst>
              <a:ext uri="{FF2B5EF4-FFF2-40B4-BE49-F238E27FC236}">
                <a16:creationId xmlns:a16="http://schemas.microsoft.com/office/drawing/2014/main" id="{7309096D-57F3-A59A-3E5C-CE49A94830F4}"/>
              </a:ext>
            </a:extLst>
          </p:cNvPr>
          <p:cNvSpPr/>
          <p:nvPr/>
        </p:nvSpPr>
        <p:spPr>
          <a:xfrm>
            <a:off x="2184334" y="1067873"/>
            <a:ext cx="3464153"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rPr>
              <a:t>1. </a:t>
            </a:r>
            <a:r>
              <a:rPr kumimoji="0" lang="en-US" altLang="zh-TW" sz="2400" b="0" i="0" u="none" strike="noStrike" kern="0" cap="none" spc="0" normalizeH="0" baseline="0" noProof="0" dirty="0" err="1">
                <a:ln>
                  <a:noFill/>
                </a:ln>
                <a:solidFill>
                  <a:prstClr val="black"/>
                </a:solidFill>
                <a:effectLst/>
                <a:uLnTx/>
                <a:uFillTx/>
              </a:rPr>
              <a:t>Depthwise</a:t>
            </a:r>
            <a:r>
              <a:rPr kumimoji="0" lang="en-US" altLang="zh-TW" sz="2400" b="0" i="0" u="none" strike="noStrike" kern="0" cap="none" spc="0" normalizeH="0" baseline="0" noProof="0" dirty="0">
                <a:ln>
                  <a:noFill/>
                </a:ln>
                <a:solidFill>
                  <a:prstClr val="black"/>
                </a:solidFill>
                <a:effectLst/>
                <a:uLnTx/>
                <a:uFillTx/>
              </a:rPr>
              <a:t> Convolution </a:t>
            </a:r>
            <a:endParaRPr kumimoji="0" lang="zh-TW" altLang="en-US" sz="2400" b="0" i="0" u="none" strike="noStrike" kern="0" cap="none" spc="0" normalizeH="0" baseline="0" noProof="0" dirty="0">
              <a:ln>
                <a:noFill/>
              </a:ln>
              <a:solidFill>
                <a:prstClr val="black"/>
              </a:solidFill>
              <a:effectLst/>
              <a:uLnTx/>
              <a:uFillTx/>
            </a:endParaRPr>
          </a:p>
        </p:txBody>
      </p:sp>
      <p:graphicFrame>
        <p:nvGraphicFramePr>
          <p:cNvPr id="39" name="表格 25">
            <a:extLst>
              <a:ext uri="{FF2B5EF4-FFF2-40B4-BE49-F238E27FC236}">
                <a16:creationId xmlns:a16="http://schemas.microsoft.com/office/drawing/2014/main" id="{37D9E111-4C0F-BB3E-D128-F1A17F22F784}"/>
              </a:ext>
            </a:extLst>
          </p:cNvPr>
          <p:cNvGraphicFramePr>
            <a:graphicFrameLocks noGrp="1"/>
          </p:cNvGraphicFramePr>
          <p:nvPr>
            <p:extLst>
              <p:ext uri="{D42A27DB-BD31-4B8C-83A1-F6EECF244321}">
                <p14:modId xmlns:p14="http://schemas.microsoft.com/office/powerpoint/2010/main" val="1655881374"/>
              </p:ext>
            </p:extLst>
          </p:nvPr>
        </p:nvGraphicFramePr>
        <p:xfrm>
          <a:off x="4855453" y="1621529"/>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bl>
          </a:graphicData>
        </a:graphic>
      </p:graphicFrame>
      <p:graphicFrame>
        <p:nvGraphicFramePr>
          <p:cNvPr id="40" name="表格 27">
            <a:extLst>
              <a:ext uri="{FF2B5EF4-FFF2-40B4-BE49-F238E27FC236}">
                <a16:creationId xmlns:a16="http://schemas.microsoft.com/office/drawing/2014/main" id="{7C3F6932-ADE9-B17D-5EDB-70BE1BC86D77}"/>
              </a:ext>
            </a:extLst>
          </p:cNvPr>
          <p:cNvGraphicFramePr>
            <a:graphicFrameLocks noGrp="1"/>
          </p:cNvGraphicFramePr>
          <p:nvPr>
            <p:extLst>
              <p:ext uri="{D42A27DB-BD31-4B8C-83A1-F6EECF244321}">
                <p14:modId xmlns:p14="http://schemas.microsoft.com/office/powerpoint/2010/main" val="2488995796"/>
              </p:ext>
            </p:extLst>
          </p:nvPr>
        </p:nvGraphicFramePr>
        <p:xfrm>
          <a:off x="6384389" y="2025832"/>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953167956"/>
                  </a:ext>
                </a:extLst>
              </a:tr>
            </a:tbl>
          </a:graphicData>
        </a:graphic>
      </p:graphicFrame>
      <p:graphicFrame>
        <p:nvGraphicFramePr>
          <p:cNvPr id="41" name="表格 28">
            <a:extLst>
              <a:ext uri="{FF2B5EF4-FFF2-40B4-BE49-F238E27FC236}">
                <a16:creationId xmlns:a16="http://schemas.microsoft.com/office/drawing/2014/main" id="{BB5671BF-A50C-ED96-4E56-14376DD15E33}"/>
              </a:ext>
            </a:extLst>
          </p:cNvPr>
          <p:cNvGraphicFramePr>
            <a:graphicFrameLocks noGrp="1"/>
          </p:cNvGraphicFramePr>
          <p:nvPr>
            <p:extLst>
              <p:ext uri="{D42A27DB-BD31-4B8C-83A1-F6EECF244321}">
                <p14:modId xmlns:p14="http://schemas.microsoft.com/office/powerpoint/2010/main" val="3507646754"/>
              </p:ext>
            </p:extLst>
          </p:nvPr>
        </p:nvGraphicFramePr>
        <p:xfrm>
          <a:off x="4855453" y="2909752"/>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bl>
          </a:graphicData>
        </a:graphic>
      </p:graphicFrame>
      <p:graphicFrame>
        <p:nvGraphicFramePr>
          <p:cNvPr id="42" name="表格 29">
            <a:extLst>
              <a:ext uri="{FF2B5EF4-FFF2-40B4-BE49-F238E27FC236}">
                <a16:creationId xmlns:a16="http://schemas.microsoft.com/office/drawing/2014/main" id="{CF711D67-2959-F2F9-2EFF-8F09A5D5A639}"/>
              </a:ext>
            </a:extLst>
          </p:cNvPr>
          <p:cNvGraphicFramePr>
            <a:graphicFrameLocks noGrp="1"/>
          </p:cNvGraphicFramePr>
          <p:nvPr>
            <p:extLst>
              <p:ext uri="{D42A27DB-BD31-4B8C-83A1-F6EECF244321}">
                <p14:modId xmlns:p14="http://schemas.microsoft.com/office/powerpoint/2010/main" val="3313476840"/>
              </p:ext>
            </p:extLst>
          </p:nvPr>
        </p:nvGraphicFramePr>
        <p:xfrm>
          <a:off x="6536789" y="2178232"/>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953167956"/>
                  </a:ext>
                </a:extLst>
              </a:tr>
            </a:tbl>
          </a:graphicData>
        </a:graphic>
      </p:graphicFrame>
      <p:graphicFrame>
        <p:nvGraphicFramePr>
          <p:cNvPr id="43" name="表格 3">
            <a:extLst>
              <a:ext uri="{FF2B5EF4-FFF2-40B4-BE49-F238E27FC236}">
                <a16:creationId xmlns:a16="http://schemas.microsoft.com/office/drawing/2014/main" id="{BE577EAD-BE97-0E5F-9EED-4EB3C8BD7113}"/>
              </a:ext>
            </a:extLst>
          </p:cNvPr>
          <p:cNvGraphicFramePr>
            <a:graphicFrameLocks noGrp="1"/>
          </p:cNvGraphicFramePr>
          <p:nvPr>
            <p:extLst>
              <p:ext uri="{D42A27DB-BD31-4B8C-83A1-F6EECF244321}">
                <p14:modId xmlns:p14="http://schemas.microsoft.com/office/powerpoint/2010/main" val="1019367831"/>
              </p:ext>
            </p:extLst>
          </p:nvPr>
        </p:nvGraphicFramePr>
        <p:xfrm>
          <a:off x="2297439" y="1786595"/>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325822981"/>
                  </a:ext>
                </a:extLst>
              </a:tr>
            </a:tbl>
          </a:graphicData>
        </a:graphic>
      </p:graphicFrame>
      <p:sp>
        <p:nvSpPr>
          <p:cNvPr id="44" name="矩形 21">
            <a:extLst>
              <a:ext uri="{FF2B5EF4-FFF2-40B4-BE49-F238E27FC236}">
                <a16:creationId xmlns:a16="http://schemas.microsoft.com/office/drawing/2014/main" id="{86E158E7-0CF8-E3CC-4238-448E0A5E30E2}"/>
              </a:ext>
            </a:extLst>
          </p:cNvPr>
          <p:cNvSpPr/>
          <p:nvPr/>
        </p:nvSpPr>
        <p:spPr>
          <a:xfrm>
            <a:off x="2184334" y="4070301"/>
            <a:ext cx="3344762"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rPr>
              <a:t>2. Pointwise Convolution </a:t>
            </a:r>
            <a:endParaRPr kumimoji="0" lang="zh-TW" altLang="en-US" sz="2400" b="0" i="0" u="none" strike="noStrike" kern="0" cap="none" spc="0" normalizeH="0" baseline="0" noProof="0" dirty="0">
              <a:ln>
                <a:noFill/>
              </a:ln>
              <a:solidFill>
                <a:prstClr val="black"/>
              </a:solidFill>
              <a:effectLst/>
              <a:uLnTx/>
              <a:uFillTx/>
            </a:endParaRPr>
          </a:p>
        </p:txBody>
      </p:sp>
      <p:graphicFrame>
        <p:nvGraphicFramePr>
          <p:cNvPr id="45" name="表格 22">
            <a:extLst>
              <a:ext uri="{FF2B5EF4-FFF2-40B4-BE49-F238E27FC236}">
                <a16:creationId xmlns:a16="http://schemas.microsoft.com/office/drawing/2014/main" id="{E627E61E-4FF7-A9E2-B583-E543840D5287}"/>
              </a:ext>
            </a:extLst>
          </p:cNvPr>
          <p:cNvGraphicFramePr>
            <a:graphicFrameLocks noGrp="1"/>
          </p:cNvGraphicFramePr>
          <p:nvPr>
            <p:extLst>
              <p:ext uri="{D42A27DB-BD31-4B8C-83A1-F6EECF244321}">
                <p14:modId xmlns:p14="http://schemas.microsoft.com/office/powerpoint/2010/main" val="1102405411"/>
              </p:ext>
            </p:extLst>
          </p:nvPr>
        </p:nvGraphicFramePr>
        <p:xfrm>
          <a:off x="2901983" y="470240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953167956"/>
                  </a:ext>
                </a:extLst>
              </a:tr>
            </a:tbl>
          </a:graphicData>
        </a:graphic>
      </p:graphicFrame>
      <p:graphicFrame>
        <p:nvGraphicFramePr>
          <p:cNvPr id="46" name="表格 24">
            <a:extLst>
              <a:ext uri="{FF2B5EF4-FFF2-40B4-BE49-F238E27FC236}">
                <a16:creationId xmlns:a16="http://schemas.microsoft.com/office/drawing/2014/main" id="{B06167BD-8EC9-452B-C7B2-F6560D168A0D}"/>
              </a:ext>
            </a:extLst>
          </p:cNvPr>
          <p:cNvGraphicFramePr>
            <a:graphicFrameLocks noGrp="1"/>
          </p:cNvGraphicFramePr>
          <p:nvPr>
            <p:extLst>
              <p:ext uri="{D42A27DB-BD31-4B8C-83A1-F6EECF244321}">
                <p14:modId xmlns:p14="http://schemas.microsoft.com/office/powerpoint/2010/main" val="2434006460"/>
              </p:ext>
            </p:extLst>
          </p:nvPr>
        </p:nvGraphicFramePr>
        <p:xfrm>
          <a:off x="4900333" y="4444747"/>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47" name="表格 26">
            <a:extLst>
              <a:ext uri="{FF2B5EF4-FFF2-40B4-BE49-F238E27FC236}">
                <a16:creationId xmlns:a16="http://schemas.microsoft.com/office/drawing/2014/main" id="{F9827947-7ADC-DA8B-AD4B-6C96512F5A91}"/>
              </a:ext>
            </a:extLst>
          </p:cNvPr>
          <p:cNvGraphicFramePr>
            <a:graphicFrameLocks noGrp="1"/>
          </p:cNvGraphicFramePr>
          <p:nvPr>
            <p:extLst>
              <p:ext uri="{D42A27DB-BD31-4B8C-83A1-F6EECF244321}">
                <p14:modId xmlns:p14="http://schemas.microsoft.com/office/powerpoint/2010/main" val="786840478"/>
              </p:ext>
            </p:extLst>
          </p:nvPr>
        </p:nvGraphicFramePr>
        <p:xfrm>
          <a:off x="5052733" y="4597147"/>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48" name="表格 30">
            <a:extLst>
              <a:ext uri="{FF2B5EF4-FFF2-40B4-BE49-F238E27FC236}">
                <a16:creationId xmlns:a16="http://schemas.microsoft.com/office/drawing/2014/main" id="{939AB231-0723-2A58-3230-801C93FA378F}"/>
              </a:ext>
            </a:extLst>
          </p:cNvPr>
          <p:cNvGraphicFramePr>
            <a:graphicFrameLocks noGrp="1"/>
          </p:cNvGraphicFramePr>
          <p:nvPr>
            <p:extLst>
              <p:ext uri="{D42A27DB-BD31-4B8C-83A1-F6EECF244321}">
                <p14:modId xmlns:p14="http://schemas.microsoft.com/office/powerpoint/2010/main" val="3856348111"/>
              </p:ext>
            </p:extLst>
          </p:nvPr>
        </p:nvGraphicFramePr>
        <p:xfrm>
          <a:off x="4888370" y="502003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49" name="表格 31">
            <a:extLst>
              <a:ext uri="{FF2B5EF4-FFF2-40B4-BE49-F238E27FC236}">
                <a16:creationId xmlns:a16="http://schemas.microsoft.com/office/drawing/2014/main" id="{94D294A0-1260-60C9-534A-DA7AE5D39927}"/>
              </a:ext>
            </a:extLst>
          </p:cNvPr>
          <p:cNvGraphicFramePr>
            <a:graphicFrameLocks noGrp="1"/>
          </p:cNvGraphicFramePr>
          <p:nvPr>
            <p:extLst>
              <p:ext uri="{D42A27DB-BD31-4B8C-83A1-F6EECF244321}">
                <p14:modId xmlns:p14="http://schemas.microsoft.com/office/powerpoint/2010/main" val="959477217"/>
              </p:ext>
            </p:extLst>
          </p:nvPr>
        </p:nvGraphicFramePr>
        <p:xfrm>
          <a:off x="4899037" y="562963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0" name="表格 32">
            <a:extLst>
              <a:ext uri="{FF2B5EF4-FFF2-40B4-BE49-F238E27FC236}">
                <a16:creationId xmlns:a16="http://schemas.microsoft.com/office/drawing/2014/main" id="{3184F644-B0FE-EF57-023D-DBDA94218E8E}"/>
              </a:ext>
            </a:extLst>
          </p:cNvPr>
          <p:cNvGraphicFramePr>
            <a:graphicFrameLocks noGrp="1"/>
          </p:cNvGraphicFramePr>
          <p:nvPr>
            <p:extLst>
              <p:ext uri="{D42A27DB-BD31-4B8C-83A1-F6EECF244321}">
                <p14:modId xmlns:p14="http://schemas.microsoft.com/office/powerpoint/2010/main" val="3818770639"/>
              </p:ext>
            </p:extLst>
          </p:nvPr>
        </p:nvGraphicFramePr>
        <p:xfrm>
          <a:off x="4899037" y="613028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1" name="表格 33">
            <a:extLst>
              <a:ext uri="{FF2B5EF4-FFF2-40B4-BE49-F238E27FC236}">
                <a16:creationId xmlns:a16="http://schemas.microsoft.com/office/drawing/2014/main" id="{E61115FB-02C8-AC87-A917-3D394101377E}"/>
              </a:ext>
            </a:extLst>
          </p:cNvPr>
          <p:cNvGraphicFramePr>
            <a:graphicFrameLocks noGrp="1"/>
          </p:cNvGraphicFramePr>
          <p:nvPr>
            <p:extLst>
              <p:ext uri="{D42A27DB-BD31-4B8C-83A1-F6EECF244321}">
                <p14:modId xmlns:p14="http://schemas.microsoft.com/office/powerpoint/2010/main" val="1282659964"/>
              </p:ext>
            </p:extLst>
          </p:nvPr>
        </p:nvGraphicFramePr>
        <p:xfrm>
          <a:off x="5040770" y="517243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2" name="表格 34">
            <a:extLst>
              <a:ext uri="{FF2B5EF4-FFF2-40B4-BE49-F238E27FC236}">
                <a16:creationId xmlns:a16="http://schemas.microsoft.com/office/drawing/2014/main" id="{F950013A-E816-6760-BF77-95F9FD57A1AA}"/>
              </a:ext>
            </a:extLst>
          </p:cNvPr>
          <p:cNvGraphicFramePr>
            <a:graphicFrameLocks noGrp="1"/>
          </p:cNvGraphicFramePr>
          <p:nvPr>
            <p:extLst>
              <p:ext uri="{D42A27DB-BD31-4B8C-83A1-F6EECF244321}">
                <p14:modId xmlns:p14="http://schemas.microsoft.com/office/powerpoint/2010/main" val="492186546"/>
              </p:ext>
            </p:extLst>
          </p:nvPr>
        </p:nvGraphicFramePr>
        <p:xfrm>
          <a:off x="5051437" y="578203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3" name="表格 35">
            <a:extLst>
              <a:ext uri="{FF2B5EF4-FFF2-40B4-BE49-F238E27FC236}">
                <a16:creationId xmlns:a16="http://schemas.microsoft.com/office/drawing/2014/main" id="{95932A66-2D03-F944-4DC3-008DF670F4B5}"/>
              </a:ext>
            </a:extLst>
          </p:cNvPr>
          <p:cNvGraphicFramePr>
            <a:graphicFrameLocks noGrp="1"/>
          </p:cNvGraphicFramePr>
          <p:nvPr>
            <p:extLst>
              <p:ext uri="{D42A27DB-BD31-4B8C-83A1-F6EECF244321}">
                <p14:modId xmlns:p14="http://schemas.microsoft.com/office/powerpoint/2010/main" val="1942834581"/>
              </p:ext>
            </p:extLst>
          </p:nvPr>
        </p:nvGraphicFramePr>
        <p:xfrm>
          <a:off x="5051437" y="628268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4" name="表格 44">
            <a:extLst>
              <a:ext uri="{FF2B5EF4-FFF2-40B4-BE49-F238E27FC236}">
                <a16:creationId xmlns:a16="http://schemas.microsoft.com/office/drawing/2014/main" id="{BA48C782-09F0-14D0-DD16-7A52E4605468}"/>
              </a:ext>
            </a:extLst>
          </p:cNvPr>
          <p:cNvGraphicFramePr>
            <a:graphicFrameLocks noGrp="1"/>
          </p:cNvGraphicFramePr>
          <p:nvPr>
            <p:extLst>
              <p:ext uri="{D42A27DB-BD31-4B8C-83A1-F6EECF244321}">
                <p14:modId xmlns:p14="http://schemas.microsoft.com/office/powerpoint/2010/main" val="2931264566"/>
              </p:ext>
            </p:extLst>
          </p:nvPr>
        </p:nvGraphicFramePr>
        <p:xfrm>
          <a:off x="2901983" y="4713631"/>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5" name="表格 49">
            <a:extLst>
              <a:ext uri="{FF2B5EF4-FFF2-40B4-BE49-F238E27FC236}">
                <a16:creationId xmlns:a16="http://schemas.microsoft.com/office/drawing/2014/main" id="{A4F56FAF-4F8A-3A1C-15BF-CFE36302EB87}"/>
              </a:ext>
            </a:extLst>
          </p:cNvPr>
          <p:cNvGraphicFramePr>
            <a:graphicFrameLocks noGrp="1"/>
          </p:cNvGraphicFramePr>
          <p:nvPr>
            <p:extLst>
              <p:ext uri="{D42A27DB-BD31-4B8C-83A1-F6EECF244321}">
                <p14:modId xmlns:p14="http://schemas.microsoft.com/office/powerpoint/2010/main" val="4160416296"/>
              </p:ext>
            </p:extLst>
          </p:nvPr>
        </p:nvGraphicFramePr>
        <p:xfrm>
          <a:off x="2901983" y="506989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6" name="表格 62">
            <a:extLst>
              <a:ext uri="{FF2B5EF4-FFF2-40B4-BE49-F238E27FC236}">
                <a16:creationId xmlns:a16="http://schemas.microsoft.com/office/drawing/2014/main" id="{35AAA51E-059F-2CFA-6CE7-B6499D0C8319}"/>
              </a:ext>
            </a:extLst>
          </p:cNvPr>
          <p:cNvGraphicFramePr>
            <a:graphicFrameLocks noGrp="1"/>
          </p:cNvGraphicFramePr>
          <p:nvPr>
            <p:extLst>
              <p:ext uri="{D42A27DB-BD31-4B8C-83A1-F6EECF244321}">
                <p14:modId xmlns:p14="http://schemas.microsoft.com/office/powerpoint/2010/main" val="3469409695"/>
              </p:ext>
            </p:extLst>
          </p:nvPr>
        </p:nvGraphicFramePr>
        <p:xfrm>
          <a:off x="2901983" y="542442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7" name="表格 64">
            <a:extLst>
              <a:ext uri="{FF2B5EF4-FFF2-40B4-BE49-F238E27FC236}">
                <a16:creationId xmlns:a16="http://schemas.microsoft.com/office/drawing/2014/main" id="{7F117BD3-C27F-8768-778D-F8C98D0D773C}"/>
              </a:ext>
            </a:extLst>
          </p:cNvPr>
          <p:cNvGraphicFramePr>
            <a:graphicFrameLocks noGrp="1"/>
          </p:cNvGraphicFramePr>
          <p:nvPr>
            <p:extLst>
              <p:ext uri="{D42A27DB-BD31-4B8C-83A1-F6EECF244321}">
                <p14:modId xmlns:p14="http://schemas.microsoft.com/office/powerpoint/2010/main" val="176416241"/>
              </p:ext>
            </p:extLst>
          </p:nvPr>
        </p:nvGraphicFramePr>
        <p:xfrm>
          <a:off x="2900597" y="579018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58" name="表格 23">
            <a:extLst>
              <a:ext uri="{FF2B5EF4-FFF2-40B4-BE49-F238E27FC236}">
                <a16:creationId xmlns:a16="http://schemas.microsoft.com/office/drawing/2014/main" id="{28433DC8-10F8-69AB-8294-B2A9F6C28C07}"/>
              </a:ext>
            </a:extLst>
          </p:cNvPr>
          <p:cNvGraphicFramePr>
            <a:graphicFrameLocks noGrp="1"/>
          </p:cNvGraphicFramePr>
          <p:nvPr>
            <p:extLst>
              <p:ext uri="{D42A27DB-BD31-4B8C-83A1-F6EECF244321}">
                <p14:modId xmlns:p14="http://schemas.microsoft.com/office/powerpoint/2010/main" val="78958127"/>
              </p:ext>
            </p:extLst>
          </p:nvPr>
        </p:nvGraphicFramePr>
        <p:xfrm>
          <a:off x="3054383" y="485480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953167956"/>
                  </a:ext>
                </a:extLst>
              </a:tr>
            </a:tbl>
          </a:graphicData>
        </a:graphic>
      </p:graphicFrame>
      <p:graphicFrame>
        <p:nvGraphicFramePr>
          <p:cNvPr id="59" name="表格 45">
            <a:extLst>
              <a:ext uri="{FF2B5EF4-FFF2-40B4-BE49-F238E27FC236}">
                <a16:creationId xmlns:a16="http://schemas.microsoft.com/office/drawing/2014/main" id="{5442B213-7464-894F-F793-DF87F2FD8AD2}"/>
              </a:ext>
            </a:extLst>
          </p:cNvPr>
          <p:cNvGraphicFramePr>
            <a:graphicFrameLocks noGrp="1"/>
          </p:cNvGraphicFramePr>
          <p:nvPr>
            <p:extLst>
              <p:ext uri="{D42A27DB-BD31-4B8C-83A1-F6EECF244321}">
                <p14:modId xmlns:p14="http://schemas.microsoft.com/office/powerpoint/2010/main" val="3039703413"/>
              </p:ext>
            </p:extLst>
          </p:nvPr>
        </p:nvGraphicFramePr>
        <p:xfrm>
          <a:off x="3054383" y="4866031"/>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60" name="表格 53">
            <a:extLst>
              <a:ext uri="{FF2B5EF4-FFF2-40B4-BE49-F238E27FC236}">
                <a16:creationId xmlns:a16="http://schemas.microsoft.com/office/drawing/2014/main" id="{255F5C5C-3549-287B-1F10-57C2F6DB2D77}"/>
              </a:ext>
            </a:extLst>
          </p:cNvPr>
          <p:cNvGraphicFramePr>
            <a:graphicFrameLocks noGrp="1"/>
          </p:cNvGraphicFramePr>
          <p:nvPr>
            <p:extLst>
              <p:ext uri="{D42A27DB-BD31-4B8C-83A1-F6EECF244321}">
                <p14:modId xmlns:p14="http://schemas.microsoft.com/office/powerpoint/2010/main" val="3849563422"/>
              </p:ext>
            </p:extLst>
          </p:nvPr>
        </p:nvGraphicFramePr>
        <p:xfrm>
          <a:off x="3054383" y="522229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61" name="表格 63">
            <a:extLst>
              <a:ext uri="{FF2B5EF4-FFF2-40B4-BE49-F238E27FC236}">
                <a16:creationId xmlns:a16="http://schemas.microsoft.com/office/drawing/2014/main" id="{CC85AD74-0C35-24E3-813B-B76E4952942A}"/>
              </a:ext>
            </a:extLst>
          </p:cNvPr>
          <p:cNvGraphicFramePr>
            <a:graphicFrameLocks noGrp="1"/>
          </p:cNvGraphicFramePr>
          <p:nvPr>
            <p:extLst>
              <p:ext uri="{D42A27DB-BD31-4B8C-83A1-F6EECF244321}">
                <p14:modId xmlns:p14="http://schemas.microsoft.com/office/powerpoint/2010/main" val="3851706730"/>
              </p:ext>
            </p:extLst>
          </p:nvPr>
        </p:nvGraphicFramePr>
        <p:xfrm>
          <a:off x="3054383" y="557682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62" name="表格 65">
            <a:extLst>
              <a:ext uri="{FF2B5EF4-FFF2-40B4-BE49-F238E27FC236}">
                <a16:creationId xmlns:a16="http://schemas.microsoft.com/office/drawing/2014/main" id="{A6C751F8-AD03-AD7C-CC9C-D781406EE3B3}"/>
              </a:ext>
            </a:extLst>
          </p:cNvPr>
          <p:cNvGraphicFramePr>
            <a:graphicFrameLocks noGrp="1"/>
          </p:cNvGraphicFramePr>
          <p:nvPr>
            <p:extLst>
              <p:ext uri="{D42A27DB-BD31-4B8C-83A1-F6EECF244321}">
                <p14:modId xmlns:p14="http://schemas.microsoft.com/office/powerpoint/2010/main" val="3061503320"/>
              </p:ext>
            </p:extLst>
          </p:nvPr>
        </p:nvGraphicFramePr>
        <p:xfrm>
          <a:off x="3052997" y="594258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63" name="表格 66">
            <a:extLst>
              <a:ext uri="{FF2B5EF4-FFF2-40B4-BE49-F238E27FC236}">
                <a16:creationId xmlns:a16="http://schemas.microsoft.com/office/drawing/2014/main" id="{03FF0569-AF84-53A4-376A-485E4041104F}"/>
              </a:ext>
            </a:extLst>
          </p:cNvPr>
          <p:cNvGraphicFramePr>
            <a:graphicFrameLocks noGrp="1"/>
          </p:cNvGraphicFramePr>
          <p:nvPr>
            <p:extLst>
              <p:ext uri="{D42A27DB-BD31-4B8C-83A1-F6EECF244321}">
                <p14:modId xmlns:p14="http://schemas.microsoft.com/office/powerpoint/2010/main" val="3239261837"/>
              </p:ext>
            </p:extLst>
          </p:nvPr>
        </p:nvGraphicFramePr>
        <p:xfrm>
          <a:off x="6079589" y="448904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64" name="表格 67">
            <a:extLst>
              <a:ext uri="{FF2B5EF4-FFF2-40B4-BE49-F238E27FC236}">
                <a16:creationId xmlns:a16="http://schemas.microsoft.com/office/drawing/2014/main" id="{CD3D8BDC-743B-3140-F485-BD9E5CFDA93C}"/>
              </a:ext>
            </a:extLst>
          </p:cNvPr>
          <p:cNvGraphicFramePr>
            <a:graphicFrameLocks noGrp="1"/>
          </p:cNvGraphicFramePr>
          <p:nvPr>
            <p:extLst>
              <p:ext uri="{D42A27DB-BD31-4B8C-83A1-F6EECF244321}">
                <p14:modId xmlns:p14="http://schemas.microsoft.com/office/powerpoint/2010/main" val="1185937569"/>
              </p:ext>
            </p:extLst>
          </p:nvPr>
        </p:nvGraphicFramePr>
        <p:xfrm>
          <a:off x="6231989" y="464144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65" name="表格 68">
            <a:extLst>
              <a:ext uri="{FF2B5EF4-FFF2-40B4-BE49-F238E27FC236}">
                <a16:creationId xmlns:a16="http://schemas.microsoft.com/office/drawing/2014/main" id="{2CE17C0D-077D-1415-6C21-53E7F85DDA57}"/>
              </a:ext>
            </a:extLst>
          </p:cNvPr>
          <p:cNvGraphicFramePr>
            <a:graphicFrameLocks noGrp="1"/>
          </p:cNvGraphicFramePr>
          <p:nvPr>
            <p:extLst>
              <p:ext uri="{D42A27DB-BD31-4B8C-83A1-F6EECF244321}">
                <p14:modId xmlns:p14="http://schemas.microsoft.com/office/powerpoint/2010/main" val="659879982"/>
              </p:ext>
            </p:extLst>
          </p:nvPr>
        </p:nvGraphicFramePr>
        <p:xfrm>
          <a:off x="6384389" y="479384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66" name="表格 69">
            <a:extLst>
              <a:ext uri="{FF2B5EF4-FFF2-40B4-BE49-F238E27FC236}">
                <a16:creationId xmlns:a16="http://schemas.microsoft.com/office/drawing/2014/main" id="{D719F202-40A6-F385-7B0D-7CAF8E9BDEB6}"/>
              </a:ext>
            </a:extLst>
          </p:cNvPr>
          <p:cNvGraphicFramePr>
            <a:graphicFrameLocks noGrp="1"/>
          </p:cNvGraphicFramePr>
          <p:nvPr>
            <p:extLst>
              <p:ext uri="{D42A27DB-BD31-4B8C-83A1-F6EECF244321}">
                <p14:modId xmlns:p14="http://schemas.microsoft.com/office/powerpoint/2010/main" val="2723257375"/>
              </p:ext>
            </p:extLst>
          </p:nvPr>
        </p:nvGraphicFramePr>
        <p:xfrm>
          <a:off x="6536789" y="494624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953167956"/>
                  </a:ext>
                </a:extLst>
              </a:tr>
            </a:tbl>
          </a:graphicData>
        </a:graphic>
      </p:graphicFrame>
      <mc:AlternateContent xmlns:mc="http://schemas.openxmlformats.org/markup-compatibility/2006" xmlns:a14="http://schemas.microsoft.com/office/drawing/2010/main">
        <mc:Choice Requires="a14">
          <p:sp>
            <p:nvSpPr>
              <p:cNvPr id="67" name="文字方塊 72">
                <a:extLst>
                  <a:ext uri="{FF2B5EF4-FFF2-40B4-BE49-F238E27FC236}">
                    <a16:creationId xmlns:a16="http://schemas.microsoft.com/office/drawing/2014/main" id="{B2B028DB-9BEB-9E95-2227-16DF2895D4CE}"/>
                  </a:ext>
                </a:extLst>
              </p:cNvPr>
              <p:cNvSpPr txBox="1"/>
              <p:nvPr/>
            </p:nvSpPr>
            <p:spPr>
              <a:xfrm>
                <a:off x="5439108" y="6119336"/>
                <a:ext cx="765209" cy="738664"/>
              </a:xfrm>
              <a:prstGeom prst="rect">
                <a:avLst/>
              </a:prstGeom>
              <a:noFill/>
            </p:spPr>
            <p:txBody>
              <a:bodyPr wrap="non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1</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oMath>
                </a14:m>
                <a:r>
                  <a:rPr kumimoji="0" lang="zh-TW" altLang="en-US" sz="2400" b="0" i="0" u="none" strike="noStrike" kern="0" cap="none" spc="0" normalizeH="0" baseline="0" noProof="0" dirty="0">
                    <a:ln>
                      <a:noFill/>
                    </a:ln>
                    <a:solidFill>
                      <a:prstClr val="black"/>
                    </a:solidFill>
                    <a:effectLst/>
                    <a:uLnTx/>
                    <a:uFillTx/>
                  </a:rPr>
                  <a:t> </a:t>
                </a:r>
                <a:endParaRPr kumimoji="0" lang="en-US" altLang="zh-TW" sz="2400" b="0" i="0" u="none" strike="noStrike" kern="0" cap="none" spc="0" normalizeH="0" baseline="0" noProof="0" dirty="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rPr>
                  <a:t>filters</a:t>
                </a:r>
                <a:endParaRPr kumimoji="0" lang="zh-TW" altLang="en-US" sz="2400" b="0" i="0" u="none" strike="noStrike" kern="0" cap="none" spc="0" normalizeH="0" baseline="0" noProof="0" dirty="0">
                  <a:ln>
                    <a:noFill/>
                  </a:ln>
                  <a:solidFill>
                    <a:prstClr val="black"/>
                  </a:solidFill>
                  <a:effectLst/>
                  <a:uLnTx/>
                  <a:uFillTx/>
                </a:endParaRPr>
              </a:p>
            </p:txBody>
          </p:sp>
        </mc:Choice>
        <mc:Fallback xmlns="">
          <p:sp>
            <p:nvSpPr>
              <p:cNvPr id="67" name="文字方塊 72">
                <a:extLst>
                  <a:ext uri="{FF2B5EF4-FFF2-40B4-BE49-F238E27FC236}">
                    <a16:creationId xmlns:a16="http://schemas.microsoft.com/office/drawing/2014/main" id="{B2B028DB-9BEB-9E95-2227-16DF2895D4CE}"/>
                  </a:ext>
                </a:extLst>
              </p:cNvPr>
              <p:cNvSpPr txBox="1">
                <a:spLocks noRot="1" noChangeAspect="1" noMove="1" noResize="1" noEditPoints="1" noAdjustHandles="1" noChangeArrowheads="1" noChangeShapeType="1" noTextEdit="1"/>
              </p:cNvSpPr>
              <p:nvPr/>
            </p:nvSpPr>
            <p:spPr>
              <a:xfrm>
                <a:off x="5439108" y="6119336"/>
                <a:ext cx="765209" cy="738664"/>
              </a:xfrm>
              <a:prstGeom prst="rect">
                <a:avLst/>
              </a:prstGeom>
              <a:blipFill>
                <a:blip r:embed="rId2"/>
                <a:stretch>
                  <a:fillRect l="-19841" r="-20635" b="-239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8" name="文字方塊 23">
                <a:extLst>
                  <a:ext uri="{FF2B5EF4-FFF2-40B4-BE49-F238E27FC236}">
                    <a16:creationId xmlns:a16="http://schemas.microsoft.com/office/drawing/2014/main" id="{15A050FE-86C9-100F-C3E4-7E3B80F4B073}"/>
                  </a:ext>
                </a:extLst>
              </p:cNvPr>
              <p:cNvSpPr txBox="1"/>
              <p:nvPr/>
            </p:nvSpPr>
            <p:spPr>
              <a:xfrm>
                <a:off x="8129189" y="1291250"/>
                <a:ext cx="2808153" cy="5225085"/>
              </a:xfrm>
              <a:prstGeom prst="rect">
                <a:avLst/>
              </a:prstGeom>
              <a:noFill/>
            </p:spPr>
            <p:txBody>
              <a:bodyPr wrap="square" lIns="0" tIns="0" rIns="0" bIns="0" rtlCol="0">
                <a:spAutoFit/>
              </a:bodyPr>
              <a:lstStyle/>
              <a:p>
                <a:pPr fontAlgn="base">
                  <a:spcBef>
                    <a:spcPct val="0"/>
                  </a:spcBef>
                  <a:spcAft>
                    <a:spcPct val="0"/>
                  </a:spcAft>
                </a:pPr>
                <a:r>
                  <a:rPr lang="en-US" sz="2000" dirty="0">
                    <a:solidFill>
                      <a:srgbClr val="000000"/>
                    </a:solidFill>
                    <a:latin typeface="Arial" charset="0"/>
                  </a:rPr>
                  <a:t>No. params: </a:t>
                </a:r>
                <a14:m>
                  <m:oMath xmlns:m="http://schemas.openxmlformats.org/officeDocument/2006/math">
                    <m:r>
                      <a:rPr lang="en-US" sz="2000" i="1" smtClean="0">
                        <a:solidFill>
                          <a:srgbClr val="000000"/>
                        </a:solidFill>
                        <a:latin typeface="Cambria Math" panose="02040503050406030204" pitchFamily="18" charset="0"/>
                      </a:rPr>
                      <m:t>3</m:t>
                    </m:r>
                    <m:r>
                      <a:rPr lang="en-US" sz="2000" i="1">
                        <a:solidFill>
                          <a:srgbClr val="000000"/>
                        </a:solidFill>
                        <a:latin typeface="Cambria Math" panose="02040503050406030204" pitchFamily="18" charset="0"/>
                      </a:rPr>
                      <m:t>∗</m:t>
                    </m:r>
                    <m:r>
                      <a:rPr lang="en-US" sz="2000" i="1" smtClean="0">
                        <a:solidFill>
                          <a:srgbClr val="000000"/>
                        </a:solidFill>
                        <a:latin typeface="Cambria Math" panose="02040503050406030204" pitchFamily="18" charset="0"/>
                      </a:rPr>
                      <m:t>3</m:t>
                    </m:r>
                    <m:r>
                      <a:rPr lang="en-US" sz="2000" i="1">
                        <a:solidFill>
                          <a:srgbClr val="000000"/>
                        </a:solidFill>
                        <a:latin typeface="Cambria Math" panose="02040503050406030204" pitchFamily="18" charset="0"/>
                      </a:rPr>
                      <m:t>∗2</m:t>
                    </m:r>
                    <m:r>
                      <a:rPr lang="en-US" sz="2000" smtClean="0">
                        <a:solidFill>
                          <a:srgbClr val="000000"/>
                        </a:solidFill>
                        <a:latin typeface="Cambria Math" panose="02040503050406030204" pitchFamily="18" charset="0"/>
                      </a:rPr>
                      <m:t>+2</m:t>
                    </m:r>
                    <m:r>
                      <a:rPr lang="en-US" sz="2000">
                        <a:solidFill>
                          <a:srgbClr val="000000"/>
                        </a:solidFill>
                        <a:latin typeface="Cambria Math" panose="02040503050406030204" pitchFamily="18" charset="0"/>
                      </a:rPr>
                      <m:t>∗</m:t>
                    </m:r>
                    <m:r>
                      <a:rPr lang="en-US" sz="2000" smtClean="0">
                        <a:solidFill>
                          <a:srgbClr val="000000"/>
                        </a:solidFill>
                        <a:latin typeface="Cambria Math" panose="02040503050406030204" pitchFamily="18" charset="0"/>
                      </a:rPr>
                      <m:t>4</m:t>
                    </m:r>
                    <m:r>
                      <a:rPr lang="en-US" sz="2000" i="1">
                        <a:solidFill>
                          <a:srgbClr val="000000"/>
                        </a:solidFill>
                        <a:latin typeface="Cambria Math" panose="02040503050406030204" pitchFamily="18" charset="0"/>
                      </a:rPr>
                      <m:t>=</m:t>
                    </m:r>
                    <m:r>
                      <a:rPr lang="en-US" sz="2000" i="1" smtClean="0">
                        <a:solidFill>
                          <a:srgbClr val="000000"/>
                        </a:solidFill>
                        <a:latin typeface="Cambria Math" panose="02040503050406030204" pitchFamily="18" charset="0"/>
                      </a:rPr>
                      <m:t>26</m:t>
                    </m:r>
                  </m:oMath>
                </a14:m>
                <a:r>
                  <a:rPr lang="en-US" sz="2000" dirty="0">
                    <a:solidFill>
                      <a:srgbClr val="000000"/>
                    </a:solidFill>
                    <a:latin typeface="Arial" charset="0"/>
                  </a:rPr>
                  <a:t> (Two </a:t>
                </a:r>
                <a14:m>
                  <m:oMath xmlns:m="http://schemas.openxmlformats.org/officeDocument/2006/math">
                    <m:r>
                      <a:rPr lang="en-US" sz="2000" i="1">
                        <a:solidFill>
                          <a:srgbClr val="000000"/>
                        </a:solidFill>
                        <a:latin typeface="Cambria Math" panose="02040503050406030204" pitchFamily="18" charset="0"/>
                      </a:rPr>
                      <m:t>3</m:t>
                    </m:r>
                    <m:r>
                      <a:rPr lang="en-US" sz="2000" i="1">
                        <a:solidFill>
                          <a:prstClr val="black"/>
                        </a:solidFill>
                        <a:latin typeface="Cambria Math" charset="0"/>
                        <a:ea typeface="Century Schoolbook" charset="0"/>
                        <a:cs typeface="Century Schoolbook" charset="0"/>
                      </a:rPr>
                      <m:t>×</m:t>
                    </m:r>
                    <m:r>
                      <a:rPr lang="en-US" sz="2000" i="1">
                        <a:solidFill>
                          <a:srgbClr val="000000"/>
                        </a:solidFill>
                        <a:latin typeface="Cambria Math" panose="02040503050406030204" pitchFamily="18" charset="0"/>
                      </a:rPr>
                      <m:t>3</m:t>
                    </m:r>
                    <m:r>
                      <a:rPr lang="en-US" sz="2000" i="1">
                        <a:solidFill>
                          <a:prstClr val="black"/>
                        </a:solidFill>
                        <a:latin typeface="Cambria Math" charset="0"/>
                        <a:ea typeface="Century Schoolbook" charset="0"/>
                        <a:cs typeface="Century Schoolbook" charset="0"/>
                      </a:rPr>
                      <m:t>×</m:t>
                    </m:r>
                    <m:r>
                      <a:rPr lang="en-US" sz="2000" i="1">
                        <a:solidFill>
                          <a:srgbClr val="000000"/>
                        </a:solidFill>
                        <a:latin typeface="Cambria Math" panose="02040503050406030204" pitchFamily="18" charset="0"/>
                      </a:rPr>
                      <m:t>1</m:t>
                    </m:r>
                  </m:oMath>
                </a14:m>
                <a:r>
                  <a:rPr lang="en-US" sz="2000" dirty="0">
                    <a:solidFill>
                      <a:srgbClr val="000000"/>
                    </a:solidFill>
                    <a:latin typeface="Arial" charset="0"/>
                  </a:rPr>
                  <a:t> filters and four </a:t>
                </a:r>
                <a14:m>
                  <m:oMath xmlns:m="http://schemas.openxmlformats.org/officeDocument/2006/math">
                    <m:r>
                      <a:rPr lang="en-US" sz="2000" i="1">
                        <a:solidFill>
                          <a:srgbClr val="000000"/>
                        </a:solidFill>
                        <a:latin typeface="Cambria Math" panose="02040503050406030204" pitchFamily="18" charset="0"/>
                      </a:rPr>
                      <m:t>1</m:t>
                    </m:r>
                    <m:r>
                      <a:rPr lang="en-US" sz="2000" i="1">
                        <a:solidFill>
                          <a:prstClr val="black"/>
                        </a:solidFill>
                        <a:latin typeface="Cambria Math" charset="0"/>
                        <a:ea typeface="Century Schoolbook" charset="0"/>
                        <a:cs typeface="Century Schoolbook" charset="0"/>
                      </a:rPr>
                      <m:t>×</m:t>
                    </m:r>
                    <m:r>
                      <a:rPr lang="en-US" sz="2000" i="1">
                        <a:solidFill>
                          <a:srgbClr val="000000"/>
                        </a:solidFill>
                        <a:latin typeface="Cambria Math" panose="02040503050406030204" pitchFamily="18" charset="0"/>
                      </a:rPr>
                      <m:t>1</m:t>
                    </m:r>
                    <m:r>
                      <a:rPr lang="en-US" sz="2000" i="1">
                        <a:solidFill>
                          <a:prstClr val="black"/>
                        </a:solidFill>
                        <a:latin typeface="Cambria Math" charset="0"/>
                        <a:ea typeface="Century Schoolbook" charset="0"/>
                        <a:cs typeface="Century Schoolbook" charset="0"/>
                      </a:rPr>
                      <m:t>×</m:t>
                    </m:r>
                    <m:r>
                      <a:rPr lang="en-US" sz="2000" i="1">
                        <a:solidFill>
                          <a:srgbClr val="000000"/>
                        </a:solidFill>
                        <a:latin typeface="Cambria Math" panose="02040503050406030204" pitchFamily="18" charset="0"/>
                      </a:rPr>
                      <m:t>2</m:t>
                    </m:r>
                  </m:oMath>
                </a14:m>
                <a:r>
                  <a:rPr lang="en-US" sz="2000" dirty="0">
                    <a:solidFill>
                      <a:srgbClr val="000000"/>
                    </a:solidFill>
                    <a:latin typeface="Arial" charset="0"/>
                  </a:rPr>
                  <a:t> filters) (not counting Bias terms)</a:t>
                </a:r>
              </a:p>
              <a:p>
                <a:pPr fontAlgn="base">
                  <a:spcBef>
                    <a:spcPct val="0"/>
                  </a:spcBef>
                  <a:spcAft>
                    <a:spcPct val="0"/>
                  </a:spcAft>
                </a:pPr>
                <a:endParaRPr lang="en-US" sz="2000" dirty="0">
                  <a:solidFill>
                    <a:srgbClr val="000000"/>
                  </a:solidFill>
                  <a:latin typeface="Arial" charset="0"/>
                </a:endParaRPr>
              </a:p>
              <a:p>
                <a:pPr fontAlgn="base">
                  <a:spcBef>
                    <a:spcPct val="0"/>
                  </a:spcBef>
                  <a:spcAft>
                    <a:spcPct val="0"/>
                  </a:spcAft>
                </a:pPr>
                <a:r>
                  <a:rPr lang="en-US" sz="2000" dirty="0">
                    <a:solidFill>
                      <a:srgbClr val="000000"/>
                    </a:solidFill>
                    <a:latin typeface="Arial" charset="0"/>
                  </a:rPr>
                  <a:t>No. MULs: </a:t>
                </a:r>
                <a14:m>
                  <m:oMath xmlns:m="http://schemas.openxmlformats.org/officeDocument/2006/math">
                    <m:r>
                      <a:rPr lang="en-US" sz="2000" smtClean="0">
                        <a:solidFill>
                          <a:srgbClr val="000000"/>
                        </a:solidFill>
                        <a:latin typeface="Cambria Math" panose="02040503050406030204" pitchFamily="18" charset="0"/>
                      </a:rPr>
                      <m:t>(</m:t>
                    </m:r>
                    <m:r>
                      <a:rPr lang="en-US" sz="2000">
                        <a:solidFill>
                          <a:srgbClr val="000000"/>
                        </a:solidFill>
                        <a:latin typeface="Cambria Math" panose="02040503050406030204" pitchFamily="18" charset="0"/>
                      </a:rPr>
                      <m:t>3∗3</m:t>
                    </m:r>
                    <m:r>
                      <a:rPr lang="en-US" sz="2000" smtClean="0">
                        <a:solidFill>
                          <a:srgbClr val="C00000"/>
                        </a:solidFill>
                        <a:latin typeface="Cambria Math" panose="02040503050406030204" pitchFamily="18" charset="0"/>
                      </a:rPr>
                      <m:t>∗1</m:t>
                    </m:r>
                    <m:r>
                      <a:rPr lang="en-US" sz="2000" smtClean="0">
                        <a:solidFill>
                          <a:srgbClr val="000000"/>
                        </a:solidFill>
                        <a:latin typeface="Cambria Math" panose="02040503050406030204" pitchFamily="18" charset="0"/>
                      </a:rPr>
                      <m:t>)∗(</m:t>
                    </m:r>
                    <m:r>
                      <a:rPr lang="en-US" sz="2000">
                        <a:solidFill>
                          <a:srgbClr val="000000"/>
                        </a:solidFill>
                        <a:latin typeface="Cambria Math" panose="02040503050406030204" pitchFamily="18" charset="0"/>
                      </a:rPr>
                      <m:t>2∗4∗4</m:t>
                    </m:r>
                    <m:r>
                      <a:rPr lang="en-US" sz="2000" smtClean="0">
                        <a:solidFill>
                          <a:srgbClr val="000000"/>
                        </a:solidFill>
                        <a:latin typeface="Cambria Math" panose="02040503050406030204" pitchFamily="18" charset="0"/>
                      </a:rPr>
                      <m:t>)</m:t>
                    </m:r>
                    <m:r>
                      <a:rPr lang="en-US" sz="2000">
                        <a:solidFill>
                          <a:srgbClr val="000000"/>
                        </a:solidFill>
                        <a:latin typeface="Cambria Math" panose="02040503050406030204" pitchFamily="18" charset="0"/>
                      </a:rPr>
                      <m:t>+</m:t>
                    </m:r>
                    <m:r>
                      <a:rPr lang="en-US" sz="2000" i="1" smtClean="0">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1∗1∗2</m:t>
                    </m:r>
                    <m:r>
                      <a:rPr lang="en-US" sz="2000" i="1" smtClean="0">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m:t>
                    </m:r>
                    <m:r>
                      <a:rPr lang="en-US" sz="2000" i="1" smtClean="0">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4∗4∗4</m:t>
                    </m:r>
                    <m:r>
                      <a:rPr lang="en-US" sz="2000" i="1" smtClean="0">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=416</m:t>
                    </m:r>
                  </m:oMath>
                </a14:m>
                <a:r>
                  <a:rPr lang="zh-TW" altLang="en-US" sz="2000" dirty="0">
                    <a:solidFill>
                      <a:srgbClr val="000000"/>
                    </a:solidFill>
                    <a:latin typeface="Arial" charset="0"/>
                  </a:rPr>
                  <a:t> </a:t>
                </a:r>
                <a:r>
                  <a:rPr lang="en-US" altLang="zh-TW" sz="2000" dirty="0">
                    <a:solidFill>
                      <a:srgbClr val="000000"/>
                    </a:solidFill>
                    <a:latin typeface="Arial" charset="0"/>
                  </a:rPr>
                  <a:t>(</a:t>
                </a:r>
                <a:r>
                  <a:rPr lang="en-US" altLang="zh-TW" sz="2000" dirty="0" err="1">
                    <a:solidFill>
                      <a:srgbClr val="000000"/>
                    </a:solidFill>
                    <a:latin typeface="Arial" charset="0"/>
                  </a:rPr>
                  <a:t>Depthwise</a:t>
                </a:r>
                <a:r>
                  <a:rPr lang="en-US" altLang="zh-TW" sz="2000" dirty="0">
                    <a:solidFill>
                      <a:srgbClr val="000000"/>
                    </a:solidFill>
                    <a:latin typeface="Arial" charset="0"/>
                  </a:rPr>
                  <a:t> Conv: </a:t>
                </a:r>
                <a14:m>
                  <m:oMath xmlns:m="http://schemas.openxmlformats.org/officeDocument/2006/math">
                    <m:r>
                      <a:rPr lang="en-US" sz="2000" i="1">
                        <a:solidFill>
                          <a:srgbClr val="000000"/>
                        </a:solidFill>
                        <a:latin typeface="Cambria Math" panose="02040503050406030204" pitchFamily="18" charset="0"/>
                      </a:rPr>
                      <m:t>3∗3</m:t>
                    </m:r>
                    <m:r>
                      <a:rPr lang="en-US" sz="2000" i="1" smtClean="0">
                        <a:solidFill>
                          <a:srgbClr val="C00000"/>
                        </a:solidFill>
                        <a:latin typeface="Cambria Math" panose="02040503050406030204" pitchFamily="18" charset="0"/>
                      </a:rPr>
                      <m:t>∗1</m:t>
                    </m:r>
                  </m:oMath>
                </a14:m>
                <a:r>
                  <a:rPr lang="en-US" altLang="zh-TW" sz="2000" dirty="0">
                    <a:solidFill>
                      <a:srgbClr val="C00000"/>
                    </a:solidFill>
                    <a:latin typeface="Arial" charset="0"/>
                  </a:rPr>
                  <a:t> </a:t>
                </a:r>
                <a:r>
                  <a:rPr lang="en-US" altLang="zh-TW" sz="2000" dirty="0">
                    <a:solidFill>
                      <a:srgbClr val="000000"/>
                    </a:solidFill>
                    <a:latin typeface="Arial" charset="0"/>
                  </a:rPr>
                  <a:t>MULs to compute each output element; </a:t>
                </a:r>
                <a14:m>
                  <m:oMath xmlns:m="http://schemas.openxmlformats.org/officeDocument/2006/math">
                    <m:r>
                      <a:rPr lang="en-US" sz="2000" smtClean="0">
                        <a:solidFill>
                          <a:srgbClr val="000000"/>
                        </a:solidFill>
                        <a:latin typeface="Cambria Math" panose="02040503050406030204" pitchFamily="18" charset="0"/>
                      </a:rPr>
                      <m:t>2∗</m:t>
                    </m:r>
                    <m:r>
                      <a:rPr lang="en-US" sz="2000" i="1">
                        <a:solidFill>
                          <a:srgbClr val="000000"/>
                        </a:solidFill>
                        <a:latin typeface="Cambria Math" panose="02040503050406030204" pitchFamily="18" charset="0"/>
                      </a:rPr>
                      <m:t>4∗4</m:t>
                    </m:r>
                  </m:oMath>
                </a14:m>
                <a:r>
                  <a:rPr lang="en-US" altLang="zh-TW" sz="2000" dirty="0">
                    <a:solidFill>
                      <a:srgbClr val="000000"/>
                    </a:solidFill>
                    <a:latin typeface="Arial" charset="0"/>
                  </a:rPr>
                  <a:t> output elements; Pointwise Conv: </a:t>
                </a:r>
                <a14:m>
                  <m:oMath xmlns:m="http://schemas.openxmlformats.org/officeDocument/2006/math">
                    <m:r>
                      <a:rPr lang="en-US" sz="2000" i="1" smtClean="0">
                        <a:solidFill>
                          <a:srgbClr val="000000"/>
                        </a:solidFill>
                        <a:latin typeface="Cambria Math" panose="02040503050406030204" pitchFamily="18" charset="0"/>
                      </a:rPr>
                      <m:t>1</m:t>
                    </m:r>
                    <m:r>
                      <a:rPr lang="en-US" sz="2000" i="1">
                        <a:solidFill>
                          <a:srgbClr val="000000"/>
                        </a:solidFill>
                        <a:latin typeface="Cambria Math" panose="02040503050406030204" pitchFamily="18" charset="0"/>
                      </a:rPr>
                      <m:t>∗</m:t>
                    </m:r>
                    <m:r>
                      <a:rPr lang="en-US" sz="2000" i="1" smtClean="0">
                        <a:solidFill>
                          <a:srgbClr val="000000"/>
                        </a:solidFill>
                        <a:latin typeface="Cambria Math" panose="02040503050406030204" pitchFamily="18" charset="0"/>
                      </a:rPr>
                      <m:t>1</m:t>
                    </m:r>
                    <m:r>
                      <a:rPr lang="en-US" sz="2000" i="1">
                        <a:solidFill>
                          <a:srgbClr val="000000"/>
                        </a:solidFill>
                        <a:latin typeface="Cambria Math" panose="02040503050406030204" pitchFamily="18" charset="0"/>
                      </a:rPr>
                      <m:t>∗</m:t>
                    </m:r>
                    <m:r>
                      <a:rPr lang="en-US" sz="2000" i="1" smtClean="0">
                        <a:solidFill>
                          <a:srgbClr val="000000"/>
                        </a:solidFill>
                        <a:latin typeface="Cambria Math" panose="02040503050406030204" pitchFamily="18" charset="0"/>
                      </a:rPr>
                      <m:t>2</m:t>
                    </m:r>
                  </m:oMath>
                </a14:m>
                <a:r>
                  <a:rPr lang="en-US" altLang="zh-TW" sz="2000" dirty="0">
                    <a:solidFill>
                      <a:srgbClr val="000000"/>
                    </a:solidFill>
                    <a:latin typeface="Arial" charset="0"/>
                  </a:rPr>
                  <a:t> MULs to compute each output element; </a:t>
                </a:r>
                <a14:m>
                  <m:oMath xmlns:m="http://schemas.openxmlformats.org/officeDocument/2006/math">
                    <m:r>
                      <a:rPr lang="en-US" sz="2000" i="1">
                        <a:solidFill>
                          <a:srgbClr val="000000"/>
                        </a:solidFill>
                        <a:latin typeface="Cambria Math" panose="02040503050406030204" pitchFamily="18" charset="0"/>
                      </a:rPr>
                      <m:t>4∗4∗</m:t>
                    </m:r>
                    <m:r>
                      <a:rPr lang="en-US" sz="2000" i="1" smtClean="0">
                        <a:solidFill>
                          <a:srgbClr val="000000"/>
                        </a:solidFill>
                        <a:latin typeface="Cambria Math" panose="02040503050406030204" pitchFamily="18" charset="0"/>
                      </a:rPr>
                      <m:t>4</m:t>
                    </m:r>
                  </m:oMath>
                </a14:m>
                <a:r>
                  <a:rPr lang="en-US" altLang="zh-TW" sz="2000" dirty="0">
                    <a:solidFill>
                      <a:srgbClr val="000000"/>
                    </a:solidFill>
                    <a:latin typeface="Arial" charset="0"/>
                  </a:rPr>
                  <a:t> output elements)</a:t>
                </a:r>
                <a:endParaRPr lang="zh-TW" altLang="en-US" sz="2000" dirty="0">
                  <a:solidFill>
                    <a:srgbClr val="000000"/>
                  </a:solidFill>
                  <a:latin typeface="Arial" charset="0"/>
                </a:endParaRPr>
              </a:p>
            </p:txBody>
          </p:sp>
        </mc:Choice>
        <mc:Fallback xmlns="">
          <p:sp>
            <p:nvSpPr>
              <p:cNvPr id="68" name="文字方塊 23">
                <a:extLst>
                  <a:ext uri="{FF2B5EF4-FFF2-40B4-BE49-F238E27FC236}">
                    <a16:creationId xmlns:a16="http://schemas.microsoft.com/office/drawing/2014/main" id="{15A050FE-86C9-100F-C3E4-7E3B80F4B073}"/>
                  </a:ext>
                </a:extLst>
              </p:cNvPr>
              <p:cNvSpPr txBox="1">
                <a:spLocks noRot="1" noChangeAspect="1" noMove="1" noResize="1" noEditPoints="1" noAdjustHandles="1" noChangeArrowheads="1" noChangeShapeType="1" noTextEdit="1"/>
              </p:cNvSpPr>
              <p:nvPr/>
            </p:nvSpPr>
            <p:spPr>
              <a:xfrm>
                <a:off x="8129189" y="1291250"/>
                <a:ext cx="2808153" cy="5225085"/>
              </a:xfrm>
              <a:prstGeom prst="rect">
                <a:avLst/>
              </a:prstGeom>
              <a:blipFill>
                <a:blip r:embed="rId3"/>
                <a:stretch>
                  <a:fillRect l="-5652" t="-1400" r="-2391" b="-1984"/>
                </a:stretch>
              </a:blipFill>
            </p:spPr>
            <p:txBody>
              <a:bodyPr/>
              <a:lstStyle/>
              <a:p>
                <a:r>
                  <a:rPr lang="en-SE">
                    <a:noFill/>
                  </a:rPr>
                  <a:t> </a:t>
                </a:r>
              </a:p>
            </p:txBody>
          </p:sp>
        </mc:Fallback>
      </mc:AlternateContent>
    </p:spTree>
    <p:extLst>
      <p:ext uri="{BB962C8B-B14F-4D97-AF65-F5344CB8AC3E}">
        <p14:creationId xmlns:p14="http://schemas.microsoft.com/office/powerpoint/2010/main" val="400172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375E-6 1.11111E-6 L 0.11758 -0.0044 " pathEditMode="relative" rAng="0" ptsTypes="AA">
                                      <p:cBhvr>
                                        <p:cTn id="40" dur="2000" fill="hold"/>
                                        <p:tgtEl>
                                          <p:spTgt spid="54"/>
                                        </p:tgtEl>
                                        <p:attrNameLst>
                                          <p:attrName>ppt_x</p:attrName>
                                          <p:attrName>ppt_y</p:attrName>
                                        </p:attrNameLst>
                                      </p:cBhvr>
                                      <p:rCtr x="5872" y="-231"/>
                                    </p:animMotion>
                                  </p:childTnLst>
                                </p:cTn>
                              </p:par>
                              <p:par>
                                <p:cTn id="41" presetID="42" presetClass="path" presetSubtype="0" accel="50000" decel="50000" fill="hold" nodeType="withEffect">
                                  <p:stCondLst>
                                    <p:cond delay="0"/>
                                  </p:stCondLst>
                                  <p:childTnLst>
                                    <p:animMotion origin="layout" path="M -4.375E-6 -1.11111E-6 L 0.11719 0.00301 " pathEditMode="relative" rAng="0" ptsTypes="AA">
                                      <p:cBhvr>
                                        <p:cTn id="42" dur="2000" fill="hold"/>
                                        <p:tgtEl>
                                          <p:spTgt spid="59"/>
                                        </p:tgtEl>
                                        <p:attrNameLst>
                                          <p:attrName>ppt_x</p:attrName>
                                          <p:attrName>ppt_y</p:attrName>
                                        </p:attrNameLst>
                                      </p:cBhvr>
                                      <p:rCtr x="5859" y="139"/>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375E-6 -2.22222E-6 L 0.11758 -0.0044 " pathEditMode="relative" rAng="0" ptsTypes="AA">
                                      <p:cBhvr>
                                        <p:cTn id="58" dur="2000" fill="hold"/>
                                        <p:tgtEl>
                                          <p:spTgt spid="55"/>
                                        </p:tgtEl>
                                        <p:attrNameLst>
                                          <p:attrName>ppt_x</p:attrName>
                                          <p:attrName>ppt_y</p:attrName>
                                        </p:attrNameLst>
                                      </p:cBhvr>
                                      <p:rCtr x="5872" y="-231"/>
                                    </p:animMotion>
                                  </p:childTnLst>
                                </p:cTn>
                              </p:par>
                              <p:par>
                                <p:cTn id="59" presetID="42" presetClass="path" presetSubtype="0" accel="50000" decel="50000" fill="hold" nodeType="withEffect">
                                  <p:stCondLst>
                                    <p:cond delay="0"/>
                                  </p:stCondLst>
                                  <p:childTnLst>
                                    <p:animMotion origin="layout" path="M -4.375E-6 -4.44444E-6 L 0.11719 0.00301 " pathEditMode="relative" rAng="0" ptsTypes="AA">
                                      <p:cBhvr>
                                        <p:cTn id="60" dur="2000" fill="hold"/>
                                        <p:tgtEl>
                                          <p:spTgt spid="60"/>
                                        </p:tgtEl>
                                        <p:attrNameLst>
                                          <p:attrName>ppt_x</p:attrName>
                                          <p:attrName>ppt_y</p:attrName>
                                        </p:attrNameLst>
                                      </p:cBhvr>
                                      <p:rCtr x="5859" y="139"/>
                                    </p:animMotion>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5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4.375E-6 -2.59259E-6 L 0.11758 -0.0044 " pathEditMode="relative" rAng="0" ptsTypes="AA">
                                      <p:cBhvr>
                                        <p:cTn id="76" dur="2000" fill="hold"/>
                                        <p:tgtEl>
                                          <p:spTgt spid="56"/>
                                        </p:tgtEl>
                                        <p:attrNameLst>
                                          <p:attrName>ppt_x</p:attrName>
                                          <p:attrName>ppt_y</p:attrName>
                                        </p:attrNameLst>
                                      </p:cBhvr>
                                      <p:rCtr x="5872" y="-231"/>
                                    </p:animMotion>
                                  </p:childTnLst>
                                </p:cTn>
                              </p:par>
                              <p:par>
                                <p:cTn id="77" presetID="42" presetClass="path" presetSubtype="0" accel="50000" decel="50000" fill="hold" nodeType="withEffect">
                                  <p:stCondLst>
                                    <p:cond delay="0"/>
                                  </p:stCondLst>
                                  <p:childTnLst>
                                    <p:animMotion origin="layout" path="M -4.375E-6 -4.81481E-6 L 0.11719 0.00301 " pathEditMode="relative" rAng="0" ptsTypes="AA">
                                      <p:cBhvr>
                                        <p:cTn id="78" dur="2000" fill="hold"/>
                                        <p:tgtEl>
                                          <p:spTgt spid="61"/>
                                        </p:tgtEl>
                                        <p:attrNameLst>
                                          <p:attrName>ppt_x</p:attrName>
                                          <p:attrName>ppt_y</p:attrName>
                                        </p:attrNameLst>
                                      </p:cBhvr>
                                      <p:rCtr x="5859" y="139"/>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6"/>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6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4.16667E-6 -3.33333E-6 L 0.11758 -0.00439 " pathEditMode="relative" rAng="0" ptsTypes="AA">
                                      <p:cBhvr>
                                        <p:cTn id="94" dur="2000" fill="hold"/>
                                        <p:tgtEl>
                                          <p:spTgt spid="57"/>
                                        </p:tgtEl>
                                        <p:attrNameLst>
                                          <p:attrName>ppt_x</p:attrName>
                                          <p:attrName>ppt_y</p:attrName>
                                        </p:attrNameLst>
                                      </p:cBhvr>
                                      <p:rCtr x="5872" y="-231"/>
                                    </p:animMotion>
                                  </p:childTnLst>
                                </p:cTn>
                              </p:par>
                              <p:par>
                                <p:cTn id="95" presetID="42" presetClass="path" presetSubtype="0" accel="50000" decel="50000" fill="hold" nodeType="withEffect">
                                  <p:stCondLst>
                                    <p:cond delay="0"/>
                                  </p:stCondLst>
                                  <p:childTnLst>
                                    <p:animMotion origin="layout" path="M -4.16667E-6 4.44444E-6 L 0.11719 0.003 " pathEditMode="relative" rAng="0" ptsTypes="AA">
                                      <p:cBhvr>
                                        <p:cTn id="96" dur="2000" fill="hold"/>
                                        <p:tgtEl>
                                          <p:spTgt spid="62"/>
                                        </p:tgtEl>
                                        <p:attrNameLst>
                                          <p:attrName>ppt_x</p:attrName>
                                          <p:attrName>ppt_y</p:attrName>
                                        </p:attrNameLst>
                                      </p:cBhvr>
                                      <p:rCtr x="5859" y="139"/>
                                    </p:animMotion>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57"/>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7" grpId="0"/>
      <p:bldP spid="6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241A-02BB-4D19-7185-87924A3F38AB}"/>
              </a:ext>
            </a:extLst>
          </p:cNvPr>
          <p:cNvSpPr>
            <a:spLocks noGrp="1"/>
          </p:cNvSpPr>
          <p:nvPr>
            <p:ph type="title"/>
          </p:nvPr>
        </p:nvSpPr>
        <p:spPr/>
        <p:txBody>
          <a:bodyPr/>
          <a:lstStyle/>
          <a:p>
            <a:r>
              <a:rPr lang="en-US" sz="4800" dirty="0"/>
              <a:t>Residual Networks (</a:t>
            </a:r>
            <a:r>
              <a:rPr lang="en-US" sz="4800" dirty="0" err="1"/>
              <a:t>ResNet</a:t>
            </a:r>
            <a:r>
              <a:rPr lang="en-US" sz="4800" dirty="0"/>
              <a:t>) [He et al. 2015]</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2158CA-0339-1389-D027-EECAB29E0DA0}"/>
                  </a:ext>
                </a:extLst>
              </p:cNvPr>
              <p:cNvSpPr>
                <a:spLocks noGrp="1"/>
              </p:cNvSpPr>
              <p:nvPr>
                <p:ph idx="1"/>
              </p:nvPr>
            </p:nvSpPr>
            <p:spPr>
              <a:xfrm>
                <a:off x="622738" y="1237592"/>
                <a:ext cx="7728957" cy="4405825"/>
              </a:xfrm>
            </p:spPr>
            <p:txBody>
              <a:bodyPr>
                <a:normAutofit fontScale="92500" lnSpcReduction="20000"/>
              </a:bodyPr>
              <a:lstStyle/>
              <a:p>
                <a:r>
                  <a:rPr lang="en-US" dirty="0"/>
                  <a:t>In a standard NN, output from a given layer is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endParaRPr lang="en-US" b="0" dirty="0"/>
              </a:p>
              <a:p>
                <a:r>
                  <a:rPr lang="en-US" dirty="0"/>
                  <a:t>In </a:t>
                </a:r>
                <a:r>
                  <a:rPr lang="en-US" dirty="0" err="1"/>
                  <a:t>ResNet</a:t>
                </a:r>
                <a:r>
                  <a:rPr lang="en-US" dirty="0"/>
                  <a:t> w. skip connection, output from a given layer is </a:t>
                </a:r>
                <a14:m>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oMath>
                </a14:m>
                <a:endParaRPr lang="en-US" b="0" dirty="0"/>
              </a:p>
              <a:p>
                <a:r>
                  <a:rPr lang="en-US" dirty="0"/>
                  <a:t>Benefits:</a:t>
                </a:r>
              </a:p>
              <a:p>
                <a:pPr lvl="1"/>
                <a:r>
                  <a:rPr lang="en-US" dirty="0"/>
                  <a:t>Residual connections help in handling the vanishing gradient problem in very deep NNs</a:t>
                </a:r>
              </a:p>
              <a:p>
                <a:pPr lvl="1"/>
                <a:r>
                  <a:rPr lang="en-US"/>
                  <a:t>If identity </a:t>
                </a:r>
                <a:r>
                  <a:rPr lang="en-US" dirty="0"/>
                  <a:t>mapping is close to optimal, then weights can be small to capture minor differences only, in other words, “unnecessary layers” can learn to be identity mapping. This allows stacking many layers (e.g., 152) without overfitting</a:t>
                </a:r>
                <a:endParaRPr lang="en-SE" dirty="0"/>
              </a:p>
            </p:txBody>
          </p:sp>
        </mc:Choice>
        <mc:Fallback xmlns="">
          <p:sp>
            <p:nvSpPr>
              <p:cNvPr id="3" name="Content Placeholder 2">
                <a:extLst>
                  <a:ext uri="{FF2B5EF4-FFF2-40B4-BE49-F238E27FC236}">
                    <a16:creationId xmlns:a16="http://schemas.microsoft.com/office/drawing/2014/main" id="{352158CA-0339-1389-D027-EECAB29E0DA0}"/>
                  </a:ext>
                </a:extLst>
              </p:cNvPr>
              <p:cNvSpPr>
                <a:spLocks noGrp="1" noRot="1" noChangeAspect="1" noMove="1" noResize="1" noEditPoints="1" noAdjustHandles="1" noChangeArrowheads="1" noChangeShapeType="1" noTextEdit="1"/>
              </p:cNvSpPr>
              <p:nvPr>
                <p:ph idx="1"/>
              </p:nvPr>
            </p:nvSpPr>
            <p:spPr>
              <a:xfrm>
                <a:off x="622738" y="1237592"/>
                <a:ext cx="7728957" cy="4405825"/>
              </a:xfrm>
              <a:blipFill>
                <a:blip r:embed="rId3"/>
                <a:stretch>
                  <a:fillRect l="-1577" t="-442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525FB6F-D53C-5FDD-16DA-2C0609D9F955}"/>
              </a:ext>
            </a:extLst>
          </p:cNvPr>
          <p:cNvSpPr>
            <a:spLocks noGrp="1"/>
          </p:cNvSpPr>
          <p:nvPr>
            <p:ph type="sldNum" sz="quarter" idx="12"/>
          </p:nvPr>
        </p:nvSpPr>
        <p:spPr/>
        <p:txBody>
          <a:bodyPr/>
          <a:lstStyle/>
          <a:p>
            <a:fld id="{1F57BF9A-7B35-9447-9112-EAE7E91B4E99}" type="slidenum">
              <a:rPr lang="en-US" smtClean="0"/>
              <a:t>64</a:t>
            </a:fld>
            <a:endParaRPr lang="en-US"/>
          </a:p>
        </p:txBody>
      </p:sp>
      <p:sp>
        <p:nvSpPr>
          <p:cNvPr id="9" name="object 11">
            <a:extLst>
              <a:ext uri="{FF2B5EF4-FFF2-40B4-BE49-F238E27FC236}">
                <a16:creationId xmlns:a16="http://schemas.microsoft.com/office/drawing/2014/main" id="{35A87E2E-59E9-F0A4-705E-47CF2080BBEF}"/>
              </a:ext>
            </a:extLst>
          </p:cNvPr>
          <p:cNvSpPr/>
          <p:nvPr/>
        </p:nvSpPr>
        <p:spPr>
          <a:xfrm>
            <a:off x="6227092" y="4968721"/>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pic>
        <p:nvPicPr>
          <p:cNvPr id="11" name="Picture 10">
            <a:extLst>
              <a:ext uri="{FF2B5EF4-FFF2-40B4-BE49-F238E27FC236}">
                <a16:creationId xmlns:a16="http://schemas.microsoft.com/office/drawing/2014/main" id="{B376FAF6-C51C-8883-1C04-0413AF33C3A9}"/>
              </a:ext>
            </a:extLst>
          </p:cNvPr>
          <p:cNvPicPr>
            <a:picLocks noChangeAspect="1"/>
          </p:cNvPicPr>
          <p:nvPr/>
        </p:nvPicPr>
        <p:blipFill>
          <a:blip r:embed="rId4"/>
          <a:stretch>
            <a:fillRect/>
          </a:stretch>
        </p:blipFill>
        <p:spPr>
          <a:xfrm>
            <a:off x="1698907" y="5494620"/>
            <a:ext cx="9144000" cy="1300318"/>
          </a:xfrm>
          <a:prstGeom prst="rect">
            <a:avLst/>
          </a:prstGeom>
        </p:spPr>
      </p:pic>
      <p:sp>
        <p:nvSpPr>
          <p:cNvPr id="12" name="object 8">
            <a:extLst>
              <a:ext uri="{FF2B5EF4-FFF2-40B4-BE49-F238E27FC236}">
                <a16:creationId xmlns:a16="http://schemas.microsoft.com/office/drawing/2014/main" id="{C6E08668-2C66-145D-007A-E86A6D751D54}"/>
              </a:ext>
            </a:extLst>
          </p:cNvPr>
          <p:cNvSpPr/>
          <p:nvPr/>
        </p:nvSpPr>
        <p:spPr>
          <a:xfrm>
            <a:off x="8067189" y="1885950"/>
            <a:ext cx="4115295" cy="268792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87074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6D9E-5201-DE38-62BD-D23630091AA8}"/>
              </a:ext>
            </a:extLst>
          </p:cNvPr>
          <p:cNvSpPr>
            <a:spLocks noGrp="1"/>
          </p:cNvSpPr>
          <p:nvPr>
            <p:ph type="title"/>
          </p:nvPr>
        </p:nvSpPr>
        <p:spPr/>
        <p:txBody>
          <a:bodyPr/>
          <a:lstStyle/>
          <a:p>
            <a:r>
              <a:rPr lang="en-US" dirty="0"/>
              <a:t>Deeper Nets have Better Performance</a:t>
            </a:r>
            <a:endParaRPr lang="en-SE" dirty="0"/>
          </a:p>
        </p:txBody>
      </p:sp>
      <p:sp>
        <p:nvSpPr>
          <p:cNvPr id="3" name="Content Placeholder 2">
            <a:extLst>
              <a:ext uri="{FF2B5EF4-FFF2-40B4-BE49-F238E27FC236}">
                <a16:creationId xmlns:a16="http://schemas.microsoft.com/office/drawing/2014/main" id="{56BB0938-0ECB-9628-FD63-A0F987212F7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20C784F8-0680-3BB9-81B0-A92CF113655B}"/>
              </a:ext>
            </a:extLst>
          </p:cNvPr>
          <p:cNvSpPr>
            <a:spLocks noGrp="1"/>
          </p:cNvSpPr>
          <p:nvPr>
            <p:ph type="sldNum" sz="quarter" idx="12"/>
          </p:nvPr>
        </p:nvSpPr>
        <p:spPr/>
        <p:txBody>
          <a:bodyPr/>
          <a:lstStyle/>
          <a:p>
            <a:fld id="{1F57BF9A-7B35-9447-9112-EAE7E91B4E99}" type="slidenum">
              <a:rPr lang="en-US" smtClean="0"/>
              <a:t>65</a:t>
            </a:fld>
            <a:endParaRPr lang="en-US"/>
          </a:p>
        </p:txBody>
      </p:sp>
      <p:sp>
        <p:nvSpPr>
          <p:cNvPr id="5" name="object 4">
            <a:extLst>
              <a:ext uri="{FF2B5EF4-FFF2-40B4-BE49-F238E27FC236}">
                <a16:creationId xmlns:a16="http://schemas.microsoft.com/office/drawing/2014/main" id="{7476BB8B-F64A-5DB1-3392-7CE00886CD8C}"/>
              </a:ext>
            </a:extLst>
          </p:cNvPr>
          <p:cNvSpPr/>
          <p:nvPr/>
        </p:nvSpPr>
        <p:spPr>
          <a:xfrm>
            <a:off x="1651856" y="2380047"/>
            <a:ext cx="8888288" cy="324036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73671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627B-04E1-FDB6-0E88-3BCEAE705415}"/>
              </a:ext>
            </a:extLst>
          </p:cNvPr>
          <p:cNvSpPr>
            <a:spLocks noGrp="1"/>
          </p:cNvSpPr>
          <p:nvPr>
            <p:ph type="title"/>
          </p:nvPr>
        </p:nvSpPr>
        <p:spPr/>
        <p:txBody>
          <a:bodyPr/>
          <a:lstStyle/>
          <a:p>
            <a:r>
              <a:rPr lang="en-US" dirty="0"/>
              <a:t>CNN Layer Patterns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0AC4A27-BAD7-7BAB-512F-A0509EC1ADB7}"/>
                  </a:ext>
                </a:extLst>
              </p:cNvPr>
              <p:cNvSpPr>
                <a:spLocks noGrp="1"/>
              </p:cNvSpPr>
              <p:nvPr>
                <p:ph idx="1"/>
              </p:nvPr>
            </p:nvSpPr>
            <p:spPr>
              <a:xfrm>
                <a:off x="622737" y="1237593"/>
                <a:ext cx="10949153" cy="2761752"/>
              </a:xfrm>
            </p:spPr>
            <p:txBody>
              <a:bodyPr>
                <a:normAutofit fontScale="55000" lnSpcReduction="20000"/>
              </a:bodyPr>
              <a:lstStyle/>
              <a:p>
                <a:r>
                  <a:rPr lang="en-US" dirty="0"/>
                  <a:t>A typical CNN architecture looks like: </a:t>
                </a:r>
                <a:r>
                  <a:rPr lang="en-US" b="0" i="0" dirty="0">
                    <a:solidFill>
                      <a:srgbClr val="000000"/>
                    </a:solidFill>
                    <a:effectLst/>
                    <a:latin typeface="Courier New" panose="02070309020205020404" pitchFamily="49" charset="0"/>
                  </a:rPr>
                  <a:t>INPUT-&gt;[[CONV-&gt;RELU]*N-&gt;POOL?]*M-&gt;[FC-&gt;RELU]*K-&gt;FC </a:t>
                </a:r>
              </a:p>
              <a:p>
                <a:pPr lvl="1"/>
                <a:r>
                  <a:rPr lang="en-US" dirty="0"/>
                  <a:t>where </a:t>
                </a:r>
                <a:r>
                  <a:rPr lang="en-US" b="0" i="0" dirty="0">
                    <a:solidFill>
                      <a:srgbClr val="000000"/>
                    </a:solidFill>
                    <a:effectLst/>
                    <a:latin typeface="Courier New" panose="02070309020205020404" pitchFamily="49" charset="0"/>
                  </a:rPr>
                  <a:t>*</a:t>
                </a:r>
                <a:r>
                  <a:rPr lang="en-US" dirty="0"/>
                  <a:t> indicates repetition, and </a:t>
                </a:r>
                <a:r>
                  <a:rPr lang="en-US" b="0" i="0" dirty="0">
                    <a:solidFill>
                      <a:srgbClr val="000000"/>
                    </a:solidFill>
                    <a:effectLst/>
                    <a:latin typeface="Courier New" panose="02070309020205020404" pitchFamily="49" charset="0"/>
                  </a:rPr>
                  <a:t>POOL?</a:t>
                </a:r>
                <a:r>
                  <a:rPr lang="en-US" dirty="0"/>
                  <a:t> indicates an optional pooling layer. </a:t>
                </a:r>
                <a14:m>
                  <m:oMath xmlns:m="http://schemas.openxmlformats.org/officeDocument/2006/math">
                    <m:r>
                      <a:rPr lang="en-US" i="1" dirty="0" smtClean="0">
                        <a:latin typeface="Cambria Math" panose="02040503050406030204" pitchFamily="18" charset="0"/>
                      </a:rPr>
                      <m:t>𝑁</m:t>
                    </m:r>
                    <m:r>
                      <a:rPr lang="en-US"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 (usually </a:t>
                </a:r>
                <a14:m>
                  <m:oMath xmlns:m="http://schemas.openxmlformats.org/officeDocument/2006/math">
                    <m:r>
                      <a:rPr lang="en-US" i="1" dirty="0" smtClean="0">
                        <a:latin typeface="Cambria Math" panose="02040503050406030204" pitchFamily="18" charset="0"/>
                      </a:rPr>
                      <m:t>𝑁</m:t>
                    </m:r>
                    <m:r>
                      <a:rPr lang="en-US" b="0" i="1" dirty="0" smtClean="0">
                        <a:latin typeface="Cambria Math" panose="02040503050406030204" pitchFamily="18" charset="0"/>
                      </a:rPr>
                      <m:t>≤3</m:t>
                    </m:r>
                  </m:oMath>
                </a14:m>
                <a:r>
                  <a:rPr lang="en-US" dirty="0"/>
                  <a:t>), </a:t>
                </a:r>
                <a14:m>
                  <m:oMath xmlns:m="http://schemas.openxmlformats.org/officeDocument/2006/math">
                    <m:r>
                      <a:rPr lang="en-US" i="1" dirty="0" smtClean="0">
                        <a:latin typeface="Cambria Math" panose="02040503050406030204" pitchFamily="18" charset="0"/>
                      </a:rPr>
                      <m:t>𝑀</m:t>
                    </m:r>
                    <m:r>
                      <a:rPr lang="en-US" b="0" i="1" dirty="0" smtClean="0">
                        <a:latin typeface="Cambria Math" panose="02040503050406030204" pitchFamily="18" charset="0"/>
                      </a:rPr>
                      <m:t>≥0</m:t>
                    </m:r>
                  </m:oMath>
                </a14:m>
                <a:r>
                  <a:rPr lang="en-US" dirty="0"/>
                  <a:t>, </a:t>
                </a:r>
                <a14:m>
                  <m:oMath xmlns:m="http://schemas.openxmlformats.org/officeDocument/2006/math">
                    <m:r>
                      <a:rPr lang="en-US" i="1" dirty="0" smtClean="0">
                        <a:latin typeface="Cambria Math" panose="02040503050406030204" pitchFamily="18" charset="0"/>
                      </a:rPr>
                      <m:t>𝐾</m:t>
                    </m:r>
                    <m:r>
                      <a:rPr lang="en-US" b="0" i="1" dirty="0" smtClean="0">
                        <a:latin typeface="Cambria Math" panose="02040503050406030204" pitchFamily="18" charset="0"/>
                      </a:rPr>
                      <m:t>≥0</m:t>
                    </m:r>
                  </m:oMath>
                </a14:m>
                <a:r>
                  <a:rPr lang="en-US" dirty="0"/>
                  <a:t> (and usually </a:t>
                </a:r>
                <a14:m>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&lt;3</m:t>
                    </m:r>
                  </m:oMath>
                </a14:m>
                <a:r>
                  <a:rPr lang="en-US" dirty="0"/>
                  <a:t>)</a:t>
                </a:r>
              </a:p>
              <a:p>
                <a:r>
                  <a:rPr lang="en-US" dirty="0"/>
                  <a:t>Some common architectures:</a:t>
                </a:r>
              </a:p>
              <a:p>
                <a:pPr lvl="1"/>
                <a:r>
                  <a:rPr lang="en-US" sz="3200" dirty="0">
                    <a:solidFill>
                      <a:srgbClr val="000000"/>
                    </a:solidFill>
                    <a:latin typeface="Courier New" panose="02070309020205020404" pitchFamily="49" charset="0"/>
                    <a:ea typeface="+mn-ea"/>
                    <a:cs typeface="+mn-cs"/>
                  </a:rPr>
                  <a:t>INPUT-&gt;FC</a:t>
                </a:r>
                <a:r>
                  <a:rPr lang="en-US" dirty="0"/>
                  <a:t>, implements a linear classifier. Here N = M = K = 0.</a:t>
                </a:r>
              </a:p>
              <a:p>
                <a:pPr lvl="1"/>
                <a:r>
                  <a:rPr lang="en-US" sz="3200" dirty="0">
                    <a:solidFill>
                      <a:srgbClr val="000000"/>
                    </a:solidFill>
                    <a:latin typeface="Courier New" panose="02070309020205020404" pitchFamily="49" charset="0"/>
                    <a:ea typeface="+mn-ea"/>
                    <a:cs typeface="+mn-cs"/>
                  </a:rPr>
                  <a:t>INPUT-&gt;CONV-&gt;RELU-&gt;FC</a:t>
                </a:r>
              </a:p>
              <a:p>
                <a:pPr lvl="1"/>
                <a:r>
                  <a:rPr lang="en-US" sz="3200" dirty="0">
                    <a:solidFill>
                      <a:srgbClr val="000000"/>
                    </a:solidFill>
                    <a:latin typeface="Courier New" panose="02070309020205020404" pitchFamily="49" charset="0"/>
                    <a:ea typeface="+mn-ea"/>
                    <a:cs typeface="+mn-cs"/>
                  </a:rPr>
                  <a:t>INPUT-&gt;[CONV-&gt;RELU-&gt;POOL]*2-&gt;FC-&gt;RELU-&gt;FC </a:t>
                </a:r>
                <a:r>
                  <a:rPr lang="en-US" dirty="0"/>
                  <a:t>(fig below). There is a single CONV layer between every POOL layer.</a:t>
                </a:r>
              </a:p>
              <a:p>
                <a:pPr lvl="1"/>
                <a:r>
                  <a:rPr lang="en-US" sz="3200" dirty="0">
                    <a:solidFill>
                      <a:srgbClr val="000000"/>
                    </a:solidFill>
                    <a:latin typeface="Courier New" panose="02070309020205020404" pitchFamily="49" charset="0"/>
                    <a:ea typeface="+mn-ea"/>
                    <a:cs typeface="+mn-cs"/>
                  </a:rPr>
                  <a:t>INPUT-&gt;[CONV-&gt;RELU-&gt;CONV-&gt;RELU-&gt;POOL]*3-&gt;[FC-&gt;RELU]*2-&gt;FC </a:t>
                </a:r>
                <a:r>
                  <a:rPr lang="en-US" dirty="0"/>
                  <a:t>There are two </a:t>
                </a:r>
                <a:r>
                  <a:rPr lang="en-US" sz="3200" dirty="0">
                    <a:solidFill>
                      <a:srgbClr val="000000"/>
                    </a:solidFill>
                    <a:latin typeface="Courier New" panose="02070309020205020404" pitchFamily="49" charset="0"/>
                    <a:ea typeface="+mn-ea"/>
                    <a:cs typeface="+mn-cs"/>
                  </a:rPr>
                  <a:t>CONV</a:t>
                </a:r>
                <a:r>
                  <a:rPr lang="en-US" dirty="0"/>
                  <a:t> layers stacked before every </a:t>
                </a:r>
                <a:r>
                  <a:rPr lang="en-US" sz="3200" dirty="0">
                    <a:solidFill>
                      <a:srgbClr val="000000"/>
                    </a:solidFill>
                    <a:latin typeface="Courier New" panose="02070309020205020404" pitchFamily="49" charset="0"/>
                    <a:ea typeface="+mn-ea"/>
                    <a:cs typeface="+mn-cs"/>
                  </a:rPr>
                  <a:t>POOL</a:t>
                </a:r>
                <a:r>
                  <a:rPr lang="en-US" dirty="0"/>
                  <a:t> layer, e.g., two stacked </a:t>
                </a:r>
                <a14:m>
                  <m:oMath xmlns:m="http://schemas.openxmlformats.org/officeDocument/2006/math">
                    <m:r>
                      <a:rPr lang="en-US" b="0" i="1" smtClean="0">
                        <a:latin typeface="Cambria Math" panose="02040503050406030204" pitchFamily="18" charset="0"/>
                      </a:rPr>
                      <m:t>3×3</m:t>
                    </m:r>
                  </m:oMath>
                </a14:m>
                <a:r>
                  <a:rPr lang="en-US" dirty="0"/>
                  <a:t> CONV Layers. This is generally a good idea for larger and deeper networks, because multiple stacked </a:t>
                </a:r>
                <a:r>
                  <a:rPr lang="en-US" sz="3200" dirty="0">
                    <a:solidFill>
                      <a:srgbClr val="000000"/>
                    </a:solidFill>
                    <a:latin typeface="Courier New" panose="02070309020205020404" pitchFamily="49" charset="0"/>
                    <a:ea typeface="+mn-ea"/>
                    <a:cs typeface="+mn-cs"/>
                  </a:rPr>
                  <a:t>CONV</a:t>
                </a:r>
                <a:r>
                  <a:rPr lang="en-US" dirty="0"/>
                  <a:t> layers can develop more complex features of the input volume before the destructive pooling operation</a:t>
                </a:r>
              </a:p>
            </p:txBody>
          </p:sp>
        </mc:Choice>
        <mc:Fallback xmlns="">
          <p:sp>
            <p:nvSpPr>
              <p:cNvPr id="3" name="Content Placeholder 2">
                <a:extLst>
                  <a:ext uri="{FF2B5EF4-FFF2-40B4-BE49-F238E27FC236}">
                    <a16:creationId xmlns:a16="http://schemas.microsoft.com/office/drawing/2014/main" id="{30AC4A27-BAD7-7BAB-512F-A0509EC1ADB7}"/>
                  </a:ext>
                </a:extLst>
              </p:cNvPr>
              <p:cNvSpPr>
                <a:spLocks noGrp="1" noRot="1" noChangeAspect="1" noMove="1" noResize="1" noEditPoints="1" noAdjustHandles="1" noChangeArrowheads="1" noChangeShapeType="1" noTextEdit="1"/>
              </p:cNvSpPr>
              <p:nvPr>
                <p:ph idx="1"/>
              </p:nvPr>
            </p:nvSpPr>
            <p:spPr>
              <a:xfrm>
                <a:off x="622737" y="1237593"/>
                <a:ext cx="10949153" cy="2761752"/>
              </a:xfrm>
              <a:blipFill>
                <a:blip r:embed="rId2"/>
                <a:stretch>
                  <a:fillRect l="-334" t="-3753" r="-612" b="-110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78BDAAD-2E69-7A86-AE6E-EFAD8DE734E2}"/>
              </a:ext>
            </a:extLst>
          </p:cNvPr>
          <p:cNvSpPr>
            <a:spLocks noGrp="1"/>
          </p:cNvSpPr>
          <p:nvPr>
            <p:ph type="sldNum" sz="quarter" idx="12"/>
          </p:nvPr>
        </p:nvSpPr>
        <p:spPr/>
        <p:txBody>
          <a:bodyPr/>
          <a:lstStyle/>
          <a:p>
            <a:fld id="{1F57BF9A-7B35-9447-9112-EAE7E91B4E99}" type="slidenum">
              <a:rPr lang="en-US" smtClean="0"/>
              <a:t>66</a:t>
            </a:fld>
            <a:endParaRPr lang="en-US"/>
          </a:p>
        </p:txBody>
      </p:sp>
      <p:pic>
        <p:nvPicPr>
          <p:cNvPr id="5" name="Picture 2">
            <a:extLst>
              <a:ext uri="{FF2B5EF4-FFF2-40B4-BE49-F238E27FC236}">
                <a16:creationId xmlns:a16="http://schemas.microsoft.com/office/drawing/2014/main" id="{8E4B0CA7-FD5E-4A49-9D4A-A2852E418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830" y="3911311"/>
            <a:ext cx="8535299" cy="28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97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AF67-B637-70F4-BE82-6688209DECA0}"/>
              </a:ext>
            </a:extLst>
          </p:cNvPr>
          <p:cNvSpPr>
            <a:spLocks noGrp="1"/>
          </p:cNvSpPr>
          <p:nvPr>
            <p:ph type="title"/>
          </p:nvPr>
        </p:nvSpPr>
        <p:spPr/>
        <p:txBody>
          <a:bodyPr/>
          <a:lstStyle/>
          <a:p>
            <a:r>
              <a:rPr lang="en-US" dirty="0"/>
              <a:t>Transfer Learning</a:t>
            </a:r>
            <a:endParaRPr lang="en-SE" dirty="0"/>
          </a:p>
        </p:txBody>
      </p:sp>
      <p:sp>
        <p:nvSpPr>
          <p:cNvPr id="3" name="Content Placeholder 2">
            <a:extLst>
              <a:ext uri="{FF2B5EF4-FFF2-40B4-BE49-F238E27FC236}">
                <a16:creationId xmlns:a16="http://schemas.microsoft.com/office/drawing/2014/main" id="{611B1697-750C-B964-BCB6-09258CC9DA23}"/>
              </a:ext>
            </a:extLst>
          </p:cNvPr>
          <p:cNvSpPr>
            <a:spLocks noGrp="1"/>
          </p:cNvSpPr>
          <p:nvPr>
            <p:ph idx="1"/>
          </p:nvPr>
        </p:nvSpPr>
        <p:spPr>
          <a:xfrm>
            <a:off x="622737" y="1237593"/>
            <a:ext cx="10949153" cy="3003722"/>
          </a:xfrm>
        </p:spPr>
        <p:txBody>
          <a:bodyPr>
            <a:normAutofit fontScale="70000" lnSpcReduction="20000"/>
          </a:bodyPr>
          <a:lstStyle/>
          <a:p>
            <a:r>
              <a:rPr lang="en-US" dirty="0"/>
              <a:t>Instead of training your CNN from scratch, start from a pre-trained CNN (e.g., </a:t>
            </a:r>
            <a:r>
              <a:rPr lang="en-US" dirty="0" err="1"/>
              <a:t>ResNet</a:t>
            </a:r>
            <a:r>
              <a:rPr lang="en-US" dirty="0"/>
              <a:t>) and fine-tune it for your task</a:t>
            </a:r>
          </a:p>
          <a:p>
            <a:r>
              <a:rPr lang="en-US" dirty="0"/>
              <a:t>First, replace SoftMax layer (classification head) with your own</a:t>
            </a:r>
          </a:p>
          <a:p>
            <a:r>
              <a:rPr lang="en-US" dirty="0"/>
              <a:t>Next, train the CNN while keeping parameters frozen for</a:t>
            </a:r>
          </a:p>
          <a:p>
            <a:pPr lvl="1"/>
            <a:r>
              <a:rPr lang="en-US" dirty="0"/>
              <a:t>all CONV layers and only train the FC layer</a:t>
            </a:r>
          </a:p>
          <a:p>
            <a:pPr lvl="1"/>
            <a:r>
              <a:rPr lang="en-US" dirty="0"/>
              <a:t>or part of the earlier CONV layers close to the input layer (since earlier layers extract lower-level features that are more likely to be common among different tasks)</a:t>
            </a:r>
          </a:p>
          <a:p>
            <a:pPr lvl="1"/>
            <a:r>
              <a:rPr lang="en-US" dirty="0"/>
              <a:t>or none of the layers</a:t>
            </a:r>
          </a:p>
          <a:p>
            <a:pPr lvl="1"/>
            <a:r>
              <a:rPr lang="en-US" dirty="0"/>
              <a:t>The decision depends on how much training data you have, and how similar your task is to that of the pre-trained CNN</a:t>
            </a:r>
            <a:endParaRPr lang="en-SE" dirty="0"/>
          </a:p>
        </p:txBody>
      </p:sp>
      <p:sp>
        <p:nvSpPr>
          <p:cNvPr id="4" name="Slide Number Placeholder 3">
            <a:extLst>
              <a:ext uri="{FF2B5EF4-FFF2-40B4-BE49-F238E27FC236}">
                <a16:creationId xmlns:a16="http://schemas.microsoft.com/office/drawing/2014/main" id="{1A362323-F5A8-3144-2656-3B7F03363B8C}"/>
              </a:ext>
            </a:extLst>
          </p:cNvPr>
          <p:cNvSpPr>
            <a:spLocks noGrp="1"/>
          </p:cNvSpPr>
          <p:nvPr>
            <p:ph type="sldNum" sz="quarter" idx="12"/>
          </p:nvPr>
        </p:nvSpPr>
        <p:spPr/>
        <p:txBody>
          <a:bodyPr/>
          <a:lstStyle/>
          <a:p>
            <a:fld id="{1F57BF9A-7B35-9447-9112-EAE7E91B4E99}" type="slidenum">
              <a:rPr lang="en-US" smtClean="0"/>
              <a:t>67</a:t>
            </a:fld>
            <a:endParaRPr lang="en-US"/>
          </a:p>
        </p:txBody>
      </p:sp>
      <p:pic>
        <p:nvPicPr>
          <p:cNvPr id="5" name="Picture 2">
            <a:extLst>
              <a:ext uri="{FF2B5EF4-FFF2-40B4-BE49-F238E27FC236}">
                <a16:creationId xmlns:a16="http://schemas.microsoft.com/office/drawing/2014/main" id="{9DA41DBC-E29C-C30B-EB16-BF8D01986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802" y="4390909"/>
            <a:ext cx="6951123" cy="23484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536157-BDEB-73C9-A1A9-193E5ED0E498}"/>
              </a:ext>
            </a:extLst>
          </p:cNvPr>
          <p:cNvSpPr/>
          <p:nvPr/>
        </p:nvSpPr>
        <p:spPr bwMode="auto">
          <a:xfrm>
            <a:off x="8924668" y="4727662"/>
            <a:ext cx="792088" cy="16561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E28788D8-38B3-844E-BC8F-5CD347827259}"/>
              </a:ext>
            </a:extLst>
          </p:cNvPr>
          <p:cNvSpPr txBox="1"/>
          <p:nvPr/>
        </p:nvSpPr>
        <p:spPr>
          <a:xfrm>
            <a:off x="8887312" y="4176662"/>
            <a:ext cx="1746448" cy="584775"/>
          </a:xfrm>
          <a:prstGeom prst="rect">
            <a:avLst/>
          </a:prstGeom>
          <a:noFill/>
        </p:spPr>
        <p:txBody>
          <a:bodyPr wrap="square">
            <a:spAutoFit/>
          </a:bodyPr>
          <a:lstStyle/>
          <a:p>
            <a:r>
              <a:rPr lang="en-US" sz="1600" dirty="0"/>
              <a:t>Replace SoftMax layer </a:t>
            </a:r>
            <a:endParaRPr lang="en-SE" sz="1600" dirty="0"/>
          </a:p>
        </p:txBody>
      </p:sp>
      <p:sp>
        <p:nvSpPr>
          <p:cNvPr id="8" name="Rectangle 7">
            <a:extLst>
              <a:ext uri="{FF2B5EF4-FFF2-40B4-BE49-F238E27FC236}">
                <a16:creationId xmlns:a16="http://schemas.microsoft.com/office/drawing/2014/main" id="{58CF413D-C28C-7384-AAF8-9D95D7F232DC}"/>
              </a:ext>
            </a:extLst>
          </p:cNvPr>
          <p:cNvSpPr/>
          <p:nvPr/>
        </p:nvSpPr>
        <p:spPr bwMode="auto">
          <a:xfrm>
            <a:off x="7340492" y="4727662"/>
            <a:ext cx="1512168" cy="16561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BF50E465-49B9-625F-8B8E-1F6CF650EBBB}"/>
              </a:ext>
            </a:extLst>
          </p:cNvPr>
          <p:cNvSpPr/>
          <p:nvPr/>
        </p:nvSpPr>
        <p:spPr bwMode="auto">
          <a:xfrm>
            <a:off x="3668084" y="4477355"/>
            <a:ext cx="3600400" cy="190649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1F9C6796-7BFC-0B28-4C94-79F6ABA76E39}"/>
              </a:ext>
            </a:extLst>
          </p:cNvPr>
          <p:cNvSpPr txBox="1"/>
          <p:nvPr/>
        </p:nvSpPr>
        <p:spPr>
          <a:xfrm>
            <a:off x="7254743" y="4176662"/>
            <a:ext cx="1746448" cy="584775"/>
          </a:xfrm>
          <a:prstGeom prst="rect">
            <a:avLst/>
          </a:prstGeom>
          <a:noFill/>
        </p:spPr>
        <p:txBody>
          <a:bodyPr wrap="square">
            <a:spAutoFit/>
          </a:bodyPr>
          <a:lstStyle/>
          <a:p>
            <a:r>
              <a:rPr lang="en-US" sz="1600" dirty="0"/>
              <a:t>Retrain one or more later layers</a:t>
            </a:r>
            <a:endParaRPr lang="en-SE" sz="1600" dirty="0"/>
          </a:p>
        </p:txBody>
      </p:sp>
      <p:sp>
        <p:nvSpPr>
          <p:cNvPr id="11" name="TextBox 10">
            <a:extLst>
              <a:ext uri="{FF2B5EF4-FFF2-40B4-BE49-F238E27FC236}">
                <a16:creationId xmlns:a16="http://schemas.microsoft.com/office/drawing/2014/main" id="{831AA005-6C70-73E6-D2ED-0CACBE5E06A6}"/>
              </a:ext>
            </a:extLst>
          </p:cNvPr>
          <p:cNvSpPr txBox="1"/>
          <p:nvPr/>
        </p:nvSpPr>
        <p:spPr>
          <a:xfrm>
            <a:off x="4301049" y="4142408"/>
            <a:ext cx="2669732" cy="338554"/>
          </a:xfrm>
          <a:prstGeom prst="rect">
            <a:avLst/>
          </a:prstGeom>
          <a:noFill/>
        </p:spPr>
        <p:txBody>
          <a:bodyPr wrap="square">
            <a:spAutoFit/>
          </a:bodyPr>
          <a:lstStyle/>
          <a:p>
            <a:r>
              <a:rPr lang="en-US" sz="1600" dirty="0"/>
              <a:t>Keep frozen earlier layers</a:t>
            </a:r>
            <a:endParaRPr lang="en-SE" sz="1600" dirty="0"/>
          </a:p>
        </p:txBody>
      </p:sp>
    </p:spTree>
    <p:extLst>
      <p:ext uri="{BB962C8B-B14F-4D97-AF65-F5344CB8AC3E}">
        <p14:creationId xmlns:p14="http://schemas.microsoft.com/office/powerpoint/2010/main" val="268477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983F-291C-47FE-557B-D95A8E320EF6}"/>
              </a:ext>
            </a:extLst>
          </p:cNvPr>
          <p:cNvSpPr>
            <a:spLocks noGrp="1"/>
          </p:cNvSpPr>
          <p:nvPr>
            <p:ph type="title"/>
          </p:nvPr>
        </p:nvSpPr>
        <p:spPr/>
        <p:txBody>
          <a:bodyPr/>
          <a:lstStyle/>
          <a:p>
            <a:r>
              <a:rPr lang="en-US" dirty="0"/>
              <a:t>Sobel Filter for Vertical Edge Detection</a:t>
            </a:r>
            <a:endParaRPr lang="en-SE" dirty="0"/>
          </a:p>
        </p:txBody>
      </p:sp>
      <p:sp>
        <p:nvSpPr>
          <p:cNvPr id="3" name="Content Placeholder 2">
            <a:extLst>
              <a:ext uri="{FF2B5EF4-FFF2-40B4-BE49-F238E27FC236}">
                <a16:creationId xmlns:a16="http://schemas.microsoft.com/office/drawing/2014/main" id="{65624F56-6412-ED02-6047-E02AF72A292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D5BC533-B623-7DE9-8F39-73BEEE6FA0F4}"/>
              </a:ext>
            </a:extLst>
          </p:cNvPr>
          <p:cNvSpPr>
            <a:spLocks noGrp="1"/>
          </p:cNvSpPr>
          <p:nvPr>
            <p:ph type="sldNum" sz="quarter" idx="12"/>
          </p:nvPr>
        </p:nvSpPr>
        <p:spPr/>
        <p:txBody>
          <a:bodyPr/>
          <a:lstStyle/>
          <a:p>
            <a:fld id="{1F57BF9A-7B35-9447-9112-EAE7E91B4E99}" type="slidenum">
              <a:rPr lang="en-US" smtClean="0"/>
              <a:t>7</a:t>
            </a:fld>
            <a:endParaRPr lang="en-US"/>
          </a:p>
        </p:txBody>
      </p:sp>
      <p:graphicFrame>
        <p:nvGraphicFramePr>
          <p:cNvPr id="5" name="Table 4">
            <a:extLst>
              <a:ext uri="{FF2B5EF4-FFF2-40B4-BE49-F238E27FC236}">
                <a16:creationId xmlns:a16="http://schemas.microsoft.com/office/drawing/2014/main" id="{B7F4F8F8-911F-A0AA-5650-38592A2E77FB}"/>
              </a:ext>
            </a:extLst>
          </p:cNvPr>
          <p:cNvGraphicFramePr>
            <a:graphicFrameLocks noGrp="1"/>
          </p:cNvGraphicFramePr>
          <p:nvPr>
            <p:extLst>
              <p:ext uri="{D42A27DB-BD31-4B8C-83A1-F6EECF244321}">
                <p14:modId xmlns:p14="http://schemas.microsoft.com/office/powerpoint/2010/main" val="3036839956"/>
              </p:ext>
            </p:extLst>
          </p:nvPr>
        </p:nvGraphicFramePr>
        <p:xfrm>
          <a:off x="2996280" y="1236099"/>
          <a:ext cx="2302434" cy="2296428"/>
        </p:xfrm>
        <a:graphic>
          <a:graphicData uri="http://schemas.openxmlformats.org/drawingml/2006/table">
            <a:tbl>
              <a:tblPr firstRow="1" bandRow="1">
                <a:tableStyleId>{5C22544A-7EE6-4342-B048-85BDC9FD1C3A}</a:tableStyleId>
              </a:tblPr>
              <a:tblGrid>
                <a:gridCol w="383739">
                  <a:extLst>
                    <a:ext uri="{9D8B030D-6E8A-4147-A177-3AD203B41FA5}">
                      <a16:colId xmlns:a16="http://schemas.microsoft.com/office/drawing/2014/main" val="20000"/>
                    </a:ext>
                  </a:extLst>
                </a:gridCol>
                <a:gridCol w="383739">
                  <a:extLst>
                    <a:ext uri="{9D8B030D-6E8A-4147-A177-3AD203B41FA5}">
                      <a16:colId xmlns:a16="http://schemas.microsoft.com/office/drawing/2014/main" val="20001"/>
                    </a:ext>
                  </a:extLst>
                </a:gridCol>
                <a:gridCol w="383739">
                  <a:extLst>
                    <a:ext uri="{9D8B030D-6E8A-4147-A177-3AD203B41FA5}">
                      <a16:colId xmlns:a16="http://schemas.microsoft.com/office/drawing/2014/main" val="20002"/>
                    </a:ext>
                  </a:extLst>
                </a:gridCol>
                <a:gridCol w="383739">
                  <a:extLst>
                    <a:ext uri="{9D8B030D-6E8A-4147-A177-3AD203B41FA5}">
                      <a16:colId xmlns:a16="http://schemas.microsoft.com/office/drawing/2014/main" val="20003"/>
                    </a:ext>
                  </a:extLst>
                </a:gridCol>
                <a:gridCol w="383739">
                  <a:extLst>
                    <a:ext uri="{9D8B030D-6E8A-4147-A177-3AD203B41FA5}">
                      <a16:colId xmlns:a16="http://schemas.microsoft.com/office/drawing/2014/main" val="20004"/>
                    </a:ext>
                  </a:extLst>
                </a:gridCol>
                <a:gridCol w="383739">
                  <a:extLst>
                    <a:ext uri="{9D8B030D-6E8A-4147-A177-3AD203B41FA5}">
                      <a16:colId xmlns:a16="http://schemas.microsoft.com/office/drawing/2014/main" val="20005"/>
                    </a:ext>
                  </a:extLst>
                </a:gridCol>
              </a:tblGrid>
              <a:tr h="382738">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738">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738">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738">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738">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738">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3A6D34EA-0D49-EB15-CAF1-1C5FE8ED2761}"/>
              </a:ext>
            </a:extLst>
          </p:cNvPr>
          <p:cNvGraphicFramePr>
            <a:graphicFrameLocks noGrp="1"/>
          </p:cNvGraphicFramePr>
          <p:nvPr>
            <p:extLst>
              <p:ext uri="{D42A27DB-BD31-4B8C-83A1-F6EECF244321}">
                <p14:modId xmlns:p14="http://schemas.microsoft.com/office/powerpoint/2010/main" val="1676351354"/>
              </p:ext>
            </p:extLst>
          </p:nvPr>
        </p:nvGraphicFramePr>
        <p:xfrm>
          <a:off x="5927434" y="1783945"/>
          <a:ext cx="1151217" cy="1148217"/>
        </p:xfrm>
        <a:graphic>
          <a:graphicData uri="http://schemas.openxmlformats.org/drawingml/2006/table">
            <a:tbl>
              <a:tblPr firstRow="1" bandRow="1">
                <a:tableStyleId>{5C22544A-7EE6-4342-B048-85BDC9FD1C3A}</a:tableStyleId>
              </a:tblPr>
              <a:tblGrid>
                <a:gridCol w="383739">
                  <a:extLst>
                    <a:ext uri="{9D8B030D-6E8A-4147-A177-3AD203B41FA5}">
                      <a16:colId xmlns:a16="http://schemas.microsoft.com/office/drawing/2014/main" val="20000"/>
                    </a:ext>
                  </a:extLst>
                </a:gridCol>
                <a:gridCol w="383739">
                  <a:extLst>
                    <a:ext uri="{9D8B030D-6E8A-4147-A177-3AD203B41FA5}">
                      <a16:colId xmlns:a16="http://schemas.microsoft.com/office/drawing/2014/main" val="20001"/>
                    </a:ext>
                  </a:extLst>
                </a:gridCol>
                <a:gridCol w="383739">
                  <a:extLst>
                    <a:ext uri="{9D8B030D-6E8A-4147-A177-3AD203B41FA5}">
                      <a16:colId xmlns:a16="http://schemas.microsoft.com/office/drawing/2014/main" val="20002"/>
                    </a:ext>
                  </a:extLst>
                </a:gridCol>
              </a:tblGrid>
              <a:tr h="3827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7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739">
                <a:tc>
                  <a:txBody>
                    <a:bodyPr/>
                    <a:lstStyle/>
                    <a:p>
                      <a:pPr algn="ctr"/>
                      <a:r>
                        <a:rPr lang="en-US" sz="19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F405C9-0885-A348-9FD5-E77914F2BE86}"/>
                  </a:ext>
                </a:extLst>
              </p:cNvPr>
              <p:cNvSpPr txBox="1"/>
              <p:nvPr/>
            </p:nvSpPr>
            <p:spPr>
              <a:xfrm>
                <a:off x="7255664" y="5029329"/>
                <a:ext cx="27842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CDF405C9-0885-A348-9FD5-E77914F2BE86}"/>
                  </a:ext>
                </a:extLst>
              </p:cNvPr>
              <p:cNvSpPr txBox="1">
                <a:spLocks noRot="1" noChangeAspect="1" noMove="1" noResize="1" noEditPoints="1" noAdjustHandles="1" noChangeArrowheads="1" noChangeShapeType="1" noTextEdit="1"/>
              </p:cNvSpPr>
              <p:nvPr/>
            </p:nvSpPr>
            <p:spPr>
              <a:xfrm>
                <a:off x="7255664" y="5029329"/>
                <a:ext cx="278429" cy="369332"/>
              </a:xfrm>
              <a:prstGeom prst="rect">
                <a:avLst/>
              </a:prstGeom>
              <a:blipFill>
                <a:blip r:embed="rId2"/>
                <a:stretch>
                  <a:fillRect l="-15217" r="-13043"/>
                </a:stretch>
              </a:blipFill>
            </p:spPr>
            <p:txBody>
              <a:bodyPr/>
              <a:lstStyle/>
              <a:p>
                <a:r>
                  <a:rPr lang="en-SE">
                    <a:noFill/>
                  </a:rPr>
                  <a:t> </a:t>
                </a:r>
              </a:p>
            </p:txBody>
          </p:sp>
        </mc:Fallback>
      </mc:AlternateContent>
      <p:graphicFrame>
        <p:nvGraphicFramePr>
          <p:cNvPr id="8" name="Table 7">
            <a:extLst>
              <a:ext uri="{FF2B5EF4-FFF2-40B4-BE49-F238E27FC236}">
                <a16:creationId xmlns:a16="http://schemas.microsoft.com/office/drawing/2014/main" id="{0CF602C3-C618-6819-7C04-7523F9100ADF}"/>
              </a:ext>
            </a:extLst>
          </p:cNvPr>
          <p:cNvGraphicFramePr>
            <a:graphicFrameLocks noGrp="1"/>
          </p:cNvGraphicFramePr>
          <p:nvPr>
            <p:extLst>
              <p:ext uri="{D42A27DB-BD31-4B8C-83A1-F6EECF244321}">
                <p14:modId xmlns:p14="http://schemas.microsoft.com/office/powerpoint/2010/main" val="2795758485"/>
              </p:ext>
            </p:extLst>
          </p:nvPr>
        </p:nvGraphicFramePr>
        <p:xfrm>
          <a:off x="7753014" y="1594712"/>
          <a:ext cx="1541892" cy="1544824"/>
        </p:xfrm>
        <a:graphic>
          <a:graphicData uri="http://schemas.openxmlformats.org/drawingml/2006/table">
            <a:tbl>
              <a:tblPr firstRow="1" bandRow="1">
                <a:tableStyleId>{5C22544A-7EE6-4342-B048-85BDC9FD1C3A}</a:tableStyleId>
              </a:tblPr>
              <a:tblGrid>
                <a:gridCol w="385473">
                  <a:extLst>
                    <a:ext uri="{9D8B030D-6E8A-4147-A177-3AD203B41FA5}">
                      <a16:colId xmlns:a16="http://schemas.microsoft.com/office/drawing/2014/main" val="20000"/>
                    </a:ext>
                  </a:extLst>
                </a:gridCol>
                <a:gridCol w="385473">
                  <a:extLst>
                    <a:ext uri="{9D8B030D-6E8A-4147-A177-3AD203B41FA5}">
                      <a16:colId xmlns:a16="http://schemas.microsoft.com/office/drawing/2014/main" val="20001"/>
                    </a:ext>
                  </a:extLst>
                </a:gridCol>
                <a:gridCol w="385473">
                  <a:extLst>
                    <a:ext uri="{9D8B030D-6E8A-4147-A177-3AD203B41FA5}">
                      <a16:colId xmlns:a16="http://schemas.microsoft.com/office/drawing/2014/main" val="20002"/>
                    </a:ext>
                  </a:extLst>
                </a:gridCol>
                <a:gridCol w="385473">
                  <a:extLst>
                    <a:ext uri="{9D8B030D-6E8A-4147-A177-3AD203B41FA5}">
                      <a16:colId xmlns:a16="http://schemas.microsoft.com/office/drawing/2014/main" val="20003"/>
                    </a:ext>
                  </a:extLst>
                </a:gridCol>
              </a:tblGrid>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2B0EA9-2098-ED85-9D5B-3648A3579F05}"/>
                  </a:ext>
                </a:extLst>
              </p:cNvPr>
              <p:cNvSpPr txBox="1"/>
              <p:nvPr/>
            </p:nvSpPr>
            <p:spPr>
              <a:xfrm>
                <a:off x="5453053" y="2135197"/>
                <a:ext cx="22572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9" name="TextBox 8">
                <a:extLst>
                  <a:ext uri="{FF2B5EF4-FFF2-40B4-BE49-F238E27FC236}">
                    <a16:creationId xmlns:a16="http://schemas.microsoft.com/office/drawing/2014/main" id="{662B0EA9-2098-ED85-9D5B-3648A3579F05}"/>
                  </a:ext>
                </a:extLst>
              </p:cNvPr>
              <p:cNvSpPr txBox="1">
                <a:spLocks noRot="1" noChangeAspect="1" noMove="1" noResize="1" noEditPoints="1" noAdjustHandles="1" noChangeArrowheads="1" noChangeShapeType="1" noTextEdit="1"/>
              </p:cNvSpPr>
              <p:nvPr/>
            </p:nvSpPr>
            <p:spPr>
              <a:xfrm>
                <a:off x="5453053" y="2135197"/>
                <a:ext cx="225726" cy="430887"/>
              </a:xfrm>
              <a:prstGeom prst="rect">
                <a:avLst/>
              </a:prstGeom>
              <a:blipFill>
                <a:blip r:embed="rId3"/>
                <a:stretch>
                  <a:fillRect/>
                </a:stretch>
              </a:blipFill>
            </p:spPr>
            <p:txBody>
              <a:bodyPr/>
              <a:lstStyle/>
              <a:p>
                <a:r>
                  <a:rPr lang="en-SE">
                    <a:noFill/>
                  </a:rPr>
                  <a:t> </a:t>
                </a:r>
              </a:p>
            </p:txBody>
          </p:sp>
        </mc:Fallback>
      </mc:AlternateContent>
      <p:grpSp>
        <p:nvGrpSpPr>
          <p:cNvPr id="10" name="Group 9">
            <a:extLst>
              <a:ext uri="{FF2B5EF4-FFF2-40B4-BE49-F238E27FC236}">
                <a16:creationId xmlns:a16="http://schemas.microsoft.com/office/drawing/2014/main" id="{006F69C7-1DA8-0A8F-8428-DFF0913478B0}"/>
              </a:ext>
            </a:extLst>
          </p:cNvPr>
          <p:cNvGrpSpPr/>
          <p:nvPr/>
        </p:nvGrpSpPr>
        <p:grpSpPr>
          <a:xfrm>
            <a:off x="8338360" y="3226191"/>
            <a:ext cx="371214" cy="367180"/>
            <a:chOff x="6403075" y="5717739"/>
            <a:chExt cx="2006219" cy="982640"/>
          </a:xfrm>
        </p:grpSpPr>
        <p:sp>
          <p:nvSpPr>
            <p:cNvPr id="11" name="Rectangle 10">
              <a:extLst>
                <a:ext uri="{FF2B5EF4-FFF2-40B4-BE49-F238E27FC236}">
                  <a16:creationId xmlns:a16="http://schemas.microsoft.com/office/drawing/2014/main" id="{245C5C40-210C-0FE3-5858-3A6DA711F62A}"/>
                </a:ext>
              </a:extLst>
            </p:cNvPr>
            <p:cNvSpPr/>
            <p:nvPr/>
          </p:nvSpPr>
          <p:spPr>
            <a:xfrm>
              <a:off x="7845711" y="5717739"/>
              <a:ext cx="563583"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 name="Group 11">
              <a:extLst>
                <a:ext uri="{FF2B5EF4-FFF2-40B4-BE49-F238E27FC236}">
                  <a16:creationId xmlns:a16="http://schemas.microsoft.com/office/drawing/2014/main" id="{A313BA43-A22D-7ACE-5117-8C6EB0D89A4C}"/>
                </a:ext>
              </a:extLst>
            </p:cNvPr>
            <p:cNvGrpSpPr/>
            <p:nvPr/>
          </p:nvGrpSpPr>
          <p:grpSpPr>
            <a:xfrm>
              <a:off x="6403075" y="5717739"/>
              <a:ext cx="1529854" cy="982640"/>
              <a:chOff x="1897039" y="5745706"/>
              <a:chExt cx="1529854" cy="982640"/>
            </a:xfrm>
          </p:grpSpPr>
          <p:sp>
            <p:nvSpPr>
              <p:cNvPr id="13" name="Rectangle 12">
                <a:extLst>
                  <a:ext uri="{FF2B5EF4-FFF2-40B4-BE49-F238E27FC236}">
                    <a16:creationId xmlns:a16="http://schemas.microsoft.com/office/drawing/2014/main" id="{CD12DF0F-B997-30F2-1EE2-7D2E9D02E6DC}"/>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55129E5D-410D-8287-66CC-793306B28D99}"/>
                  </a:ext>
                </a:extLst>
              </p:cNvPr>
              <p:cNvSpPr/>
              <p:nvPr/>
            </p:nvSpPr>
            <p:spPr>
              <a:xfrm>
                <a:off x="2421335" y="5745706"/>
                <a:ext cx="1005558" cy="98263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32BBDA-E7A5-8D0A-A58D-EB4E8C937237}"/>
                  </a:ext>
                </a:extLst>
              </p:cNvPr>
              <p:cNvSpPr txBox="1"/>
              <p:nvPr/>
            </p:nvSpPr>
            <p:spPr>
              <a:xfrm>
                <a:off x="5481085" y="5032023"/>
                <a:ext cx="16697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E432BBDA-E7A5-8D0A-A58D-EB4E8C937237}"/>
                  </a:ext>
                </a:extLst>
              </p:cNvPr>
              <p:cNvSpPr txBox="1">
                <a:spLocks noRot="1" noChangeAspect="1" noMove="1" noResize="1" noEditPoints="1" noAdjustHandles="1" noChangeArrowheads="1" noChangeShapeType="1" noTextEdit="1"/>
              </p:cNvSpPr>
              <p:nvPr/>
            </p:nvSpPr>
            <p:spPr>
              <a:xfrm>
                <a:off x="5481085" y="5032023"/>
                <a:ext cx="166974" cy="430887"/>
              </a:xfrm>
              <a:prstGeom prst="rect">
                <a:avLst/>
              </a:prstGeom>
              <a:blipFill>
                <a:blip r:embed="rId4"/>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B7F17038-37EC-E172-133A-42A67A9BB646}"/>
              </a:ext>
            </a:extLst>
          </p:cNvPr>
          <p:cNvGraphicFramePr>
            <a:graphicFrameLocks noGrp="1"/>
          </p:cNvGraphicFramePr>
          <p:nvPr>
            <p:extLst>
              <p:ext uri="{D42A27DB-BD31-4B8C-83A1-F6EECF244321}">
                <p14:modId xmlns:p14="http://schemas.microsoft.com/office/powerpoint/2010/main" val="546049358"/>
              </p:ext>
            </p:extLst>
          </p:nvPr>
        </p:nvGraphicFramePr>
        <p:xfrm>
          <a:off x="2996278" y="4135314"/>
          <a:ext cx="2302434" cy="2291430"/>
        </p:xfrm>
        <a:graphic>
          <a:graphicData uri="http://schemas.openxmlformats.org/drawingml/2006/table">
            <a:tbl>
              <a:tblPr firstRow="1" bandRow="1">
                <a:tableStyleId>{5C22544A-7EE6-4342-B048-85BDC9FD1C3A}</a:tableStyleId>
              </a:tblPr>
              <a:tblGrid>
                <a:gridCol w="383739">
                  <a:extLst>
                    <a:ext uri="{9D8B030D-6E8A-4147-A177-3AD203B41FA5}">
                      <a16:colId xmlns:a16="http://schemas.microsoft.com/office/drawing/2014/main" val="20000"/>
                    </a:ext>
                  </a:extLst>
                </a:gridCol>
                <a:gridCol w="383739">
                  <a:extLst>
                    <a:ext uri="{9D8B030D-6E8A-4147-A177-3AD203B41FA5}">
                      <a16:colId xmlns:a16="http://schemas.microsoft.com/office/drawing/2014/main" val="20001"/>
                    </a:ext>
                  </a:extLst>
                </a:gridCol>
                <a:gridCol w="383739">
                  <a:extLst>
                    <a:ext uri="{9D8B030D-6E8A-4147-A177-3AD203B41FA5}">
                      <a16:colId xmlns:a16="http://schemas.microsoft.com/office/drawing/2014/main" val="20002"/>
                    </a:ext>
                  </a:extLst>
                </a:gridCol>
                <a:gridCol w="383739">
                  <a:extLst>
                    <a:ext uri="{9D8B030D-6E8A-4147-A177-3AD203B41FA5}">
                      <a16:colId xmlns:a16="http://schemas.microsoft.com/office/drawing/2014/main" val="20003"/>
                    </a:ext>
                  </a:extLst>
                </a:gridCol>
                <a:gridCol w="383739">
                  <a:extLst>
                    <a:ext uri="{9D8B030D-6E8A-4147-A177-3AD203B41FA5}">
                      <a16:colId xmlns:a16="http://schemas.microsoft.com/office/drawing/2014/main" val="20004"/>
                    </a:ext>
                  </a:extLst>
                </a:gridCol>
                <a:gridCol w="383739">
                  <a:extLst>
                    <a:ext uri="{9D8B030D-6E8A-4147-A177-3AD203B41FA5}">
                      <a16:colId xmlns:a16="http://schemas.microsoft.com/office/drawing/2014/main" val="20005"/>
                    </a:ext>
                  </a:extLst>
                </a:gridCol>
              </a:tblGrid>
              <a:tr h="381905">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1905">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1905">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1905">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1905">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1905">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7" name="Group 16">
            <a:extLst>
              <a:ext uri="{FF2B5EF4-FFF2-40B4-BE49-F238E27FC236}">
                <a16:creationId xmlns:a16="http://schemas.microsoft.com/office/drawing/2014/main" id="{9AE94607-2D4F-3FFD-006F-6085457EEC55}"/>
              </a:ext>
            </a:extLst>
          </p:cNvPr>
          <p:cNvGrpSpPr/>
          <p:nvPr/>
        </p:nvGrpSpPr>
        <p:grpSpPr>
          <a:xfrm>
            <a:off x="3939111" y="3608253"/>
            <a:ext cx="326379" cy="325360"/>
            <a:chOff x="1897039" y="5745706"/>
            <a:chExt cx="1337480" cy="982640"/>
          </a:xfrm>
        </p:grpSpPr>
        <p:sp>
          <p:nvSpPr>
            <p:cNvPr id="18" name="Rectangle 17">
              <a:extLst>
                <a:ext uri="{FF2B5EF4-FFF2-40B4-BE49-F238E27FC236}">
                  <a16:creationId xmlns:a16="http://schemas.microsoft.com/office/drawing/2014/main" id="{FEE53A6D-A66D-53C5-D785-1FBDD0F1AE27}"/>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A5A79ACB-1430-D666-6927-4A6DBF6FDDCB}"/>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D14B714-BA3E-41EA-BA5E-721DC216E070}"/>
                  </a:ext>
                </a:extLst>
              </p:cNvPr>
              <p:cNvSpPr txBox="1"/>
              <p:nvPr/>
            </p:nvSpPr>
            <p:spPr>
              <a:xfrm>
                <a:off x="7255664" y="2163280"/>
                <a:ext cx="27842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20" name="TextBox 19">
                <a:extLst>
                  <a:ext uri="{FF2B5EF4-FFF2-40B4-BE49-F238E27FC236}">
                    <a16:creationId xmlns:a16="http://schemas.microsoft.com/office/drawing/2014/main" id="{6D14B714-BA3E-41EA-BA5E-721DC216E070}"/>
                  </a:ext>
                </a:extLst>
              </p:cNvPr>
              <p:cNvSpPr txBox="1">
                <a:spLocks noRot="1" noChangeAspect="1" noMove="1" noResize="1" noEditPoints="1" noAdjustHandles="1" noChangeArrowheads="1" noChangeShapeType="1" noTextEdit="1"/>
              </p:cNvSpPr>
              <p:nvPr/>
            </p:nvSpPr>
            <p:spPr>
              <a:xfrm>
                <a:off x="7255664" y="2163280"/>
                <a:ext cx="278429" cy="369332"/>
              </a:xfrm>
              <a:prstGeom prst="rect">
                <a:avLst/>
              </a:prstGeom>
              <a:blipFill>
                <a:blip r:embed="rId5"/>
                <a:stretch>
                  <a:fillRect l="-15217" r="-13043"/>
                </a:stretch>
              </a:blipFill>
            </p:spPr>
            <p:txBody>
              <a:bodyPr/>
              <a:lstStyle/>
              <a:p>
                <a:r>
                  <a:rPr lang="en-SE">
                    <a:noFill/>
                  </a:rPr>
                  <a:t> </a:t>
                </a:r>
              </a:p>
            </p:txBody>
          </p:sp>
        </mc:Fallback>
      </mc:AlternateContent>
      <p:graphicFrame>
        <p:nvGraphicFramePr>
          <p:cNvPr id="21" name="Table 20">
            <a:extLst>
              <a:ext uri="{FF2B5EF4-FFF2-40B4-BE49-F238E27FC236}">
                <a16:creationId xmlns:a16="http://schemas.microsoft.com/office/drawing/2014/main" id="{44DAB7BE-91E6-F090-F8BB-725564AC1852}"/>
              </a:ext>
            </a:extLst>
          </p:cNvPr>
          <p:cNvGraphicFramePr>
            <a:graphicFrameLocks noGrp="1"/>
          </p:cNvGraphicFramePr>
          <p:nvPr>
            <p:extLst>
              <p:ext uri="{D42A27DB-BD31-4B8C-83A1-F6EECF244321}">
                <p14:modId xmlns:p14="http://schemas.microsoft.com/office/powerpoint/2010/main" val="2728076575"/>
              </p:ext>
            </p:extLst>
          </p:nvPr>
        </p:nvGraphicFramePr>
        <p:xfrm>
          <a:off x="7750421" y="4460761"/>
          <a:ext cx="1541892" cy="1544824"/>
        </p:xfrm>
        <a:graphic>
          <a:graphicData uri="http://schemas.openxmlformats.org/drawingml/2006/table">
            <a:tbl>
              <a:tblPr firstRow="1" bandRow="1">
                <a:tableStyleId>{5C22544A-7EE6-4342-B048-85BDC9FD1C3A}</a:tableStyleId>
              </a:tblPr>
              <a:tblGrid>
                <a:gridCol w="385473">
                  <a:extLst>
                    <a:ext uri="{9D8B030D-6E8A-4147-A177-3AD203B41FA5}">
                      <a16:colId xmlns:a16="http://schemas.microsoft.com/office/drawing/2014/main" val="20000"/>
                    </a:ext>
                  </a:extLst>
                </a:gridCol>
                <a:gridCol w="385473">
                  <a:extLst>
                    <a:ext uri="{9D8B030D-6E8A-4147-A177-3AD203B41FA5}">
                      <a16:colId xmlns:a16="http://schemas.microsoft.com/office/drawing/2014/main" val="20001"/>
                    </a:ext>
                  </a:extLst>
                </a:gridCol>
                <a:gridCol w="385473">
                  <a:extLst>
                    <a:ext uri="{9D8B030D-6E8A-4147-A177-3AD203B41FA5}">
                      <a16:colId xmlns:a16="http://schemas.microsoft.com/office/drawing/2014/main" val="20002"/>
                    </a:ext>
                  </a:extLst>
                </a:gridCol>
                <a:gridCol w="385473">
                  <a:extLst>
                    <a:ext uri="{9D8B030D-6E8A-4147-A177-3AD203B41FA5}">
                      <a16:colId xmlns:a16="http://schemas.microsoft.com/office/drawing/2014/main" val="20003"/>
                    </a:ext>
                  </a:extLst>
                </a:gridCol>
              </a:tblGrid>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6206">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2" name="Group 21">
            <a:extLst>
              <a:ext uri="{FF2B5EF4-FFF2-40B4-BE49-F238E27FC236}">
                <a16:creationId xmlns:a16="http://schemas.microsoft.com/office/drawing/2014/main" id="{88A4ADDF-07C3-A6BB-0D71-A317243990E9}"/>
              </a:ext>
            </a:extLst>
          </p:cNvPr>
          <p:cNvGrpSpPr/>
          <p:nvPr/>
        </p:nvGrpSpPr>
        <p:grpSpPr>
          <a:xfrm rot="10800000">
            <a:off x="3939111" y="6493272"/>
            <a:ext cx="326379" cy="325360"/>
            <a:chOff x="1897039" y="5745706"/>
            <a:chExt cx="1337480" cy="982640"/>
          </a:xfrm>
        </p:grpSpPr>
        <p:sp>
          <p:nvSpPr>
            <p:cNvPr id="23" name="Rectangle 22">
              <a:extLst>
                <a:ext uri="{FF2B5EF4-FFF2-40B4-BE49-F238E27FC236}">
                  <a16:creationId xmlns:a16="http://schemas.microsoft.com/office/drawing/2014/main" id="{ADE9F7D2-12EA-3B45-7F1F-C59D720EC211}"/>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FBD3A3D0-E9CF-75D8-BF0E-14D12517BF68}"/>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aphicFrame>
        <p:nvGraphicFramePr>
          <p:cNvPr id="25" name="Table 24">
            <a:extLst>
              <a:ext uri="{FF2B5EF4-FFF2-40B4-BE49-F238E27FC236}">
                <a16:creationId xmlns:a16="http://schemas.microsoft.com/office/drawing/2014/main" id="{5235E48D-0767-9140-4FEF-455C5030A7B0}"/>
              </a:ext>
            </a:extLst>
          </p:cNvPr>
          <p:cNvGraphicFramePr>
            <a:graphicFrameLocks noGrp="1"/>
          </p:cNvGraphicFramePr>
          <p:nvPr>
            <p:extLst>
              <p:ext uri="{D42A27DB-BD31-4B8C-83A1-F6EECF244321}">
                <p14:modId xmlns:p14="http://schemas.microsoft.com/office/powerpoint/2010/main" val="531459407"/>
              </p:ext>
            </p:extLst>
          </p:nvPr>
        </p:nvGraphicFramePr>
        <p:xfrm>
          <a:off x="5928275" y="4680771"/>
          <a:ext cx="1151217" cy="1148217"/>
        </p:xfrm>
        <a:graphic>
          <a:graphicData uri="http://schemas.openxmlformats.org/drawingml/2006/table">
            <a:tbl>
              <a:tblPr firstRow="1" bandRow="1">
                <a:tableStyleId>{5C22544A-7EE6-4342-B048-85BDC9FD1C3A}</a:tableStyleId>
              </a:tblPr>
              <a:tblGrid>
                <a:gridCol w="383739">
                  <a:extLst>
                    <a:ext uri="{9D8B030D-6E8A-4147-A177-3AD203B41FA5}">
                      <a16:colId xmlns:a16="http://schemas.microsoft.com/office/drawing/2014/main" val="20000"/>
                    </a:ext>
                  </a:extLst>
                </a:gridCol>
                <a:gridCol w="383739">
                  <a:extLst>
                    <a:ext uri="{9D8B030D-6E8A-4147-A177-3AD203B41FA5}">
                      <a16:colId xmlns:a16="http://schemas.microsoft.com/office/drawing/2014/main" val="20001"/>
                    </a:ext>
                  </a:extLst>
                </a:gridCol>
                <a:gridCol w="383739">
                  <a:extLst>
                    <a:ext uri="{9D8B030D-6E8A-4147-A177-3AD203B41FA5}">
                      <a16:colId xmlns:a16="http://schemas.microsoft.com/office/drawing/2014/main" val="20002"/>
                    </a:ext>
                  </a:extLst>
                </a:gridCol>
              </a:tblGrid>
              <a:tr h="3827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7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739">
                <a:tc>
                  <a:txBody>
                    <a:bodyPr/>
                    <a:lstStyle/>
                    <a:p>
                      <a:pPr algn="ctr"/>
                      <a:r>
                        <a:rPr lang="en-US" sz="23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6" name="Group 25">
            <a:extLst>
              <a:ext uri="{FF2B5EF4-FFF2-40B4-BE49-F238E27FC236}">
                <a16:creationId xmlns:a16="http://schemas.microsoft.com/office/drawing/2014/main" id="{0B3EA9FE-685D-8149-6D63-0897828CFEB6}"/>
              </a:ext>
            </a:extLst>
          </p:cNvPr>
          <p:cNvGrpSpPr/>
          <p:nvPr/>
        </p:nvGrpSpPr>
        <p:grpSpPr>
          <a:xfrm>
            <a:off x="8333496" y="6049598"/>
            <a:ext cx="352398" cy="348567"/>
            <a:chOff x="6403075" y="5717739"/>
            <a:chExt cx="2006220" cy="982640"/>
          </a:xfrm>
        </p:grpSpPr>
        <p:sp>
          <p:nvSpPr>
            <p:cNvPr id="27" name="Rectangle 26">
              <a:extLst>
                <a:ext uri="{FF2B5EF4-FFF2-40B4-BE49-F238E27FC236}">
                  <a16:creationId xmlns:a16="http://schemas.microsoft.com/office/drawing/2014/main" id="{5326D66A-A4DD-A746-C6C9-F1C5064D8EDB}"/>
                </a:ext>
              </a:extLst>
            </p:cNvPr>
            <p:cNvSpPr/>
            <p:nvPr/>
          </p:nvSpPr>
          <p:spPr>
            <a:xfrm>
              <a:off x="7740555" y="5717739"/>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F7D0FF15-6B2C-DAA9-9A84-C6B37F22C485}"/>
                </a:ext>
              </a:extLst>
            </p:cNvPr>
            <p:cNvGrpSpPr/>
            <p:nvPr/>
          </p:nvGrpSpPr>
          <p:grpSpPr>
            <a:xfrm>
              <a:off x="6403075" y="5717739"/>
              <a:ext cx="1447050" cy="982640"/>
              <a:chOff x="1897039" y="5745706"/>
              <a:chExt cx="1447050" cy="982640"/>
            </a:xfrm>
          </p:grpSpPr>
          <p:sp>
            <p:nvSpPr>
              <p:cNvPr id="29" name="Rectangle 28">
                <a:extLst>
                  <a:ext uri="{FF2B5EF4-FFF2-40B4-BE49-F238E27FC236}">
                    <a16:creationId xmlns:a16="http://schemas.microsoft.com/office/drawing/2014/main" id="{C577E6E1-4EA7-6BA1-B149-84CECDFA41CB}"/>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Rectangle 29">
                <a:extLst>
                  <a:ext uri="{FF2B5EF4-FFF2-40B4-BE49-F238E27FC236}">
                    <a16:creationId xmlns:a16="http://schemas.microsoft.com/office/drawing/2014/main" id="{583DE3FD-3B4B-84C3-FBAA-F3D724BF30AF}"/>
                  </a:ext>
                </a:extLst>
              </p:cNvPr>
              <p:cNvSpPr/>
              <p:nvPr/>
            </p:nvSpPr>
            <p:spPr>
              <a:xfrm>
                <a:off x="2433319" y="5745706"/>
                <a:ext cx="910770" cy="98263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nvGrpSpPr>
          <p:cNvPr id="31" name="Group 30">
            <a:extLst>
              <a:ext uri="{FF2B5EF4-FFF2-40B4-BE49-F238E27FC236}">
                <a16:creationId xmlns:a16="http://schemas.microsoft.com/office/drawing/2014/main" id="{623F500D-6B1F-78AA-9160-B720CC253A39}"/>
              </a:ext>
            </a:extLst>
          </p:cNvPr>
          <p:cNvGrpSpPr/>
          <p:nvPr/>
        </p:nvGrpSpPr>
        <p:grpSpPr>
          <a:xfrm rot="10800000">
            <a:off x="6323242" y="2996653"/>
            <a:ext cx="321657" cy="325360"/>
            <a:chOff x="6403075" y="5717739"/>
            <a:chExt cx="2006220" cy="982640"/>
          </a:xfrm>
        </p:grpSpPr>
        <p:grpSp>
          <p:nvGrpSpPr>
            <p:cNvPr id="32" name="Group 31">
              <a:extLst>
                <a:ext uri="{FF2B5EF4-FFF2-40B4-BE49-F238E27FC236}">
                  <a16:creationId xmlns:a16="http://schemas.microsoft.com/office/drawing/2014/main" id="{2D0B3F38-DC82-63AF-F91E-52F75E93CD24}"/>
                </a:ext>
              </a:extLst>
            </p:cNvPr>
            <p:cNvGrpSpPr/>
            <p:nvPr/>
          </p:nvGrpSpPr>
          <p:grpSpPr>
            <a:xfrm>
              <a:off x="6403075" y="5717739"/>
              <a:ext cx="1337480" cy="982640"/>
              <a:chOff x="1897039" y="5745706"/>
              <a:chExt cx="1337480" cy="982640"/>
            </a:xfrm>
          </p:grpSpPr>
          <p:sp>
            <p:nvSpPr>
              <p:cNvPr id="34" name="Rectangle 33">
                <a:extLst>
                  <a:ext uri="{FF2B5EF4-FFF2-40B4-BE49-F238E27FC236}">
                    <a16:creationId xmlns:a16="http://schemas.microsoft.com/office/drawing/2014/main" id="{76EEACBF-9A14-E236-FF01-172143563EF9}"/>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DD81439-BBA3-0932-6C8D-A25CF410525A}"/>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9E3E037-F45A-F4B2-3EBD-7A064FECD2AF}"/>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E6FCF49-0E7C-44C0-7A49-E507212A86A6}"/>
              </a:ext>
            </a:extLst>
          </p:cNvPr>
          <p:cNvGrpSpPr/>
          <p:nvPr/>
        </p:nvGrpSpPr>
        <p:grpSpPr>
          <a:xfrm rot="10800000">
            <a:off x="6317628" y="5903925"/>
            <a:ext cx="321657" cy="325360"/>
            <a:chOff x="6403075" y="5717739"/>
            <a:chExt cx="2006220" cy="982640"/>
          </a:xfrm>
        </p:grpSpPr>
        <p:grpSp>
          <p:nvGrpSpPr>
            <p:cNvPr id="37" name="Group 36">
              <a:extLst>
                <a:ext uri="{FF2B5EF4-FFF2-40B4-BE49-F238E27FC236}">
                  <a16:creationId xmlns:a16="http://schemas.microsoft.com/office/drawing/2014/main" id="{40ABB5D7-D889-A997-3D53-CEE89FBD8D7B}"/>
                </a:ext>
              </a:extLst>
            </p:cNvPr>
            <p:cNvGrpSpPr/>
            <p:nvPr/>
          </p:nvGrpSpPr>
          <p:grpSpPr>
            <a:xfrm>
              <a:off x="6403075" y="5717739"/>
              <a:ext cx="1337480" cy="982640"/>
              <a:chOff x="1897039" y="5745706"/>
              <a:chExt cx="1337480" cy="982640"/>
            </a:xfrm>
          </p:grpSpPr>
          <p:sp>
            <p:nvSpPr>
              <p:cNvPr id="39" name="Rectangle 38">
                <a:extLst>
                  <a:ext uri="{FF2B5EF4-FFF2-40B4-BE49-F238E27FC236}">
                    <a16:creationId xmlns:a16="http://schemas.microsoft.com/office/drawing/2014/main" id="{8CA6062B-058C-FB56-BB99-E023A11103A4}"/>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E813E4E-AF2A-CEB3-C1BD-C7006A5E0556}"/>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EAD0FBFD-72A1-6373-F2B2-3898F04769F6}"/>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921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CCA1-206A-187D-46F5-D1507B69C3DB}"/>
              </a:ext>
            </a:extLst>
          </p:cNvPr>
          <p:cNvSpPr>
            <a:spLocks noGrp="1"/>
          </p:cNvSpPr>
          <p:nvPr>
            <p:ph type="title"/>
          </p:nvPr>
        </p:nvSpPr>
        <p:spPr/>
        <p:txBody>
          <a:bodyPr/>
          <a:lstStyle/>
          <a:p>
            <a:r>
              <a:rPr lang="en-US" dirty="0"/>
              <a:t>Common Filters in CV</a:t>
            </a:r>
            <a:endParaRPr lang="en-SE" dirty="0"/>
          </a:p>
        </p:txBody>
      </p:sp>
      <p:sp>
        <p:nvSpPr>
          <p:cNvPr id="3" name="Content Placeholder 2">
            <a:extLst>
              <a:ext uri="{FF2B5EF4-FFF2-40B4-BE49-F238E27FC236}">
                <a16:creationId xmlns:a16="http://schemas.microsoft.com/office/drawing/2014/main" id="{A2D682FB-84CD-877A-4079-ECAC2246AD02}"/>
              </a:ext>
            </a:extLst>
          </p:cNvPr>
          <p:cNvSpPr>
            <a:spLocks noGrp="1"/>
          </p:cNvSpPr>
          <p:nvPr>
            <p:ph idx="1"/>
          </p:nvPr>
        </p:nvSpPr>
        <p:spPr>
          <a:xfrm>
            <a:off x="622737" y="1237593"/>
            <a:ext cx="10949153" cy="923724"/>
          </a:xfrm>
        </p:spPr>
        <p:txBody>
          <a:bodyPr>
            <a:normAutofit lnSpcReduction="10000"/>
          </a:bodyPr>
          <a:lstStyle/>
          <a:p>
            <a:r>
              <a:rPr lang="en-US" sz="3200" dirty="0"/>
              <a:t>These filters were designed, or “hand-crafted”, by human experts</a:t>
            </a:r>
            <a:endParaRPr lang="en-SE" dirty="0"/>
          </a:p>
        </p:txBody>
      </p:sp>
      <p:sp>
        <p:nvSpPr>
          <p:cNvPr id="4" name="Slide Number Placeholder 3">
            <a:extLst>
              <a:ext uri="{FF2B5EF4-FFF2-40B4-BE49-F238E27FC236}">
                <a16:creationId xmlns:a16="http://schemas.microsoft.com/office/drawing/2014/main" id="{66E64A80-4CF9-F088-3215-FE39D3BB458C}"/>
              </a:ext>
            </a:extLst>
          </p:cNvPr>
          <p:cNvSpPr>
            <a:spLocks noGrp="1"/>
          </p:cNvSpPr>
          <p:nvPr>
            <p:ph type="sldNum" sz="quarter" idx="12"/>
          </p:nvPr>
        </p:nvSpPr>
        <p:spPr/>
        <p:txBody>
          <a:bodyPr/>
          <a:lstStyle/>
          <a:p>
            <a:fld id="{1F57BF9A-7B35-9447-9112-EAE7E91B4E99}" type="slidenum">
              <a:rPr lang="en-US" smtClean="0"/>
              <a:t>8</a:t>
            </a:fld>
            <a:endParaRPr lang="en-US"/>
          </a:p>
        </p:txBody>
      </p:sp>
      <p:pic>
        <p:nvPicPr>
          <p:cNvPr id="5" name="Picture 4">
            <a:extLst>
              <a:ext uri="{FF2B5EF4-FFF2-40B4-BE49-F238E27FC236}">
                <a16:creationId xmlns:a16="http://schemas.microsoft.com/office/drawing/2014/main" id="{B5F4F4C6-3409-9222-F07C-3EB2F66EC24B}"/>
              </a:ext>
            </a:extLst>
          </p:cNvPr>
          <p:cNvPicPr>
            <a:picLocks noChangeAspect="1"/>
          </p:cNvPicPr>
          <p:nvPr/>
        </p:nvPicPr>
        <p:blipFill>
          <a:blip r:embed="rId2"/>
          <a:stretch>
            <a:fillRect/>
          </a:stretch>
        </p:blipFill>
        <p:spPr>
          <a:xfrm>
            <a:off x="1463833" y="2047714"/>
            <a:ext cx="4586927" cy="4775549"/>
          </a:xfrm>
          <a:prstGeom prst="rect">
            <a:avLst/>
          </a:prstGeom>
        </p:spPr>
      </p:pic>
      <p:pic>
        <p:nvPicPr>
          <p:cNvPr id="6" name="Picture 5">
            <a:extLst>
              <a:ext uri="{FF2B5EF4-FFF2-40B4-BE49-F238E27FC236}">
                <a16:creationId xmlns:a16="http://schemas.microsoft.com/office/drawing/2014/main" id="{0A4B5F09-400B-1FFE-8C85-B93203BC9DBC}"/>
              </a:ext>
            </a:extLst>
          </p:cNvPr>
          <p:cNvPicPr>
            <a:picLocks noChangeAspect="1"/>
          </p:cNvPicPr>
          <p:nvPr/>
        </p:nvPicPr>
        <p:blipFill>
          <a:blip r:embed="rId3"/>
          <a:stretch>
            <a:fillRect/>
          </a:stretch>
        </p:blipFill>
        <p:spPr>
          <a:xfrm>
            <a:off x="6031831" y="2161317"/>
            <a:ext cx="4604075" cy="4218259"/>
          </a:xfrm>
          <a:prstGeom prst="rect">
            <a:avLst/>
          </a:prstGeom>
        </p:spPr>
      </p:pic>
    </p:spTree>
    <p:extLst>
      <p:ext uri="{BB962C8B-B14F-4D97-AF65-F5344CB8AC3E}">
        <p14:creationId xmlns:p14="http://schemas.microsoft.com/office/powerpoint/2010/main" val="1525460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F74C-C155-D4D6-E921-3B942627D602}"/>
              </a:ext>
            </a:extLst>
          </p:cNvPr>
          <p:cNvSpPr>
            <a:spLocks noGrp="1"/>
          </p:cNvSpPr>
          <p:nvPr>
            <p:ph type="title"/>
          </p:nvPr>
        </p:nvSpPr>
        <p:spPr/>
        <p:txBody>
          <a:bodyPr/>
          <a:lstStyle/>
          <a:p>
            <a:r>
              <a:rPr lang="en-US" dirty="0"/>
              <a:t>Machine Learning Meets CV</a:t>
            </a:r>
            <a:endParaRPr lang="en-SE" dirty="0"/>
          </a:p>
        </p:txBody>
      </p:sp>
      <p:sp>
        <p:nvSpPr>
          <p:cNvPr id="3" name="Content Placeholder 2">
            <a:extLst>
              <a:ext uri="{FF2B5EF4-FFF2-40B4-BE49-F238E27FC236}">
                <a16:creationId xmlns:a16="http://schemas.microsoft.com/office/drawing/2014/main" id="{9FEC1BF5-EBCE-7FA5-7BEC-A4F932EB4DE2}"/>
              </a:ext>
            </a:extLst>
          </p:cNvPr>
          <p:cNvSpPr>
            <a:spLocks noGrp="1"/>
          </p:cNvSpPr>
          <p:nvPr>
            <p:ph idx="1"/>
          </p:nvPr>
        </p:nvSpPr>
        <p:spPr>
          <a:xfrm>
            <a:off x="622738" y="1237593"/>
            <a:ext cx="5067672" cy="5194738"/>
          </a:xfrm>
        </p:spPr>
        <p:txBody>
          <a:bodyPr>
            <a:normAutofit lnSpcReduction="10000"/>
          </a:bodyPr>
          <a:lstStyle/>
          <a:p>
            <a:r>
              <a:rPr lang="en-US" sz="3200" dirty="0"/>
              <a:t>Instead of hand-crafted filters in classic CV, why not learn custom filters from data by supervised learning?</a:t>
            </a:r>
          </a:p>
          <a:p>
            <a:pPr lvl="1"/>
            <a:r>
              <a:rPr lang="en-US" dirty="0"/>
              <a:t>For easy tasks like edge detection, learning may recover filters similar to hand-crafted ones. </a:t>
            </a:r>
          </a:p>
          <a:p>
            <a:pPr lvl="1"/>
            <a:r>
              <a:rPr lang="en-US" dirty="0"/>
              <a:t>For difficult tasks like cat vs. dog classification, learning is essential to achieving good results</a:t>
            </a:r>
            <a:endParaRPr lang="en-SE" dirty="0"/>
          </a:p>
        </p:txBody>
      </p:sp>
      <p:sp>
        <p:nvSpPr>
          <p:cNvPr id="4" name="Slide Number Placeholder 3">
            <a:extLst>
              <a:ext uri="{FF2B5EF4-FFF2-40B4-BE49-F238E27FC236}">
                <a16:creationId xmlns:a16="http://schemas.microsoft.com/office/drawing/2014/main" id="{64C48190-7A00-6610-AC17-13411BFEB1B5}"/>
              </a:ext>
            </a:extLst>
          </p:cNvPr>
          <p:cNvSpPr>
            <a:spLocks noGrp="1"/>
          </p:cNvSpPr>
          <p:nvPr>
            <p:ph type="sldNum" sz="quarter" idx="12"/>
          </p:nvPr>
        </p:nvSpPr>
        <p:spPr/>
        <p:txBody>
          <a:bodyPr/>
          <a:lstStyle/>
          <a:p>
            <a:fld id="{1F57BF9A-7B35-9447-9112-EAE7E91B4E99}" type="slidenum">
              <a:rPr lang="en-US" smtClean="0"/>
              <a:t>9</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91BF286-1CD3-0FC6-93AF-E1A08AF10060}"/>
                  </a:ext>
                </a:extLst>
              </p:cNvPr>
              <p:cNvSpPr txBox="1"/>
              <p:nvPr/>
            </p:nvSpPr>
            <p:spPr>
              <a:xfrm>
                <a:off x="10042378" y="3519526"/>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5" name="TextBox 4">
                <a:extLst>
                  <a:ext uri="{FF2B5EF4-FFF2-40B4-BE49-F238E27FC236}">
                    <a16:creationId xmlns:a16="http://schemas.microsoft.com/office/drawing/2014/main" id="{191BF286-1CD3-0FC6-93AF-E1A08AF10060}"/>
                  </a:ext>
                </a:extLst>
              </p:cNvPr>
              <p:cNvSpPr txBox="1">
                <a:spLocks noRot="1" noChangeAspect="1" noMove="1" noResize="1" noEditPoints="1" noAdjustHandles="1" noChangeArrowheads="1" noChangeShapeType="1" noTextEdit="1"/>
              </p:cNvSpPr>
              <p:nvPr/>
            </p:nvSpPr>
            <p:spPr>
              <a:xfrm>
                <a:off x="10042378" y="3519526"/>
                <a:ext cx="291165" cy="369332"/>
              </a:xfrm>
              <a:prstGeom prst="rect">
                <a:avLst/>
              </a:prstGeom>
              <a:blipFill>
                <a:blip r:embed="rId2"/>
                <a:stretch>
                  <a:fillRect l="-12500" r="-1041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53F1ED1-6561-C3D7-BC6E-79F424B39F20}"/>
                  </a:ext>
                </a:extLst>
              </p:cNvPr>
              <p:cNvSpPr txBox="1"/>
              <p:nvPr/>
            </p:nvSpPr>
            <p:spPr>
              <a:xfrm>
                <a:off x="8272897" y="3519526"/>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6" name="TextBox 5">
                <a:extLst>
                  <a:ext uri="{FF2B5EF4-FFF2-40B4-BE49-F238E27FC236}">
                    <a16:creationId xmlns:a16="http://schemas.microsoft.com/office/drawing/2014/main" id="{953F1ED1-6561-C3D7-BC6E-79F424B39F20}"/>
                  </a:ext>
                </a:extLst>
              </p:cNvPr>
              <p:cNvSpPr txBox="1">
                <a:spLocks noRot="1" noChangeAspect="1" noMove="1" noResize="1" noEditPoints="1" noAdjustHandles="1" noChangeArrowheads="1" noChangeShapeType="1" noTextEdit="1"/>
              </p:cNvSpPr>
              <p:nvPr/>
            </p:nvSpPr>
            <p:spPr>
              <a:xfrm>
                <a:off x="8272897" y="3519526"/>
                <a:ext cx="174612" cy="430887"/>
              </a:xfrm>
              <a:prstGeom prst="rect">
                <a:avLst/>
              </a:prstGeom>
              <a:blipFill>
                <a:blip r:embed="rId3"/>
                <a:stretch>
                  <a:fillRect/>
                </a:stretch>
              </a:blipFill>
            </p:spPr>
            <p:txBody>
              <a:bodyPr/>
              <a:lstStyle/>
              <a:p>
                <a:r>
                  <a:rPr lang="en-SE">
                    <a:noFill/>
                  </a:rPr>
                  <a:t> </a:t>
                </a:r>
              </a:p>
            </p:txBody>
          </p:sp>
        </mc:Fallback>
      </mc:AlternateContent>
      <p:graphicFrame>
        <p:nvGraphicFramePr>
          <p:cNvPr id="7" name="Table 6">
            <a:extLst>
              <a:ext uri="{FF2B5EF4-FFF2-40B4-BE49-F238E27FC236}">
                <a16:creationId xmlns:a16="http://schemas.microsoft.com/office/drawing/2014/main" id="{4DB1A079-7397-A98E-CA00-52D464510081}"/>
              </a:ext>
            </a:extLst>
          </p:cNvPr>
          <p:cNvGraphicFramePr>
            <a:graphicFrameLocks noGrp="1"/>
          </p:cNvGraphicFramePr>
          <p:nvPr>
            <p:extLst>
              <p:ext uri="{D42A27DB-BD31-4B8C-83A1-F6EECF244321}">
                <p14:modId xmlns:p14="http://schemas.microsoft.com/office/powerpoint/2010/main" val="587392456"/>
              </p:ext>
            </p:extLst>
          </p:nvPr>
        </p:nvGraphicFramePr>
        <p:xfrm>
          <a:off x="5690410" y="2536849"/>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8" name="Table 7">
            <a:extLst>
              <a:ext uri="{FF2B5EF4-FFF2-40B4-BE49-F238E27FC236}">
                <a16:creationId xmlns:a16="http://schemas.microsoft.com/office/drawing/2014/main" id="{247EA039-B738-4225-5532-7A0824DBA9EA}"/>
              </a:ext>
            </a:extLst>
          </p:cNvPr>
          <p:cNvGraphicFramePr>
            <a:graphicFrameLocks noGrp="1"/>
          </p:cNvGraphicFramePr>
          <p:nvPr>
            <p:extLst>
              <p:ext uri="{D42A27DB-BD31-4B8C-83A1-F6EECF244321}">
                <p14:modId xmlns:p14="http://schemas.microsoft.com/office/powerpoint/2010/main" val="2775613710"/>
              </p:ext>
            </p:extLst>
          </p:nvPr>
        </p:nvGraphicFramePr>
        <p:xfrm>
          <a:off x="10479341" y="2896448"/>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435D4CD-E470-B23E-00C0-147BFB6B23E3}"/>
                  </a:ext>
                </a:extLst>
              </p:cNvPr>
              <p:cNvGraphicFramePr>
                <a:graphicFrameLocks noGrp="1"/>
              </p:cNvGraphicFramePr>
              <p:nvPr>
                <p:extLst>
                  <p:ext uri="{D42A27DB-BD31-4B8C-83A1-F6EECF244321}">
                    <p14:modId xmlns:p14="http://schemas.microsoft.com/office/powerpoint/2010/main" val="1479829103"/>
                  </p:ext>
                </p:extLst>
              </p:nvPr>
            </p:nvGraphicFramePr>
            <p:xfrm>
              <a:off x="8675067" y="3134600"/>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1</m:t>
                                    </m:r>
                                  </m:sub>
                                </m:sSub>
                              </m:oMath>
                            </m:oMathPara>
                          </a14:m>
                          <a:endParaRPr lang="en-US" sz="2400" b="0" baseline="-250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2</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3</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4</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5</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6</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7</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8</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9</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9" name="Table 8">
                <a:extLst>
                  <a:ext uri="{FF2B5EF4-FFF2-40B4-BE49-F238E27FC236}">
                    <a16:creationId xmlns:a16="http://schemas.microsoft.com/office/drawing/2014/main" id="{8435D4CD-E470-B23E-00C0-147BFB6B23E3}"/>
                  </a:ext>
                </a:extLst>
              </p:cNvPr>
              <p:cNvGraphicFramePr>
                <a:graphicFrameLocks noGrp="1"/>
              </p:cNvGraphicFramePr>
              <p:nvPr>
                <p:extLst>
                  <p:ext uri="{D42A27DB-BD31-4B8C-83A1-F6EECF244321}">
                    <p14:modId xmlns:p14="http://schemas.microsoft.com/office/powerpoint/2010/main" val="1479829103"/>
                  </p:ext>
                </p:extLst>
              </p:nvPr>
            </p:nvGraphicFramePr>
            <p:xfrm>
              <a:off x="8675067" y="3134600"/>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1515" r="-203030" b="-207576"/>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515" t="-1515" r="-103030" b="-207576"/>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1515" t="-1515" r="-3030" b="-207576"/>
                          </a:stretch>
                        </a:blipFill>
                      </a:tcPr>
                    </a:tc>
                    <a:extLst>
                      <a:ext uri="{0D108BD9-81ED-4DB2-BD59-A6C34878D82A}">
                        <a16:rowId xmlns:a16="http://schemas.microsoft.com/office/drawing/2014/main" val="10000"/>
                      </a:ext>
                    </a:extLst>
                  </a:tr>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101515" r="-203030" b="-107576"/>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515" t="-101515" r="-103030" b="-107576"/>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1515" t="-101515" r="-3030" b="-107576"/>
                          </a:stretch>
                        </a:blipFill>
                      </a:tcPr>
                    </a:tc>
                    <a:extLst>
                      <a:ext uri="{0D108BD9-81ED-4DB2-BD59-A6C34878D82A}">
                        <a16:rowId xmlns:a16="http://schemas.microsoft.com/office/drawing/2014/main" val="10001"/>
                      </a:ext>
                    </a:extLst>
                  </a:tr>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201515" r="-203030" b="-7576"/>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515" t="-201515" r="-103030" b="-7576"/>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1515" t="-201515" r="-3030" b="-7576"/>
                          </a:stretch>
                        </a:blipFill>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14171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B1CA95448E8341BAC02D84F836706E" ma:contentTypeVersion="6" ma:contentTypeDescription="Create a new document." ma:contentTypeScope="" ma:versionID="2327688fe12e390352dabca167932040">
  <xsd:schema xmlns:xsd="http://www.w3.org/2001/XMLSchema" xmlns:xs="http://www.w3.org/2001/XMLSchema" xmlns:p="http://schemas.microsoft.com/office/2006/metadata/properties" xmlns:ns1="http://schemas.microsoft.com/sharepoint/v3" xmlns:ns2="1b5a303a-3c2d-46af-894d-5a63675fdf5d" xmlns:ns3="13bd0950-6268-4383-96fe-5fe3a48110ec" targetNamespace="http://schemas.microsoft.com/office/2006/metadata/properties" ma:root="true" ma:fieldsID="e90c3ecbaea61ae9ab22f72bf2f79284" ns1:_="" ns2:_="" ns3:_="">
    <xsd:import namespace="http://schemas.microsoft.com/sharepoint/v3"/>
    <xsd:import namespace="1b5a303a-3c2d-46af-894d-5a63675fdf5d"/>
    <xsd:import namespace="13bd0950-6268-4383-96fe-5fe3a48110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5a303a-3c2d-46af-894d-5a63675fdf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bd0950-6268-4383-96fe-5fe3a48110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8A2820C-4060-44E8-B56E-83EBBB666E7B}">
  <ds:schemaRefs>
    <ds:schemaRef ds:uri="13bd0950-6268-4383-96fe-5fe3a48110ec"/>
    <ds:schemaRef ds:uri="1b5a303a-3c2d-46af-894d-5a63675fdf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991D47-3926-48A1-8BC1-320FB99AB8DB}">
  <ds:schemaRefs>
    <ds:schemaRef ds:uri="http://schemas.microsoft.com/sharepoint/v3/contenttype/forms"/>
  </ds:schemaRefs>
</ds:datastoreItem>
</file>

<file path=customXml/itemProps3.xml><?xml version="1.0" encoding="utf-8"?>
<ds:datastoreItem xmlns:ds="http://schemas.openxmlformats.org/officeDocument/2006/customXml" ds:itemID="{4642294E-F67E-4944-9A87-D5C631307A05}">
  <ds:schemaRefs>
    <ds:schemaRef ds:uri="13bd0950-6268-4383-96fe-5fe3a48110ec"/>
    <ds:schemaRef ds:uri="1b5a303a-3c2d-46af-894d-5a63675fdf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8129</TotalTime>
  <Words>6006</Words>
  <Application>Microsoft Office PowerPoint</Application>
  <PresentationFormat>Widescreen</PresentationFormat>
  <Paragraphs>1069</Paragraphs>
  <Slides>67</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Arial</vt:lpstr>
      <vt:lpstr>Calibri</vt:lpstr>
      <vt:lpstr>Calibri Light</vt:lpstr>
      <vt:lpstr>Cambria Math</vt:lpstr>
      <vt:lpstr>Century Schoolbook</vt:lpstr>
      <vt:lpstr>Courier New</vt:lpstr>
      <vt:lpstr>Times New Roman</vt:lpstr>
      <vt:lpstr>Office Theme</vt:lpstr>
      <vt:lpstr>Custom Design</vt:lpstr>
      <vt:lpstr>L3.1 Convolutional Neural Networks</vt:lpstr>
      <vt:lpstr>Outline</vt:lpstr>
      <vt:lpstr>Classic Computer Vision</vt:lpstr>
      <vt:lpstr>Input Image Encoding</vt:lpstr>
      <vt:lpstr>Filters/Kernels in Computer Vision</vt:lpstr>
      <vt:lpstr>A Filter for Vertical Edge Detection</vt:lpstr>
      <vt:lpstr>Sobel Filter for Vertical Edge Detection</vt:lpstr>
      <vt:lpstr>Common Filters in CV</vt:lpstr>
      <vt:lpstr>Machine Learning Meets CV</vt:lpstr>
      <vt:lpstr>Convolutional Neural Network (CNN)</vt:lpstr>
      <vt:lpstr>Receptive Field and Parameter Sharing</vt:lpstr>
      <vt:lpstr>Convolution Operation</vt:lpstr>
      <vt:lpstr>Convolution Operation</vt:lpstr>
      <vt:lpstr>Stacked feature maps</vt:lpstr>
      <vt:lpstr>Convolution of a Filter on an RGB Image w. 3 Channels</vt:lpstr>
      <vt:lpstr>Convolution of 2 Filters on an RGB Image w. 3 Channels</vt:lpstr>
      <vt:lpstr>Convolution in PyTorch</vt:lpstr>
      <vt:lpstr>Convolution in PyTorch Cont’</vt:lpstr>
      <vt:lpstr>Convolution Example 1: Computing a Single Output Element</vt:lpstr>
      <vt:lpstr>Convolution Example 2</vt:lpstr>
      <vt:lpstr>Convolution Example 2 Cont’</vt:lpstr>
      <vt:lpstr>Convolution Example 3</vt:lpstr>
      <vt:lpstr>Filters and feature maps Example</vt:lpstr>
      <vt:lpstr>7x7 input, 3x3 filter, stride=1 ⇒ output: 5x5</vt:lpstr>
      <vt:lpstr>7x7 input, 3x3 filter, stride=2 ⇒ output: 3x3</vt:lpstr>
      <vt:lpstr>7x7 input, 3x3 filter, stride=3 ⇒ output: ???</vt:lpstr>
      <vt:lpstr>Solution: Add padding</vt:lpstr>
      <vt:lpstr>Computation of CONV Layer Sizes</vt:lpstr>
      <vt:lpstr>CONV Example 1: No Padding</vt:lpstr>
      <vt:lpstr>CONV Example 2: Same Padding</vt:lpstr>
      <vt:lpstr>CONV Example 3: Stride S=2</vt:lpstr>
      <vt:lpstr>CONV Example 4: No Padding vs. Same Padding</vt:lpstr>
      <vt:lpstr>Pointwise Convolution with 1×1 Filter</vt:lpstr>
      <vt:lpstr>1×1 Filter Example</vt:lpstr>
      <vt:lpstr>Dilated Convolution</vt:lpstr>
      <vt:lpstr>3D Convolution</vt:lpstr>
      <vt:lpstr>Converting Convolution to Matrix Multiplication: 1D CONV Example</vt:lpstr>
      <vt:lpstr>Converting Convolution to Matrix Multiplication: 2D CONV Example</vt:lpstr>
      <vt:lpstr>Outline</vt:lpstr>
      <vt:lpstr>Typical CNN Architecture</vt:lpstr>
      <vt:lpstr>Pooling (Sub-Sampling) Layer</vt:lpstr>
      <vt:lpstr>Max Pooling w. Examples</vt:lpstr>
      <vt:lpstr>Overlapping Pooling</vt:lpstr>
      <vt:lpstr>Fully-Connected (FC) Layer</vt:lpstr>
      <vt:lpstr>A Complete CNN Example</vt:lpstr>
      <vt:lpstr>Summary of 3 Types of CNN Layers</vt:lpstr>
      <vt:lpstr>MLP vs. CNN </vt:lpstr>
      <vt:lpstr>Outline</vt:lpstr>
      <vt:lpstr>LeNet-5 (LeCun et al. 1989)</vt:lpstr>
      <vt:lpstr>LeNet-5 Details</vt:lpstr>
      <vt:lpstr>ImageNet Large Scale Visual Recognition Challenge</vt:lpstr>
      <vt:lpstr>AlexNet [Krizhevsky et al. 2012] </vt:lpstr>
      <vt:lpstr>VGGNet [Simonyan 2014] (the best performing variant VGG-16)</vt:lpstr>
      <vt:lpstr>VGG-16 Details</vt:lpstr>
      <vt:lpstr>Stacked 3×3 CONV Layers</vt:lpstr>
      <vt:lpstr>VGGNet Variants</vt:lpstr>
      <vt:lpstr>GoogLeNet [Szegedy et al., 2014]</vt:lpstr>
      <vt:lpstr>Inception Module</vt:lpstr>
      <vt:lpstr>PowerPoint Presentation</vt:lpstr>
      <vt:lpstr>GoogLeNet Size</vt:lpstr>
      <vt:lpstr>Xception [Chollet 2017] MobileNets [Howard et al. 2017] : Depthwise Separable Convolution</vt:lpstr>
      <vt:lpstr>Example: Regular Convolution</vt:lpstr>
      <vt:lpstr>Example: Depthwise Separable Convolution</vt:lpstr>
      <vt:lpstr>Residual Networks (ResNet) [He et al. 2015]</vt:lpstr>
      <vt:lpstr>Deeper Nets have Better Performance</vt:lpstr>
      <vt:lpstr>CNN Layer Patterns</vt:lpstr>
      <vt:lpstr>Transfer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James E. (LARC-D309)</dc:creator>
  <cp:lastModifiedBy>Zonghua Gu</cp:lastModifiedBy>
  <cp:revision>930</cp:revision>
  <dcterms:created xsi:type="dcterms:W3CDTF">2020-05-28T21:34:29Z</dcterms:created>
  <dcterms:modified xsi:type="dcterms:W3CDTF">2024-03-02T11:14:38Z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0x0101000DB1CA95448E8341BAC02D84F836706E</vt:lpwstr>
  </property>
</Properties>
</file>