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</p:sldMasterIdLst>
  <p:notesMasterIdLst>
    <p:notesMasterId r:id="rId4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949" r:id="rId18"/>
    <p:sldId id="269" r:id="rId19"/>
    <p:sldId id="270" r:id="rId20"/>
    <p:sldId id="271" r:id="rId21"/>
    <p:sldId id="272" r:id="rId22"/>
    <p:sldId id="273" r:id="rId23"/>
    <p:sldId id="947" r:id="rId24"/>
    <p:sldId id="274" r:id="rId25"/>
    <p:sldId id="932" r:id="rId26"/>
    <p:sldId id="933" r:id="rId27"/>
    <p:sldId id="934" r:id="rId28"/>
    <p:sldId id="935" r:id="rId29"/>
    <p:sldId id="936" r:id="rId30"/>
    <p:sldId id="937" r:id="rId31"/>
    <p:sldId id="938" r:id="rId32"/>
    <p:sldId id="939" r:id="rId33"/>
    <p:sldId id="948" r:id="rId34"/>
    <p:sldId id="941" r:id="rId35"/>
    <p:sldId id="943" r:id="rId36"/>
    <p:sldId id="944" r:id="rId37"/>
    <p:sldId id="945" r:id="rId38"/>
    <p:sldId id="94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01EA2FD-096D-2A4F-917C-DAF62E89CBC2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949"/>
            <p14:sldId id="269"/>
            <p14:sldId id="270"/>
            <p14:sldId id="271"/>
            <p14:sldId id="272"/>
            <p14:sldId id="273"/>
            <p14:sldId id="947"/>
            <p14:sldId id="274"/>
            <p14:sldId id="932"/>
            <p14:sldId id="933"/>
            <p14:sldId id="934"/>
            <p14:sldId id="935"/>
            <p14:sldId id="936"/>
            <p14:sldId id="937"/>
            <p14:sldId id="938"/>
            <p14:sldId id="939"/>
            <p14:sldId id="948"/>
            <p14:sldId id="941"/>
            <p14:sldId id="943"/>
            <p14:sldId id="944"/>
            <p14:sldId id="945"/>
            <p14:sldId id="946"/>
          </p14:sldIdLst>
        </p14:section>
        <p14:section name="Untitled Section" id="{7A961A8C-FEFB-449A-A212-787A8E4829A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867" userDrawn="1">
          <p15:clr>
            <a:srgbClr val="A4A3A4"/>
          </p15:clr>
        </p15:guide>
        <p15:guide id="2" pos="20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7373FF"/>
    <a:srgbClr val="FF4859"/>
    <a:srgbClr val="004FFE"/>
    <a:srgbClr val="008B42"/>
    <a:srgbClr val="F5010B"/>
    <a:srgbClr val="F2DCDB"/>
    <a:srgbClr val="ECF2DE"/>
    <a:srgbClr val="F2EEF5"/>
    <a:srgbClr val="FFC4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2"/>
    <p:restoredTop sz="84964" autoAdjust="0"/>
  </p:normalViewPr>
  <p:slideViewPr>
    <p:cSldViewPr snapToGrid="0">
      <p:cViewPr varScale="1">
        <p:scale>
          <a:sx n="104" d="100"/>
          <a:sy n="104" d="100"/>
        </p:scale>
        <p:origin x="72" y="78"/>
      </p:cViewPr>
      <p:guideLst>
        <p:guide orient="horz" pos="867"/>
        <p:guide pos="20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3DE59-F14A-BE48-A4BD-826E6AEB8CE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E9E18-F207-E64A-9E5E-A745EA36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40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51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https://math.stackexchange.com/questions/2966181/is-vert-x-vert-hm-omega-1-sobolev-norms-always-a-unit-ball-if-you-p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51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0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https://www.researchgate.net/publication/351703009_Acquiring_Artificial_Intelligence_Systems_Development_Challenges_Implementation_Risks_and_CostBenefits_Opportunities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87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Alternative formulation: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is</m:t>
                            </m:r>
                            <m: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adversarial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func>
                  </m:oMath>
                </a14:m>
                <a:r>
                  <a:rPr lang="en-US" dirty="0"/>
                  <a:t>   (e.g., </a:t>
                </a:r>
                <a:r>
                  <a:rPr lang="en-US" dirty="0" err="1"/>
                  <a:t>Deepfool</a:t>
                </a:r>
                <a:r>
                  <a:rPr lang="en-US" dirty="0"/>
                  <a:t>, C&amp;W)</a:t>
                </a:r>
              </a:p>
              <a:p>
                <a:endParaRPr lang="en-SE" b="1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Alternative formulation: </a:t>
                </a:r>
                <a:r>
                  <a:rPr lang="en-US" b="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min┬(</a:t>
                </a:r>
                <a:r>
                  <a:rPr lang="en-US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𝑥+</a:t>
                </a:r>
                <a:r>
                  <a:rPr lang="en-US" b="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𝛿 </a:t>
                </a:r>
                <a:r>
                  <a:rPr lang="en-US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is adversarial</a:t>
                </a:r>
                <a:r>
                  <a:rPr lang="en-US" b="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)⁡</a:t>
                </a:r>
                <a:r>
                  <a:rPr lang="en-US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𝛿</a:t>
                </a:r>
                <a:r>
                  <a:rPr lang="en-US" dirty="0"/>
                  <a:t>   (e.g., </a:t>
                </a:r>
                <a:r>
                  <a:rPr lang="en-US" dirty="0" err="1"/>
                  <a:t>Deepfool</a:t>
                </a:r>
                <a:r>
                  <a:rPr lang="en-US" dirty="0"/>
                  <a:t>, C&amp;W)</a:t>
                </a:r>
              </a:p>
              <a:p>
                <a:endParaRPr lang="en-SE" b="1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31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44D40-3520-B34B-A017-031AF5CCC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5BB1E0-CB7B-5943-864B-8DEC1231B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2861D-703A-3643-A018-3EBD862DC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AFBB-1CF4-8544-90DC-1ED8B9AA61D3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5D21-1D12-6645-8FD4-849D885F8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7197B-EF71-EE49-9468-C2376B38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7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0D51B-6283-BF4B-B779-91E97F981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A9F8A-2AFD-FC46-9298-3CDB8A193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A6116-A57F-B44C-9B53-8C5358B31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165F-9719-7745-8559-6A7EE2923027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6AB34-7B20-684C-902A-14069902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CD107-BC0D-3D4E-9F45-59A930E5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2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568FAF-F0D6-1644-8580-0DB9510B9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50746B-DD22-B145-B41F-6205D9EF4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AF7B2-1888-434B-B7B7-323F1085C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8D55-FA0C-7D43-BAC0-BED15F1C12ED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B62B1-4565-BD45-97C3-12772855A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8F4A1-FEF6-2044-AC5B-BF00A7BBB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52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B6CC4-A075-BD48-BCF8-F03F4C1B4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2D430-A07B-BC4C-97B1-102331760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32C34-A711-864D-8DCA-F7B60366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0553-0253-CE4B-B6C1-A630CB55C29D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B38DD-6D3B-D146-A0FC-5675926D4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162B9-5EB5-7E4E-8EF7-2754E945C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31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86EE-1D52-E343-88D1-E3439E1C4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A35EE-7D8B-BA48-9F59-A1AC79906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BCFC1-D075-E64A-811D-520DEAE9E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DE84E-69F4-FD40-ABD1-0EFAC22A12F3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FC476-EE5C-1544-9BB5-5E3FD95A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F2E49-3232-D242-944A-8BC54E37E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99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B85CF-447D-0541-B600-4C9809A49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3B72E-C1D7-E24F-AE19-75DE6C318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D4493-BB62-A54C-95FD-044AA5074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0B3DB-0D9D-DD44-80C5-08109265E077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E63DB-F354-E145-A1EA-2E053DC9F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9A1F5-821A-BF4B-B805-0F1AADA4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38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A1004-3749-F349-9400-C8C35A421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0F4A6-BFC8-DB4B-9CE3-0CDF221305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E349EE-3F63-5549-860D-285A8FF4F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E54B9-F4B6-4D48-8B93-59D927802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A869-A27D-C344-97D7-71199BBF260C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AD3F0A-AFAB-2D49-BBC8-A5B49F05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79863B-7969-6C45-BFAB-CECB9DFF5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74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BE581-C180-A240-B6A9-52BB3BAB2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A6876-25B8-E54F-BAA4-B821E7F7B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3889B-5660-004F-8AF9-FBD754405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D076A7-02EA-E149-BCED-1D9BF59A39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5D5F07-B8AE-6A48-B7EE-8B9C1808CE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9FEF61-70E3-0E48-B543-4563117CA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5D25-E67F-1942-BBE6-90A232C6709A}" type="datetime1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A37304-D6C0-8F48-A7FF-9A39E1ABF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A2E9FD-7A07-A04B-9EEE-4FF5C7D0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74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3D59F-4FD1-4345-9D92-D8D370985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5E40AC-7F1C-A843-8AC5-F33C18577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E0881-5289-1B49-8243-C7A7C2D761C1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00F50-9490-A447-A47B-8D641B55A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BC1FBE-B663-A441-BA6E-3C300CA3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40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424AF3-0AC7-9440-9DFD-898A77F8D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B97-0FAD-A54C-B1E0-81D6BDD23977}" type="datetime1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A22C6-FBE1-2646-9056-3FDAC9F2D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5D307-5348-B748-98FA-22353983E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49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FE2AD-2116-E941-ACE7-9E9975164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766DC-9EFD-E241-AD4C-088DD763E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922356-357C-024F-8397-C4B38E44C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B5081-608A-8546-B3C8-695A5F42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AE13F-8788-6040-8DCF-36B10FE0117C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2CE6C-9B67-BD46-A9D1-D4985CF15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7E06A-AD43-C247-B0E5-52982CDA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7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46D22-2CE4-8446-8CF3-0ED778E19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37" y="63062"/>
            <a:ext cx="10949153" cy="106948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4AB12-3F8A-414E-8925-9039A12DF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10949153" cy="51947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DE769-BBC7-4148-A758-E8D165C867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9230"/>
            <a:ext cx="2743200" cy="365125"/>
          </a:xfrm>
        </p:spPr>
        <p:txBody>
          <a:bodyPr/>
          <a:lstStyle/>
          <a:p>
            <a:fld id="{4553E244-3CAB-5240-928D-C4F781982911}" type="datetime1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44D7-7B0D-714F-B61F-1F7495F71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923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AA6B0-2531-AF4E-B478-433817A30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284" y="6499230"/>
            <a:ext cx="2743200" cy="365125"/>
          </a:xfrm>
        </p:spPr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62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CCE28-AADC-CC44-9069-A056D1493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253BF6-B7EE-1748-8F5A-F8DCEB1DC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B72918-C639-AA4C-B458-5FB76EA17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2A26F1-0BC1-384C-9B01-0728D6C88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BFAE-9CFE-3F4B-9BA6-76D3AD40298B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3D893A-1B80-9148-B4A7-6888DDE54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D7A8D-71F8-F046-B17D-85F489CA8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16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B0948-0238-9348-9596-B992A144D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709D5-02FD-854F-88FF-2FA09E74B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F534E-08ED-6C42-8DCC-C92D96628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C747-2201-4149-89A6-B535544AC76E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832F1-EBC9-C647-9685-A59B451A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3E637-2870-8240-98EE-A4A1C0539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47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FC0E18-6DE7-E743-8363-91EA2FF73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C86B44-5FD5-2C46-B7A4-070C89C66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DA906-A829-D846-B1E2-0941214D8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99FF-A9B6-EA4C-92F4-3B955917C48A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559BA-5870-5F44-A064-07653AAD4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D3310-60F6-FC4C-BF18-D84366D92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63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8D613-A38C-3D41-9038-2B680914B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F0D21-1AE4-7247-AB6D-8762638A3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3A5C1-40A4-1A41-A141-992F8116A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3CC24-15E2-8440-82CF-DFE60D570E43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8AB82-8F65-A74C-ABC5-C9AC59840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E6A98-AD15-564D-A0D8-147ED3677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4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35CCF-50C4-C342-B3A5-BF915CCB3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7B9FF-296B-FD42-9B4A-4E47F44BB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E49882-2F4D-B045-B300-B3E620BC6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C0FD2-184C-744E-BD89-9D27BC6D6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6C63-9089-6A49-BC6E-454A735346DF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50A0E-6F89-CC4B-9C96-D4572FB2D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21D97-A6CA-2943-8E70-31F45F815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14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D57FD-F506-D54F-BC5D-BE1D403F4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DBCA7-A910-D347-B17B-2D290887D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8787F-9E9B-264C-B9D7-D6C20B42F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535B7-1B9A-0E4B-972B-A4AB301E6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04A215-09F1-EE42-8B1F-20254D2E4D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E2132F-860A-9B45-ACAD-C18F3DE46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C773-47BC-AB4F-9BFA-AB3DE15F2F0E}" type="datetime1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E8FECF-6048-9E4E-B3CD-7756A7BC9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B9245D-21B3-214A-87AF-91D560B6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7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2C2B7-90B1-F34A-89D7-195B444F3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C33EAB-584C-D948-953A-73C251A96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1242-D6ED-7442-B4D5-571BA5F763EC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4D0BF-32FF-7040-8D7C-8E48669C7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CF303-5003-514E-A5EA-38A7E48CA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8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FD811B-DFD6-584F-92AD-561DA2ADE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49004-9440-C34D-AFCF-72D617EF0844}" type="datetime1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0FFD81-D09F-A64B-90F7-E778161F5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4B04E4-A19D-1743-8F14-06EFB25F4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33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42821-3706-B241-A8E1-8E863954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DC6B9-588B-B94C-A32A-E567F9680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F4C91-23C8-914F-9BA0-6B7C73ED7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3A3FD0-F75E-7F46-B71B-C95B3C3E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C9C39-AF37-7048-A5F3-2138FC4EBAA9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88172-AD8E-C240-9E31-DE1A0F16F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3D5590-7201-F24B-94E8-F26E50493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80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A513-8C24-694C-A0A4-D64927B8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4F8818-3BD6-C545-A2F7-C9FA810397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9820A-796C-184D-ABAF-6890A4B94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A2705-BFCE-6B4E-B2DA-F51169841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80C6-6E15-BC44-A547-629E68A1897C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6AABB-00A4-644D-911C-88C4E5A73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C5629-8130-9549-8489-5018D6E15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9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BD9209-CDCC-0544-8F59-61D77EA10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71" y="78828"/>
            <a:ext cx="10980683" cy="1018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2CA19-9FB6-7D48-8FB5-A13C3B435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971" y="1283134"/>
            <a:ext cx="10980683" cy="498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8AC55-BB06-4D40-9C68-61549252D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84145-EBBF-4546-953A-FE89B9B40A32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8CB35-69E2-344C-8DC1-3C7FF42E0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39896-7587-0648-938B-C078DA1B5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5462" y="6483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01727A-E1B6-E54F-B7F1-9EFD6613ECC4}"/>
              </a:ext>
            </a:extLst>
          </p:cNvPr>
          <p:cNvGrpSpPr/>
          <p:nvPr userDrawn="1"/>
        </p:nvGrpSpPr>
        <p:grpSpPr>
          <a:xfrm flipV="1">
            <a:off x="-1762" y="1190029"/>
            <a:ext cx="40358072" cy="0"/>
            <a:chOff x="-2252" y="807859"/>
            <a:chExt cx="30270421" cy="43735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352164B-D019-E04F-BA68-C97A80703099}"/>
                </a:ext>
              </a:extLst>
            </p:cNvPr>
            <p:cNvCxnSpPr/>
            <p:nvPr userDrawn="1"/>
          </p:nvCxnSpPr>
          <p:spPr>
            <a:xfrm flipV="1">
              <a:off x="21124169" y="1245210"/>
              <a:ext cx="9144000" cy="0"/>
            </a:xfrm>
            <a:prstGeom prst="line">
              <a:avLst/>
            </a:prstGeom>
            <a:ln w="63500" cmpd="sng">
              <a:solidFill>
                <a:srgbClr val="12198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94311D2-17B2-DD41-9780-3A67F9A94051}"/>
                </a:ext>
              </a:extLst>
            </p:cNvPr>
            <p:cNvCxnSpPr/>
            <p:nvPr userDrawn="1"/>
          </p:nvCxnSpPr>
          <p:spPr>
            <a:xfrm flipV="1">
              <a:off x="-2252" y="807859"/>
              <a:ext cx="9144000" cy="0"/>
            </a:xfrm>
            <a:prstGeom prst="line">
              <a:avLst/>
            </a:prstGeom>
            <a:ln w="12700" cmpd="sng">
              <a:solidFill>
                <a:srgbClr val="D408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932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992611-C747-E84E-A55F-AB3AFFD6A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84EAB-0697-CC49-AD28-68AF1BF5F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494DA-5138-3D4D-B7EA-D9C8CF358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87CD5-43F5-7F4F-8DF9-F56AF4D056AA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F5196-EEE6-4640-B81E-4029DEBA0D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08FE4-922B-814A-9653-AEFF8A4CA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5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bair.berkeley.edu/blog/2017/12/30/yolo-attack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VfBGWnFNuw&amp;t=421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E0t_s6bT_4" TargetMode="External"/><Relationship Id="rId2" Type="http://schemas.openxmlformats.org/officeDocument/2006/relationships/hyperlink" Target="https://www.youtube.com/watch?v=1cSw4fXYqWI&amp;t=85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840.png"/><Relationship Id="rId12" Type="http://schemas.openxmlformats.org/officeDocument/2006/relationships/image" Target="../media/image8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0.png"/><Relationship Id="rId11" Type="http://schemas.openxmlformats.org/officeDocument/2006/relationships/image" Target="../media/image67.png"/><Relationship Id="rId5" Type="http://schemas.openxmlformats.org/officeDocument/2006/relationships/image" Target="../media/image820.png"/><Relationship Id="rId10" Type="http://schemas.openxmlformats.org/officeDocument/2006/relationships/image" Target="../media/image860.png"/><Relationship Id="rId4" Type="http://schemas.openxmlformats.org/officeDocument/2006/relationships/image" Target="../media/image810.png"/><Relationship Id="rId9" Type="http://schemas.openxmlformats.org/officeDocument/2006/relationships/image" Target="../media/image8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C041F-9850-E24F-8D87-6868054CA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591" y="994799"/>
            <a:ext cx="11072191" cy="2387600"/>
          </a:xfrm>
        </p:spPr>
        <p:txBody>
          <a:bodyPr anchor="ctr">
            <a:normAutofit/>
          </a:bodyPr>
          <a:lstStyle/>
          <a:p>
            <a:r>
              <a:rPr lang="da-DK" sz="4400" dirty="0"/>
              <a:t>L3.2 Adversarial Attacks</a:t>
            </a:r>
            <a:endParaRPr lang="en-US" sz="44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AD7EF61-6860-BF49-9EBD-781006606D7D}"/>
              </a:ext>
            </a:extLst>
          </p:cNvPr>
          <p:cNvSpPr txBox="1">
            <a:spLocks/>
          </p:cNvSpPr>
          <p:nvPr/>
        </p:nvSpPr>
        <p:spPr>
          <a:xfrm>
            <a:off x="870330" y="3289706"/>
            <a:ext cx="10466024" cy="1553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63C722-8478-86E6-23BC-02A9F14F7F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76923" y="3159871"/>
            <a:ext cx="5431526" cy="205872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8419C1AE-4CEC-DD36-15A7-6F316F36A51A}"/>
              </a:ext>
            </a:extLst>
          </p:cNvPr>
          <p:cNvSpPr txBox="1">
            <a:spLocks/>
          </p:cNvSpPr>
          <p:nvPr/>
        </p:nvSpPr>
        <p:spPr>
          <a:xfrm>
            <a:off x="1534370" y="5327098"/>
            <a:ext cx="9144000" cy="8453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Zonghua Gu, Umeå University</a:t>
            </a:r>
          </a:p>
          <a:p>
            <a:r>
              <a:rPr lang="en-US" dirty="0"/>
              <a:t>Nov.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8C0F47-D131-5FAB-C37B-6CD952DC060B}"/>
              </a:ext>
            </a:extLst>
          </p:cNvPr>
          <p:cNvSpPr txBox="1"/>
          <p:nvPr/>
        </p:nvSpPr>
        <p:spPr>
          <a:xfrm>
            <a:off x="4271747" y="6604084"/>
            <a:ext cx="387017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Based on ICML 2018 tutorial </a:t>
            </a:r>
            <a:r>
              <a:rPr lang="en-SE" sz="1050" dirty="0"/>
              <a:t>https://adversarial-ml-tutorial.org</a:t>
            </a:r>
          </a:p>
        </p:txBody>
      </p:sp>
    </p:spTree>
    <p:extLst>
      <p:ext uri="{BB962C8B-B14F-4D97-AF65-F5344CB8AC3E}">
        <p14:creationId xmlns:p14="http://schemas.microsoft.com/office/powerpoint/2010/main" val="542446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9602B-A95E-2E46-CC48-62189E64C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0" dirty="0"/>
              <a:t>Model </a:t>
            </a:r>
            <a:r>
              <a:rPr lang="en-US" sz="4800" dirty="0"/>
              <a:t>Training </a:t>
            </a:r>
            <a:r>
              <a:rPr lang="en-US" sz="4800" b="0" dirty="0"/>
              <a:t>vs. Local Search for Adversarial Input Generation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A700D6-1595-3706-7F79-B9BFFB08A3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8" y="1237593"/>
                <a:ext cx="7524930" cy="51947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To solve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∼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Loss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/>
                  <a:t> for model training: </a:t>
                </a:r>
                <a:r>
                  <a:rPr lang="en-US" b="0" dirty="0">
                    <a:solidFill>
                      <a:srgbClr val="FF0000"/>
                    </a:solidFill>
                  </a:rPr>
                  <a:t>gradient</a:t>
                </a:r>
                <a:r>
                  <a:rPr lang="en-US" b="0" dirty="0"/>
                  <a:t> </a:t>
                </a:r>
                <a:r>
                  <a:rPr lang="en-US" b="0" dirty="0">
                    <a:solidFill>
                      <a:srgbClr val="FF0000"/>
                    </a:solidFill>
                  </a:rPr>
                  <a:t>descent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Loss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Update </a:t>
                </a:r>
                <a:r>
                  <a:rPr lang="en-US" dirty="0">
                    <a:solidFill>
                      <a:srgbClr val="FF0000"/>
                    </a:solidFill>
                  </a:rPr>
                  <a:t>model params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by following the gradient </a:t>
                </a:r>
                <a:r>
                  <a:rPr lang="en-US" dirty="0">
                    <a:solidFill>
                      <a:srgbClr val="FF0000"/>
                    </a:solidFill>
                  </a:rPr>
                  <a:t>downhill</a:t>
                </a:r>
                <a:r>
                  <a:rPr lang="en-US" dirty="0"/>
                  <a:t>, in order to </a:t>
                </a:r>
                <a:r>
                  <a:rPr lang="en-US" dirty="0">
                    <a:solidFill>
                      <a:srgbClr val="FF0000"/>
                    </a:solidFill>
                  </a:rPr>
                  <a:t>decrease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Loss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.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is the Learning Rate)</a:t>
                </a:r>
              </a:p>
              <a:p>
                <a:r>
                  <a:rPr lang="en-US" dirty="0"/>
                  <a:t>To solve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Δ</m:t>
                            </m:r>
                          </m:lim>
                        </m:limLow>
                      </m:fName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Loss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/>
                  <a:t> for adversarial input generation: </a:t>
                </a:r>
                <a:r>
                  <a:rPr lang="en-US" dirty="0">
                    <a:solidFill>
                      <a:srgbClr val="FF0000"/>
                    </a:solidFill>
                  </a:rPr>
                  <a:t>gradient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ascent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Loss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SE" dirty="0"/>
              </a:p>
              <a:p>
                <a:pPr lvl="1"/>
                <a:r>
                  <a:rPr lang="en-US" dirty="0"/>
                  <a:t>Update </a:t>
                </a:r>
                <a:r>
                  <a:rPr lang="en-US" dirty="0">
                    <a:solidFill>
                      <a:srgbClr val="FF0000"/>
                    </a:solidFill>
                  </a:rPr>
                  <a:t>input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by following the gradient </a:t>
                </a:r>
                <a:r>
                  <a:rPr lang="en-US" dirty="0">
                    <a:solidFill>
                      <a:srgbClr val="FF0000"/>
                    </a:solidFill>
                  </a:rPr>
                  <a:t>uphill</a:t>
                </a:r>
                <a:r>
                  <a:rPr lang="en-US" dirty="0"/>
                  <a:t>, in order to </a:t>
                </a:r>
                <a:r>
                  <a:rPr lang="en-US" dirty="0">
                    <a:solidFill>
                      <a:srgbClr val="FF0000"/>
                    </a:solidFill>
                  </a:rPr>
                  <a:t>increase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Loss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:r>
                  <a:rPr lang="en-US" dirty="0">
                    <a:solidFill>
                      <a:srgbClr val="FF0000"/>
                    </a:solidFill>
                  </a:rPr>
                  <a:t>while ensuring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A700D6-1595-3706-7F79-B9BFFB08A3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8" y="1237593"/>
                <a:ext cx="7524930" cy="5194738"/>
              </a:xfrm>
              <a:blipFill>
                <a:blip r:embed="rId2"/>
                <a:stretch>
                  <a:fillRect l="-1862" t="-3169" r="-56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47CCC-9D71-8F79-2BC8-9FAFE8093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10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4E1FC1D-AAB9-028B-B885-9D068DE86243}"/>
              </a:ext>
            </a:extLst>
          </p:cNvPr>
          <p:cNvCxnSpPr/>
          <p:nvPr/>
        </p:nvCxnSpPr>
        <p:spPr bwMode="auto">
          <a:xfrm>
            <a:off x="9011763" y="3433519"/>
            <a:ext cx="1886272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D12ECE3-F3E7-0DBC-62C1-A245B10FD133}"/>
              </a:ext>
            </a:extLst>
          </p:cNvPr>
          <p:cNvCxnSpPr>
            <a:cxnSpLocks/>
          </p:cNvCxnSpPr>
          <p:nvPr/>
        </p:nvCxnSpPr>
        <p:spPr bwMode="auto">
          <a:xfrm flipV="1">
            <a:off x="9011763" y="1993359"/>
            <a:ext cx="0" cy="144016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8EA9BC-0CC1-8071-1C04-7FB929A68E93}"/>
                  </a:ext>
                </a:extLst>
              </p:cNvPr>
              <p:cNvSpPr txBox="1"/>
              <p:nvPr/>
            </p:nvSpPr>
            <p:spPr>
              <a:xfrm>
                <a:off x="8050146" y="1560632"/>
                <a:ext cx="1853952" cy="4242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∼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Loss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SE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8EA9BC-0CC1-8071-1C04-7FB929A68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0146" y="1560632"/>
                <a:ext cx="1853952" cy="424283"/>
              </a:xfrm>
              <a:prstGeom prst="rect">
                <a:avLst/>
              </a:prstGeom>
              <a:blipFill>
                <a:blip r:embed="rId3"/>
                <a:stretch>
                  <a:fillRect r="-30921" b="-1000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E74E0AE-9D5C-8B3B-3976-11E54F3B2919}"/>
                  </a:ext>
                </a:extLst>
              </p:cNvPr>
              <p:cNvSpPr txBox="1"/>
              <p:nvPr/>
            </p:nvSpPr>
            <p:spPr>
              <a:xfrm>
                <a:off x="10507399" y="3248853"/>
                <a:ext cx="10618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E74E0AE-9D5C-8B3B-3976-11E54F3B2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399" y="3248853"/>
                <a:ext cx="106186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43CED9-6FBD-09C0-B6FE-A93559C72B82}"/>
              </a:ext>
            </a:extLst>
          </p:cNvPr>
          <p:cNvSpPr/>
          <p:nvPr/>
        </p:nvSpPr>
        <p:spPr bwMode="auto">
          <a:xfrm>
            <a:off x="9195620" y="2209355"/>
            <a:ext cx="1518557" cy="947165"/>
          </a:xfrm>
          <a:custGeom>
            <a:avLst/>
            <a:gdLst>
              <a:gd name="connsiteX0" fmla="*/ 0 w 1518557"/>
              <a:gd name="connsiteY0" fmla="*/ 0 h 947165"/>
              <a:gd name="connsiteX1" fmla="*/ 791936 w 1518557"/>
              <a:gd name="connsiteY1" fmla="*/ 947057 h 947165"/>
              <a:gd name="connsiteX2" fmla="*/ 1518557 w 1518557"/>
              <a:gd name="connsiteY2" fmla="*/ 48986 h 9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8557" h="947165">
                <a:moveTo>
                  <a:pt x="0" y="0"/>
                </a:moveTo>
                <a:cubicBezTo>
                  <a:pt x="269421" y="469446"/>
                  <a:pt x="538843" y="938893"/>
                  <a:pt x="791936" y="947057"/>
                </a:cubicBezTo>
                <a:cubicBezTo>
                  <a:pt x="1045029" y="955221"/>
                  <a:pt x="1281793" y="502103"/>
                  <a:pt x="1518557" y="48986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 w="31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170E97-5F86-C40A-5D65-F5DEB5EC9BE2}"/>
              </a:ext>
            </a:extLst>
          </p:cNvPr>
          <p:cNvCxnSpPr/>
          <p:nvPr/>
        </p:nvCxnSpPr>
        <p:spPr bwMode="auto">
          <a:xfrm>
            <a:off x="9443811" y="2425407"/>
            <a:ext cx="360040" cy="576064"/>
          </a:xfrm>
          <a:prstGeom prst="straightConnector1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AB1DE27-299B-AEF3-BB96-88E50B1E0E5D}"/>
              </a:ext>
            </a:extLst>
          </p:cNvPr>
          <p:cNvCxnSpPr/>
          <p:nvPr/>
        </p:nvCxnSpPr>
        <p:spPr bwMode="auto">
          <a:xfrm>
            <a:off x="9011763" y="5809783"/>
            <a:ext cx="1886272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E8B92FC-0DE3-F45C-B22F-64EEEF724E8F}"/>
              </a:ext>
            </a:extLst>
          </p:cNvPr>
          <p:cNvCxnSpPr>
            <a:cxnSpLocks/>
          </p:cNvCxnSpPr>
          <p:nvPr/>
        </p:nvCxnSpPr>
        <p:spPr bwMode="auto">
          <a:xfrm flipV="1">
            <a:off x="9011763" y="4369623"/>
            <a:ext cx="0" cy="144016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6130EA-99AB-FA91-6BB5-C7B39FD13ACD}"/>
                  </a:ext>
                </a:extLst>
              </p:cNvPr>
              <p:cNvSpPr txBox="1"/>
              <p:nvPr/>
            </p:nvSpPr>
            <p:spPr>
              <a:xfrm>
                <a:off x="8050146" y="3977010"/>
                <a:ext cx="206125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Loss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SE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6130EA-99AB-FA91-6BB5-C7B39FD13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0146" y="3977010"/>
                <a:ext cx="2061254" cy="400110"/>
              </a:xfrm>
              <a:prstGeom prst="rect">
                <a:avLst/>
              </a:prstGeom>
              <a:blipFill>
                <a:blip r:embed="rId5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AA197C-D058-002C-E6C4-9C1163A79771}"/>
                  </a:ext>
                </a:extLst>
              </p:cNvPr>
              <p:cNvSpPr txBox="1"/>
              <p:nvPr/>
            </p:nvSpPr>
            <p:spPr>
              <a:xfrm>
                <a:off x="10507399" y="5625117"/>
                <a:ext cx="10618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AA197C-D058-002C-E6C4-9C1163A79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399" y="5625117"/>
                <a:ext cx="106186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4900358-7774-6BA5-6DAB-55D0DE8A83B6}"/>
              </a:ext>
            </a:extLst>
          </p:cNvPr>
          <p:cNvSpPr/>
          <p:nvPr/>
        </p:nvSpPr>
        <p:spPr bwMode="auto">
          <a:xfrm>
            <a:off x="9195620" y="4585619"/>
            <a:ext cx="1518557" cy="947165"/>
          </a:xfrm>
          <a:custGeom>
            <a:avLst/>
            <a:gdLst>
              <a:gd name="connsiteX0" fmla="*/ 0 w 1518557"/>
              <a:gd name="connsiteY0" fmla="*/ 0 h 947165"/>
              <a:gd name="connsiteX1" fmla="*/ 791936 w 1518557"/>
              <a:gd name="connsiteY1" fmla="*/ 947057 h 947165"/>
              <a:gd name="connsiteX2" fmla="*/ 1518557 w 1518557"/>
              <a:gd name="connsiteY2" fmla="*/ 48986 h 9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8557" h="947165">
                <a:moveTo>
                  <a:pt x="0" y="0"/>
                </a:moveTo>
                <a:cubicBezTo>
                  <a:pt x="269421" y="469446"/>
                  <a:pt x="538843" y="938893"/>
                  <a:pt x="791936" y="947057"/>
                </a:cubicBezTo>
                <a:cubicBezTo>
                  <a:pt x="1045029" y="955221"/>
                  <a:pt x="1281793" y="502103"/>
                  <a:pt x="1518557" y="48986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 w="31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137F87-285B-8221-6DBE-DC0CD987C67B}"/>
              </a:ext>
            </a:extLst>
          </p:cNvPr>
          <p:cNvCxnSpPr/>
          <p:nvPr/>
        </p:nvCxnSpPr>
        <p:spPr bwMode="auto">
          <a:xfrm>
            <a:off x="9443811" y="4801671"/>
            <a:ext cx="360040" cy="576064"/>
          </a:xfrm>
          <a:prstGeom prst="straightConnector1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7D63D8B-3A4D-A3F9-4DA6-548CD35A4C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1803" y="5826672"/>
            <a:ext cx="1252934" cy="24447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A39CC3-0D3C-ED43-62B6-FBF527C97923}"/>
              </a:ext>
            </a:extLst>
          </p:cNvPr>
          <p:cNvCxnSpPr/>
          <p:nvPr/>
        </p:nvCxnSpPr>
        <p:spPr bwMode="auto">
          <a:xfrm flipV="1">
            <a:off x="9371803" y="4914329"/>
            <a:ext cx="0" cy="89545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3752AC-C35F-80E2-D705-DAFB2007C446}"/>
              </a:ext>
            </a:extLst>
          </p:cNvPr>
          <p:cNvCxnSpPr>
            <a:cxnSpLocks/>
          </p:cNvCxnSpPr>
          <p:nvPr/>
        </p:nvCxnSpPr>
        <p:spPr bwMode="auto">
          <a:xfrm flipV="1">
            <a:off x="10595939" y="4914329"/>
            <a:ext cx="0" cy="91234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50220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BC5DE-E82C-81F9-9D7F-9A6541A8D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Vector Derivative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CDFECE-920C-3A17-022D-21C2C17229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Consider a scalar (loss)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that takes as input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-dim vector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returns a scalar 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dirty="0"/>
                  <a:t>is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-dim vector: 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</m:mr>
                            </m:m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mr>
                              <m:m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</m:mr>
                            </m:m>
                          </m:e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den>
                            </m:f>
                          </m:e>
                        </m:eqArr>
                      </m:e>
                    </m:d>
                  </m:oMath>
                </a14:m>
                <a:endParaRPr lang="en-US" i="1" dirty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are vectors, e.g., a 128x128 pixel color image is a 128x128x3 tensor, encoded as a vector of size 128*128*3=49152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CDFECE-920C-3A17-022D-21C2C17229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1" t="-3169" r="-835" b="-234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2E987-C324-E4B1-CBAF-7095A5FC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64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7CC6F-A7B0-CB4A-3074-A10C21599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Projected Gradient Descent (PGD)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CECA97-A4CE-258D-2EFD-04CD18E6E2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i="0" u="none" strike="noStrike" baseline="0" dirty="0">
                    <a:solidFill>
                      <a:schemeClr val="tx1"/>
                    </a:solidFill>
                    <a:latin typeface="HelveticaNeue-Light"/>
                  </a:rPr>
                  <a:t>Take </a:t>
                </a:r>
                <a:r>
                  <a:rPr lang="en-US" dirty="0">
                    <a:latin typeface="HelveticaNeue-Light"/>
                  </a:rPr>
                  <a:t>a </a:t>
                </a:r>
                <a:r>
                  <a:rPr lang="en-US" b="0" i="0" u="none" strike="noStrike" baseline="0" dirty="0">
                    <a:solidFill>
                      <a:schemeClr val="tx1"/>
                    </a:solidFill>
                    <a:latin typeface="HelveticaNeue-Light"/>
                  </a:rPr>
                  <a:t>gradient step, and if you have stepped outside of the feasible</a:t>
                </a:r>
                <a:r>
                  <a:rPr lang="en-US" b="0" i="0" u="none" strike="noStrike" dirty="0">
                    <a:solidFill>
                      <a:schemeClr val="tx1"/>
                    </a:solidFill>
                    <a:latin typeface="HelveticaNeue-Light"/>
                  </a:rPr>
                  <a:t> set,</a:t>
                </a:r>
                <a:r>
                  <a:rPr lang="en-US" b="0" i="0" u="none" strike="noStrike" baseline="0" dirty="0">
                    <a:solidFill>
                      <a:schemeClr val="tx1"/>
                    </a:solidFill>
                    <a:latin typeface="HelveticaNeue-Light"/>
                  </a:rPr>
                  <a:t> project back into the feasible set: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b="0" i="0" u="none" strike="noStrike" baseline="0" dirty="0">
                    <a:solidFill>
                      <a:schemeClr val="tx1"/>
                    </a:solidFill>
                    <a:latin typeface="CambriaMath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Loss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d>
                  </m:oMath>
                </a14:m>
                <a:endParaRPr lang="en-US" b="0" i="0" dirty="0">
                  <a:solidFill>
                    <a:schemeClr val="tx1"/>
                  </a:solidFill>
                  <a:latin typeface="CambriaMath"/>
                </a:endParaRPr>
              </a:p>
              <a:p>
                <a:pPr lvl="1"/>
                <a:r>
                  <a:rPr lang="en-US" dirty="0"/>
                  <a:t>Input image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:r>
                  <a:rPr lang="en-US" sz="2800" dirty="0"/>
                  <a:t>is a constant; perturbation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800" dirty="0"/>
                  <a:t> is the optimization variable. Hence we take derivative </a:t>
                </a:r>
                <a:r>
                  <a:rPr lang="en-US" sz="2800" dirty="0" err="1"/>
                  <a:t>w.r.t.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8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Loss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CECA97-A4CE-258D-2EFD-04CD18E6E2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1" t="-246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06F2A-EE84-5C01-482A-EF1686B53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30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5F034-5C56-DA58-C53E-7FB39ABAD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Gradient Sign Method (FGSM)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013E2-70AE-DE37-372A-68ABA1946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13</a:t>
            </a:fld>
            <a:endParaRPr lang="en-US"/>
          </a:p>
        </p:txBody>
      </p:sp>
      <p:sp>
        <p:nvSpPr>
          <p:cNvPr id="5" name="橢圓 19">
            <a:extLst>
              <a:ext uri="{FF2B5EF4-FFF2-40B4-BE49-F238E27FC236}">
                <a16:creationId xmlns:a16="http://schemas.microsoft.com/office/drawing/2014/main" id="{00EF19E5-A6B7-2B9B-72AA-FA34DA9C3B17}"/>
              </a:ext>
            </a:extLst>
          </p:cNvPr>
          <p:cNvSpPr/>
          <p:nvPr/>
        </p:nvSpPr>
        <p:spPr>
          <a:xfrm>
            <a:off x="8686688" y="4391271"/>
            <a:ext cx="160727" cy="16072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23">
            <a:extLst>
              <a:ext uri="{FF2B5EF4-FFF2-40B4-BE49-F238E27FC236}">
                <a16:creationId xmlns:a16="http://schemas.microsoft.com/office/drawing/2014/main" id="{3504F0E7-19D9-74C5-AE12-FBF91DA00EC8}"/>
              </a:ext>
            </a:extLst>
          </p:cNvPr>
          <p:cNvSpPr/>
          <p:nvPr/>
        </p:nvSpPr>
        <p:spPr>
          <a:xfrm>
            <a:off x="7727617" y="3442935"/>
            <a:ext cx="2057400" cy="20574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26">
                <a:extLst>
                  <a:ext uri="{FF2B5EF4-FFF2-40B4-BE49-F238E27FC236}">
                    <a16:creationId xmlns:a16="http://schemas.microsoft.com/office/drawing/2014/main" id="{8A7E35BF-E517-65B6-D84E-69048B93EC0D}"/>
                  </a:ext>
                </a:extLst>
              </p:cNvPr>
              <p:cNvSpPr/>
              <p:nvPr/>
            </p:nvSpPr>
            <p:spPr>
              <a:xfrm>
                <a:off x="8008640" y="4134567"/>
                <a:ext cx="44194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zh-TW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矩形 26">
                <a:extLst>
                  <a:ext uri="{FF2B5EF4-FFF2-40B4-BE49-F238E27FC236}">
                    <a16:creationId xmlns:a16="http://schemas.microsoft.com/office/drawing/2014/main" id="{8A7E35BF-E517-65B6-D84E-69048B93EC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8640" y="4134567"/>
                <a:ext cx="441942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單箭頭接點 28">
            <a:extLst>
              <a:ext uri="{FF2B5EF4-FFF2-40B4-BE49-F238E27FC236}">
                <a16:creationId xmlns:a16="http://schemas.microsoft.com/office/drawing/2014/main" id="{1C035A61-3433-53E8-11F3-ED6A2EAF82A1}"/>
              </a:ext>
            </a:extLst>
          </p:cNvPr>
          <p:cNvCxnSpPr>
            <a:cxnSpLocks/>
          </p:cNvCxnSpPr>
          <p:nvPr/>
        </p:nvCxnSpPr>
        <p:spPr>
          <a:xfrm>
            <a:off x="7718946" y="4471634"/>
            <a:ext cx="901182" cy="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29">
            <a:extLst>
              <a:ext uri="{FF2B5EF4-FFF2-40B4-BE49-F238E27FC236}">
                <a16:creationId xmlns:a16="http://schemas.microsoft.com/office/drawing/2014/main" id="{F643365A-C1CA-7D11-A593-644517181981}"/>
              </a:ext>
            </a:extLst>
          </p:cNvPr>
          <p:cNvCxnSpPr>
            <a:cxnSpLocks/>
          </p:cNvCxnSpPr>
          <p:nvPr/>
        </p:nvCxnSpPr>
        <p:spPr>
          <a:xfrm rot="5400000">
            <a:off x="8305726" y="5045392"/>
            <a:ext cx="901182" cy="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F7890FBA-B297-BB5D-149D-D90E1DB19C27}"/>
                  </a:ext>
                </a:extLst>
              </p:cNvPr>
              <p:cNvSpPr txBox="1"/>
              <p:nvPr/>
            </p:nvSpPr>
            <p:spPr>
              <a:xfrm>
                <a:off x="8764989" y="4429822"/>
                <a:ext cx="68307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F7890FBA-B297-BB5D-149D-D90E1DB19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4989" y="4429822"/>
                <a:ext cx="683071" cy="307777"/>
              </a:xfrm>
              <a:prstGeom prst="rect">
                <a:avLst/>
              </a:prstGeom>
              <a:blipFill>
                <a:blip r:embed="rId3"/>
                <a:stretch>
                  <a:fillRect l="-8929" r="-8036" b="-800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單箭頭接點 38">
            <a:extLst>
              <a:ext uri="{FF2B5EF4-FFF2-40B4-BE49-F238E27FC236}">
                <a16:creationId xmlns:a16="http://schemas.microsoft.com/office/drawing/2014/main" id="{46D6D8BF-638B-AE38-7D33-7655722A31E2}"/>
              </a:ext>
            </a:extLst>
          </p:cNvPr>
          <p:cNvCxnSpPr>
            <a:cxnSpLocks/>
          </p:cNvCxnSpPr>
          <p:nvPr/>
        </p:nvCxnSpPr>
        <p:spPr>
          <a:xfrm flipV="1">
            <a:off x="8798373" y="1943951"/>
            <a:ext cx="1392290" cy="2467851"/>
          </a:xfrm>
          <a:prstGeom prst="straightConnector1">
            <a:avLst/>
          </a:prstGeom>
          <a:ln w="28575">
            <a:solidFill>
              <a:srgbClr val="0000FF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36">
                <a:extLst>
                  <a:ext uri="{FF2B5EF4-FFF2-40B4-BE49-F238E27FC236}">
                    <a16:creationId xmlns:a16="http://schemas.microsoft.com/office/drawing/2014/main" id="{FD267B8C-DDF9-F5BC-92B8-94F9B0D17F02}"/>
                  </a:ext>
                </a:extLst>
              </p:cNvPr>
              <p:cNvSpPr txBox="1"/>
              <p:nvPr/>
            </p:nvSpPr>
            <p:spPr>
              <a:xfrm>
                <a:off x="8395611" y="2427869"/>
                <a:ext cx="14823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000" dirty="0">
                    <a:solidFill>
                      <a:srgbClr val="0000FF"/>
                    </a:solidFill>
                  </a:rPr>
                  <a:t>Gradient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  <m:r>
                      <m:rPr>
                        <m:sty m:val="p"/>
                      </m:rPr>
                      <a:rPr lang="en-US" sz="2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Loss</m:t>
                    </m:r>
                  </m:oMath>
                </a14:m>
                <a:endParaRPr lang="zh-TW" alt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文字方塊 36">
                <a:extLst>
                  <a:ext uri="{FF2B5EF4-FFF2-40B4-BE49-F238E27FC236}">
                    <a16:creationId xmlns:a16="http://schemas.microsoft.com/office/drawing/2014/main" id="{FD267B8C-DDF9-F5BC-92B8-94F9B0D17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5611" y="2427869"/>
                <a:ext cx="1482302" cy="707886"/>
              </a:xfrm>
              <a:prstGeom prst="rect">
                <a:avLst/>
              </a:prstGeom>
              <a:blipFill>
                <a:blip r:embed="rId4"/>
                <a:stretch>
                  <a:fillRect t="-4310" b="-862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橢圓 37">
            <a:extLst>
              <a:ext uri="{FF2B5EF4-FFF2-40B4-BE49-F238E27FC236}">
                <a16:creationId xmlns:a16="http://schemas.microsoft.com/office/drawing/2014/main" id="{FDD1D22A-1C48-223C-536F-2BF9FF161F4E}"/>
              </a:ext>
            </a:extLst>
          </p:cNvPr>
          <p:cNvSpPr/>
          <p:nvPr/>
        </p:nvSpPr>
        <p:spPr>
          <a:xfrm>
            <a:off x="10184495" y="1793027"/>
            <a:ext cx="160727" cy="160727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0A29C2-3522-B3C8-5BEC-15E05E4B64D8}"/>
              </a:ext>
            </a:extLst>
          </p:cNvPr>
          <p:cNvGrpSpPr/>
          <p:nvPr/>
        </p:nvGrpSpPr>
        <p:grpSpPr>
          <a:xfrm>
            <a:off x="9713324" y="1953754"/>
            <a:ext cx="746296" cy="1562712"/>
            <a:chOff x="9573679" y="1953754"/>
            <a:chExt cx="746296" cy="1562712"/>
          </a:xfrm>
        </p:grpSpPr>
        <p:sp>
          <p:nvSpPr>
            <p:cNvPr id="15" name="橢圓 32">
              <a:extLst>
                <a:ext uri="{FF2B5EF4-FFF2-40B4-BE49-F238E27FC236}">
                  <a16:creationId xmlns:a16="http://schemas.microsoft.com/office/drawing/2014/main" id="{F1273849-A5CC-AED6-BBB6-A0705BB4E4F1}"/>
                </a:ext>
              </a:extLst>
            </p:cNvPr>
            <p:cNvSpPr/>
            <p:nvPr/>
          </p:nvSpPr>
          <p:spPr>
            <a:xfrm>
              <a:off x="9573679" y="3355739"/>
              <a:ext cx="160727" cy="16072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3340769-24BD-2B38-872E-F8E00D0B9E8D}"/>
                </a:ext>
              </a:extLst>
            </p:cNvPr>
            <p:cNvGrpSpPr/>
            <p:nvPr/>
          </p:nvGrpSpPr>
          <p:grpSpPr>
            <a:xfrm>
              <a:off x="9710868" y="1953754"/>
              <a:ext cx="609107" cy="1425523"/>
              <a:chOff x="9710868" y="1953754"/>
              <a:chExt cx="609107" cy="1425523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B98022FE-0977-FC57-494A-6B8450E02355}"/>
                  </a:ext>
                </a:extLst>
              </p:cNvPr>
              <p:cNvCxnSpPr>
                <a:cxnSpLocks/>
                <a:stCxn id="13" idx="4"/>
                <a:endCxn id="15" idx="7"/>
              </p:cNvCxnSpPr>
              <p:nvPr/>
            </p:nvCxnSpPr>
            <p:spPr bwMode="auto">
              <a:xfrm flipH="1">
                <a:off x="9710868" y="1953754"/>
                <a:ext cx="423582" cy="1425523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996633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文字方塊 34">
                    <a:extLst>
                      <a:ext uri="{FF2B5EF4-FFF2-40B4-BE49-F238E27FC236}">
                        <a16:creationId xmlns:a16="http://schemas.microsoft.com/office/drawing/2014/main" id="{7715090D-BF84-9B38-E70B-A1165C1C3E54}"/>
                      </a:ext>
                    </a:extLst>
                  </p:cNvPr>
                  <p:cNvSpPr txBox="1"/>
                  <p:nvPr/>
                </p:nvSpPr>
                <p:spPr>
                  <a:xfrm>
                    <a:off x="9878379" y="2666515"/>
                    <a:ext cx="441596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𝒫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dirty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sub>
                          </m:sSub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18" name="文字方塊 34">
                    <a:extLst>
                      <a:ext uri="{FF2B5EF4-FFF2-40B4-BE49-F238E27FC236}">
                        <a16:creationId xmlns:a16="http://schemas.microsoft.com/office/drawing/2014/main" id="{7715090D-BF84-9B38-E70B-A1165C1C3E5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78379" y="2666515"/>
                    <a:ext cx="441596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3699" r="-4110" b="-14754"/>
                    </a:stretch>
                  </a:blipFill>
                </p:spPr>
                <p:txBody>
                  <a:bodyPr/>
                  <a:lstStyle/>
                  <a:p>
                    <a:r>
                      <a:rPr lang="en-S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C026CD3-7527-4553-9154-634C16AF33F7}"/>
              </a:ext>
            </a:extLst>
          </p:cNvPr>
          <p:cNvGrpSpPr/>
          <p:nvPr/>
        </p:nvGrpSpPr>
        <p:grpSpPr>
          <a:xfrm>
            <a:off x="8845433" y="3470653"/>
            <a:ext cx="3222442" cy="941149"/>
            <a:chOff x="10101580" y="3590725"/>
            <a:chExt cx="3222442" cy="941149"/>
          </a:xfrm>
        </p:grpSpPr>
        <p:cxnSp>
          <p:nvCxnSpPr>
            <p:cNvPr id="20" name="直線單箭頭接點 11">
              <a:extLst>
                <a:ext uri="{FF2B5EF4-FFF2-40B4-BE49-F238E27FC236}">
                  <a16:creationId xmlns:a16="http://schemas.microsoft.com/office/drawing/2014/main" id="{5180061D-1E51-2DFE-8D10-A2D89E4D2E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01580" y="3590725"/>
              <a:ext cx="908937" cy="94114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字方塊 34">
                  <a:extLst>
                    <a:ext uri="{FF2B5EF4-FFF2-40B4-BE49-F238E27FC236}">
                      <a16:creationId xmlns:a16="http://schemas.microsoft.com/office/drawing/2014/main" id="{13B63349-20A1-0A20-53FB-4ACF0A512704}"/>
                    </a:ext>
                  </a:extLst>
                </p:cNvPr>
                <p:cNvSpPr txBox="1"/>
                <p:nvPr/>
              </p:nvSpPr>
              <p:spPr>
                <a:xfrm>
                  <a:off x="11041164" y="3616785"/>
                  <a:ext cx="2282858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altLang="zh-TW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sign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Loss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TW" altLang="en-US" sz="2000" i="1" dirty="0">
                    <a:solidFill>
                      <a:srgbClr val="FF0000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文字方塊 34">
                  <a:extLst>
                    <a:ext uri="{FF2B5EF4-FFF2-40B4-BE49-F238E27FC236}">
                      <a16:creationId xmlns:a16="http://schemas.microsoft.com/office/drawing/2014/main" id="{13B63349-20A1-0A20-53FB-4ACF0A5127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41164" y="3616785"/>
                  <a:ext cx="2282858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2400" r="-4000" b="-40000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B8DBB22-3BA6-C8BE-550E-6B59EF804007}"/>
                  </a:ext>
                </a:extLst>
              </p:cNvPr>
              <p:cNvSpPr txBox="1"/>
              <p:nvPr/>
            </p:nvSpPr>
            <p:spPr>
              <a:xfrm>
                <a:off x="7709297" y="5518355"/>
                <a:ext cx="237681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={</m:t>
                          </m:r>
                          <m:r>
                            <a:rPr lang="en-US" sz="20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0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d>
                        </m:e>
                        <m:sub>
                          <m:r>
                            <a:rPr lang="en-US" sz="20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sz="20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0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0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000" dirty="0">
                  <a:solidFill>
                    <a:srgbClr val="0000FF"/>
                  </a:solidFill>
                </a:endParaRPr>
              </a:p>
              <a:p>
                <a:r>
                  <a:rPr lang="en-US" sz="2000" dirty="0">
                    <a:solidFill>
                      <a:srgbClr val="0000FF"/>
                    </a:solidFill>
                  </a:rPr>
                  <a:t>(area within the square)</a:t>
                </a:r>
                <a:endParaRPr lang="en-SE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B8DBB22-3BA6-C8BE-550E-6B59EF804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297" y="5518355"/>
                <a:ext cx="2376812" cy="1015663"/>
              </a:xfrm>
              <a:prstGeom prst="rect">
                <a:avLst/>
              </a:prstGeom>
              <a:blipFill>
                <a:blip r:embed="rId7"/>
                <a:stretch>
                  <a:fillRect l="-2821" b="-9581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6">
                <a:extLst>
                  <a:ext uri="{FF2B5EF4-FFF2-40B4-BE49-F238E27FC236}">
                    <a16:creationId xmlns:a16="http://schemas.microsoft.com/office/drawing/2014/main" id="{6D661F23-9753-1336-48FA-9D0FCD5108C7}"/>
                  </a:ext>
                </a:extLst>
              </p:cNvPr>
              <p:cNvSpPr/>
              <p:nvPr/>
            </p:nvSpPr>
            <p:spPr>
              <a:xfrm>
                <a:off x="8624462" y="4795315"/>
                <a:ext cx="44194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3" name="矩形 26">
                <a:extLst>
                  <a:ext uri="{FF2B5EF4-FFF2-40B4-BE49-F238E27FC236}">
                    <a16:creationId xmlns:a16="http://schemas.microsoft.com/office/drawing/2014/main" id="{6D661F23-9753-1336-48FA-9D0FCD5108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4462" y="4795315"/>
                <a:ext cx="44194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8C976F48-F7C2-4124-4D8F-1D4DD625E8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8" y="1237593"/>
                <a:ext cx="6901034" cy="5194738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FGSM is an attack designed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/>
                  <a:t> norm bound by taking a single PGD (Projected Gradient Descent) step within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/>
                  <a:t> norm bound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={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: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Starting from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take a large step in the gradient direction by making the learning rate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very large. Then apply projection 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Δ</m:t>
                        </m:r>
                      </m:sub>
                    </m:sSub>
                  </m:oMath>
                </a14:m>
                <a:r>
                  <a:rPr lang="en-US" dirty="0"/>
                  <a:t> to clip every dimension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to lie within range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Δ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)≔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Clip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i.e.,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Δ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Loss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sign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Loss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The specific values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and gradient do not matter if they are large enough; only the gradient direction matters (Any gradient direction in the upper right quadrant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/>
                  <a:t> norm ball will result in the same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at the upper right corner)</a:t>
                </a:r>
              </a:p>
            </p:txBody>
          </p:sp>
        </mc:Choice>
        <mc:Fallback xmlns="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8C976F48-F7C2-4124-4D8F-1D4DD625E8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8" y="1237593"/>
                <a:ext cx="6901034" cy="5194738"/>
              </a:xfrm>
              <a:blipFill>
                <a:blip r:embed="rId9"/>
                <a:stretch>
                  <a:fillRect l="-1237" t="-2700" r="-141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708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F8A92-20AD-BC92-7FA2-0D3CCAFD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Adversarial Examples by FGSM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151ED9-9D1B-19B8-CF86-D70FFCC6CB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Two NNs for MNIST classification.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b="0" i="0" u="none" strike="noStrike" baseline="0" dirty="0">
                    <a:solidFill>
                      <a:schemeClr val="tx1"/>
                    </a:solidFill>
                    <a:latin typeface="CambriaMath"/>
                  </a:rPr>
                  <a:t> norm bound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r>
                  <a:rPr lang="en-US" b="0" i="0" u="none" strike="noStrike" baseline="0" dirty="0">
                    <a:solidFill>
                      <a:schemeClr val="tx1"/>
                    </a:solidFill>
                    <a:latin typeface="CambriaMath"/>
                  </a:rPr>
                  <a:t> </a:t>
                </a:r>
                <a:endParaRPr lang="en-SE" dirty="0"/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151ED9-9D1B-19B8-CF86-D70FFCC6CB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1" t="-234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80ED7-E835-1ADE-24C1-F647E04FF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310BB8-1418-9047-52A1-C5F93E62E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702" y="2237593"/>
            <a:ext cx="7668344" cy="1893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FE9C71-2BEB-D8BD-54E9-7E536D463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582" y="4024825"/>
            <a:ext cx="5256584" cy="251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8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8537-EC3E-C0A1-71CD-18425E56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PGD w. Small Steps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E5CC16-3B07-CBE6-83EA-693BD45F02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1237593"/>
                <a:ext cx="8445849" cy="519473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Recall FGSM takes one large step with size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Δ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Loss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sign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Loss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PGD takes many small steps (each with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) to iteratively update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Repeat:</a:t>
                </a:r>
                <a:r>
                  <a:rPr lang="en-US" dirty="0">
                    <a:latin typeface="CambriaMath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Δ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sign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Loss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Rule-of-thumb: choose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to be a small fraction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, and set the number of iterations to be a small multiple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dirty="0"/>
              </a:p>
              <a:p>
                <a:r>
                  <a:rPr lang="en-US" dirty="0"/>
                  <a:t>Fig shows a sequence of gradient steps, with the last step going outside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/>
                  <a:t> ball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, 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Δ</m:t>
                        </m:r>
                      </m:sub>
                    </m:sSub>
                  </m:oMath>
                </a14:m>
                <a:r>
                  <a:rPr lang="en-US" dirty="0"/>
                  <a:t> brings it back into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Fig shows the final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to end up at a corner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/>
                  <a:t> ball, but it may not be true in general</a:t>
                </a:r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E5CC16-3B07-CBE6-83EA-693BD45F02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1237593"/>
                <a:ext cx="8445849" cy="5194738"/>
              </a:xfrm>
              <a:blipFill>
                <a:blip r:embed="rId2"/>
                <a:stretch>
                  <a:fillRect l="-1443" t="-3756" r="-202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BA037-CC3A-21A4-CE1F-13116B2D4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8985FE-D7C9-F093-9262-998B3B3BF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840" y="2035455"/>
            <a:ext cx="2931873" cy="278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89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2B881-7DDC-4AB5-2A2D-02DE0DCFD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PGD Examples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9C0B3-E543-49D0-C511-3431ED8DC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EF4EF-A681-3F22-074D-3D9A5778D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7B2C03-18BD-D053-080D-F1D024FF2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261" y="1678014"/>
            <a:ext cx="884747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96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3F09-23E1-4C6A-B604-E932C1765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Review: Cross-Entropy Loss for Multi-Class Classification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523E68-A96C-1282-9B56-7412B14B57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b="0" dirty="0"/>
                  <a:t>The SoftMax operator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b="0" dirty="0"/>
                  <a:t>computes a vector of predicted probabilities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b="0" dirty="0"/>
                  <a:t> from a vector of logits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b="0" dirty="0"/>
                  <a:t> in the last hidden layer (the penultimate layer), </a:t>
                </a: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is the number of classes:</a:t>
                </a:r>
                <a:endParaRPr lang="en-US" b="0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num>
                      <m:den>
                        <m:nary>
                          <m:naryPr>
                            <m:chr m:val="∑"/>
                            <m:limLoc m:val="subSup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  <m:e>
                            <m:func>
                              <m:func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func>
                          </m:e>
                        </m:nary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The loss function is defined as the negative log likelihood of the predicted probability corresponding to the correct label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Loss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)=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num>
                              <m:den>
                                <m:nary>
                                  <m:naryPr>
                                    <m:chr m:val="∑"/>
                                    <m:limLoc m:val="subSup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5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  <m:e>
                                    <m:func>
                                      <m:func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h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d>
                                                  <m:dPr>
                                                    <m:ctrlPr>
                                                      <a:rPr lang="en-US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func>
                                  </m:e>
                                </m:nary>
                              </m:den>
                            </m:f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5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  <m:e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e>
                            </m:nary>
                          </m:e>
                        </m:d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Minimizing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Loss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amounts to maximizing the logit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 corresponding to the correct label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523E68-A96C-1282-9B56-7412B14B57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14" t="-2934" b="-246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6D734-1B5F-6356-1CA9-34A34D350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65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BC098-8D81-F72D-1201-E88556B36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Untargeted vs. Targeted Attacks</a:t>
            </a:r>
            <a:endParaRPr lang="en-S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FAA5A0-F1A7-FB68-F317-54A58E679D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1237593"/>
                <a:ext cx="6287110" cy="5194738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dirty="0"/>
                  <a:t>Untargeted attack: maximize loss of the true class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Δ</m:t>
                            </m:r>
                          </m:lim>
                        </m:limLow>
                      </m:fName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Loss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Since SoftMax is a monotonic function: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Loss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  <m:e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+</m:t>
                                                </m:r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𝛿</m:t>
                                                </m:r>
                                              </m:e>
                                            </m:d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e>
                            </m:nary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fun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This is equivalent to minimizing logit of the true class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Δ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func>
                  </m:oMath>
                </a14:m>
                <a:endParaRPr lang="en-US" b="0" dirty="0"/>
              </a:p>
              <a:p>
                <a:r>
                  <a:rPr lang="en-US" dirty="0"/>
                  <a:t>Targeted attack: maximize loss of the true class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minimize loss of a particular target class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𝑡𝑎𝑟𝑔</m:t>
                        </m:r>
                      </m:sub>
                    </m:sSub>
                  </m:oMath>
                </a14:m>
                <a:r>
                  <a:rPr lang="en-US" dirty="0"/>
                  <a:t>, in order to change label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𝑡𝑎𝑟𝑔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lim>
                        </m:limLow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Loss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Loss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𝑡𝑎𝑟𝑔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This is equivalent to minimizing logit of the true class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while maximizing logit of the target class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𝑡𝑎𝑟𝑔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Δ</m:t>
                            </m:r>
                          </m:lim>
                        </m:limLow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𝑡𝑎𝑟𝑔</m:t>
                                </m:r>
                              </m:sub>
                            </m:sSub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Alternative formulation: </a:t>
                </a:r>
                <a:r>
                  <a:rPr lang="en-US"/>
                  <a:t>minimizing logits </a:t>
                </a:r>
                <a:r>
                  <a:rPr lang="en-US" dirty="0"/>
                  <a:t>of all the other classes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while maximizing logit of the target class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𝑡𝑎𝑟𝑔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Δ</m:t>
                            </m:r>
                          </m:lim>
                        </m:limLow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≠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𝑡𝑎𝑟𝑔</m:t>
                                </m:r>
                              </m:sub>
                            </m:sSub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</m:d>
                              </m:e>
                              <m:sub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</m:sSub>
                          </m:e>
                        </m:nary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𝑡𝑎𝑟𝑔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FAA5A0-F1A7-FB68-F317-54A58E679D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1237593"/>
                <a:ext cx="6287110" cy="5194738"/>
              </a:xfrm>
              <a:blipFill>
                <a:blip r:embed="rId2"/>
                <a:stretch>
                  <a:fillRect l="-872" t="-2113" r="-194" b="-10681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DCE9E-53C7-9D6A-AA5B-2A1DED881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848A0-6BF4-6B58-F5B8-EE0C69ABB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841" y="1885339"/>
            <a:ext cx="5195567" cy="304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07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89D16-2932-86C8-EA17-E06EDC9D0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EEBCF-3C29-E976-5D67-596F27A5D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Adversarial attacks via local search</a:t>
            </a:r>
          </a:p>
          <a:p>
            <a:r>
              <a:rPr lang="en-US" dirty="0">
                <a:solidFill>
                  <a:srgbClr val="FF0000"/>
                </a:solidFill>
              </a:rPr>
              <a:t>Physically-realizable attacks</a:t>
            </a:r>
          </a:p>
          <a:p>
            <a:r>
              <a:rPr lang="en-US" dirty="0"/>
              <a:t>Training </a:t>
            </a:r>
            <a:r>
              <a:rPr lang="en-US" dirty="0" err="1"/>
              <a:t>adversarially</a:t>
            </a:r>
            <a:r>
              <a:rPr lang="en-US" dirty="0"/>
              <a:t> robust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D4378-9292-8515-4880-EBFF2788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19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89D16-2932-86C8-EA17-E06EDC9D0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EEBCF-3C29-E976-5D67-596F27A5D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Adversarial attacks via local search</a:t>
            </a:r>
          </a:p>
          <a:p>
            <a:r>
              <a:rPr lang="en-US" dirty="0"/>
              <a:t>Physically-realizable attacks</a:t>
            </a:r>
          </a:p>
          <a:p>
            <a:r>
              <a:rPr lang="en-US" dirty="0"/>
              <a:t>Training </a:t>
            </a:r>
            <a:r>
              <a:rPr lang="en-US" dirty="0" err="1"/>
              <a:t>adversarially</a:t>
            </a:r>
            <a:r>
              <a:rPr lang="en-US" dirty="0"/>
              <a:t> robust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D4378-9292-8515-4880-EBFF2788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15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203D0-D229-75AB-CA74-3B8D03037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Physically-Realizable Attacks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84C61-52A6-FE3C-AED6-039AA82FC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10949153" cy="167767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Instead of directly manipulating pixels, it is possible to modify physical objects and cause miss-classification</a:t>
            </a:r>
          </a:p>
          <a:p>
            <a:r>
              <a:rPr lang="en-US" dirty="0"/>
              <a:t>[</a:t>
            </a:r>
            <a:r>
              <a:rPr lang="en-US" dirty="0" err="1"/>
              <a:t>Evtimov</a:t>
            </a:r>
            <a:r>
              <a:rPr lang="en-US" dirty="0"/>
              <a:t> et al 2017]: Physical Adversarial Examples Against Deep Neural Networks</a:t>
            </a:r>
          </a:p>
          <a:p>
            <a:pPr lvl="1"/>
            <a:r>
              <a:rPr lang="en-US" dirty="0">
                <a:hlinkClick r:id="rId2"/>
              </a:rPr>
              <a:t>https://bair.berkeley.edu/blog/2017/12/30/yolo-attack/</a:t>
            </a:r>
            <a:r>
              <a:rPr lang="en-US" dirty="0"/>
              <a:t> 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849B3-ADFF-CB30-F301-8FD74298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D5F6B-7206-00E4-D4F8-D146F077B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915269"/>
            <a:ext cx="8229600" cy="387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49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9F878-8823-E2E7-D015-C189583E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An optimization approach to creating robust adversarial examples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CAE180-A68B-453E-982B-07A2F902B7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1237593"/>
                <a:ext cx="10949153" cy="419625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The following optimization problem for targeted attack aims to minimize the cost function for input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and target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𝑡𝑎𝑟𝑔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is the Lagrange multiplier; the objective tries to minimize the perturbation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instead of putting a hard bound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argmin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𝑡𝑎𝑟𝑔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b="0" dirty="0"/>
              </a:p>
              <a:p>
                <a:r>
                  <a:rPr lang="en-US" dirty="0"/>
                  <a:t>To create a universal perturbation for robust adversarial examples, enhance the training dataset with multiple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) variants of the input image at different viewing angles and lighting conditions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argmin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CAE180-A68B-453E-982B-07A2F902B7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1237593"/>
                <a:ext cx="10949153" cy="4196250"/>
              </a:xfrm>
              <a:blipFill>
                <a:blip r:embed="rId2"/>
                <a:stretch>
                  <a:fillRect l="-1114" t="-2907" r="-22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93854-CC5E-3679-8193-B63CFEDC2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FE6951-8BC7-A718-D0BD-BAD3600D1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389" y="5433843"/>
            <a:ext cx="7497221" cy="12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6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CA91E-FDF9-B71F-F850-0E03B3EC8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Optimizing Spatial Constraints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99D6D9-A815-C5FE-9029-C48C98E647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1237593"/>
                <a:ext cx="10949153" cy="2910201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sz="3200" dirty="0"/>
                  <a:t>To make the perturbation imperceptible to humans, we add </a:t>
                </a:r>
                <a:r>
                  <a:rPr lang="en-US" sz="3200" dirty="0">
                    <a:solidFill>
                      <a:schemeClr val="tx1"/>
                    </a:solidFill>
                  </a:rPr>
                  <a:t>a mask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dirty="0"/>
                  <a:t>to localize the perturbation to specific areas of the Stop Sign to mimic vandalism: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argmin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norm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to find the most vulnerable regions (since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loss promotes sparsity), then generate perturbation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within these regions</a:t>
                </a:r>
              </a:p>
              <a:p>
                <a:r>
                  <a:rPr lang="en-US" dirty="0"/>
                  <a:t>Video demos:</a:t>
                </a:r>
              </a:p>
              <a:p>
                <a:pPr lvl="1"/>
                <a:r>
                  <a:rPr lang="en-US" dirty="0"/>
                  <a:t>“Bo Li – Secure Learning in Adversarial Autonomous Driving Environments” </a:t>
                </a:r>
                <a:r>
                  <a:rPr lang="en-US" dirty="0">
                    <a:hlinkClick r:id="rId3"/>
                  </a:rPr>
                  <a:t>https://www.youtube.com/watch?v=0VfBGWnFNuw&amp;t=421s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99D6D9-A815-C5FE-9029-C48C98E647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1237593"/>
                <a:ext cx="10949153" cy="2910201"/>
              </a:xfrm>
              <a:blipFill>
                <a:blip r:embed="rId4"/>
                <a:stretch>
                  <a:fillRect l="-780" t="-4822" r="-1281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6BB19-4AD7-9791-9C5A-1D288299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 descr="A diagram of a stop sign&#10;&#10;Description automatically generated">
            <a:extLst>
              <a:ext uri="{FF2B5EF4-FFF2-40B4-BE49-F238E27FC236}">
                <a16:creationId xmlns:a16="http://schemas.microsoft.com/office/drawing/2014/main" id="{A3DD36EA-3C56-9F7E-FB4E-74BEA1FE8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126" y="3768063"/>
            <a:ext cx="6084110" cy="304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32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3">
            <a:extLst>
              <a:ext uri="{FF2B5EF4-FFF2-40B4-BE49-F238E27FC236}">
                <a16:creationId xmlns:a16="http://schemas.microsoft.com/office/drawing/2014/main" id="{C164D62A-7979-3923-5954-E29DB494B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22" y="1203420"/>
            <a:ext cx="7958555" cy="5689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B1AF8B-285E-A841-0664-73A97463C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Traffic Signs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2F9416-E909-11F5-4FEC-26C1A0C88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67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C84C8-AB8C-75DA-9D14-47FA88C6C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Blackbox Attacks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FCCD2-1894-1FFB-C9BA-E9014092D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10949153" cy="249198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We have been discussing Whitebox attacks, where we know the NN model parameters 𝜃 </a:t>
            </a:r>
          </a:p>
          <a:p>
            <a:r>
              <a:rPr lang="en-US" dirty="0"/>
              <a:t>Black Box Attacks:</a:t>
            </a:r>
          </a:p>
          <a:p>
            <a:r>
              <a:rPr lang="en-US" altLang="zh-TW" dirty="0"/>
              <a:t>If you have the training dataset of the target </a:t>
            </a:r>
            <a:r>
              <a:rPr lang="en-US" dirty="0"/>
              <a:t>Blackbox model:</a:t>
            </a:r>
          </a:p>
          <a:p>
            <a:pPr lvl="1"/>
            <a:r>
              <a:rPr lang="en-US" altLang="zh-TW" dirty="0"/>
              <a:t>Train a proxy </a:t>
            </a:r>
            <a:r>
              <a:rPr lang="en-US" dirty="0"/>
              <a:t>Whitebox model</a:t>
            </a:r>
            <a:r>
              <a:rPr lang="en-US" altLang="zh-TW" dirty="0"/>
              <a:t> yourself</a:t>
            </a:r>
          </a:p>
          <a:p>
            <a:pPr lvl="1"/>
            <a:r>
              <a:rPr lang="en-US" altLang="zh-TW" dirty="0"/>
              <a:t>Generate attacked objects for the proxy model</a:t>
            </a:r>
          </a:p>
          <a:p>
            <a:r>
              <a:rPr lang="en-US" altLang="zh-TW" dirty="0"/>
              <a:t>If you do not have the training dataset, you can obtain input-output data pairs from the target Blackbox model by invoking online cloud services </a:t>
            </a:r>
          </a:p>
          <a:p>
            <a:pPr lvl="1"/>
            <a:r>
              <a:rPr lang="en-US" altLang="zh-TW" dirty="0"/>
              <a:t>May get expensive if the cloud service is not free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84845-A595-CB7D-31E7-880D81444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24</a:t>
            </a:fld>
            <a:endParaRPr lang="en-US"/>
          </a:p>
        </p:txBody>
      </p:sp>
      <p:pic>
        <p:nvPicPr>
          <p:cNvPr id="5" name="圖片 17" descr="一張含有 貓, 動物, 哺乳類, 橙色 的圖片&#10;&#10;自動產生的描述">
            <a:extLst>
              <a:ext uri="{FF2B5EF4-FFF2-40B4-BE49-F238E27FC236}">
                <a16:creationId xmlns:a16="http://schemas.microsoft.com/office/drawing/2014/main" id="{FE649FCC-8DCE-C08E-1D55-37A65EA4B5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382" y="4136412"/>
            <a:ext cx="1354727" cy="1308012"/>
          </a:xfrm>
          <a:prstGeom prst="rect">
            <a:avLst/>
          </a:prstGeom>
        </p:spPr>
      </p:pic>
      <p:sp>
        <p:nvSpPr>
          <p:cNvPr id="6" name="矩形: 圓角 18">
            <a:extLst>
              <a:ext uri="{FF2B5EF4-FFF2-40B4-BE49-F238E27FC236}">
                <a16:creationId xmlns:a16="http://schemas.microsoft.com/office/drawing/2014/main" id="{ED98A305-C7E1-B512-CDDC-73C0EF90002D}"/>
              </a:ext>
            </a:extLst>
          </p:cNvPr>
          <p:cNvSpPr/>
          <p:nvPr/>
        </p:nvSpPr>
        <p:spPr>
          <a:xfrm>
            <a:off x="3765308" y="4075135"/>
            <a:ext cx="1501048" cy="1369289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Target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Blackbox Model</a:t>
            </a:r>
          </a:p>
        </p:txBody>
      </p:sp>
      <p:sp>
        <p:nvSpPr>
          <p:cNvPr id="7" name="矩形: 圓角 19">
            <a:extLst>
              <a:ext uri="{FF2B5EF4-FFF2-40B4-BE49-F238E27FC236}">
                <a16:creationId xmlns:a16="http://schemas.microsoft.com/office/drawing/2014/main" id="{5B5B58C1-1CA8-A67A-D8DE-CDD2DFB74107}"/>
              </a:ext>
            </a:extLst>
          </p:cNvPr>
          <p:cNvSpPr/>
          <p:nvPr/>
        </p:nvSpPr>
        <p:spPr>
          <a:xfrm>
            <a:off x="8104902" y="4105771"/>
            <a:ext cx="1642413" cy="13692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Proxy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kern="0" dirty="0">
                <a:latin typeface="Calibri" panose="020F0502020204030204"/>
                <a:ea typeface="新細明體" panose="02020500000000000000" pitchFamily="18" charset="-120"/>
              </a:rPr>
              <a:t>Whitebox</a:t>
            </a:r>
            <a:endParaRPr kumimoji="0" lang="en-US" altLang="zh-TW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Model</a:t>
            </a:r>
          </a:p>
        </p:txBody>
      </p:sp>
      <p:cxnSp>
        <p:nvCxnSpPr>
          <p:cNvPr id="8" name="直線單箭頭接點 6">
            <a:extLst>
              <a:ext uri="{FF2B5EF4-FFF2-40B4-BE49-F238E27FC236}">
                <a16:creationId xmlns:a16="http://schemas.microsoft.com/office/drawing/2014/main" id="{2AEFA82F-B8DF-AAB4-371A-C33E0E81DFD9}"/>
              </a:ext>
            </a:extLst>
          </p:cNvPr>
          <p:cNvCxnSpPr/>
          <p:nvPr/>
        </p:nvCxnSpPr>
        <p:spPr>
          <a:xfrm>
            <a:off x="3371296" y="4790417"/>
            <a:ext cx="482600" cy="0"/>
          </a:xfrm>
          <a:prstGeom prst="straightConnector1">
            <a:avLst/>
          </a:prstGeom>
          <a:noFill/>
          <a:ln w="762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" name="直線單箭頭接點 21">
            <a:extLst>
              <a:ext uri="{FF2B5EF4-FFF2-40B4-BE49-F238E27FC236}">
                <a16:creationId xmlns:a16="http://schemas.microsoft.com/office/drawing/2014/main" id="{18959811-5293-CCB8-15CE-C4974B3F5D3F}"/>
              </a:ext>
            </a:extLst>
          </p:cNvPr>
          <p:cNvCxnSpPr/>
          <p:nvPr/>
        </p:nvCxnSpPr>
        <p:spPr>
          <a:xfrm>
            <a:off x="5266356" y="4790417"/>
            <a:ext cx="482600" cy="0"/>
          </a:xfrm>
          <a:prstGeom prst="straightConnector1">
            <a:avLst/>
          </a:prstGeom>
          <a:noFill/>
          <a:ln w="762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0" name="Picture 4" descr="ç¸éåç">
            <a:extLst>
              <a:ext uri="{FF2B5EF4-FFF2-40B4-BE49-F238E27FC236}">
                <a16:creationId xmlns:a16="http://schemas.microsoft.com/office/drawing/2014/main" id="{C856D634-73D2-E134-2C72-DC21E7671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283" y="4582662"/>
            <a:ext cx="415509" cy="41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24" descr="一張含有 貓, 動物, 哺乳類, 橙色 的圖片&#10;&#10;自動產生的描述">
            <a:extLst>
              <a:ext uri="{FF2B5EF4-FFF2-40B4-BE49-F238E27FC236}">
                <a16:creationId xmlns:a16="http://schemas.microsoft.com/office/drawing/2014/main" id="{4ACE4869-10D4-3FF8-3B1C-780890C20E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719" y="4197689"/>
            <a:ext cx="1354727" cy="1308012"/>
          </a:xfrm>
          <a:prstGeom prst="rect">
            <a:avLst/>
          </a:prstGeom>
        </p:spPr>
      </p:pic>
      <p:cxnSp>
        <p:nvCxnSpPr>
          <p:cNvPr id="12" name="直線單箭頭接點 26">
            <a:extLst>
              <a:ext uri="{FF2B5EF4-FFF2-40B4-BE49-F238E27FC236}">
                <a16:creationId xmlns:a16="http://schemas.microsoft.com/office/drawing/2014/main" id="{DC9CC5B5-FE94-B862-E376-ADBF89C48E71}"/>
              </a:ext>
            </a:extLst>
          </p:cNvPr>
          <p:cNvCxnSpPr/>
          <p:nvPr/>
        </p:nvCxnSpPr>
        <p:spPr>
          <a:xfrm>
            <a:off x="7638633" y="4851694"/>
            <a:ext cx="482600" cy="0"/>
          </a:xfrm>
          <a:prstGeom prst="straightConnector1">
            <a:avLst/>
          </a:prstGeom>
          <a:noFill/>
          <a:ln w="762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直線單箭頭接點 27">
            <a:extLst>
              <a:ext uri="{FF2B5EF4-FFF2-40B4-BE49-F238E27FC236}">
                <a16:creationId xmlns:a16="http://schemas.microsoft.com/office/drawing/2014/main" id="{C522B497-100E-3948-5725-D18E17F47F40}"/>
              </a:ext>
            </a:extLst>
          </p:cNvPr>
          <p:cNvCxnSpPr/>
          <p:nvPr/>
        </p:nvCxnSpPr>
        <p:spPr>
          <a:xfrm>
            <a:off x="9690908" y="4819052"/>
            <a:ext cx="482600" cy="0"/>
          </a:xfrm>
          <a:prstGeom prst="straightConnector1">
            <a:avLst/>
          </a:prstGeom>
          <a:noFill/>
          <a:ln w="762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4" name="Picture 4" descr="ç¸éåç">
            <a:extLst>
              <a:ext uri="{FF2B5EF4-FFF2-40B4-BE49-F238E27FC236}">
                <a16:creationId xmlns:a16="http://schemas.microsoft.com/office/drawing/2014/main" id="{0E2C15B8-5A08-978A-9248-090509092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835" y="4611297"/>
            <a:ext cx="415509" cy="41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流程圖: 磁碟 8">
            <a:extLst>
              <a:ext uri="{FF2B5EF4-FFF2-40B4-BE49-F238E27FC236}">
                <a16:creationId xmlns:a16="http://schemas.microsoft.com/office/drawing/2014/main" id="{83803EDA-F8B2-C590-B15B-98258FF9671C}"/>
              </a:ext>
            </a:extLst>
          </p:cNvPr>
          <p:cNvSpPr/>
          <p:nvPr/>
        </p:nvSpPr>
        <p:spPr>
          <a:xfrm>
            <a:off x="4953982" y="5851257"/>
            <a:ext cx="2654300" cy="851657"/>
          </a:xfrm>
          <a:prstGeom prst="flowChartMagneticDisk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Training Data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6" name="直線單箭頭接點 30">
            <a:extLst>
              <a:ext uri="{FF2B5EF4-FFF2-40B4-BE49-F238E27FC236}">
                <a16:creationId xmlns:a16="http://schemas.microsoft.com/office/drawing/2014/main" id="{FF209C68-059B-9484-A3B5-4133908E3355}"/>
              </a:ext>
            </a:extLst>
          </p:cNvPr>
          <p:cNvCxnSpPr>
            <a:cxnSpLocks/>
          </p:cNvCxnSpPr>
          <p:nvPr/>
        </p:nvCxnSpPr>
        <p:spPr>
          <a:xfrm flipH="1" flipV="1">
            <a:off x="4607976" y="5464482"/>
            <a:ext cx="945742" cy="520620"/>
          </a:xfrm>
          <a:prstGeom prst="straightConnector1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直線單箭頭接點 32">
            <a:extLst>
              <a:ext uri="{FF2B5EF4-FFF2-40B4-BE49-F238E27FC236}">
                <a16:creationId xmlns:a16="http://schemas.microsoft.com/office/drawing/2014/main" id="{BD97690E-C9EC-8F5F-758F-35CA45048156}"/>
              </a:ext>
            </a:extLst>
          </p:cNvPr>
          <p:cNvCxnSpPr>
            <a:cxnSpLocks/>
          </p:cNvCxnSpPr>
          <p:nvPr/>
        </p:nvCxnSpPr>
        <p:spPr>
          <a:xfrm flipV="1">
            <a:off x="7181958" y="5450880"/>
            <a:ext cx="1103349" cy="520620"/>
          </a:xfrm>
          <a:prstGeom prst="straightConnector1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8" name="文字方塊 7168">
            <a:extLst>
              <a:ext uri="{FF2B5EF4-FFF2-40B4-BE49-F238E27FC236}">
                <a16:creationId xmlns:a16="http://schemas.microsoft.com/office/drawing/2014/main" id="{6B09D9C9-3D86-91E6-95C6-4329BEC2753B}"/>
              </a:ext>
            </a:extLst>
          </p:cNvPr>
          <p:cNvSpPr txBox="1"/>
          <p:nvPr/>
        </p:nvSpPr>
        <p:spPr>
          <a:xfrm>
            <a:off x="5748956" y="3429000"/>
            <a:ext cx="309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Attacked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Input Image</a:t>
            </a:r>
            <a:endParaRPr lang="zh-TW" altLang="en-US" sz="24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cxnSp>
        <p:nvCxnSpPr>
          <p:cNvPr id="19" name="直線單箭頭接點 37">
            <a:extLst>
              <a:ext uri="{FF2B5EF4-FFF2-40B4-BE49-F238E27FC236}">
                <a16:creationId xmlns:a16="http://schemas.microsoft.com/office/drawing/2014/main" id="{CA812A25-E12B-5469-B381-25FCFB0AC057}"/>
              </a:ext>
            </a:extLst>
          </p:cNvPr>
          <p:cNvCxnSpPr>
            <a:cxnSpLocks/>
          </p:cNvCxnSpPr>
          <p:nvPr/>
        </p:nvCxnSpPr>
        <p:spPr>
          <a:xfrm flipH="1">
            <a:off x="3048885" y="3844498"/>
            <a:ext cx="3530834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直線單箭頭接點 39">
            <a:extLst>
              <a:ext uri="{FF2B5EF4-FFF2-40B4-BE49-F238E27FC236}">
                <a16:creationId xmlns:a16="http://schemas.microsoft.com/office/drawing/2014/main" id="{E45A62B9-5B7E-AF65-52B1-A89F232C1A4B}"/>
              </a:ext>
            </a:extLst>
          </p:cNvPr>
          <p:cNvCxnSpPr>
            <a:cxnSpLocks/>
          </p:cNvCxnSpPr>
          <p:nvPr/>
        </p:nvCxnSpPr>
        <p:spPr>
          <a:xfrm>
            <a:off x="3062792" y="3837515"/>
            <a:ext cx="1" cy="354831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38612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E7C6A-59FD-7345-E5A5-D5E589384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Blackbox Attack Example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C1AC8-B28F-BD65-2DE0-0E05CCED6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8" y="1237593"/>
            <a:ext cx="6277684" cy="5194738"/>
          </a:xfrm>
        </p:spPr>
        <p:txBody>
          <a:bodyPr/>
          <a:lstStyle/>
          <a:p>
            <a:r>
              <a:rPr lang="en-US" dirty="0"/>
              <a:t>[</a:t>
            </a:r>
            <a:r>
              <a:rPr lang="en-US" dirty="0" err="1"/>
              <a:t>Evtimov</a:t>
            </a:r>
            <a:r>
              <a:rPr lang="en-US" dirty="0"/>
              <a:t> et al 2017]: Physical adversarial examples generated for the YOLO object detector (the proxy Whitebox model) are also be able to fool Faster-RCNN (the Blackbox model)</a:t>
            </a:r>
            <a:endParaRPr lang="en-SE" dirty="0"/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49812-7CE5-6EDE-4C7C-B585271D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631ED85-AD7E-23A3-5A36-6AAD916C8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589" y="1611022"/>
            <a:ext cx="4526674" cy="482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42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18F8-ADD3-57A2-4460-A4339E4FC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Phantom of the ADAS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D1A99-5669-8B07-CADF-9D9CFFB83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7135523" cy="242000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A phantom is a depthless presented/projected picture of a 3D object (e.g., pedestrian, traffic sign, car, truck, bicycle…), with the purpose of fooling ADAS to treat it as a real object and trigger an automatic reaction</a:t>
            </a:r>
          </a:p>
          <a:p>
            <a:r>
              <a:rPr lang="en-US" dirty="0"/>
              <a:t>Phantom attacks by projecting a phantom via a drone equipped with a portable projector:</a:t>
            </a:r>
          </a:p>
          <a:p>
            <a:pPr lvl="1"/>
            <a:r>
              <a:rPr lang="en-US" dirty="0">
                <a:hlinkClick r:id="rId2"/>
              </a:rPr>
              <a:t>https://www.youtube.com/watch?v=1cSw4fXYqWI&amp;t=85s</a:t>
            </a:r>
            <a:r>
              <a:rPr lang="en-US" dirty="0"/>
              <a:t> </a:t>
            </a:r>
          </a:p>
          <a:p>
            <a:r>
              <a:rPr lang="en-US" dirty="0"/>
              <a:t>or by presenting a phantom on a hacked roadside digital billboard:</a:t>
            </a:r>
          </a:p>
          <a:p>
            <a:pPr lvl="1"/>
            <a:r>
              <a:rPr lang="en-US" dirty="0">
                <a:hlinkClick r:id="rId3"/>
              </a:rPr>
              <a:t>https://www.youtube.com/watch?v=-E0t_s6bT_4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1D3C9-819C-044B-6329-4451DEDDE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26</a:t>
            </a:fld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6B56201-E41D-E429-0078-413AB518DC3D}"/>
              </a:ext>
            </a:extLst>
          </p:cNvPr>
          <p:cNvSpPr txBox="1">
            <a:spLocks/>
          </p:cNvSpPr>
          <p:nvPr/>
        </p:nvSpPr>
        <p:spPr>
          <a:xfrm>
            <a:off x="8451916" y="6495390"/>
            <a:ext cx="21336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26</a:t>
            </a:fld>
            <a:endParaRPr lang="en-US" altLang="zh-C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8F2B00-97AB-B485-5A2C-DC0E0B7B1D4E}"/>
              </a:ext>
            </a:extLst>
          </p:cNvPr>
          <p:cNvSpPr/>
          <p:nvPr/>
        </p:nvSpPr>
        <p:spPr>
          <a:xfrm>
            <a:off x="4958637" y="6548717"/>
            <a:ext cx="22076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https://www.nassiben.com/</a:t>
            </a:r>
            <a:r>
              <a:rPr lang="en-US" sz="1050" dirty="0"/>
              <a:t>phantoms</a:t>
            </a:r>
            <a:endParaRPr lang="en-SE" sz="10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06B56C4-315A-7DE1-46D1-BF0F3DC7C8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777" y="4114435"/>
            <a:ext cx="4296334" cy="242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12BFE21-EF41-66A6-341E-759C561779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58" y="4114435"/>
            <a:ext cx="4296334" cy="242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A6748B-0636-7FA6-C109-16ED71F5F5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8393" y="1232714"/>
            <a:ext cx="2855399" cy="286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8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353E-3B93-830C-01B7-103663523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for Disguising Phantoms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56D68B-AD87-C04A-3CF0-B66FE33803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1237593"/>
                <a:ext cx="10949153" cy="2210911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1. Extract key points as focus areas of human attention for every frame based on the SURF algorithm </a:t>
                </a:r>
              </a:p>
              <a:p>
                <a:r>
                  <a:rPr lang="en-US" dirty="0"/>
                  <a:t>2. Compute a local score for every block in a frame that represents how distant a block is from the focus areas, and embed phantoms into “dead areas” that viewers will not focus on</a:t>
                </a:r>
              </a:p>
              <a:p>
                <a:r>
                  <a:rPr lang="en-US" dirty="0"/>
                  <a:t>3. Display the phantom in at least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consecutive video frames (longer duration leads to higher success rate)</a:t>
                </a:r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56D68B-AD87-C04A-3CF0-B66FE33803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1237593"/>
                <a:ext cx="10949153" cy="2210911"/>
              </a:xfrm>
              <a:blipFill>
                <a:blip r:embed="rId2"/>
                <a:stretch>
                  <a:fillRect l="-612" t="-578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F2904-098B-EBB1-F532-8548C4167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FD02B4-596E-71CA-4132-81BECC297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466" y="3224434"/>
            <a:ext cx="5400600" cy="3620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4566CE-AC96-974D-ECF5-D9BE5C701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723" y="3756076"/>
            <a:ext cx="360997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31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70F15-9254-3A81-8C83-8E528F4C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Constraints on Perturbations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9D6C04-8CE8-D728-8128-FB9FC87C6E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1237592"/>
                <a:ext cx="10949153" cy="52616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 Phantom of the ADAS attack, phantoms are embedded into “dead areas” that human viewers are not likely to focus on</a:t>
                </a:r>
              </a:p>
              <a:p>
                <a:r>
                  <a:rPr lang="en-US" dirty="0"/>
                  <a:t>There </a:t>
                </a:r>
                <a:r>
                  <a:rPr lang="en-US" dirty="0">
                    <a:solidFill>
                      <a:schemeClr val="tx1"/>
                    </a:solidFill>
                  </a:rPr>
                  <a:t>is no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norm constraint on the allowable perturbations, since it </a:t>
                </a:r>
                <a:r>
                  <a:rPr lang="en-US" altLang="zh-CN" dirty="0"/>
                  <a:t>may not be well-aligned with human perception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9D6C04-8CE8-D728-8128-FB9FC87C6E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1237592"/>
                <a:ext cx="10949153" cy="5261638"/>
              </a:xfrm>
              <a:blipFill>
                <a:blip r:embed="rId2"/>
                <a:stretch>
                  <a:fillRect l="-1281" t="-243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63F5A-C560-1A82-19E3-A7CF5517B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65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89D16-2932-86C8-EA17-E06EDC9D0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EEBCF-3C29-E976-5D67-596F27A5D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Adversarial attacks via local search</a:t>
            </a:r>
          </a:p>
          <a:p>
            <a:r>
              <a:rPr lang="en-US" dirty="0"/>
              <a:t>Physically-realizable attacks</a:t>
            </a:r>
          </a:p>
          <a:p>
            <a:r>
              <a:rPr lang="en-US" dirty="0">
                <a:solidFill>
                  <a:srgbClr val="FF0000"/>
                </a:solidFill>
              </a:rPr>
              <a:t>Training </a:t>
            </a:r>
            <a:r>
              <a:rPr lang="en-US" dirty="0" err="1">
                <a:solidFill>
                  <a:srgbClr val="FF0000"/>
                </a:solidFill>
              </a:rPr>
              <a:t>adversarially</a:t>
            </a:r>
            <a:r>
              <a:rPr lang="en-US" dirty="0">
                <a:solidFill>
                  <a:srgbClr val="FF0000"/>
                </a:solidFill>
              </a:rPr>
              <a:t> robust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D4378-9292-8515-4880-EBFF2788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18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EF586-17F3-0E49-87E1-D361D1C9B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Limitation of the (Supervised) ML Framework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F023C-E8E8-F4D6-EC9E-CE20A251F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8" y="1237593"/>
            <a:ext cx="6070294" cy="5194738"/>
          </a:xfrm>
        </p:spPr>
        <p:txBody>
          <a:bodyPr/>
          <a:lstStyle/>
          <a:p>
            <a:r>
              <a:rPr lang="en-US" dirty="0"/>
              <a:t>Distribution Shift: data distribution during inference may NOT be the same as the training dataset</a:t>
            </a:r>
          </a:p>
          <a:p>
            <a:r>
              <a:rPr lang="en-US" dirty="0"/>
              <a:t>May be naturally occurring, or may be due to adversarial attacks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BEE0-A698-A8A1-06B3-5DD1AC5A4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A02924-CA58-91D5-E49E-0E561FD60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821" y="1948847"/>
            <a:ext cx="4737141" cy="367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2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4F2FE-51B9-06B1-18CC-F721ACD7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Standard ML vs. Adversarial Robust ML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0432AC-BDA5-30EC-CA74-9E772B8B13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1228166"/>
                <a:ext cx="10949153" cy="3183578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Standard ML: Empirical Cost Minimization: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∼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Loss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  <a:p>
                <a:r>
                  <a:rPr lang="en-US" sz="3200" b="0" dirty="0"/>
                  <a:t>Adversarial Input Generation (untargeted attack):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lim>
                        </m:limLow>
                      </m:fNam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Loss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/>
                  <a:t> (e.g., FGSM, PGD)</a:t>
                </a:r>
              </a:p>
              <a:p>
                <a:r>
                  <a:rPr lang="en-US" dirty="0"/>
                  <a:t>Adversarial Robust ML: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∼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lim>
                            </m:limLow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Loss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Inner maximization problem: generating an adversarial input by adding a small perturbation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(or ensuring one does not exist)</a:t>
                </a:r>
              </a:p>
              <a:p>
                <a:pPr lvl="1"/>
                <a:r>
                  <a:rPr lang="en-US" dirty="0"/>
                  <a:t>Outer minimization problem: training a robust classifier in the presence of adversarial examples</a:t>
                </a:r>
              </a:p>
              <a:p>
                <a:pPr lvl="1"/>
                <a:r>
                  <a:rPr lang="en-US" dirty="0"/>
                  <a:t>Higher network capacity enables more complex decision boundary and more robust classification</a:t>
                </a:r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0432AC-BDA5-30EC-CA74-9E772B8B13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1228166"/>
                <a:ext cx="10949153" cy="3183578"/>
              </a:xfrm>
              <a:blipFill>
                <a:blip r:embed="rId3"/>
                <a:stretch>
                  <a:fillRect l="-612" t="-4207" r="-66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CC2F0-F634-03B3-7866-0C4D79066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55FBE0-D67A-D7EA-6167-4AAF65A1B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335" y="3838839"/>
            <a:ext cx="5935330" cy="266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9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7569-36F0-C867-C026-16211FCD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Danskin’s</a:t>
            </a:r>
            <a:r>
              <a:rPr lang="en-US" dirty="0"/>
              <a:t> Theorem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58BFBB-4948-FA15-3398-11AC4D83A5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H</a:t>
                </a:r>
                <a:r>
                  <a:rPr lang="en-US" dirty="0"/>
                  <a:t>ow to compute the gradient of the objective with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 smtClean="0">
                        <a:latin typeface="Cambria Math" panose="02040503050406030204" pitchFamily="18" charset="0"/>
                      </a:rPr>
                      <m:t>max</m:t>
                    </m:r>
                    <m:r>
                      <a:rPr lang="en-SE" i="1" dirty="0" smtClean="0">
                        <a:latin typeface="Cambria Math" panose="02040503050406030204" pitchFamily="18" charset="0"/>
                      </a:rPr>
                      <m:t>⁡</m:t>
                    </m:r>
                  </m:oMath>
                </a14:m>
                <a:r>
                  <a:rPr lang="en-US" dirty="0"/>
                  <a:t> term inside?</a:t>
                </a:r>
                <a:endParaRPr lang="en-SE" dirty="0"/>
              </a:p>
              <a:p>
                <a:r>
                  <a:rPr lang="en-US" dirty="0" err="1"/>
                  <a:t>Danskin’s</a:t>
                </a:r>
                <a:r>
                  <a:rPr lang="en-US" dirty="0"/>
                  <a:t> Theorem: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(Only true when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 smtClean="0"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r>
                  <a:rPr lang="en-US" dirty="0"/>
                  <a:t> is performed exactly)</a:t>
                </a:r>
                <a:endParaRPr lang="en-SE" dirty="0"/>
              </a:p>
              <a:p>
                <a:r>
                  <a:rPr lang="en-US" dirty="0"/>
                  <a:t>In our case: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lim>
                        </m:limLow>
                      </m:fNam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Loss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Loss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lim>
                        </m:limLow>
                      </m:fNam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Loss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Optimize through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 smtClean="0">
                        <a:latin typeface="Cambria Math" panose="02040503050406030204" pitchFamily="18" charset="0"/>
                      </a:rPr>
                      <m:t>max</m:t>
                    </m:r>
                    <m:r>
                      <a:rPr lang="en-SE" i="1" dirty="0" smtClean="0">
                        <a:latin typeface="Cambria Math" panose="02040503050406030204" pitchFamily="18" charset="0"/>
                      </a:rPr>
                      <m:t>⁡</m:t>
                    </m:r>
                  </m:oMath>
                </a14:m>
                <a:r>
                  <a:rPr lang="en-US" dirty="0"/>
                  <a:t>operator by finding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that maximizes the loss function, then taking gradient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58BFBB-4948-FA15-3398-11AC4D83A5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1" t="-2347" r="-390" b="-246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08F93-A115-B35D-4427-E6E83FEEF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57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4618E-0436-9C6E-2C49-D482F9778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Adversarial Training [Goodfellow et al., 2014]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6DB70D-F1EF-0A5B-8317-E2C20B2A35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4868457"/>
                <a:ext cx="10949153" cy="156387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Adversarial training effectiveness is directly tied to how well we perform the inner maximization. The key issue is incorporate a strong attack into the inner maximization procedure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∼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lim>
                            </m:limLow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Loss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6DB70D-F1EF-0A5B-8317-E2C20B2A35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4868457"/>
                <a:ext cx="10949153" cy="1563874"/>
              </a:xfrm>
              <a:blipFill>
                <a:blip r:embed="rId2"/>
                <a:stretch>
                  <a:fillRect l="-1114" t="-1250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E7091-A1AE-5DF3-1D14-BF0D5087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F64AC8-18C6-5B24-2216-8C35D90AB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938" y="1237593"/>
            <a:ext cx="7842124" cy="363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30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15DC8-E0E4-CD76-8B92-E3E3AA29F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the Models Robust?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3C394-C2E9-DB12-12B8-41F2DCAFF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robust model has a smoother loss surface, making it more difficult for an attacker to change the class label with small gradient steps</a:t>
            </a:r>
            <a:endParaRPr lang="en-SE" dirty="0"/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00EC3-78F4-F843-F40A-6D4C39927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51DC5F-E0D6-3AF2-D278-C01AD2635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040" y="2636954"/>
            <a:ext cx="3000794" cy="3972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E129C0-E07A-5F4B-CEAA-9740574C5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150" y="3429000"/>
            <a:ext cx="5851999" cy="318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99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DEA97-C60B-F0D3-B174-11C94D08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Surfaces Examples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AF6664-009E-231E-E512-8A4F55CA29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8" y="1237593"/>
                <a:ext cx="6070294" cy="519473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Upper right fig shows a smooth loss surface with small gradients near the correct label and large distances to other labels, which makes attacks more difficult</a:t>
                </a:r>
              </a:p>
              <a:p>
                <a:r>
                  <a:rPr lang="en-US" dirty="0"/>
                  <a:t>Lower right fig shows a less smooth loss surface and small distances to other labels, which makes attacks easier</a:t>
                </a:r>
              </a:p>
              <a:p>
                <a:r>
                  <a:rPr lang="en-US" dirty="0"/>
                  <a:t>You can also think of them as 2 different directions on the same loss surface, and the attacker’s goal is to find the optimal direction to change 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(e.g., by gradient ascent with FGSM or PGD)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AF6664-009E-231E-E512-8A4F55CA29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8" y="1237593"/>
                <a:ext cx="6070294" cy="5194738"/>
              </a:xfrm>
              <a:blipFill>
                <a:blip r:embed="rId2"/>
                <a:stretch>
                  <a:fillRect l="-2008" t="-3756" r="-3313" b="-316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37B90D-D0BB-0CB0-0601-AC342EF4D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79F984-E9D3-E251-027E-7F7A97F4A9B7}"/>
              </a:ext>
            </a:extLst>
          </p:cNvPr>
          <p:cNvGrpSpPr/>
          <p:nvPr/>
        </p:nvGrpSpPr>
        <p:grpSpPr>
          <a:xfrm>
            <a:off x="6912011" y="3860255"/>
            <a:ext cx="5054547" cy="2476723"/>
            <a:chOff x="4057037" y="4077072"/>
            <a:chExt cx="5054547" cy="2476723"/>
          </a:xfrm>
        </p:grpSpPr>
        <p:cxnSp>
          <p:nvCxnSpPr>
            <p:cNvPr id="6" name="直線單箭頭接點 5">
              <a:extLst>
                <a:ext uri="{FF2B5EF4-FFF2-40B4-BE49-F238E27FC236}">
                  <a16:creationId xmlns:a16="http://schemas.microsoft.com/office/drawing/2014/main" id="{95DE260A-FBED-1619-51A4-725CCA426FFD}"/>
                </a:ext>
              </a:extLst>
            </p:cNvPr>
            <p:cNvCxnSpPr/>
            <p:nvPr/>
          </p:nvCxnSpPr>
          <p:spPr>
            <a:xfrm>
              <a:off x="4057037" y="5984357"/>
              <a:ext cx="49016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矩形 8">
                  <a:extLst>
                    <a:ext uri="{FF2B5EF4-FFF2-40B4-BE49-F238E27FC236}">
                      <a16:creationId xmlns:a16="http://schemas.microsoft.com/office/drawing/2014/main" id="{98A7AEA4-206E-8CAB-C44D-38A1B4136995}"/>
                    </a:ext>
                  </a:extLst>
                </p:cNvPr>
                <p:cNvSpPr/>
                <p:nvPr/>
              </p:nvSpPr>
              <p:spPr>
                <a:xfrm>
                  <a:off x="6273857" y="5919663"/>
                  <a:ext cx="44242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C60ED315-D085-4A05-9C85-7AEBF32820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3857" y="5919663"/>
                  <a:ext cx="442429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橢圓 11">
              <a:extLst>
                <a:ext uri="{FF2B5EF4-FFF2-40B4-BE49-F238E27FC236}">
                  <a16:creationId xmlns:a16="http://schemas.microsoft.com/office/drawing/2014/main" id="{00A7F7E4-E578-C5EB-E0A9-17775B442855}"/>
                </a:ext>
              </a:extLst>
            </p:cNvPr>
            <p:cNvSpPr/>
            <p:nvPr/>
          </p:nvSpPr>
          <p:spPr>
            <a:xfrm>
              <a:off x="6414304" y="5902952"/>
              <a:ext cx="160727" cy="160727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682F9B2-B416-F4A8-248E-B53552749BF1}"/>
                </a:ext>
              </a:extLst>
            </p:cNvPr>
            <p:cNvGrpSpPr/>
            <p:nvPr/>
          </p:nvGrpSpPr>
          <p:grpSpPr>
            <a:xfrm rot="10800000">
              <a:off x="4173996" y="4483929"/>
              <a:ext cx="4625163" cy="1352530"/>
              <a:chOff x="4173996" y="4483929"/>
              <a:chExt cx="4625163" cy="1352530"/>
            </a:xfrm>
          </p:grpSpPr>
          <p:sp>
            <p:nvSpPr>
              <p:cNvPr id="14" name="手繪多邊形: 圖案 20">
                <a:extLst>
                  <a:ext uri="{FF2B5EF4-FFF2-40B4-BE49-F238E27FC236}">
                    <a16:creationId xmlns:a16="http://schemas.microsoft.com/office/drawing/2014/main" id="{6137C5B6-1CF0-4A2B-E455-9CB2EDD435D6}"/>
                  </a:ext>
                </a:extLst>
              </p:cNvPr>
              <p:cNvSpPr/>
              <p:nvPr/>
            </p:nvSpPr>
            <p:spPr>
              <a:xfrm>
                <a:off x="4225645" y="4483929"/>
                <a:ext cx="4508205" cy="1339699"/>
              </a:xfrm>
              <a:custGeom>
                <a:avLst/>
                <a:gdLst>
                  <a:gd name="connsiteX0" fmla="*/ 0 w 4508205"/>
                  <a:gd name="connsiteY0" fmla="*/ 871966 h 871966"/>
                  <a:gd name="connsiteX1" fmla="*/ 1180214 w 4508205"/>
                  <a:gd name="connsiteY1" fmla="*/ 850701 h 871966"/>
                  <a:gd name="connsiteX2" fmla="*/ 1839432 w 4508205"/>
                  <a:gd name="connsiteY2" fmla="*/ 797538 h 871966"/>
                  <a:gd name="connsiteX3" fmla="*/ 1956391 w 4508205"/>
                  <a:gd name="connsiteY3" fmla="*/ 797538 h 871966"/>
                  <a:gd name="connsiteX4" fmla="*/ 2094614 w 4508205"/>
                  <a:gd name="connsiteY4" fmla="*/ 723111 h 871966"/>
                  <a:gd name="connsiteX5" fmla="*/ 2243470 w 4508205"/>
                  <a:gd name="connsiteY5" fmla="*/ 97 h 871966"/>
                  <a:gd name="connsiteX6" fmla="*/ 2445488 w 4508205"/>
                  <a:gd name="connsiteY6" fmla="*/ 776273 h 871966"/>
                  <a:gd name="connsiteX7" fmla="*/ 2775098 w 4508205"/>
                  <a:gd name="connsiteY7" fmla="*/ 861334 h 871966"/>
                  <a:gd name="connsiteX8" fmla="*/ 3253563 w 4508205"/>
                  <a:gd name="connsiteY8" fmla="*/ 861334 h 871966"/>
                  <a:gd name="connsiteX9" fmla="*/ 4508205 w 4508205"/>
                  <a:gd name="connsiteY9" fmla="*/ 871966 h 87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08205" h="871966">
                    <a:moveTo>
                      <a:pt x="0" y="871966"/>
                    </a:moveTo>
                    <a:lnTo>
                      <a:pt x="1180214" y="850701"/>
                    </a:lnTo>
                    <a:cubicBezTo>
                      <a:pt x="1486786" y="838296"/>
                      <a:pt x="1710069" y="806398"/>
                      <a:pt x="1839432" y="797538"/>
                    </a:cubicBezTo>
                    <a:cubicBezTo>
                      <a:pt x="1968795" y="788678"/>
                      <a:pt x="1913861" y="809942"/>
                      <a:pt x="1956391" y="797538"/>
                    </a:cubicBezTo>
                    <a:cubicBezTo>
                      <a:pt x="1998921" y="785133"/>
                      <a:pt x="2046768" y="856018"/>
                      <a:pt x="2094614" y="723111"/>
                    </a:cubicBezTo>
                    <a:cubicBezTo>
                      <a:pt x="2142460" y="590204"/>
                      <a:pt x="2184991" y="-8763"/>
                      <a:pt x="2243470" y="97"/>
                    </a:cubicBezTo>
                    <a:cubicBezTo>
                      <a:pt x="2301949" y="8957"/>
                      <a:pt x="2356883" y="632734"/>
                      <a:pt x="2445488" y="776273"/>
                    </a:cubicBezTo>
                    <a:cubicBezTo>
                      <a:pt x="2534093" y="919812"/>
                      <a:pt x="2640419" y="847157"/>
                      <a:pt x="2775098" y="861334"/>
                    </a:cubicBezTo>
                    <a:cubicBezTo>
                      <a:pt x="2909777" y="875511"/>
                      <a:pt x="3253563" y="861334"/>
                      <a:pt x="3253563" y="861334"/>
                    </a:cubicBezTo>
                    <a:lnTo>
                      <a:pt x="4508205" y="871966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手繪多邊形: 圖案 21">
                <a:extLst>
                  <a:ext uri="{FF2B5EF4-FFF2-40B4-BE49-F238E27FC236}">
                    <a16:creationId xmlns:a16="http://schemas.microsoft.com/office/drawing/2014/main" id="{E0370F00-2A02-7BAD-37C1-EB960FEBC034}"/>
                  </a:ext>
                </a:extLst>
              </p:cNvPr>
              <p:cNvSpPr/>
              <p:nvPr/>
            </p:nvSpPr>
            <p:spPr>
              <a:xfrm>
                <a:off x="4173996" y="4510756"/>
                <a:ext cx="4625163" cy="1286043"/>
              </a:xfrm>
              <a:custGeom>
                <a:avLst/>
                <a:gdLst>
                  <a:gd name="connsiteX0" fmla="*/ 0 w 4625163"/>
                  <a:gd name="connsiteY0" fmla="*/ 1236702 h 1286043"/>
                  <a:gd name="connsiteX1" fmla="*/ 1711842 w 4625163"/>
                  <a:gd name="connsiteY1" fmla="*/ 1183540 h 1286043"/>
                  <a:gd name="connsiteX2" fmla="*/ 2190307 w 4625163"/>
                  <a:gd name="connsiteY2" fmla="*/ 1215437 h 1286043"/>
                  <a:gd name="connsiteX3" fmla="*/ 2594344 w 4625163"/>
                  <a:gd name="connsiteY3" fmla="*/ 120284 h 1286043"/>
                  <a:gd name="connsiteX4" fmla="*/ 4625163 w 4625163"/>
                  <a:gd name="connsiteY4" fmla="*/ 77754 h 128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25163" h="1286043">
                    <a:moveTo>
                      <a:pt x="0" y="1236702"/>
                    </a:moveTo>
                    <a:lnTo>
                      <a:pt x="1711842" y="1183540"/>
                    </a:lnTo>
                    <a:cubicBezTo>
                      <a:pt x="2076893" y="1179996"/>
                      <a:pt x="2043223" y="1392646"/>
                      <a:pt x="2190307" y="1215437"/>
                    </a:cubicBezTo>
                    <a:cubicBezTo>
                      <a:pt x="2337391" y="1038228"/>
                      <a:pt x="2188535" y="309898"/>
                      <a:pt x="2594344" y="120284"/>
                    </a:cubicBezTo>
                    <a:cubicBezTo>
                      <a:pt x="3000153" y="-69330"/>
                      <a:pt x="3812658" y="4212"/>
                      <a:pt x="4625163" y="77754"/>
                    </a:cubicBezTo>
                  </a:path>
                </a:pathLst>
              </a:custGeom>
              <a:noFill/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" name="手繪多邊形: 圖案 22">
                <a:extLst>
                  <a:ext uri="{FF2B5EF4-FFF2-40B4-BE49-F238E27FC236}">
                    <a16:creationId xmlns:a16="http://schemas.microsoft.com/office/drawing/2014/main" id="{CA2F9AAF-3472-F016-2AC1-BC247D31D747}"/>
                  </a:ext>
                </a:extLst>
              </p:cNvPr>
              <p:cNvSpPr/>
              <p:nvPr/>
            </p:nvSpPr>
            <p:spPr>
              <a:xfrm flipH="1">
                <a:off x="4225645" y="4550416"/>
                <a:ext cx="4035829" cy="1286043"/>
              </a:xfrm>
              <a:custGeom>
                <a:avLst/>
                <a:gdLst>
                  <a:gd name="connsiteX0" fmla="*/ 0 w 4625163"/>
                  <a:gd name="connsiteY0" fmla="*/ 1236702 h 1286043"/>
                  <a:gd name="connsiteX1" fmla="*/ 1711842 w 4625163"/>
                  <a:gd name="connsiteY1" fmla="*/ 1183540 h 1286043"/>
                  <a:gd name="connsiteX2" fmla="*/ 2190307 w 4625163"/>
                  <a:gd name="connsiteY2" fmla="*/ 1215437 h 1286043"/>
                  <a:gd name="connsiteX3" fmla="*/ 2594344 w 4625163"/>
                  <a:gd name="connsiteY3" fmla="*/ 120284 h 1286043"/>
                  <a:gd name="connsiteX4" fmla="*/ 4625163 w 4625163"/>
                  <a:gd name="connsiteY4" fmla="*/ 77754 h 128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25163" h="1286043">
                    <a:moveTo>
                      <a:pt x="0" y="1236702"/>
                    </a:moveTo>
                    <a:lnTo>
                      <a:pt x="1711842" y="1183540"/>
                    </a:lnTo>
                    <a:cubicBezTo>
                      <a:pt x="2076893" y="1179996"/>
                      <a:pt x="2043223" y="1392646"/>
                      <a:pt x="2190307" y="1215437"/>
                    </a:cubicBezTo>
                    <a:cubicBezTo>
                      <a:pt x="2337391" y="1038228"/>
                      <a:pt x="2188535" y="309898"/>
                      <a:pt x="2594344" y="120284"/>
                    </a:cubicBezTo>
                    <a:cubicBezTo>
                      <a:pt x="3000153" y="-69330"/>
                      <a:pt x="3812658" y="4212"/>
                      <a:pt x="4625163" y="77754"/>
                    </a:cubicBezTo>
                  </a:path>
                </a:pathLst>
              </a:custGeom>
              <a:noFill/>
              <a:ln w="38100">
                <a:solidFill>
                  <a:srgbClr val="00C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字方塊 17">
                  <a:extLst>
                    <a:ext uri="{FF2B5EF4-FFF2-40B4-BE49-F238E27FC236}">
                      <a16:creationId xmlns:a16="http://schemas.microsoft.com/office/drawing/2014/main" id="{72D70FA0-BA6D-9666-CD43-4AFFDDFD7B2D}"/>
                    </a:ext>
                  </a:extLst>
                </p:cNvPr>
                <p:cNvSpPr txBox="1"/>
                <p:nvPr/>
              </p:nvSpPr>
              <p:spPr>
                <a:xfrm>
                  <a:off x="6367030" y="4077072"/>
                  <a:ext cx="26173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7" name="文字方塊 17">
                  <a:extLst>
                    <a:ext uri="{FF2B5EF4-FFF2-40B4-BE49-F238E27FC236}">
                      <a16:creationId xmlns:a16="http://schemas.microsoft.com/office/drawing/2014/main" id="{BEF12F28-A3A5-4262-A327-33228289B4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7030" y="4077072"/>
                  <a:ext cx="261738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5581" r="-23256" b="-30000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字方塊 17">
                  <a:extLst>
                    <a:ext uri="{FF2B5EF4-FFF2-40B4-BE49-F238E27FC236}">
                      <a16:creationId xmlns:a16="http://schemas.microsoft.com/office/drawing/2014/main" id="{3AB8EECA-3D84-4EDD-E899-1B00B2C9C68C}"/>
                    </a:ext>
                  </a:extLst>
                </p:cNvPr>
                <p:cNvSpPr txBox="1"/>
                <p:nvPr/>
              </p:nvSpPr>
              <p:spPr>
                <a:xfrm>
                  <a:off x="4139509" y="4077072"/>
                  <a:ext cx="336631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" name="文字方塊 17">
                  <a:extLst>
                    <a:ext uri="{FF2B5EF4-FFF2-40B4-BE49-F238E27FC236}">
                      <a16:creationId xmlns:a16="http://schemas.microsoft.com/office/drawing/2014/main" id="{16BB724A-C24A-48E3-BF28-79A9E9379D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509" y="4077072"/>
                  <a:ext cx="336631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0000" r="-21818" b="-30000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字方塊 17">
                  <a:extLst>
                    <a:ext uri="{FF2B5EF4-FFF2-40B4-BE49-F238E27FC236}">
                      <a16:creationId xmlns:a16="http://schemas.microsoft.com/office/drawing/2014/main" id="{33A3EE2D-408C-9355-E480-E1C4AAC317F5}"/>
                    </a:ext>
                  </a:extLst>
                </p:cNvPr>
                <p:cNvSpPr txBox="1"/>
                <p:nvPr/>
              </p:nvSpPr>
              <p:spPr>
                <a:xfrm>
                  <a:off x="8694803" y="4077072"/>
                  <a:ext cx="416781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9" name="文字方塊 17">
                  <a:extLst>
                    <a:ext uri="{FF2B5EF4-FFF2-40B4-BE49-F238E27FC236}">
                      <a16:creationId xmlns:a16="http://schemas.microsoft.com/office/drawing/2014/main" id="{6077DB90-E151-4E2B-A007-92956ACD28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4803" y="4077072"/>
                  <a:ext cx="416781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6176" r="-19118" b="-30000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24D0C2E-4CBC-B961-4253-6370F1F9F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81374" y="6309320"/>
              <a:ext cx="1252934" cy="24447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982252-61A7-03B3-97F8-7EC61AD240A2}"/>
              </a:ext>
            </a:extLst>
          </p:cNvPr>
          <p:cNvGrpSpPr/>
          <p:nvPr/>
        </p:nvGrpSpPr>
        <p:grpSpPr>
          <a:xfrm>
            <a:off x="6886186" y="1546707"/>
            <a:ext cx="5106196" cy="2113838"/>
            <a:chOff x="4005388" y="1763524"/>
            <a:chExt cx="5106196" cy="2113838"/>
          </a:xfrm>
        </p:grpSpPr>
        <p:cxnSp>
          <p:nvCxnSpPr>
            <p:cNvPr id="18" name="直線單箭頭接點 4">
              <a:extLst>
                <a:ext uri="{FF2B5EF4-FFF2-40B4-BE49-F238E27FC236}">
                  <a16:creationId xmlns:a16="http://schemas.microsoft.com/office/drawing/2014/main" id="{8466092E-AA70-B191-CE93-D4F68BCDC378}"/>
                </a:ext>
              </a:extLst>
            </p:cNvPr>
            <p:cNvCxnSpPr/>
            <p:nvPr/>
          </p:nvCxnSpPr>
          <p:spPr>
            <a:xfrm>
              <a:off x="4005388" y="3357191"/>
              <a:ext cx="49016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字方塊 6">
              <a:extLst>
                <a:ext uri="{FF2B5EF4-FFF2-40B4-BE49-F238E27FC236}">
                  <a16:creationId xmlns:a16="http://schemas.microsoft.com/office/drawing/2014/main" id="{2942345A-3B3F-6455-53FA-5C598D4F16E6}"/>
                </a:ext>
              </a:extLst>
            </p:cNvPr>
            <p:cNvSpPr txBox="1"/>
            <p:nvPr/>
          </p:nvSpPr>
          <p:spPr>
            <a:xfrm>
              <a:off x="6262581" y="3283754"/>
              <a:ext cx="1467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 </a:t>
              </a:r>
              <a:endParaRPr lang="zh-TW" altLang="en-US" sz="2400" dirty="0"/>
            </a:p>
          </p:txBody>
        </p:sp>
        <p:sp>
          <p:nvSpPr>
            <p:cNvPr id="20" name="橢圓 9">
              <a:extLst>
                <a:ext uri="{FF2B5EF4-FFF2-40B4-BE49-F238E27FC236}">
                  <a16:creationId xmlns:a16="http://schemas.microsoft.com/office/drawing/2014/main" id="{0C25E6BF-B395-4A7A-06D9-B91632D094B5}"/>
                </a:ext>
              </a:extLst>
            </p:cNvPr>
            <p:cNvSpPr/>
            <p:nvPr/>
          </p:nvSpPr>
          <p:spPr>
            <a:xfrm>
              <a:off x="6320534" y="3276827"/>
              <a:ext cx="160727" cy="160727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28C2DB2-AB82-09DF-8A1A-7928BD903A4F}"/>
                </a:ext>
              </a:extLst>
            </p:cNvPr>
            <p:cNvGrpSpPr/>
            <p:nvPr/>
          </p:nvGrpSpPr>
          <p:grpSpPr>
            <a:xfrm rot="10800000">
              <a:off x="4173996" y="2096303"/>
              <a:ext cx="4614530" cy="1180524"/>
              <a:chOff x="4173996" y="2096303"/>
              <a:chExt cx="4614530" cy="1180524"/>
            </a:xfrm>
          </p:grpSpPr>
          <p:sp>
            <p:nvSpPr>
              <p:cNvPr id="27" name="手繪多邊形: 圖案 13">
                <a:extLst>
                  <a:ext uri="{FF2B5EF4-FFF2-40B4-BE49-F238E27FC236}">
                    <a16:creationId xmlns:a16="http://schemas.microsoft.com/office/drawing/2014/main" id="{8AC1A622-B3BB-DB61-8311-DFDA23051470}"/>
                  </a:ext>
                </a:extLst>
              </p:cNvPr>
              <p:cNvSpPr/>
              <p:nvPr/>
            </p:nvSpPr>
            <p:spPr>
              <a:xfrm>
                <a:off x="4173996" y="2096303"/>
                <a:ext cx="4614530" cy="1180524"/>
              </a:xfrm>
              <a:custGeom>
                <a:avLst/>
                <a:gdLst>
                  <a:gd name="connsiteX0" fmla="*/ 0 w 4614530"/>
                  <a:gd name="connsiteY0" fmla="*/ 999906 h 1180524"/>
                  <a:gd name="connsiteX1" fmla="*/ 988827 w 4614530"/>
                  <a:gd name="connsiteY1" fmla="*/ 936110 h 1180524"/>
                  <a:gd name="connsiteX2" fmla="*/ 1477925 w 4614530"/>
                  <a:gd name="connsiteY2" fmla="*/ 181199 h 1180524"/>
                  <a:gd name="connsiteX3" fmla="*/ 2977116 w 4614530"/>
                  <a:gd name="connsiteY3" fmla="*/ 64241 h 1180524"/>
                  <a:gd name="connsiteX4" fmla="*/ 3721395 w 4614530"/>
                  <a:gd name="connsiteY4" fmla="*/ 1021171 h 1180524"/>
                  <a:gd name="connsiteX5" fmla="*/ 4614530 w 4614530"/>
                  <a:gd name="connsiteY5" fmla="*/ 1170027 h 1180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14530" h="1180524">
                    <a:moveTo>
                      <a:pt x="0" y="999906"/>
                    </a:moveTo>
                    <a:cubicBezTo>
                      <a:pt x="371253" y="1036233"/>
                      <a:pt x="742506" y="1072561"/>
                      <a:pt x="988827" y="936110"/>
                    </a:cubicBezTo>
                    <a:cubicBezTo>
                      <a:pt x="1235148" y="799659"/>
                      <a:pt x="1146543" y="326511"/>
                      <a:pt x="1477925" y="181199"/>
                    </a:cubicBezTo>
                    <a:cubicBezTo>
                      <a:pt x="1809307" y="35887"/>
                      <a:pt x="2603204" y="-75754"/>
                      <a:pt x="2977116" y="64241"/>
                    </a:cubicBezTo>
                    <a:cubicBezTo>
                      <a:pt x="3351028" y="204236"/>
                      <a:pt x="3448493" y="836873"/>
                      <a:pt x="3721395" y="1021171"/>
                    </a:cubicBezTo>
                    <a:cubicBezTo>
                      <a:pt x="3994297" y="1205469"/>
                      <a:pt x="4304413" y="1187748"/>
                      <a:pt x="4614530" y="1170027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8" name="手繪多邊形: 圖案 15">
                <a:extLst>
                  <a:ext uri="{FF2B5EF4-FFF2-40B4-BE49-F238E27FC236}">
                    <a16:creationId xmlns:a16="http://schemas.microsoft.com/office/drawing/2014/main" id="{8BB646A3-4BF1-8F43-2B54-EB83DD90894F}"/>
                  </a:ext>
                </a:extLst>
              </p:cNvPr>
              <p:cNvSpPr/>
              <p:nvPr/>
            </p:nvSpPr>
            <p:spPr>
              <a:xfrm>
                <a:off x="4292468" y="2114479"/>
                <a:ext cx="4455042" cy="1067275"/>
              </a:xfrm>
              <a:custGeom>
                <a:avLst/>
                <a:gdLst>
                  <a:gd name="connsiteX0" fmla="*/ 0 w 4455042"/>
                  <a:gd name="connsiteY0" fmla="*/ 1067275 h 1067275"/>
                  <a:gd name="connsiteX1" fmla="*/ 1765005 w 4455042"/>
                  <a:gd name="connsiteY1" fmla="*/ 1024745 h 1067275"/>
                  <a:gd name="connsiteX2" fmla="*/ 3242930 w 4455042"/>
                  <a:gd name="connsiteY2" fmla="*/ 812093 h 1067275"/>
                  <a:gd name="connsiteX3" fmla="*/ 3710763 w 4455042"/>
                  <a:gd name="connsiteY3" fmla="*/ 408056 h 1067275"/>
                  <a:gd name="connsiteX4" fmla="*/ 3848986 w 4455042"/>
                  <a:gd name="connsiteY4" fmla="*/ 195405 h 1067275"/>
                  <a:gd name="connsiteX5" fmla="*/ 4029740 w 4455042"/>
                  <a:gd name="connsiteY5" fmla="*/ 25284 h 1067275"/>
                  <a:gd name="connsiteX6" fmla="*/ 4455042 w 4455042"/>
                  <a:gd name="connsiteY6" fmla="*/ 4019 h 1067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55042" h="1067275">
                    <a:moveTo>
                      <a:pt x="0" y="1067275"/>
                    </a:moveTo>
                    <a:cubicBezTo>
                      <a:pt x="612258" y="1067275"/>
                      <a:pt x="1224517" y="1067275"/>
                      <a:pt x="1765005" y="1024745"/>
                    </a:cubicBezTo>
                    <a:cubicBezTo>
                      <a:pt x="2305493" y="982215"/>
                      <a:pt x="2918637" y="914874"/>
                      <a:pt x="3242930" y="812093"/>
                    </a:cubicBezTo>
                    <a:cubicBezTo>
                      <a:pt x="3567223" y="709312"/>
                      <a:pt x="3609754" y="510837"/>
                      <a:pt x="3710763" y="408056"/>
                    </a:cubicBezTo>
                    <a:cubicBezTo>
                      <a:pt x="3811772" y="305275"/>
                      <a:pt x="3795823" y="259200"/>
                      <a:pt x="3848986" y="195405"/>
                    </a:cubicBezTo>
                    <a:cubicBezTo>
                      <a:pt x="3902149" y="131610"/>
                      <a:pt x="3928731" y="57182"/>
                      <a:pt x="4029740" y="25284"/>
                    </a:cubicBezTo>
                    <a:cubicBezTo>
                      <a:pt x="4130749" y="-6614"/>
                      <a:pt x="4292895" y="-1298"/>
                      <a:pt x="4455042" y="4019"/>
                    </a:cubicBezTo>
                  </a:path>
                </a:pathLst>
              </a:custGeom>
              <a:noFill/>
              <a:ln w="38100">
                <a:solidFill>
                  <a:srgbClr val="00C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手繪多邊形: 圖案 16">
                <a:extLst>
                  <a:ext uri="{FF2B5EF4-FFF2-40B4-BE49-F238E27FC236}">
                    <a16:creationId xmlns:a16="http://schemas.microsoft.com/office/drawing/2014/main" id="{D95FBC83-4C56-1773-DC0C-2EF7552EE905}"/>
                  </a:ext>
                </a:extLst>
              </p:cNvPr>
              <p:cNvSpPr/>
              <p:nvPr/>
            </p:nvSpPr>
            <p:spPr>
              <a:xfrm flipH="1">
                <a:off x="4173996" y="2129188"/>
                <a:ext cx="4455042" cy="1067275"/>
              </a:xfrm>
              <a:custGeom>
                <a:avLst/>
                <a:gdLst>
                  <a:gd name="connsiteX0" fmla="*/ 0 w 4455042"/>
                  <a:gd name="connsiteY0" fmla="*/ 1067275 h 1067275"/>
                  <a:gd name="connsiteX1" fmla="*/ 1765005 w 4455042"/>
                  <a:gd name="connsiteY1" fmla="*/ 1024745 h 1067275"/>
                  <a:gd name="connsiteX2" fmla="*/ 3242930 w 4455042"/>
                  <a:gd name="connsiteY2" fmla="*/ 812093 h 1067275"/>
                  <a:gd name="connsiteX3" fmla="*/ 3710763 w 4455042"/>
                  <a:gd name="connsiteY3" fmla="*/ 408056 h 1067275"/>
                  <a:gd name="connsiteX4" fmla="*/ 3848986 w 4455042"/>
                  <a:gd name="connsiteY4" fmla="*/ 195405 h 1067275"/>
                  <a:gd name="connsiteX5" fmla="*/ 4029740 w 4455042"/>
                  <a:gd name="connsiteY5" fmla="*/ 25284 h 1067275"/>
                  <a:gd name="connsiteX6" fmla="*/ 4455042 w 4455042"/>
                  <a:gd name="connsiteY6" fmla="*/ 4019 h 1067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55042" h="1067275">
                    <a:moveTo>
                      <a:pt x="0" y="1067275"/>
                    </a:moveTo>
                    <a:cubicBezTo>
                      <a:pt x="612258" y="1067275"/>
                      <a:pt x="1224517" y="1067275"/>
                      <a:pt x="1765005" y="1024745"/>
                    </a:cubicBezTo>
                    <a:cubicBezTo>
                      <a:pt x="2305493" y="982215"/>
                      <a:pt x="2918637" y="914874"/>
                      <a:pt x="3242930" y="812093"/>
                    </a:cubicBezTo>
                    <a:cubicBezTo>
                      <a:pt x="3567223" y="709312"/>
                      <a:pt x="3609754" y="510837"/>
                      <a:pt x="3710763" y="408056"/>
                    </a:cubicBezTo>
                    <a:cubicBezTo>
                      <a:pt x="3811772" y="305275"/>
                      <a:pt x="3795823" y="259200"/>
                      <a:pt x="3848986" y="195405"/>
                    </a:cubicBezTo>
                    <a:cubicBezTo>
                      <a:pt x="3902149" y="131610"/>
                      <a:pt x="3928731" y="57182"/>
                      <a:pt x="4029740" y="25284"/>
                    </a:cubicBezTo>
                    <a:cubicBezTo>
                      <a:pt x="4130749" y="-6614"/>
                      <a:pt x="4292895" y="-1298"/>
                      <a:pt x="4455042" y="4019"/>
                    </a:cubicBezTo>
                  </a:path>
                </a:pathLst>
              </a:custGeom>
              <a:noFill/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字方塊 17">
                  <a:extLst>
                    <a:ext uri="{FF2B5EF4-FFF2-40B4-BE49-F238E27FC236}">
                      <a16:creationId xmlns:a16="http://schemas.microsoft.com/office/drawing/2014/main" id="{8696A0E1-5A11-9D3C-5D38-C917E1595F93}"/>
                    </a:ext>
                  </a:extLst>
                </p:cNvPr>
                <p:cNvSpPr txBox="1"/>
                <p:nvPr/>
              </p:nvSpPr>
              <p:spPr>
                <a:xfrm>
                  <a:off x="6367030" y="1763524"/>
                  <a:ext cx="26173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zh-TW" altLang="en-US" sz="2800" dirty="0"/>
                </a:p>
              </p:txBody>
            </p:sp>
          </mc:Choice>
          <mc:Fallback xmlns="">
            <p:sp>
              <p:nvSpPr>
                <p:cNvPr id="24" name="文字方塊 17">
                  <a:extLst>
                    <a:ext uri="{FF2B5EF4-FFF2-40B4-BE49-F238E27FC236}">
                      <a16:creationId xmlns:a16="http://schemas.microsoft.com/office/drawing/2014/main" id="{80391D0B-72A2-4D2E-91E9-776EFC6FC7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7030" y="1763524"/>
                  <a:ext cx="261738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25581" r="-23256" b="-27869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字方塊 17">
                  <a:extLst>
                    <a:ext uri="{FF2B5EF4-FFF2-40B4-BE49-F238E27FC236}">
                      <a16:creationId xmlns:a16="http://schemas.microsoft.com/office/drawing/2014/main" id="{BA21DCFA-CEC2-1547-D366-E7D2232E1B60}"/>
                    </a:ext>
                  </a:extLst>
                </p:cNvPr>
                <p:cNvSpPr txBox="1"/>
                <p:nvPr/>
              </p:nvSpPr>
              <p:spPr>
                <a:xfrm>
                  <a:off x="4139509" y="1763524"/>
                  <a:ext cx="336631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5" name="文字方塊 17">
                  <a:extLst>
                    <a:ext uri="{FF2B5EF4-FFF2-40B4-BE49-F238E27FC236}">
                      <a16:creationId xmlns:a16="http://schemas.microsoft.com/office/drawing/2014/main" id="{1539E3DC-8641-4E7D-BEFF-E93DD9A9CE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509" y="1763524"/>
                  <a:ext cx="336631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20000" r="-23636" b="-27869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字方塊 17">
                  <a:extLst>
                    <a:ext uri="{FF2B5EF4-FFF2-40B4-BE49-F238E27FC236}">
                      <a16:creationId xmlns:a16="http://schemas.microsoft.com/office/drawing/2014/main" id="{36596802-06AA-E963-330E-E645CDE18211}"/>
                    </a:ext>
                  </a:extLst>
                </p:cNvPr>
                <p:cNvSpPr txBox="1"/>
                <p:nvPr/>
              </p:nvSpPr>
              <p:spPr>
                <a:xfrm>
                  <a:off x="8694803" y="1763524"/>
                  <a:ext cx="416781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4" name="文字方塊 17">
                  <a:extLst>
                    <a:ext uri="{FF2B5EF4-FFF2-40B4-BE49-F238E27FC236}">
                      <a16:creationId xmlns:a16="http://schemas.microsoft.com/office/drawing/2014/main" id="{36596802-06AA-E963-330E-E645CDE182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4803" y="1763524"/>
                  <a:ext cx="416781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6176" t="-1667" r="-17647" b="-26667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矩形 8">
                  <a:extLst>
                    <a:ext uri="{FF2B5EF4-FFF2-40B4-BE49-F238E27FC236}">
                      <a16:creationId xmlns:a16="http://schemas.microsoft.com/office/drawing/2014/main" id="{24F854D2-0246-5F96-8CD3-9D877C9C8FBB}"/>
                    </a:ext>
                  </a:extLst>
                </p:cNvPr>
                <p:cNvSpPr/>
                <p:nvPr/>
              </p:nvSpPr>
              <p:spPr>
                <a:xfrm>
                  <a:off x="6193089" y="3284984"/>
                  <a:ext cx="44242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2" name="矩形 8">
                  <a:extLst>
                    <a:ext uri="{FF2B5EF4-FFF2-40B4-BE49-F238E27FC236}">
                      <a16:creationId xmlns:a16="http://schemas.microsoft.com/office/drawing/2014/main" id="{067110EE-BDF9-4372-906F-8C534C87AF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3089" y="3284984"/>
                  <a:ext cx="442429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0374FCB-C79E-D7B1-ABB0-2AEA30D6D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87836" y="3632887"/>
              <a:ext cx="1252934" cy="244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4934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7E573-EC20-A807-CD11-0422ACF7C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33167-4DF4-5B48-2870-0161A1D5B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Starting with an image of a panda, the attacker adds a small perturbation that has been calculated to make the image be recognized as a gibbon with high confidence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4898C-35A3-482D-FCC5-4275AF2D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A1EEEC-F45A-E9DD-78FC-065D3A427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941" y="2857898"/>
            <a:ext cx="8726118" cy="33246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C5617B-BDD7-32F2-CF94-8072F90C4211}"/>
              </a:ext>
            </a:extLst>
          </p:cNvPr>
          <p:cNvSpPr txBox="1"/>
          <p:nvPr/>
        </p:nvSpPr>
        <p:spPr>
          <a:xfrm>
            <a:off x="4431110" y="6554834"/>
            <a:ext cx="332977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sz="1050" dirty="0"/>
              <a:t>https://openai.com/blog/adversarial-example-research/</a:t>
            </a:r>
          </a:p>
        </p:txBody>
      </p:sp>
    </p:spTree>
    <p:extLst>
      <p:ext uri="{BB962C8B-B14F-4D97-AF65-F5344CB8AC3E}">
        <p14:creationId xmlns:p14="http://schemas.microsoft.com/office/powerpoint/2010/main" val="759487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E5140-3946-3908-8E32-1AAAA5673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Attacks </a:t>
            </a:r>
            <a:r>
              <a:rPr lang="en-US" altLang="zh-CN" dirty="0"/>
              <a:t>w. Input Perturbation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9E104E-D685-1505-D3B3-31CD7C17D3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For a given input image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with correct label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, and a neural 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that maps from input to label, find a small perturbation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Untargeted attack: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Targeted attack: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/>
              </a:p>
              <a:p>
                <a:r>
                  <a:rPr lang="en-US" dirty="0"/>
                  <a:t>Which input perturbations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are allowed? e.g.,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 small </a:t>
                </a:r>
                <a:r>
                  <a:rPr lang="en-US" dirty="0" err="1"/>
                  <a:t>w.r.t.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norm</a:t>
                </a:r>
                <a:r>
                  <a:rPr lang="en-US" dirty="0"/>
                  <a:t> (we focus on it in this lecture)</a:t>
                </a:r>
              </a:p>
              <a:p>
                <a:pPr lvl="1"/>
                <a:r>
                  <a:rPr lang="en-US" dirty="0"/>
                  <a:t>Rotation and/or translation</a:t>
                </a:r>
              </a:p>
              <a:p>
                <a:pPr lvl="1"/>
                <a:r>
                  <a:rPr lang="en-US" dirty="0"/>
                  <a:t>Other perturbations…</a:t>
                </a:r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9E104E-D685-1505-D3B3-31CD7C17D3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1" t="-234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04A82-40B5-D21A-334B-7D45B5E15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79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A5AE5-FE83-C229-99B0-5829D0AD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Norms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297AD2-C3DF-5302-30CE-028060CFF8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norm of 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-dimensional vector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 is a scalar defined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p>
                                </m:sSup>
                              </m:e>
                            </m:nary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1/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r>
                  <a:rPr lang="en-US" dirty="0"/>
                  <a:t>. Suppose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norm: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en-US" dirty="0"/>
                  <a:t> (Manhattan Distance)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norm: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e>
                    </m:rad>
                  </m:oMath>
                </a14:m>
                <a:r>
                  <a:rPr lang="en-US" dirty="0"/>
                  <a:t> (Euclidean norm)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/>
                  <a:t> norm: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func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3,4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=4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297AD2-C3DF-5302-30CE-028060CFF8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1" t="-1995" r="-1336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559DCE-877C-170F-1428-ADA4F7E83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13344AD-3CDD-6E74-DDDB-22A0C8B4C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290" y="208462"/>
            <a:ext cx="2526580" cy="222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0B366C1-D64B-8951-866D-7E45412FA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996" y="2387541"/>
            <a:ext cx="2514600" cy="182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F02619-373C-1932-2BD6-5E22965DE8D9}"/>
              </a:ext>
            </a:extLst>
          </p:cNvPr>
          <p:cNvSpPr txBox="1"/>
          <p:nvPr/>
        </p:nvSpPr>
        <p:spPr>
          <a:xfrm>
            <a:off x="3588706" y="6588929"/>
            <a:ext cx="501458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sz="1050" dirty="0"/>
              <a:t>https://montjoile.medium.com/l0-norm-l1-norm-l2-norm-l-infinity-norm-7a7d18a4f40c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12CDCE9-508E-7A32-C957-3CC165FE0CCD}"/>
              </a:ext>
            </a:extLst>
          </p:cNvPr>
          <p:cNvGrpSpPr/>
          <p:nvPr/>
        </p:nvGrpSpPr>
        <p:grpSpPr>
          <a:xfrm>
            <a:off x="8862509" y="4312918"/>
            <a:ext cx="2571087" cy="2223390"/>
            <a:chOff x="6357425" y="4113578"/>
            <a:chExt cx="2571087" cy="2223390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13CBE81-E2C4-D675-9EF5-7D48348C07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425" y="4113578"/>
              <a:ext cx="2526580" cy="2223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8F98F7-1362-2821-939B-0D0CA5B19782}"/>
                </a:ext>
              </a:extLst>
            </p:cNvPr>
            <p:cNvSpPr/>
            <p:nvPr/>
          </p:nvSpPr>
          <p:spPr bwMode="auto">
            <a:xfrm>
              <a:off x="7524328" y="5229200"/>
              <a:ext cx="792088" cy="72008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B138390-D77F-BD03-37D5-30F2A49E3B9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01932" y="5274766"/>
              <a:ext cx="2526580" cy="0"/>
            </a:xfrm>
            <a:prstGeom prst="line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07EB56-CD68-4D2D-E99F-6D8F871089A9}"/>
                  </a:ext>
                </a:extLst>
              </p:cNvPr>
              <p:cNvSpPr txBox="1"/>
              <p:nvPr/>
            </p:nvSpPr>
            <p:spPr>
              <a:xfrm>
                <a:off x="9528146" y="1968592"/>
                <a:ext cx="1080120" cy="400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i="1" dirty="0"/>
                  <a:t> </a:t>
                </a:r>
                <a:r>
                  <a:rPr lang="en-US" sz="2000" dirty="0"/>
                  <a:t>norm</a:t>
                </a:r>
                <a:endParaRPr lang="en-SE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07EB56-CD68-4D2D-E99F-6D8F87108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8146" y="1968592"/>
                <a:ext cx="1080120" cy="400110"/>
              </a:xfrm>
              <a:prstGeom prst="rect">
                <a:avLst/>
              </a:prstGeom>
              <a:blipFill>
                <a:blip r:embed="rId5"/>
                <a:stretch>
                  <a:fillRect t="-7353" b="-2352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D266DD-5BE1-45D8-AC5F-DC3D80EC3801}"/>
                  </a:ext>
                </a:extLst>
              </p:cNvPr>
              <p:cNvSpPr txBox="1"/>
              <p:nvPr/>
            </p:nvSpPr>
            <p:spPr>
              <a:xfrm>
                <a:off x="9528146" y="3912808"/>
                <a:ext cx="1080120" cy="400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i="1" dirty="0"/>
                  <a:t> </a:t>
                </a:r>
                <a:r>
                  <a:rPr lang="en-US" sz="2000" dirty="0"/>
                  <a:t>norm</a:t>
                </a:r>
                <a:endParaRPr lang="en-SE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D266DD-5BE1-45D8-AC5F-DC3D80EC3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8146" y="3912808"/>
                <a:ext cx="1080120" cy="400110"/>
              </a:xfrm>
              <a:prstGeom prst="rect">
                <a:avLst/>
              </a:prstGeom>
              <a:blipFill>
                <a:blip r:embed="rId6"/>
                <a:stretch>
                  <a:fillRect t="-7463" b="-2537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D877FB5-06A0-A450-77B9-8354455E1F57}"/>
                  </a:ext>
                </a:extLst>
              </p:cNvPr>
              <p:cNvSpPr txBox="1"/>
              <p:nvPr/>
            </p:nvSpPr>
            <p:spPr>
              <a:xfrm>
                <a:off x="9497723" y="6104260"/>
                <a:ext cx="1140966" cy="400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sz="2000" i="1" dirty="0"/>
                  <a:t> </a:t>
                </a:r>
                <a:r>
                  <a:rPr lang="en-US" sz="2000" dirty="0"/>
                  <a:t>norm</a:t>
                </a:r>
                <a:endParaRPr lang="en-SE" sz="2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D877FB5-06A0-A450-77B9-8354455E1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723" y="6104260"/>
                <a:ext cx="1140966" cy="400110"/>
              </a:xfrm>
              <a:prstGeom prst="rect">
                <a:avLst/>
              </a:prstGeom>
              <a:blipFill>
                <a:blip r:embed="rId7"/>
                <a:stretch>
                  <a:fillRect t="-5882" b="-2352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6653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ACE4A-08AF-3717-18A4-86F4713D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Norm Balls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F323BE-D50A-44E3-57B6-FE22012FB0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norm ball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 is the set of all vectors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-norm less than or equal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norm ball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 : a circle with radius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 centered at origin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norm ball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 : a square with edge length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 centered at origin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F323BE-D50A-44E3-57B6-FE22012FB0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81" t="-2113" r="-2116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110F4-10A7-A886-A7D0-AE5239EA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2" descr="enter image description here">
            <a:extLst>
              <a:ext uri="{FF2B5EF4-FFF2-40B4-BE49-F238E27FC236}">
                <a16:creationId xmlns:a16="http://schemas.microsoft.com/office/drawing/2014/main" id="{535DCD9F-80D4-9ACD-42B5-DE714B845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3834962"/>
            <a:ext cx="8990710" cy="278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504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4AA1D6-2D1F-A4A2-E31C-C351971AB0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vs.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/>
                  <a:t>Norm Balls</a:t>
                </a:r>
                <a:endParaRPr lang="en-S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4AA1D6-2D1F-A4A2-E31C-C351971AB0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3977" b="-1590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057331-CF7E-203F-9F66-88547EC698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1237593"/>
                <a:ext cx="7862926" cy="5194738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b="0" dirty="0"/>
                  <a:t>Consider the original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and two disturbed vectors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r>
                  <a:rPr lang="en-US" b="0" dirty="0"/>
                  <a:t>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distance: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≈9.9,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endParaRPr lang="en-US" dirty="0"/>
              </a:p>
              <a:p>
                <a:r>
                  <a:rPr lang="en-US" sz="3300" dirty="0"/>
                  <a:t>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3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30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3300" i="1" dirty="0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sz="3300" dirty="0"/>
                  <a:t> distances: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7,7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=7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10,0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=10</m:t>
                        </m:r>
                      </m:e>
                    </m:func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3200" i="1" dirty="0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sz="3200" dirty="0"/>
                  <a:t> distance cares about the one maximally-changed individual pixel, whereas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distance cares </a:t>
                </a:r>
                <a:r>
                  <a:rPr lang="en-US" sz="3200" dirty="0"/>
                  <a:t>about all pixels. An image with added random salt-and-pepper noise will have a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/>
                  <a:t> distance from the original image, but not a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sz="3200" dirty="0"/>
                  <a:t> distance.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/>
                  <a:t> seems to be more aligned w. human perception</a:t>
                </a:r>
              </a:p>
              <a:p>
                <a:pPr lvl="1"/>
                <a:r>
                  <a:rPr lang="en-US" dirty="0"/>
                  <a:t>e.g., you can clearly see the color difference of the green pixel in the lower right figure with large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/>
                  <a:t> distance</a:t>
                </a:r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057331-CF7E-203F-9F66-88547EC698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1237593"/>
                <a:ext cx="7862926" cy="5194738"/>
              </a:xfrm>
              <a:blipFill>
                <a:blip r:embed="rId3"/>
                <a:stretch>
                  <a:fillRect l="-775" t="-704" r="-131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DD198-90BB-AD6A-BB52-F5A5BE724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5" name="表格 13">
            <a:extLst>
              <a:ext uri="{FF2B5EF4-FFF2-40B4-BE49-F238E27FC236}">
                <a16:creationId xmlns:a16="http://schemas.microsoft.com/office/drawing/2014/main" id="{B8226A54-B993-8EB0-A4BB-00BC3ADAC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352708"/>
              </p:ext>
            </p:extLst>
          </p:nvPr>
        </p:nvGraphicFramePr>
        <p:xfrm>
          <a:off x="8697994" y="3534702"/>
          <a:ext cx="907888" cy="741680"/>
        </p:xfrm>
        <a:graphic>
          <a:graphicData uri="http://schemas.openxmlformats.org/drawingml/2006/table">
            <a:tbl>
              <a:tblPr firstRow="1" bandRow="1">
                <a:solidFill>
                  <a:srgbClr val="00FF00"/>
                </a:solidFill>
              </a:tblPr>
              <a:tblGrid>
                <a:gridCol w="453944">
                  <a:extLst>
                    <a:ext uri="{9D8B030D-6E8A-4147-A177-3AD203B41FA5}">
                      <a16:colId xmlns:a16="http://schemas.microsoft.com/office/drawing/2014/main" val="415733712"/>
                    </a:ext>
                  </a:extLst>
                </a:gridCol>
                <a:gridCol w="453944">
                  <a:extLst>
                    <a:ext uri="{9D8B030D-6E8A-4147-A177-3AD203B41FA5}">
                      <a16:colId xmlns:a16="http://schemas.microsoft.com/office/drawing/2014/main" val="67264647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29291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225098"/>
                  </a:ext>
                </a:extLst>
              </a:tr>
            </a:tbl>
          </a:graphicData>
        </a:graphic>
      </p:graphicFrame>
      <p:graphicFrame>
        <p:nvGraphicFramePr>
          <p:cNvPr id="6" name="表格 16">
            <a:extLst>
              <a:ext uri="{FF2B5EF4-FFF2-40B4-BE49-F238E27FC236}">
                <a16:creationId xmlns:a16="http://schemas.microsoft.com/office/drawing/2014/main" id="{93D21A52-61DE-48F9-E410-71A02A499E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74610"/>
              </p:ext>
            </p:extLst>
          </p:nvPr>
        </p:nvGraphicFramePr>
        <p:xfrm>
          <a:off x="10896001" y="2311668"/>
          <a:ext cx="907888" cy="741680"/>
        </p:xfrm>
        <a:graphic>
          <a:graphicData uri="http://schemas.openxmlformats.org/drawingml/2006/table">
            <a:tbl>
              <a:tblPr firstRow="1" bandRow="1">
                <a:solidFill>
                  <a:srgbClr val="00FF00"/>
                </a:solidFill>
              </a:tblPr>
              <a:tblGrid>
                <a:gridCol w="453944">
                  <a:extLst>
                    <a:ext uri="{9D8B030D-6E8A-4147-A177-3AD203B41FA5}">
                      <a16:colId xmlns:a16="http://schemas.microsoft.com/office/drawing/2014/main" val="415733712"/>
                    </a:ext>
                  </a:extLst>
                </a:gridCol>
                <a:gridCol w="453944">
                  <a:extLst>
                    <a:ext uri="{9D8B030D-6E8A-4147-A177-3AD203B41FA5}">
                      <a16:colId xmlns:a16="http://schemas.microsoft.com/office/drawing/2014/main" val="67264647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050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B0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29291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A0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FA0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225098"/>
                  </a:ext>
                </a:extLst>
              </a:tr>
            </a:tbl>
          </a:graphicData>
        </a:graphic>
      </p:graphicFrame>
      <p:graphicFrame>
        <p:nvGraphicFramePr>
          <p:cNvPr id="7" name="表格 17">
            <a:extLst>
              <a:ext uri="{FF2B5EF4-FFF2-40B4-BE49-F238E27FC236}">
                <a16:creationId xmlns:a16="http://schemas.microsoft.com/office/drawing/2014/main" id="{74848AB1-00CF-5C3F-F752-57E4AA4128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609956"/>
              </p:ext>
            </p:extLst>
          </p:nvPr>
        </p:nvGraphicFramePr>
        <p:xfrm>
          <a:off x="10896001" y="4919903"/>
          <a:ext cx="907888" cy="741680"/>
        </p:xfrm>
        <a:graphic>
          <a:graphicData uri="http://schemas.openxmlformats.org/drawingml/2006/table">
            <a:tbl>
              <a:tblPr firstRow="1" bandRow="1">
                <a:solidFill>
                  <a:srgbClr val="00FF00"/>
                </a:solidFill>
              </a:tblPr>
              <a:tblGrid>
                <a:gridCol w="453944">
                  <a:extLst>
                    <a:ext uri="{9D8B030D-6E8A-4147-A177-3AD203B41FA5}">
                      <a16:colId xmlns:a16="http://schemas.microsoft.com/office/drawing/2014/main" val="415733712"/>
                    </a:ext>
                  </a:extLst>
                </a:gridCol>
                <a:gridCol w="453944">
                  <a:extLst>
                    <a:ext uri="{9D8B030D-6E8A-4147-A177-3AD203B41FA5}">
                      <a16:colId xmlns:a16="http://schemas.microsoft.com/office/drawing/2014/main" val="67264647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29291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225098"/>
                  </a:ext>
                </a:extLst>
              </a:tr>
            </a:tbl>
          </a:graphicData>
        </a:graphic>
      </p:graphicFrame>
      <p:cxnSp>
        <p:nvCxnSpPr>
          <p:cNvPr id="8" name="直線單箭頭接點 18">
            <a:extLst>
              <a:ext uri="{FF2B5EF4-FFF2-40B4-BE49-F238E27FC236}">
                <a16:creationId xmlns:a16="http://schemas.microsoft.com/office/drawing/2014/main" id="{538A74EA-5517-9F73-9DC6-F4774D4C8507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9605882" y="2654180"/>
            <a:ext cx="1238175" cy="1251362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" name="直線單箭頭接點 21">
            <a:extLst>
              <a:ext uri="{FF2B5EF4-FFF2-40B4-BE49-F238E27FC236}">
                <a16:creationId xmlns:a16="http://schemas.microsoft.com/office/drawing/2014/main" id="{87E781AB-4D99-5212-26D0-340B766EBBD0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9605882" y="3905542"/>
            <a:ext cx="1220037" cy="1431269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" name="文字方塊 24">
            <a:extLst>
              <a:ext uri="{FF2B5EF4-FFF2-40B4-BE49-F238E27FC236}">
                <a16:creationId xmlns:a16="http://schemas.microsoft.com/office/drawing/2014/main" id="{697865C1-A667-4BBA-2614-31CA79AC7192}"/>
              </a:ext>
            </a:extLst>
          </p:cNvPr>
          <p:cNvSpPr txBox="1"/>
          <p:nvPr/>
        </p:nvSpPr>
        <p:spPr>
          <a:xfrm>
            <a:off x="8662601" y="4581661"/>
            <a:ext cx="1839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Change one pixel much</a:t>
            </a:r>
            <a:endParaRPr lang="zh-TW" altLang="en-US" sz="24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1" name="文字方塊 25">
            <a:extLst>
              <a:ext uri="{FF2B5EF4-FFF2-40B4-BE49-F238E27FC236}">
                <a16:creationId xmlns:a16="http://schemas.microsoft.com/office/drawing/2014/main" id="{D41B429A-DA78-401E-5ACD-5CD77D54DF10}"/>
              </a:ext>
            </a:extLst>
          </p:cNvPr>
          <p:cNvSpPr txBox="1"/>
          <p:nvPr/>
        </p:nvSpPr>
        <p:spPr>
          <a:xfrm>
            <a:off x="8651374" y="2197448"/>
            <a:ext cx="1780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24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Change every pixel a little bit</a:t>
            </a:r>
            <a:endParaRPr lang="zh-TW" altLang="en-US" sz="24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8">
                <a:extLst>
                  <a:ext uri="{FF2B5EF4-FFF2-40B4-BE49-F238E27FC236}">
                    <a16:creationId xmlns:a16="http://schemas.microsoft.com/office/drawing/2014/main" id="{D2A7451F-A341-3BB1-4ED0-7A2A10123914}"/>
                  </a:ext>
                </a:extLst>
              </p:cNvPr>
              <p:cNvSpPr txBox="1"/>
              <p:nvPr/>
            </p:nvSpPr>
            <p:spPr>
              <a:xfrm>
                <a:off x="10331088" y="3725684"/>
                <a:ext cx="1238175" cy="461665"/>
              </a:xfrm>
              <a:prstGeom prst="rect">
                <a:avLst/>
              </a:prstGeom>
              <a:gradFill rotWithShape="1">
                <a:gsLst>
                  <a:gs pos="0">
                    <a:srgbClr val="FFC000">
                      <a:lumMod val="110000"/>
                      <a:satMod val="105000"/>
                      <a:tint val="67000"/>
                    </a:srgbClr>
                  </a:gs>
                  <a:gs pos="50000">
                    <a:srgbClr val="FFC000">
                      <a:lumMod val="105000"/>
                      <a:satMod val="103000"/>
                      <a:tint val="73000"/>
                    </a:srgbClr>
                  </a:gs>
                  <a:gs pos="100000">
                    <a:srgbClr val="FFC000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TW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+mn-cs"/>
                          </a:rPr>
                          <m:t>𝑙</m:t>
                        </m:r>
                      </m:e>
                      <m:sub>
                        <m:r>
                          <a:rPr kumimoji="0" lang="en-US" altLang="zh-TW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en-US" altLang="zh-TW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 </a:t>
                </a:r>
                <a:endParaRPr kumimoji="0" lang="zh-TW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12" name="文字方塊 28">
                <a:extLst>
                  <a:ext uri="{FF2B5EF4-FFF2-40B4-BE49-F238E27FC236}">
                    <a16:creationId xmlns:a16="http://schemas.microsoft.com/office/drawing/2014/main" id="{D2A7451F-A341-3BB1-4ED0-7A2A10123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1088" y="3725684"/>
                <a:ext cx="1238175" cy="461665"/>
              </a:xfrm>
              <a:prstGeom prst="rect">
                <a:avLst/>
              </a:prstGeom>
              <a:blipFill>
                <a:blip r:embed="rId4"/>
                <a:stretch>
                  <a:fillRect l="-7843" t="-10390" b="-27273"/>
                </a:stretch>
              </a:blipFill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單箭頭接點 29">
            <a:extLst>
              <a:ext uri="{FF2B5EF4-FFF2-40B4-BE49-F238E27FC236}">
                <a16:creationId xmlns:a16="http://schemas.microsoft.com/office/drawing/2014/main" id="{C77E04BE-A2C2-AF7E-FFD2-B770277A7C66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10322564" y="3235261"/>
            <a:ext cx="627612" cy="490423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14" name="直線單箭頭接點 32">
            <a:extLst>
              <a:ext uri="{FF2B5EF4-FFF2-40B4-BE49-F238E27FC236}">
                <a16:creationId xmlns:a16="http://schemas.microsoft.com/office/drawing/2014/main" id="{1B3291B5-BFA8-D3D8-6B1A-0C06A6FC6122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10262546" y="4187349"/>
            <a:ext cx="687630" cy="509516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ysDot"/>
            <a:miter lim="800000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34">
                <a:extLst>
                  <a:ext uri="{FF2B5EF4-FFF2-40B4-BE49-F238E27FC236}">
                    <a16:creationId xmlns:a16="http://schemas.microsoft.com/office/drawing/2014/main" id="{98A8ED91-CC29-53C6-1A52-C9BD623DCD62}"/>
                  </a:ext>
                </a:extLst>
              </p:cNvPr>
              <p:cNvSpPr txBox="1"/>
              <p:nvPr/>
            </p:nvSpPr>
            <p:spPr>
              <a:xfrm>
                <a:off x="9300013" y="1719562"/>
                <a:ext cx="1383657" cy="461665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</a:rPr>
                        </m:ctrlPr>
                      </m:sSubPr>
                      <m:e>
                        <m:r>
                          <a:rPr lang="en-US" altLang="zh-TW" sz="24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</a:rPr>
                          <m:t>𝑙</m:t>
                        </m:r>
                      </m:e>
                      <m:sub>
                        <m:r>
                          <a:rPr lang="en-US" altLang="zh-TW" sz="2400" b="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</a:rPr>
                          <m:t>∞</m:t>
                        </m:r>
                      </m:sub>
                    </m:sSub>
                  </m:oMath>
                </a14:m>
                <a:endParaRPr kumimoji="0" lang="zh-TW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15" name="文字方塊 34">
                <a:extLst>
                  <a:ext uri="{FF2B5EF4-FFF2-40B4-BE49-F238E27FC236}">
                    <a16:creationId xmlns:a16="http://schemas.microsoft.com/office/drawing/2014/main" id="{98A8ED91-CC29-53C6-1A52-C9BD623DC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0013" y="1719562"/>
                <a:ext cx="1383657" cy="461665"/>
              </a:xfrm>
              <a:prstGeom prst="rect">
                <a:avLst/>
              </a:prstGeom>
              <a:blipFill>
                <a:blip r:embed="rId5"/>
                <a:stretch>
                  <a:fillRect l="-877" t="-10390" b="-27273"/>
                </a:stretch>
              </a:blip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35">
                <a:extLst>
                  <a:ext uri="{FF2B5EF4-FFF2-40B4-BE49-F238E27FC236}">
                    <a16:creationId xmlns:a16="http://schemas.microsoft.com/office/drawing/2014/main" id="{D86439C7-3726-B3F7-EF1B-03065D3D78B6}"/>
                  </a:ext>
                </a:extLst>
              </p:cNvPr>
              <p:cNvSpPr txBox="1"/>
              <p:nvPr/>
            </p:nvSpPr>
            <p:spPr>
              <a:xfrm>
                <a:off x="9300013" y="5465119"/>
                <a:ext cx="1383657" cy="461665"/>
              </a:xfrm>
              <a:prstGeom prst="rect">
                <a:avLst/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</a:rPr>
                        </m:ctrlPr>
                      </m:sSubPr>
                      <m:e>
                        <m:r>
                          <a:rPr lang="en-US" altLang="zh-TW" sz="24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</a:rPr>
                          <m:t>𝑙</m:t>
                        </m:r>
                      </m:e>
                      <m:sub>
                        <m:r>
                          <a:rPr lang="en-US" altLang="zh-TW" sz="24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新細明體" panose="02020500000000000000" pitchFamily="18" charset="-120"/>
                          </a:rPr>
                          <m:t>∞</m:t>
                        </m:r>
                      </m:sub>
                    </m:sSub>
                  </m:oMath>
                </a14:m>
                <a:endParaRPr kumimoji="0" lang="zh-TW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16" name="文字方塊 35">
                <a:extLst>
                  <a:ext uri="{FF2B5EF4-FFF2-40B4-BE49-F238E27FC236}">
                    <a16:creationId xmlns:a16="http://schemas.microsoft.com/office/drawing/2014/main" id="{D86439C7-3726-B3F7-EF1B-03065D3D7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0013" y="5465119"/>
                <a:ext cx="1383657" cy="461665"/>
              </a:xfrm>
              <a:prstGeom prst="rect">
                <a:avLst/>
              </a:prstGeom>
              <a:blipFill>
                <a:blip r:embed="rId6"/>
                <a:stretch>
                  <a:fillRect t="-10526" b="-28947"/>
                </a:stretch>
              </a:blip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335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1FCCA-393B-73AC-B6B0-4E4B48EE0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Maximization Problem for Finding Adversarial Examples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696C26-8FEC-AD9C-A6BC-410A67571D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8" y="1237594"/>
                <a:ext cx="5955483" cy="526163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Δ</m:t>
                            </m:r>
                          </m:lim>
                        </m:limLow>
                      </m:fNam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Loss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Loss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()</m:t>
                    </m:r>
                  </m:oMath>
                </a14:m>
                <a:r>
                  <a:rPr lang="en-US" dirty="0"/>
                  <a:t> may be Cross-Entropy loss for multi-class classification</a:t>
                </a:r>
              </a:p>
              <a:p>
                <a:pPr lvl="1"/>
                <a:r>
                  <a:rPr lang="en-US" dirty="0"/>
                  <a:t>Solved by constructing adversarial examples via local search</a:t>
                </a:r>
              </a:p>
              <a:p>
                <a:pPr algn="l"/>
                <a:r>
                  <a:rPr lang="en-US" dirty="0"/>
                  <a:t>Attacks can be categorized </a:t>
                </a:r>
                <a:r>
                  <a:rPr lang="en-US" dirty="0" err="1"/>
                  <a:t>w.r.t.</a:t>
                </a:r>
                <a:endParaRPr lang="en-US" dirty="0"/>
              </a:p>
              <a:p>
                <a:pPr lvl="1"/>
                <a:r>
                  <a:rPr lang="en-US" b="0" i="0" u="none" strike="noStrike" baseline="0" dirty="0">
                    <a:latin typeface="HelveticaNeue-Light"/>
                  </a:rPr>
                  <a:t>Allowable perturbation set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endParaRPr lang="en-US" b="0" i="0" u="none" strike="noStrike" baseline="0" dirty="0">
                  <a:latin typeface="HelveticaNeue-Light"/>
                </a:endParaRPr>
              </a:p>
              <a:p>
                <a:pPr lvl="1"/>
                <a:r>
                  <a:rPr lang="en-US" b="0" i="0" u="none" strike="noStrike" baseline="0" dirty="0">
                    <a:latin typeface="HelveticaNeue-Light"/>
                  </a:rPr>
                  <a:t>Optimization procedure, e.g., by Gradient Descent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696C26-8FEC-AD9C-A6BC-410A67571D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8" y="1237594"/>
                <a:ext cx="5955483" cy="5261636"/>
              </a:xfrm>
              <a:blipFill>
                <a:blip r:embed="rId3"/>
                <a:stretch>
                  <a:fillRect l="-2354" r="-317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FA1F8-1CC5-D55B-9A19-C1B209326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50C32B-ABF0-AC40-62EF-BBD9098D6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208" y="2204145"/>
            <a:ext cx="5293542" cy="34346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B1A7BF-FD8F-A4AD-DA1A-0660286DA2F9}"/>
              </a:ext>
            </a:extLst>
          </p:cNvPr>
          <p:cNvSpPr txBox="1"/>
          <p:nvPr/>
        </p:nvSpPr>
        <p:spPr>
          <a:xfrm>
            <a:off x="10246935" y="1237594"/>
            <a:ext cx="816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Max</a:t>
            </a:r>
            <a:endParaRPr lang="en-SE" sz="2800" dirty="0">
              <a:solidFill>
                <a:srgbClr val="00B05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22462DF-A5A8-FA47-7E5C-83992514947D}"/>
              </a:ext>
            </a:extLst>
          </p:cNvPr>
          <p:cNvCxnSpPr>
            <a:cxnSpLocks/>
          </p:cNvCxnSpPr>
          <p:nvPr/>
        </p:nvCxnSpPr>
        <p:spPr>
          <a:xfrm>
            <a:off x="10619994" y="1694995"/>
            <a:ext cx="9427" cy="57496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AE7F713-3938-EACA-6E5C-A2069370CFB7}"/>
              </a:ext>
            </a:extLst>
          </p:cNvPr>
          <p:cNvSpPr txBox="1"/>
          <p:nvPr/>
        </p:nvSpPr>
        <p:spPr>
          <a:xfrm>
            <a:off x="7768868" y="3747438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Min</a:t>
            </a:r>
            <a:endParaRPr lang="en-SE" sz="2800" dirty="0">
              <a:solidFill>
                <a:schemeClr val="accent2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7D6023C-931F-8E30-8A06-E5E080AD0A5B}"/>
              </a:ext>
            </a:extLst>
          </p:cNvPr>
          <p:cNvCxnSpPr>
            <a:cxnSpLocks/>
          </p:cNvCxnSpPr>
          <p:nvPr/>
        </p:nvCxnSpPr>
        <p:spPr>
          <a:xfrm flipV="1">
            <a:off x="8532219" y="3893089"/>
            <a:ext cx="554775" cy="1159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74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B1CA95448E8341BAC02D84F836706E" ma:contentTypeVersion="6" ma:contentTypeDescription="Create a new document." ma:contentTypeScope="" ma:versionID="2327688fe12e390352dabca167932040">
  <xsd:schema xmlns:xsd="http://www.w3.org/2001/XMLSchema" xmlns:xs="http://www.w3.org/2001/XMLSchema" xmlns:p="http://schemas.microsoft.com/office/2006/metadata/properties" xmlns:ns1="http://schemas.microsoft.com/sharepoint/v3" xmlns:ns2="1b5a303a-3c2d-46af-894d-5a63675fdf5d" xmlns:ns3="13bd0950-6268-4383-96fe-5fe3a48110ec" targetNamespace="http://schemas.microsoft.com/office/2006/metadata/properties" ma:root="true" ma:fieldsID="e90c3ecbaea61ae9ab22f72bf2f79284" ns1:_="" ns2:_="" ns3:_="">
    <xsd:import namespace="http://schemas.microsoft.com/sharepoint/v3"/>
    <xsd:import namespace="1b5a303a-3c2d-46af-894d-5a63675fdf5d"/>
    <xsd:import namespace="13bd0950-6268-4383-96fe-5fe3a48110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5a303a-3c2d-46af-894d-5a63675fdf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d0950-6268-4383-96fe-5fe3a48110e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42294E-F67E-4944-9A87-D5C631307A05}">
  <ds:schemaRefs>
    <ds:schemaRef ds:uri="13bd0950-6268-4383-96fe-5fe3a48110ec"/>
    <ds:schemaRef ds:uri="1b5a303a-3c2d-46af-894d-5a63675fdf5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8A2820C-4060-44E8-B56E-83EBBB666E7B}">
  <ds:schemaRefs>
    <ds:schemaRef ds:uri="13bd0950-6268-4383-96fe-5fe3a48110ec"/>
    <ds:schemaRef ds:uri="1b5a303a-3c2d-46af-894d-5a63675fdf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C991D47-3926-48A1-8BC1-320FB99AB8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8716</TotalTime>
  <Words>2433</Words>
  <Application>Microsoft Office PowerPoint</Application>
  <PresentationFormat>Widescreen</PresentationFormat>
  <Paragraphs>250</Paragraphs>
  <Slides>34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CambriaMath</vt:lpstr>
      <vt:lpstr>HelveticaNeue-Light</vt:lpstr>
      <vt:lpstr>Office Theme</vt:lpstr>
      <vt:lpstr>Custom Design</vt:lpstr>
      <vt:lpstr>L3.2 Adversarial Attacks</vt:lpstr>
      <vt:lpstr>Outline</vt:lpstr>
      <vt:lpstr>A Limitation of the (Supervised) ML Framework</vt:lpstr>
      <vt:lpstr>Adversarial Examples</vt:lpstr>
      <vt:lpstr>Adversarial Attacks w. Input Perturbation</vt:lpstr>
      <vt:lpstr>Vector Norms</vt:lpstr>
      <vt:lpstr>Vector Norm Balls</vt:lpstr>
      <vt:lpstr>l_2 vs. l_∞Norm Balls</vt:lpstr>
      <vt:lpstr>Maximization Problem for Finding Adversarial Examples</vt:lpstr>
      <vt:lpstr>Model Training vs. Local Search for Adversarial Input Generation</vt:lpstr>
      <vt:lpstr>Aside: Vector Derivative</vt:lpstr>
      <vt:lpstr>Projected Gradient Descent (PGD)</vt:lpstr>
      <vt:lpstr>Fast Gradient Sign Method (FGSM)</vt:lpstr>
      <vt:lpstr>Adversarial Examples by FGSM</vt:lpstr>
      <vt:lpstr>PGD w. Small Steps</vt:lpstr>
      <vt:lpstr>PGD Examples</vt:lpstr>
      <vt:lpstr>Review: Cross-Entropy Loss for Multi-Class Classification</vt:lpstr>
      <vt:lpstr>Untargeted vs. Targeted Attacks</vt:lpstr>
      <vt:lpstr>Outline</vt:lpstr>
      <vt:lpstr>Physically-Realizable Attacks</vt:lpstr>
      <vt:lpstr>An optimization approach to creating robust adversarial examples</vt:lpstr>
      <vt:lpstr>Optimizing Spatial Constraints</vt:lpstr>
      <vt:lpstr>Adversarial Traffic Signs</vt:lpstr>
      <vt:lpstr>Blackbox Attacks</vt:lpstr>
      <vt:lpstr>Blackbox Attack Example</vt:lpstr>
      <vt:lpstr>Phantom of the ADAS</vt:lpstr>
      <vt:lpstr>Algorithm for Disguising Phantoms</vt:lpstr>
      <vt:lpstr>Constraints on Perturbations</vt:lpstr>
      <vt:lpstr>Outline</vt:lpstr>
      <vt:lpstr>Standard ML vs. Adversarial Robust ML</vt:lpstr>
      <vt:lpstr>Danskin’s Theorem</vt:lpstr>
      <vt:lpstr>Adversarial Training [Goodfellow et al., 2014]</vt:lpstr>
      <vt:lpstr>What Makes the Models Robust?</vt:lpstr>
      <vt:lpstr>Loss Surfaces Examples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L3.2 Adversarial Attacks</dc:title>
  <dc:creator>Warner, James E. (LARC-D309)</dc:creator>
  <cp:lastModifiedBy>Zonghua Gu</cp:lastModifiedBy>
  <cp:revision>933</cp:revision>
  <dcterms:created xsi:type="dcterms:W3CDTF">2020-05-28T21:34:29Z</dcterms:created>
  <dcterms:modified xsi:type="dcterms:W3CDTF">2023-11-30T13:32:48Z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0x0101000DB1CA95448E8341BAC02D84F836706E</vt:lpwstr>
  </property>
</Properties>
</file>