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55"/>
  </p:notesMasterIdLst>
  <p:sldIdLst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312" r:id="rId15"/>
    <p:sldId id="267" r:id="rId16"/>
    <p:sldId id="268" r:id="rId17"/>
    <p:sldId id="269" r:id="rId18"/>
    <p:sldId id="270" r:id="rId19"/>
    <p:sldId id="271" r:id="rId20"/>
    <p:sldId id="273" r:id="rId21"/>
    <p:sldId id="272" r:id="rId22"/>
    <p:sldId id="274" r:id="rId23"/>
    <p:sldId id="275" r:id="rId24"/>
    <p:sldId id="277" r:id="rId25"/>
    <p:sldId id="278" r:id="rId26"/>
    <p:sldId id="279" r:id="rId27"/>
    <p:sldId id="280" r:id="rId28"/>
    <p:sldId id="282" r:id="rId29"/>
    <p:sldId id="283" r:id="rId30"/>
    <p:sldId id="285" r:id="rId31"/>
    <p:sldId id="284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5" r:id="rId41"/>
    <p:sldId id="276" r:id="rId42"/>
    <p:sldId id="297" r:id="rId43"/>
    <p:sldId id="299" r:id="rId44"/>
    <p:sldId id="300" r:id="rId45"/>
    <p:sldId id="298" r:id="rId46"/>
    <p:sldId id="301" r:id="rId47"/>
    <p:sldId id="302" r:id="rId48"/>
    <p:sldId id="304" r:id="rId49"/>
    <p:sldId id="303" r:id="rId50"/>
    <p:sldId id="313" r:id="rId51"/>
    <p:sldId id="309" r:id="rId52"/>
    <p:sldId id="310" r:id="rId53"/>
    <p:sldId id="311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01EA2FD-096D-2A4F-917C-DAF62E89CBC2}">
          <p14:sldIdLst>
            <p14:sldId id="256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312"/>
            <p14:sldId id="267"/>
            <p14:sldId id="268"/>
            <p14:sldId id="269"/>
            <p14:sldId id="270"/>
            <p14:sldId id="271"/>
            <p14:sldId id="273"/>
            <p14:sldId id="272"/>
            <p14:sldId id="274"/>
            <p14:sldId id="275"/>
            <p14:sldId id="277"/>
            <p14:sldId id="278"/>
            <p14:sldId id="279"/>
            <p14:sldId id="280"/>
            <p14:sldId id="282"/>
            <p14:sldId id="283"/>
            <p14:sldId id="285"/>
            <p14:sldId id="284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5"/>
            <p14:sldId id="276"/>
            <p14:sldId id="297"/>
            <p14:sldId id="299"/>
            <p14:sldId id="300"/>
            <p14:sldId id="298"/>
            <p14:sldId id="301"/>
            <p14:sldId id="302"/>
            <p14:sldId id="304"/>
            <p14:sldId id="303"/>
            <p14:sldId id="313"/>
            <p14:sldId id="309"/>
            <p14:sldId id="310"/>
            <p14:sldId id="311"/>
          </p14:sldIdLst>
        </p14:section>
        <p14:section name="Untitled Section" id="{7A961A8C-FEFB-449A-A212-787A8E4829A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845" userDrawn="1">
          <p15:clr>
            <a:srgbClr val="A4A3A4"/>
          </p15:clr>
        </p15:guide>
        <p15:guide id="2" pos="20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7373FF"/>
    <a:srgbClr val="FF4859"/>
    <a:srgbClr val="004FFE"/>
    <a:srgbClr val="008B42"/>
    <a:srgbClr val="F5010B"/>
    <a:srgbClr val="F2DCDB"/>
    <a:srgbClr val="ECF2DE"/>
    <a:srgbClr val="F2EEF5"/>
    <a:srgbClr val="FFC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2"/>
    <p:restoredTop sz="84964" autoAdjust="0"/>
  </p:normalViewPr>
  <p:slideViewPr>
    <p:cSldViewPr snapToGrid="0">
      <p:cViewPr varScale="1">
        <p:scale>
          <a:sx n="104" d="100"/>
          <a:sy n="104" d="100"/>
        </p:scale>
        <p:origin x="72" y="114"/>
      </p:cViewPr>
      <p:guideLst>
        <p:guide orient="horz" pos="845"/>
        <p:guide pos="20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3DE59-F14A-BE48-A4BD-826E6AEB8CEC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E9E18-F207-E64A-9E5E-A745EA36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4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https://www.thinkautonomous.ai/blog/image-segmentation-use-cases/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51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Stage 1: Anchor -&gt; Region Proposal -&gt; Object </a:t>
            </a:r>
            <a:r>
              <a:rPr lang="en-US" dirty="0" err="1"/>
              <a:t>Bbox</a:t>
            </a:r>
            <a:endParaRPr lang="en-US" dirty="0"/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https://learnopencv.com/yolov7-object-detection-paper-explanation-and-inference/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91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main improvements in YOLO v2 is the use of anchor boxes. Anchor boxes are a set of predefined bounding boxes of different aspect ratios and scales. When predicting bounding boxes, YOLO v2 uses a combination of the anchor boxes and the predicted offsets to determine the final bounding box. This allows the algorithm to handle a wider range of object sizes and aspect ratios.</a:t>
            </a:r>
          </a:p>
          <a:p>
            <a:r>
              <a:rPr lang="en-US" dirty="0"/>
              <a:t>https://www.thinkautonomous.ai/blog/anchor-boxes/</a:t>
            </a:r>
          </a:p>
          <a:p>
            <a:r>
              <a:rPr lang="en-US" dirty="0"/>
              <a:t>https://towardsdatascience.com/training-yolo-select-anchor-boxes-like-this-3226cb8d7f0b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88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https://jonathan-hui.medium.com/understanding-feature-pyramid-networks-for-object-detection-fpn-45b227b9106c</a:t>
            </a:r>
          </a:p>
          <a:p>
            <a:r>
              <a:rPr lang="en-US" dirty="0"/>
              <a:t>https://medium.com/@mohamedelhacen/deep-learning-based-object-detection-methods-part-2-f5554810e2c#:~:text=The%20role%20of%20the%20head,the%20prediction%2C%20and%20the%20label.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96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https://www.cs.toronto.edu/~guerzhoy/320/lec/upsampling.pdf</a:t>
            </a:r>
          </a:p>
          <a:p>
            <a:r>
              <a:rPr lang="en-US" dirty="0"/>
              <a:t>https://github.com/YasinEnigma/Image_Interpolation</a:t>
            </a:r>
          </a:p>
          <a:p>
            <a:r>
              <a:rPr lang="en-US" dirty="0"/>
              <a:t>https://datascience.stackexchange.com/questions/38118/what-is-the-difference-between-upsampling-and-bi-linear-upsampling-in-a-cnn</a:t>
            </a:r>
          </a:p>
          <a:p>
            <a:pPr lvl="1"/>
            <a:r>
              <a:rPr lang="en-US" dirty="0"/>
              <a:t>Bilinear </a:t>
            </a:r>
            <a:r>
              <a:rPr lang="en-US" altLang="zh-CN" dirty="0"/>
              <a:t>interpolation</a:t>
            </a:r>
            <a:r>
              <a:rPr lang="en-US" dirty="0"/>
              <a:t>: use 4 closest neighbors in x and y to construct linear approximations</a:t>
            </a:r>
          </a:p>
          <a:p>
            <a:pPr lvl="1"/>
            <a:r>
              <a:rPr lang="en-US" dirty="0"/>
              <a:t>Bicubic </a:t>
            </a:r>
            <a:r>
              <a:rPr lang="en-US" altLang="zh-CN" dirty="0"/>
              <a:t>interpolation</a:t>
            </a:r>
            <a:r>
              <a:rPr lang="en-US" dirty="0"/>
              <a:t>: use 3 closest neighbors in x and y to construct cubic approximations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2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filter moves at a slower pace than with unit stride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3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Mask Region based Convolution Neural Networks - EXPLAINED!</a:t>
            </a:r>
          </a:p>
          <a:p>
            <a:r>
              <a:rPr lang="en-US" dirty="0"/>
              <a:t>https://www.youtube.com/watch?v=4tkgOzQ9yyo 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9E18-F207-E64A-9E5E-A745EA36301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62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44D40-3520-B34B-A017-031AF5CCC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5BB1E0-CB7B-5943-864B-8DEC1231B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2861D-703A-3643-A018-3EBD862DC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AFBB-1CF4-8544-90DC-1ED8B9AA61D3}" type="datetime1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5D21-1D12-6645-8FD4-849D885F8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7197B-EF71-EE49-9468-C2376B38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7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D51B-6283-BF4B-B779-91E97F98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A9F8A-2AFD-FC46-9298-3CDB8A193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A6116-A57F-B44C-9B53-8C5358B31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165F-9719-7745-8559-6A7EE2923027}" type="datetime1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6AB34-7B20-684C-902A-14069902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CD107-BC0D-3D4E-9F45-59A930E5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568FAF-F0D6-1644-8580-0DB9510B9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50746B-DD22-B145-B41F-6205D9EF4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AF7B2-1888-434B-B7B7-323F1085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8D55-FA0C-7D43-BAC0-BED15F1C12ED}" type="datetime1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B62B1-4565-BD45-97C3-12772855A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8F4A1-FEF6-2044-AC5B-BF00A7BBB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52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B6CC4-A075-BD48-BCF8-F03F4C1B4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2D430-A07B-BC4C-97B1-102331760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32C34-A711-864D-8DCA-F7B60366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70553-0253-CE4B-B6C1-A630CB55C29D}" type="datetime1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B38DD-6D3B-D146-A0FC-5675926D4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162B9-5EB5-7E4E-8EF7-2754E945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31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86EE-1D52-E343-88D1-E3439E1C4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A35EE-7D8B-BA48-9F59-A1AC79906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BCFC1-D075-E64A-811D-520DEAE9E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DE84E-69F4-FD40-ABD1-0EFAC22A12F3}" type="datetime1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FC476-EE5C-1544-9BB5-5E3FD95A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F2E49-3232-D242-944A-8BC54E37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99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B85CF-447D-0541-B600-4C9809A49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3B72E-C1D7-E24F-AE19-75DE6C318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D4493-BB62-A54C-95FD-044AA5074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0B3DB-0D9D-DD44-80C5-08109265E077}" type="datetime1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E63DB-F354-E145-A1EA-2E053DC9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A1F5-821A-BF4B-B805-0F1AADA4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38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A1004-3749-F349-9400-C8C35A42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0F4A6-BFC8-DB4B-9CE3-0CDF22130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E349EE-3F63-5549-860D-285A8FF4F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E54B9-F4B6-4D48-8B93-59D927802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EA869-A27D-C344-97D7-71199BBF260C}" type="datetime1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AD3F0A-AFAB-2D49-BBC8-A5B49F05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9863B-7969-6C45-BFAB-CECB9DFF5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74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BE581-C180-A240-B6A9-52BB3BAB2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A6876-25B8-E54F-BAA4-B821E7F7B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3889B-5660-004F-8AF9-FBD754405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D076A7-02EA-E149-BCED-1D9BF59A3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5D5F07-B8AE-6A48-B7EE-8B9C1808CE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9FEF61-70E3-0E48-B543-4563117CA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5D25-E67F-1942-BBE6-90A232C6709A}" type="datetime1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A37304-D6C0-8F48-A7FF-9A39E1AB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A2E9FD-7A07-A04B-9EEE-4FF5C7D0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74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3D59F-4FD1-4345-9D92-D8D370985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5E40AC-7F1C-A843-8AC5-F33C18577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E0881-5289-1B49-8243-C7A7C2D761C1}" type="datetime1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00F50-9490-A447-A47B-8D641B55A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BC1FBE-B663-A441-BA6E-3C300CA3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40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424AF3-0AC7-9440-9DFD-898A77F8D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89B97-0FAD-A54C-B1E0-81D6BDD23977}" type="datetime1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A22C6-FBE1-2646-9056-3FDAC9F2D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5D307-5348-B748-98FA-22353983E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49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FE2AD-2116-E941-ACE7-9E9975164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766DC-9EFD-E241-AD4C-088DD763E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922356-357C-024F-8397-C4B38E44C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B5081-608A-8546-B3C8-695A5F42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AE13F-8788-6040-8DCF-36B10FE0117C}" type="datetime1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2CE6C-9B67-BD46-A9D1-D4985CF15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7E06A-AD43-C247-B0E5-52982CDA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7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46D22-2CE4-8446-8CF3-0ED778E19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37" y="63062"/>
            <a:ext cx="10949153" cy="10694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4AB12-3F8A-414E-8925-9039A12DF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10949153" cy="51947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DE769-BBC7-4148-A758-E8D165C867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9230"/>
            <a:ext cx="2743200" cy="365125"/>
          </a:xfrm>
        </p:spPr>
        <p:txBody>
          <a:bodyPr/>
          <a:lstStyle/>
          <a:p>
            <a:fld id="{4553E244-3CAB-5240-928D-C4F781982911}" type="datetime1">
              <a:rPr lang="en-US" smtClean="0"/>
              <a:t>1/12/2024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44D7-7B0D-714F-B61F-1F7495F7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923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AA6B0-2531-AF4E-B478-433817A30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9284" y="6499230"/>
            <a:ext cx="2743200" cy="365125"/>
          </a:xfrm>
        </p:spPr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62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CCE28-AADC-CC44-9069-A056D1493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253BF6-B7EE-1748-8F5A-F8DCEB1DC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72918-C639-AA4C-B458-5FB76EA17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A26F1-0BC1-384C-9B01-0728D6C88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BFAE-9CFE-3F4B-9BA6-76D3AD40298B}" type="datetime1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D893A-1B80-9148-B4A7-6888DDE54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D7A8D-71F8-F046-B17D-85F489CA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16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B0948-0238-9348-9596-B992A144D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709D5-02FD-854F-88FF-2FA09E74B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F534E-08ED-6C42-8DCC-C92D96628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C747-2201-4149-89A6-B535544AC76E}" type="datetime1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832F1-EBC9-C647-9685-A59B451A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3E637-2870-8240-98EE-A4A1C0539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47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FC0E18-6DE7-E743-8363-91EA2FF73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86B44-5FD5-2C46-B7A4-070C89C66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DA906-A829-D846-B1E2-0941214D8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99FF-A9B6-EA4C-92F4-3B955917C48A}" type="datetime1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559BA-5870-5F44-A064-07653AAD4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D3310-60F6-FC4C-BF18-D84366D92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63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8D613-A38C-3D41-9038-2B680914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F0D21-1AE4-7247-AB6D-8762638A3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3A5C1-40A4-1A41-A141-992F8116A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3CC24-15E2-8440-82CF-DFE60D570E43}" type="datetime1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8AB82-8F65-A74C-ABC5-C9AC59840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E6A98-AD15-564D-A0D8-147ED3677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4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35CCF-50C4-C342-B3A5-BF915CCB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7B9FF-296B-FD42-9B4A-4E47F44BB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E49882-2F4D-B045-B300-B3E620BC6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C0FD2-184C-744E-BD89-9D27BC6D6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6C63-9089-6A49-BC6E-454A735346DF}" type="datetime1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50A0E-6F89-CC4B-9C96-D4572FB2D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21D97-A6CA-2943-8E70-31F45F815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1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D57FD-F506-D54F-BC5D-BE1D403F4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DBCA7-A910-D347-B17B-2D290887D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8787F-9E9B-264C-B9D7-D6C20B42F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535B7-1B9A-0E4B-972B-A4AB301E6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4A215-09F1-EE42-8B1F-20254D2E4D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E2132F-860A-9B45-ACAD-C18F3DE46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C773-47BC-AB4F-9BFA-AB3DE15F2F0E}" type="datetime1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E8FECF-6048-9E4E-B3CD-7756A7BC9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B9245D-21B3-214A-87AF-91D560B6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7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2C2B7-90B1-F34A-89D7-195B444F3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C33EAB-584C-D948-953A-73C251A96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1242-D6ED-7442-B4D5-571BA5F763EC}" type="datetime1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4D0BF-32FF-7040-8D7C-8E48669C7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CF303-5003-514E-A5EA-38A7E48CA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8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D811B-DFD6-584F-92AD-561DA2ADE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49004-9440-C34D-AFCF-72D617EF0844}" type="datetime1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0FFD81-D09F-A64B-90F7-E778161F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B04E4-A19D-1743-8F14-06EFB25F4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33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42821-3706-B241-A8E1-8E863954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DC6B9-588B-B94C-A32A-E567F9680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F4C91-23C8-914F-9BA0-6B7C73ED7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3A3FD0-F75E-7F46-B71B-C95B3C3E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C9C39-AF37-7048-A5F3-2138FC4EBAA9}" type="datetime1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88172-AD8E-C240-9E31-DE1A0F16F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D5590-7201-F24B-94E8-F26E50493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80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A513-8C24-694C-A0A4-D64927B8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4F8818-3BD6-C545-A2F7-C9FA810397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9820A-796C-184D-ABAF-6890A4B94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A2705-BFCE-6B4E-B2DA-F51169841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80C6-6E15-BC44-A547-629E68A1897C}" type="datetime1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6AABB-00A4-644D-911C-88C4E5A73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C5629-8130-9549-8489-5018D6E15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9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BD9209-CDCC-0544-8F59-61D77EA10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71" y="78828"/>
            <a:ext cx="10980683" cy="1018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2CA19-9FB6-7D48-8FB5-A13C3B435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971" y="1283134"/>
            <a:ext cx="10980683" cy="498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8AC55-BB06-4D40-9C68-61549252D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84145-EBBF-4546-953A-FE89B9B40A32}" type="datetime1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8CB35-69E2-344C-8DC1-3C7FF42E0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39896-7587-0648-938B-C078DA1B5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5462" y="6483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7BF9A-7B35-9447-9112-EAE7E91B4E9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01727A-E1B6-E54F-B7F1-9EFD6613ECC4}"/>
              </a:ext>
            </a:extLst>
          </p:cNvPr>
          <p:cNvGrpSpPr/>
          <p:nvPr userDrawn="1"/>
        </p:nvGrpSpPr>
        <p:grpSpPr>
          <a:xfrm flipV="1">
            <a:off x="-1762" y="1190029"/>
            <a:ext cx="40358072" cy="0"/>
            <a:chOff x="-2252" y="807859"/>
            <a:chExt cx="30270421" cy="43735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352164B-D019-E04F-BA68-C97A80703099}"/>
                </a:ext>
              </a:extLst>
            </p:cNvPr>
            <p:cNvCxnSpPr/>
            <p:nvPr userDrawn="1"/>
          </p:nvCxnSpPr>
          <p:spPr>
            <a:xfrm flipV="1">
              <a:off x="21124169" y="1245210"/>
              <a:ext cx="9144000" cy="0"/>
            </a:xfrm>
            <a:prstGeom prst="line">
              <a:avLst/>
            </a:prstGeom>
            <a:ln w="63500" cmpd="sng">
              <a:solidFill>
                <a:srgbClr val="12198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94311D2-17B2-DD41-9780-3A67F9A94051}"/>
                </a:ext>
              </a:extLst>
            </p:cNvPr>
            <p:cNvCxnSpPr/>
            <p:nvPr userDrawn="1"/>
          </p:nvCxnSpPr>
          <p:spPr>
            <a:xfrm flipV="1">
              <a:off x="-2252" y="807859"/>
              <a:ext cx="9144000" cy="0"/>
            </a:xfrm>
            <a:prstGeom prst="line">
              <a:avLst/>
            </a:prstGeom>
            <a:ln w="12700" cmpd="sng">
              <a:solidFill>
                <a:srgbClr val="D408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932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992611-C747-E84E-A55F-AB3AFFD6A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84EAB-0697-CC49-AD28-68AF1BF5F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494DA-5138-3D4D-B7EA-D9C8CF358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87CD5-43F5-7F4F-8DF9-F56AF4D056AA}" type="datetime1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F5196-EEE6-4640-B81E-4029DEBA0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08FE4-922B-814A-9653-AEFF8A4CA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19098-1A49-2945-A12C-408C8FB3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5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kautonomous.ai/blog/anchor-boxes" TargetMode="Externa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tiff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coursera.org/learn/computer-vision-with-embedded-machine-learning/lecture/zDIgp/object-detection-performance-metric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C041F-9850-E24F-8D87-6868054CA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591" y="994799"/>
            <a:ext cx="11072191" cy="2387600"/>
          </a:xfrm>
        </p:spPr>
        <p:txBody>
          <a:bodyPr anchor="ctr">
            <a:normAutofit/>
          </a:bodyPr>
          <a:lstStyle/>
          <a:p>
            <a:r>
              <a:rPr lang="en-US" sz="4400"/>
              <a:t>L4 Object Detection and Segmentation</a:t>
            </a:r>
            <a:endParaRPr lang="en-US" sz="44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AD7EF61-6860-BF49-9EBD-781006606D7D}"/>
              </a:ext>
            </a:extLst>
          </p:cNvPr>
          <p:cNvSpPr txBox="1">
            <a:spLocks/>
          </p:cNvSpPr>
          <p:nvPr/>
        </p:nvSpPr>
        <p:spPr>
          <a:xfrm>
            <a:off x="870330" y="3289706"/>
            <a:ext cx="10466024" cy="1553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419C1AE-4CEC-DD36-15A7-6F316F36A51A}"/>
              </a:ext>
            </a:extLst>
          </p:cNvPr>
          <p:cNvSpPr txBox="1">
            <a:spLocks/>
          </p:cNvSpPr>
          <p:nvPr/>
        </p:nvSpPr>
        <p:spPr>
          <a:xfrm>
            <a:off x="1534370" y="5327098"/>
            <a:ext cx="9144000" cy="8453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Zonghua Gu, Umeå University</a:t>
            </a:r>
          </a:p>
          <a:p>
            <a:r>
              <a:rPr lang="en-US" dirty="0"/>
              <a:t>Nov.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DFAA78-C18C-F369-6537-3A96B1BC5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370" y="3289706"/>
            <a:ext cx="3876841" cy="1974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F95054-B73E-69AA-BFCB-9B19FAAD8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867" y="3289706"/>
            <a:ext cx="3884522" cy="192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46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6D823-9D04-8F11-420E-2CE4FF3CC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Precision, Recall, and Average Precision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6C96C5-73AA-3573-E377-9CF8AF9818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8" y="1237593"/>
                <a:ext cx="6409550" cy="5194738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Precision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𝑇𝑃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𝑇𝑃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 When the classifier predicts positive, it is correct ??% of the time</a:t>
                </a:r>
              </a:p>
              <a:p>
                <a:r>
                  <a:rPr lang="en-US" dirty="0"/>
                  <a:t>Recall (True Positive Rate, TPR)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𝑇𝑃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𝑇𝑃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𝐹𝑁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Among all the positive cases, the classier correctly classifies ??% of them as positive</a:t>
                </a:r>
              </a:p>
              <a:p>
                <a:r>
                  <a:rPr lang="en-US" dirty="0"/>
                  <a:t>In general, negative correlation between precision and recall (but not strictly monotonic)</a:t>
                </a:r>
              </a:p>
              <a:p>
                <a:pPr lvl="1"/>
                <a:r>
                  <a:rPr lang="en-US" dirty="0"/>
                  <a:t>Decision threshold ↓ </a:t>
                </a:r>
                <a:r>
                  <a:rPr lang="en-US" dirty="0">
                    <a:sym typeface="Wingdings" panose="05000000000000000000" pitchFamily="2" charset="2"/>
                  </a:rPr>
                  <a:t></a:t>
                </a:r>
                <a:r>
                  <a:rPr lang="en-US" dirty="0"/>
                  <a:t> precision ↓, recall ↑</a:t>
                </a:r>
              </a:p>
              <a:p>
                <a:pPr lvl="1"/>
                <a:r>
                  <a:rPr lang="en-US" dirty="0"/>
                  <a:t>Decision threshold ↑ </a:t>
                </a:r>
                <a:r>
                  <a:rPr lang="en-US" dirty="0">
                    <a:sym typeface="Wingdings" panose="05000000000000000000" pitchFamily="2" charset="2"/>
                  </a:rPr>
                  <a:t></a:t>
                </a:r>
                <a:r>
                  <a:rPr lang="en-US" dirty="0"/>
                  <a:t> precision ↑, recall ↓</a:t>
                </a:r>
              </a:p>
              <a:p>
                <a:r>
                  <a:rPr lang="en-US" dirty="0"/>
                  <a:t>Average Precision (AP) for a given class is defined as the AUPRC (Area Under the P-R Curve) for the class</a:t>
                </a:r>
              </a:p>
              <a:p>
                <a:pPr lvl="1"/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6C96C5-73AA-3573-E377-9CF8AF9818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8" y="1237593"/>
                <a:ext cx="6409550" cy="5194738"/>
              </a:xfrm>
              <a:blipFill>
                <a:blip r:embed="rId2"/>
                <a:stretch>
                  <a:fillRect l="-1331" t="-164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2C5F5-612B-352D-A3D1-C98227045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10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A647F39-7728-FB44-F31E-73E94BD892EA}"/>
              </a:ext>
            </a:extLst>
          </p:cNvPr>
          <p:cNvSpPr/>
          <p:nvPr/>
        </p:nvSpPr>
        <p:spPr bwMode="auto">
          <a:xfrm>
            <a:off x="7088437" y="1641232"/>
            <a:ext cx="3833315" cy="2326822"/>
          </a:xfrm>
          <a:custGeom>
            <a:avLst/>
            <a:gdLst>
              <a:gd name="connsiteX0" fmla="*/ 0 w 5429250"/>
              <a:gd name="connsiteY0" fmla="*/ 2318657 h 2326822"/>
              <a:gd name="connsiteX1" fmla="*/ 1714500 w 5429250"/>
              <a:gd name="connsiteY1" fmla="*/ 1706336 h 2326822"/>
              <a:gd name="connsiteX2" fmla="*/ 2726871 w 5429250"/>
              <a:gd name="connsiteY2" fmla="*/ 0 h 2326822"/>
              <a:gd name="connsiteX3" fmla="*/ 3714750 w 5429250"/>
              <a:gd name="connsiteY3" fmla="*/ 1706336 h 2326822"/>
              <a:gd name="connsiteX4" fmla="*/ 5429250 w 5429250"/>
              <a:gd name="connsiteY4" fmla="*/ 2326822 h 232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9250" h="2326822">
                <a:moveTo>
                  <a:pt x="0" y="2318657"/>
                </a:moveTo>
                <a:cubicBezTo>
                  <a:pt x="630011" y="2205718"/>
                  <a:pt x="1260022" y="2092779"/>
                  <a:pt x="1714500" y="1706336"/>
                </a:cubicBezTo>
                <a:cubicBezTo>
                  <a:pt x="2168979" y="1319893"/>
                  <a:pt x="2393496" y="0"/>
                  <a:pt x="2726871" y="0"/>
                </a:cubicBezTo>
                <a:cubicBezTo>
                  <a:pt x="3060246" y="0"/>
                  <a:pt x="3264354" y="1318532"/>
                  <a:pt x="3714750" y="1706336"/>
                </a:cubicBezTo>
                <a:cubicBezTo>
                  <a:pt x="4165147" y="2094140"/>
                  <a:pt x="4797198" y="2210481"/>
                  <a:pt x="5429250" y="2326822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F7EF0CE-F530-CFA5-8B42-2BA69C678821}"/>
              </a:ext>
            </a:extLst>
          </p:cNvPr>
          <p:cNvSpPr/>
          <p:nvPr/>
        </p:nvSpPr>
        <p:spPr bwMode="auto">
          <a:xfrm>
            <a:off x="9607304" y="1185139"/>
            <a:ext cx="1654204" cy="2806100"/>
          </a:xfrm>
          <a:custGeom>
            <a:avLst/>
            <a:gdLst>
              <a:gd name="connsiteX0" fmla="*/ 0 w 2841172"/>
              <a:gd name="connsiteY0" fmla="*/ 2351332 h 2351332"/>
              <a:gd name="connsiteX1" fmla="*/ 1069522 w 2841172"/>
              <a:gd name="connsiteY1" fmla="*/ 1624710 h 2351332"/>
              <a:gd name="connsiteX2" fmla="*/ 1445079 w 2841172"/>
              <a:gd name="connsiteY2" fmla="*/ 17 h 2351332"/>
              <a:gd name="connsiteX3" fmla="*/ 1869622 w 2841172"/>
              <a:gd name="connsiteY3" fmla="*/ 1657367 h 2351332"/>
              <a:gd name="connsiteX4" fmla="*/ 2841172 w 2841172"/>
              <a:gd name="connsiteY4" fmla="*/ 2351332 h 235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1172" h="2351332">
                <a:moveTo>
                  <a:pt x="0" y="2351332"/>
                </a:moveTo>
                <a:cubicBezTo>
                  <a:pt x="414338" y="2183964"/>
                  <a:pt x="828676" y="2016596"/>
                  <a:pt x="1069522" y="1624710"/>
                </a:cubicBezTo>
                <a:cubicBezTo>
                  <a:pt x="1310368" y="1232824"/>
                  <a:pt x="1311729" y="-5426"/>
                  <a:pt x="1445079" y="17"/>
                </a:cubicBezTo>
                <a:cubicBezTo>
                  <a:pt x="1578429" y="5460"/>
                  <a:pt x="1636940" y="1265481"/>
                  <a:pt x="1869622" y="1657367"/>
                </a:cubicBezTo>
                <a:cubicBezTo>
                  <a:pt x="2102304" y="2049253"/>
                  <a:pt x="2471738" y="2200292"/>
                  <a:pt x="2841172" y="2351332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D06B384-8556-AD5B-DE86-A7E8467E25CD}"/>
              </a:ext>
            </a:extLst>
          </p:cNvPr>
          <p:cNvCxnSpPr>
            <a:cxnSpLocks/>
          </p:cNvCxnSpPr>
          <p:nvPr/>
        </p:nvCxnSpPr>
        <p:spPr bwMode="auto">
          <a:xfrm>
            <a:off x="6949639" y="3982703"/>
            <a:ext cx="472937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652A53-ADC9-CF37-B3E1-B209E29C0F03}"/>
              </a:ext>
            </a:extLst>
          </p:cNvPr>
          <p:cNvCxnSpPr>
            <a:cxnSpLocks/>
            <a:stCxn id="14" idx="2"/>
          </p:cNvCxnSpPr>
          <p:nvPr/>
        </p:nvCxnSpPr>
        <p:spPr bwMode="auto">
          <a:xfrm>
            <a:off x="10047898" y="2206862"/>
            <a:ext cx="53700" cy="235762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98FD0C4-2394-0B69-5747-0D82A84B16F3}"/>
              </a:ext>
            </a:extLst>
          </p:cNvPr>
          <p:cNvCxnSpPr/>
          <p:nvPr/>
        </p:nvCxnSpPr>
        <p:spPr bwMode="auto">
          <a:xfrm>
            <a:off x="10097160" y="4300267"/>
            <a:ext cx="1117146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5578EEF-E9DB-57E9-CB08-12FC6594FC8C}"/>
              </a:ext>
            </a:extLst>
          </p:cNvPr>
          <p:cNvSpPr txBox="1"/>
          <p:nvPr/>
        </p:nvSpPr>
        <p:spPr>
          <a:xfrm>
            <a:off x="10381140" y="4267797"/>
            <a:ext cx="1636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Predict positive</a:t>
            </a:r>
            <a:endParaRPr lang="en-S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7B76E3-256B-BD7C-A33F-B073E34143CC}"/>
              </a:ext>
            </a:extLst>
          </p:cNvPr>
          <p:cNvSpPr txBox="1"/>
          <p:nvPr/>
        </p:nvSpPr>
        <p:spPr>
          <a:xfrm>
            <a:off x="8400349" y="4267797"/>
            <a:ext cx="1688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Predict negative</a:t>
            </a:r>
            <a:endParaRPr lang="en-SE" sz="16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95A7A3F-606C-D68B-D5B4-F2CF4FA11B3B}"/>
              </a:ext>
            </a:extLst>
          </p:cNvPr>
          <p:cNvCxnSpPr/>
          <p:nvPr/>
        </p:nvCxnSpPr>
        <p:spPr bwMode="auto">
          <a:xfrm>
            <a:off x="8988178" y="4300454"/>
            <a:ext cx="1117146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1CABBF-7529-0502-032D-3D00ADA83E14}"/>
              </a:ext>
            </a:extLst>
          </p:cNvPr>
          <p:cNvCxnSpPr>
            <a:cxnSpLocks/>
          </p:cNvCxnSpPr>
          <p:nvPr/>
        </p:nvCxnSpPr>
        <p:spPr bwMode="auto">
          <a:xfrm>
            <a:off x="10092941" y="4148226"/>
            <a:ext cx="0" cy="305699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44A8A12-9673-8430-8F3E-669027C5908D}"/>
              </a:ext>
            </a:extLst>
          </p:cNvPr>
          <p:cNvSpPr txBox="1"/>
          <p:nvPr/>
        </p:nvSpPr>
        <p:spPr>
          <a:xfrm>
            <a:off x="9534776" y="1622087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Decision </a:t>
            </a:r>
          </a:p>
          <a:p>
            <a:r>
              <a:rPr lang="en-US" sz="1600" dirty="0"/>
              <a:t>thresh.</a:t>
            </a:r>
            <a:endParaRPr lang="en-SE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0CF048-6602-E74F-C79B-6586C63DF3D1}"/>
              </a:ext>
            </a:extLst>
          </p:cNvPr>
          <p:cNvSpPr txBox="1"/>
          <p:nvPr/>
        </p:nvSpPr>
        <p:spPr>
          <a:xfrm>
            <a:off x="10616805" y="2354540"/>
            <a:ext cx="14834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Distribution of positive data items</a:t>
            </a:r>
            <a:endParaRPr lang="en-SE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22C479-7898-A9D9-2CF2-D4016251CC43}"/>
              </a:ext>
            </a:extLst>
          </p:cNvPr>
          <p:cNvSpPr txBox="1"/>
          <p:nvPr/>
        </p:nvSpPr>
        <p:spPr>
          <a:xfrm>
            <a:off x="7157875" y="2354540"/>
            <a:ext cx="1483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Distribution of negative data items</a:t>
            </a:r>
            <a:endParaRPr lang="en-SE" sz="1600" dirty="0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91E71345-4226-E69F-3688-6E36380943E8}"/>
              </a:ext>
            </a:extLst>
          </p:cNvPr>
          <p:cNvSpPr/>
          <p:nvPr/>
        </p:nvSpPr>
        <p:spPr bwMode="auto">
          <a:xfrm>
            <a:off x="10092941" y="3697610"/>
            <a:ext cx="793018" cy="273487"/>
          </a:xfrm>
          <a:prstGeom prst="rtTriangle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694125C6-7164-0171-CC17-599968B072D2}"/>
              </a:ext>
            </a:extLst>
          </p:cNvPr>
          <p:cNvSpPr/>
          <p:nvPr/>
        </p:nvSpPr>
        <p:spPr bwMode="auto">
          <a:xfrm flipH="1">
            <a:off x="9645899" y="3481354"/>
            <a:ext cx="438962" cy="498300"/>
          </a:xfrm>
          <a:prstGeom prst="rtTriangle">
            <a:avLst/>
          </a:prstGeom>
          <a:solidFill>
            <a:srgbClr val="99663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C939C2-017D-B82E-B248-F4CEB2449AA1}"/>
              </a:ext>
            </a:extLst>
          </p:cNvPr>
          <p:cNvSpPr txBox="1"/>
          <p:nvPr/>
        </p:nvSpPr>
        <p:spPr>
          <a:xfrm>
            <a:off x="10085092" y="3917636"/>
            <a:ext cx="537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FP</a:t>
            </a:r>
            <a:endParaRPr lang="en-SE" sz="16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F93355-4979-015C-E844-5FBB6304E9DF}"/>
              </a:ext>
            </a:extLst>
          </p:cNvPr>
          <p:cNvSpPr txBox="1"/>
          <p:nvPr/>
        </p:nvSpPr>
        <p:spPr>
          <a:xfrm>
            <a:off x="9689671" y="3917636"/>
            <a:ext cx="537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96633"/>
                </a:solidFill>
              </a:rPr>
              <a:t>FN</a:t>
            </a:r>
            <a:endParaRPr lang="en-SE" sz="1600" dirty="0">
              <a:solidFill>
                <a:srgbClr val="996633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87A996-1C05-8BFC-FA46-890BBC2F90DA}"/>
              </a:ext>
            </a:extLst>
          </p:cNvPr>
          <p:cNvSpPr txBox="1"/>
          <p:nvPr/>
        </p:nvSpPr>
        <p:spPr>
          <a:xfrm>
            <a:off x="8670641" y="3003825"/>
            <a:ext cx="468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TN</a:t>
            </a:r>
            <a:endParaRPr lang="en-SE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E3C9A5-AA90-6DD3-FF08-77137B436E66}"/>
              </a:ext>
            </a:extLst>
          </p:cNvPr>
          <p:cNvSpPr txBox="1"/>
          <p:nvPr/>
        </p:nvSpPr>
        <p:spPr>
          <a:xfrm>
            <a:off x="10283047" y="3003825"/>
            <a:ext cx="468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TP</a:t>
            </a:r>
            <a:endParaRPr lang="en-SE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C81446-A49C-4467-B1A9-A6BD2E297848}"/>
              </a:ext>
            </a:extLst>
          </p:cNvPr>
          <p:cNvSpPr txBox="1"/>
          <p:nvPr/>
        </p:nvSpPr>
        <p:spPr>
          <a:xfrm>
            <a:off x="11127275" y="3933024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Feature</a:t>
            </a:r>
            <a:endParaRPr lang="en-SE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1E63506-1CAB-A29C-0A70-DE256C5C8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936" y="4600392"/>
            <a:ext cx="2866837" cy="16791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1AA7CF6-65D1-D65B-C431-88A522D12D4B}"/>
                  </a:ext>
                </a:extLst>
              </p:cNvPr>
              <p:cNvSpPr txBox="1"/>
              <p:nvPr/>
            </p:nvSpPr>
            <p:spPr>
              <a:xfrm>
                <a:off x="7586132" y="6209081"/>
                <a:ext cx="3456384" cy="6689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111111"/>
                        </a:solidFill>
                        <a:effectLst/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11111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11111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11111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𝑑𝑜𝑔</m:t>
                        </m:r>
                      </m:sub>
                    </m:sSub>
                  </m:oMath>
                </a14:m>
                <a:r>
                  <a:rPr lang="en-US" b="0" i="0" dirty="0">
                    <a:solidFill>
                      <a:srgbClr val="111111"/>
                    </a:solidFill>
                    <a:effectLst/>
                    <a:latin typeface="Lato" panose="020F0502020204030203" pitchFamily="34" charset="0"/>
                  </a:rPr>
                  <a:t>=</a:t>
                </a:r>
                <a:r>
                  <a:rPr lang="en-US" dirty="0"/>
                  <a:t>AUPRC (Area Under the P-R Curve) for the dog class</a:t>
                </a:r>
                <a:endParaRPr lang="en-SE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1AA7CF6-65D1-D65B-C431-88A522D12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6132" y="6209081"/>
                <a:ext cx="3456384" cy="668901"/>
              </a:xfrm>
              <a:prstGeom prst="rect">
                <a:avLst/>
              </a:prstGeom>
              <a:blipFill>
                <a:blip r:embed="rId4"/>
                <a:stretch>
                  <a:fillRect l="-1411" t="-6422" b="-1467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1175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20078-A282-37B4-0C5B-BBDE4CB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Average Precision (</a:t>
            </a:r>
            <a:r>
              <a:rPr lang="en-US" dirty="0" err="1"/>
              <a:t>mAP</a:t>
            </a:r>
            <a:r>
              <a:rPr lang="en-US" dirty="0"/>
              <a:t>)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6BEB06-B925-3409-A5E4-1DEB51921E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AP for each class (either dog, or ball, or toy) w. </a:t>
                </a:r>
                <a:r>
                  <a:rPr lang="en-US" sz="2400" dirty="0" err="1"/>
                  <a:t>IoU</a:t>
                </a:r>
                <a:r>
                  <a:rPr lang="en-US" sz="2400" dirty="0"/>
                  <a:t> threshold 0.5 is AUPRC under each curve (either dog, or ball, or toy)</a:t>
                </a:r>
              </a:p>
              <a:p>
                <a:r>
                  <a:rPr lang="en-US" sz="2400" dirty="0" err="1"/>
                  <a:t>mAP</a:t>
                </a:r>
                <a:r>
                  <a:rPr lang="en-US" sz="2400" dirty="0"/>
                  <a:t> for all 3 classes w. </a:t>
                </a:r>
                <a:r>
                  <a:rPr lang="en-US" sz="2400" dirty="0" err="1"/>
                  <a:t>IoU</a:t>
                </a:r>
                <a:r>
                  <a:rPr lang="en-US" sz="2400" dirty="0"/>
                  <a:t> threshold 0.5 is the average AP among 3 classes (dog, ball, toy)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0.5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dog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ball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toy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SE" sz="2000" dirty="0"/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6BEB06-B925-3409-A5E4-1DEB51921E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4" t="-164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C05AB-E758-7FE5-3479-8295CB978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69259F-5887-EBC1-A928-D59EA154E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24" y="3507574"/>
            <a:ext cx="3363862" cy="2924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88D814-910A-65D4-A292-668B7A84F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334" y="3507574"/>
            <a:ext cx="3125332" cy="2924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52710D-411F-7EC2-AC65-5E50992D6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913" y="3507574"/>
            <a:ext cx="3148890" cy="292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9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89B1C-BB23-F2CE-F2FF-73A2FF06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9DAE8C-2CD7-2B5E-D0D9-F8883FA427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37593"/>
                <a:ext cx="10949153" cy="2586262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800" dirty="0"/>
                  <a:t>For COCO </a:t>
                </a:r>
                <a:r>
                  <a:rPr lang="en-US" altLang="zh-CN" sz="2800" dirty="0"/>
                  <a:t>2017 challenge</a:t>
                </a:r>
                <a:r>
                  <a:rPr lang="en-US" sz="2800" dirty="0"/>
                  <a:t>: Compute </a:t>
                </a:r>
                <a:r>
                  <a:rPr lang="en-US" sz="2800" dirty="0" err="1"/>
                  <a:t>mAP@threshold</a:t>
                </a:r>
                <a:r>
                  <a:rPr lang="en-US" sz="2800" dirty="0"/>
                  <a:t> for each </a:t>
                </a:r>
                <a:r>
                  <a:rPr lang="en-US" sz="2800" dirty="0" err="1"/>
                  <a:t>IoU</a:t>
                </a:r>
                <a:r>
                  <a:rPr lang="en-US" sz="2800" dirty="0"/>
                  <a:t> threshold and take average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𝑚𝐴𝑃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𝑚𝐴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=[.5,.55,.6,.65,.7,.75,.8,.85,.9,.95]</m:t>
                    </m:r>
                  </m:oMath>
                </a14:m>
                <a:endParaRPr lang="en-US" sz="2400" dirty="0"/>
              </a:p>
              <a:p>
                <a:r>
                  <a:rPr lang="en-US" sz="2800" dirty="0"/>
                  <a:t>Figure assumes at least one match (</a:t>
                </a:r>
                <a:r>
                  <a:rPr lang="en-US" sz="2800" dirty="0" err="1"/>
                  <a:t>IoU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800" dirty="0"/>
                  <a:t> threshold), hence precision starts at 1. If 0 match (all boxes have (</a:t>
                </a:r>
                <a:r>
                  <a:rPr lang="en-US" sz="2800" dirty="0" err="1"/>
                  <a:t>IoU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sz="2800" dirty="0"/>
                  <a:t> threshold), then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𝑚𝐴𝑃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/>
                  <a:t>, since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𝑇𝑃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/>
                  <a:t>, and P-R curve has only one point (0,0)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9DAE8C-2CD7-2B5E-D0D9-F8883FA427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37593"/>
                <a:ext cx="10949153" cy="2586262"/>
              </a:xfrm>
              <a:blipFill>
                <a:blip r:embed="rId2"/>
                <a:stretch>
                  <a:fillRect l="-835" t="-5896" r="-94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1239C-5651-D548-8F80-BAC2A39F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464DE-A391-5F29-BF37-C057B9CAD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787" y="3725234"/>
            <a:ext cx="2932426" cy="306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65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411C-970E-832F-0339-EB30C6429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Multiple Objects: Sliding Window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F2EDA-1F6C-6926-EB88-1A61548E6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Slide a box across the image, and apply a CNN to classify each image patch as object or background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C2569-ABF3-7978-E5EB-2073296C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DF427B-9EDE-94F5-BCF5-F9EBD3F7A58D}"/>
              </a:ext>
            </a:extLst>
          </p:cNvPr>
          <p:cNvSpPr/>
          <p:nvPr/>
        </p:nvSpPr>
        <p:spPr>
          <a:xfrm>
            <a:off x="3532968" y="5412992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CE3C5E-10C2-9E66-FDCC-BB535E15A2F9}"/>
              </a:ext>
            </a:extLst>
          </p:cNvPr>
          <p:cNvSpPr/>
          <p:nvPr/>
        </p:nvSpPr>
        <p:spPr>
          <a:xfrm>
            <a:off x="7586561" y="5358694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92682E-740E-0391-AD8E-30E9F8E53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72" y="2310699"/>
            <a:ext cx="2877722" cy="2877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45C89E-B16A-DB81-FC7C-1617338AC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14" y="2306466"/>
            <a:ext cx="2877722" cy="28777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623B82-6198-AD38-5BDF-FF261515F61C}"/>
              </a:ext>
            </a:extLst>
          </p:cNvPr>
          <p:cNvSpPr/>
          <p:nvPr/>
        </p:nvSpPr>
        <p:spPr>
          <a:xfrm>
            <a:off x="2456772" y="230880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49F392-BBA4-6E7B-5E4A-971D0E061E57}"/>
              </a:ext>
            </a:extLst>
          </p:cNvPr>
          <p:cNvSpPr/>
          <p:nvPr/>
        </p:nvSpPr>
        <p:spPr>
          <a:xfrm>
            <a:off x="2964623" y="230880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A3CEEE-B477-0977-D180-423B57CE57F4}"/>
              </a:ext>
            </a:extLst>
          </p:cNvPr>
          <p:cNvSpPr/>
          <p:nvPr/>
        </p:nvSpPr>
        <p:spPr>
          <a:xfrm>
            <a:off x="3472474" y="230880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F99A39-568F-2D1D-CD82-03BCE4BA8C34}"/>
              </a:ext>
            </a:extLst>
          </p:cNvPr>
          <p:cNvSpPr/>
          <p:nvPr/>
        </p:nvSpPr>
        <p:spPr>
          <a:xfrm>
            <a:off x="3980325" y="230880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821345-3A97-C3DB-8FB3-3BEC83E752B9}"/>
              </a:ext>
            </a:extLst>
          </p:cNvPr>
          <p:cNvSpPr/>
          <p:nvPr/>
        </p:nvSpPr>
        <p:spPr>
          <a:xfrm>
            <a:off x="4488175" y="230880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5CB46D-2701-2675-8CDA-28467EF185F1}"/>
              </a:ext>
            </a:extLst>
          </p:cNvPr>
          <p:cNvSpPr/>
          <p:nvPr/>
        </p:nvSpPr>
        <p:spPr>
          <a:xfrm>
            <a:off x="2456772" y="285744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87FF5A-274B-8630-B11B-C69286C78CFC}"/>
              </a:ext>
            </a:extLst>
          </p:cNvPr>
          <p:cNvSpPr/>
          <p:nvPr/>
        </p:nvSpPr>
        <p:spPr>
          <a:xfrm>
            <a:off x="2964623" y="285744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38D2BD-E4EC-1824-7741-4291F7DCA06A}"/>
              </a:ext>
            </a:extLst>
          </p:cNvPr>
          <p:cNvSpPr/>
          <p:nvPr/>
        </p:nvSpPr>
        <p:spPr>
          <a:xfrm>
            <a:off x="3472474" y="285744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2FEEF4-88C9-0858-BD35-515C7F809731}"/>
              </a:ext>
            </a:extLst>
          </p:cNvPr>
          <p:cNvSpPr/>
          <p:nvPr/>
        </p:nvSpPr>
        <p:spPr>
          <a:xfrm>
            <a:off x="3980325" y="285744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22BE4B-2151-EF30-6F81-12CE35A57AB1}"/>
              </a:ext>
            </a:extLst>
          </p:cNvPr>
          <p:cNvSpPr/>
          <p:nvPr/>
        </p:nvSpPr>
        <p:spPr>
          <a:xfrm>
            <a:off x="4488175" y="285744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254710-BF85-E560-1BFF-9AAD5CDC8BD8}"/>
              </a:ext>
            </a:extLst>
          </p:cNvPr>
          <p:cNvSpPr/>
          <p:nvPr/>
        </p:nvSpPr>
        <p:spPr>
          <a:xfrm>
            <a:off x="2456772" y="340974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8AD1A7-9851-DD60-83D9-7F8DA8A904B7}"/>
              </a:ext>
            </a:extLst>
          </p:cNvPr>
          <p:cNvSpPr/>
          <p:nvPr/>
        </p:nvSpPr>
        <p:spPr>
          <a:xfrm>
            <a:off x="2964623" y="340974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B8A672-9FF0-7F74-67AD-03143E6AEA38}"/>
              </a:ext>
            </a:extLst>
          </p:cNvPr>
          <p:cNvSpPr/>
          <p:nvPr/>
        </p:nvSpPr>
        <p:spPr>
          <a:xfrm>
            <a:off x="3472474" y="340974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7886E1-F872-E6C9-0B6D-6C9A9DB7B931}"/>
              </a:ext>
            </a:extLst>
          </p:cNvPr>
          <p:cNvSpPr/>
          <p:nvPr/>
        </p:nvSpPr>
        <p:spPr>
          <a:xfrm>
            <a:off x="3980325" y="340974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743142-B9B9-06D9-CB00-095BC7D759B3}"/>
              </a:ext>
            </a:extLst>
          </p:cNvPr>
          <p:cNvSpPr/>
          <p:nvPr/>
        </p:nvSpPr>
        <p:spPr>
          <a:xfrm>
            <a:off x="4488175" y="340974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7FACF1-87CD-CCCE-5593-EF7161C23C46}"/>
              </a:ext>
            </a:extLst>
          </p:cNvPr>
          <p:cNvSpPr/>
          <p:nvPr/>
        </p:nvSpPr>
        <p:spPr>
          <a:xfrm>
            <a:off x="2456772" y="391928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02C13A-8EEC-6AB3-21EA-96EF7B717640}"/>
              </a:ext>
            </a:extLst>
          </p:cNvPr>
          <p:cNvSpPr/>
          <p:nvPr/>
        </p:nvSpPr>
        <p:spPr>
          <a:xfrm>
            <a:off x="2964623" y="391928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6D4CBF8-69E8-FF51-DB45-DE0927175830}"/>
              </a:ext>
            </a:extLst>
          </p:cNvPr>
          <p:cNvSpPr/>
          <p:nvPr/>
        </p:nvSpPr>
        <p:spPr>
          <a:xfrm>
            <a:off x="3472474" y="391928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1AA1CC-70B6-803B-0198-84D06F301F03}"/>
              </a:ext>
            </a:extLst>
          </p:cNvPr>
          <p:cNvSpPr/>
          <p:nvPr/>
        </p:nvSpPr>
        <p:spPr>
          <a:xfrm>
            <a:off x="3980325" y="391928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F7CCC5-EEC1-DDA7-43B4-14F8A144FC6F}"/>
              </a:ext>
            </a:extLst>
          </p:cNvPr>
          <p:cNvSpPr/>
          <p:nvPr/>
        </p:nvSpPr>
        <p:spPr>
          <a:xfrm>
            <a:off x="4488175" y="391928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C214C2-021F-A770-1C71-5C5BDA888BC4}"/>
              </a:ext>
            </a:extLst>
          </p:cNvPr>
          <p:cNvSpPr/>
          <p:nvPr/>
        </p:nvSpPr>
        <p:spPr>
          <a:xfrm>
            <a:off x="2456772" y="4426946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E8A4E6F-384C-1E90-E215-5E161E0E598C}"/>
              </a:ext>
            </a:extLst>
          </p:cNvPr>
          <p:cNvSpPr/>
          <p:nvPr/>
        </p:nvSpPr>
        <p:spPr>
          <a:xfrm>
            <a:off x="2964623" y="4426946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8C8C5D5-548B-9C9D-92BD-031F78AFBD7D}"/>
              </a:ext>
            </a:extLst>
          </p:cNvPr>
          <p:cNvSpPr/>
          <p:nvPr/>
        </p:nvSpPr>
        <p:spPr>
          <a:xfrm>
            <a:off x="3472474" y="4426946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9DD39F-6B82-75E5-EAFF-CADDD3959A77}"/>
              </a:ext>
            </a:extLst>
          </p:cNvPr>
          <p:cNvSpPr/>
          <p:nvPr/>
        </p:nvSpPr>
        <p:spPr>
          <a:xfrm>
            <a:off x="3980325" y="4426946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27404D8-156F-A166-F1E2-898FA38E0CEF}"/>
              </a:ext>
            </a:extLst>
          </p:cNvPr>
          <p:cNvSpPr/>
          <p:nvPr/>
        </p:nvSpPr>
        <p:spPr>
          <a:xfrm>
            <a:off x="4488175" y="4426946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0B84F06-8C49-FCF3-24B5-221382A7C131}"/>
              </a:ext>
            </a:extLst>
          </p:cNvPr>
          <p:cNvSpPr/>
          <p:nvPr/>
        </p:nvSpPr>
        <p:spPr>
          <a:xfrm>
            <a:off x="6731010" y="2308047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7ADE3C8-8513-B996-612D-6907A494C285}"/>
              </a:ext>
            </a:extLst>
          </p:cNvPr>
          <p:cNvSpPr/>
          <p:nvPr/>
        </p:nvSpPr>
        <p:spPr>
          <a:xfrm>
            <a:off x="7291802" y="2308047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0709DB-90BB-503F-F6B0-045B23B3C80C}"/>
              </a:ext>
            </a:extLst>
          </p:cNvPr>
          <p:cNvSpPr/>
          <p:nvPr/>
        </p:nvSpPr>
        <p:spPr>
          <a:xfrm>
            <a:off x="7852594" y="2308047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FBCDC55-C5AA-2AAB-97BB-14BB2E23BAE6}"/>
              </a:ext>
            </a:extLst>
          </p:cNvPr>
          <p:cNvSpPr/>
          <p:nvPr/>
        </p:nvSpPr>
        <p:spPr>
          <a:xfrm>
            <a:off x="8413386" y="2308047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AC531BB-03F8-E339-07B1-9833AAD081FF}"/>
              </a:ext>
            </a:extLst>
          </p:cNvPr>
          <p:cNvSpPr/>
          <p:nvPr/>
        </p:nvSpPr>
        <p:spPr>
          <a:xfrm>
            <a:off x="6731010" y="2968801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0107161-AE82-0110-E69A-451CE07F5C96}"/>
              </a:ext>
            </a:extLst>
          </p:cNvPr>
          <p:cNvSpPr/>
          <p:nvPr/>
        </p:nvSpPr>
        <p:spPr>
          <a:xfrm>
            <a:off x="7291802" y="2968801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4730E49-2126-5B55-24CE-1A1A0946C1EC}"/>
              </a:ext>
            </a:extLst>
          </p:cNvPr>
          <p:cNvSpPr/>
          <p:nvPr/>
        </p:nvSpPr>
        <p:spPr>
          <a:xfrm>
            <a:off x="7852594" y="2968801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C3BC887-A124-41A4-36F4-5B5438AFBFD4}"/>
              </a:ext>
            </a:extLst>
          </p:cNvPr>
          <p:cNvSpPr/>
          <p:nvPr/>
        </p:nvSpPr>
        <p:spPr>
          <a:xfrm>
            <a:off x="8413386" y="2968801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B641B25-D12E-25DE-98A8-D78A2DA34FD1}"/>
              </a:ext>
            </a:extLst>
          </p:cNvPr>
          <p:cNvSpPr/>
          <p:nvPr/>
        </p:nvSpPr>
        <p:spPr>
          <a:xfrm>
            <a:off x="6731010" y="3463528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69B1E13-F968-3DED-71AE-5CBB83135BC1}"/>
              </a:ext>
            </a:extLst>
          </p:cNvPr>
          <p:cNvSpPr/>
          <p:nvPr/>
        </p:nvSpPr>
        <p:spPr>
          <a:xfrm>
            <a:off x="7291802" y="3463528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025A1AF-ABF5-6FEB-982F-5828DE9D534A}"/>
              </a:ext>
            </a:extLst>
          </p:cNvPr>
          <p:cNvSpPr/>
          <p:nvPr/>
        </p:nvSpPr>
        <p:spPr>
          <a:xfrm>
            <a:off x="7852594" y="3463528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92D97D7-018B-FD80-5662-0AF9961A38E1}"/>
              </a:ext>
            </a:extLst>
          </p:cNvPr>
          <p:cNvSpPr/>
          <p:nvPr/>
        </p:nvSpPr>
        <p:spPr>
          <a:xfrm>
            <a:off x="8413386" y="3463528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C664BF9-3DD5-F28E-6A8E-B68777491F8F}"/>
              </a:ext>
            </a:extLst>
          </p:cNvPr>
          <p:cNvSpPr/>
          <p:nvPr/>
        </p:nvSpPr>
        <p:spPr>
          <a:xfrm>
            <a:off x="6731010" y="4037187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AC8BBCF-7F8C-9922-2D60-751ADC4CF607}"/>
              </a:ext>
            </a:extLst>
          </p:cNvPr>
          <p:cNvSpPr/>
          <p:nvPr/>
        </p:nvSpPr>
        <p:spPr>
          <a:xfrm>
            <a:off x="7291802" y="4037187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0C0766A-08D3-D3B1-3865-601CBD54A6DA}"/>
              </a:ext>
            </a:extLst>
          </p:cNvPr>
          <p:cNvSpPr/>
          <p:nvPr/>
        </p:nvSpPr>
        <p:spPr>
          <a:xfrm>
            <a:off x="7852594" y="4037187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CB14550-30FD-A0D9-A9E6-CA7898BBBD7D}"/>
              </a:ext>
            </a:extLst>
          </p:cNvPr>
          <p:cNvSpPr/>
          <p:nvPr/>
        </p:nvSpPr>
        <p:spPr>
          <a:xfrm>
            <a:off x="8413386" y="4037187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B60031-AE77-9BE5-41BE-95AD978035CE}"/>
              </a:ext>
            </a:extLst>
          </p:cNvPr>
          <p:cNvSpPr txBox="1"/>
          <p:nvPr/>
        </p:nvSpPr>
        <p:spPr>
          <a:xfrm>
            <a:off x="3426872" y="6541022"/>
            <a:ext cx="588640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sz="1050" dirty="0"/>
              <a:t>https://www.coursera.org/learn/convolutional-neural-networks/lecture/VgyWR/object-detection</a:t>
            </a:r>
          </a:p>
        </p:txBody>
      </p:sp>
    </p:spTree>
    <p:extLst>
      <p:ext uri="{BB962C8B-B14F-4D97-AF65-F5344CB8AC3E}">
        <p14:creationId xmlns:p14="http://schemas.microsoft.com/office/powerpoint/2010/main" val="313969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32CFF-0A35-2CD9-BF75-9EEE87F88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Sliding Window Computational Complexity</a:t>
            </a:r>
            <a:endParaRPr lang="en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4BFAAF-3EA5-5DB0-C9C5-70FD1F8644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Total number of possible box positions in an image of size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Consider a box of size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Possible x positions: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/>
                  <a:t>; Possible y positions: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/>
                  <a:t> (assuming stride of 1)</a:t>
                </a:r>
              </a:p>
              <a:p>
                <a:pPr lvl="1"/>
                <a:r>
                  <a:rPr lang="en-US" dirty="0"/>
                  <a:t>Total # possible positions: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+1)(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Consider all possible box sizes: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,1≤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Total # possible boxes: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𝑊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–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+1)(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–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+1)</m:t>
                            </m:r>
                          </m:e>
                        </m:nary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For an 800x600 image, that is 57 million!</a:t>
                </a:r>
                <a:endParaRPr lang="en-SE" dirty="0"/>
              </a:p>
              <a:p>
                <a:r>
                  <a:rPr lang="en-US" dirty="0"/>
                  <a:t>Can be more efficient with convolution implementation of sliding windows, but still too slow to be practical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4BFAAF-3EA5-5DB0-C9C5-70FD1F8644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1" t="-3169" b="-176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2080C-1390-B221-992B-EF17CDF3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59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1AAB9-D2C1-7A13-3B82-603C41C2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Two-stage vs. One-Stage Detector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84A12-09AD-8AA5-034B-0FC848E73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8" y="1237592"/>
            <a:ext cx="6572390" cy="562040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Two-stage detector</a:t>
            </a:r>
          </a:p>
          <a:p>
            <a:pPr lvl="1"/>
            <a:r>
              <a:rPr lang="en-US" altLang="zh-CN" sz="2400" dirty="0"/>
              <a:t>1</a:t>
            </a:r>
            <a:r>
              <a:rPr lang="en-US" altLang="zh-CN" sz="2400" baseline="30000" dirty="0"/>
              <a:t>st</a:t>
            </a:r>
            <a:r>
              <a:rPr lang="en-US" altLang="zh-CN" sz="2400" dirty="0"/>
              <a:t> </a:t>
            </a:r>
            <a:r>
              <a:rPr lang="en-US" sz="2400" dirty="0"/>
              <a:t>step: generate Regions of Interests (Region Proposals) that are likely to contain objects</a:t>
            </a:r>
          </a:p>
          <a:p>
            <a:pPr lvl="1"/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step: perform object detection, incl. classification and regression of </a:t>
            </a:r>
            <a:r>
              <a:rPr lang="en-US" sz="2400" dirty="0" err="1"/>
              <a:t>Bboxes</a:t>
            </a:r>
            <a:r>
              <a:rPr lang="en-US" sz="2400" dirty="0"/>
              <a:t> of the objects</a:t>
            </a:r>
          </a:p>
          <a:p>
            <a:r>
              <a:rPr lang="en-US" dirty="0"/>
              <a:t>One-stage detector</a:t>
            </a:r>
          </a:p>
          <a:p>
            <a:pPr lvl="1"/>
            <a:r>
              <a:rPr lang="en-US" sz="2400" dirty="0"/>
              <a:t>Directly perform object detection, incl. classification and regression of </a:t>
            </a:r>
            <a:r>
              <a:rPr lang="en-US" sz="2400" dirty="0" err="1"/>
              <a:t>Bboxes</a:t>
            </a:r>
            <a:r>
              <a:rPr lang="en-US" sz="2400" dirty="0"/>
              <a:t> of the objects</a:t>
            </a:r>
            <a:endParaRPr lang="en-SE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F39E1-7E95-89CD-FBA3-C13283C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EE65B-85CA-F5E4-1272-E4B962C0D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480" y="2018608"/>
            <a:ext cx="4319384" cy="33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45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7482E-98C4-C985-AB6A-43FE6293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Proposals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7A6A0-D1D8-0094-F29E-22F9610D0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Generating region proposals: find a small set of boxes that are likely to cover all objects, based on Selective Search, e.g., look for “blob-like” image regions</a:t>
            </a:r>
          </a:p>
          <a:p>
            <a:pPr lvl="1"/>
            <a:r>
              <a:rPr lang="en-US" dirty="0"/>
              <a:t>Relatively fast to run: e.g. can generate ~2000 region proposals in a few seconds on CPU</a:t>
            </a:r>
            <a:endParaRPr lang="en-SE" dirty="0"/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BB8C1-6E0D-0A26-1BA3-7548B26D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8CD58-C207-E5F1-82A8-CDB584293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34962"/>
            <a:ext cx="9144000" cy="235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91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6908-BCC7-F461-8BEE-35E1C8B4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R-CNN: Training Time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A8E543-4C14-3B6B-9FEE-94B581D694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37593"/>
                <a:ext cx="10949153" cy="1690745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Crop/warp each region proposal into same-size (e.g.,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224×224</m:t>
                    </m:r>
                  </m:oMath>
                </a14:m>
                <a:r>
                  <a:rPr lang="en-US" dirty="0"/>
                  <a:t>) image regions, and run each through a CNN to get </a:t>
                </a:r>
                <a:r>
                  <a:rPr lang="en-US" dirty="0" err="1"/>
                  <a:t>Bbox</a:t>
                </a:r>
                <a:r>
                  <a:rPr lang="en-US" dirty="0"/>
                  <a:t> and class label for each region</a:t>
                </a:r>
              </a:p>
              <a:p>
                <a:r>
                  <a:rPr lang="en-US" dirty="0" err="1"/>
                  <a:t>Bbox</a:t>
                </a:r>
                <a:r>
                  <a:rPr lang="en-US" dirty="0"/>
                  <a:t> regression: transform each region proposal with learnable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into a better </a:t>
                </a:r>
                <a:r>
                  <a:rPr lang="en-US" dirty="0" err="1"/>
                  <a:t>Bbox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A8E543-4C14-3B6B-9FEE-94B581D694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37593"/>
                <a:ext cx="10949153" cy="1690745"/>
              </a:xfrm>
              <a:blipFill>
                <a:blip r:embed="rId2"/>
                <a:stretch>
                  <a:fillRect l="-780" t="-830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CE7B4-0FE4-BA79-5962-56180FFB6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17</a:t>
            </a:fld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C537A01-C0B1-BFE6-3A79-49D360E84586}"/>
              </a:ext>
            </a:extLst>
          </p:cNvPr>
          <p:cNvSpPr txBox="1">
            <a:spLocks/>
          </p:cNvSpPr>
          <p:nvPr/>
        </p:nvSpPr>
        <p:spPr>
          <a:xfrm>
            <a:off x="8466820" y="6585906"/>
            <a:ext cx="1931016" cy="221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57F456A-00AF-44E6-8D70-638C0D0130FF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5A0E0D-28CE-A056-50EB-5D5844E4C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254" y="2486283"/>
            <a:ext cx="8275781" cy="427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20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49275-FFFA-B136-C941-BD70D3E65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R-CNN Training Example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35171-8EBC-137D-E237-07CFFE941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4"/>
            <a:ext cx="10949153" cy="187506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Categorize each region proposal as positive, negative, or neutral based on overlap with ground-truth boxes</a:t>
            </a:r>
          </a:p>
          <a:p>
            <a:pPr algn="l"/>
            <a:r>
              <a:rPr lang="en-US" dirty="0"/>
              <a:t>Crop pixels from each positive and negative proposal, resize to 224 x 224</a:t>
            </a:r>
          </a:p>
          <a:p>
            <a:pPr algn="l"/>
            <a:r>
              <a:rPr lang="en-US" dirty="0"/>
              <a:t>Use the CNN for </a:t>
            </a:r>
            <a:r>
              <a:rPr lang="en-US" dirty="0" err="1"/>
              <a:t>Bbox</a:t>
            </a:r>
            <a:r>
              <a:rPr lang="en-US" dirty="0"/>
              <a:t> regression and classification for positive boxes; only 1-class prediction for negative boxes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9E4D2-C10F-2C0A-7C07-6E537626B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C6621-A33A-689A-BF1E-D32B44E9D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400" y="2965649"/>
            <a:ext cx="7481199" cy="382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68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4B860-9CB6-9EF2-AA55-0989B2FFE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R-CNN: Test Time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C894E-81B1-056C-1AF5-B90A36763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1. Run region proposal method to compute ~2000 region proposals</a:t>
            </a:r>
          </a:p>
          <a:p>
            <a:r>
              <a:rPr lang="en-US" dirty="0"/>
              <a:t>2. Resize each region to 224x224 (tunable </a:t>
            </a:r>
            <a:r>
              <a:rPr lang="en-US" dirty="0" err="1"/>
              <a:t>hyperparam</a:t>
            </a:r>
            <a:r>
              <a:rPr lang="en-US" dirty="0"/>
              <a:t>) and run independently through the CNN to get feature vectors, then use Linear SVM to predict class scores, and Linear Regression to predict </a:t>
            </a:r>
            <a:r>
              <a:rPr lang="en-US" dirty="0" err="1"/>
              <a:t>Bboxes</a:t>
            </a:r>
            <a:endParaRPr lang="en-US" dirty="0"/>
          </a:p>
          <a:p>
            <a:r>
              <a:rPr lang="en-US" dirty="0"/>
              <a:t>3. Use scores to select a subset of region proposals to output </a:t>
            </a:r>
          </a:p>
          <a:p>
            <a:pPr lvl="1"/>
            <a:r>
              <a:rPr lang="en-US" dirty="0"/>
              <a:t>Many choices here: threshold on background score (e.g., output bottom K proposals with lowest background scores), or per-class (e.g., output top K proposals with highest classification scores for the given class)…</a:t>
            </a:r>
          </a:p>
          <a:p>
            <a:r>
              <a:rPr lang="en-US" dirty="0"/>
              <a:t>4. Compare with ground-truth </a:t>
            </a:r>
            <a:r>
              <a:rPr lang="en-US" dirty="0" err="1"/>
              <a:t>Bboxes</a:t>
            </a:r>
            <a:endParaRPr lang="en-US" dirty="0"/>
          </a:p>
          <a:p>
            <a:r>
              <a:rPr lang="en-US" dirty="0"/>
              <a:t>Inference time: ~40-50s per image</a:t>
            </a:r>
          </a:p>
          <a:p>
            <a:pPr lvl="1"/>
            <a:r>
              <a:rPr lang="en-US" dirty="0"/>
              <a:t>Extracting ~2000 regions for each image based on selective search</a:t>
            </a:r>
          </a:p>
          <a:p>
            <a:pPr lvl="1"/>
            <a:r>
              <a:rPr lang="en-US" dirty="0"/>
              <a:t>Extracting feature vectors using CNN for every image region. </a:t>
            </a:r>
          </a:p>
          <a:p>
            <a:pPr lvl="1"/>
            <a:r>
              <a:rPr lang="en-US" dirty="0"/>
              <a:t>Suppose we have N images, then the number of CNN features will be N*2000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CA0E33-6F48-B8F9-3660-63D3C7436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85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24D8A-1015-F79D-4C48-5A956726C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 Tasks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30DC3-6244-9C32-067D-A5259003A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7A7A7-4BF9-DAC9-AE6E-0287D50E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90DFE-72BF-CCC7-7C75-00BB5A7DB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73" y="1660446"/>
            <a:ext cx="9144000" cy="370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85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C6348-0BD1-16A5-FC28-9BBF5837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R-CNN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18595-E865-ACA0-35CF-B665CE908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10949153" cy="1893630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/>
              <a:t>1. Use a backbone network to extract feature maps from the whole image</a:t>
            </a:r>
          </a:p>
          <a:p>
            <a:r>
              <a:rPr lang="en-US" sz="3200" dirty="0"/>
              <a:t>2. Apply Selective Search on these feature maps and get object proposals</a:t>
            </a:r>
          </a:p>
          <a:p>
            <a:r>
              <a:rPr lang="en-US" sz="3200" dirty="0"/>
              <a:t>3. Use a lightweight Per-Region network to perform </a:t>
            </a:r>
            <a:r>
              <a:rPr lang="en-US" sz="3200" dirty="0" err="1"/>
              <a:t>Bbox</a:t>
            </a:r>
            <a:r>
              <a:rPr lang="en-US" sz="3200" dirty="0"/>
              <a:t> regression and classification </a:t>
            </a:r>
          </a:p>
          <a:p>
            <a:r>
              <a:rPr lang="en-US" sz="3200" dirty="0"/>
              <a:t>Most of the computation happens in backbone network; this saves work for overlapping region proposals compared to R-CNN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3BEBC-D8EB-EBF2-A819-1129A25CF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FDEE2-473F-09C7-75E3-EBC16CE0F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483" y="2836280"/>
            <a:ext cx="8163034" cy="397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86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B1BD8-CE9A-C5D1-79C4-BD2C2D9C6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R-CNN Training Example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BAE08-8066-3DDC-663C-C4268B36E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00938-1F02-FCB0-C951-766B5EF49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6458D2-A1D3-4258-C849-9208C596D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92509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81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EDB85-9727-8ACA-4C4E-A4CB1D55E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Example Backbone and Per-Region Networks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6E6BF-1432-EE14-5291-AEB514DB1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8" y="1237593"/>
            <a:ext cx="6588768" cy="5194738"/>
          </a:xfrm>
        </p:spPr>
        <p:txBody>
          <a:bodyPr/>
          <a:lstStyle/>
          <a:p>
            <a:r>
              <a:rPr lang="en-US" dirty="0"/>
              <a:t>When using </a:t>
            </a:r>
            <a:r>
              <a:rPr lang="en-US" dirty="0" err="1"/>
              <a:t>AlexNet</a:t>
            </a:r>
            <a:r>
              <a:rPr lang="en-US" dirty="0"/>
              <a:t> for detection, 5 CONV layers are used for backbone and 2 FC layers are used for per-region network</a:t>
            </a:r>
          </a:p>
          <a:p>
            <a:r>
              <a:rPr lang="en-US" dirty="0"/>
              <a:t>For </a:t>
            </a:r>
            <a:r>
              <a:rPr lang="en-US" dirty="0" err="1"/>
              <a:t>ResNet</a:t>
            </a:r>
            <a:r>
              <a:rPr lang="en-US" dirty="0"/>
              <a:t>, the last stage (CONV+FC) is used as per-region network; the rest of the network is used as backbone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56D7C-CD14-108A-39F0-3D32F4D3E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195B56-1093-52DE-88BF-9B0042105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527" y="1373256"/>
            <a:ext cx="1848108" cy="4896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AD9D57-2101-1BC2-F873-9D1FA1877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821" y="1199447"/>
            <a:ext cx="1905266" cy="5249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B94756-88AF-9B33-46BC-3EFAB1BBCF5D}"/>
              </a:ext>
            </a:extLst>
          </p:cNvPr>
          <p:cNvSpPr txBox="1"/>
          <p:nvPr/>
        </p:nvSpPr>
        <p:spPr>
          <a:xfrm>
            <a:off x="8290418" y="6440323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AlexNet</a:t>
            </a:r>
            <a:endParaRPr lang="en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E7469E-74A2-DADD-330A-53D5E8FA481D}"/>
              </a:ext>
            </a:extLst>
          </p:cNvPr>
          <p:cNvSpPr txBox="1"/>
          <p:nvPr/>
        </p:nvSpPr>
        <p:spPr>
          <a:xfrm>
            <a:off x="10195684" y="6440323"/>
            <a:ext cx="99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ResNet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458588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E931C-AF1F-8D2D-3A21-53D4AF930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 R-CNN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3E3FE-3889-40F7-492D-627E7CFEC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2"/>
            <a:ext cx="5584099" cy="555734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Problem: Test time of Fast R-CNN is dominated by region proposals </a:t>
            </a:r>
          </a:p>
          <a:p>
            <a:r>
              <a:rPr lang="en-US" dirty="0"/>
              <a:t>Faster R-CNN: use Region Proposal Network (RPN) to generate region proposals from feature maps output by the backbone network </a:t>
            </a:r>
          </a:p>
          <a:p>
            <a:pPr lvl="1"/>
            <a:r>
              <a:rPr lang="en-US" dirty="0"/>
              <a:t>RPN is a learnable CNN that replaces Selective Search used by Fast R-CNN</a:t>
            </a:r>
          </a:p>
          <a:p>
            <a:r>
              <a:rPr lang="en-US" dirty="0"/>
              <a:t>Jointly train with 4 losses:</a:t>
            </a:r>
          </a:p>
          <a:p>
            <a:pPr lvl="1"/>
            <a:r>
              <a:rPr lang="en-US" dirty="0"/>
              <a:t>1. RPN classification: anchor box is object / not an object</a:t>
            </a:r>
          </a:p>
          <a:p>
            <a:pPr lvl="1"/>
            <a:r>
              <a:rPr lang="en-US" dirty="0"/>
              <a:t>2. RPN regression: predict transform from anchor box to </a:t>
            </a:r>
            <a:r>
              <a:rPr lang="en-US" dirty="0" err="1"/>
              <a:t>Bbox</a:t>
            </a:r>
            <a:r>
              <a:rPr lang="en-US" dirty="0"/>
              <a:t> proposal</a:t>
            </a:r>
          </a:p>
          <a:p>
            <a:pPr lvl="1"/>
            <a:r>
              <a:rPr lang="en-US" dirty="0"/>
              <a:t>3. Object classification: classify proposals as background / object class</a:t>
            </a:r>
          </a:p>
          <a:p>
            <a:pPr lvl="1"/>
            <a:r>
              <a:rPr lang="en-US" dirty="0"/>
              <a:t>4. Object regression: predict transform from proposal box to object </a:t>
            </a:r>
            <a:r>
              <a:rPr lang="en-US" dirty="0" err="1"/>
              <a:t>Bbox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786E2-0794-1177-7CCA-FE6E7670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23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81F221A-487F-5C88-5648-402C6E85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37592"/>
            <a:ext cx="5988669" cy="537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553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3D697-7632-F842-EC86-A7F11C7E9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R-CNN Family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DFEB4-A8BE-2091-67A3-D693CC649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24</a:t>
            </a:fld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844B5A2-1E66-36C5-7904-534147E79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281" y="1220111"/>
            <a:ext cx="4292890" cy="288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F0F6CB7-CADA-B7B4-7815-8FF8F63CD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281" y="4183353"/>
            <a:ext cx="4292890" cy="253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C9E9674F-9666-A9D0-3FE2-A01A760C2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54" y="1899665"/>
            <a:ext cx="4729027" cy="423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7C089D-F545-4830-50DF-75F6A7A41AB1}"/>
              </a:ext>
            </a:extLst>
          </p:cNvPr>
          <p:cNvSpPr txBox="1"/>
          <p:nvPr/>
        </p:nvSpPr>
        <p:spPr>
          <a:xfrm>
            <a:off x="494780" y="250472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R-CNN</a:t>
            </a:r>
            <a:endParaRPr lang="en-S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C0A8E8-7FEA-7869-97AD-6E5AB75818BB}"/>
              </a:ext>
            </a:extLst>
          </p:cNvPr>
          <p:cNvSpPr txBox="1"/>
          <p:nvPr/>
        </p:nvSpPr>
        <p:spPr>
          <a:xfrm>
            <a:off x="7352337" y="6003614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Faster R-CNN</a:t>
            </a:r>
            <a:endParaRPr lang="en-S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DEF803-725C-25B8-4F4D-037664256A8A}"/>
              </a:ext>
            </a:extLst>
          </p:cNvPr>
          <p:cNvSpPr txBox="1"/>
          <p:nvPr/>
        </p:nvSpPr>
        <p:spPr>
          <a:xfrm>
            <a:off x="48272" y="4838786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Fast R-CNN</a:t>
            </a:r>
            <a:endParaRPr lang="en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E37118-9B73-70DC-76A2-111AC6AAC8DF}"/>
              </a:ext>
            </a:extLst>
          </p:cNvPr>
          <p:cNvSpPr txBox="1"/>
          <p:nvPr/>
        </p:nvSpPr>
        <p:spPr>
          <a:xfrm>
            <a:off x="2245786" y="6670813"/>
            <a:ext cx="21307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Gerschick</a:t>
            </a:r>
            <a:r>
              <a:rPr lang="en-US" sz="1050" dirty="0"/>
              <a:t>, “Fast R-CNN”, ICCV 2015</a:t>
            </a:r>
            <a:endParaRPr lang="en-SE" sz="1050" dirty="0"/>
          </a:p>
        </p:txBody>
      </p:sp>
    </p:spTree>
    <p:extLst>
      <p:ext uri="{BB962C8B-B14F-4D97-AF65-F5344CB8AC3E}">
        <p14:creationId xmlns:p14="http://schemas.microsoft.com/office/powerpoint/2010/main" val="610737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7AF37-CA6B-0EA5-07AB-4A5CD65D8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3 Variants of R-CNN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CBB40-486D-FC10-E47F-718B32C15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99E2F-71B7-BDA1-645D-BACBAE529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7D57E988-92EE-243F-CF2B-8402227FC1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9295720"/>
              </p:ext>
            </p:extLst>
          </p:nvPr>
        </p:nvGraphicFramePr>
        <p:xfrm>
          <a:off x="1217129" y="1349815"/>
          <a:ext cx="9757742" cy="5238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957">
                  <a:extLst>
                    <a:ext uri="{9D8B030D-6E8A-4147-A177-3AD203B41FA5}">
                      <a16:colId xmlns:a16="http://schemas.microsoft.com/office/drawing/2014/main" val="2850518274"/>
                    </a:ext>
                  </a:extLst>
                </a:gridCol>
                <a:gridCol w="4345885">
                  <a:extLst>
                    <a:ext uri="{9D8B030D-6E8A-4147-A177-3AD203B41FA5}">
                      <a16:colId xmlns:a16="http://schemas.microsoft.com/office/drawing/2014/main" val="18717177"/>
                    </a:ext>
                  </a:extLst>
                </a:gridCol>
                <a:gridCol w="1393964">
                  <a:extLst>
                    <a:ext uri="{9D8B030D-6E8A-4147-A177-3AD203B41FA5}">
                      <a16:colId xmlns:a16="http://schemas.microsoft.com/office/drawing/2014/main" val="1680099099"/>
                    </a:ext>
                  </a:extLst>
                </a:gridCol>
                <a:gridCol w="2459936">
                  <a:extLst>
                    <a:ext uri="{9D8B030D-6E8A-4147-A177-3AD203B41FA5}">
                      <a16:colId xmlns:a16="http://schemas.microsoft.com/office/drawing/2014/main" val="3700993789"/>
                    </a:ext>
                  </a:extLst>
                </a:gridCol>
              </a:tblGrid>
              <a:tr h="95564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Algorithm</a:t>
                      </a:r>
                      <a:endParaRPr lang="en-SE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Characteristics</a:t>
                      </a:r>
                      <a:endParaRPr lang="en-SE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Pred. Time/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Img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(s)</a:t>
                      </a:r>
                      <a:endParaRPr lang="en-SE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Limitations</a:t>
                      </a:r>
                      <a:endParaRPr lang="en-SE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490165"/>
                  </a:ext>
                </a:extLst>
              </a:tr>
              <a:tr h="1238794">
                <a:tc>
                  <a:txBody>
                    <a:bodyPr/>
                    <a:lstStyle/>
                    <a:p>
                      <a:r>
                        <a:rPr lang="en-US" sz="1800" dirty="0"/>
                        <a:t>R-CNN</a:t>
                      </a:r>
                      <a:endParaRPr lang="en-S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Use 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Selective Search on the input image</a:t>
                      </a:r>
                      <a:r>
                        <a:rPr lang="en-US" sz="1800" dirty="0"/>
                        <a:t> to generate regions. Extracts ~2000 regions from each image.</a:t>
                      </a:r>
                      <a:endParaRPr lang="en-S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40-50</a:t>
                      </a:r>
                      <a:endParaRPr lang="en-S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High computation time as each region is passed to the CNN separately</a:t>
                      </a:r>
                      <a:endParaRPr lang="en-S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628946"/>
                  </a:ext>
                </a:extLst>
              </a:tr>
              <a:tr h="1805099">
                <a:tc>
                  <a:txBody>
                    <a:bodyPr/>
                    <a:lstStyle/>
                    <a:p>
                      <a:r>
                        <a:rPr lang="en-US" sz="1800" dirty="0"/>
                        <a:t>Fast R-CNN</a:t>
                      </a:r>
                      <a:endParaRPr lang="en-S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Each image is passed only once to the CNN and feature maps are extracted. Use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 Selective Search on feature maps </a:t>
                      </a:r>
                      <a:r>
                        <a:rPr lang="en-US" sz="1800" dirty="0"/>
                        <a:t>to generate predictions. Combines all the three models used in RCNN together.</a:t>
                      </a:r>
                      <a:endParaRPr lang="en-S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endParaRPr lang="en-S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Relatively high computation time using selective search</a:t>
                      </a:r>
                      <a:endParaRPr lang="en-S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796219"/>
                  </a:ext>
                </a:extLst>
              </a:tr>
              <a:tr h="1238794">
                <a:tc>
                  <a:txBody>
                    <a:bodyPr/>
                    <a:lstStyle/>
                    <a:p>
                      <a:r>
                        <a:rPr lang="en-US" sz="1800" dirty="0"/>
                        <a:t>Faster R-CNN</a:t>
                      </a:r>
                      <a:endParaRPr lang="en-S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Replaces Selective Search with 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Region Proposal Network </a:t>
                      </a:r>
                      <a:r>
                        <a:rPr lang="en-US" sz="1800" dirty="0"/>
                        <a:t>to make the algorithm much faster.</a:t>
                      </a:r>
                      <a:endParaRPr lang="en-S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0.2</a:t>
                      </a:r>
                      <a:endParaRPr lang="en-S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197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3961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1AAB9-D2C1-7A13-3B82-603C41C2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Two-stage vs. One-Stage Detector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84A12-09AD-8AA5-034B-0FC848E73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8" y="1237592"/>
            <a:ext cx="6572390" cy="5620407"/>
          </a:xfrm>
        </p:spPr>
        <p:txBody>
          <a:bodyPr>
            <a:normAutofit/>
          </a:bodyPr>
          <a:lstStyle/>
          <a:p>
            <a:r>
              <a:rPr lang="en-US" dirty="0"/>
              <a:t>Two-stage detector</a:t>
            </a:r>
          </a:p>
          <a:p>
            <a:pPr lvl="1"/>
            <a:r>
              <a:rPr lang="en-US" altLang="zh-CN" sz="2400" dirty="0"/>
              <a:t>1</a:t>
            </a:r>
            <a:r>
              <a:rPr lang="en-US" altLang="zh-CN" sz="2400" baseline="30000" dirty="0"/>
              <a:t>st</a:t>
            </a:r>
            <a:r>
              <a:rPr lang="en-US" altLang="zh-CN" sz="2400" dirty="0"/>
              <a:t> </a:t>
            </a:r>
            <a:r>
              <a:rPr lang="en-US" sz="2400" dirty="0"/>
              <a:t>step: generate Regions of Interests (Region Proposals) that are likely to contain objects</a:t>
            </a:r>
          </a:p>
          <a:p>
            <a:pPr lvl="1"/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step: perform object detection, incl. classification and regression of </a:t>
            </a:r>
            <a:r>
              <a:rPr lang="en-US" sz="2400" dirty="0" err="1"/>
              <a:t>Bboxes</a:t>
            </a:r>
            <a:r>
              <a:rPr lang="en-US" sz="2400" dirty="0"/>
              <a:t> of the objects</a:t>
            </a:r>
          </a:p>
          <a:p>
            <a:r>
              <a:rPr lang="en-US" dirty="0">
                <a:solidFill>
                  <a:srgbClr val="FF0000"/>
                </a:solidFill>
              </a:rPr>
              <a:t>One-stage detector</a:t>
            </a:r>
          </a:p>
          <a:p>
            <a:pPr lvl="1"/>
            <a:r>
              <a:rPr lang="en-US" sz="2400" dirty="0"/>
              <a:t>Directly perform object detection, incl. classification and regression of </a:t>
            </a:r>
            <a:r>
              <a:rPr lang="en-US" sz="2400" dirty="0" err="1"/>
              <a:t>Bboxes</a:t>
            </a:r>
            <a:r>
              <a:rPr lang="en-US" sz="2400" dirty="0"/>
              <a:t> of the objects</a:t>
            </a:r>
            <a:endParaRPr lang="en-SE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F39E1-7E95-89CD-FBA3-C13283C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EE65B-85CA-F5E4-1272-E4B962C0D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480" y="2018608"/>
            <a:ext cx="4319384" cy="335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94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35458-B5E2-C84F-6D32-07C2BB5D4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Only Look Once (YOLO)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5B6F9-C6D4-5401-2B20-4BCDBF41F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Divide the input image into n-by-n grids </a:t>
            </a:r>
          </a:p>
          <a:p>
            <a:r>
              <a:rPr lang="en-US" dirty="0"/>
              <a:t>For each grid, predict </a:t>
            </a:r>
            <a:r>
              <a:rPr lang="en-US" dirty="0" err="1"/>
              <a:t>Bboxes</a:t>
            </a:r>
            <a:r>
              <a:rPr lang="en-US" dirty="0"/>
              <a:t> and their class labels for objects (if any are found)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Bboxes</a:t>
            </a:r>
            <a:r>
              <a:rPr lang="en-US" dirty="0"/>
              <a:t> are highlighted by yellow color in the second step. </a:t>
            </a:r>
          </a:p>
          <a:p>
            <a:r>
              <a:rPr lang="en-US" dirty="0"/>
              <a:t>Apply Non-Maximal Suppression based on </a:t>
            </a:r>
            <a:r>
              <a:rPr lang="en-US" dirty="0" err="1"/>
              <a:t>IoU</a:t>
            </a:r>
            <a:r>
              <a:rPr lang="en-US" dirty="0"/>
              <a:t>, we suppress </a:t>
            </a:r>
            <a:r>
              <a:rPr lang="en-US" dirty="0" err="1"/>
              <a:t>Bboxes</a:t>
            </a:r>
            <a:r>
              <a:rPr lang="en-US" dirty="0"/>
              <a:t> with lower probability scores to achieve final </a:t>
            </a:r>
            <a:r>
              <a:rPr lang="en-US" dirty="0" err="1"/>
              <a:t>Bboxes</a:t>
            </a:r>
            <a:endParaRPr lang="en-US" dirty="0"/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11D5-1B11-8C3C-76B3-9254F2128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2" descr="YOLO">
            <a:extLst>
              <a:ext uri="{FF2B5EF4-FFF2-40B4-BE49-F238E27FC236}">
                <a16:creationId xmlns:a16="http://schemas.microsoft.com/office/drawing/2014/main" id="{CBA0ED91-CF02-4E16-FAE3-6C619CEBF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78305"/>
            <a:ext cx="9144000" cy="250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467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E1D38-7C32-6E41-3515-DF33F8BD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 for a Grid cell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3C178-D339-52A2-385E-EFF91B08F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Suppose we divide the image into a 3x3 grid. We define 3 classes (Pedestrian, Car, Motorcycle)</a:t>
            </a:r>
          </a:p>
          <a:p>
            <a:r>
              <a:rPr lang="en-US" sz="2400" dirty="0"/>
              <a:t>For each grid cell, the label y is an 8-D vector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</a:rPr>
              <a:t>p</a:t>
            </a:r>
            <a:r>
              <a:rPr lang="en-US" sz="2000" b="0" i="0" baseline="-25000" dirty="0">
                <a:solidFill>
                  <a:srgbClr val="222222"/>
                </a:solidFill>
                <a:effectLst/>
              </a:rPr>
              <a:t>c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 defines whether an object is present in </a:t>
            </a:r>
            <a:r>
              <a:rPr lang="en-US" sz="2000" dirty="0"/>
              <a:t>the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grid or not (it is the probability)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</a:rPr>
              <a:t>(b</a:t>
            </a:r>
            <a:r>
              <a:rPr lang="en-US" sz="2000" b="0" i="0" baseline="-25000" dirty="0">
                <a:solidFill>
                  <a:srgbClr val="222222"/>
                </a:solidFill>
                <a:effectLst/>
              </a:rPr>
              <a:t>x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, b</a:t>
            </a:r>
            <a:r>
              <a:rPr lang="en-US" sz="2000" b="0" i="0" baseline="-25000" dirty="0">
                <a:solidFill>
                  <a:srgbClr val="222222"/>
                </a:solidFill>
                <a:effectLst/>
              </a:rPr>
              <a:t>y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b</a:t>
            </a:r>
            <a:r>
              <a:rPr lang="en-US" sz="2000" b="0" i="0" baseline="-25000" dirty="0" err="1">
                <a:solidFill>
                  <a:srgbClr val="222222"/>
                </a:solidFill>
                <a:effectLst/>
              </a:rPr>
              <a:t>h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b</a:t>
            </a:r>
            <a:r>
              <a:rPr lang="en-US" sz="2000" b="0" i="0" baseline="-25000" dirty="0" err="1">
                <a:solidFill>
                  <a:srgbClr val="222222"/>
                </a:solidFill>
                <a:effectLst/>
              </a:rPr>
              <a:t>w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) specify the </a:t>
            </a:r>
            <a:r>
              <a:rPr lang="en-US" sz="2000" b="0" i="0" dirty="0" err="1">
                <a:solidFill>
                  <a:srgbClr val="222222"/>
                </a:solidFill>
                <a:effectLst/>
              </a:rPr>
              <a:t>Bbox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 if there is an object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</a:rPr>
              <a:t>(c</a:t>
            </a:r>
            <a:r>
              <a:rPr lang="en-US" sz="2000" b="0" i="0" baseline="-25000" dirty="0">
                <a:solidFill>
                  <a:srgbClr val="222222"/>
                </a:solidFill>
                <a:effectLst/>
              </a:rPr>
              <a:t>1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, c</a:t>
            </a:r>
            <a:r>
              <a:rPr lang="en-US" sz="2000" b="0" i="0" baseline="-25000" dirty="0">
                <a:solidFill>
                  <a:srgbClr val="222222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, c</a:t>
            </a:r>
            <a:r>
              <a:rPr lang="en-US" sz="2000" b="0" i="0" baseline="-25000" dirty="0">
                <a:solidFill>
                  <a:srgbClr val="222222"/>
                </a:solidFill>
                <a:effectLst/>
              </a:rPr>
              <a:t>3</a:t>
            </a:r>
            <a:r>
              <a:rPr lang="en-US" sz="2000" b="0" i="0" dirty="0">
                <a:solidFill>
                  <a:srgbClr val="222222"/>
                </a:solidFill>
                <a:effectLst/>
              </a:rPr>
              <a:t>) represent  one-hot vector as the target label (or the class confidence scores computed by SoftMax during inference)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For each of the </a:t>
            </a:r>
            <a:r>
              <a:rPr lang="en-US" sz="2400" b="0" i="0" dirty="0">
                <a:solidFill>
                  <a:srgbClr val="222222"/>
                </a:solidFill>
                <a:effectLst/>
              </a:rPr>
              <a:t>3x3</a:t>
            </a:r>
            <a:r>
              <a:rPr lang="en-US" sz="2400" dirty="0"/>
              <a:t> grid cells, we have an 8-D output vector. So t</a:t>
            </a:r>
            <a:r>
              <a:rPr lang="en-US" sz="2400" b="0" i="0" dirty="0">
                <a:solidFill>
                  <a:srgbClr val="222222"/>
                </a:solidFill>
                <a:effectLst/>
              </a:rPr>
              <a:t>he </a:t>
            </a:r>
            <a:r>
              <a:rPr lang="en-US" sz="2400" dirty="0">
                <a:solidFill>
                  <a:srgbClr val="222222"/>
                </a:solidFill>
              </a:rPr>
              <a:t>output dimension is </a:t>
            </a:r>
            <a:r>
              <a:rPr lang="en-US" sz="2400" b="0" i="0" dirty="0">
                <a:solidFill>
                  <a:srgbClr val="222222"/>
                </a:solidFill>
                <a:effectLst/>
              </a:rPr>
              <a:t>3x3x8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kern="0" dirty="0"/>
              <a:t>Even if an object may span more than one grid, it will only be assigned to a single grid cell in which its mid-point is located</a:t>
            </a:r>
            <a:endParaRPr lang="en-SE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56040-85A0-D489-E57F-D6CEBE694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CC87841-0628-86F6-027F-4B23C8E11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785" y="4955045"/>
            <a:ext cx="1572396" cy="185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DC5886B-69F1-A237-55DB-116D7AA1E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02" y="5292475"/>
            <a:ext cx="6734205" cy="138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56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A65D5-2AFB-86F1-708B-37AD9012B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Grid Cells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67C4C-06C4-2453-ADAB-81817A7E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29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09DF08-C2EA-5C2D-48C7-550108C20450}"/>
              </a:ext>
            </a:extLst>
          </p:cNvPr>
          <p:cNvSpPr txBox="1">
            <a:spLocks/>
          </p:cNvSpPr>
          <p:nvPr/>
        </p:nvSpPr>
        <p:spPr>
          <a:xfrm>
            <a:off x="1979239" y="1281548"/>
            <a:ext cx="4042792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Since there is no object in this grid, pc=0, and all the other entries are “don’t care”, denoted as “?”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7D0529-03FD-B82C-8B4F-5F6446965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815" y="1168509"/>
            <a:ext cx="3026093" cy="273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A45E2E0-F7A0-72D3-0FA7-0021A688B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240" y="1894138"/>
            <a:ext cx="11715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E67448-56AA-597D-7F26-12C0A8EEE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815" y="4060310"/>
            <a:ext cx="3026093" cy="273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14CB5D5B-F32B-F027-5358-9A4545E31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95" y="4702598"/>
            <a:ext cx="117157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23FE85-5851-4CF1-6D77-1887AE06EF5B}"/>
              </a:ext>
            </a:extLst>
          </p:cNvPr>
          <p:cNvSpPr txBox="1">
            <a:spLocks/>
          </p:cNvSpPr>
          <p:nvPr/>
        </p:nvSpPr>
        <p:spPr bwMode="auto">
          <a:xfrm>
            <a:off x="1979239" y="3798815"/>
            <a:ext cx="4042792" cy="296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700" dirty="0"/>
              <a:t>Since there is an object (Car) in this grid, pc=1. (bx, by, </a:t>
            </a:r>
            <a:r>
              <a:rPr lang="en-US" sz="2700" dirty="0" err="1"/>
              <a:t>bh</a:t>
            </a:r>
            <a:r>
              <a:rPr lang="en-US" sz="2700" dirty="0"/>
              <a:t>, </a:t>
            </a:r>
            <a:r>
              <a:rPr lang="en-US" sz="2700" dirty="0" err="1"/>
              <a:t>bw</a:t>
            </a:r>
            <a:r>
              <a:rPr lang="en-US" sz="2700" dirty="0"/>
              <a:t>) are calculated relative to the particular grid cell</a:t>
            </a:r>
          </a:p>
          <a:p>
            <a:r>
              <a:rPr lang="en-US" sz="2700" dirty="0"/>
              <a:t>Class label is (0,1,0) since Car is the 2</a:t>
            </a:r>
            <a:r>
              <a:rPr lang="en-US" sz="2700" baseline="30000" dirty="0"/>
              <a:t>nd</a:t>
            </a:r>
            <a:r>
              <a:rPr lang="en-US" sz="2700" dirty="0"/>
              <a:t> class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059511-7A8D-22D0-4C0F-58BC19397057}"/>
              </a:ext>
            </a:extLst>
          </p:cNvPr>
          <p:cNvSpPr/>
          <p:nvPr/>
        </p:nvSpPr>
        <p:spPr bwMode="auto">
          <a:xfrm>
            <a:off x="7631867" y="1309948"/>
            <a:ext cx="792088" cy="765448"/>
          </a:xfrm>
          <a:prstGeom prst="rect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47D89C-8CE2-53F2-82BC-C37979BE6624}"/>
              </a:ext>
            </a:extLst>
          </p:cNvPr>
          <p:cNvSpPr/>
          <p:nvPr/>
        </p:nvSpPr>
        <p:spPr bwMode="auto">
          <a:xfrm>
            <a:off x="7641491" y="5010436"/>
            <a:ext cx="792088" cy="765448"/>
          </a:xfrm>
          <a:prstGeom prst="rect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17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D8E4-E406-C3D5-F328-3D2189FC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9AEA-4421-F00D-5FB9-C1DE4642F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Object detection</a:t>
            </a:r>
          </a:p>
          <a:p>
            <a:r>
              <a:rPr lang="en-US" dirty="0"/>
              <a:t>Segmentation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4F739-3DB3-6818-0669-A1D069C4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49A0D79-10D6-B3BC-1441-0EBC7DF84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73" y="2345704"/>
            <a:ext cx="8270654" cy="438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831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9FDF4-ED58-0ADA-D57F-78998453A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Grid Cell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9E0E-30C8-715A-A9F3-18ACC6089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6664695" cy="519473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(b</a:t>
            </a:r>
            <a:r>
              <a:rPr lang="en-US" b="0" i="0" baseline="-2500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x</a:t>
            </a:r>
            <a:r>
              <a:rPr lang="en-US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, b</a:t>
            </a:r>
            <a:r>
              <a:rPr lang="en-US" b="0" i="0" baseline="-2500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y</a:t>
            </a:r>
            <a:r>
              <a:rPr lang="en-US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)=(0.4, 0.3): coordinates of the midpoint of the object with respect to this grid</a:t>
            </a: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(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b</a:t>
            </a:r>
            <a:r>
              <a:rPr lang="en-US" b="0" i="0" baseline="-2500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h</a:t>
            </a:r>
            <a:r>
              <a:rPr lang="en-US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b</a:t>
            </a:r>
            <a:r>
              <a:rPr lang="en-US" b="0" i="0" baseline="-2500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w</a:t>
            </a:r>
            <a:r>
              <a:rPr lang="en-US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)=(0.5, 0.9): </a:t>
            </a:r>
          </a:p>
          <a:p>
            <a:pPr lvl="1"/>
            <a:r>
              <a:rPr lang="en-US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b</a:t>
            </a:r>
            <a:r>
              <a:rPr lang="en-US" b="0" i="0" baseline="-2500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h</a:t>
            </a:r>
            <a:r>
              <a:rPr lang="en-US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 = 0.5 is ratio of the height of the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Bbox</a:t>
            </a:r>
            <a:r>
              <a:rPr lang="en-US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(red box) to the height of the grid cell</a:t>
            </a:r>
          </a:p>
          <a:p>
            <a:pPr lvl="1"/>
            <a:r>
              <a:rPr lang="en-US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b</a:t>
            </a:r>
            <a:r>
              <a:rPr lang="en-US" b="0" i="0" baseline="-2500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w</a:t>
            </a:r>
            <a:r>
              <a:rPr lang="en-US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 = 0.9 is ratio of the width of the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Bbox</a:t>
            </a:r>
            <a:r>
              <a:rPr lang="en-US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to the width of the grid cell</a:t>
            </a: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b</a:t>
            </a:r>
            <a:r>
              <a:rPr lang="en-US" b="0" i="0" baseline="-2500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x</a:t>
            </a:r>
            <a:r>
              <a:rPr lang="en-US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 and b</a:t>
            </a:r>
            <a:r>
              <a:rPr lang="en-US" b="0" i="0" baseline="-2500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y</a:t>
            </a:r>
            <a:r>
              <a:rPr lang="en-US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 will never exceed 1, as the midpoint will always lie within the grid. Whereas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b</a:t>
            </a:r>
            <a:r>
              <a:rPr lang="en-US" b="0" i="0" baseline="-2500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h</a:t>
            </a:r>
            <a:r>
              <a:rPr lang="en-US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 and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b</a:t>
            </a:r>
            <a:r>
              <a:rPr lang="en-US" b="0" i="0" baseline="-2500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w</a:t>
            </a:r>
            <a:r>
              <a:rPr lang="en-US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 can exceed 1 if the dimensions of the </a:t>
            </a:r>
            <a:r>
              <a:rPr lang="en-US" dirty="0" err="1">
                <a:solidFill>
                  <a:srgbClr val="222222"/>
                </a:solidFill>
                <a:latin typeface="Lato" panose="020F0502020204030203" pitchFamily="34" charset="0"/>
              </a:rPr>
              <a:t>Bbox</a:t>
            </a:r>
            <a:r>
              <a:rPr lang="en-US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are more than the dimension of the grid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Class label is (0,1,0) for th</a:t>
            </a:r>
            <a:r>
              <a:rPr lang="en-US" dirty="0">
                <a:solidFill>
                  <a:srgbClr val="222222"/>
                </a:solidFill>
                <a:latin typeface="Lato" panose="020F0502020204030203" pitchFamily="34" charset="0"/>
              </a:rPr>
              <a:t>e Car class</a:t>
            </a:r>
            <a:endParaRPr lang="en-US" b="0" i="0" dirty="0">
              <a:solidFill>
                <a:srgbClr val="222222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F1C3B7-CBB8-2EA9-1EA1-966AA5FF7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8F88E-FF30-B859-FFFD-CF503EA15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765" y="1403621"/>
            <a:ext cx="3026093" cy="273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FDCDB5-8508-1B70-7CCE-211A3DA9E97A}"/>
              </a:ext>
            </a:extLst>
          </p:cNvPr>
          <p:cNvSpPr/>
          <p:nvPr/>
        </p:nvSpPr>
        <p:spPr bwMode="auto">
          <a:xfrm>
            <a:off x="10494609" y="2339725"/>
            <a:ext cx="792088" cy="765448"/>
          </a:xfrm>
          <a:prstGeom prst="rect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SE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7DE0883-2E87-04B9-411C-848057A9E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500" y="4756235"/>
            <a:ext cx="1171575" cy="138112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FA6F478-54F8-1A61-8805-56101C0BC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363" y="4685107"/>
            <a:ext cx="14859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E39A9B7-8BC0-4C1D-0FDE-425CC0215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123" y="4756235"/>
            <a:ext cx="11715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04C3BF-4A6A-3CB1-A9A7-DDBA1174A4E2}"/>
              </a:ext>
            </a:extLst>
          </p:cNvPr>
          <p:cNvSpPr txBox="1"/>
          <p:nvPr/>
        </p:nvSpPr>
        <p:spPr>
          <a:xfrm>
            <a:off x="9584011" y="5276559"/>
            <a:ext cx="38023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0.5</a:t>
            </a:r>
            <a:endParaRPr lang="en-SE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4F4D49-057A-378E-6D67-B91A2C2171A6}"/>
              </a:ext>
            </a:extLst>
          </p:cNvPr>
          <p:cNvSpPr txBox="1"/>
          <p:nvPr/>
        </p:nvSpPr>
        <p:spPr>
          <a:xfrm>
            <a:off x="9574818" y="5248171"/>
            <a:ext cx="36420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0.5</a:t>
            </a:r>
          </a:p>
          <a:p>
            <a:r>
              <a:rPr lang="en-US" sz="1100" dirty="0"/>
              <a:t>0.9</a:t>
            </a:r>
            <a:endParaRPr lang="en-SE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5BEA23-3198-7A90-9A7E-4292723362EC}"/>
              </a:ext>
            </a:extLst>
          </p:cNvPr>
          <p:cNvSpPr txBox="1"/>
          <p:nvPr/>
        </p:nvSpPr>
        <p:spPr>
          <a:xfrm>
            <a:off x="8459007" y="516424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=</a:t>
            </a:r>
            <a:endParaRPr lang="en-SE" sz="3200" dirty="0"/>
          </a:p>
        </p:txBody>
      </p:sp>
    </p:spTree>
    <p:extLst>
      <p:ext uri="{BB962C8B-B14F-4D97-AF65-F5344CB8AC3E}">
        <p14:creationId xmlns:p14="http://schemas.microsoft.com/office/powerpoint/2010/main" val="3999466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938DF-A39F-0FFC-315C-B6391912F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Anchor Boxes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172D3B-0CEA-C806-B909-7B1BB54175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37593"/>
                <a:ext cx="6947301" cy="51947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Place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anchor boxes centered at each position in the feature map, each with different sizes and aspect ratios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 in the fig)</a:t>
                </a:r>
              </a:p>
              <a:p>
                <a:pPr lvl="1"/>
                <a:r>
                  <a:rPr lang="en-US" dirty="0"/>
                  <a:t>This allows detection of multiple objects centered at the same position, with better-fitting anchor boxes, which helps ease the downstream </a:t>
                </a:r>
                <a:r>
                  <a:rPr lang="en-US" dirty="0" err="1"/>
                  <a:t>Bbox</a:t>
                </a:r>
                <a:r>
                  <a:rPr lang="en-US" dirty="0"/>
                  <a:t> regression task</a:t>
                </a:r>
              </a:p>
              <a:p>
                <a:r>
                  <a:rPr lang="en-US" altLang="zh-CN" dirty="0"/>
                  <a:t>Ref: “Finally understand Anchor Boxes in Object Detection (2D and 3D)”</a:t>
                </a:r>
              </a:p>
              <a:p>
                <a:pPr lvl="1"/>
                <a:r>
                  <a:rPr lang="en-US" dirty="0">
                    <a:hlinkClick r:id="rId3"/>
                  </a:rPr>
                  <a:t>https://www.thinkautonomous.ai/blog/anchor-boxes</a:t>
                </a:r>
                <a:r>
                  <a:rPr lang="en-US" dirty="0"/>
                  <a:t> 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172D3B-0CEA-C806-B909-7B1BB54175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37593"/>
                <a:ext cx="6947301" cy="5194738"/>
              </a:xfrm>
              <a:blipFill>
                <a:blip r:embed="rId4"/>
                <a:stretch>
                  <a:fillRect l="-2018" t="-3169" r="-1667" b="-129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6212D-09B2-F8B4-9229-DFB3E45F2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B95F228-4CD5-F52F-816D-E0B18B62B597}"/>
              </a:ext>
            </a:extLst>
          </p:cNvPr>
          <p:cNvGrpSpPr/>
          <p:nvPr/>
        </p:nvGrpSpPr>
        <p:grpSpPr>
          <a:xfrm>
            <a:off x="7836387" y="2052686"/>
            <a:ext cx="3205793" cy="3191997"/>
            <a:chOff x="1122218" y="0"/>
            <a:chExt cx="6922695" cy="68743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4A05BB-EA39-7DF4-0B68-260FCBFEA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313" t="-240" r="17417" b="1"/>
            <a:stretch/>
          </p:blipFill>
          <p:spPr>
            <a:xfrm>
              <a:off x="1122218" y="0"/>
              <a:ext cx="6922695" cy="687432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6D2042-6C07-BF97-1961-E5CD790D6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781" y="3680844"/>
              <a:ext cx="5198440" cy="252145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74DE87-B42E-FE36-35FC-681C02348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533" y="3486892"/>
              <a:ext cx="1266151" cy="338743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273340-41B4-CADE-FD58-8A4B14F7D6A5}"/>
              </a:ext>
            </a:extLst>
          </p:cNvPr>
          <p:cNvGrpSpPr/>
          <p:nvPr/>
        </p:nvGrpSpPr>
        <p:grpSpPr>
          <a:xfrm>
            <a:off x="8219054" y="3671775"/>
            <a:ext cx="2407317" cy="1569856"/>
            <a:chOff x="1351075" y="2795425"/>
            <a:chExt cx="2407317" cy="15698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89392FD-C5FC-3A74-98FB-831793E620AC}"/>
                </a:ext>
              </a:extLst>
            </p:cNvPr>
            <p:cNvSpPr/>
            <p:nvPr/>
          </p:nvSpPr>
          <p:spPr>
            <a:xfrm>
              <a:off x="2128213" y="2795425"/>
              <a:ext cx="853042" cy="1569856"/>
            </a:xfrm>
            <a:prstGeom prst="rect">
              <a:avLst/>
            </a:prstGeom>
            <a:noFill/>
            <a:ln w="38100">
              <a:solidFill>
                <a:srgbClr val="6E31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174458-4EC9-7D9F-B854-0EF5C2ED75E8}"/>
                </a:ext>
              </a:extLst>
            </p:cNvPr>
            <p:cNvSpPr/>
            <p:nvPr/>
          </p:nvSpPr>
          <p:spPr>
            <a:xfrm>
              <a:off x="1351075" y="3269464"/>
              <a:ext cx="2407317" cy="757913"/>
            </a:xfrm>
            <a:prstGeom prst="rect">
              <a:avLst/>
            </a:prstGeom>
            <a:noFill/>
            <a:ln w="38100">
              <a:solidFill>
                <a:srgbClr val="6E31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ADD5CC-D69F-B406-168D-0C8368AF8418}"/>
                </a:ext>
              </a:extLst>
            </p:cNvPr>
            <p:cNvSpPr/>
            <p:nvPr/>
          </p:nvSpPr>
          <p:spPr>
            <a:xfrm>
              <a:off x="2528257" y="3577879"/>
              <a:ext cx="86094" cy="7165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2775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D601D-7BB2-D7AD-55F0-EF2454BF4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Anchor Boxes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459E0B-6D99-FED3-CD91-C33E9596F1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154465"/>
                <a:ext cx="10949153" cy="3175438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b="0" i="0" dirty="0">
                    <a:solidFill>
                      <a:srgbClr val="222222"/>
                    </a:solidFill>
                    <a:effectLst/>
                  </a:rPr>
                  <a:t>Suppose we have 2 anchor boxes for each grid cell. Then we can detect at most two objects for each grid cell</a:t>
                </a:r>
              </a:p>
              <a:p>
                <a:r>
                  <a:rPr lang="en-US" b="0" i="0" dirty="0">
                    <a:solidFill>
                      <a:srgbClr val="222222"/>
                    </a:solidFill>
                    <a:effectLst/>
                  </a:rPr>
                  <a:t>First 8 rows of the y label belong to anchor box 1 and the remaining 8 belong to anchor box 2. The y vector has 16 entries, and the output has dimension 3x3x2x(5+3) =3x3x16 (for each of the 3x3 grid cells, there is a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222222"/>
                        </a:solidFill>
                        <a:effectLst/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b="0" i="0" dirty="0">
                    <a:solidFill>
                      <a:srgbClr val="222222"/>
                    </a:solidFill>
                    <a:effectLst/>
                  </a:rPr>
                  <a:t> vector with </a:t>
                </a:r>
                <a:r>
                  <a:rPr lang="en-US" dirty="0">
                    <a:solidFill>
                      <a:srgbClr val="222222"/>
                    </a:solidFill>
                  </a:rPr>
                  <a:t>size 2x8=16)</a:t>
                </a:r>
                <a:endParaRPr lang="en-US" b="0" i="0" dirty="0">
                  <a:solidFill>
                    <a:srgbClr val="222222"/>
                  </a:solidFill>
                  <a:effectLst/>
                </a:endParaRPr>
              </a:p>
              <a:p>
                <a:pPr algn="l"/>
                <a:r>
                  <a:rPr lang="en-US" b="0" i="0" dirty="0">
                    <a:solidFill>
                      <a:srgbClr val="222222"/>
                    </a:solidFill>
                    <a:effectLst/>
                  </a:rPr>
                  <a:t>The objects are assigned to the anchor boxes based on the similarity of the </a:t>
                </a:r>
                <a:r>
                  <a:rPr lang="en-US" b="0" i="0" dirty="0" err="1">
                    <a:solidFill>
                      <a:srgbClr val="222222"/>
                    </a:solidFill>
                    <a:effectLst/>
                  </a:rPr>
                  <a:t>Bboxes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</a:rPr>
                  <a:t> and the anchor box shape, e.g., the person is assigned to anchor box 1 and the car is assigned to anchor box 2</a:t>
                </a:r>
              </a:p>
              <a:p>
                <a:r>
                  <a:rPr lang="en-US" b="0" i="0" dirty="0">
                    <a:solidFill>
                      <a:srgbClr val="222222"/>
                    </a:solidFill>
                    <a:effectLst/>
                  </a:rPr>
                  <a:t>Suppose </a:t>
                </a:r>
                <a:r>
                  <a:rPr lang="en-US" dirty="0">
                    <a:solidFill>
                      <a:srgbClr val="222222"/>
                    </a:solidFill>
                  </a:rPr>
                  <a:t>we </a:t>
                </a:r>
                <a:r>
                  <a:rPr lang="en-US">
                    <a:solidFill>
                      <a:srgbClr val="222222"/>
                    </a:solidFill>
                  </a:rPr>
                  <a:t>use 3x3 </a:t>
                </a:r>
                <a:r>
                  <a:rPr lang="en-US" dirty="0">
                    <a:solidFill>
                      <a:srgbClr val="222222"/>
                    </a:solidFill>
                  </a:rPr>
                  <a:t>grid, 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</a:rPr>
                  <a:t>2 anchor boxes per grid and the number of classes is 4, then the output has </a:t>
                </a:r>
                <a:r>
                  <a:rPr lang="en-US" dirty="0">
                    <a:solidFill>
                      <a:srgbClr val="222222"/>
                    </a:solidFill>
                  </a:rPr>
                  <a:t>dimension 3x3x2x(5+4)= 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</a:rPr>
                  <a:t>3x3x18 (for each of the 3x3 grid cells, there is a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222222"/>
                        </a:solidFill>
                        <a:effectLst/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b="0" i="0" dirty="0">
                    <a:solidFill>
                      <a:srgbClr val="222222"/>
                    </a:solidFill>
                    <a:effectLst/>
                  </a:rPr>
                  <a:t> vector with </a:t>
                </a:r>
                <a:r>
                  <a:rPr lang="en-US" dirty="0">
                    <a:solidFill>
                      <a:srgbClr val="222222"/>
                    </a:solidFill>
                  </a:rPr>
                  <a:t>size 2x9=18)</a:t>
                </a:r>
                <a:endParaRPr lang="en-US" b="0" i="0" dirty="0">
                  <a:solidFill>
                    <a:srgbClr val="222222"/>
                  </a:solidFill>
                  <a:effectLst/>
                </a:endParaRPr>
              </a:p>
              <a:p>
                <a:r>
                  <a:rPr lang="en-US" b="0" i="0" dirty="0">
                    <a:solidFill>
                      <a:srgbClr val="222222"/>
                    </a:solidFill>
                    <a:effectLst/>
                  </a:rPr>
                  <a:t>Suppose we </a:t>
                </a:r>
                <a:r>
                  <a:rPr lang="en-US" dirty="0">
                    <a:solidFill>
                      <a:srgbClr val="222222"/>
                    </a:solidFill>
                  </a:rPr>
                  <a:t>use 4x4 grid, 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</a:rPr>
                  <a:t>5 anchor boxes per grid and the number of classes is 5, then the output has dimension 4x4x5</a:t>
                </a:r>
                <a:r>
                  <a:rPr lang="en-US" dirty="0">
                    <a:solidFill>
                      <a:srgbClr val="222222"/>
                    </a:solidFill>
                  </a:rPr>
                  <a:t>x(5+5)</a:t>
                </a:r>
                <a:r>
                  <a:rPr lang="en-US" b="0" i="0" dirty="0">
                    <a:solidFill>
                      <a:srgbClr val="222222"/>
                    </a:solidFill>
                    <a:effectLst/>
                  </a:rPr>
                  <a:t>=4x4x50 (for each of the 4x4 grid cells, there is a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222222"/>
                        </a:solidFill>
                        <a:effectLst/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b="0" i="0" dirty="0">
                    <a:solidFill>
                      <a:srgbClr val="222222"/>
                    </a:solidFill>
                    <a:effectLst/>
                  </a:rPr>
                  <a:t> vector with </a:t>
                </a:r>
                <a:r>
                  <a:rPr lang="en-US" dirty="0">
                    <a:solidFill>
                      <a:srgbClr val="222222"/>
                    </a:solidFill>
                  </a:rPr>
                  <a:t>size 5x10=50)</a:t>
                </a:r>
                <a:endParaRPr lang="en-US" b="0" i="0" dirty="0">
                  <a:solidFill>
                    <a:srgbClr val="222222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459E0B-6D99-FED3-CD91-C33E9596F1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154465"/>
                <a:ext cx="10949153" cy="3175438"/>
              </a:xfrm>
              <a:blipFill>
                <a:blip r:embed="rId2"/>
                <a:stretch>
                  <a:fillRect l="-501" t="-3455" r="-11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3DEE2-8D39-E1F2-AA9E-24292BEF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A782FCF-AE1E-6C93-BD88-B07EDC285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916" y="4336831"/>
            <a:ext cx="219075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506BCF7-66F7-47F4-FEDE-79D83F42D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36" y="4413031"/>
            <a:ext cx="4219575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F1758-DF67-F274-35F9-38F84A5D0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981" y="4023163"/>
            <a:ext cx="119062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585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BE1EB-B0DD-74CE-4411-FC2AEFDA3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Realistic YOLO Dimensions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88BE0-1E88-9205-FF1B-C245C2BE2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 image has shape (608, 608, 3)</a:t>
            </a:r>
          </a:p>
          <a:p>
            <a:r>
              <a:rPr lang="en-US" dirty="0"/>
              <a:t>The CNN output has dimension (19, 19, 5, 85), where each grid cell returns 5*85 numbers, with total dimension of 19*19*5*85</a:t>
            </a:r>
          </a:p>
          <a:p>
            <a:pPr lvl="1"/>
            <a:r>
              <a:rPr lang="en-US" dirty="0"/>
              <a:t>5 is the number of anchor boxes per grid</a:t>
            </a:r>
          </a:p>
          <a:p>
            <a:pPr lvl="1"/>
            <a:r>
              <a:rPr lang="en-US" dirty="0"/>
              <a:t>85 = 5+80, where 5 refers to (pc, bx, by, </a:t>
            </a:r>
            <a:r>
              <a:rPr lang="en-US" dirty="0" err="1"/>
              <a:t>bh</a:t>
            </a:r>
            <a:r>
              <a:rPr lang="en-US" dirty="0"/>
              <a:t>, </a:t>
            </a:r>
            <a:r>
              <a:rPr lang="en-US" dirty="0" err="1"/>
              <a:t>bw</a:t>
            </a:r>
            <a:r>
              <a:rPr lang="en-US" dirty="0"/>
              <a:t>), and 80 is the number of classes</a:t>
            </a:r>
          </a:p>
          <a:p>
            <a:r>
              <a:rPr lang="en-US" dirty="0"/>
              <a:t>Finally, compute </a:t>
            </a:r>
            <a:r>
              <a:rPr lang="en-US" dirty="0" err="1"/>
              <a:t>IoU</a:t>
            </a:r>
            <a:r>
              <a:rPr lang="en-US" dirty="0"/>
              <a:t> and perform NMS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ADFEF-B2B3-0C42-8D1A-90446A497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12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CF49E-0635-526E-CCB1-C2FCEF8BD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YOLO with FPN 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77F12-5862-128E-8EE5-BBAA7A9A6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2"/>
            <a:ext cx="10949153" cy="2013607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Backbone extracts essential features of an image and feeds them to the Head through Neck</a:t>
            </a:r>
          </a:p>
          <a:p>
            <a:r>
              <a:rPr lang="en-US" sz="1800" dirty="0"/>
              <a:t>Neck is a Feature Pyramid Network (FPN) that collects feature maps extracted by the Backbone and creates feature pyramids</a:t>
            </a:r>
          </a:p>
          <a:p>
            <a:pPr lvl="1"/>
            <a:r>
              <a:rPr lang="en-US" sz="1400" dirty="0"/>
              <a:t>An FPN is a feature extractor that takes a single-scale image of an arbitrary size as input, and outputs proportionally sized feature maps at multiple levels</a:t>
            </a:r>
          </a:p>
          <a:p>
            <a:r>
              <a:rPr lang="en-US" sz="1800" dirty="0"/>
              <a:t>Head consists of output layers that make final detections</a:t>
            </a:r>
          </a:p>
          <a:p>
            <a:pPr lvl="1"/>
            <a:r>
              <a:rPr lang="en-US" altLang="zh-CN" sz="1400" dirty="0"/>
              <a:t>Dense prediction (one-stage), sparse prediction (two-stage)</a:t>
            </a:r>
            <a:endParaRPr lang="en-US" sz="1400" dirty="0"/>
          </a:p>
          <a:p>
            <a:pPr lvl="1"/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37D2B-8A0F-4487-F99C-C5DED534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A673C6-98CE-CA38-02AE-D6810E5BA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345" y="3069922"/>
            <a:ext cx="7259309" cy="378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00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F6C4A-A5B4-8E60-4A7B-3E8E31531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Comparisons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3DF03-0BFB-78DB-94E0-4267AB1AA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8" y="1237593"/>
            <a:ext cx="5343930" cy="5194738"/>
          </a:xfrm>
        </p:spPr>
        <p:txBody>
          <a:bodyPr/>
          <a:lstStyle/>
          <a:p>
            <a:r>
              <a:rPr lang="en-US" dirty="0"/>
              <a:t>Two stage method (Faster R-CNN) get the best accuracy, but are slower</a:t>
            </a:r>
          </a:p>
          <a:p>
            <a:r>
              <a:rPr lang="en-US" dirty="0"/>
              <a:t>Single-stage methods (SSD) are much faster, but don’t perform as well</a:t>
            </a:r>
          </a:p>
          <a:p>
            <a:r>
              <a:rPr lang="en-US" dirty="0"/>
              <a:t>Bigger backbones improve performance, but are slower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29710-BF68-6AE8-38D1-C2ABE76F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ADCEAC-5836-317B-18E2-5135F7380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667" y="2011172"/>
            <a:ext cx="6102695" cy="35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57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D8E4-E406-C3D5-F328-3D2189FC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9AEA-4421-F00D-5FB9-C1DE4642F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  <a:p>
            <a:r>
              <a:rPr lang="en-US" dirty="0">
                <a:solidFill>
                  <a:srgbClr val="FF0000"/>
                </a:solidFill>
              </a:rPr>
              <a:t>Segmentation</a:t>
            </a:r>
            <a:endParaRPr lang="en-SE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4F739-3DB3-6818-0669-A1D069C4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49A0D79-10D6-B3BC-1441-0EBC7DF84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186882" y="2486685"/>
            <a:ext cx="8056686" cy="401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9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C1666-4DE7-AE7E-55F3-E37F609A9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Segmentation Tasks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F4FDB-FCD2-563F-5FF9-A25543682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2"/>
            <a:ext cx="10949153" cy="349466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Things vs. stuff</a:t>
            </a:r>
          </a:p>
          <a:p>
            <a:pPr lvl="1"/>
            <a:r>
              <a:rPr lang="en-US" dirty="0"/>
              <a:t>Things: Object categories that can be separated into object instances (e.g. cats, cars, person)</a:t>
            </a:r>
          </a:p>
          <a:p>
            <a:pPr lvl="1"/>
            <a:r>
              <a:rPr lang="en-US" dirty="0"/>
              <a:t>Stuff: Object categories that cannot be separated into instances (e.g. sky, grass, water, trees)</a:t>
            </a:r>
          </a:p>
          <a:p>
            <a:r>
              <a:rPr lang="en-US" dirty="0"/>
              <a:t>Object Detection vs. Semantic Segmentation vs. Instance Segmentation</a:t>
            </a:r>
          </a:p>
          <a:p>
            <a:pPr lvl="1"/>
            <a:r>
              <a:rPr lang="en-US" dirty="0"/>
              <a:t>Object Detection: Detects object instances, but only gives </a:t>
            </a:r>
            <a:r>
              <a:rPr lang="en-US" dirty="0" err="1"/>
              <a:t>Bbox</a:t>
            </a:r>
            <a:r>
              <a:rPr lang="en-US" dirty="0"/>
              <a:t> (things only)</a:t>
            </a:r>
          </a:p>
          <a:p>
            <a:pPr lvl="1"/>
            <a:r>
              <a:rPr lang="en-US" dirty="0"/>
              <a:t>Semantic Segmentation: Label all pixels, but merges instances (both things and stuff)</a:t>
            </a:r>
          </a:p>
          <a:p>
            <a:pPr lvl="1"/>
            <a:r>
              <a:rPr lang="en-US" dirty="0"/>
              <a:t>Instance Segmentation: Detect all object instances and label the pixels that belong to each object (things only)</a:t>
            </a:r>
          </a:p>
          <a:p>
            <a:pPr lvl="2"/>
            <a:r>
              <a:rPr lang="en-US" dirty="0"/>
              <a:t>Approach: Perform object detection, then predict a segmentation mask for each object</a:t>
            </a:r>
          </a:p>
          <a:p>
            <a:pPr lvl="1"/>
            <a:r>
              <a:rPr lang="en-US" dirty="0"/>
              <a:t>Panoptic Segmentation: In addition to Instance Segmentation, also label the pixels that belong to each thing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7AEEA-CA58-1AB6-61E8-208EC45F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DC5699-7F41-D840-A5ED-29AB0BA24916}"/>
              </a:ext>
            </a:extLst>
          </p:cNvPr>
          <p:cNvSpPr txBox="1"/>
          <p:nvPr/>
        </p:nvSpPr>
        <p:spPr>
          <a:xfrm>
            <a:off x="2225292" y="6423723"/>
            <a:ext cx="2618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Semantic Segmentation</a:t>
            </a:r>
            <a:endParaRPr lang="en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38CE0C-FD9C-83E4-5524-B8355830A738}"/>
              </a:ext>
            </a:extLst>
          </p:cNvPr>
          <p:cNvSpPr txBox="1"/>
          <p:nvPr/>
        </p:nvSpPr>
        <p:spPr>
          <a:xfrm>
            <a:off x="5196182" y="6425606"/>
            <a:ext cx="2618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Instance Segmentation</a:t>
            </a:r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AF29DA-64BF-451D-5B00-F5AFCC361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024" y="4584428"/>
            <a:ext cx="2746823" cy="18452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79202D-C943-5C39-A901-E8811FE4862B}"/>
              </a:ext>
            </a:extLst>
          </p:cNvPr>
          <p:cNvSpPr txBox="1"/>
          <p:nvPr/>
        </p:nvSpPr>
        <p:spPr>
          <a:xfrm>
            <a:off x="8111714" y="6423723"/>
            <a:ext cx="2658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Panoptic Segmentation</a:t>
            </a:r>
            <a:endParaRPr lang="en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359A85-0D94-FDD3-FC06-42ECF548E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515" y="4584428"/>
            <a:ext cx="2720339" cy="18401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E7E982-8AD3-3FA9-6050-1281159D1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292" y="4584428"/>
            <a:ext cx="2514065" cy="183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52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E78B9-FE40-B63A-2409-14F766265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Semantic Segmentation: Task Definition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C3838-2303-2287-F575-C9866C0BC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5542393" cy="5194738"/>
          </a:xfrm>
        </p:spPr>
        <p:txBody>
          <a:bodyPr/>
          <a:lstStyle/>
          <a:p>
            <a:r>
              <a:rPr lang="en-US" sz="3200" dirty="0"/>
              <a:t>Label each pixel in the image with a class label </a:t>
            </a:r>
          </a:p>
          <a:p>
            <a:r>
              <a:rPr lang="en-US" sz="3200" dirty="0"/>
              <a:t>Don’t differentiate among multiple instances (e.g., pixels of the 2 cows are given the same label)</a:t>
            </a:r>
            <a:endParaRPr lang="en-SE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B2DAA-47C6-99D0-14BD-379E74A21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7805B-3E08-6E41-E622-735F6BD03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550" y="1631650"/>
            <a:ext cx="5254337" cy="413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2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7BE8-32FD-250A-5375-09DCE706E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Per-Pixel Labels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2DBB7-FCAD-12DB-71A6-593A8AACD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AC05F-FB60-5242-A9F2-5D9853A9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2" descr="input to label">
            <a:extLst>
              <a:ext uri="{FF2B5EF4-FFF2-40B4-BE49-F238E27FC236}">
                <a16:creationId xmlns:a16="http://schemas.microsoft.com/office/drawing/2014/main" id="{9399BC65-10B7-C369-D7E1-AF58AAE6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32548"/>
            <a:ext cx="9144000" cy="320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verlay">
            <a:extLst>
              <a:ext uri="{FF2B5EF4-FFF2-40B4-BE49-F238E27FC236}">
                <a16:creationId xmlns:a16="http://schemas.microsoft.com/office/drawing/2014/main" id="{A68834E5-398F-5007-2088-09645B2B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64343"/>
            <a:ext cx="9144000" cy="31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090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00076-39C8-C6CA-32A4-DEA34FB9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Detection: Task Definition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7BF46-69B3-FDC8-4743-BBCE4E720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6844541" cy="51947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Input: Single Image</a:t>
            </a:r>
          </a:p>
          <a:p>
            <a:r>
              <a:rPr lang="en-US" dirty="0"/>
              <a:t>Output: a set of detected objects</a:t>
            </a:r>
          </a:p>
          <a:p>
            <a:r>
              <a:rPr lang="en-US" dirty="0"/>
              <a:t>For each object predict:</a:t>
            </a:r>
          </a:p>
          <a:p>
            <a:pPr lvl="1"/>
            <a:r>
              <a:rPr lang="en-US" sz="2800" dirty="0"/>
              <a:t>WHAT: </a:t>
            </a:r>
            <a:r>
              <a:rPr lang="en-US" dirty="0"/>
              <a:t>Class label (e.g., cat vs. dog)</a:t>
            </a:r>
          </a:p>
          <a:p>
            <a:pPr lvl="1"/>
            <a:r>
              <a:rPr lang="en-US" dirty="0"/>
              <a:t>WHERE: </a:t>
            </a:r>
            <a:r>
              <a:rPr lang="en-US" dirty="0" err="1"/>
              <a:t>Bbox</a:t>
            </a:r>
            <a:r>
              <a:rPr lang="en-US" dirty="0"/>
              <a:t> (4 numbers: x, y, width, height)</a:t>
            </a:r>
          </a:p>
          <a:p>
            <a:r>
              <a:rPr lang="en-US" dirty="0"/>
              <a:t>Challenges:</a:t>
            </a:r>
          </a:p>
          <a:p>
            <a:pPr lvl="1"/>
            <a:r>
              <a:rPr lang="en-US" dirty="0"/>
              <a:t>Multiple outputs: variable numbers of objects per image</a:t>
            </a:r>
          </a:p>
          <a:p>
            <a:pPr lvl="1"/>
            <a:r>
              <a:rPr lang="en-US" dirty="0"/>
              <a:t>Multiple types of output: predict ”what” (class label) as well as “where” (</a:t>
            </a:r>
            <a:r>
              <a:rPr lang="en-US" dirty="0" err="1"/>
              <a:t>Bbox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Large images: Classification works at 224x224 or lower; need higher resolution for detection, often ~800x600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821CD-28A0-76C3-CFF3-101669B7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5B1837-5FBF-C584-2378-B7BBC1A3A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278" y="2046908"/>
            <a:ext cx="4101985" cy="353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89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DE6C9-6490-E6DD-93D2-9F4753409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Per-Pixel Labels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CCA77-0468-13ED-C820-E58C2EE20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One output channel for each of the 5 possible classes.</a:t>
            </a:r>
          </a:p>
          <a:p>
            <a:r>
              <a:rPr lang="en-US" sz="3200" dirty="0"/>
              <a:t>Pixel-wise Cross-Entropy 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03264-DCBD-371D-6E96-EEE96B9C9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2" descr="one hot">
            <a:extLst>
              <a:ext uri="{FF2B5EF4-FFF2-40B4-BE49-F238E27FC236}">
                <a16:creationId xmlns:a16="http://schemas.microsoft.com/office/drawing/2014/main" id="{C7CEFB71-53DB-557B-ADB6-AAAFE2B91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171" y="2215299"/>
            <a:ext cx="8049657" cy="457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508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47DC5-6C3D-BBB2-5242-DBADF623C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 (FCN)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3913F-B109-F4F5-0028-40A8D91E3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8530499" cy="291877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CNN with all CONV layers (no FC layers) for making predictions for all pixels all at once. Loss function is per-pixel Cross-Entropy loss</a:t>
            </a:r>
          </a:p>
          <a:p>
            <a:pPr lvl="1"/>
            <a:r>
              <a:rPr lang="en-US" dirty="0"/>
              <a:t>Problem #1: Convolution on high-res images without </a:t>
            </a:r>
            <a:r>
              <a:rPr lang="en-US" dirty="0" err="1"/>
              <a:t>downsampling</a:t>
            </a:r>
            <a:r>
              <a:rPr lang="en-US" dirty="0"/>
              <a:t> is expensive</a:t>
            </a:r>
          </a:p>
          <a:p>
            <a:pPr lvl="1"/>
            <a:r>
              <a:rPr lang="en-US" dirty="0"/>
              <a:t>Problem #2: Effective receptive field size grows slowly in the feedforward direction with number of CONV layers: with L 3x3 CONV layers, receptive field grows as 2L+1 (3x3, 5x5, 7x7…)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1A246-5CE4-1D52-9321-2FD96A8B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05C4CF-3AA8-9436-DAFB-3C6487A27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756" y="4123955"/>
            <a:ext cx="8964488" cy="267098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D0C4C41-5793-DAE6-D375-5CA7F1E73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554" y="718046"/>
            <a:ext cx="3063379" cy="229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7577D9-E3C2-3879-ADD4-32568B174EA5}"/>
                  </a:ext>
                </a:extLst>
              </p:cNvPr>
              <p:cNvSpPr txBox="1"/>
              <p:nvPr/>
            </p:nvSpPr>
            <p:spPr>
              <a:xfrm>
                <a:off x="9012946" y="2930721"/>
                <a:ext cx="3130597" cy="1200329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2 stacked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3×3</m:t>
                    </m:r>
                  </m:oMath>
                </a14:m>
                <a:r>
                  <a:rPr lang="en-US" dirty="0"/>
                  <a:t> CONV layers w. </a:t>
                </a:r>
                <a:r>
                  <a:rPr lang="en-US" spc="-5" dirty="0">
                    <a:cs typeface="Arial"/>
                  </a:rPr>
                  <a:t>padding </a:t>
                </a:r>
                <a14:m>
                  <m:oMath xmlns:m="http://schemas.openxmlformats.org/officeDocument/2006/math">
                    <m:r>
                      <a:rPr lang="en-US" i="1" spc="-5">
                        <a:latin typeface="Cambria Math" panose="02040503050406030204" pitchFamily="18" charset="0"/>
                        <a:cs typeface="Arial"/>
                      </a:rPr>
                      <m:t>𝑃</m:t>
                    </m:r>
                    <m:r>
                      <a:rPr lang="en-US" i="1" spc="-5">
                        <a:latin typeface="Cambria Math" panose="02040503050406030204" pitchFamily="18" charset="0"/>
                        <a:cs typeface="Arial"/>
                      </a:rPr>
                      <m:t>=1</m:t>
                    </m:r>
                  </m:oMath>
                </a14:m>
                <a:r>
                  <a:rPr lang="en-US" dirty="0"/>
                  <a:t> have the same effective receptive field as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dirty="0"/>
                  <a:t> CONV layer</a:t>
                </a:r>
                <a:endParaRPr lang="en-S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7577D9-E3C2-3879-ADD4-32568B174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2946" y="2930721"/>
                <a:ext cx="3130597" cy="1200329"/>
              </a:xfrm>
              <a:prstGeom prst="rect">
                <a:avLst/>
              </a:prstGeom>
              <a:blipFill>
                <a:blip r:embed="rId4"/>
                <a:stretch>
                  <a:fillRect l="-1553" t="-2513" r="-1165" b="-653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9802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2BE54-E7D9-25E4-2325-AD9DB20CC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Efficient FCN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A4434-6207-D598-174B-AD5278782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2"/>
            <a:ext cx="10949153" cy="317738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CNN with CONV layers that perform </a:t>
            </a:r>
            <a:r>
              <a:rPr lang="en-US" dirty="0" err="1"/>
              <a:t>downsampling</a:t>
            </a:r>
            <a:r>
              <a:rPr lang="en-US" dirty="0"/>
              <a:t> followed by </a:t>
            </a:r>
            <a:r>
              <a:rPr lang="en-US" dirty="0" err="1"/>
              <a:t>upsampling</a:t>
            </a:r>
            <a:endParaRPr lang="en-US" dirty="0"/>
          </a:p>
          <a:p>
            <a:pPr lvl="1"/>
            <a:r>
              <a:rPr lang="en-US" dirty="0" err="1"/>
              <a:t>Downsampling</a:t>
            </a:r>
            <a:r>
              <a:rPr lang="en-US" dirty="0"/>
              <a:t> with pooling or </a:t>
            </a:r>
            <a:r>
              <a:rPr lang="en-US" dirty="0" err="1"/>
              <a:t>strided</a:t>
            </a:r>
            <a:r>
              <a:rPr lang="en-US" dirty="0"/>
              <a:t> convolution to reduce feature map size. It allows effective receptive field size to grow quickly in the feedforward direction, and also leads to more efficient computation </a:t>
            </a:r>
          </a:p>
          <a:p>
            <a:pPr lvl="1"/>
            <a:r>
              <a:rPr lang="en-US" dirty="0"/>
              <a:t>Upsampling with interpolation or transposed convolution to increase feature map size.</a:t>
            </a:r>
          </a:p>
          <a:p>
            <a:pPr lvl="2"/>
            <a:r>
              <a:rPr lang="en-US" altLang="zh-CN" dirty="0"/>
              <a:t>Methods: </a:t>
            </a:r>
            <a:r>
              <a:rPr lang="en-US" dirty="0"/>
              <a:t>Bed Of Nails, Nearest Neighbor, Max-</a:t>
            </a:r>
            <a:r>
              <a:rPr lang="en-US" dirty="0" err="1"/>
              <a:t>Unpooling</a:t>
            </a:r>
            <a:r>
              <a:rPr lang="en-US" dirty="0"/>
              <a:t>, Bilinear/Bicubic Interpolation, Transposed Convolution</a:t>
            </a:r>
          </a:p>
          <a:p>
            <a:pPr lvl="1"/>
            <a:r>
              <a:rPr lang="en-US" dirty="0" err="1"/>
              <a:t>Downsampling</a:t>
            </a:r>
            <a:r>
              <a:rPr lang="en-US" dirty="0"/>
              <a:t> followed by </a:t>
            </a:r>
            <a:r>
              <a:rPr lang="en-US" dirty="0" err="1"/>
              <a:t>upsampling</a:t>
            </a:r>
            <a:r>
              <a:rPr lang="en-US" dirty="0"/>
              <a:t> </a:t>
            </a:r>
            <a:r>
              <a:rPr lang="en-US"/>
              <a:t>produces the </a:t>
            </a:r>
            <a:r>
              <a:rPr lang="en-US" dirty="0"/>
              <a:t>same-size output as the original input</a:t>
            </a:r>
          </a:p>
          <a:p>
            <a:pPr lvl="2"/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1EC4C-E1D2-0342-998B-5680EE1B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D00E33-3163-0EDC-0B77-A400C8501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429" y="4310493"/>
            <a:ext cx="8995141" cy="248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533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465AE-AA7B-A575-F722-323E69C9D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Bed Of Nails, Nearest Neighbor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49BF6-073B-2126-3028-69D3BD4F3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Upsampling from a 2x2 image to a 4x4 image, by either inserting 0s (Bed of Nails), or duplicating elements (Nearest Neighbor)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F541F-5707-8018-E125-D56A61104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698086-7A31-7AFF-2E2A-109EFC1B7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3102285"/>
            <a:ext cx="9067800" cy="339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103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4E1EA-9427-5C2E-06EF-46EEF3EB6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 </a:t>
            </a:r>
            <a:r>
              <a:rPr lang="en-US" dirty="0" err="1"/>
              <a:t>Unpooling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E32E6-4768-1DDF-3C2B-D6DA3D473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322CE-5E13-7A79-79C7-A950C31C1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C3898-D329-EDC1-BCD7-19B7CBC0C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64" y="1361465"/>
            <a:ext cx="10843399" cy="490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31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D9394-404D-0537-5F7A-C3434425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Bilinear/Bicubic Interpolation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3A965-CFFA-A26A-9B5F-8513A65F7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3"/>
            <a:ext cx="5950673" cy="5449534"/>
          </a:xfrm>
        </p:spPr>
        <p:txBody>
          <a:bodyPr>
            <a:normAutofit/>
          </a:bodyPr>
          <a:lstStyle/>
          <a:p>
            <a:r>
              <a:rPr lang="en-US" dirty="0"/>
              <a:t>Upsampling from a 2x2 image to a 4x4 image with bilinear </a:t>
            </a:r>
            <a:r>
              <a:rPr lang="en-US" altLang="zh-CN" dirty="0"/>
              <a:t>or</a:t>
            </a:r>
            <a:r>
              <a:rPr lang="en-US" dirty="0"/>
              <a:t> bicubic interpolation</a:t>
            </a:r>
          </a:p>
          <a:p>
            <a:r>
              <a:rPr lang="en-US" dirty="0"/>
              <a:t>Each output element is computed as a linear or cubic combination of its closest neighbors to generate smooth outputs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8DD80-C033-FB9D-81F0-DC936EF0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FCFB65-9139-9639-0635-1D43E81EF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408" y="4044644"/>
            <a:ext cx="5134245" cy="2350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619938-F2C5-7808-8907-AFCA5BD21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410" y="1221366"/>
            <a:ext cx="5134245" cy="23503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3992BD-1012-A21C-2D62-BFE6FDB308EC}"/>
              </a:ext>
            </a:extLst>
          </p:cNvPr>
          <p:cNvSpPr txBox="1"/>
          <p:nvPr/>
        </p:nvSpPr>
        <p:spPr>
          <a:xfrm>
            <a:off x="8055298" y="3571709"/>
            <a:ext cx="217046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Bilinear </a:t>
            </a:r>
            <a:r>
              <a:rPr lang="en-US" altLang="zh-CN" dirty="0"/>
              <a:t>interpolation</a:t>
            </a:r>
            <a:endParaRPr lang="en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54EB3F-04F8-0226-3437-F90E09DDBF12}"/>
              </a:ext>
            </a:extLst>
          </p:cNvPr>
          <p:cNvSpPr txBox="1"/>
          <p:nvPr/>
        </p:nvSpPr>
        <p:spPr>
          <a:xfrm>
            <a:off x="8055298" y="6425606"/>
            <a:ext cx="212878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Bicubic </a:t>
            </a:r>
            <a:r>
              <a:rPr lang="en-US" altLang="zh-CN" dirty="0"/>
              <a:t>interpolation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203718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F13D3B9-D74C-AFA2-05BD-7C7E1DBB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524" y="1625749"/>
            <a:ext cx="4804792" cy="247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87D0E-2546-3812-7A07-DB307978E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Transposed Convolution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40AE7-3CFA-5D8B-18E6-B68F41C2A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37" y="1237592"/>
            <a:ext cx="7089627" cy="367615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To </a:t>
            </a:r>
            <a:r>
              <a:rPr lang="en-US" dirty="0" err="1"/>
              <a:t>upsample</a:t>
            </a:r>
            <a:r>
              <a:rPr lang="en-US" dirty="0"/>
              <a:t> a 2x2 input feature map to a 3x3 output feature map by transposed convolution, we apply a kernel of size 2x2 with unit stride and zero padding</a:t>
            </a:r>
          </a:p>
          <a:p>
            <a:r>
              <a:rPr lang="en-US" dirty="0"/>
              <a:t>Right figure: take the upper left element of the input feature map and multiply it with every element of the kernel</a:t>
            </a:r>
          </a:p>
          <a:p>
            <a:r>
              <a:rPr lang="en-US" dirty="0"/>
              <a:t>Bottom figure: do it for all the remaining elements of the input feature map, and add the output elements of the over-lapping positions to get output feature map</a:t>
            </a:r>
          </a:p>
          <a:p>
            <a:pPr lvl="1"/>
            <a:r>
              <a:rPr lang="en-US" dirty="0"/>
              <a:t>May need to trim top row and left column to get desired output feature map size </a:t>
            </a:r>
          </a:p>
          <a:p>
            <a:r>
              <a:rPr lang="en-US" dirty="0"/>
              <a:t>It has many names: Transposed Convolution, Deconvolution, </a:t>
            </a:r>
            <a:r>
              <a:rPr lang="en-US" dirty="0" err="1"/>
              <a:t>Upconvolution</a:t>
            </a:r>
            <a:r>
              <a:rPr lang="en-US" dirty="0"/>
              <a:t>, Fractionally-</a:t>
            </a:r>
            <a:r>
              <a:rPr lang="en-US" dirty="0" err="1"/>
              <a:t>strided</a:t>
            </a:r>
            <a:r>
              <a:rPr lang="en-US" dirty="0"/>
              <a:t> convolution</a:t>
            </a:r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224E7-3F5A-56DC-3103-512826BEF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46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1A920B-FA36-B5E7-9782-166E8531A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37" y="4511738"/>
            <a:ext cx="11088295" cy="213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33842B-DCD1-E5F2-8790-5879506C017F}"/>
              </a:ext>
            </a:extLst>
          </p:cNvPr>
          <p:cNvSpPr txBox="1"/>
          <p:nvPr/>
        </p:nvSpPr>
        <p:spPr>
          <a:xfrm>
            <a:off x="3768173" y="6610439"/>
            <a:ext cx="48542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https://towardsdatascience.com/transposed-convolution-demystified-84ca81b4baba</a:t>
            </a:r>
            <a:endParaRPr lang="en-SE" sz="1050" dirty="0"/>
          </a:p>
        </p:txBody>
      </p:sp>
    </p:spTree>
    <p:extLst>
      <p:ext uri="{BB962C8B-B14F-4D97-AF65-F5344CB8AC3E}">
        <p14:creationId xmlns:p14="http://schemas.microsoft.com/office/powerpoint/2010/main" val="15517782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5736C-BABE-6FA5-E5DA-FC7459EA3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Mask R-CNN for Instance Segmentation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2BF1A-C6E2-C180-BF52-3A974061B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an extra “Mask Prediction” head on top of Faster R-CNN for Object Detection</a:t>
            </a:r>
            <a:endParaRPr lang="en-SE" dirty="0"/>
          </a:p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FD931-24BE-D5CB-35EF-6ED08C3BC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F49CFD-637F-AEFA-E83B-88C99AF99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172" y="2149268"/>
            <a:ext cx="8450817" cy="44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327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A508F-CD26-C2BD-F863-F12351841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Mask R-CNN for Instance Segmentation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075F5-C52D-4331-4E1A-D1F8D3366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44D82-5AF8-6ABA-DBDB-CF13612D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9174D-A1DF-DC92-DA05-ED49A0812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83" y="1341438"/>
            <a:ext cx="11303544" cy="52040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CF7221-BD21-7963-25E1-91DFD5EDF1CF}"/>
              </a:ext>
            </a:extLst>
          </p:cNvPr>
          <p:cNvSpPr/>
          <p:nvPr/>
        </p:nvSpPr>
        <p:spPr>
          <a:xfrm>
            <a:off x="129309" y="6308436"/>
            <a:ext cx="218901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E77B92-8348-02FC-F8ED-84A7F3746CC9}"/>
              </a:ext>
            </a:extLst>
          </p:cNvPr>
          <p:cNvSpPr/>
          <p:nvPr/>
        </p:nvSpPr>
        <p:spPr>
          <a:xfrm>
            <a:off x="990744" y="1236393"/>
            <a:ext cx="2777691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661497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9D72A-E68F-763D-47F9-77F9513C5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Example Target Segmentation Masks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D19B1-59AC-4AF9-C176-E9250D56D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604F7-D5B0-A73C-1678-94F77922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109A1E-5AC3-177F-9899-93DCE5302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38" y="1608602"/>
            <a:ext cx="9144000" cy="3945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95AA-FD73-7DC9-C575-70F887F9FC76}"/>
              </a:ext>
            </a:extLst>
          </p:cNvPr>
          <p:cNvSpPr txBox="1"/>
          <p:nvPr/>
        </p:nvSpPr>
        <p:spPr>
          <a:xfrm>
            <a:off x="3209802" y="5544344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segmentation mask </a:t>
            </a:r>
          </a:p>
          <a:p>
            <a:r>
              <a:rPr lang="en-US" dirty="0"/>
              <a:t>for class “chair” in the </a:t>
            </a:r>
            <a:r>
              <a:rPr lang="en-US" dirty="0" err="1"/>
              <a:t>Bbox</a:t>
            </a:r>
            <a:endParaRPr lang="en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9376B0-D729-9517-4886-F6BBFAC01EE6}"/>
              </a:ext>
            </a:extLst>
          </p:cNvPr>
          <p:cNvSpPr txBox="1"/>
          <p:nvPr/>
        </p:nvSpPr>
        <p:spPr>
          <a:xfrm>
            <a:off x="6809454" y="5544344"/>
            <a:ext cx="3300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 segmentation mask </a:t>
            </a:r>
          </a:p>
          <a:p>
            <a:r>
              <a:rPr lang="en-US" dirty="0"/>
              <a:t>for class “person” in the </a:t>
            </a:r>
            <a:r>
              <a:rPr lang="en-US" dirty="0" err="1"/>
              <a:t>Bbox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369719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819DF-7356-EA89-B6C1-394B65228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Single-Object Detection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70BBF-26BF-CD88-2B17-955EA24DF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4D585-C2A2-0D9C-7C0F-59F3ECA5E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874F01-DAB4-3376-F716-D900533E8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56" y="1237593"/>
            <a:ext cx="9968888" cy="489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50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2F45-8BA0-1316-FAC9-683D24DDE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Multi-Object Detection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8CEB1C-80E6-54DC-3E03-1E424573A4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37593"/>
                <a:ext cx="10949153" cy="1468662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Needs to predict 4 numbers for each object Bounding Box (</a:t>
                </a:r>
                <a:r>
                  <a:rPr lang="en-US" dirty="0" err="1"/>
                  <a:t>Bbox</a:t>
                </a:r>
                <a:r>
                  <a:rPr lang="en-US" dirty="0"/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coordinates of the box center;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its width and height</a:t>
                </a:r>
              </a:p>
              <a:p>
                <a:r>
                  <a:rPr lang="en-US" dirty="0"/>
                  <a:t>4N numbers for N objects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8CEB1C-80E6-54DC-3E03-1E424573A4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37593"/>
                <a:ext cx="10949153" cy="1468662"/>
              </a:xfrm>
              <a:blipFill>
                <a:blip r:embed="rId2"/>
                <a:stretch>
                  <a:fillRect l="-947" t="-11203" b="-7884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CFBB6-FCEC-4AD4-42CE-75D527DB4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3256E-3BDC-835A-0A86-4E2B105C4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788" y="2591129"/>
            <a:ext cx="8388424" cy="420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87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F8EA4-8115-28F0-1702-25BA1C1B5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Detection Criteria (Intersection Over Union, IOU)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6B7B61-A7A0-9A1C-0C8D-D699D9172E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37592"/>
                <a:ext cx="5824245" cy="5557345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Blue box</a:t>
                </a:r>
                <a:r>
                  <a:rPr lang="en-US" dirty="0"/>
                  <a:t>: Ground Truth; </a:t>
                </a:r>
                <a:r>
                  <a:rPr lang="en-US" dirty="0">
                    <a:solidFill>
                      <a:srgbClr val="C00000"/>
                    </a:solidFill>
                  </a:rPr>
                  <a:t>Red box</a:t>
                </a:r>
                <a:r>
                  <a:rPr lang="en-US" dirty="0"/>
                  <a:t>: model output</a:t>
                </a:r>
              </a:p>
              <a:p>
                <a:r>
                  <a:rPr lang="en-US" dirty="0"/>
                  <a:t>Set a threshold for detection (positive result)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IOU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GT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Pred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𝐼𝑜𝑈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Common threshold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𝐼𝑜𝑈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endParaRPr lang="en-SE" dirty="0"/>
              </a:p>
              <a:p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6B7B61-A7A0-9A1C-0C8D-D699D9172E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37592"/>
                <a:ext cx="5824245" cy="5557345"/>
              </a:xfrm>
              <a:blipFill>
                <a:blip r:embed="rId2"/>
                <a:stretch>
                  <a:fillRect l="-2406" t="-230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32F83-F804-6592-967C-E76CD1A0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F506DF-EB71-2A62-006C-A5232932C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604" y="1280643"/>
            <a:ext cx="5515722" cy="2106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43667F-D2CC-D89F-F2EB-DD1FE3C2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706" y="3470533"/>
            <a:ext cx="3076178" cy="317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34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04288-528C-9597-5FA9-53A5DA164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Non-Max Suppression (NMS)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AE0B3B-141B-D659-C409-741FD168B2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737" y="1219122"/>
                <a:ext cx="10949153" cy="293724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Problem: Object detectors often output many overlapping detections</a:t>
                </a:r>
              </a:p>
              <a:p>
                <a:r>
                  <a:rPr lang="en-US" dirty="0"/>
                  <a:t>NMS: Discard (suppresses) overlapping object boxes except the one with the maximum classification score </a:t>
                </a:r>
              </a:p>
              <a:p>
                <a:r>
                  <a:rPr lang="en-US" dirty="0"/>
                  <a:t>For each output class</a:t>
                </a:r>
              </a:p>
              <a:p>
                <a:pPr lvl="1"/>
                <a:r>
                  <a:rPr lang="en-US" dirty="0"/>
                  <a:t>1. Select next highest-scoring box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and output it as a prediction</a:t>
                </a:r>
              </a:p>
              <a:p>
                <a:pPr lvl="1"/>
                <a:r>
                  <a:rPr lang="en-US" dirty="0"/>
                  <a:t>2. Discard any remaining boxes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with </a:t>
                </a:r>
                <a:r>
                  <a:rPr lang="en-US" dirty="0" err="1"/>
                  <a:t>IoU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) &gt; threshold</a:t>
                </a:r>
              </a:p>
              <a:p>
                <a:pPr lvl="1"/>
                <a:r>
                  <a:rPr lang="en-US" dirty="0"/>
                  <a:t>3. If any boxes remain, GOTO 1</a:t>
                </a:r>
              </a:p>
              <a:p>
                <a:r>
                  <a:rPr lang="en-US" dirty="0"/>
                  <a:t>Example: </a:t>
                </a:r>
              </a:p>
              <a:p>
                <a:pPr lvl="1"/>
                <a:r>
                  <a:rPr lang="en-US" dirty="0"/>
                  <a:t>Assume threshold=.7</a:t>
                </a:r>
              </a:p>
              <a:p>
                <a:pPr lvl="1"/>
                <a:r>
                  <a:rPr lang="en-US" sz="2700" dirty="0">
                    <a:solidFill>
                      <a:srgbClr val="0000FF"/>
                    </a:solidFill>
                  </a:rPr>
                  <a:t>Blue</a:t>
                </a:r>
                <a:r>
                  <a:rPr lang="en-US" dirty="0"/>
                  <a:t> box has the highest classification score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𝑑𝑜𝑔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=.9</m:t>
                    </m:r>
                  </m:oMath>
                </a14:m>
                <a:r>
                  <a:rPr lang="en-US" dirty="0"/>
                  <a:t>. Output the </a:t>
                </a:r>
                <a:r>
                  <a:rPr lang="en-US" sz="2700" dirty="0">
                    <a:solidFill>
                      <a:srgbClr val="0000FF"/>
                    </a:solidFill>
                  </a:rPr>
                  <a:t>blue</a:t>
                </a:r>
                <a:r>
                  <a:rPr lang="en-US" dirty="0"/>
                  <a:t> box, and discard the </a:t>
                </a:r>
                <a:r>
                  <a:rPr lang="en-US" sz="2700" dirty="0">
                    <a:solidFill>
                      <a:srgbClr val="996633"/>
                    </a:solidFill>
                  </a:rPr>
                  <a:t>orange</a:t>
                </a:r>
                <a:r>
                  <a:rPr lang="en-US" dirty="0"/>
                  <a:t> box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𝑑𝑜𝑔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dirty="0"/>
                  <a:t>, since </a:t>
                </a:r>
                <a:r>
                  <a:rPr lang="en-US" dirty="0" err="1"/>
                  <a:t>IoU</a:t>
                </a:r>
                <a:r>
                  <a:rPr lang="en-US" dirty="0"/>
                  <a:t>(</a:t>
                </a:r>
                <a:r>
                  <a:rPr lang="en-US" dirty="0">
                    <a:solidFill>
                      <a:srgbClr val="0000FF"/>
                    </a:solidFill>
                  </a:rPr>
                  <a:t>blue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996633"/>
                    </a:solidFill>
                  </a:rPr>
                  <a:t>orange</a:t>
                </a:r>
                <a:r>
                  <a:rPr lang="en-US" dirty="0"/>
                  <a:t>)=.78&gt;.7. </a:t>
                </a:r>
              </a:p>
              <a:p>
                <a:pPr lvl="1"/>
                <a:r>
                  <a:rPr lang="en-US" dirty="0"/>
                  <a:t>The next highest-scoring box is the </a:t>
                </a:r>
                <a:r>
                  <a:rPr lang="en-US" sz="2700" dirty="0">
                    <a:solidFill>
                      <a:srgbClr val="800080"/>
                    </a:solidFill>
                  </a:rPr>
                  <a:t>purple</a:t>
                </a:r>
                <a:r>
                  <a:rPr lang="en-US" dirty="0"/>
                  <a:t> box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𝑑𝑜𝑔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75</m:t>
                    </m:r>
                  </m:oMath>
                </a14:m>
                <a:r>
                  <a:rPr lang="en-US" dirty="0"/>
                  <a:t>. Output the </a:t>
                </a:r>
                <a:r>
                  <a:rPr lang="en-US" sz="2700" dirty="0">
                    <a:solidFill>
                      <a:srgbClr val="800080"/>
                    </a:solidFill>
                  </a:rPr>
                  <a:t>purple</a:t>
                </a:r>
                <a:r>
                  <a:rPr lang="en-US" dirty="0"/>
                  <a:t> box, and discard the </a:t>
                </a:r>
                <a:r>
                  <a:rPr lang="en-US" sz="2700" dirty="0">
                    <a:solidFill>
                      <a:srgbClr val="FFC000"/>
                    </a:solidFill>
                  </a:rPr>
                  <a:t>yellow</a:t>
                </a:r>
                <a:r>
                  <a:rPr lang="en-US" dirty="0"/>
                  <a:t> box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𝑑𝑜𝑔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=.7</m:t>
                    </m:r>
                  </m:oMath>
                </a14:m>
                <a:r>
                  <a:rPr lang="en-US" dirty="0"/>
                  <a:t>, since </a:t>
                </a:r>
                <a:r>
                  <a:rPr lang="en-US" dirty="0" err="1"/>
                  <a:t>IoU</a:t>
                </a:r>
                <a:r>
                  <a:rPr lang="en-US" dirty="0"/>
                  <a:t>(</a:t>
                </a:r>
                <a:r>
                  <a:rPr lang="en-US" dirty="0">
                    <a:solidFill>
                      <a:srgbClr val="800080"/>
                    </a:solidFill>
                  </a:rPr>
                  <a:t>purple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FFC000"/>
                    </a:solidFill>
                  </a:rPr>
                  <a:t>yellow</a:t>
                </a:r>
                <a:r>
                  <a:rPr lang="en-US" dirty="0"/>
                  <a:t>)=.74&gt;.7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AE0B3B-141B-D659-C409-741FD168B2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737" y="1219122"/>
                <a:ext cx="10949153" cy="2937242"/>
              </a:xfrm>
              <a:blipFill>
                <a:blip r:embed="rId2"/>
                <a:stretch>
                  <a:fillRect l="-334" t="-3527" b="-124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6209-7910-3BCE-9A55-DAA81F6B5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F60336-D25A-2663-67D6-7D863376E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308" y="4098417"/>
            <a:ext cx="2777384" cy="1987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EBE6C1-F501-722F-A3DA-58E33B0F3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581" y="6100018"/>
            <a:ext cx="1424364" cy="7431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FAD039-B4A1-4BA9-E6C7-3BD42A593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973" y="4098417"/>
            <a:ext cx="2761600" cy="19873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32126-05ED-ED48-1860-5090F9F20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3818" y="6100018"/>
            <a:ext cx="1424364" cy="2762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66BBCD-57B1-C1B7-D5A2-6B42B5D857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4427" y="4098417"/>
            <a:ext cx="2765250" cy="198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21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106AF-35D1-C257-258C-B92F415F8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Evaluating Object Detectors:</a:t>
            </a:r>
            <a:br>
              <a:rPr lang="en-US" dirty="0"/>
            </a:br>
            <a:r>
              <a:rPr lang="en-US" dirty="0"/>
              <a:t>Mean Average Precision (</a:t>
            </a:r>
            <a:r>
              <a:rPr lang="en-US" dirty="0" err="1"/>
              <a:t>mAP</a:t>
            </a:r>
            <a:r>
              <a:rPr lang="en-US" dirty="0"/>
              <a:t>)</a:t>
            </a:r>
            <a:endParaRPr lang="en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6DF975-B949-DB36-396F-E882ACD2E8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1. Run object detector on all test images (with NMS)</a:t>
                </a:r>
              </a:p>
              <a:p>
                <a:r>
                  <a:rPr lang="en-US" dirty="0"/>
                  <a:t>2. For each class, compute Average Precision (AP)</a:t>
                </a:r>
              </a:p>
              <a:p>
                <a:pPr lvl="1"/>
                <a:r>
                  <a:rPr lang="en-US" dirty="0"/>
                  <a:t>1. For each detection with score &gt; Conf. Score threshold, ranked from high to low score</a:t>
                </a:r>
              </a:p>
              <a:p>
                <a:pPr lvl="2"/>
                <a:r>
                  <a:rPr lang="en-US" dirty="0"/>
                  <a:t>1. If it matches some GT box with </a:t>
                </a:r>
                <a:r>
                  <a:rPr lang="en-US" dirty="0" err="1"/>
                  <a:t>IoU</a:t>
                </a:r>
                <a:r>
                  <a:rPr lang="en-US" dirty="0"/>
                  <a:t> &gt; thresh, mark it as </a:t>
                </a:r>
                <a:r>
                  <a:rPr lang="en-US" altLang="zh-CN" dirty="0"/>
                  <a:t>TP</a:t>
                </a:r>
                <a:r>
                  <a:rPr lang="en-US" dirty="0"/>
                  <a:t> (True Positive) and eliminate the GT</a:t>
                </a:r>
              </a:p>
              <a:p>
                <a:pPr lvl="2"/>
                <a:r>
                  <a:rPr lang="en-US" dirty="0"/>
                  <a:t>2. Otherwise mark it as </a:t>
                </a:r>
                <a:r>
                  <a:rPr lang="en-US" altLang="zh-CN" dirty="0"/>
                  <a:t>FP</a:t>
                </a:r>
                <a:r>
                  <a:rPr lang="en-US" dirty="0"/>
                  <a:t> (False Positive)</a:t>
                </a:r>
              </a:p>
              <a:p>
                <a:pPr lvl="2"/>
                <a:r>
                  <a:rPr lang="en-US" dirty="0"/>
                  <a:t>3. Plot a point on Precision-Recall (PR) Curve</a:t>
                </a:r>
              </a:p>
              <a:p>
                <a:pPr lvl="1"/>
                <a:r>
                  <a:rPr lang="en-US" dirty="0"/>
                  <a:t>2. Average Precision (AP) </a:t>
                </a:r>
                <a:r>
                  <a:rPr lang="en-US" altLang="zh-CN" dirty="0"/>
                  <a:t>for each class, e.g.,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111111"/>
                        </a:solidFill>
                        <a:effectLst/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11111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11111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11111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𝑑𝑜𝑔</m:t>
                        </m:r>
                      </m:sub>
                    </m:sSub>
                  </m:oMath>
                </a14:m>
                <a:r>
                  <a:rPr lang="en-US" b="0" i="0" dirty="0">
                    <a:solidFill>
                      <a:srgbClr val="111111"/>
                    </a:solidFill>
                    <a:effectLst/>
                    <a:latin typeface="Lato" panose="020F0502020204030203" pitchFamily="34" charset="0"/>
                  </a:rPr>
                  <a:t>=</a:t>
                </a:r>
                <a:r>
                  <a:rPr lang="en-US" dirty="0"/>
                  <a:t>AUPRC (</a:t>
                </a:r>
                <a:r>
                  <a:rPr lang="en-US" dirty="0">
                    <a:solidFill>
                      <a:srgbClr val="111111"/>
                    </a:solidFill>
                    <a:latin typeface="Lato" panose="020F0502020204030203" pitchFamily="34" charset="0"/>
                  </a:rPr>
                  <a:t>Area Under PR Curve</a:t>
                </a:r>
                <a:r>
                  <a:rPr lang="en-US" dirty="0"/>
                  <a:t>) for the dog class</a:t>
                </a:r>
                <a:endParaRPr lang="en-SE" dirty="0"/>
              </a:p>
              <a:p>
                <a:r>
                  <a:rPr lang="en-US" dirty="0"/>
                  <a:t>3. mean Average Precision (</a:t>
                </a:r>
                <a:r>
                  <a:rPr lang="en-US" dirty="0" err="1"/>
                  <a:t>mAP</a:t>
                </a:r>
                <a:r>
                  <a:rPr lang="en-US" dirty="0"/>
                  <a:t>) = average of APs for each class</a:t>
                </a:r>
              </a:p>
              <a:p>
                <a:r>
                  <a:rPr lang="en-US" dirty="0"/>
                  <a:t>4. For “COCO </a:t>
                </a:r>
                <a:r>
                  <a:rPr lang="en-US" dirty="0" err="1"/>
                  <a:t>mAP</a:t>
                </a:r>
                <a:r>
                  <a:rPr lang="en-US" dirty="0"/>
                  <a:t>”: compute </a:t>
                </a:r>
                <a:r>
                  <a:rPr lang="en-US" dirty="0" err="1"/>
                  <a:t>mAP@thresh</a:t>
                </a:r>
                <a:r>
                  <a:rPr lang="en-US" dirty="0"/>
                  <a:t> for each </a:t>
                </a:r>
                <a:r>
                  <a:rPr lang="en-US" dirty="0" err="1"/>
                  <a:t>IoU</a:t>
                </a:r>
                <a:r>
                  <a:rPr lang="en-US" dirty="0"/>
                  <a:t> threshold and take average</a:t>
                </a:r>
              </a:p>
              <a:p>
                <a:r>
                  <a:rPr lang="en-US" dirty="0"/>
                  <a:t>Ref: Object Detection Performance Metrics</a:t>
                </a:r>
              </a:p>
              <a:p>
                <a:pPr lvl="1"/>
                <a:r>
                  <a:rPr lang="en-US" dirty="0">
                    <a:hlinkClick r:id="rId2"/>
                  </a:rPr>
                  <a:t>https://www.coursera.org/learn/computer-vision-with-embedded-machine-learning/lecture/zDIgp/object-detection-performance-metrics</a:t>
                </a:r>
                <a:endParaRPr lang="en-S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6DF975-B949-DB36-396F-E882ACD2E8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47" t="-3169" r="-1336" b="-1526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B11C3-D537-E468-B041-7256A7B4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BF9A-7B35-9447-9112-EAE7E91B4E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1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B1CA95448E8341BAC02D84F836706E" ma:contentTypeVersion="6" ma:contentTypeDescription="Create a new document." ma:contentTypeScope="" ma:versionID="2327688fe12e390352dabca167932040">
  <xsd:schema xmlns:xsd="http://www.w3.org/2001/XMLSchema" xmlns:xs="http://www.w3.org/2001/XMLSchema" xmlns:p="http://schemas.microsoft.com/office/2006/metadata/properties" xmlns:ns1="http://schemas.microsoft.com/sharepoint/v3" xmlns:ns2="1b5a303a-3c2d-46af-894d-5a63675fdf5d" xmlns:ns3="13bd0950-6268-4383-96fe-5fe3a48110ec" targetNamespace="http://schemas.microsoft.com/office/2006/metadata/properties" ma:root="true" ma:fieldsID="e90c3ecbaea61ae9ab22f72bf2f79284" ns1:_="" ns2:_="" ns3:_="">
    <xsd:import namespace="http://schemas.microsoft.com/sharepoint/v3"/>
    <xsd:import namespace="1b5a303a-3c2d-46af-894d-5a63675fdf5d"/>
    <xsd:import namespace="13bd0950-6268-4383-96fe-5fe3a48110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5a303a-3c2d-46af-894d-5a63675fdf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d0950-6268-4383-96fe-5fe3a48110e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991D47-3926-48A1-8BC1-320FB99AB8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42294E-F67E-4944-9A87-D5C631307A05}">
  <ds:schemaRefs>
    <ds:schemaRef ds:uri="13bd0950-6268-4383-96fe-5fe3a48110ec"/>
    <ds:schemaRef ds:uri="1b5a303a-3c2d-46af-894d-5a63675fdf5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8A2820C-4060-44E8-B56E-83EBBB666E7B}">
  <ds:schemaRefs>
    <ds:schemaRef ds:uri="13bd0950-6268-4383-96fe-5fe3a48110ec"/>
    <ds:schemaRef ds:uri="1b5a303a-3c2d-46af-894d-5a63675fdf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8755</TotalTime>
  <Words>3735</Words>
  <Application>Microsoft Office PowerPoint</Application>
  <PresentationFormat>Widescreen</PresentationFormat>
  <Paragraphs>351</Paragraphs>
  <Slides>49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Lato</vt:lpstr>
      <vt:lpstr>Wingdings</vt:lpstr>
      <vt:lpstr>Office Theme</vt:lpstr>
      <vt:lpstr>Custom Design</vt:lpstr>
      <vt:lpstr>L4 Object Detection and Segmentation</vt:lpstr>
      <vt:lpstr>Computer Vision Tasks</vt:lpstr>
      <vt:lpstr>Outline</vt:lpstr>
      <vt:lpstr>Object Detection: Task Definition</vt:lpstr>
      <vt:lpstr>Single-Object Detection</vt:lpstr>
      <vt:lpstr>Multi-Object Detection</vt:lpstr>
      <vt:lpstr>Detection Criteria (Intersection Over Union, IOU)</vt:lpstr>
      <vt:lpstr>Non-Max Suppression (NMS)</vt:lpstr>
      <vt:lpstr>Evaluating Object Detectors: Mean Average Precision (mAP)</vt:lpstr>
      <vt:lpstr>Precision, Recall, and Average Precision</vt:lpstr>
      <vt:lpstr>mean Average Precision (mAP)</vt:lpstr>
      <vt:lpstr>mAP</vt:lpstr>
      <vt:lpstr>Detecting Multiple Objects: Sliding Window</vt:lpstr>
      <vt:lpstr>Sliding Window Computational Complexity</vt:lpstr>
      <vt:lpstr>Two-stage vs. One-Stage Detector</vt:lpstr>
      <vt:lpstr>Region Proposals</vt:lpstr>
      <vt:lpstr>R-CNN: Training Time</vt:lpstr>
      <vt:lpstr>R-CNN Training Example</vt:lpstr>
      <vt:lpstr>R-CNN: Test Time</vt:lpstr>
      <vt:lpstr>Fast R-CNN</vt:lpstr>
      <vt:lpstr>Fast R-CNN Training Example</vt:lpstr>
      <vt:lpstr>Example Backbone and Per-Region Networks</vt:lpstr>
      <vt:lpstr>Faster R-CNN</vt:lpstr>
      <vt:lpstr>The R-CNN Family</vt:lpstr>
      <vt:lpstr>Summary of 3 Variants of R-CNN</vt:lpstr>
      <vt:lpstr>Two-stage vs. One-Stage Detector</vt:lpstr>
      <vt:lpstr>You Only Look Once (YOLO)</vt:lpstr>
      <vt:lpstr>Label for a Grid cell</vt:lpstr>
      <vt:lpstr>Two Grid Cells</vt:lpstr>
      <vt:lpstr>An Example Grid Cell</vt:lpstr>
      <vt:lpstr>Anchor Boxes</vt:lpstr>
      <vt:lpstr>Anchor Boxes</vt:lpstr>
      <vt:lpstr>Realistic YOLO Dimensions</vt:lpstr>
      <vt:lpstr>YOLO with FPN </vt:lpstr>
      <vt:lpstr>Performance Comparisons</vt:lpstr>
      <vt:lpstr>Outline</vt:lpstr>
      <vt:lpstr>Types of Segmentation Tasks</vt:lpstr>
      <vt:lpstr>Semantic Segmentation: Task Definition</vt:lpstr>
      <vt:lpstr>Ground Truth Per-Pixel Labels</vt:lpstr>
      <vt:lpstr>Ground Truth Per-Pixel Labels</vt:lpstr>
      <vt:lpstr>Fully Convolutional Network (FCN)</vt:lpstr>
      <vt:lpstr>More Efficient FCN</vt:lpstr>
      <vt:lpstr>Bed Of Nails, Nearest Neighbor</vt:lpstr>
      <vt:lpstr>Max Unpooling</vt:lpstr>
      <vt:lpstr>Bilinear/Bicubic Interpolation</vt:lpstr>
      <vt:lpstr>Transposed Convolution</vt:lpstr>
      <vt:lpstr>Mask R-CNN for Instance Segmentation</vt:lpstr>
      <vt:lpstr>Mask R-CNN for Instance Segmentation</vt:lpstr>
      <vt:lpstr>Example Target Segmentation Masks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L4 Object Detection and Segmentation</dc:title>
  <dc:creator>Warner, James E. (LARC-D309)</dc:creator>
  <cp:lastModifiedBy>Zonghua Gu</cp:lastModifiedBy>
  <cp:revision>965</cp:revision>
  <dcterms:created xsi:type="dcterms:W3CDTF">2020-05-28T21:34:29Z</dcterms:created>
  <dcterms:modified xsi:type="dcterms:W3CDTF">2024-01-12T15:33:37Z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0x0101000DB1CA95448E8341BAC02D84F836706E</vt:lpwstr>
  </property>
</Properties>
</file>