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71" r:id="rId2"/>
    <p:sldId id="413" r:id="rId3"/>
    <p:sldId id="746" r:id="rId4"/>
    <p:sldId id="869" r:id="rId5"/>
    <p:sldId id="401" r:id="rId6"/>
    <p:sldId id="874" r:id="rId7"/>
    <p:sldId id="883" r:id="rId8"/>
    <p:sldId id="884" r:id="rId9"/>
    <p:sldId id="875" r:id="rId10"/>
    <p:sldId id="876" r:id="rId11"/>
    <p:sldId id="877" r:id="rId12"/>
    <p:sldId id="886" r:id="rId13"/>
    <p:sldId id="878" r:id="rId14"/>
    <p:sldId id="887" r:id="rId15"/>
    <p:sldId id="922" r:id="rId16"/>
    <p:sldId id="379" r:id="rId17"/>
    <p:sldId id="407" r:id="rId18"/>
    <p:sldId id="939" r:id="rId19"/>
    <p:sldId id="415" r:id="rId20"/>
    <p:sldId id="890" r:id="rId21"/>
    <p:sldId id="416" r:id="rId22"/>
    <p:sldId id="888" r:id="rId23"/>
    <p:sldId id="891" r:id="rId24"/>
    <p:sldId id="892" r:id="rId25"/>
    <p:sldId id="893" r:id="rId26"/>
    <p:sldId id="894" r:id="rId27"/>
    <p:sldId id="949" r:id="rId28"/>
    <p:sldId id="944" r:id="rId29"/>
    <p:sldId id="940" r:id="rId30"/>
    <p:sldId id="412" r:id="rId31"/>
    <p:sldId id="871" r:id="rId32"/>
    <p:sldId id="911" r:id="rId33"/>
    <p:sldId id="945" r:id="rId34"/>
    <p:sldId id="900" r:id="rId35"/>
    <p:sldId id="901" r:id="rId36"/>
    <p:sldId id="403" r:id="rId37"/>
    <p:sldId id="902" r:id="rId38"/>
    <p:sldId id="903" r:id="rId39"/>
    <p:sldId id="904" r:id="rId40"/>
    <p:sldId id="373" r:id="rId41"/>
    <p:sldId id="923" r:id="rId42"/>
    <p:sldId id="924" r:id="rId43"/>
    <p:sldId id="925" r:id="rId44"/>
    <p:sldId id="927" r:id="rId45"/>
    <p:sldId id="950" r:id="rId46"/>
    <p:sldId id="926" r:id="rId47"/>
    <p:sldId id="931" r:id="rId48"/>
    <p:sldId id="932" r:id="rId49"/>
    <p:sldId id="942" r:id="rId50"/>
    <p:sldId id="933" r:id="rId51"/>
    <p:sldId id="934" r:id="rId52"/>
    <p:sldId id="935" r:id="rId53"/>
    <p:sldId id="941" r:id="rId54"/>
    <p:sldId id="670" r:id="rId55"/>
    <p:sldId id="662" r:id="rId56"/>
    <p:sldId id="663" r:id="rId57"/>
    <p:sldId id="664" r:id="rId58"/>
    <p:sldId id="665" r:id="rId59"/>
    <p:sldId id="676" r:id="rId60"/>
    <p:sldId id="681" r:id="rId61"/>
    <p:sldId id="683" r:id="rId62"/>
    <p:sldId id="678" r:id="rId63"/>
    <p:sldId id="666" r:id="rId64"/>
    <p:sldId id="649" r:id="rId65"/>
    <p:sldId id="640" r:id="rId66"/>
    <p:sldId id="668" r:id="rId67"/>
    <p:sldId id="650" r:id="rId68"/>
    <p:sldId id="948" r:id="rId69"/>
    <p:sldId id="679" r:id="rId70"/>
    <p:sldId id="377" r:id="rId7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4C86390B-A2AB-4B3D-BE3A-EA571F074A1A}">
          <p14:sldIdLst>
            <p14:sldId id="371"/>
            <p14:sldId id="413"/>
          </p14:sldIdLst>
        </p14:section>
        <p14:section name="Mission Planning" id="{5AAE6A18-B64A-47A8-B29F-313F6F94063D}">
          <p14:sldIdLst>
            <p14:sldId id="746"/>
            <p14:sldId id="869"/>
            <p14:sldId id="401"/>
            <p14:sldId id="874"/>
            <p14:sldId id="883"/>
            <p14:sldId id="884"/>
            <p14:sldId id="875"/>
            <p14:sldId id="876"/>
            <p14:sldId id="877"/>
            <p14:sldId id="886"/>
            <p14:sldId id="878"/>
            <p14:sldId id="887"/>
            <p14:sldId id="922"/>
            <p14:sldId id="379"/>
            <p14:sldId id="407"/>
          </p14:sldIdLst>
        </p14:section>
        <p14:section name="Behavior planning" id="{B79855DE-C916-4466-9E32-4B67D8503E6F}">
          <p14:sldIdLst>
            <p14:sldId id="939"/>
            <p14:sldId id="415"/>
            <p14:sldId id="890"/>
            <p14:sldId id="416"/>
            <p14:sldId id="888"/>
            <p14:sldId id="891"/>
            <p14:sldId id="892"/>
            <p14:sldId id="893"/>
            <p14:sldId id="894"/>
            <p14:sldId id="949"/>
            <p14:sldId id="944"/>
          </p14:sldIdLst>
        </p14:section>
        <p14:section name="Local Planning" id="{83537DEB-4C86-4BC7-AF7C-D8BBB4C0F289}">
          <p14:sldIdLst>
            <p14:sldId id="940"/>
            <p14:sldId id="412"/>
            <p14:sldId id="871"/>
            <p14:sldId id="911"/>
            <p14:sldId id="945"/>
            <p14:sldId id="900"/>
            <p14:sldId id="901"/>
            <p14:sldId id="403"/>
            <p14:sldId id="902"/>
            <p14:sldId id="903"/>
            <p14:sldId id="904"/>
            <p14:sldId id="373"/>
            <p14:sldId id="923"/>
            <p14:sldId id="924"/>
            <p14:sldId id="925"/>
            <p14:sldId id="927"/>
            <p14:sldId id="950"/>
            <p14:sldId id="926"/>
            <p14:sldId id="931"/>
            <p14:sldId id="932"/>
            <p14:sldId id="942"/>
            <p14:sldId id="933"/>
            <p14:sldId id="934"/>
            <p14:sldId id="935"/>
          </p14:sldIdLst>
        </p14:section>
        <p14:section name="Intel RSS" id="{78E9A02A-48DF-4984-912A-F4269F1DB821}">
          <p14:sldIdLst>
            <p14:sldId id="941"/>
            <p14:sldId id="670"/>
            <p14:sldId id="662"/>
            <p14:sldId id="663"/>
            <p14:sldId id="664"/>
            <p14:sldId id="665"/>
            <p14:sldId id="676"/>
            <p14:sldId id="681"/>
            <p14:sldId id="683"/>
            <p14:sldId id="678"/>
            <p14:sldId id="666"/>
            <p14:sldId id="649"/>
            <p14:sldId id="640"/>
            <p14:sldId id="668"/>
            <p14:sldId id="650"/>
            <p14:sldId id="948"/>
            <p14:sldId id="679"/>
            <p14:sldId id="3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6633"/>
    <a:srgbClr val="008000"/>
    <a:srgbClr val="FF3300"/>
    <a:srgbClr val="B2B2B2"/>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93" autoAdjust="0"/>
    <p:restoredTop sz="86921" autoAdjust="0"/>
  </p:normalViewPr>
  <p:slideViewPr>
    <p:cSldViewPr>
      <p:cViewPr varScale="1">
        <p:scale>
          <a:sx n="109" d="100"/>
          <a:sy n="109" d="100"/>
        </p:scale>
        <p:origin x="119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3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FA21340-DBF0-4FAC-9DE2-FD6DB24B56C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8F5042-9C52-0449-B2EC-628456EB9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01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29</a:t>
            </a:fld>
            <a:endParaRPr lang="en-US" altLang="zh-CN"/>
          </a:p>
        </p:txBody>
      </p:sp>
    </p:spTree>
    <p:extLst>
      <p:ext uri="{BB962C8B-B14F-4D97-AF65-F5344CB8AC3E}">
        <p14:creationId xmlns:p14="http://schemas.microsoft.com/office/powerpoint/2010/main" val="2455165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Assign speed value to every point on a given path. v</a:t>
            </a:r>
          </a:p>
          <a:p>
            <a:r>
              <a:rPr lang="en-US" dirty="0"/>
              <a:t>Also called trajectory planning, local planning</a:t>
            </a:r>
          </a:p>
          <a:p>
            <a:pPr lvl="1"/>
            <a:r>
              <a:rPr lang="en-US" dirty="0"/>
              <a:t>Decomposed into path planning and speed profile generation </a:t>
            </a:r>
          </a:p>
          <a:p>
            <a:pPr lvl="1"/>
            <a:endParaRPr lang="en-US" dirty="0"/>
          </a:p>
          <a:p>
            <a:pPr lvl="1"/>
            <a:endParaRPr lang="en-US"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dirty="0"/>
              <a:t>Generating smooth paths</a:t>
            </a:r>
          </a:p>
          <a:p>
            <a:pPr lvl="1"/>
            <a:endParaRPr lang="en-US"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32</a:t>
            </a:fld>
            <a:endParaRPr lang="en-US" altLang="zh-CN"/>
          </a:p>
        </p:txBody>
      </p:sp>
    </p:spTree>
    <p:extLst>
      <p:ext uri="{BB962C8B-B14F-4D97-AF65-F5344CB8AC3E}">
        <p14:creationId xmlns:p14="http://schemas.microsoft.com/office/powerpoint/2010/main" val="2560918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34</a:t>
            </a:fld>
            <a:endParaRPr lang="en-US" altLang="zh-CN"/>
          </a:p>
        </p:txBody>
      </p:sp>
    </p:spTree>
    <p:extLst>
      <p:ext uri="{BB962C8B-B14F-4D97-AF65-F5344CB8AC3E}">
        <p14:creationId xmlns:p14="http://schemas.microsoft.com/office/powerpoint/2010/main" val="353266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35</a:t>
            </a:fld>
            <a:endParaRPr lang="en-US" altLang="zh-CN"/>
          </a:p>
        </p:txBody>
      </p:sp>
    </p:spTree>
    <p:extLst>
      <p:ext uri="{BB962C8B-B14F-4D97-AF65-F5344CB8AC3E}">
        <p14:creationId xmlns:p14="http://schemas.microsoft.com/office/powerpoint/2010/main" val="37606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Repeatedly generating a new graph to find a single path is arguably inefficient, especially if a relatively large area is being explored. An alternative approach that addresses this deficiency is the Probabilistic Roadmap (PRM) algorithm.</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38</a:t>
            </a:fld>
            <a:endParaRPr lang="en-US" altLang="zh-CN"/>
          </a:p>
        </p:txBody>
      </p:sp>
    </p:spTree>
    <p:extLst>
      <p:ext uri="{BB962C8B-B14F-4D97-AF65-F5344CB8AC3E}">
        <p14:creationId xmlns:p14="http://schemas.microsoft.com/office/powerpoint/2010/main" val="1619447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40</a:t>
            </a:fld>
            <a:endParaRPr lang="en-US" altLang="zh-CN"/>
          </a:p>
        </p:txBody>
      </p:sp>
    </p:spTree>
    <p:extLst>
      <p:ext uri="{BB962C8B-B14F-4D97-AF65-F5344CB8AC3E}">
        <p14:creationId xmlns:p14="http://schemas.microsoft.com/office/powerpoint/2010/main" val="89224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Path Representation A smooth path with low curvature is easier to track by the controller, and more comfortable </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41</a:t>
            </a:fld>
            <a:endParaRPr lang="en-US" altLang="zh-CN"/>
          </a:p>
        </p:txBody>
      </p:sp>
    </p:spTree>
    <p:extLst>
      <p:ext uri="{BB962C8B-B14F-4D97-AF65-F5344CB8AC3E}">
        <p14:creationId xmlns:p14="http://schemas.microsoft.com/office/powerpoint/2010/main" val="2823543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Pro: path has closed-form equation </a:t>
                </a:r>
              </a:p>
              <a:p>
                <a:r>
                  <a:rPr lang="en-US" dirty="0"/>
                  <a:t>Con: curvature function and its derivatives may be discontinuous</a:t>
                </a:r>
              </a:p>
              <a:p>
                <a:pPr lvl="1"/>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𝜅</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𝑢</m:t>
                              </m:r>
                            </m:e>
                          </m:d>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𝑦</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𝑢</m:t>
                              </m:r>
                            </m:e>
                          </m:d>
                          <m:sSup>
                            <m:sSupPr>
                              <m:ctrlPr>
                                <a:rPr lang="en-US" i="1">
                                  <a:latin typeface="Cambria Math" panose="02040503050406030204" pitchFamily="18" charset="0"/>
                                </a:rPr>
                              </m:ctrlPr>
                            </m:sSupPr>
                            <m:e>
                              <m:r>
                                <a:rPr lang="en-US" b="0" i="1" smtClean="0">
                                  <a:latin typeface="Cambria Math" panose="02040503050406030204" pitchFamily="18" charset="0"/>
                                </a:rPr>
                                <m:t>𝑥</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𝑢</m:t>
                              </m:r>
                            </m:e>
                          </m:d>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𝑢</m:t>
                                          </m:r>
                                        </m:e>
                                      </m:d>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𝑢</m:t>
                                          </m:r>
                                        </m:e>
                                      </m:d>
                                    </m:e>
                                    <m:sup>
                                      <m:r>
                                        <a:rPr lang="en-US" i="1">
                                          <a:latin typeface="Cambria Math" panose="02040503050406030204" pitchFamily="18" charset="0"/>
                                        </a:rPr>
                                        <m:t>2</m:t>
                                      </m:r>
                                    </m:sup>
                                  </m:sSup>
                                </m:e>
                              </m:d>
                            </m:e>
                            <m:sup>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den>
                              </m:f>
                            </m:sup>
                          </m:sSup>
                        </m:den>
                      </m:f>
                    </m:oMath>
                  </m:oMathPara>
                </a14:m>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Pro: path has closed-form equation </a:t>
                </a:r>
              </a:p>
              <a:p>
                <a:r>
                  <a:rPr lang="en-US" dirty="0"/>
                  <a:t>Con: curvature function and its derivatives may be discontinuous</a:t>
                </a:r>
              </a:p>
              <a:p>
                <a:pPr lvl="1"/>
                <a:r>
                  <a:rPr lang="en-US" b="0" i="0">
                    <a:latin typeface="Cambria Math" panose="02040503050406030204" pitchFamily="18" charset="0"/>
                  </a:rPr>
                  <a:t>𝜅(𝑢)=(</a:t>
                </a:r>
                <a:r>
                  <a:rPr lang="en-US" i="0">
                    <a:latin typeface="Cambria Math" panose="02040503050406030204" pitchFamily="18" charset="0"/>
                  </a:rPr>
                  <a:t>𝑥^′ (𝑢) 𝑦^′′ (𝑢)−</a:t>
                </a:r>
                <a:r>
                  <a:rPr lang="en-US" b="0" i="0">
                    <a:latin typeface="Cambria Math" panose="02040503050406030204" pitchFamily="18" charset="0"/>
                  </a:rPr>
                  <a:t>𝑦^</a:t>
                </a:r>
                <a:r>
                  <a:rPr lang="en-US" i="0">
                    <a:latin typeface="Cambria Math" panose="02040503050406030204" pitchFamily="18" charset="0"/>
                  </a:rPr>
                  <a:t>′ (𝑢) </a:t>
                </a:r>
                <a:r>
                  <a:rPr lang="en-US" b="0" i="0">
                    <a:latin typeface="Cambria Math" panose="02040503050406030204" pitchFamily="18" charset="0"/>
                  </a:rPr>
                  <a:t>𝑥^</a:t>
                </a:r>
                <a:r>
                  <a:rPr lang="en-US" i="0">
                    <a:latin typeface="Cambria Math" panose="02040503050406030204" pitchFamily="18" charset="0"/>
                  </a:rPr>
                  <a:t>′′ (𝑢)</a:t>
                </a:r>
                <a:r>
                  <a:rPr lang="en-US" b="0" i="0">
                    <a:latin typeface="Cambria Math" panose="02040503050406030204" pitchFamily="18" charset="0"/>
                  </a:rPr>
                  <a:t>)/(</a:t>
                </a:r>
                <a:r>
                  <a:rPr lang="en-US" i="0">
                    <a:latin typeface="Cambria Math" panose="02040503050406030204" pitchFamily="18" charset="0"/>
                  </a:rPr>
                  <a:t>𝑥^′ (𝑢)^2+𝑦^′ (𝑢)^2 )^(3/2) </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42</a:t>
            </a:fld>
            <a:endParaRPr lang="en-US" altLang="zh-CN"/>
          </a:p>
        </p:txBody>
      </p:sp>
    </p:spTree>
    <p:extLst>
      <p:ext uri="{BB962C8B-B14F-4D97-AF65-F5344CB8AC3E}">
        <p14:creationId xmlns:p14="http://schemas.microsoft.com/office/powerpoint/2010/main" val="2370969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Need to reach the red point at lead vehicle speed to avoid collision.</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47</a:t>
            </a:fld>
            <a:endParaRPr lang="en-US" altLang="zh-CN"/>
          </a:p>
        </p:txBody>
      </p:sp>
    </p:spTree>
    <p:extLst>
      <p:ext uri="{BB962C8B-B14F-4D97-AF65-F5344CB8AC3E}">
        <p14:creationId xmlns:p14="http://schemas.microsoft.com/office/powerpoint/2010/main" val="3768568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Consider a robot with starting speed </a:t>
                </a:r>
                <a14:m>
                  <m:oMath xmlns:m="http://schemas.openxmlformats.org/officeDocument/2006/math">
                    <m:r>
                      <a:rPr lang="en-US" b="0" i="1" smtClean="0">
                        <a:latin typeface="Cambria Math" panose="02040503050406030204" pitchFamily="18" charset="0"/>
                      </a:rPr>
                      <m:t>𝑣</m:t>
                    </m:r>
                  </m:oMath>
                </a14:m>
                <a:r>
                  <a:rPr lang="en-US" dirty="0"/>
                  <a:t> and constant acceleration or deceleration </a:t>
                </a:r>
                <a14:m>
                  <m:oMath xmlns:m="http://schemas.openxmlformats.org/officeDocument/2006/math">
                    <m:r>
                      <a:rPr lang="en-US" b="0" i="0" smtClean="0">
                        <a:latin typeface="Cambria Math" panose="02040503050406030204" pitchFamily="18" charset="0"/>
                      </a:rPr>
                      <m:t>−</m:t>
                    </m:r>
                    <m:sSub>
                      <m:sSubPr>
                        <m:ctrlPr>
                          <a:rPr lang="en-US" altLang="zh-CN"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altLang="zh-CN" i="1" dirty="0">
                            <a:latin typeface="Cambria Math" panose="02040503050406030204" pitchFamily="18" charset="0"/>
                          </a:rPr>
                          <m:t>𝑏</m:t>
                        </m:r>
                      </m:sub>
                    </m:sSub>
                  </m:oMath>
                </a14:m>
                <a:r>
                  <a:rPr lang="en-US" dirty="0"/>
                  <a:t>. After time </a:t>
                </a:r>
                <a14:m>
                  <m:oMath xmlns:m="http://schemas.openxmlformats.org/officeDocument/2006/math">
                    <m:r>
                      <a:rPr lang="en-US" b="0" i="1" smtClean="0">
                        <a:latin typeface="Cambria Math" panose="02040503050406030204" pitchFamily="18" charset="0"/>
                      </a:rPr>
                      <m:t>𝑡</m:t>
                    </m:r>
                  </m:oMath>
                </a14:m>
                <a:r>
                  <a:rPr lang="en-US" dirty="0"/>
                  <a:t>, it reaches speed of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sSub>
                      <m:sSubPr>
                        <m:ctrlPr>
                          <a:rPr lang="en-US" altLang="zh-CN"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altLang="zh-CN" i="1" dirty="0">
                            <a:latin typeface="Cambria Math" panose="02040503050406030204" pitchFamily="18" charset="0"/>
                          </a:rPr>
                          <m:t>𝑏</m:t>
                        </m:r>
                      </m:sub>
                    </m:sSub>
                    <m:r>
                      <a:rPr lang="en-US" b="0" i="1" smtClean="0">
                        <a:latin typeface="Cambria Math" panose="02040503050406030204" pitchFamily="18" charset="0"/>
                      </a:rPr>
                      <m:t>𝑡</m:t>
                    </m:r>
                    <m:r>
                      <a:rPr lang="en-US" b="0" i="1" smtClean="0">
                        <a:latin typeface="Cambria Math" panose="02040503050406030204" pitchFamily="18" charset="0"/>
                      </a:rPr>
                      <m:t>=0</m:t>
                    </m:r>
                  </m:oMath>
                </a14:m>
                <a:r>
                  <a:rPr lang="en-US" dirty="0"/>
                  <a:t>, and travels a distance of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𝑣</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altLang="zh-CN"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altLang="zh-CN" i="1" dirty="0">
                                <a:latin typeface="Cambria Math" panose="02040503050406030204" pitchFamily="18" charset="0"/>
                              </a:rPr>
                              <m:t>𝑏</m:t>
                            </m:r>
                          </m:sub>
                        </m:sSub>
                        <m:r>
                          <a:rPr lang="en-US" i="1">
                            <a:latin typeface="Cambria Math" panose="02040503050406030204" pitchFamily="18" charset="0"/>
                          </a:rPr>
                          <m:t>𝑡</m:t>
                        </m:r>
                      </m:e>
                    </m:d>
                    <m:r>
                      <a:rPr lang="en-US" i="1">
                        <a:latin typeface="Cambria Math" panose="02040503050406030204" pitchFamily="18" charset="0"/>
                      </a:rPr>
                      <m:t>𝑡</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altLang="zh-CN"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b>
                        <m:r>
                          <a:rPr lang="en-US" altLang="zh-CN" i="1" dirty="0">
                            <a:latin typeface="Cambria Math" panose="02040503050406030204" pitchFamily="18" charset="0"/>
                          </a:rPr>
                          <m:t>𝑏</m:t>
                        </m:r>
                      </m:sub>
                    </m:sSub>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e>
                          <m:sub>
                            <m:r>
                              <a:rPr lang="en-US" b="0" i="1" smtClean="0">
                                <a:latin typeface="Cambria Math" panose="02040503050406030204" pitchFamily="18" charset="0"/>
                              </a:rPr>
                              <m:t>𝑏</m:t>
                            </m:r>
                          </m:sub>
                        </m:sSub>
                      </m:den>
                    </m:f>
                  </m:oMath>
                </a14:m>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(Coursera MOOC contains typos here.)</a:t>
                </a:r>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Consider a robot with starting speed </a:t>
                </a:r>
                <a:r>
                  <a:rPr lang="en-US" b="0" i="0">
                    <a:latin typeface="Cambria Math" panose="02040503050406030204" pitchFamily="18" charset="0"/>
                  </a:rPr>
                  <a:t>𝑣</a:t>
                </a:r>
                <a:r>
                  <a:rPr lang="en-US" dirty="0"/>
                  <a:t> and constant acceleration or deceleration </a:t>
                </a:r>
                <a:r>
                  <a:rPr lang="en-US" b="0" i="0">
                    <a:latin typeface="Cambria Math" panose="02040503050406030204" pitchFamily="18" charset="0"/>
                  </a:rPr>
                  <a:t>−</a:t>
                </a:r>
                <a:r>
                  <a:rPr lang="en-US" i="0">
                    <a:latin typeface="Cambria Math" panose="02040503050406030204" pitchFamily="18" charset="0"/>
                  </a:rPr>
                  <a:t>𝑣 ̇</a:t>
                </a:r>
                <a:r>
                  <a:rPr lang="en-US" altLang="zh-CN" i="0" dirty="0">
                    <a:latin typeface="Cambria Math" panose="02040503050406030204" pitchFamily="18" charset="0"/>
                  </a:rPr>
                  <a:t>_𝑏</a:t>
                </a:r>
                <a:r>
                  <a:rPr lang="en-US" dirty="0"/>
                  <a:t>. After time </a:t>
                </a:r>
                <a:r>
                  <a:rPr lang="en-US" b="0" i="0">
                    <a:latin typeface="Cambria Math" panose="02040503050406030204" pitchFamily="18" charset="0"/>
                  </a:rPr>
                  <a:t>𝑡</a:t>
                </a:r>
                <a:r>
                  <a:rPr lang="en-US" dirty="0"/>
                  <a:t>, it reaches speed of </a:t>
                </a:r>
                <a:r>
                  <a:rPr lang="en-US" b="0" i="0">
                    <a:latin typeface="Cambria Math" panose="02040503050406030204" pitchFamily="18" charset="0"/>
                  </a:rPr>
                  <a:t>𝑣−</a:t>
                </a:r>
                <a:r>
                  <a:rPr lang="en-US" i="0">
                    <a:latin typeface="Cambria Math" panose="02040503050406030204" pitchFamily="18" charset="0"/>
                  </a:rPr>
                  <a:t>𝑣 ̇</a:t>
                </a:r>
                <a:r>
                  <a:rPr lang="en-US" altLang="zh-CN" i="0" dirty="0">
                    <a:latin typeface="Cambria Math" panose="02040503050406030204" pitchFamily="18" charset="0"/>
                  </a:rPr>
                  <a:t>_𝑏</a:t>
                </a:r>
                <a:r>
                  <a:rPr lang="en-US" altLang="zh-CN" b="0" i="0">
                    <a:latin typeface="Cambria Math" panose="02040503050406030204" pitchFamily="18" charset="0"/>
                  </a:rPr>
                  <a:t> </a:t>
                </a:r>
                <a:r>
                  <a:rPr lang="en-US" b="0" i="0">
                    <a:latin typeface="Cambria Math" panose="02040503050406030204" pitchFamily="18" charset="0"/>
                  </a:rPr>
                  <a:t>𝑡=0</a:t>
                </a:r>
                <a:r>
                  <a:rPr lang="en-US" dirty="0"/>
                  <a:t>, and travels a distance of </a:t>
                </a:r>
                <a:r>
                  <a:rPr lang="en-US" i="0">
                    <a:latin typeface="Cambria Math" panose="02040503050406030204" pitchFamily="18" charset="0"/>
                  </a:rPr>
                  <a:t>(𝑣−1/2</a:t>
                </a:r>
                <a:r>
                  <a:rPr lang="en-US" altLang="zh-CN" i="0" dirty="0">
                    <a:latin typeface="Cambria Math" panose="02040503050406030204" pitchFamily="18" charset="0"/>
                  </a:rPr>
                  <a:t> </a:t>
                </a:r>
                <a:r>
                  <a:rPr lang="en-US" i="0">
                    <a:latin typeface="Cambria Math" panose="02040503050406030204" pitchFamily="18" charset="0"/>
                  </a:rPr>
                  <a:t>𝑣 ̇</a:t>
                </a:r>
                <a:r>
                  <a:rPr lang="en-US" altLang="zh-CN" i="0" dirty="0">
                    <a:latin typeface="Cambria Math" panose="02040503050406030204" pitchFamily="18" charset="0"/>
                  </a:rPr>
                  <a:t>_𝑏</a:t>
                </a:r>
                <a:r>
                  <a:rPr lang="en-US" altLang="zh-CN" i="0">
                    <a:latin typeface="Cambria Math" panose="02040503050406030204" pitchFamily="18" charset="0"/>
                  </a:rPr>
                  <a:t> </a:t>
                </a:r>
                <a:r>
                  <a:rPr lang="en-US" i="0">
                    <a:latin typeface="Cambria Math" panose="02040503050406030204" pitchFamily="18" charset="0"/>
                  </a:rPr>
                  <a:t>𝑡)𝑡</a:t>
                </a:r>
                <a:r>
                  <a:rPr lang="en-US" b="0" i="0">
                    <a:latin typeface="Cambria Math" panose="02040503050406030204" pitchFamily="18" charset="0"/>
                  </a:rPr>
                  <a:t>=</a:t>
                </a:r>
                <a:r>
                  <a:rPr lang="en-US" i="0">
                    <a:latin typeface="Cambria Math" panose="02040503050406030204" pitchFamily="18" charset="0"/>
                  </a:rPr>
                  <a:t>1/2</a:t>
                </a:r>
                <a:r>
                  <a:rPr lang="en-US" altLang="zh-CN" i="0" dirty="0">
                    <a:latin typeface="Cambria Math" panose="02040503050406030204" pitchFamily="18" charset="0"/>
                  </a:rPr>
                  <a:t> </a:t>
                </a:r>
                <a:r>
                  <a:rPr lang="en-US" i="0">
                    <a:latin typeface="Cambria Math" panose="02040503050406030204" pitchFamily="18" charset="0"/>
                  </a:rPr>
                  <a:t>𝑣 ̇</a:t>
                </a:r>
                <a:r>
                  <a:rPr lang="en-US" altLang="zh-CN" i="0" dirty="0">
                    <a:latin typeface="Cambria Math" panose="02040503050406030204" pitchFamily="18" charset="0"/>
                  </a:rPr>
                  <a:t>_𝑏</a:t>
                </a:r>
                <a:r>
                  <a:rPr lang="en-US" altLang="zh-CN" i="0">
                    <a:latin typeface="Cambria Math" panose="02040503050406030204" pitchFamily="18" charset="0"/>
                  </a:rPr>
                  <a:t> </a:t>
                </a:r>
                <a:r>
                  <a:rPr lang="en-US" i="0">
                    <a:latin typeface="Cambria Math" panose="02040503050406030204" pitchFamily="18" charset="0"/>
                  </a:rPr>
                  <a:t>𝑡^2</a:t>
                </a:r>
                <a:r>
                  <a:rPr lang="en-US" b="0" i="0">
                    <a:latin typeface="Cambria Math" panose="02040503050406030204" pitchFamily="18" charset="0"/>
                  </a:rPr>
                  <a:t>=𝑣^2/(2𝑣 ̇_𝑏 )</a:t>
                </a:r>
                <a:r>
                  <a:rPr lang="en-US" dirty="0"/>
                  <a:t>.</a:t>
                </a:r>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52</a:t>
            </a:fld>
            <a:endParaRPr lang="en-US" altLang="zh-CN"/>
          </a:p>
        </p:txBody>
      </p:sp>
    </p:spTree>
    <p:extLst>
      <p:ext uri="{BB962C8B-B14F-4D97-AF65-F5344CB8AC3E}">
        <p14:creationId xmlns:p14="http://schemas.microsoft.com/office/powerpoint/2010/main" val="1465616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a:t>
            </a:fld>
            <a:endParaRPr lang="en-US" altLang="zh-CN"/>
          </a:p>
        </p:txBody>
      </p:sp>
    </p:spTree>
    <p:extLst>
      <p:ext uri="{BB962C8B-B14F-4D97-AF65-F5344CB8AC3E}">
        <p14:creationId xmlns:p14="http://schemas.microsoft.com/office/powerpoint/2010/main" val="257647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53</a:t>
            </a:fld>
            <a:endParaRPr lang="en-US" altLang="zh-CN"/>
          </a:p>
        </p:txBody>
      </p:sp>
    </p:spTree>
    <p:extLst>
      <p:ext uri="{BB962C8B-B14F-4D97-AF65-F5344CB8AC3E}">
        <p14:creationId xmlns:p14="http://schemas.microsoft.com/office/powerpoint/2010/main" val="2172237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 a useful system</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54</a:t>
            </a:fld>
            <a:endParaRPr lang="en-US" altLang="zh-CN"/>
          </a:p>
        </p:txBody>
      </p:sp>
    </p:spTree>
    <p:extLst>
      <p:ext uri="{BB962C8B-B14F-4D97-AF65-F5344CB8AC3E}">
        <p14:creationId xmlns:p14="http://schemas.microsoft.com/office/powerpoint/2010/main" val="3233203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on AI outputs open, transparent, technology neutral safety model for autonomous driving</a:t>
            </a:r>
          </a:p>
          <a:p>
            <a:r>
              <a:rPr lang="en-US" dirty="0"/>
              <a:t>How self-driving cars will learn to make life-or-death decisions</a:t>
            </a:r>
          </a:p>
          <a:p>
            <a:pPr lvl="1"/>
            <a:r>
              <a:rPr lang="en-US" dirty="0"/>
              <a:t>https://www.youtube.com/watch?v=EW4EqjxzFq4</a:t>
            </a:r>
            <a:endParaRPr lang="en-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OK for an AV to be involved in accidents, as long as it is not responsible for causing the accident.</a:t>
            </a:r>
            <a:endParaRPr lang="en-SE"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open, transparent, technology neutral safety model for autonomous driving</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57</a:t>
            </a:fld>
            <a:endParaRPr lang="en-US" altLang="zh-CN"/>
          </a:p>
        </p:txBody>
      </p:sp>
    </p:spTree>
    <p:extLst>
      <p:ext uri="{BB962C8B-B14F-4D97-AF65-F5344CB8AC3E}">
        <p14:creationId xmlns:p14="http://schemas.microsoft.com/office/powerpoint/2010/main" val="543105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1. Do not hit the car in front (longitudinal distance)</a:t>
            </a:r>
          </a:p>
          <a:p>
            <a:r>
              <a:rPr lang="en-US" dirty="0"/>
              <a:t>RULE 2. Do not cut in recklessly (lateral distance)</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58</a:t>
            </a:fld>
            <a:endParaRPr lang="en-US" altLang="zh-CN"/>
          </a:p>
        </p:txBody>
      </p:sp>
    </p:spTree>
    <p:extLst>
      <p:ext uri="{BB962C8B-B14F-4D97-AF65-F5344CB8AC3E}">
        <p14:creationId xmlns:p14="http://schemas.microsoft.com/office/powerpoint/2010/main" val="3873244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the lateral distance was becomes non-safe, brake longitudinally</a:t>
            </a:r>
          </a:p>
          <a:p>
            <a:r>
              <a:rPr lang="en-US" dirty="0"/>
              <a:t> and lateral</a:t>
            </a:r>
          </a:p>
          <a:p>
            <a:r>
              <a:rPr lang="en-US" dirty="0"/>
              <a:t>A situation is dangerous if it is </a:t>
            </a:r>
            <a:r>
              <a:rPr lang="en-US" dirty="0" err="1"/>
              <a:t>nonsafe</a:t>
            </a:r>
            <a:r>
              <a:rPr lang="en-US" dirty="0"/>
              <a:t> both laterally and longitudinally</a:t>
            </a:r>
          </a:p>
          <a:p>
            <a:endParaRPr lang="en-US" dirty="0"/>
          </a:p>
          <a:p>
            <a:r>
              <a:rPr lang="en-US" dirty="0">
                <a:solidFill>
                  <a:srgbClr val="FF0000"/>
                </a:solidFill>
              </a:rPr>
              <a:t>Soundness</a:t>
            </a:r>
            <a:r>
              <a:rPr lang="en-US" dirty="0"/>
              <a:t>: when the model says that the AV is not responsible for an accident, it should clearly match “common sense” of human judgement</a:t>
            </a:r>
          </a:p>
          <a:p>
            <a:r>
              <a:rPr lang="en-US" dirty="0">
                <a:solidFill>
                  <a:srgbClr val="FF0000"/>
                </a:solidFill>
              </a:rPr>
              <a:t>Usefulness</a:t>
            </a:r>
            <a:r>
              <a:rPr lang="en-US" dirty="0"/>
              <a:t>: it is possible to efficiently create a driving policy that guarantees to never cause accidents, while still maintaining normal flow of traffic.</a:t>
            </a:r>
          </a:p>
          <a:p>
            <a:pPr lvl="1"/>
            <a:r>
              <a:rPr lang="en-US" dirty="0"/>
              <a:t>Do not avoid collisions at all cost and stay in the garage.</a:t>
            </a:r>
          </a:p>
          <a:p>
            <a:r>
              <a:rPr lang="en-US" dirty="0"/>
              <a:t>Can we ensure that a driving policy based on RSS does not lead to accidents of our blame?</a:t>
            </a:r>
          </a:p>
          <a:p>
            <a:pPr lvl="1"/>
            <a:r>
              <a:rPr lang="en-US" dirty="0"/>
              <a:t>Not trivial due to butterfly effects, where a small action leads to a chain of events that lead to an accident.</a:t>
            </a:r>
          </a:p>
          <a:p>
            <a:pPr lvl="1"/>
            <a:r>
              <a:rPr lang="en-US" dirty="0"/>
              <a:t>But answer is affirmative: use </a:t>
            </a:r>
            <a:r>
              <a:rPr lang="en-US" dirty="0">
                <a:solidFill>
                  <a:srgbClr val="FF0000"/>
                </a:solidFill>
              </a:rPr>
              <a:t>mathematical induction </a:t>
            </a:r>
            <a:r>
              <a:rPr lang="en-US" dirty="0"/>
              <a:t>to construct an efficient procedure for guaranteeing RSS.</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59</a:t>
            </a:fld>
            <a:endParaRPr lang="en-US" altLang="zh-CN"/>
          </a:p>
        </p:txBody>
      </p:sp>
    </p:spTree>
    <p:extLst>
      <p:ext uri="{BB962C8B-B14F-4D97-AF65-F5344CB8AC3E}">
        <p14:creationId xmlns:p14="http://schemas.microsoft.com/office/powerpoint/2010/main" val="2297284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Consider a single lane road, where cars cannot perform lateral </a:t>
                </a:r>
                <a:r>
                  <a:rPr lang="en-US" dirty="0" err="1"/>
                  <a:t>manoeuvres</a:t>
                </a:r>
                <a:r>
                  <a:rPr lang="en-US" dirty="0"/>
                  <a:t>. </a:t>
                </a:r>
              </a:p>
              <a:p>
                <a:endParaRPr lang="en-US" dirty="0"/>
              </a:p>
              <a:p>
                <a:r>
                  <a:rPr lang="en-US" dirty="0"/>
                  <a:t>Two cars are travelling in the same direction, front car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and rear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𝑟</m:t>
                        </m:r>
                      </m:sub>
                    </m:sSub>
                  </m:oMath>
                </a14:m>
                <a:r>
                  <a:rPr lang="en-US" dirty="0"/>
                  <a:t>. How can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ensure that it will never hit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from behind? </a:t>
                </a:r>
              </a:p>
              <a:p>
                <a:r>
                  <a:rPr lang="en-US" dirty="0"/>
                  <a:t>It is the responsibility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to keep a “safe distance”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m:rPr>
                            <m:sty m:val="p"/>
                          </m:rPr>
                          <a:rPr lang="en-US">
                            <a:latin typeface="Cambria Math" panose="02040503050406030204" pitchFamily="18" charset="0"/>
                          </a:rPr>
                          <m:t>min</m:t>
                        </m:r>
                      </m:sub>
                    </m:sSub>
                  </m:oMath>
                </a14:m>
                <a:r>
                  <a:rPr lang="en-US" dirty="0"/>
                  <a:t> from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m:rPr>
                            <m:sty m:val="p"/>
                          </m:rPr>
                          <a:rPr lang="en-US">
                            <a:latin typeface="Cambria Math" panose="02040503050406030204" pitchFamily="18" charset="0"/>
                          </a:rPr>
                          <m:t>min</m:t>
                        </m:r>
                      </m:sub>
                    </m:sSub>
                  </m:oMath>
                </a14:m>
                <a:r>
                  <a:rPr lang="en-US" dirty="0"/>
                  <a:t> should be large enough so that no matter what,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will not hit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In our simple case, the worst-case situation is that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will suddenly brake hard, it will take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some response time </a:t>
                </a:r>
                <a14:m>
                  <m:oMath xmlns:m="http://schemas.openxmlformats.org/officeDocument/2006/math">
                    <m:r>
                      <a:rPr lang="en-US" b="0" i="1" smtClean="0">
                        <a:latin typeface="Cambria Math" panose="02040503050406030204" pitchFamily="18" charset="0"/>
                      </a:rPr>
                      <m:t>𝜌</m:t>
                    </m:r>
                  </m:oMath>
                </a14:m>
                <a:r>
                  <a:rPr lang="en-US" dirty="0"/>
                  <a:t> (sensing and reaction delay) to figure this out and to brake as well, and then both cars will decelerate. </a:t>
                </a:r>
              </a:p>
              <a:p>
                <a:endParaRPr lang="en-US" dirty="0"/>
              </a:p>
              <a:p>
                <a:r>
                  <a:rPr lang="en-US" dirty="0"/>
                  <a:t>The common sense rule is “if someone hits you from behind it is not your fault”. So, a first try would be to define that if a rear car,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𝑟</m:t>
                        </m:r>
                      </m:sub>
                    </m:sSub>
                  </m:oMath>
                </a14:m>
                <a:r>
                  <a:rPr lang="en-US" dirty="0"/>
                  <a:t>, hits a front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from behind, then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is </a:t>
                </a:r>
                <a:r>
                  <a:rPr lang="en-US" dirty="0" err="1"/>
                  <a:t>responsbile</a:t>
                </a:r>
                <a:r>
                  <a:rPr lang="en-US" dirty="0"/>
                  <a:t> for the accident. </a:t>
                </a:r>
              </a:p>
              <a:p>
                <a:r>
                  <a:rPr lang="en-US" dirty="0"/>
                  <a:t>But, this definition does not always comply with common sense. For example, suppose that both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are driving slowly up a hill, and then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slows down and starts rolling backward until it hits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Even though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hit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from behind, the common sense in this situation is that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b="0" i="1" smtClean="0">
                            <a:latin typeface="Cambria Math" panose="02040503050406030204" pitchFamily="18" charset="0"/>
                          </a:rPr>
                          <m:t>𝑓</m:t>
                        </m:r>
                      </m:sub>
                    </m:sSub>
                  </m:oMath>
                </a14:m>
                <a:r>
                  <a:rPr lang="en-US" dirty="0"/>
                  <a:t> should be responsible.</a:t>
                </a:r>
              </a:p>
              <a:p>
                <a:r>
                  <a:rPr lang="en-US" dirty="0"/>
                  <a:t> until reaching a full stop</a:t>
                </a:r>
                <a:endParaRPr lang="en-SE" dirty="0"/>
              </a:p>
              <a:p>
                <a:endParaRPr lang="en-SE" dirty="0"/>
              </a:p>
            </p:txBody>
          </p:sp>
        </mc:Choice>
        <mc:Fallback xmlns="">
          <p:sp>
            <p:nvSpPr>
              <p:cNvPr id="3" name="Notes Placeholder 2"/>
              <p:cNvSpPr>
                <a:spLocks noGrp="1"/>
              </p:cNvSpPr>
              <p:nvPr>
                <p:ph type="body" idx="1"/>
              </p:nvPr>
            </p:nvSpPr>
            <p:spPr/>
            <p:txBody>
              <a:bodyPr/>
              <a:lstStyle/>
              <a:p>
                <a:r>
                  <a:rPr lang="en-US" dirty="0"/>
                  <a:t>The common sense rule is “if someone hits you from behind it is not your fault”. So, a first try would be to define that if a rear car, </a:t>
                </a:r>
                <a:r>
                  <a:rPr lang="en-US" b="0" i="0">
                    <a:latin typeface="Cambria Math" panose="02040503050406030204" pitchFamily="18" charset="0"/>
                  </a:rPr>
                  <a:t>𝑐_𝑟</a:t>
                </a:r>
                <a:r>
                  <a:rPr lang="en-US" dirty="0"/>
                  <a:t>, hits a front car, </a:t>
                </a:r>
                <a:r>
                  <a:rPr lang="en-US" i="0">
                    <a:latin typeface="Cambria Math" panose="02040503050406030204" pitchFamily="18" charset="0"/>
                  </a:rPr>
                  <a:t>𝑐_</a:t>
                </a:r>
                <a:r>
                  <a:rPr lang="en-US" b="0" i="0">
                    <a:latin typeface="Cambria Math" panose="02040503050406030204" pitchFamily="18" charset="0"/>
                  </a:rPr>
                  <a:t>𝑓</a:t>
                </a:r>
                <a:r>
                  <a:rPr lang="en-US" dirty="0"/>
                  <a:t>, from behind, then </a:t>
                </a:r>
                <a:r>
                  <a:rPr lang="en-US" i="0">
                    <a:latin typeface="Cambria Math" panose="02040503050406030204" pitchFamily="18" charset="0"/>
                  </a:rPr>
                  <a:t>𝑐_𝑟</a:t>
                </a:r>
                <a:r>
                  <a:rPr lang="en-US" dirty="0"/>
                  <a:t> is </a:t>
                </a:r>
                <a:r>
                  <a:rPr lang="en-US" dirty="0" err="1"/>
                  <a:t>responsbile</a:t>
                </a:r>
                <a:r>
                  <a:rPr lang="en-US" dirty="0"/>
                  <a:t> for the accident. </a:t>
                </a:r>
              </a:p>
              <a:p>
                <a:r>
                  <a:rPr lang="en-US" dirty="0"/>
                  <a:t>But, this definition does not always comply with common sense. For example, suppose that both </a:t>
                </a:r>
                <a:r>
                  <a:rPr lang="en-US" i="0">
                    <a:latin typeface="Cambria Math" panose="02040503050406030204" pitchFamily="18" charset="0"/>
                  </a:rPr>
                  <a:t>𝑐_𝑟</a:t>
                </a:r>
                <a:r>
                  <a:rPr lang="en-US" dirty="0"/>
                  <a:t> and </a:t>
                </a:r>
                <a:r>
                  <a:rPr lang="en-US" i="0">
                    <a:latin typeface="Cambria Math" panose="02040503050406030204" pitchFamily="18" charset="0"/>
                  </a:rPr>
                  <a:t>𝑐_</a:t>
                </a:r>
                <a:r>
                  <a:rPr lang="en-US" b="0" i="0">
                    <a:latin typeface="Cambria Math" panose="02040503050406030204" pitchFamily="18" charset="0"/>
                  </a:rPr>
                  <a:t>𝑓</a:t>
                </a:r>
                <a:r>
                  <a:rPr lang="en-US" dirty="0"/>
                  <a:t> are driving slowly up a hill, and then </a:t>
                </a:r>
                <a:r>
                  <a:rPr lang="en-US" i="0">
                    <a:latin typeface="Cambria Math" panose="02040503050406030204" pitchFamily="18" charset="0"/>
                  </a:rPr>
                  <a:t>𝑐_</a:t>
                </a:r>
                <a:r>
                  <a:rPr lang="en-US" b="0" i="0">
                    <a:latin typeface="Cambria Math" panose="02040503050406030204" pitchFamily="18" charset="0"/>
                  </a:rPr>
                  <a:t>𝑓</a:t>
                </a:r>
                <a:r>
                  <a:rPr lang="en-US" dirty="0"/>
                  <a:t> slows down and starts rolling backward until it hits </a:t>
                </a:r>
                <a:r>
                  <a:rPr lang="en-US" i="0">
                    <a:latin typeface="Cambria Math" panose="02040503050406030204" pitchFamily="18" charset="0"/>
                  </a:rPr>
                  <a:t>𝑐_𝑟</a:t>
                </a:r>
                <a:r>
                  <a:rPr lang="en-US" dirty="0"/>
                  <a:t>. Even though </a:t>
                </a:r>
                <a:r>
                  <a:rPr lang="en-US" i="0">
                    <a:latin typeface="Cambria Math" panose="02040503050406030204" pitchFamily="18" charset="0"/>
                  </a:rPr>
                  <a:t>𝑐_𝑟</a:t>
                </a:r>
                <a:r>
                  <a:rPr lang="en-US" dirty="0"/>
                  <a:t> hit </a:t>
                </a:r>
                <a:r>
                  <a:rPr lang="en-US" i="0">
                    <a:latin typeface="Cambria Math" panose="02040503050406030204" pitchFamily="18" charset="0"/>
                  </a:rPr>
                  <a:t>𝑐_</a:t>
                </a:r>
                <a:r>
                  <a:rPr lang="en-US" b="0" i="0">
                    <a:latin typeface="Cambria Math" panose="02040503050406030204" pitchFamily="18" charset="0"/>
                  </a:rPr>
                  <a:t>𝑓</a:t>
                </a:r>
                <a:r>
                  <a:rPr lang="en-US" dirty="0"/>
                  <a:t> from behind, the common sense in this situation is that </a:t>
                </a:r>
                <a:r>
                  <a:rPr lang="en-US" i="0">
                    <a:latin typeface="Cambria Math" panose="02040503050406030204" pitchFamily="18" charset="0"/>
                  </a:rPr>
                  <a:t>𝑐_</a:t>
                </a:r>
                <a:r>
                  <a:rPr lang="en-US" b="0" i="0">
                    <a:latin typeface="Cambria Math" panose="02040503050406030204" pitchFamily="18" charset="0"/>
                  </a:rPr>
                  <a:t>𝑓</a:t>
                </a:r>
                <a:r>
                  <a:rPr lang="en-US" dirty="0"/>
                  <a:t> should be responsible.</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64</a:t>
            </a:fld>
            <a:endParaRPr lang="en-US" altLang="zh-CN"/>
          </a:p>
        </p:txBody>
      </p:sp>
    </p:spTree>
    <p:extLst>
      <p:ext uri="{BB962C8B-B14F-4D97-AF65-F5344CB8AC3E}">
        <p14:creationId xmlns:p14="http://schemas.microsoft.com/office/powerpoint/2010/main" val="2701959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65</a:t>
            </a:fld>
            <a:endParaRPr lang="en-US" altLang="zh-CN"/>
          </a:p>
        </p:txBody>
      </p:sp>
    </p:spTree>
    <p:extLst>
      <p:ext uri="{BB962C8B-B14F-4D97-AF65-F5344CB8AC3E}">
        <p14:creationId xmlns:p14="http://schemas.microsoft.com/office/powerpoint/2010/main" val="575391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of RSS to traditional AEB systems would use formulas to determine the moment when a vehicle enters a dangerous situation. It would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67</a:t>
            </a:fld>
            <a:endParaRPr lang="en-US" altLang="zh-CN"/>
          </a:p>
        </p:txBody>
      </p:sp>
    </p:spTree>
    <p:extLst>
      <p:ext uri="{BB962C8B-B14F-4D97-AF65-F5344CB8AC3E}">
        <p14:creationId xmlns:p14="http://schemas.microsoft.com/office/powerpoint/2010/main" val="3524728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https://intel.github.io/ad-rss-lib/</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69</a:t>
            </a:fld>
            <a:endParaRPr lang="en-US" altLang="zh-CN"/>
          </a:p>
        </p:txBody>
      </p:sp>
    </p:spTree>
    <p:extLst>
      <p:ext uri="{BB962C8B-B14F-4D97-AF65-F5344CB8AC3E}">
        <p14:creationId xmlns:p14="http://schemas.microsoft.com/office/powerpoint/2010/main" val="230295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Use graph search to find a high-level path from source to destination on the map</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a:t>
            </a:fld>
            <a:endParaRPr lang="en-US" altLang="zh-CN"/>
          </a:p>
        </p:txBody>
      </p:sp>
    </p:spTree>
    <p:extLst>
      <p:ext uri="{BB962C8B-B14F-4D97-AF65-F5344CB8AC3E}">
        <p14:creationId xmlns:p14="http://schemas.microsoft.com/office/powerpoint/2010/main" val="308337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will discuss Dijkstra’s and A* algorithm:</a:t>
            </a:r>
          </a:p>
          <a:p>
            <a:pPr lvl="1"/>
            <a:r>
              <a:rPr lang="en-US" dirty="0"/>
              <a:t>Both can finish after finding a path to goal, and the path is </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a:t>
            </a:fld>
            <a:endParaRPr lang="en-US" altLang="zh-CN"/>
          </a:p>
        </p:txBody>
      </p:sp>
    </p:spTree>
    <p:extLst>
      <p:ext uri="{BB962C8B-B14F-4D97-AF65-F5344CB8AC3E}">
        <p14:creationId xmlns:p14="http://schemas.microsoft.com/office/powerpoint/2010/main" val="346300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(Cannot finish here, must expand node B </a:t>
            </a:r>
          </a:p>
          <a:p>
            <a:r>
              <a:rPr lang="en-US" dirty="0"/>
              <a:t>since B’s cost to S 5 is less than 22.)</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a:t>
            </a:fld>
            <a:endParaRPr lang="en-US" altLang="zh-CN"/>
          </a:p>
        </p:txBody>
      </p:sp>
    </p:spTree>
    <p:extLst>
      <p:ext uri="{BB962C8B-B14F-4D97-AF65-F5344CB8AC3E}">
        <p14:creationId xmlns:p14="http://schemas.microsoft.com/office/powerpoint/2010/main" val="257671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a:t>
            </a:r>
          </a:p>
          <a:p>
            <a:r>
              <a:rPr lang="en-US" dirty="0"/>
              <a:t>The safety plan gives an overview of how you are going to achieve a safe system. A few of the major elements include:</a:t>
            </a:r>
          </a:p>
          <a:p>
            <a:pPr lvl="1"/>
            <a:r>
              <a:rPr lang="en-US" dirty="0"/>
              <a:t>what system is under consideration</a:t>
            </a:r>
          </a:p>
          <a:p>
            <a:pPr lvl="1"/>
            <a:r>
              <a:rPr lang="en-US" dirty="0"/>
              <a:t>the goal of the project</a:t>
            </a:r>
          </a:p>
          <a:p>
            <a:pPr lvl="1"/>
            <a:r>
              <a:rPr lang="en-US" dirty="0"/>
              <a:t>what steps will be taken to ensure safety</a:t>
            </a:r>
          </a:p>
          <a:p>
            <a:pPr lvl="1"/>
            <a:r>
              <a:rPr lang="en-US" dirty="0"/>
              <a:t>the roles and personnel involved in the project</a:t>
            </a:r>
          </a:p>
          <a:p>
            <a:pPr lvl="1"/>
            <a:r>
              <a:rPr lang="en-US" dirty="0"/>
              <a:t>the project timeline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18</a:t>
            </a:fld>
            <a:endParaRPr lang="en-US" altLang="zh-CN"/>
          </a:p>
        </p:txBody>
      </p:sp>
    </p:spTree>
    <p:extLst>
      <p:ext uri="{BB962C8B-B14F-4D97-AF65-F5344CB8AC3E}">
        <p14:creationId xmlns:p14="http://schemas.microsoft.com/office/powerpoint/2010/main" val="3251937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a:p>
            <a:r>
              <a:rPr lang="en-US" dirty="0"/>
              <a:t>Choose a maneuver (stop, go straight, turn left, turn right..),</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20</a:t>
            </a:fld>
            <a:endParaRPr lang="en-US" altLang="zh-CN"/>
          </a:p>
        </p:txBody>
      </p:sp>
    </p:spTree>
    <p:extLst>
      <p:ext uri="{BB962C8B-B14F-4D97-AF65-F5344CB8AC3E}">
        <p14:creationId xmlns:p14="http://schemas.microsoft.com/office/powerpoint/2010/main" val="2854083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Explicitly designed by experts</a:t>
            </a:r>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21</a:t>
            </a:fld>
            <a:endParaRPr lang="en-US" altLang="zh-CN"/>
          </a:p>
        </p:txBody>
      </p:sp>
    </p:spTree>
    <p:extLst>
      <p:ext uri="{BB962C8B-B14F-4D97-AF65-F5344CB8AC3E}">
        <p14:creationId xmlns:p14="http://schemas.microsoft.com/office/powerpoint/2010/main" val="3929128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dirty="0"/>
              <a:t>(✔</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23</a:t>
            </a:fld>
            <a:endParaRPr lang="en-US" altLang="zh-CN"/>
          </a:p>
        </p:txBody>
      </p:sp>
    </p:spTree>
    <p:extLst>
      <p:ext uri="{BB962C8B-B14F-4D97-AF65-F5344CB8AC3E}">
        <p14:creationId xmlns:p14="http://schemas.microsoft.com/office/powerpoint/2010/main" val="250962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5C03966-D6FD-4DDD-A95C-2C7993E51B9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ltLang="zh-CN" dirty="0"/>
              <a:t>Click to edit Master title style</a:t>
            </a:r>
            <a:endParaRPr lang="zh-CN" altLang="en-US" dirty="0"/>
          </a:p>
        </p:txBody>
      </p:sp>
      <p:sp>
        <p:nvSpPr>
          <p:cNvPr id="3" name="Content Placeholder 2"/>
          <p:cNvSpPr>
            <a:spLocks noGrp="1"/>
          </p:cNvSpPr>
          <p:nvPr>
            <p:ph idx="1"/>
          </p:nvPr>
        </p:nvSpPr>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Rectangle 4"/>
          <p:cNvSpPr>
            <a:spLocks noGrp="1" noChangeArrowheads="1"/>
          </p:cNvSpPr>
          <p:nvPr>
            <p:ph type="dt" sz="half" idx="10"/>
          </p:nvPr>
        </p:nvSpPr>
        <p:spPr>
          <a:xfrm>
            <a:off x="457200" y="6553200"/>
            <a:ext cx="2133600" cy="244475"/>
          </a:xfrm>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553200"/>
            <a:ext cx="2895600" cy="244475"/>
          </a:xfrm>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934200" y="6530035"/>
            <a:ext cx="2133600" cy="244475"/>
          </a:xfrm>
          <a:ln/>
        </p:spPr>
        <p:txBody>
          <a:bodyPr/>
          <a:lstStyle>
            <a:lvl1pPr>
              <a:defRPr/>
            </a:lvl1pPr>
          </a:lstStyle>
          <a:p>
            <a:pPr>
              <a:defRPr/>
            </a:pPr>
            <a:fld id="{F57F456A-00AF-44E6-8D70-638C0D0130FF}"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B0C9B42-DC4F-4955-8A6B-AF74C68745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52C1126-23CC-4559-B546-BAC515D1D40A}"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4"/>
            <a:ext cx="4040188"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4"/>
            <a:ext cx="4041775"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2DB2DEA-3332-4DF6-A348-197FA3F2EA8F}"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zh-CN"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8309577-EEFF-4D12-A7EE-88AD1DC79305}"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8195" name="Rectangle 3"/>
          <p:cNvSpPr>
            <a:spLocks noGrp="1" noChangeArrowheads="1"/>
          </p:cNvSpPr>
          <p:nvPr>
            <p:ph type="body" idx="1"/>
          </p:nvPr>
        </p:nvSpPr>
        <p:spPr bwMode="auto">
          <a:xfrm>
            <a:off x="457200" y="12954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smtClean="0">
                <a:ea typeface="宋体" charset="-122"/>
              </a:defRPr>
            </a:lvl1pPr>
          </a:lstStyle>
          <a:p>
            <a:pPr>
              <a:defRPr/>
            </a:pPr>
            <a:endParaRPr lang="en-US" altLang="zh-CN" dirty="0"/>
          </a:p>
        </p:txBody>
      </p:sp>
      <p:sp>
        <p:nvSpPr>
          <p:cNvPr id="1029" name="Rectangle 5"/>
          <p:cNvSpPr>
            <a:spLocks noGrp="1" noChangeArrowheads="1"/>
          </p:cNvSpPr>
          <p:nvPr>
            <p:ph type="ftr" sz="quarter" idx="3"/>
          </p:nvPr>
        </p:nvSpPr>
        <p:spPr bwMode="auto">
          <a:xfrm>
            <a:off x="3124200" y="6476999"/>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smtClean="0">
                <a:ea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宋体" charset="-122"/>
              </a:defRPr>
            </a:lvl1pPr>
          </a:lstStyle>
          <a:p>
            <a:pPr>
              <a:defRPr/>
            </a:pPr>
            <a:fld id="{FE160EA6-A35E-4F72-A219-BD66FDF9DC93}"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Lst>
  <p:hf hdr="0" ftr="0" dt="0"/>
  <p:txStyles>
    <p:titleStyle>
      <a:lvl1pPr algn="ctr" rtl="0" eaLnBrk="0" fontAlgn="base" hangingPunct="0">
        <a:spcBef>
          <a:spcPct val="0"/>
        </a:spcBef>
        <a:spcAft>
          <a:spcPct val="0"/>
        </a:spcAft>
        <a:defRPr sz="3600">
          <a:solidFill>
            <a:schemeClr val="tx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hyperlink" Target="https://qiao.github.io/PathFinding.js/visua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2.xml"/><Relationship Id="rId6" Type="http://schemas.openxmlformats.org/officeDocument/2006/relationships/hyperlink" Target="https://www.youtube.com/watch?v=pOFtvZ_qVsA" TargetMode="External"/><Relationship Id="rId5" Type="http://schemas.openxmlformats.org/officeDocument/2006/relationships/image" Target="../media/image53.gif"/><Relationship Id="rId4" Type="http://schemas.openxmlformats.org/officeDocument/2006/relationships/image" Target="../media/image52.gif"/></Relationships>
</file>

<file path=ppt/slides/_rels/slide37.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DdNAcv_rezc"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EceAB6TUYzo"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youtube.com/watch?v=pn88uJbkQq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5.xml.rels><?xml version="1.0" encoding="UTF-8" standalone="yes"?>
<Relationships xmlns="http://schemas.openxmlformats.org/package/2006/relationships"><Relationship Id="rId13" Type="http://schemas.openxmlformats.org/officeDocument/2006/relationships/image" Target="../media/image240.png"/><Relationship Id="rId18" Type="http://schemas.openxmlformats.org/officeDocument/2006/relationships/image" Target="../media/image280.png"/><Relationship Id="rId26" Type="http://schemas.openxmlformats.org/officeDocument/2006/relationships/image" Target="../media/image95.png"/><Relationship Id="rId3" Type="http://schemas.openxmlformats.org/officeDocument/2006/relationships/image" Target="../media/image88.png"/><Relationship Id="rId21" Type="http://schemas.openxmlformats.org/officeDocument/2006/relationships/image" Target="../media/image90.png"/><Relationship Id="rId7" Type="http://schemas.openxmlformats.org/officeDocument/2006/relationships/image" Target="../media/image180.png"/><Relationship Id="rId12" Type="http://schemas.openxmlformats.org/officeDocument/2006/relationships/image" Target="../media/image230.png"/><Relationship Id="rId17" Type="http://schemas.openxmlformats.org/officeDocument/2006/relationships/image" Target="../media/image250.png"/><Relationship Id="rId25" Type="http://schemas.openxmlformats.org/officeDocument/2006/relationships/image" Target="../media/image94.png"/><Relationship Id="rId33" Type="http://schemas.openxmlformats.org/officeDocument/2006/relationships/image" Target="../media/image89.png"/><Relationship Id="rId2" Type="http://schemas.openxmlformats.org/officeDocument/2006/relationships/notesSlide" Target="../notesSlides/notesSlide26.xml"/><Relationship Id="rId16" Type="http://schemas.openxmlformats.org/officeDocument/2006/relationships/image" Target="../media/image270.png"/><Relationship Id="rId20" Type="http://schemas.openxmlformats.org/officeDocument/2006/relationships/image" Target="../media/image300.png"/><Relationship Id="rId29"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220.png"/><Relationship Id="rId24" Type="http://schemas.openxmlformats.org/officeDocument/2006/relationships/image" Target="../media/image92.png"/><Relationship Id="rId32" Type="http://schemas.openxmlformats.org/officeDocument/2006/relationships/image" Target="../media/image102.png"/><Relationship Id="rId5" Type="http://schemas.openxmlformats.org/officeDocument/2006/relationships/image" Target="../media/image160.png"/><Relationship Id="rId15" Type="http://schemas.openxmlformats.org/officeDocument/2006/relationships/image" Target="../media/image260.png"/><Relationship Id="rId23" Type="http://schemas.openxmlformats.org/officeDocument/2006/relationships/image" Target="../media/image91.png"/><Relationship Id="rId28" Type="http://schemas.openxmlformats.org/officeDocument/2006/relationships/image" Target="../media/image97.png"/><Relationship Id="rId10" Type="http://schemas.openxmlformats.org/officeDocument/2006/relationships/image" Target="../media/image890.png"/><Relationship Id="rId19" Type="http://schemas.openxmlformats.org/officeDocument/2006/relationships/image" Target="../media/image290.png"/><Relationship Id="rId31" Type="http://schemas.openxmlformats.org/officeDocument/2006/relationships/image" Target="../media/image101.png"/><Relationship Id="rId4" Type="http://schemas.openxmlformats.org/officeDocument/2006/relationships/image" Target="../media/image85.png"/><Relationship Id="rId9" Type="http://schemas.openxmlformats.org/officeDocument/2006/relationships/image" Target="../media/image200.png"/><Relationship Id="rId14" Type="http://schemas.openxmlformats.org/officeDocument/2006/relationships/image" Target="../media/image161.png"/><Relationship Id="rId22" Type="http://schemas.openxmlformats.org/officeDocument/2006/relationships/image" Target="../media/image321.png"/><Relationship Id="rId27" Type="http://schemas.openxmlformats.org/officeDocument/2006/relationships/image" Target="../media/image96.png"/><Relationship Id="rId30" Type="http://schemas.openxmlformats.org/officeDocument/2006/relationships/image" Target="../media/image100.png"/><Relationship Id="rId8" Type="http://schemas.openxmlformats.org/officeDocument/2006/relationships/image" Target="../media/image190.png"/></Relationships>
</file>

<file path=ppt/slides/_rels/slide66.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85.png"/><Relationship Id="rId7" Type="http://schemas.openxmlformats.org/officeDocument/2006/relationships/image" Target="../media/image360.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340.png"/><Relationship Id="rId4" Type="http://schemas.openxmlformats.org/officeDocument/2006/relationships/image" Target="../media/image330.png"/><Relationship Id="rId9"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UxKPXPT2T8Q"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defRPr/>
            </a:pPr>
            <a:r>
              <a:rPr lang="en-US" sz="4000" dirty="0"/>
              <a:t>L</a:t>
            </a:r>
            <a:r>
              <a:rPr lang="en-US" altLang="zh-CN" sz="4000" dirty="0"/>
              <a:t>5</a:t>
            </a:r>
            <a:r>
              <a:rPr lang="en-US" sz="4000" dirty="0"/>
              <a:t>  </a:t>
            </a:r>
            <a:r>
              <a:rPr lang="en-US" altLang="zh-CN" sz="4000" dirty="0"/>
              <a:t>Planning</a:t>
            </a:r>
            <a:endParaRPr lang="en-US" sz="4000" i="1" dirty="0">
              <a:latin typeface="Calibri" charset="0"/>
              <a:ea typeface="ＭＳ Ｐゴシック" charset="0"/>
              <a:cs typeface="ＭＳ Ｐゴシック" charset="0"/>
            </a:endParaRPr>
          </a:p>
        </p:txBody>
      </p:sp>
      <p:sp>
        <p:nvSpPr>
          <p:cNvPr id="6" name="Slide Number Placeholder 5"/>
          <p:cNvSpPr>
            <a:spLocks noGrp="1"/>
          </p:cNvSpPr>
          <p:nvPr>
            <p:ph type="sldNum" sz="quarter" idx="12"/>
          </p:nvPr>
        </p:nvSpPr>
        <p:spPr>
          <a:prstGeom prst="rect">
            <a:avLst/>
          </a:prstGeom>
        </p:spPr>
        <p:txBody>
          <a:bodyPr vert="horz" lIns="68580" tIns="34290" rIns="68580" bIns="34290" rtlCol="0" anchor="ctr"/>
          <a:lstStyle>
            <a:lvl1pPr algn="r">
              <a:defRPr sz="900">
                <a:solidFill>
                  <a:schemeClr val="tx1">
                    <a:tint val="75000"/>
                  </a:schemeClr>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3CC63E4C-4642-794D-A2FD-70F6B81535F5}" type="slidenum">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txBox="1">
            <a:spLocks/>
          </p:cNvSpPr>
          <p:nvPr/>
        </p:nvSpPr>
        <p:spPr>
          <a:xfrm>
            <a:off x="3486150" y="5624515"/>
            <a:ext cx="217170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E3EC2999-6702-4D98-8FB8-96DE37598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575" y="3440723"/>
            <a:ext cx="3814763" cy="23962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42F9FAB-27B7-49CD-A06E-B5AF93967D51}"/>
              </a:ext>
            </a:extLst>
          </p:cNvPr>
          <p:cNvSpPr txBox="1"/>
          <p:nvPr/>
        </p:nvSpPr>
        <p:spPr>
          <a:xfrm>
            <a:off x="1752600" y="6611779"/>
            <a:ext cx="6324600" cy="246221"/>
          </a:xfrm>
          <a:prstGeom prst="rect">
            <a:avLst/>
          </a:prstGeom>
          <a:noFill/>
        </p:spPr>
        <p:txBody>
          <a:bodyPr wrap="square">
            <a:spAutoFit/>
          </a:bodyPr>
          <a:lstStyle/>
          <a:p>
            <a:r>
              <a:rPr lang="en-US" sz="1000" dirty="0"/>
              <a:t>Acknowledgement: slides partly based on </a:t>
            </a:r>
            <a:r>
              <a:rPr lang="en-SE" sz="1000" dirty="0"/>
              <a:t>https://www.coursera.org/learn/motion-planning-self-driving-cars</a:t>
            </a:r>
          </a:p>
        </p:txBody>
      </p:sp>
      <p:sp>
        <p:nvSpPr>
          <p:cNvPr id="4" name="Subtitle 2">
            <a:extLst>
              <a:ext uri="{FF2B5EF4-FFF2-40B4-BE49-F238E27FC236}">
                <a16:creationId xmlns:a16="http://schemas.microsoft.com/office/drawing/2014/main" id="{C61D5E90-5D8F-F346-1550-8D8400E509D8}"/>
              </a:ext>
            </a:extLst>
          </p:cNvPr>
          <p:cNvSpPr txBox="1">
            <a:spLocks/>
          </p:cNvSpPr>
          <p:nvPr/>
        </p:nvSpPr>
        <p:spPr>
          <a:xfrm>
            <a:off x="-76200" y="5888698"/>
            <a:ext cx="9296400" cy="84531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Zonghua Gu, Umeå University</a:t>
            </a:r>
          </a:p>
          <a:p>
            <a:r>
              <a:rPr lang="en-US" dirty="0"/>
              <a:t>Nov. 2023</a:t>
            </a:r>
          </a:p>
        </p:txBody>
      </p:sp>
    </p:spTree>
    <p:extLst>
      <p:ext uri="{BB962C8B-B14F-4D97-AF65-F5344CB8AC3E}">
        <p14:creationId xmlns:p14="http://schemas.microsoft.com/office/powerpoint/2010/main" val="40392892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Dijkstra Example</a:t>
            </a:r>
            <a:endParaRPr lang="en-SE" dirty="0"/>
          </a:p>
        </p:txBody>
      </p:sp>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1250142149"/>
              </p:ext>
            </p:extLst>
          </p:nvPr>
        </p:nvGraphicFramePr>
        <p:xfrm>
          <a:off x="1295280" y="974444"/>
          <a:ext cx="2220472" cy="74168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S</a:t>
                      </a:r>
                      <a:endParaRPr lang="en-SE" sz="1400" dirty="0"/>
                    </a:p>
                  </a:txBody>
                  <a:tcPr/>
                </a:tc>
                <a:tc>
                  <a:txBody>
                    <a:bodyPr/>
                    <a:lstStyle/>
                    <a:p>
                      <a:r>
                        <a:rPr lang="en-US" sz="1400" dirty="0"/>
                        <a:t>0</a:t>
                      </a:r>
                      <a:endParaRPr lang="en-SE" sz="1400" dirty="0"/>
                    </a:p>
                  </a:txBody>
                  <a:tcPr/>
                </a:tc>
                <a:extLst>
                  <a:ext uri="{0D108BD9-81ED-4DB2-BD59-A6C34878D82A}">
                    <a16:rowId xmlns:a16="http://schemas.microsoft.com/office/drawing/2014/main" val="1408196158"/>
                  </a:ext>
                </a:extLst>
              </a:tr>
            </a:tbl>
          </a:graphicData>
        </a:graphic>
      </p:graphicFrame>
      <p:grpSp>
        <p:nvGrpSpPr>
          <p:cNvPr id="100" name="Group 99">
            <a:extLst>
              <a:ext uri="{FF2B5EF4-FFF2-40B4-BE49-F238E27FC236}">
                <a16:creationId xmlns:a16="http://schemas.microsoft.com/office/drawing/2014/main" id="{326C9843-65E4-47F0-9F9E-0D5AAF1AD341}"/>
              </a:ext>
            </a:extLst>
          </p:cNvPr>
          <p:cNvGrpSpPr/>
          <p:nvPr/>
        </p:nvGrpSpPr>
        <p:grpSpPr>
          <a:xfrm>
            <a:off x="5109452" y="2675585"/>
            <a:ext cx="3323299" cy="1506832"/>
            <a:chOff x="4445031" y="804488"/>
            <a:chExt cx="4377787" cy="1984952"/>
          </a:xfrm>
        </p:grpSpPr>
        <p:sp>
          <p:nvSpPr>
            <p:cNvPr id="101" name="Oval 100">
              <a:extLst>
                <a:ext uri="{FF2B5EF4-FFF2-40B4-BE49-F238E27FC236}">
                  <a16:creationId xmlns:a16="http://schemas.microsoft.com/office/drawing/2014/main" id="{49A4828D-1364-4ED1-BD67-B87BE63530C2}"/>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02" name="Oval 101">
              <a:extLst>
                <a:ext uri="{FF2B5EF4-FFF2-40B4-BE49-F238E27FC236}">
                  <a16:creationId xmlns:a16="http://schemas.microsoft.com/office/drawing/2014/main" id="{445B6BF8-8496-4003-A25D-2D8FB1AB8CBE}"/>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3" name="Oval 102">
              <a:extLst>
                <a:ext uri="{FF2B5EF4-FFF2-40B4-BE49-F238E27FC236}">
                  <a16:creationId xmlns:a16="http://schemas.microsoft.com/office/drawing/2014/main" id="{7883FDC1-00F6-4845-AC44-0EFE9A8BB074}"/>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04" name="Oval 103">
              <a:extLst>
                <a:ext uri="{FF2B5EF4-FFF2-40B4-BE49-F238E27FC236}">
                  <a16:creationId xmlns:a16="http://schemas.microsoft.com/office/drawing/2014/main" id="{525F2FF6-F18B-4DFC-8B4B-290ABA42F78A}"/>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05" name="Straight Arrow Connector 104">
              <a:extLst>
                <a:ext uri="{FF2B5EF4-FFF2-40B4-BE49-F238E27FC236}">
                  <a16:creationId xmlns:a16="http://schemas.microsoft.com/office/drawing/2014/main" id="{A53F7C35-CA2C-4682-8747-C6BA210C8031}"/>
                </a:ext>
              </a:extLst>
            </p:cNvPr>
            <p:cNvCxnSpPr>
              <a:stCxn id="101" idx="6"/>
              <a:endCxn id="10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6" name="Straight Arrow Connector 105">
              <a:extLst>
                <a:ext uri="{FF2B5EF4-FFF2-40B4-BE49-F238E27FC236}">
                  <a16:creationId xmlns:a16="http://schemas.microsoft.com/office/drawing/2014/main" id="{3F26E9AC-29AB-40E5-A082-7059784BA209}"/>
                </a:ext>
              </a:extLst>
            </p:cNvPr>
            <p:cNvCxnSpPr>
              <a:stCxn id="101" idx="5"/>
              <a:endCxn id="104"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07" name="TextBox 106">
              <a:extLst>
                <a:ext uri="{FF2B5EF4-FFF2-40B4-BE49-F238E27FC236}">
                  <a16:creationId xmlns:a16="http://schemas.microsoft.com/office/drawing/2014/main" id="{DD1B428F-C4B0-44A7-99BF-975191227FD7}"/>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8" name="Straight Arrow Connector 107">
              <a:extLst>
                <a:ext uri="{FF2B5EF4-FFF2-40B4-BE49-F238E27FC236}">
                  <a16:creationId xmlns:a16="http://schemas.microsoft.com/office/drawing/2014/main" id="{1F0B3DFA-6AE6-4B8E-A69D-D740ECBA4A0B}"/>
                </a:ext>
              </a:extLst>
            </p:cNvPr>
            <p:cNvCxnSpPr>
              <a:cxnSpLocks/>
              <a:endCxn id="10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37C9739A-9B90-4A92-94B5-9FD1E63F138A}"/>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10" name="Straight Arrow Connector 109">
              <a:extLst>
                <a:ext uri="{FF2B5EF4-FFF2-40B4-BE49-F238E27FC236}">
                  <a16:creationId xmlns:a16="http://schemas.microsoft.com/office/drawing/2014/main" id="{AF8AEBB4-009F-4D37-927C-49FDA739F6DA}"/>
                </a:ext>
              </a:extLst>
            </p:cNvPr>
            <p:cNvCxnSpPr>
              <a:cxnSpLocks/>
              <a:endCxn id="11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11" name="Oval 110">
              <a:extLst>
                <a:ext uri="{FF2B5EF4-FFF2-40B4-BE49-F238E27FC236}">
                  <a16:creationId xmlns:a16="http://schemas.microsoft.com/office/drawing/2014/main" id="{9775668A-EDA7-4FF7-94FE-E809FF454BF5}"/>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12" name="Straight Arrow Connector 111">
              <a:extLst>
                <a:ext uri="{FF2B5EF4-FFF2-40B4-BE49-F238E27FC236}">
                  <a16:creationId xmlns:a16="http://schemas.microsoft.com/office/drawing/2014/main" id="{D95F1962-741F-4F8A-A9A3-8CAE47CE2363}"/>
                </a:ext>
              </a:extLst>
            </p:cNvPr>
            <p:cNvCxnSpPr>
              <a:cxnSpLocks/>
              <a:stCxn id="103" idx="5"/>
              <a:endCxn id="11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13" name="TextBox 112">
              <a:extLst>
                <a:ext uri="{FF2B5EF4-FFF2-40B4-BE49-F238E27FC236}">
                  <a16:creationId xmlns:a16="http://schemas.microsoft.com/office/drawing/2014/main" id="{B62B203A-6673-4F64-8959-01AC52B99376}"/>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14" name="TextBox 113">
              <a:extLst>
                <a:ext uri="{FF2B5EF4-FFF2-40B4-BE49-F238E27FC236}">
                  <a16:creationId xmlns:a16="http://schemas.microsoft.com/office/drawing/2014/main" id="{EDA29ADB-EE24-47D6-A3B0-97C953BF78D2}"/>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16" name="TextBox 115">
              <a:extLst>
                <a:ext uri="{FF2B5EF4-FFF2-40B4-BE49-F238E27FC236}">
                  <a16:creationId xmlns:a16="http://schemas.microsoft.com/office/drawing/2014/main" id="{F644ADFB-AF28-448E-B845-45C05812355C}"/>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117" name="Group 116">
            <a:extLst>
              <a:ext uri="{FF2B5EF4-FFF2-40B4-BE49-F238E27FC236}">
                <a16:creationId xmlns:a16="http://schemas.microsoft.com/office/drawing/2014/main" id="{CE8DE5EB-1816-4C1A-BBBB-92A9E8638954}"/>
              </a:ext>
            </a:extLst>
          </p:cNvPr>
          <p:cNvGrpSpPr/>
          <p:nvPr/>
        </p:nvGrpSpPr>
        <p:grpSpPr>
          <a:xfrm>
            <a:off x="5118193" y="4601190"/>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B</a:t>
              </a:r>
              <a:endParaRPr kumimoji="0" lang="en-SE" sz="1400" b="0" i="0" u="none" strike="noStrike" cap="none" normalizeH="0" baseline="0" dirty="0">
                <a:ln>
                  <a:noFill/>
                </a:ln>
                <a:solidFill>
                  <a:srgbClr val="FF0000"/>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aphicFrame>
        <p:nvGraphicFramePr>
          <p:cNvPr id="149" name="Table 5">
            <a:extLst>
              <a:ext uri="{FF2B5EF4-FFF2-40B4-BE49-F238E27FC236}">
                <a16:creationId xmlns:a16="http://schemas.microsoft.com/office/drawing/2014/main" id="{F3474D7C-A6E5-4258-9023-86C372123B07}"/>
              </a:ext>
            </a:extLst>
          </p:cNvPr>
          <p:cNvGraphicFramePr>
            <a:graphicFrameLocks noGrp="1"/>
          </p:cNvGraphicFramePr>
          <p:nvPr>
            <p:extLst>
              <p:ext uri="{D42A27DB-BD31-4B8C-83A1-F6EECF244321}">
                <p14:modId xmlns:p14="http://schemas.microsoft.com/office/powerpoint/2010/main" val="827856375"/>
              </p:ext>
            </p:extLst>
          </p:nvPr>
        </p:nvGraphicFramePr>
        <p:xfrm>
          <a:off x="1295280" y="2541050"/>
          <a:ext cx="2220472" cy="111252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A</a:t>
                      </a:r>
                      <a:endParaRPr lang="en-SE" sz="1400" dirty="0"/>
                    </a:p>
                  </a:txBody>
                  <a:tcPr/>
                </a:tc>
                <a:tc>
                  <a:txBody>
                    <a:bodyPr/>
                    <a:lstStyle/>
                    <a:p>
                      <a:r>
                        <a:rPr lang="en-US" sz="1400" dirty="0"/>
                        <a:t>2</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extLst>
                  <a:ext uri="{0D108BD9-81ED-4DB2-BD59-A6C34878D82A}">
                    <a16:rowId xmlns:a16="http://schemas.microsoft.com/office/drawing/2014/main" val="1160245720"/>
                  </a:ext>
                </a:extLst>
              </a:tr>
            </a:tbl>
          </a:graphicData>
        </a:graphic>
      </p:graphicFrame>
      <p:graphicFrame>
        <p:nvGraphicFramePr>
          <p:cNvPr id="150" name="Table 5">
            <a:extLst>
              <a:ext uri="{FF2B5EF4-FFF2-40B4-BE49-F238E27FC236}">
                <a16:creationId xmlns:a16="http://schemas.microsoft.com/office/drawing/2014/main" id="{C7C06FC3-B1F7-48D8-AEEC-5217E6216311}"/>
              </a:ext>
            </a:extLst>
          </p:cNvPr>
          <p:cNvGraphicFramePr>
            <a:graphicFrameLocks noGrp="1"/>
          </p:cNvGraphicFramePr>
          <p:nvPr>
            <p:extLst>
              <p:ext uri="{D42A27DB-BD31-4B8C-83A1-F6EECF244321}">
                <p14:modId xmlns:p14="http://schemas.microsoft.com/office/powerpoint/2010/main" val="454806167"/>
              </p:ext>
            </p:extLst>
          </p:nvPr>
        </p:nvGraphicFramePr>
        <p:xfrm>
          <a:off x="1295280" y="4601190"/>
          <a:ext cx="2220472" cy="111252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B</a:t>
                      </a:r>
                      <a:endParaRPr lang="en-SE" sz="1400" dirty="0"/>
                    </a:p>
                  </a:txBody>
                  <a:tcPr/>
                </a:tc>
                <a:tc>
                  <a:txBody>
                    <a:bodyPr/>
                    <a:lstStyle/>
                    <a:p>
                      <a:r>
                        <a:rPr lang="en-US" sz="1400" dirty="0"/>
                        <a:t>5</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extLst>
                  <a:ext uri="{0D108BD9-81ED-4DB2-BD59-A6C34878D82A}">
                    <a16:rowId xmlns:a16="http://schemas.microsoft.com/office/drawing/2014/main" val="1160245720"/>
                  </a:ext>
                </a:extLst>
              </a:tr>
            </a:tbl>
          </a:graphicData>
        </a:graphic>
      </p:graphicFrame>
      <p:sp>
        <p:nvSpPr>
          <p:cNvPr id="8" name="TextBox 7">
            <a:extLst>
              <a:ext uri="{FF2B5EF4-FFF2-40B4-BE49-F238E27FC236}">
                <a16:creationId xmlns:a16="http://schemas.microsoft.com/office/drawing/2014/main" id="{4FC29197-656B-4B07-AC01-9093E908BAE0}"/>
              </a:ext>
            </a:extLst>
          </p:cNvPr>
          <p:cNvSpPr txBox="1"/>
          <p:nvPr/>
        </p:nvSpPr>
        <p:spPr>
          <a:xfrm>
            <a:off x="1201590" y="3618719"/>
            <a:ext cx="1404552" cy="338554"/>
          </a:xfrm>
          <a:prstGeom prst="rect">
            <a:avLst/>
          </a:prstGeom>
          <a:noFill/>
        </p:spPr>
        <p:txBody>
          <a:bodyPr wrap="none" rtlCol="0">
            <a:spAutoFit/>
          </a:bodyPr>
          <a:lstStyle/>
          <a:p>
            <a:r>
              <a:rPr lang="en-US" sz="1600" dirty="0"/>
              <a:t>Closed set: S</a:t>
            </a:r>
            <a:endParaRPr lang="en-SE" sz="1600" dirty="0"/>
          </a:p>
        </p:txBody>
      </p:sp>
      <p:sp>
        <p:nvSpPr>
          <p:cNvPr id="151" name="TextBox 150">
            <a:extLst>
              <a:ext uri="{FF2B5EF4-FFF2-40B4-BE49-F238E27FC236}">
                <a16:creationId xmlns:a16="http://schemas.microsoft.com/office/drawing/2014/main" id="{90056AF5-F50F-46FA-8AB3-317EA18D24EF}"/>
              </a:ext>
            </a:extLst>
          </p:cNvPr>
          <p:cNvSpPr txBox="1"/>
          <p:nvPr/>
        </p:nvSpPr>
        <p:spPr>
          <a:xfrm>
            <a:off x="1210631" y="5738452"/>
            <a:ext cx="1644874" cy="338554"/>
          </a:xfrm>
          <a:prstGeom prst="rect">
            <a:avLst/>
          </a:prstGeom>
          <a:noFill/>
        </p:spPr>
        <p:txBody>
          <a:bodyPr wrap="none" rtlCol="0">
            <a:spAutoFit/>
          </a:bodyPr>
          <a:lstStyle/>
          <a:p>
            <a:r>
              <a:rPr lang="en-US" sz="1600" dirty="0"/>
              <a:t>Closed set: S, A</a:t>
            </a:r>
            <a:endParaRPr lang="en-SE" sz="1600" dirty="0"/>
          </a:p>
        </p:txBody>
      </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10</a:t>
            </a:fld>
            <a:endParaRPr lang="en-US" altLang="zh-CN" dirty="0"/>
          </a:p>
        </p:txBody>
      </p:sp>
    </p:spTree>
    <p:extLst>
      <p:ext uri="{BB962C8B-B14F-4D97-AF65-F5344CB8AC3E}">
        <p14:creationId xmlns:p14="http://schemas.microsoft.com/office/powerpoint/2010/main" val="1318160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300" cy="1506832"/>
            <a:chOff x="4445030" y="804488"/>
            <a:chExt cx="4377788"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0"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Dijkstra Example </a:t>
            </a:r>
            <a:r>
              <a:rPr lang="en-US" dirty="0" err="1"/>
              <a:t>cont</a:t>
            </a:r>
            <a:r>
              <a:rPr lang="en-US" dirty="0"/>
              <a:t>’</a:t>
            </a:r>
            <a:endParaRPr lang="en-SE" dirty="0"/>
          </a:p>
        </p:txBody>
      </p:sp>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2014967429"/>
              </p:ext>
            </p:extLst>
          </p:nvPr>
        </p:nvGraphicFramePr>
        <p:xfrm>
          <a:off x="1330718" y="950984"/>
          <a:ext cx="2220472" cy="111252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extLst>
                  <a:ext uri="{0D108BD9-81ED-4DB2-BD59-A6C34878D82A}">
                    <a16:rowId xmlns:a16="http://schemas.microsoft.com/office/drawing/2014/main" val="14081961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a:t>
                      </a:r>
                      <a:endParaRPr lang="en-SE" sz="1400" dirty="0"/>
                    </a:p>
                  </a:txBody>
                  <a:tcPr/>
                </a:tc>
                <a:tc>
                  <a:txBody>
                    <a:bodyPr/>
                    <a:lstStyle/>
                    <a:p>
                      <a:r>
                        <a:rPr lang="en-US" sz="1400" dirty="0"/>
                        <a:t>25</a:t>
                      </a:r>
                      <a:endParaRPr lang="en-SE" sz="1400" dirty="0"/>
                    </a:p>
                  </a:txBody>
                  <a:tcPr/>
                </a:tc>
                <a:extLst>
                  <a:ext uri="{0D108BD9-81ED-4DB2-BD59-A6C34878D82A}">
                    <a16:rowId xmlns:a16="http://schemas.microsoft.com/office/drawing/2014/main" val="1160245720"/>
                  </a:ext>
                </a:extLst>
              </a:tr>
            </a:tbl>
          </a:graphicData>
        </a:graphic>
      </p:graphicFrame>
      <p:grpSp>
        <p:nvGrpSpPr>
          <p:cNvPr id="100" name="Group 99">
            <a:extLst>
              <a:ext uri="{FF2B5EF4-FFF2-40B4-BE49-F238E27FC236}">
                <a16:creationId xmlns:a16="http://schemas.microsoft.com/office/drawing/2014/main" id="{326C9843-65E4-47F0-9F9E-0D5AAF1AD341}"/>
              </a:ext>
            </a:extLst>
          </p:cNvPr>
          <p:cNvGrpSpPr/>
          <p:nvPr/>
        </p:nvGrpSpPr>
        <p:grpSpPr>
          <a:xfrm>
            <a:off x="5109452" y="2675585"/>
            <a:ext cx="3323299" cy="1506832"/>
            <a:chOff x="4445031" y="804488"/>
            <a:chExt cx="4377787" cy="1984952"/>
          </a:xfrm>
        </p:grpSpPr>
        <p:sp>
          <p:nvSpPr>
            <p:cNvPr id="101" name="Oval 100">
              <a:extLst>
                <a:ext uri="{FF2B5EF4-FFF2-40B4-BE49-F238E27FC236}">
                  <a16:creationId xmlns:a16="http://schemas.microsoft.com/office/drawing/2014/main" id="{49A4828D-1364-4ED1-BD67-B87BE63530C2}"/>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02" name="Oval 101">
              <a:extLst>
                <a:ext uri="{FF2B5EF4-FFF2-40B4-BE49-F238E27FC236}">
                  <a16:creationId xmlns:a16="http://schemas.microsoft.com/office/drawing/2014/main" id="{445B6BF8-8496-4003-A25D-2D8FB1AB8CBE}"/>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03" name="Oval 102">
              <a:extLst>
                <a:ext uri="{FF2B5EF4-FFF2-40B4-BE49-F238E27FC236}">
                  <a16:creationId xmlns:a16="http://schemas.microsoft.com/office/drawing/2014/main" id="{7883FDC1-00F6-4845-AC44-0EFE9A8BB074}"/>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04" name="Oval 103">
              <a:extLst>
                <a:ext uri="{FF2B5EF4-FFF2-40B4-BE49-F238E27FC236}">
                  <a16:creationId xmlns:a16="http://schemas.microsoft.com/office/drawing/2014/main" id="{525F2FF6-F18B-4DFC-8B4B-290ABA42F78A}"/>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C</a:t>
              </a:r>
              <a:endParaRPr kumimoji="0" lang="en-SE" sz="1400" b="0" i="0" u="none" strike="noStrike" cap="none" normalizeH="0" baseline="0" dirty="0">
                <a:ln>
                  <a:noFill/>
                </a:ln>
                <a:solidFill>
                  <a:srgbClr val="0000FF"/>
                </a:solidFill>
                <a:effectLst/>
                <a:latin typeface="Arial" charset="0"/>
              </a:endParaRPr>
            </a:p>
          </p:txBody>
        </p:sp>
        <p:cxnSp>
          <p:nvCxnSpPr>
            <p:cNvPr id="105" name="Straight Arrow Connector 104">
              <a:extLst>
                <a:ext uri="{FF2B5EF4-FFF2-40B4-BE49-F238E27FC236}">
                  <a16:creationId xmlns:a16="http://schemas.microsoft.com/office/drawing/2014/main" id="{A53F7C35-CA2C-4682-8747-C6BA210C8031}"/>
                </a:ext>
              </a:extLst>
            </p:cNvPr>
            <p:cNvCxnSpPr>
              <a:stCxn id="101" idx="6"/>
              <a:endCxn id="10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6" name="Straight Arrow Connector 105">
              <a:extLst>
                <a:ext uri="{FF2B5EF4-FFF2-40B4-BE49-F238E27FC236}">
                  <a16:creationId xmlns:a16="http://schemas.microsoft.com/office/drawing/2014/main" id="{3F26E9AC-29AB-40E5-A082-7059784BA209}"/>
                </a:ext>
              </a:extLst>
            </p:cNvPr>
            <p:cNvCxnSpPr>
              <a:stCxn id="101" idx="5"/>
              <a:endCxn id="104"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07" name="TextBox 106">
              <a:extLst>
                <a:ext uri="{FF2B5EF4-FFF2-40B4-BE49-F238E27FC236}">
                  <a16:creationId xmlns:a16="http://schemas.microsoft.com/office/drawing/2014/main" id="{DD1B428F-C4B0-44A7-99BF-975191227FD7}"/>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8" name="Straight Arrow Connector 107">
              <a:extLst>
                <a:ext uri="{FF2B5EF4-FFF2-40B4-BE49-F238E27FC236}">
                  <a16:creationId xmlns:a16="http://schemas.microsoft.com/office/drawing/2014/main" id="{1F0B3DFA-6AE6-4B8E-A69D-D740ECBA4A0B}"/>
                </a:ext>
              </a:extLst>
            </p:cNvPr>
            <p:cNvCxnSpPr>
              <a:cxnSpLocks/>
              <a:endCxn id="10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37C9739A-9B90-4A92-94B5-9FD1E63F138A}"/>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10" name="Straight Arrow Connector 109">
              <a:extLst>
                <a:ext uri="{FF2B5EF4-FFF2-40B4-BE49-F238E27FC236}">
                  <a16:creationId xmlns:a16="http://schemas.microsoft.com/office/drawing/2014/main" id="{AF8AEBB4-009F-4D37-927C-49FDA739F6DA}"/>
                </a:ext>
              </a:extLst>
            </p:cNvPr>
            <p:cNvCxnSpPr>
              <a:cxnSpLocks/>
              <a:endCxn id="11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11" name="Oval 110">
              <a:extLst>
                <a:ext uri="{FF2B5EF4-FFF2-40B4-BE49-F238E27FC236}">
                  <a16:creationId xmlns:a16="http://schemas.microsoft.com/office/drawing/2014/main" id="{9775668A-EDA7-4FF7-94FE-E809FF454BF5}"/>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12" name="Straight Arrow Connector 111">
              <a:extLst>
                <a:ext uri="{FF2B5EF4-FFF2-40B4-BE49-F238E27FC236}">
                  <a16:creationId xmlns:a16="http://schemas.microsoft.com/office/drawing/2014/main" id="{D95F1962-741F-4F8A-A9A3-8CAE47CE2363}"/>
                </a:ext>
              </a:extLst>
            </p:cNvPr>
            <p:cNvCxnSpPr>
              <a:cxnSpLocks/>
              <a:stCxn id="103" idx="5"/>
              <a:endCxn id="11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13" name="TextBox 112">
              <a:extLst>
                <a:ext uri="{FF2B5EF4-FFF2-40B4-BE49-F238E27FC236}">
                  <a16:creationId xmlns:a16="http://schemas.microsoft.com/office/drawing/2014/main" id="{B62B203A-6673-4F64-8959-01AC52B99376}"/>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14" name="TextBox 113">
              <a:extLst>
                <a:ext uri="{FF2B5EF4-FFF2-40B4-BE49-F238E27FC236}">
                  <a16:creationId xmlns:a16="http://schemas.microsoft.com/office/drawing/2014/main" id="{EDA29ADB-EE24-47D6-A3B0-97C953BF78D2}"/>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16" name="TextBox 115">
              <a:extLst>
                <a:ext uri="{FF2B5EF4-FFF2-40B4-BE49-F238E27FC236}">
                  <a16:creationId xmlns:a16="http://schemas.microsoft.com/office/drawing/2014/main" id="{F644ADFB-AF28-448E-B845-45C05812355C}"/>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grpSp>
        <p:nvGrpSpPr>
          <p:cNvPr id="117" name="Group 116">
            <a:extLst>
              <a:ext uri="{FF2B5EF4-FFF2-40B4-BE49-F238E27FC236}">
                <a16:creationId xmlns:a16="http://schemas.microsoft.com/office/drawing/2014/main" id="{CE8DE5EB-1816-4C1A-BBBB-92A9E8638954}"/>
              </a:ext>
            </a:extLst>
          </p:cNvPr>
          <p:cNvGrpSpPr/>
          <p:nvPr/>
        </p:nvGrpSpPr>
        <p:grpSpPr>
          <a:xfrm>
            <a:off x="5118193" y="4601190"/>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C</a:t>
              </a:r>
              <a:endParaRPr kumimoji="0" lang="en-SE" sz="1400" b="0" i="0" u="none" strike="noStrike" cap="none" normalizeH="0" baseline="0" dirty="0">
                <a:ln>
                  <a:noFill/>
                </a:ln>
                <a:solidFill>
                  <a:srgbClr val="0000FF"/>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38100" cap="flat" cmpd="sng" algn="ctr">
              <a:solidFill>
                <a:srgbClr val="FF0000"/>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38100" cap="flat" cmpd="sng" algn="ctr">
              <a:solidFill>
                <a:srgbClr val="FF0000"/>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0000FF"/>
                  </a:solidFill>
                </a:rPr>
                <a:t>G</a:t>
              </a:r>
              <a:endParaRPr lang="en-SE" sz="2000" dirty="0">
                <a:solidFill>
                  <a:srgbClr val="0000FF"/>
                </a:solidFill>
              </a:endParaRPr>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aphicFrame>
        <p:nvGraphicFramePr>
          <p:cNvPr id="149" name="Table 5">
            <a:extLst>
              <a:ext uri="{FF2B5EF4-FFF2-40B4-BE49-F238E27FC236}">
                <a16:creationId xmlns:a16="http://schemas.microsoft.com/office/drawing/2014/main" id="{F3474D7C-A6E5-4258-9023-86C372123B07}"/>
              </a:ext>
            </a:extLst>
          </p:cNvPr>
          <p:cNvGraphicFramePr>
            <a:graphicFrameLocks noGrp="1"/>
          </p:cNvGraphicFramePr>
          <p:nvPr>
            <p:extLst>
              <p:ext uri="{D42A27DB-BD31-4B8C-83A1-F6EECF244321}">
                <p14:modId xmlns:p14="http://schemas.microsoft.com/office/powerpoint/2010/main" val="3930602117"/>
              </p:ext>
            </p:extLst>
          </p:nvPr>
        </p:nvGraphicFramePr>
        <p:xfrm>
          <a:off x="1352012" y="2806169"/>
          <a:ext cx="2220472" cy="741680"/>
        </p:xfrm>
        <a:graphic>
          <a:graphicData uri="http://schemas.openxmlformats.org/drawingml/2006/table">
            <a:tbl>
              <a:tblPr firstRow="1" bandRow="1">
                <a:tableStyleId>{5C22544A-7EE6-4342-B048-85BDC9FD1C3A}</a:tableStyleId>
              </a:tblPr>
              <a:tblGrid>
                <a:gridCol w="1110236">
                  <a:extLst>
                    <a:ext uri="{9D8B030D-6E8A-4147-A177-3AD203B41FA5}">
                      <a16:colId xmlns:a16="http://schemas.microsoft.com/office/drawing/2014/main" val="2636837313"/>
                    </a:ext>
                  </a:extLst>
                </a:gridCol>
                <a:gridCol w="1110236">
                  <a:extLst>
                    <a:ext uri="{9D8B030D-6E8A-4147-A177-3AD203B41FA5}">
                      <a16:colId xmlns:a16="http://schemas.microsoft.com/office/drawing/2014/main" val="2972759617"/>
                    </a:ext>
                  </a:extLst>
                </a:gridCol>
              </a:tblGrid>
              <a:tr h="37084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G</a:t>
                      </a:r>
                      <a:endParaRPr lang="en-SE" sz="1400" dirty="0"/>
                    </a:p>
                  </a:txBody>
                  <a:tcPr/>
                </a:tc>
                <a:tc>
                  <a:txBody>
                    <a:bodyPr/>
                    <a:lstStyle/>
                    <a:p>
                      <a:r>
                        <a:rPr lang="en-US" sz="1400" dirty="0"/>
                        <a:t>22</a:t>
                      </a:r>
                      <a:endParaRPr lang="en-SE" sz="1400" dirty="0"/>
                    </a:p>
                  </a:txBody>
                  <a:tcPr/>
                </a:tc>
                <a:extLst>
                  <a:ext uri="{0D108BD9-81ED-4DB2-BD59-A6C34878D82A}">
                    <a16:rowId xmlns:a16="http://schemas.microsoft.com/office/drawing/2014/main" val="1408196158"/>
                  </a:ext>
                </a:extLst>
              </a:tr>
            </a:tbl>
          </a:graphicData>
        </a:graphic>
      </p:graphicFrame>
      <p:sp>
        <p:nvSpPr>
          <p:cNvPr id="58" name="TextBox 57">
            <a:extLst>
              <a:ext uri="{FF2B5EF4-FFF2-40B4-BE49-F238E27FC236}">
                <a16:creationId xmlns:a16="http://schemas.microsoft.com/office/drawing/2014/main" id="{2B2D0574-0397-401D-9B29-01E0EAD14D61}"/>
              </a:ext>
            </a:extLst>
          </p:cNvPr>
          <p:cNvSpPr txBox="1"/>
          <p:nvPr/>
        </p:nvSpPr>
        <p:spPr>
          <a:xfrm>
            <a:off x="1246984" y="2031725"/>
            <a:ext cx="1896545" cy="338554"/>
          </a:xfrm>
          <a:prstGeom prst="rect">
            <a:avLst/>
          </a:prstGeom>
          <a:noFill/>
        </p:spPr>
        <p:txBody>
          <a:bodyPr wrap="none" rtlCol="0">
            <a:spAutoFit/>
          </a:bodyPr>
          <a:lstStyle/>
          <a:p>
            <a:r>
              <a:rPr lang="en-US" sz="1600" dirty="0"/>
              <a:t>Closed set: S, A, B</a:t>
            </a:r>
            <a:endParaRPr lang="en-SE" sz="1600" dirty="0"/>
          </a:p>
        </p:txBody>
      </p:sp>
      <p:sp>
        <p:nvSpPr>
          <p:cNvPr id="59" name="TextBox 58">
            <a:extLst>
              <a:ext uri="{FF2B5EF4-FFF2-40B4-BE49-F238E27FC236}">
                <a16:creationId xmlns:a16="http://schemas.microsoft.com/office/drawing/2014/main" id="{632DC6A3-99A5-4F62-AD76-175D2E2C43A5}"/>
              </a:ext>
            </a:extLst>
          </p:cNvPr>
          <p:cNvSpPr txBox="1"/>
          <p:nvPr/>
        </p:nvSpPr>
        <p:spPr>
          <a:xfrm>
            <a:off x="1309386" y="3653182"/>
            <a:ext cx="2159437" cy="338554"/>
          </a:xfrm>
          <a:prstGeom prst="rect">
            <a:avLst/>
          </a:prstGeom>
          <a:noFill/>
        </p:spPr>
        <p:txBody>
          <a:bodyPr wrap="none" rtlCol="0">
            <a:spAutoFit/>
          </a:bodyPr>
          <a:lstStyle/>
          <a:p>
            <a:r>
              <a:rPr lang="en-US" sz="1600" dirty="0"/>
              <a:t>Closed set: S, A, B, C</a:t>
            </a:r>
            <a:endParaRPr lang="en-SE" sz="16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E8E728-8920-4399-823C-CDEA72DD9792}"/>
                  </a:ext>
                </a:extLst>
              </p:cNvPr>
              <p:cNvSpPr txBox="1"/>
              <p:nvPr/>
            </p:nvSpPr>
            <p:spPr>
              <a:xfrm>
                <a:off x="647994" y="4741262"/>
                <a:ext cx="4244970" cy="646331"/>
              </a:xfrm>
              <a:prstGeom prst="rect">
                <a:avLst/>
              </a:prstGeom>
              <a:noFill/>
            </p:spPr>
            <p:txBody>
              <a:bodyPr wrap="square" rtlCol="0">
                <a:spAutoFit/>
              </a:bodyPr>
              <a:lstStyle/>
              <a:p>
                <a:r>
                  <a:rPr lang="en-US" dirty="0"/>
                  <a:t>extractPath() yields the shortest path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r>
                      <a:rPr lang="en-US" b="0" i="1" smtClean="0">
                        <a:latin typeface="Cambria Math" panose="02040503050406030204" pitchFamily="18" charset="0"/>
                      </a:rPr>
                      <m:t>𝐺</m:t>
                    </m:r>
                  </m:oMath>
                </a14:m>
                <a:r>
                  <a:rPr lang="en-US" dirty="0"/>
                  <a:t> with length </a:t>
                </a:r>
                <a14:m>
                  <m:oMath xmlns:m="http://schemas.openxmlformats.org/officeDocument/2006/math">
                    <m:r>
                      <a:rPr lang="en-US" i="1">
                        <a:latin typeface="Cambria Math" panose="02040503050406030204" pitchFamily="18" charset="0"/>
                      </a:rPr>
                      <m:t>10+12=22</m:t>
                    </m:r>
                  </m:oMath>
                </a14:m>
                <a:r>
                  <a:rPr lang="en-US" dirty="0"/>
                  <a:t> </a:t>
                </a:r>
                <a:endParaRPr lang="en-SE" dirty="0"/>
              </a:p>
            </p:txBody>
          </p:sp>
        </mc:Choice>
        <mc:Fallback xmlns="">
          <p:sp>
            <p:nvSpPr>
              <p:cNvPr id="6" name="TextBox 5">
                <a:extLst>
                  <a:ext uri="{FF2B5EF4-FFF2-40B4-BE49-F238E27FC236}">
                    <a16:creationId xmlns:a16="http://schemas.microsoft.com/office/drawing/2014/main" id="{1DE8E728-8920-4399-823C-CDEA72DD9792}"/>
                  </a:ext>
                </a:extLst>
              </p:cNvPr>
              <p:cNvSpPr txBox="1">
                <a:spLocks noRot="1" noChangeAspect="1" noMove="1" noResize="1" noEditPoints="1" noAdjustHandles="1" noChangeArrowheads="1" noChangeShapeType="1" noTextEdit="1"/>
              </p:cNvSpPr>
              <p:nvPr/>
            </p:nvSpPr>
            <p:spPr>
              <a:xfrm>
                <a:off x="647994" y="4741262"/>
                <a:ext cx="4244970" cy="646331"/>
              </a:xfrm>
              <a:prstGeom prst="rect">
                <a:avLst/>
              </a:prstGeom>
              <a:blipFill>
                <a:blip r:embed="rId2"/>
                <a:stretch>
                  <a:fillRect l="-1148" t="-5660" b="-14151"/>
                </a:stretch>
              </a:blipFill>
            </p:spPr>
            <p:txBody>
              <a:bodyPr/>
              <a:lstStyle/>
              <a:p>
                <a:r>
                  <a:rPr lang="en-SE">
                    <a:noFill/>
                  </a:rPr>
                  <a:t> </a:t>
                </a:r>
              </a:p>
            </p:txBody>
          </p:sp>
        </mc:Fallback>
      </mc:AlternateContent>
      <p:sp>
        <p:nvSpPr>
          <p:cNvPr id="64" name="Slide Number Placeholder 3">
            <a:extLst>
              <a:ext uri="{FF2B5EF4-FFF2-40B4-BE49-F238E27FC236}">
                <a16:creationId xmlns:a16="http://schemas.microsoft.com/office/drawing/2014/main" id="{8123609E-4825-4ED3-8B95-C3A7D7288BAC}"/>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11</a:t>
            </a:fld>
            <a:endParaRPr lang="en-US" altLang="zh-CN" dirty="0"/>
          </a:p>
        </p:txBody>
      </p:sp>
    </p:spTree>
    <p:extLst>
      <p:ext uri="{BB962C8B-B14F-4D97-AF65-F5344CB8AC3E}">
        <p14:creationId xmlns:p14="http://schemas.microsoft.com/office/powerpoint/2010/main" val="1704217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4999-2B0D-4022-ACB4-504CCB959ECC}"/>
              </a:ext>
            </a:extLst>
          </p:cNvPr>
          <p:cNvSpPr>
            <a:spLocks noGrp="1"/>
          </p:cNvSpPr>
          <p:nvPr>
            <p:ph type="title"/>
          </p:nvPr>
        </p:nvSpPr>
        <p:spPr/>
        <p:txBody>
          <a:bodyPr/>
          <a:lstStyle/>
          <a:p>
            <a:r>
              <a:rPr lang="en-US" dirty="0"/>
              <a:t>A* Algorithm (Compare to Dijkstra)</a:t>
            </a:r>
            <a:endParaRPr lang="en-SE" dirty="0"/>
          </a:p>
        </p:txBody>
      </p:sp>
      <p:sp>
        <p:nvSpPr>
          <p:cNvPr id="4" name="Slide Number Placeholder 3">
            <a:extLst>
              <a:ext uri="{FF2B5EF4-FFF2-40B4-BE49-F238E27FC236}">
                <a16:creationId xmlns:a16="http://schemas.microsoft.com/office/drawing/2014/main" id="{5CFEC953-77A2-43F5-A0CC-EE32F82CDFA6}"/>
              </a:ext>
            </a:extLst>
          </p:cNvPr>
          <p:cNvSpPr>
            <a:spLocks noGrp="1"/>
          </p:cNvSpPr>
          <p:nvPr>
            <p:ph type="sldNum" sz="quarter" idx="12"/>
          </p:nvPr>
        </p:nvSpPr>
        <p:spPr/>
        <p:txBody>
          <a:bodyPr/>
          <a:lstStyle/>
          <a:p>
            <a:pPr>
              <a:defRPr/>
            </a:pPr>
            <a:fld id="{F57F456A-00AF-44E6-8D70-638C0D0130FF}" type="slidenum">
              <a:rPr lang="en-US" altLang="zh-CN" smtClean="0"/>
              <a:pPr>
                <a:defRPr/>
              </a:pPr>
              <a:t>12</a:t>
            </a:fld>
            <a:endParaRPr lang="en-US" altLang="zh-CN" dirty="0"/>
          </a:p>
        </p:txBody>
      </p:sp>
      <p:pic>
        <p:nvPicPr>
          <p:cNvPr id="5" name="Picture 4">
            <a:extLst>
              <a:ext uri="{FF2B5EF4-FFF2-40B4-BE49-F238E27FC236}">
                <a16:creationId xmlns:a16="http://schemas.microsoft.com/office/drawing/2014/main" id="{7FE76D60-AA67-4563-AB11-96481835B2B4}"/>
              </a:ext>
            </a:extLst>
          </p:cNvPr>
          <p:cNvPicPr>
            <a:picLocks noChangeAspect="1"/>
          </p:cNvPicPr>
          <p:nvPr/>
        </p:nvPicPr>
        <p:blipFill>
          <a:blip r:embed="rId2"/>
          <a:stretch>
            <a:fillRect/>
          </a:stretch>
        </p:blipFill>
        <p:spPr>
          <a:xfrm>
            <a:off x="191373" y="1103931"/>
            <a:ext cx="4019920" cy="4599502"/>
          </a:xfrm>
          <a:prstGeom prst="rect">
            <a:avLst/>
          </a:prstGeom>
        </p:spPr>
      </p:pic>
      <p:pic>
        <p:nvPicPr>
          <p:cNvPr id="6" name="Picture 5">
            <a:extLst>
              <a:ext uri="{FF2B5EF4-FFF2-40B4-BE49-F238E27FC236}">
                <a16:creationId xmlns:a16="http://schemas.microsoft.com/office/drawing/2014/main" id="{6C4A7AFB-B943-40CB-A246-DCC25C39DFFE}"/>
              </a:ext>
            </a:extLst>
          </p:cNvPr>
          <p:cNvPicPr>
            <a:picLocks noChangeAspect="1"/>
          </p:cNvPicPr>
          <p:nvPr/>
        </p:nvPicPr>
        <p:blipFill>
          <a:blip r:embed="rId3"/>
          <a:stretch>
            <a:fillRect/>
          </a:stretch>
        </p:blipFill>
        <p:spPr>
          <a:xfrm>
            <a:off x="4491984" y="1057252"/>
            <a:ext cx="4194816" cy="4522653"/>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D7D6F14-2CE1-4C10-9454-D13C1EBFBF3E}"/>
                  </a:ext>
                </a:extLst>
              </p:cNvPr>
              <p:cNvSpPr/>
              <p:nvPr/>
            </p:nvSpPr>
            <p:spPr>
              <a:xfrm>
                <a:off x="4301067" y="5534561"/>
                <a:ext cx="4876800" cy="1323439"/>
              </a:xfrm>
              <a:prstGeom prst="rect">
                <a:avLst/>
              </a:prstGeom>
            </p:spPr>
            <p:txBody>
              <a:bodyPr wrap="square">
                <a:spAutoFit/>
              </a:bodyPr>
              <a:lstStyle/>
              <a:p>
                <a:r>
                  <a:rPr lang="en-US" sz="1600" dirty="0"/>
                  <a:t>open[v] is sorted and popped in decreasing order of </a:t>
                </a:r>
                <a14:m>
                  <m:oMath xmlns:m="http://schemas.openxmlformats.org/officeDocument/2006/math">
                    <m:r>
                      <a:rPr lang="en-US" sz="1600" b="0" i="1" smtClean="0">
                        <a:latin typeface="Cambria Math" panose="02040503050406030204" pitchFamily="18" charset="0"/>
                      </a:rPr>
                      <m:t>𝑢𝐶𝑜𝑠𝑡</m:t>
                    </m:r>
                    <m:r>
                      <a:rPr lang="en-US" sz="1600" b="0" i="1" smtClean="0">
                        <a:latin typeface="Cambria Math" panose="02040503050406030204" pitchFamily="18" charset="0"/>
                      </a:rPr>
                      <m:t>+</m:t>
                    </m:r>
                    <m:r>
                      <a:rPr lang="en-US" sz="1600" b="0" i="1" smtClean="0">
                        <a:latin typeface="Cambria Math" panose="02040503050406030204" pitchFamily="18" charset="0"/>
                      </a:rPr>
                      <m:t>𝑢𝑣𝐶𝑜𝑠𝑡</m:t>
                    </m:r>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h</m:t>
                    </m:r>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𝑣</m:t>
                    </m:r>
                    <m:r>
                      <a:rPr lang="en-US" sz="1600" b="0" i="1" smtClean="0">
                        <a:solidFill>
                          <a:srgbClr val="FF0000"/>
                        </a:solidFill>
                        <a:latin typeface="Cambria Math" panose="02040503050406030204" pitchFamily="18" charset="0"/>
                      </a:rPr>
                      <m:t>)</m:t>
                    </m:r>
                  </m:oMath>
                </a14:m>
                <a:r>
                  <a:rPr lang="en-US" sz="1600" dirty="0"/>
                  <a:t>, cost of partial path to the source node </a:t>
                </a:r>
                <a14:m>
                  <m:oMath xmlns:m="http://schemas.openxmlformats.org/officeDocument/2006/math">
                    <m:r>
                      <a:rPr lang="en-US" sz="1600" i="1">
                        <a:latin typeface="Cambria Math" panose="02040503050406030204" pitchFamily="18" charset="0"/>
                      </a:rPr>
                      <m:t>𝑠</m:t>
                    </m:r>
                  </m:oMath>
                </a14:m>
                <a:r>
                  <a:rPr lang="en-US" sz="1600" dirty="0"/>
                  <a:t> plus </a:t>
                </a:r>
                <a:r>
                  <a:rPr lang="en-US" sz="1600" dirty="0">
                    <a:solidFill>
                      <a:srgbClr val="FF0000"/>
                    </a:solidFill>
                  </a:rPr>
                  <a:t>estimated cost-to-go </a:t>
                </a:r>
                <a14:m>
                  <m:oMath xmlns:m="http://schemas.openxmlformats.org/officeDocument/2006/math">
                    <m:r>
                      <a:rPr lang="en-US" sz="1600" i="1">
                        <a:solidFill>
                          <a:srgbClr val="FF0000"/>
                        </a:solidFill>
                        <a:latin typeface="Cambria Math" panose="02040503050406030204" pitchFamily="18" charset="0"/>
                      </a:rPr>
                      <m:t>h</m:t>
                    </m:r>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𝑣</m:t>
                    </m:r>
                    <m:r>
                      <a:rPr lang="en-US" sz="1600" i="1">
                        <a:solidFill>
                          <a:srgbClr val="FF0000"/>
                        </a:solidFill>
                        <a:latin typeface="Cambria Math" panose="02040503050406030204" pitchFamily="18" charset="0"/>
                      </a:rPr>
                      <m:t>)≤</m:t>
                    </m:r>
                  </m:oMath>
                </a14:m>
                <a:r>
                  <a:rPr lang="en-US" sz="1600" dirty="0">
                    <a:solidFill>
                      <a:srgbClr val="FF0000"/>
                    </a:solidFill>
                  </a:rPr>
                  <a:t> actual cost-to-go (called an admissible heuristic)</a:t>
                </a:r>
                <a:r>
                  <a:rPr lang="en-US" sz="1600" dirty="0"/>
                  <a:t>. A* with </a:t>
                </a:r>
                <a14:m>
                  <m:oMath xmlns:m="http://schemas.openxmlformats.org/officeDocument/2006/math">
                    <m:r>
                      <a:rPr lang="en-US" sz="1600" i="1">
                        <a:solidFill>
                          <a:srgbClr val="FF0000"/>
                        </a:solidFill>
                        <a:latin typeface="Cambria Math" panose="02040503050406030204" pitchFamily="18" charset="0"/>
                      </a:rPr>
                      <m:t>h</m:t>
                    </m:r>
                    <m:d>
                      <m:dPr>
                        <m:ctrlPr>
                          <a:rPr lang="en-US" sz="1600" i="1">
                            <a:solidFill>
                              <a:srgbClr val="FF0000"/>
                            </a:solidFill>
                            <a:latin typeface="Cambria Math" panose="02040503050406030204" pitchFamily="18" charset="0"/>
                          </a:rPr>
                        </m:ctrlPr>
                      </m:dPr>
                      <m:e>
                        <m:r>
                          <a:rPr lang="en-US" sz="1600" i="1">
                            <a:solidFill>
                              <a:srgbClr val="FF0000"/>
                            </a:solidFill>
                            <a:latin typeface="Cambria Math" panose="02040503050406030204" pitchFamily="18" charset="0"/>
                          </a:rPr>
                          <m:t>𝑣</m:t>
                        </m:r>
                      </m:e>
                    </m:d>
                    <m:r>
                      <a:rPr lang="en-US" sz="1600" b="0" i="1" smtClean="0">
                        <a:solidFill>
                          <a:srgbClr val="FF0000"/>
                        </a:solidFill>
                        <a:latin typeface="Cambria Math" panose="02040503050406030204" pitchFamily="18" charset="0"/>
                      </a:rPr>
                      <m:t>=0</m:t>
                    </m:r>
                  </m:oMath>
                </a14:m>
                <a:r>
                  <a:rPr lang="en-US" sz="1600" dirty="0"/>
                  <a:t> becomes Dijkstra’s algo.</a:t>
                </a:r>
                <a:endParaRPr lang="en-SE" sz="1600" dirty="0"/>
              </a:p>
            </p:txBody>
          </p:sp>
        </mc:Choice>
        <mc:Fallback xmlns="">
          <p:sp>
            <p:nvSpPr>
              <p:cNvPr id="8" name="Rectangle 7">
                <a:extLst>
                  <a:ext uri="{FF2B5EF4-FFF2-40B4-BE49-F238E27FC236}">
                    <a16:creationId xmlns:a16="http://schemas.microsoft.com/office/drawing/2014/main" id="{4D7D6F14-2CE1-4C10-9454-D13C1EBFBF3E}"/>
                  </a:ext>
                </a:extLst>
              </p:cNvPr>
              <p:cNvSpPr>
                <a:spLocks noRot="1" noChangeAspect="1" noMove="1" noResize="1" noEditPoints="1" noAdjustHandles="1" noChangeArrowheads="1" noChangeShapeType="1" noTextEdit="1"/>
              </p:cNvSpPr>
              <p:nvPr/>
            </p:nvSpPr>
            <p:spPr>
              <a:xfrm>
                <a:off x="4301067" y="5534561"/>
                <a:ext cx="4876800" cy="1323439"/>
              </a:xfrm>
              <a:prstGeom prst="rect">
                <a:avLst/>
              </a:prstGeom>
              <a:blipFill>
                <a:blip r:embed="rId4"/>
                <a:stretch>
                  <a:fillRect l="-750" t="-1382" r="-1000" b="-5069"/>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72FD839-E100-4C16-8770-8538118BFB7D}"/>
                  </a:ext>
                </a:extLst>
              </p:cNvPr>
              <p:cNvSpPr/>
              <p:nvPr/>
            </p:nvSpPr>
            <p:spPr>
              <a:xfrm>
                <a:off x="76200" y="5703433"/>
                <a:ext cx="4302907" cy="923330"/>
              </a:xfrm>
              <a:prstGeom prst="rect">
                <a:avLst/>
              </a:prstGeom>
            </p:spPr>
            <p:txBody>
              <a:bodyPr wrap="square">
                <a:spAutoFit/>
              </a:bodyPr>
              <a:lstStyle/>
              <a:p>
                <a:r>
                  <a:rPr lang="en-US" dirty="0"/>
                  <a:t>open[v] is sorted and popped in decreasing order of </a:t>
                </a:r>
                <a14:m>
                  <m:oMath xmlns:m="http://schemas.openxmlformats.org/officeDocument/2006/math">
                    <m:r>
                      <a:rPr lang="en-US" i="1">
                        <a:latin typeface="Cambria Math" panose="02040503050406030204" pitchFamily="18" charset="0"/>
                      </a:rPr>
                      <m:t>𝑢𝐶𝑜𝑠𝑡</m:t>
                    </m:r>
                    <m:r>
                      <a:rPr lang="en-US" i="1">
                        <a:latin typeface="Cambria Math" panose="02040503050406030204" pitchFamily="18" charset="0"/>
                      </a:rPr>
                      <m:t>+</m:t>
                    </m:r>
                    <m:r>
                      <a:rPr lang="en-US" i="1">
                        <a:latin typeface="Cambria Math" panose="02040503050406030204" pitchFamily="18" charset="0"/>
                      </a:rPr>
                      <m:t>𝑢𝑣𝐶𝑜𝑠𝑡</m:t>
                    </m:r>
                  </m:oMath>
                </a14:m>
                <a:r>
                  <a:rPr lang="en-US" dirty="0"/>
                  <a:t>, cost of partial path to the source node </a:t>
                </a:r>
                <a14:m>
                  <m:oMath xmlns:m="http://schemas.openxmlformats.org/officeDocument/2006/math">
                    <m:r>
                      <a:rPr lang="en-US" i="1">
                        <a:latin typeface="Cambria Math" panose="02040503050406030204" pitchFamily="18" charset="0"/>
                      </a:rPr>
                      <m:t>𝑠</m:t>
                    </m:r>
                  </m:oMath>
                </a14:m>
                <a:r>
                  <a:rPr lang="en-US" dirty="0"/>
                  <a:t>.</a:t>
                </a:r>
                <a:endParaRPr lang="en-SE" dirty="0"/>
              </a:p>
            </p:txBody>
          </p:sp>
        </mc:Choice>
        <mc:Fallback xmlns="">
          <p:sp>
            <p:nvSpPr>
              <p:cNvPr id="9" name="Rectangle 8">
                <a:extLst>
                  <a:ext uri="{FF2B5EF4-FFF2-40B4-BE49-F238E27FC236}">
                    <a16:creationId xmlns:a16="http://schemas.microsoft.com/office/drawing/2014/main" id="{C72FD839-E100-4C16-8770-8538118BFB7D}"/>
                  </a:ext>
                </a:extLst>
              </p:cNvPr>
              <p:cNvSpPr>
                <a:spLocks noRot="1" noChangeAspect="1" noMove="1" noResize="1" noEditPoints="1" noAdjustHandles="1" noChangeArrowheads="1" noChangeShapeType="1" noTextEdit="1"/>
              </p:cNvSpPr>
              <p:nvPr/>
            </p:nvSpPr>
            <p:spPr>
              <a:xfrm>
                <a:off x="76200" y="5703433"/>
                <a:ext cx="4302907" cy="923330"/>
              </a:xfrm>
              <a:prstGeom prst="rect">
                <a:avLst/>
              </a:prstGeom>
              <a:blipFill>
                <a:blip r:embed="rId5"/>
                <a:stretch>
                  <a:fillRect l="-1277" t="-3974" b="-9934"/>
                </a:stretch>
              </a:blipFill>
            </p:spPr>
            <p:txBody>
              <a:bodyPr/>
              <a:lstStyle/>
              <a:p>
                <a:r>
                  <a:rPr lang="en-SE">
                    <a:noFill/>
                  </a:rPr>
                  <a:t> </a:t>
                </a:r>
              </a:p>
            </p:txBody>
          </p:sp>
        </mc:Fallback>
      </mc:AlternateContent>
    </p:spTree>
    <p:extLst>
      <p:ext uri="{BB962C8B-B14F-4D97-AF65-F5344CB8AC3E}">
        <p14:creationId xmlns:p14="http://schemas.microsoft.com/office/powerpoint/2010/main" val="1473043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A* Example</a:t>
            </a:r>
            <a:endParaRPr lang="en-SE" dirty="0"/>
          </a:p>
        </p:txBody>
      </p:sp>
      <mc:AlternateContent xmlns:mc="http://schemas.openxmlformats.org/markup-compatibility/2006" xmlns:a14="http://schemas.microsoft.com/office/drawing/2010/main">
        <mc:Choice Requires="a14">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3824502330"/>
                  </p:ext>
                </p:extLst>
              </p:nvPr>
            </p:nvGraphicFramePr>
            <p:xfrm>
              <a:off x="533397" y="974444"/>
              <a:ext cx="3967444" cy="103632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S</a:t>
                          </a:r>
                          <a:endParaRPr lang="en-SE" sz="1400" dirty="0"/>
                        </a:p>
                      </a:txBody>
                      <a:tcPr/>
                    </a:tc>
                    <a:tc>
                      <a:txBody>
                        <a:bodyPr/>
                        <a:lstStyle/>
                        <a:p>
                          <a:r>
                            <a:rPr lang="en-US" sz="1400" dirty="0"/>
                            <a:t>0</a:t>
                          </a:r>
                          <a:endParaRPr lang="en-SE" sz="1400" dirty="0"/>
                        </a:p>
                      </a:txBody>
                      <a:tcPr/>
                    </a:tc>
                    <a:tc>
                      <a:txBody>
                        <a:bodyPr/>
                        <a:lstStyle/>
                        <a:p>
                          <a:r>
                            <a:rPr lang="en-US" sz="1400" dirty="0"/>
                            <a:t>11.5 (&lt;22 actual)</a:t>
                          </a:r>
                          <a:endParaRPr lang="en-SE" sz="1400" dirty="0"/>
                        </a:p>
                      </a:txBody>
                      <a:tcPr/>
                    </a:tc>
                    <a:tc>
                      <a:txBody>
                        <a:bodyPr/>
                        <a:lstStyle/>
                        <a:p>
                          <a:r>
                            <a:rPr lang="en-US" sz="1400" dirty="0"/>
                            <a:t>11.5</a:t>
                          </a:r>
                          <a:endParaRPr lang="en-SE" sz="1400" dirty="0"/>
                        </a:p>
                      </a:txBody>
                      <a:tcPr/>
                    </a:tc>
                    <a:extLst>
                      <a:ext uri="{0D108BD9-81ED-4DB2-BD59-A6C34878D82A}">
                        <a16:rowId xmlns:a16="http://schemas.microsoft.com/office/drawing/2014/main" val="1408196158"/>
                      </a:ext>
                    </a:extLst>
                  </a:tr>
                </a:tbl>
              </a:graphicData>
            </a:graphic>
          </p:graphicFrame>
        </mc:Choice>
        <mc:Fallback xmlns="">
          <p:graphicFrame>
            <p:nvGraphicFramePr>
              <p:cNvPr id="4" name="Table 5">
                <a:extLst>
                  <a:ext uri="{FF2B5EF4-FFF2-40B4-BE49-F238E27FC236}">
                    <a16:creationId xmlns:a16="http://schemas.microsoft.com/office/drawing/2014/main" id="{1F4F8505-5367-4030-A6A4-4E2C7405CDE9}"/>
                  </a:ext>
                </a:extLst>
              </p:cNvPr>
              <p:cNvGraphicFramePr>
                <a:graphicFrameLocks noGrp="1"/>
              </p:cNvGraphicFramePr>
              <p:nvPr>
                <p:extLst>
                  <p:ext uri="{D42A27DB-BD31-4B8C-83A1-F6EECF244321}">
                    <p14:modId xmlns:p14="http://schemas.microsoft.com/office/powerpoint/2010/main" val="3824502330"/>
                  </p:ext>
                </p:extLst>
              </p:nvPr>
            </p:nvGraphicFramePr>
            <p:xfrm>
              <a:off x="533397" y="974444"/>
              <a:ext cx="3967444" cy="103632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2"/>
                          <a:stretch>
                            <a:fillRect l="-178409" t="-1163" r="-94886" b="-110465"/>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518160">
                    <a:tc>
                      <a:txBody>
                        <a:bodyPr/>
                        <a:lstStyle/>
                        <a:p>
                          <a:r>
                            <a:rPr lang="en-US" sz="1400" dirty="0"/>
                            <a:t>S</a:t>
                          </a:r>
                          <a:endParaRPr lang="en-SE" sz="1400" dirty="0"/>
                        </a:p>
                      </a:txBody>
                      <a:tcPr/>
                    </a:tc>
                    <a:tc>
                      <a:txBody>
                        <a:bodyPr/>
                        <a:lstStyle/>
                        <a:p>
                          <a:r>
                            <a:rPr lang="en-US" sz="1400" dirty="0"/>
                            <a:t>0</a:t>
                          </a:r>
                          <a:endParaRPr lang="en-SE" sz="1400" dirty="0"/>
                        </a:p>
                      </a:txBody>
                      <a:tcPr/>
                    </a:tc>
                    <a:tc>
                      <a:txBody>
                        <a:bodyPr/>
                        <a:lstStyle/>
                        <a:p>
                          <a:r>
                            <a:rPr lang="en-US" sz="1400" dirty="0"/>
                            <a:t>11.5 (&lt;22 actual)</a:t>
                          </a:r>
                          <a:endParaRPr lang="en-SE" sz="1400" dirty="0"/>
                        </a:p>
                      </a:txBody>
                      <a:tcPr/>
                    </a:tc>
                    <a:tc>
                      <a:txBody>
                        <a:bodyPr/>
                        <a:lstStyle/>
                        <a:p>
                          <a:r>
                            <a:rPr lang="en-US" sz="1400" dirty="0"/>
                            <a:t>11.5</a:t>
                          </a:r>
                          <a:endParaRPr lang="en-SE" sz="1400" dirty="0"/>
                        </a:p>
                      </a:txBody>
                      <a:tcPr/>
                    </a:tc>
                    <a:extLst>
                      <a:ext uri="{0D108BD9-81ED-4DB2-BD59-A6C34878D82A}">
                        <a16:rowId xmlns:a16="http://schemas.microsoft.com/office/drawing/2014/main" val="1408196158"/>
                      </a:ext>
                    </a:extLst>
                  </a:tr>
                </a:tbl>
              </a:graphicData>
            </a:graphic>
          </p:graphicFrame>
        </mc:Fallback>
      </mc:AlternateContent>
      <p:grpSp>
        <p:nvGrpSpPr>
          <p:cNvPr id="100" name="Group 99">
            <a:extLst>
              <a:ext uri="{FF2B5EF4-FFF2-40B4-BE49-F238E27FC236}">
                <a16:creationId xmlns:a16="http://schemas.microsoft.com/office/drawing/2014/main" id="{326C9843-65E4-47F0-9F9E-0D5AAF1AD341}"/>
              </a:ext>
            </a:extLst>
          </p:cNvPr>
          <p:cNvGrpSpPr/>
          <p:nvPr/>
        </p:nvGrpSpPr>
        <p:grpSpPr>
          <a:xfrm>
            <a:off x="5109452" y="2675585"/>
            <a:ext cx="3323299" cy="1506832"/>
            <a:chOff x="4445031" y="804488"/>
            <a:chExt cx="4377787" cy="1984952"/>
          </a:xfrm>
        </p:grpSpPr>
        <p:sp>
          <p:nvSpPr>
            <p:cNvPr id="101" name="Oval 100">
              <a:extLst>
                <a:ext uri="{FF2B5EF4-FFF2-40B4-BE49-F238E27FC236}">
                  <a16:creationId xmlns:a16="http://schemas.microsoft.com/office/drawing/2014/main" id="{49A4828D-1364-4ED1-BD67-B87BE63530C2}"/>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02" name="Oval 101">
              <a:extLst>
                <a:ext uri="{FF2B5EF4-FFF2-40B4-BE49-F238E27FC236}">
                  <a16:creationId xmlns:a16="http://schemas.microsoft.com/office/drawing/2014/main" id="{445B6BF8-8496-4003-A25D-2D8FB1AB8CBE}"/>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3" name="Oval 102">
              <a:extLst>
                <a:ext uri="{FF2B5EF4-FFF2-40B4-BE49-F238E27FC236}">
                  <a16:creationId xmlns:a16="http://schemas.microsoft.com/office/drawing/2014/main" id="{7883FDC1-00F6-4845-AC44-0EFE9A8BB074}"/>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04" name="Oval 103">
              <a:extLst>
                <a:ext uri="{FF2B5EF4-FFF2-40B4-BE49-F238E27FC236}">
                  <a16:creationId xmlns:a16="http://schemas.microsoft.com/office/drawing/2014/main" id="{525F2FF6-F18B-4DFC-8B4B-290ABA42F78A}"/>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05" name="Straight Arrow Connector 104">
              <a:extLst>
                <a:ext uri="{FF2B5EF4-FFF2-40B4-BE49-F238E27FC236}">
                  <a16:creationId xmlns:a16="http://schemas.microsoft.com/office/drawing/2014/main" id="{A53F7C35-CA2C-4682-8747-C6BA210C8031}"/>
                </a:ext>
              </a:extLst>
            </p:cNvPr>
            <p:cNvCxnSpPr>
              <a:stCxn id="101" idx="6"/>
              <a:endCxn id="10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6" name="Straight Arrow Connector 105">
              <a:extLst>
                <a:ext uri="{FF2B5EF4-FFF2-40B4-BE49-F238E27FC236}">
                  <a16:creationId xmlns:a16="http://schemas.microsoft.com/office/drawing/2014/main" id="{3F26E9AC-29AB-40E5-A082-7059784BA209}"/>
                </a:ext>
              </a:extLst>
            </p:cNvPr>
            <p:cNvCxnSpPr>
              <a:stCxn id="101" idx="5"/>
              <a:endCxn id="104"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07" name="TextBox 106">
              <a:extLst>
                <a:ext uri="{FF2B5EF4-FFF2-40B4-BE49-F238E27FC236}">
                  <a16:creationId xmlns:a16="http://schemas.microsoft.com/office/drawing/2014/main" id="{DD1B428F-C4B0-44A7-99BF-975191227FD7}"/>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8" name="Straight Arrow Connector 107">
              <a:extLst>
                <a:ext uri="{FF2B5EF4-FFF2-40B4-BE49-F238E27FC236}">
                  <a16:creationId xmlns:a16="http://schemas.microsoft.com/office/drawing/2014/main" id="{1F0B3DFA-6AE6-4B8E-A69D-D740ECBA4A0B}"/>
                </a:ext>
              </a:extLst>
            </p:cNvPr>
            <p:cNvCxnSpPr>
              <a:cxnSpLocks/>
              <a:endCxn id="10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9" name="TextBox 108">
              <a:extLst>
                <a:ext uri="{FF2B5EF4-FFF2-40B4-BE49-F238E27FC236}">
                  <a16:creationId xmlns:a16="http://schemas.microsoft.com/office/drawing/2014/main" id="{37C9739A-9B90-4A92-94B5-9FD1E63F138A}"/>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10" name="Straight Arrow Connector 109">
              <a:extLst>
                <a:ext uri="{FF2B5EF4-FFF2-40B4-BE49-F238E27FC236}">
                  <a16:creationId xmlns:a16="http://schemas.microsoft.com/office/drawing/2014/main" id="{AF8AEBB4-009F-4D37-927C-49FDA739F6DA}"/>
                </a:ext>
              </a:extLst>
            </p:cNvPr>
            <p:cNvCxnSpPr>
              <a:cxnSpLocks/>
              <a:endCxn id="11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11" name="Oval 110">
              <a:extLst>
                <a:ext uri="{FF2B5EF4-FFF2-40B4-BE49-F238E27FC236}">
                  <a16:creationId xmlns:a16="http://schemas.microsoft.com/office/drawing/2014/main" id="{9775668A-EDA7-4FF7-94FE-E809FF454BF5}"/>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12" name="Straight Arrow Connector 111">
              <a:extLst>
                <a:ext uri="{FF2B5EF4-FFF2-40B4-BE49-F238E27FC236}">
                  <a16:creationId xmlns:a16="http://schemas.microsoft.com/office/drawing/2014/main" id="{D95F1962-741F-4F8A-A9A3-8CAE47CE2363}"/>
                </a:ext>
              </a:extLst>
            </p:cNvPr>
            <p:cNvCxnSpPr>
              <a:cxnSpLocks/>
              <a:stCxn id="103" idx="5"/>
              <a:endCxn id="11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13" name="TextBox 112">
              <a:extLst>
                <a:ext uri="{FF2B5EF4-FFF2-40B4-BE49-F238E27FC236}">
                  <a16:creationId xmlns:a16="http://schemas.microsoft.com/office/drawing/2014/main" id="{B62B203A-6673-4F64-8959-01AC52B99376}"/>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14" name="TextBox 113">
              <a:extLst>
                <a:ext uri="{FF2B5EF4-FFF2-40B4-BE49-F238E27FC236}">
                  <a16:creationId xmlns:a16="http://schemas.microsoft.com/office/drawing/2014/main" id="{EDA29ADB-EE24-47D6-A3B0-97C953BF78D2}"/>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16" name="TextBox 115">
              <a:extLst>
                <a:ext uri="{FF2B5EF4-FFF2-40B4-BE49-F238E27FC236}">
                  <a16:creationId xmlns:a16="http://schemas.microsoft.com/office/drawing/2014/main" id="{F644ADFB-AF28-448E-B845-45C05812355C}"/>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117" name="Group 116">
            <a:extLst>
              <a:ext uri="{FF2B5EF4-FFF2-40B4-BE49-F238E27FC236}">
                <a16:creationId xmlns:a16="http://schemas.microsoft.com/office/drawing/2014/main" id="{CE8DE5EB-1816-4C1A-BBBB-92A9E8638954}"/>
              </a:ext>
            </a:extLst>
          </p:cNvPr>
          <p:cNvGrpSpPr/>
          <p:nvPr/>
        </p:nvGrpSpPr>
        <p:grpSpPr>
          <a:xfrm>
            <a:off x="5118193" y="4601190"/>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B</a:t>
              </a:r>
              <a:endParaRPr kumimoji="0" lang="en-SE" sz="1400" b="0" i="0" u="none" strike="noStrike" cap="none" normalizeH="0" baseline="0" dirty="0">
                <a:ln>
                  <a:noFill/>
                </a:ln>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C</a:t>
              </a:r>
              <a:endParaRPr kumimoji="0" lang="en-SE" sz="1400" b="0" i="0" u="none" strike="noStrike" cap="none" normalizeH="0" baseline="0" dirty="0">
                <a:ln>
                  <a:noFill/>
                </a:ln>
                <a:solidFill>
                  <a:srgbClr val="0000FF"/>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38100" cap="flat" cmpd="sng" algn="ctr">
              <a:solidFill>
                <a:srgbClr val="FF0000"/>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38100" cap="flat" cmpd="sng" algn="ctr">
              <a:solidFill>
                <a:srgbClr val="FF0000"/>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8" name="TextBox 7">
            <a:extLst>
              <a:ext uri="{FF2B5EF4-FFF2-40B4-BE49-F238E27FC236}">
                <a16:creationId xmlns:a16="http://schemas.microsoft.com/office/drawing/2014/main" id="{4FC29197-656B-4B07-AC01-9093E908BAE0}"/>
              </a:ext>
            </a:extLst>
          </p:cNvPr>
          <p:cNvSpPr txBox="1"/>
          <p:nvPr/>
        </p:nvSpPr>
        <p:spPr>
          <a:xfrm>
            <a:off x="434191" y="4004846"/>
            <a:ext cx="1404552" cy="338554"/>
          </a:xfrm>
          <a:prstGeom prst="rect">
            <a:avLst/>
          </a:prstGeom>
          <a:noFill/>
        </p:spPr>
        <p:txBody>
          <a:bodyPr wrap="none" rtlCol="0">
            <a:spAutoFit/>
          </a:bodyPr>
          <a:lstStyle/>
          <a:p>
            <a:r>
              <a:rPr lang="en-US" sz="1600" dirty="0"/>
              <a:t>Closed set: S</a:t>
            </a:r>
            <a:endParaRPr lang="en-SE" sz="1600" dirty="0"/>
          </a:p>
        </p:txBody>
      </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13</a:t>
            </a:fld>
            <a:endParaRPr lang="en-US" altLang="zh-CN" dirty="0"/>
          </a:p>
        </p:txBody>
      </p:sp>
      <mc:AlternateContent xmlns:mc="http://schemas.openxmlformats.org/markup-compatibility/2006" xmlns:a14="http://schemas.microsoft.com/office/drawing/2010/main">
        <mc:Choice Requires="a14">
          <p:graphicFrame>
            <p:nvGraphicFramePr>
              <p:cNvPr id="57" name="Table 5">
                <a:extLst>
                  <a:ext uri="{FF2B5EF4-FFF2-40B4-BE49-F238E27FC236}">
                    <a16:creationId xmlns:a16="http://schemas.microsoft.com/office/drawing/2014/main" id="{EECF5F59-B664-4E85-B57D-10ACCB021FF2}"/>
                  </a:ext>
                </a:extLst>
              </p:cNvPr>
              <p:cNvGraphicFramePr>
                <a:graphicFrameLocks noGrp="1"/>
              </p:cNvGraphicFramePr>
              <p:nvPr>
                <p:extLst>
                  <p:ext uri="{D42A27DB-BD31-4B8C-83A1-F6EECF244321}">
                    <p14:modId xmlns:p14="http://schemas.microsoft.com/office/powerpoint/2010/main" val="1291138252"/>
                  </p:ext>
                </p:extLst>
              </p:nvPr>
            </p:nvGraphicFramePr>
            <p:xfrm>
              <a:off x="533397" y="2756630"/>
              <a:ext cx="3967444" cy="155448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10.5 (&lt;12 actual)</a:t>
                          </a:r>
                          <a:endParaRPr lang="en-SE" sz="1400" dirty="0"/>
                        </a:p>
                      </a:txBody>
                      <a:tcPr/>
                    </a:tc>
                    <a:tc>
                      <a:txBody>
                        <a:bodyPr/>
                        <a:lstStyle/>
                        <a:p>
                          <a:r>
                            <a:rPr lang="en-US" sz="1400" dirty="0"/>
                            <a:t>20.5</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Choice>
        <mc:Fallback xmlns="">
          <p:graphicFrame>
            <p:nvGraphicFramePr>
              <p:cNvPr id="57" name="Table 5">
                <a:extLst>
                  <a:ext uri="{FF2B5EF4-FFF2-40B4-BE49-F238E27FC236}">
                    <a16:creationId xmlns:a16="http://schemas.microsoft.com/office/drawing/2014/main" id="{EECF5F59-B664-4E85-B57D-10ACCB021FF2}"/>
                  </a:ext>
                </a:extLst>
              </p:cNvPr>
              <p:cNvGraphicFramePr>
                <a:graphicFrameLocks noGrp="1"/>
              </p:cNvGraphicFramePr>
              <p:nvPr>
                <p:extLst>
                  <p:ext uri="{D42A27DB-BD31-4B8C-83A1-F6EECF244321}">
                    <p14:modId xmlns:p14="http://schemas.microsoft.com/office/powerpoint/2010/main" val="1291138252"/>
                  </p:ext>
                </p:extLst>
              </p:nvPr>
            </p:nvGraphicFramePr>
            <p:xfrm>
              <a:off x="533397" y="2756630"/>
              <a:ext cx="3967444" cy="155448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3"/>
                          <a:stretch>
                            <a:fillRect l="-178409" t="-2353" r="-94886" b="-212941"/>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518160">
                    <a:tc>
                      <a:txBody>
                        <a:bodyPr/>
                        <a:lstStyle/>
                        <a:p>
                          <a:r>
                            <a:rPr lang="en-US" sz="1400" dirty="0"/>
                            <a:t>C</a:t>
                          </a:r>
                          <a:endParaRPr lang="en-SE" sz="1400" dirty="0"/>
                        </a:p>
                      </a:txBody>
                      <a:tcPr/>
                    </a:tc>
                    <a:tc>
                      <a:txBody>
                        <a:bodyPr/>
                        <a:lstStyle/>
                        <a:p>
                          <a:r>
                            <a:rPr lang="en-US" sz="1400" dirty="0"/>
                            <a:t>10</a:t>
                          </a:r>
                          <a:endParaRPr lang="en-SE" sz="1400" dirty="0"/>
                        </a:p>
                      </a:txBody>
                      <a:tcPr/>
                    </a:tc>
                    <a:tc>
                      <a:txBody>
                        <a:bodyPr/>
                        <a:lstStyle/>
                        <a:p>
                          <a:r>
                            <a:rPr lang="en-US" sz="1400" dirty="0"/>
                            <a:t>10.5 (&lt;12 actual)</a:t>
                          </a:r>
                          <a:endParaRPr lang="en-SE" sz="1400" dirty="0"/>
                        </a:p>
                      </a:txBody>
                      <a:tcPr/>
                    </a:tc>
                    <a:tc>
                      <a:txBody>
                        <a:bodyPr/>
                        <a:lstStyle/>
                        <a:p>
                          <a:r>
                            <a:rPr lang="en-US" sz="1400" dirty="0"/>
                            <a:t>20.5</a:t>
                          </a:r>
                          <a:endParaRPr lang="en-SE" sz="1400" dirty="0"/>
                        </a:p>
                      </a:txBody>
                      <a:tcPr/>
                    </a:tc>
                    <a:extLst>
                      <a:ext uri="{0D108BD9-81ED-4DB2-BD59-A6C34878D82A}">
                        <a16:rowId xmlns:a16="http://schemas.microsoft.com/office/drawing/2014/main" val="1408196158"/>
                      </a:ext>
                    </a:extLst>
                  </a:tr>
                  <a:tr h="51816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Fallback>
      </mc:AlternateContent>
      <p:sp>
        <p:nvSpPr>
          <p:cNvPr id="59" name="TextBox 58">
            <a:extLst>
              <a:ext uri="{FF2B5EF4-FFF2-40B4-BE49-F238E27FC236}">
                <a16:creationId xmlns:a16="http://schemas.microsoft.com/office/drawing/2014/main" id="{175C358E-5247-46AB-8744-04B5004C91F5}"/>
              </a:ext>
            </a:extLst>
          </p:cNvPr>
          <p:cNvSpPr txBox="1"/>
          <p:nvPr/>
        </p:nvSpPr>
        <p:spPr>
          <a:xfrm>
            <a:off x="434191" y="5909846"/>
            <a:ext cx="1667444" cy="338554"/>
          </a:xfrm>
          <a:prstGeom prst="rect">
            <a:avLst/>
          </a:prstGeom>
          <a:noFill/>
        </p:spPr>
        <p:txBody>
          <a:bodyPr wrap="none" rtlCol="0">
            <a:spAutoFit/>
          </a:bodyPr>
          <a:lstStyle/>
          <a:p>
            <a:r>
              <a:rPr lang="en-US" sz="1600" dirty="0"/>
              <a:t>Closed set: S, C</a:t>
            </a:r>
            <a:endParaRPr lang="en-SE" sz="1600" dirty="0"/>
          </a:p>
        </p:txBody>
      </p:sp>
      <mc:AlternateContent xmlns:mc="http://schemas.openxmlformats.org/markup-compatibility/2006" xmlns:a14="http://schemas.microsoft.com/office/drawing/2010/main">
        <mc:Choice Requires="a14">
          <p:graphicFrame>
            <p:nvGraphicFramePr>
              <p:cNvPr id="60" name="Table 5">
                <a:extLst>
                  <a:ext uri="{FF2B5EF4-FFF2-40B4-BE49-F238E27FC236}">
                    <a16:creationId xmlns:a16="http://schemas.microsoft.com/office/drawing/2014/main" id="{3BB394EE-2E6E-4BB7-8701-51F02E1A990C}"/>
                  </a:ext>
                </a:extLst>
              </p:cNvPr>
              <p:cNvGraphicFramePr>
                <a:graphicFrameLocks noGrp="1"/>
              </p:cNvGraphicFramePr>
              <p:nvPr>
                <p:extLst>
                  <p:ext uri="{D42A27DB-BD31-4B8C-83A1-F6EECF244321}">
                    <p14:modId xmlns:p14="http://schemas.microsoft.com/office/powerpoint/2010/main" val="2556640050"/>
                  </p:ext>
                </p:extLst>
              </p:nvPr>
            </p:nvGraphicFramePr>
            <p:xfrm>
              <a:off x="533397" y="4572000"/>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478436">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r>
                            <a:rPr lang="en-US" sz="1400" dirty="0">
                              <a:solidFill>
                                <a:schemeClr val="tx1"/>
                              </a:solidFill>
                            </a:rPr>
                            <a:t>Est. cost-to-go </a:t>
                          </a:r>
                          <a14:m>
                            <m:oMath xmlns:m="http://schemas.openxmlformats.org/officeDocument/2006/math">
                              <m:r>
                                <a:rPr lang="en-US" sz="1400" i="1" smtClean="0">
                                  <a:solidFill>
                                    <a:schemeClr val="tx1"/>
                                  </a:solidFill>
                                  <a:latin typeface="Cambria Math" panose="02040503050406030204" pitchFamily="18" charset="0"/>
                                </a:rPr>
                                <m:t>h</m:t>
                              </m:r>
                              <m:r>
                                <a:rPr lang="en-US" sz="1400" i="1" smtClean="0">
                                  <a:solidFill>
                                    <a:schemeClr val="tx1"/>
                                  </a:solidFill>
                                  <a:latin typeface="Cambria Math" panose="02040503050406030204" pitchFamily="18" charset="0"/>
                                </a:rPr>
                                <m:t>(</m:t>
                              </m:r>
                              <m:r>
                                <a:rPr lang="en-US" sz="1400" i="1" smtClean="0">
                                  <a:solidFill>
                                    <a:schemeClr val="tx1"/>
                                  </a:solidFill>
                                  <a:latin typeface="Cambria Math" panose="02040503050406030204" pitchFamily="18" charset="0"/>
                                </a:rPr>
                                <m:t>𝑣</m:t>
                              </m:r>
                              <m:r>
                                <a:rPr lang="en-US" sz="1400" i="1" smtClean="0">
                                  <a:solidFill>
                                    <a:schemeClr val="tx1"/>
                                  </a:solidFill>
                                  <a:latin typeface="Cambria Math" panose="02040503050406030204" pitchFamily="18" charset="0"/>
                                </a:rPr>
                                <m:t>)</m:t>
                              </m:r>
                            </m:oMath>
                          </a14:m>
                          <a:r>
                            <a:rPr lang="en-US" sz="1400" dirty="0">
                              <a:solidFill>
                                <a:schemeClr val="tx1"/>
                              </a:solidFill>
                            </a:rPr>
                            <a:t> </a:t>
                          </a:r>
                          <a:endParaRPr lang="en-SE" sz="1400" dirty="0">
                            <a:solidFill>
                              <a:schemeClr val="tx1"/>
                            </a:solidFill>
                          </a:endParaRPr>
                        </a:p>
                      </a:txBody>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G</a:t>
                          </a:r>
                          <a:endParaRPr lang="en-SE" sz="1400" dirty="0"/>
                        </a:p>
                      </a:txBody>
                      <a:tcPr/>
                    </a:tc>
                    <a:tc>
                      <a:txBody>
                        <a:bodyPr/>
                        <a:lstStyle/>
                        <a:p>
                          <a:r>
                            <a:rPr lang="en-US" sz="1400" dirty="0"/>
                            <a:t>22</a:t>
                          </a:r>
                          <a:endParaRPr lang="en-SE" sz="1400" dirty="0"/>
                        </a:p>
                      </a:txBody>
                      <a:tcPr/>
                    </a:tc>
                    <a:tc>
                      <a:txBody>
                        <a:bodyPr/>
                        <a:lstStyle/>
                        <a:p>
                          <a:r>
                            <a:rPr lang="en-US" sz="1400" dirty="0"/>
                            <a:t>0 (exact)</a:t>
                          </a:r>
                          <a:endParaRPr lang="en-SE" sz="1400" dirty="0"/>
                        </a:p>
                      </a:txBody>
                      <a:tcPr/>
                    </a:tc>
                    <a:tc>
                      <a:txBody>
                        <a:bodyPr/>
                        <a:lstStyle/>
                        <a:p>
                          <a:r>
                            <a:rPr lang="en-US" sz="1400" dirty="0"/>
                            <a:t>22</a:t>
                          </a:r>
                          <a:endParaRPr lang="en-SE" sz="1400" dirty="0"/>
                        </a:p>
                      </a:txBody>
                      <a:tcPr/>
                    </a:tc>
                    <a:extLst>
                      <a:ext uri="{0D108BD9-81ED-4DB2-BD59-A6C34878D82A}">
                        <a16:rowId xmlns:a16="http://schemas.microsoft.com/office/drawing/2014/main" val="1408196158"/>
                      </a:ext>
                    </a:extLst>
                  </a:tr>
                  <a:tr h="37084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Choice>
        <mc:Fallback xmlns="">
          <p:graphicFrame>
            <p:nvGraphicFramePr>
              <p:cNvPr id="60" name="Table 5">
                <a:extLst>
                  <a:ext uri="{FF2B5EF4-FFF2-40B4-BE49-F238E27FC236}">
                    <a16:creationId xmlns:a16="http://schemas.microsoft.com/office/drawing/2014/main" id="{3BB394EE-2E6E-4BB7-8701-51F02E1A990C}"/>
                  </a:ext>
                </a:extLst>
              </p:cNvPr>
              <p:cNvGraphicFramePr>
                <a:graphicFrameLocks noGrp="1"/>
              </p:cNvGraphicFramePr>
              <p:nvPr>
                <p:extLst>
                  <p:ext uri="{D42A27DB-BD31-4B8C-83A1-F6EECF244321}">
                    <p14:modId xmlns:p14="http://schemas.microsoft.com/office/powerpoint/2010/main" val="2556640050"/>
                  </p:ext>
                </p:extLst>
              </p:nvPr>
            </p:nvGraphicFramePr>
            <p:xfrm>
              <a:off x="533397" y="4572000"/>
              <a:ext cx="3967444" cy="1407160"/>
            </p:xfrm>
            <a:graphic>
              <a:graphicData uri="http://schemas.openxmlformats.org/drawingml/2006/table">
                <a:tbl>
                  <a:tblPr firstRow="1" bandRow="1">
                    <a:tableStyleId>{5C22544A-7EE6-4342-B048-85BDC9FD1C3A}</a:tableStyleId>
                  </a:tblPr>
                  <a:tblGrid>
                    <a:gridCol w="991861">
                      <a:extLst>
                        <a:ext uri="{9D8B030D-6E8A-4147-A177-3AD203B41FA5}">
                          <a16:colId xmlns:a16="http://schemas.microsoft.com/office/drawing/2014/main" val="2636837313"/>
                        </a:ext>
                      </a:extLst>
                    </a:gridCol>
                    <a:gridCol w="913142">
                      <a:extLst>
                        <a:ext uri="{9D8B030D-6E8A-4147-A177-3AD203B41FA5}">
                          <a16:colId xmlns:a16="http://schemas.microsoft.com/office/drawing/2014/main" val="2972759617"/>
                        </a:ext>
                      </a:extLst>
                    </a:gridCol>
                    <a:gridCol w="1070580">
                      <a:extLst>
                        <a:ext uri="{9D8B030D-6E8A-4147-A177-3AD203B41FA5}">
                          <a16:colId xmlns:a16="http://schemas.microsoft.com/office/drawing/2014/main" val="653925069"/>
                        </a:ext>
                      </a:extLst>
                    </a:gridCol>
                    <a:gridCol w="991861">
                      <a:extLst>
                        <a:ext uri="{9D8B030D-6E8A-4147-A177-3AD203B41FA5}">
                          <a16:colId xmlns:a16="http://schemas.microsoft.com/office/drawing/2014/main" val="1025818879"/>
                        </a:ext>
                      </a:extLst>
                    </a:gridCol>
                  </a:tblGrid>
                  <a:tr h="518160">
                    <a:tc>
                      <a:txBody>
                        <a:bodyPr/>
                        <a:lstStyle/>
                        <a:p>
                          <a:r>
                            <a:rPr lang="en-US" sz="1400" dirty="0">
                              <a:solidFill>
                                <a:schemeClr val="tx1"/>
                              </a:solidFill>
                            </a:rPr>
                            <a:t>Node</a:t>
                          </a:r>
                          <a:endParaRPr lang="en-SE" sz="1400" dirty="0">
                            <a:solidFill>
                              <a:schemeClr val="tx1"/>
                            </a:solidFill>
                          </a:endParaRPr>
                        </a:p>
                      </a:txBody>
                      <a:tcPr/>
                    </a:tc>
                    <a:tc>
                      <a:txBody>
                        <a:bodyPr/>
                        <a:lstStyle/>
                        <a:p>
                          <a:r>
                            <a:rPr lang="en-US" sz="1400" dirty="0">
                              <a:solidFill>
                                <a:schemeClr val="tx1"/>
                              </a:solidFill>
                            </a:rPr>
                            <a:t>Cost to S</a:t>
                          </a:r>
                          <a:endParaRPr lang="en-SE" sz="1400" dirty="0">
                            <a:solidFill>
                              <a:schemeClr val="tx1"/>
                            </a:solidFill>
                          </a:endParaRPr>
                        </a:p>
                      </a:txBody>
                      <a:tcPr/>
                    </a:tc>
                    <a:tc>
                      <a:txBody>
                        <a:bodyPr/>
                        <a:lstStyle/>
                        <a:p>
                          <a:endParaRPr lang="en-SE"/>
                        </a:p>
                      </a:txBody>
                      <a:tcPr>
                        <a:blipFill>
                          <a:blip r:embed="rId4"/>
                          <a:stretch>
                            <a:fillRect l="-178409" t="-2353" r="-94886" b="-183529"/>
                          </a:stretch>
                        </a:blipFill>
                      </a:tcPr>
                    </a:tc>
                    <a:tc>
                      <a:txBody>
                        <a:bodyPr/>
                        <a:lstStyle/>
                        <a:p>
                          <a:r>
                            <a:rPr lang="en-US" sz="1400" dirty="0">
                              <a:solidFill>
                                <a:schemeClr val="tx1"/>
                              </a:solidFill>
                            </a:rPr>
                            <a:t>Est. total cost</a:t>
                          </a:r>
                          <a:endParaRPr lang="en-SE" sz="1400" dirty="0">
                            <a:solidFill>
                              <a:schemeClr val="tx1"/>
                            </a:solidFill>
                          </a:endParaRPr>
                        </a:p>
                      </a:txBody>
                      <a:tcPr/>
                    </a:tc>
                    <a:extLst>
                      <a:ext uri="{0D108BD9-81ED-4DB2-BD59-A6C34878D82A}">
                        <a16:rowId xmlns:a16="http://schemas.microsoft.com/office/drawing/2014/main" val="3296316360"/>
                      </a:ext>
                    </a:extLst>
                  </a:tr>
                  <a:tr h="370840">
                    <a:tc>
                      <a:txBody>
                        <a:bodyPr/>
                        <a:lstStyle/>
                        <a:p>
                          <a:r>
                            <a:rPr lang="en-US" sz="1400" dirty="0"/>
                            <a:t>G</a:t>
                          </a:r>
                          <a:endParaRPr lang="en-SE" sz="1400" dirty="0"/>
                        </a:p>
                      </a:txBody>
                      <a:tcPr/>
                    </a:tc>
                    <a:tc>
                      <a:txBody>
                        <a:bodyPr/>
                        <a:lstStyle/>
                        <a:p>
                          <a:r>
                            <a:rPr lang="en-US" sz="1400" dirty="0"/>
                            <a:t>22</a:t>
                          </a:r>
                          <a:endParaRPr lang="en-SE" sz="1400" dirty="0"/>
                        </a:p>
                      </a:txBody>
                      <a:tcPr/>
                    </a:tc>
                    <a:tc>
                      <a:txBody>
                        <a:bodyPr/>
                        <a:lstStyle/>
                        <a:p>
                          <a:r>
                            <a:rPr lang="en-US" sz="1400" dirty="0"/>
                            <a:t>0 (exact)</a:t>
                          </a:r>
                          <a:endParaRPr lang="en-SE" sz="1400" dirty="0"/>
                        </a:p>
                      </a:txBody>
                      <a:tcPr/>
                    </a:tc>
                    <a:tc>
                      <a:txBody>
                        <a:bodyPr/>
                        <a:lstStyle/>
                        <a:p>
                          <a:r>
                            <a:rPr lang="en-US" sz="1400" dirty="0"/>
                            <a:t>22</a:t>
                          </a:r>
                          <a:endParaRPr lang="en-SE" sz="1400" dirty="0"/>
                        </a:p>
                      </a:txBody>
                      <a:tcPr/>
                    </a:tc>
                    <a:extLst>
                      <a:ext uri="{0D108BD9-81ED-4DB2-BD59-A6C34878D82A}">
                        <a16:rowId xmlns:a16="http://schemas.microsoft.com/office/drawing/2014/main" val="1408196158"/>
                      </a:ext>
                    </a:extLst>
                  </a:tr>
                  <a:tr h="518160">
                    <a:tc>
                      <a:txBody>
                        <a:bodyPr/>
                        <a:lstStyle/>
                        <a:p>
                          <a:r>
                            <a:rPr lang="en-US" sz="1400" dirty="0"/>
                            <a:t>A</a:t>
                          </a:r>
                          <a:endParaRPr lang="en-SE" sz="1400" dirty="0"/>
                        </a:p>
                      </a:txBody>
                      <a:tcPr/>
                    </a:tc>
                    <a:tc>
                      <a:txBody>
                        <a:bodyPr/>
                        <a:lstStyle/>
                        <a:p>
                          <a:r>
                            <a:rPr lang="en-US" sz="1400" dirty="0"/>
                            <a:t>2</a:t>
                          </a:r>
                          <a:endParaRPr lang="en-SE" sz="1400" dirty="0"/>
                        </a:p>
                      </a:txBody>
                      <a:tcPr/>
                    </a:tc>
                    <a:tc>
                      <a:txBody>
                        <a:bodyPr/>
                        <a:lstStyle/>
                        <a:p>
                          <a:r>
                            <a:rPr lang="en-US" sz="1400" dirty="0"/>
                            <a:t>22.5 (&lt;23 actual)</a:t>
                          </a:r>
                          <a:endParaRPr lang="en-SE" sz="1400" dirty="0"/>
                        </a:p>
                      </a:txBody>
                      <a:tcPr/>
                    </a:tc>
                    <a:tc>
                      <a:txBody>
                        <a:bodyPr/>
                        <a:lstStyle/>
                        <a:p>
                          <a:r>
                            <a:rPr lang="en-US" sz="1400" dirty="0"/>
                            <a:t>24.5</a:t>
                          </a:r>
                          <a:endParaRPr lang="en-SE" sz="1400" dirty="0"/>
                        </a:p>
                      </a:txBody>
                      <a:tcPr/>
                    </a:tc>
                    <a:extLst>
                      <a:ext uri="{0D108BD9-81ED-4DB2-BD59-A6C34878D82A}">
                        <a16:rowId xmlns:a16="http://schemas.microsoft.com/office/drawing/2014/main" val="2170955132"/>
                      </a:ext>
                    </a:extLst>
                  </a:tr>
                </a:tbl>
              </a:graphicData>
            </a:graphic>
          </p:graphicFrame>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E92F1923-0B10-4AFB-AAA6-516DB900F3B1}"/>
                  </a:ext>
                </a:extLst>
              </p:cNvPr>
              <p:cNvSpPr txBox="1"/>
              <p:nvPr/>
            </p:nvSpPr>
            <p:spPr>
              <a:xfrm>
                <a:off x="434191" y="6211669"/>
                <a:ext cx="4244970" cy="646331"/>
              </a:xfrm>
              <a:prstGeom prst="rect">
                <a:avLst/>
              </a:prstGeom>
              <a:noFill/>
            </p:spPr>
            <p:txBody>
              <a:bodyPr wrap="square" rtlCol="0">
                <a:spAutoFit/>
              </a:bodyPr>
              <a:lstStyle/>
              <a:p>
                <a:r>
                  <a:rPr lang="en-US" dirty="0"/>
                  <a:t>extractPath() yields the shortest path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r>
                      <a:rPr lang="en-US" b="0" i="1" smtClean="0">
                        <a:latin typeface="Cambria Math" panose="02040503050406030204" pitchFamily="18" charset="0"/>
                      </a:rPr>
                      <m:t>𝐺</m:t>
                    </m:r>
                  </m:oMath>
                </a14:m>
                <a:r>
                  <a:rPr lang="en-US" dirty="0"/>
                  <a:t> with length </a:t>
                </a:r>
                <a14:m>
                  <m:oMath xmlns:m="http://schemas.openxmlformats.org/officeDocument/2006/math">
                    <m:r>
                      <a:rPr lang="en-US" i="1">
                        <a:latin typeface="Cambria Math" panose="02040503050406030204" pitchFamily="18" charset="0"/>
                      </a:rPr>
                      <m:t>10+12=22</m:t>
                    </m:r>
                  </m:oMath>
                </a14:m>
                <a:r>
                  <a:rPr lang="en-US" dirty="0"/>
                  <a:t> </a:t>
                </a:r>
                <a:endParaRPr lang="en-SE" dirty="0"/>
              </a:p>
            </p:txBody>
          </p:sp>
        </mc:Choice>
        <mc:Fallback xmlns="">
          <p:sp>
            <p:nvSpPr>
              <p:cNvPr id="61" name="TextBox 60">
                <a:extLst>
                  <a:ext uri="{FF2B5EF4-FFF2-40B4-BE49-F238E27FC236}">
                    <a16:creationId xmlns:a16="http://schemas.microsoft.com/office/drawing/2014/main" id="{E92F1923-0B10-4AFB-AAA6-516DB900F3B1}"/>
                  </a:ext>
                </a:extLst>
              </p:cNvPr>
              <p:cNvSpPr txBox="1">
                <a:spLocks noRot="1" noChangeAspect="1" noMove="1" noResize="1" noEditPoints="1" noAdjustHandles="1" noChangeArrowheads="1" noChangeShapeType="1" noTextEdit="1"/>
              </p:cNvSpPr>
              <p:nvPr/>
            </p:nvSpPr>
            <p:spPr>
              <a:xfrm>
                <a:off x="434191" y="6211669"/>
                <a:ext cx="4244970" cy="646331"/>
              </a:xfrm>
              <a:prstGeom prst="rect">
                <a:avLst/>
              </a:prstGeom>
              <a:blipFill>
                <a:blip r:embed="rId5"/>
                <a:stretch>
                  <a:fillRect l="-1148" t="-5660" b="-14151"/>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5F8A19A-D9EF-48D8-A0F5-EF4C79C38257}"/>
                  </a:ext>
                </a:extLst>
              </p:cNvPr>
              <p:cNvSpPr/>
              <p:nvPr/>
            </p:nvSpPr>
            <p:spPr>
              <a:xfrm>
                <a:off x="4509436" y="1245782"/>
                <a:ext cx="14330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𝑆</m:t>
                        </m:r>
                      </m:e>
                    </m:d>
                    <m:r>
                      <a:rPr lang="en-US" b="0" i="1" smtClean="0">
                        <a:latin typeface="Cambria Math" panose="02040503050406030204" pitchFamily="18" charset="0"/>
                      </a:rPr>
                      <m:t>=11.5</m:t>
                    </m:r>
                  </m:oMath>
                </a14:m>
                <a:r>
                  <a:rPr lang="en-US" dirty="0"/>
                  <a:t> </a:t>
                </a:r>
                <a:endParaRPr lang="en-SE" dirty="0"/>
              </a:p>
            </p:txBody>
          </p:sp>
        </mc:Choice>
        <mc:Fallback xmlns="">
          <p:sp>
            <p:nvSpPr>
              <p:cNvPr id="2" name="Rectangle 1">
                <a:extLst>
                  <a:ext uri="{FF2B5EF4-FFF2-40B4-BE49-F238E27FC236}">
                    <a16:creationId xmlns:a16="http://schemas.microsoft.com/office/drawing/2014/main" id="{65F8A19A-D9EF-48D8-A0F5-EF4C79C38257}"/>
                  </a:ext>
                </a:extLst>
              </p:cNvPr>
              <p:cNvSpPr>
                <a:spLocks noRot="1" noChangeAspect="1" noMove="1" noResize="1" noEditPoints="1" noAdjustHandles="1" noChangeArrowheads="1" noChangeShapeType="1" noTextEdit="1"/>
              </p:cNvSpPr>
              <p:nvPr/>
            </p:nvSpPr>
            <p:spPr>
              <a:xfrm>
                <a:off x="4509436" y="1245782"/>
                <a:ext cx="1433085" cy="369332"/>
              </a:xfrm>
              <a:prstGeom prst="rect">
                <a:avLst/>
              </a:prstGeom>
              <a:blipFill>
                <a:blip r:embed="rId6"/>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D9F04023-B769-4F3F-B196-6497233B3421}"/>
                  </a:ext>
                </a:extLst>
              </p:cNvPr>
              <p:cNvSpPr/>
              <p:nvPr/>
            </p:nvSpPr>
            <p:spPr>
              <a:xfrm>
                <a:off x="5568202" y="2331060"/>
                <a:ext cx="14548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=22.5</m:t>
                    </m:r>
                  </m:oMath>
                </a14:m>
                <a:r>
                  <a:rPr lang="en-US" dirty="0"/>
                  <a:t> </a:t>
                </a:r>
                <a:endParaRPr lang="en-SE" dirty="0"/>
              </a:p>
            </p:txBody>
          </p:sp>
        </mc:Choice>
        <mc:Fallback xmlns="">
          <p:sp>
            <p:nvSpPr>
              <p:cNvPr id="63" name="Rectangle 62">
                <a:extLst>
                  <a:ext uri="{FF2B5EF4-FFF2-40B4-BE49-F238E27FC236}">
                    <a16:creationId xmlns:a16="http://schemas.microsoft.com/office/drawing/2014/main" id="{D9F04023-B769-4F3F-B196-6497233B3421}"/>
                  </a:ext>
                </a:extLst>
              </p:cNvPr>
              <p:cNvSpPr>
                <a:spLocks noRot="1" noChangeAspect="1" noMove="1" noResize="1" noEditPoints="1" noAdjustHandles="1" noChangeArrowheads="1" noChangeShapeType="1" noTextEdit="1"/>
              </p:cNvSpPr>
              <p:nvPr/>
            </p:nvSpPr>
            <p:spPr>
              <a:xfrm>
                <a:off x="5568202" y="2331060"/>
                <a:ext cx="1454885" cy="369332"/>
              </a:xfrm>
              <a:prstGeom prst="rect">
                <a:avLst/>
              </a:prstGeom>
              <a:blipFill>
                <a:blip r:embed="rId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32998CFA-C1DD-4320-A5FC-0E69D879FE47}"/>
                  </a:ext>
                </a:extLst>
              </p:cNvPr>
              <p:cNvSpPr/>
              <p:nvPr/>
            </p:nvSpPr>
            <p:spPr>
              <a:xfrm>
                <a:off x="6286690" y="3352883"/>
                <a:ext cx="1454757"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=10.5</m:t>
                    </m:r>
                  </m:oMath>
                </a14:m>
                <a:r>
                  <a:rPr lang="en-US" dirty="0"/>
                  <a:t> </a:t>
                </a:r>
                <a:endParaRPr lang="en-SE" dirty="0"/>
              </a:p>
            </p:txBody>
          </p:sp>
        </mc:Choice>
        <mc:Fallback xmlns="">
          <p:sp>
            <p:nvSpPr>
              <p:cNvPr id="64" name="Rectangle 63">
                <a:extLst>
                  <a:ext uri="{FF2B5EF4-FFF2-40B4-BE49-F238E27FC236}">
                    <a16:creationId xmlns:a16="http://schemas.microsoft.com/office/drawing/2014/main" id="{32998CFA-C1DD-4320-A5FC-0E69D879FE47}"/>
                  </a:ext>
                </a:extLst>
              </p:cNvPr>
              <p:cNvSpPr>
                <a:spLocks noRot="1" noChangeAspect="1" noMove="1" noResize="1" noEditPoints="1" noAdjustHandles="1" noChangeArrowheads="1" noChangeShapeType="1" noTextEdit="1"/>
              </p:cNvSpPr>
              <p:nvPr/>
            </p:nvSpPr>
            <p:spPr>
              <a:xfrm>
                <a:off x="6286690" y="3352883"/>
                <a:ext cx="1454757" cy="369332"/>
              </a:xfrm>
              <a:prstGeom prst="rect">
                <a:avLst/>
              </a:prstGeom>
              <a:blipFill>
                <a:blip r:embed="rId8"/>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A60FC30F-9A39-4286-A10E-B362DD88D529}"/>
                  </a:ext>
                </a:extLst>
              </p:cNvPr>
              <p:cNvSpPr/>
              <p:nvPr/>
            </p:nvSpPr>
            <p:spPr>
              <a:xfrm>
                <a:off x="5623902" y="4233266"/>
                <a:ext cx="1454885"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d>
                      <m:dPr>
                        <m:ctrlPr>
                          <a:rPr lang="en-US" i="1" smtClean="0">
                            <a:latin typeface="Cambria Math" panose="02040503050406030204" pitchFamily="18" charset="0"/>
                          </a:rPr>
                        </m:ctrlPr>
                      </m:dPr>
                      <m:e>
                        <m:r>
                          <a:rPr lang="en-US" b="0" i="1" smtClean="0">
                            <a:latin typeface="Cambria Math" panose="02040503050406030204" pitchFamily="18" charset="0"/>
                          </a:rPr>
                          <m:t>𝐴</m:t>
                        </m:r>
                      </m:e>
                    </m:d>
                    <m:r>
                      <a:rPr lang="en-US" b="0" i="1" smtClean="0">
                        <a:latin typeface="Cambria Math" panose="02040503050406030204" pitchFamily="18" charset="0"/>
                      </a:rPr>
                      <m:t>=22.5</m:t>
                    </m:r>
                  </m:oMath>
                </a14:m>
                <a:r>
                  <a:rPr lang="en-US" dirty="0"/>
                  <a:t> </a:t>
                </a:r>
                <a:endParaRPr lang="en-SE" dirty="0"/>
              </a:p>
            </p:txBody>
          </p:sp>
        </mc:Choice>
        <mc:Fallback xmlns="">
          <p:sp>
            <p:nvSpPr>
              <p:cNvPr id="65" name="Rectangle 64">
                <a:extLst>
                  <a:ext uri="{FF2B5EF4-FFF2-40B4-BE49-F238E27FC236}">
                    <a16:creationId xmlns:a16="http://schemas.microsoft.com/office/drawing/2014/main" id="{A60FC30F-9A39-4286-A10E-B362DD88D529}"/>
                  </a:ext>
                </a:extLst>
              </p:cNvPr>
              <p:cNvSpPr>
                <a:spLocks noRot="1" noChangeAspect="1" noMove="1" noResize="1" noEditPoints="1" noAdjustHandles="1" noChangeArrowheads="1" noChangeShapeType="1" noTextEdit="1"/>
              </p:cNvSpPr>
              <p:nvPr/>
            </p:nvSpPr>
            <p:spPr>
              <a:xfrm>
                <a:off x="5623902" y="4233266"/>
                <a:ext cx="1454885" cy="369332"/>
              </a:xfrm>
              <a:prstGeom prst="rect">
                <a:avLst/>
              </a:prstGeom>
              <a:blipFill>
                <a:blip r:embed="rId9"/>
                <a:stretch>
                  <a:fillRect/>
                </a:stretch>
              </a:blipFill>
            </p:spPr>
            <p:txBody>
              <a:bodyPr/>
              <a:lstStyle/>
              <a:p>
                <a:r>
                  <a:rPr lang="en-SE">
                    <a:noFill/>
                  </a:rPr>
                  <a:t> </a:t>
                </a:r>
              </a:p>
            </p:txBody>
          </p:sp>
        </mc:Fallback>
      </mc:AlternateContent>
      <p:sp>
        <p:nvSpPr>
          <p:cNvPr id="66" name="TextBox 65">
            <a:extLst>
              <a:ext uri="{FF2B5EF4-FFF2-40B4-BE49-F238E27FC236}">
                <a16:creationId xmlns:a16="http://schemas.microsoft.com/office/drawing/2014/main" id="{BBBA117E-B437-4C05-96B5-70754B6583B8}"/>
              </a:ext>
            </a:extLst>
          </p:cNvPr>
          <p:cNvSpPr txBox="1"/>
          <p:nvPr/>
        </p:nvSpPr>
        <p:spPr>
          <a:xfrm>
            <a:off x="441940" y="4201156"/>
            <a:ext cx="1404552" cy="338554"/>
          </a:xfrm>
          <a:prstGeom prst="rect">
            <a:avLst/>
          </a:prstGeom>
          <a:noFill/>
        </p:spPr>
        <p:txBody>
          <a:bodyPr wrap="none" rtlCol="0">
            <a:spAutoFit/>
          </a:bodyPr>
          <a:lstStyle/>
          <a:p>
            <a:r>
              <a:rPr lang="en-US" sz="1600" dirty="0"/>
              <a:t>Closed set: S</a:t>
            </a:r>
            <a:endParaRPr lang="en-SE" sz="1600" dirty="0"/>
          </a:p>
        </p:txBody>
      </p:sp>
    </p:spTree>
    <p:extLst>
      <p:ext uri="{BB962C8B-B14F-4D97-AF65-F5344CB8AC3E}">
        <p14:creationId xmlns:p14="http://schemas.microsoft.com/office/powerpoint/2010/main" val="1593761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78E0-EB01-44A9-9B4A-1979F1815588}"/>
              </a:ext>
            </a:extLst>
          </p:cNvPr>
          <p:cNvSpPr>
            <a:spLocks noGrp="1"/>
          </p:cNvSpPr>
          <p:nvPr>
            <p:ph type="title"/>
          </p:nvPr>
        </p:nvSpPr>
        <p:spPr/>
        <p:txBody>
          <a:bodyPr/>
          <a:lstStyle/>
          <a:p>
            <a:r>
              <a:rPr lang="en-US" sz="3200" dirty="0"/>
              <a:t>How to Design an Admissible Heuristic?</a:t>
            </a:r>
            <a:endParaRPr lang="en-SE"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F3946AB-616F-4D89-8B5F-DA73F2D4F73D}"/>
                  </a:ext>
                </a:extLst>
              </p:cNvPr>
              <p:cNvSpPr>
                <a:spLocks noGrp="1"/>
              </p:cNvSpPr>
              <p:nvPr>
                <p:ph idx="1"/>
              </p:nvPr>
            </p:nvSpPr>
            <p:spPr/>
            <p:txBody>
              <a:bodyPr>
                <a:normAutofit fontScale="92500" lnSpcReduction="10000"/>
              </a:bodyPr>
              <a:lstStyle/>
              <a:p>
                <a:r>
                  <a:rPr lang="en-US" dirty="0"/>
                  <a:t>In the weighted graph representing the road network, edge cost may be travel distance, or travel time taking into account factors such as speed limit, traffic congestion level, etc. </a:t>
                </a:r>
              </a:p>
              <a:p>
                <a:pPr lvl="1"/>
                <a:r>
                  <a:rPr lang="en-US" dirty="0"/>
                  <a:t>If objective is to minimize total travel distance from start to goal, then edge cost is travel distance between two locations. We can set </a:t>
                </a:r>
                <a14:m>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oMath>
                </a14:m>
                <a:r>
                  <a:rPr lang="en-US" dirty="0"/>
                  <a:t> to be the straight-line distance to goal.</a:t>
                </a:r>
              </a:p>
              <a:p>
                <a:pPr lvl="1"/>
                <a:r>
                  <a:rPr lang="en-US" dirty="0"/>
                  <a:t>If objective is to minimize total travel time from start to goal, then edge cost is travel time between two locations. We can set </a:t>
                </a:r>
                <a14:m>
                  <m:oMath xmlns:m="http://schemas.openxmlformats.org/officeDocument/2006/math">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𝑣</m:t>
                    </m:r>
                    <m:r>
                      <a:rPr lang="en-US" i="1">
                        <a:latin typeface="Cambria Math" panose="02040503050406030204" pitchFamily="18" charset="0"/>
                      </a:rPr>
                      <m:t>)</m:t>
                    </m:r>
                  </m:oMath>
                </a14:m>
                <a:r>
                  <a:rPr lang="en-US" dirty="0"/>
                  <a:t> to be the straight-line distance to goal divided by the maximum speed limit.</a:t>
                </a:r>
              </a:p>
            </p:txBody>
          </p:sp>
        </mc:Choice>
        <mc:Fallback xmlns="">
          <p:sp>
            <p:nvSpPr>
              <p:cNvPr id="3" name="Content Placeholder 2">
                <a:extLst>
                  <a:ext uri="{FF2B5EF4-FFF2-40B4-BE49-F238E27FC236}">
                    <a16:creationId xmlns:a16="http://schemas.microsoft.com/office/drawing/2014/main" id="{6F3946AB-616F-4D89-8B5F-DA73F2D4F73D}"/>
                  </a:ext>
                </a:extLst>
              </p:cNvPr>
              <p:cNvSpPr>
                <a:spLocks noGrp="1" noRot="1" noChangeAspect="1" noMove="1" noResize="1" noEditPoints="1" noAdjustHandles="1" noChangeArrowheads="1" noChangeShapeType="1" noTextEdit="1"/>
              </p:cNvSpPr>
              <p:nvPr>
                <p:ph idx="1"/>
              </p:nvPr>
            </p:nvSpPr>
            <p:spPr>
              <a:blipFill>
                <a:blip r:embed="rId2"/>
                <a:stretch>
                  <a:fillRect l="-1481" t="-2509" r="-2963" b="-2987"/>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7E87E10-80F4-4E23-A518-475C10D5C5D8}"/>
              </a:ext>
            </a:extLst>
          </p:cNvPr>
          <p:cNvSpPr>
            <a:spLocks noGrp="1"/>
          </p:cNvSpPr>
          <p:nvPr>
            <p:ph type="sldNum" sz="quarter" idx="12"/>
          </p:nvPr>
        </p:nvSpPr>
        <p:spPr/>
        <p:txBody>
          <a:bodyPr/>
          <a:lstStyle/>
          <a:p>
            <a:pPr>
              <a:defRPr/>
            </a:pPr>
            <a:fld id="{F57F456A-00AF-44E6-8D70-638C0D0130FF}" type="slidenum">
              <a:rPr lang="en-US" altLang="zh-CN" smtClean="0"/>
              <a:pPr>
                <a:defRPr/>
              </a:pPr>
              <a:t>14</a:t>
            </a:fld>
            <a:endParaRPr lang="en-US" altLang="zh-CN"/>
          </a:p>
        </p:txBody>
      </p:sp>
    </p:spTree>
    <p:extLst>
      <p:ext uri="{BB962C8B-B14F-4D97-AF65-F5344CB8AC3E}">
        <p14:creationId xmlns:p14="http://schemas.microsoft.com/office/powerpoint/2010/main" val="423950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DE83-CB4D-4B5C-B99F-D13794957679}"/>
              </a:ext>
            </a:extLst>
          </p:cNvPr>
          <p:cNvSpPr>
            <a:spLocks noGrp="1"/>
          </p:cNvSpPr>
          <p:nvPr>
            <p:ph type="title"/>
          </p:nvPr>
        </p:nvSpPr>
        <p:spPr/>
        <p:txBody>
          <a:bodyPr/>
          <a:lstStyle/>
          <a:p>
            <a:r>
              <a:rPr lang="en-US" dirty="0"/>
              <a:t>Exercise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7D35188-B293-4BD6-BB02-D81E16B0A78A}"/>
                  </a:ext>
                </a:extLst>
              </p:cNvPr>
              <p:cNvSpPr>
                <a:spLocks noGrp="1"/>
              </p:cNvSpPr>
              <p:nvPr>
                <p:ph idx="1"/>
              </p:nvPr>
            </p:nvSpPr>
            <p:spPr>
              <a:xfrm>
                <a:off x="457200" y="1143000"/>
                <a:ext cx="8229600" cy="1609769"/>
              </a:xfrm>
            </p:spPr>
            <p:txBody>
              <a:bodyPr>
                <a:normAutofit fontScale="62500" lnSpcReduction="20000"/>
              </a:bodyPr>
              <a:lstStyle/>
              <a:p>
                <a:r>
                  <a:rPr lang="en-US" dirty="0"/>
                  <a:t>Consider the following graph. Number pairs in parenthesis denote Cartesian coordinates of the node. Find the shortest path (green) from s (start) to t (goal) with:</a:t>
                </a:r>
              </a:p>
              <a:p>
                <a:pPr lvl="1"/>
                <a:r>
                  <a:rPr lang="en-US" dirty="0"/>
                  <a:t>Dijkstra’s algo</a:t>
                </a:r>
              </a:p>
              <a:p>
                <a:pPr lvl="1"/>
                <a:r>
                  <a:rPr lang="en-US" dirty="0"/>
                  <a:t>A* with heuristic function </a:t>
                </a:r>
                <a14:m>
                  <m:oMath xmlns:m="http://schemas.openxmlformats.org/officeDocument/2006/math">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𝑣</m:t>
                    </m:r>
                    <m:r>
                      <a:rPr lang="en-US" i="1">
                        <a:latin typeface="Cambria Math" panose="02040503050406030204" pitchFamily="18" charset="0"/>
                      </a:rPr>
                      <m:t>)</m:t>
                    </m:r>
                  </m:oMath>
                </a14:m>
                <a:r>
                  <a:rPr lang="en-US" dirty="0"/>
                  <a:t> as the straight-line distance to goal.</a:t>
                </a:r>
                <a:endParaRPr lang="en-SE" dirty="0"/>
              </a:p>
            </p:txBody>
          </p:sp>
        </mc:Choice>
        <mc:Fallback xmlns="">
          <p:sp>
            <p:nvSpPr>
              <p:cNvPr id="3" name="Content Placeholder 2">
                <a:extLst>
                  <a:ext uri="{FF2B5EF4-FFF2-40B4-BE49-F238E27FC236}">
                    <a16:creationId xmlns:a16="http://schemas.microsoft.com/office/drawing/2014/main" id="{D7D35188-B293-4BD6-BB02-D81E16B0A78A}"/>
                  </a:ext>
                </a:extLst>
              </p:cNvPr>
              <p:cNvSpPr>
                <a:spLocks noGrp="1" noRot="1" noChangeAspect="1" noMove="1" noResize="1" noEditPoints="1" noAdjustHandles="1" noChangeArrowheads="1" noChangeShapeType="1" noTextEdit="1"/>
              </p:cNvSpPr>
              <p:nvPr>
                <p:ph idx="1"/>
              </p:nvPr>
            </p:nvSpPr>
            <p:spPr>
              <a:xfrm>
                <a:off x="457200" y="1143000"/>
                <a:ext cx="8229600" cy="1609769"/>
              </a:xfrm>
              <a:blipFill>
                <a:blip r:embed="rId2"/>
                <a:stretch>
                  <a:fillRect l="-667" t="-568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0739689-E9B5-4D5E-A04F-07B24E49957A}"/>
              </a:ext>
            </a:extLst>
          </p:cNvPr>
          <p:cNvSpPr>
            <a:spLocks noGrp="1"/>
          </p:cNvSpPr>
          <p:nvPr>
            <p:ph type="sldNum" sz="quarter" idx="12"/>
          </p:nvPr>
        </p:nvSpPr>
        <p:spPr/>
        <p:txBody>
          <a:bodyPr/>
          <a:lstStyle/>
          <a:p>
            <a:pPr>
              <a:defRPr/>
            </a:pPr>
            <a:fld id="{F57F456A-00AF-44E6-8D70-638C0D0130FF}" type="slidenum">
              <a:rPr lang="en-US" altLang="zh-CN" smtClean="0"/>
              <a:pPr>
                <a:defRPr/>
              </a:pPr>
              <a:t>15</a:t>
            </a:fld>
            <a:endParaRPr lang="en-US" altLang="zh-CN"/>
          </a:p>
        </p:txBody>
      </p:sp>
      <p:pic>
        <p:nvPicPr>
          <p:cNvPr id="5" name="Picture 4">
            <a:extLst>
              <a:ext uri="{FF2B5EF4-FFF2-40B4-BE49-F238E27FC236}">
                <a16:creationId xmlns:a16="http://schemas.microsoft.com/office/drawing/2014/main" id="{87DFF478-4DCB-4EAE-A80F-72A20F102B40}"/>
              </a:ext>
            </a:extLst>
          </p:cNvPr>
          <p:cNvPicPr>
            <a:picLocks noChangeAspect="1"/>
          </p:cNvPicPr>
          <p:nvPr/>
        </p:nvPicPr>
        <p:blipFill>
          <a:blip r:embed="rId3"/>
          <a:stretch>
            <a:fillRect/>
          </a:stretch>
        </p:blipFill>
        <p:spPr>
          <a:xfrm>
            <a:off x="1371600" y="2752769"/>
            <a:ext cx="6099247" cy="3983641"/>
          </a:xfrm>
          <a:prstGeom prst="rect">
            <a:avLst/>
          </a:prstGeom>
        </p:spPr>
      </p:pic>
    </p:spTree>
    <p:extLst>
      <p:ext uri="{BB962C8B-B14F-4D97-AF65-F5344CB8AC3E}">
        <p14:creationId xmlns:p14="http://schemas.microsoft.com/office/powerpoint/2010/main" val="845777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4022-3151-42A6-8070-E82351188623}"/>
              </a:ext>
            </a:extLst>
          </p:cNvPr>
          <p:cNvSpPr>
            <a:spLocks noGrp="1"/>
          </p:cNvSpPr>
          <p:nvPr>
            <p:ph type="title"/>
          </p:nvPr>
        </p:nvSpPr>
        <p:spPr/>
        <p:txBody>
          <a:bodyPr/>
          <a:lstStyle/>
          <a:p>
            <a:r>
              <a:rPr lang="en-US" dirty="0"/>
              <a:t>A* vs. Dijkstra</a:t>
            </a:r>
            <a:endParaRPr lang="en-SE" dirty="0"/>
          </a:p>
        </p:txBody>
      </p:sp>
      <p:sp>
        <p:nvSpPr>
          <p:cNvPr id="3" name="Content Placeholder 2">
            <a:extLst>
              <a:ext uri="{FF2B5EF4-FFF2-40B4-BE49-F238E27FC236}">
                <a16:creationId xmlns:a16="http://schemas.microsoft.com/office/drawing/2014/main" id="{CC08610E-AD7F-48A8-B0C2-AF9498F3AD38}"/>
              </a:ext>
            </a:extLst>
          </p:cNvPr>
          <p:cNvSpPr>
            <a:spLocks noGrp="1"/>
          </p:cNvSpPr>
          <p:nvPr>
            <p:ph idx="1"/>
          </p:nvPr>
        </p:nvSpPr>
        <p:spPr>
          <a:xfrm>
            <a:off x="457200" y="1295400"/>
            <a:ext cx="8229600" cy="2406496"/>
          </a:xfrm>
        </p:spPr>
        <p:txBody>
          <a:bodyPr>
            <a:normAutofit fontScale="92500" lnSpcReduction="10000"/>
          </a:bodyPr>
          <a:lstStyle/>
          <a:p>
            <a:r>
              <a:rPr lang="en-US" dirty="0"/>
              <a:t>Red crosses denote obstacles.</a:t>
            </a:r>
          </a:p>
          <a:p>
            <a:r>
              <a:rPr lang="en-US" dirty="0"/>
              <a:t>Green circles denote explored positions.</a:t>
            </a:r>
          </a:p>
          <a:p>
            <a:r>
              <a:rPr lang="en-US" dirty="0"/>
              <a:t>A* search is more efficient, as it is directed towards the target; Dijkstra’s algorithm explores in every direction and less efficient.</a:t>
            </a:r>
            <a:endParaRPr lang="en-SE" dirty="0"/>
          </a:p>
        </p:txBody>
      </p:sp>
      <p:sp>
        <p:nvSpPr>
          <p:cNvPr id="4" name="Slide Number Placeholder 3">
            <a:extLst>
              <a:ext uri="{FF2B5EF4-FFF2-40B4-BE49-F238E27FC236}">
                <a16:creationId xmlns:a16="http://schemas.microsoft.com/office/drawing/2014/main" id="{F1229F40-F6AA-4FEF-AF7A-0C26C81E13FE}"/>
              </a:ext>
            </a:extLst>
          </p:cNvPr>
          <p:cNvSpPr>
            <a:spLocks noGrp="1"/>
          </p:cNvSpPr>
          <p:nvPr>
            <p:ph type="sldNum" sz="quarter" idx="12"/>
          </p:nvPr>
        </p:nvSpPr>
        <p:spPr/>
        <p:txBody>
          <a:bodyPr/>
          <a:lstStyle/>
          <a:p>
            <a:pPr>
              <a:defRPr/>
            </a:pPr>
            <a:fld id="{F57F456A-00AF-44E6-8D70-638C0D0130FF}" type="slidenum">
              <a:rPr lang="en-US" altLang="zh-CN" smtClean="0"/>
              <a:pPr>
                <a:defRPr/>
              </a:pPr>
              <a:t>16</a:t>
            </a:fld>
            <a:endParaRPr lang="en-US" altLang="zh-CN"/>
          </a:p>
        </p:txBody>
      </p:sp>
      <p:pic>
        <p:nvPicPr>
          <p:cNvPr id="5" name="Picture 4">
            <a:extLst>
              <a:ext uri="{FF2B5EF4-FFF2-40B4-BE49-F238E27FC236}">
                <a16:creationId xmlns:a16="http://schemas.microsoft.com/office/drawing/2014/main" id="{E205FCA6-D602-4762-8D7F-DD6B5B9D072D}"/>
              </a:ext>
            </a:extLst>
          </p:cNvPr>
          <p:cNvPicPr>
            <a:picLocks noChangeAspect="1"/>
          </p:cNvPicPr>
          <p:nvPr/>
        </p:nvPicPr>
        <p:blipFill>
          <a:blip r:embed="rId2"/>
          <a:stretch>
            <a:fillRect/>
          </a:stretch>
        </p:blipFill>
        <p:spPr>
          <a:xfrm>
            <a:off x="257352" y="3624972"/>
            <a:ext cx="8678486" cy="2591162"/>
          </a:xfrm>
          <a:prstGeom prst="rect">
            <a:avLst/>
          </a:prstGeom>
        </p:spPr>
      </p:pic>
      <p:sp>
        <p:nvSpPr>
          <p:cNvPr id="6" name="TextBox 5">
            <a:extLst>
              <a:ext uri="{FF2B5EF4-FFF2-40B4-BE49-F238E27FC236}">
                <a16:creationId xmlns:a16="http://schemas.microsoft.com/office/drawing/2014/main" id="{8B3DD19F-7851-48E7-A984-ACEEA3FA32D7}"/>
              </a:ext>
            </a:extLst>
          </p:cNvPr>
          <p:cNvSpPr txBox="1"/>
          <p:nvPr/>
        </p:nvSpPr>
        <p:spPr>
          <a:xfrm>
            <a:off x="862795" y="6292153"/>
            <a:ext cx="1133644" cy="369332"/>
          </a:xfrm>
          <a:prstGeom prst="rect">
            <a:avLst/>
          </a:prstGeom>
          <a:noFill/>
        </p:spPr>
        <p:txBody>
          <a:bodyPr wrap="none" rtlCol="0">
            <a:spAutoFit/>
          </a:bodyPr>
          <a:lstStyle/>
          <a:p>
            <a:r>
              <a:rPr lang="en-US" altLang="zh-CN" dirty="0"/>
              <a:t>Grid Map</a:t>
            </a:r>
            <a:endParaRPr lang="en-SE" dirty="0"/>
          </a:p>
        </p:txBody>
      </p:sp>
      <p:sp>
        <p:nvSpPr>
          <p:cNvPr id="7" name="TextBox 6">
            <a:extLst>
              <a:ext uri="{FF2B5EF4-FFF2-40B4-BE49-F238E27FC236}">
                <a16:creationId xmlns:a16="http://schemas.microsoft.com/office/drawing/2014/main" id="{34B00888-B0BA-4EBE-8640-9FAD418DC400}"/>
              </a:ext>
            </a:extLst>
          </p:cNvPr>
          <p:cNvSpPr txBox="1"/>
          <p:nvPr/>
        </p:nvSpPr>
        <p:spPr>
          <a:xfrm>
            <a:off x="4206803" y="6218898"/>
            <a:ext cx="1454309" cy="369332"/>
          </a:xfrm>
          <a:prstGeom prst="rect">
            <a:avLst/>
          </a:prstGeom>
          <a:noFill/>
        </p:spPr>
        <p:txBody>
          <a:bodyPr wrap="none" rtlCol="0">
            <a:spAutoFit/>
          </a:bodyPr>
          <a:lstStyle/>
          <a:p>
            <a:r>
              <a:rPr lang="en-US" altLang="zh-CN" dirty="0"/>
              <a:t>A* Algorithm</a:t>
            </a:r>
            <a:endParaRPr lang="en-SE" dirty="0"/>
          </a:p>
        </p:txBody>
      </p:sp>
      <p:sp>
        <p:nvSpPr>
          <p:cNvPr id="8" name="TextBox 7">
            <a:extLst>
              <a:ext uri="{FF2B5EF4-FFF2-40B4-BE49-F238E27FC236}">
                <a16:creationId xmlns:a16="http://schemas.microsoft.com/office/drawing/2014/main" id="{4402F4F0-62E3-44E7-B8FB-50135B0874FE}"/>
              </a:ext>
            </a:extLst>
          </p:cNvPr>
          <p:cNvSpPr txBox="1"/>
          <p:nvPr/>
        </p:nvSpPr>
        <p:spPr>
          <a:xfrm>
            <a:off x="6629400" y="6183868"/>
            <a:ext cx="2142638" cy="369332"/>
          </a:xfrm>
          <a:prstGeom prst="rect">
            <a:avLst/>
          </a:prstGeom>
          <a:noFill/>
        </p:spPr>
        <p:txBody>
          <a:bodyPr wrap="none" rtlCol="0">
            <a:spAutoFit/>
          </a:bodyPr>
          <a:lstStyle/>
          <a:p>
            <a:r>
              <a:rPr lang="en-US" altLang="zh-CN" dirty="0"/>
              <a:t>Dijkstra’s Algorithm</a:t>
            </a:r>
            <a:endParaRPr lang="en-SE" dirty="0"/>
          </a:p>
        </p:txBody>
      </p:sp>
    </p:spTree>
    <p:extLst>
      <p:ext uri="{BB962C8B-B14F-4D97-AF65-F5344CB8AC3E}">
        <p14:creationId xmlns:p14="http://schemas.microsoft.com/office/powerpoint/2010/main" val="286666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BAEFB-3150-4EC9-ABDF-B7FF8CCD547E}"/>
              </a:ext>
            </a:extLst>
          </p:cNvPr>
          <p:cNvSpPr>
            <a:spLocks noGrp="1"/>
          </p:cNvSpPr>
          <p:nvPr>
            <p:ph type="title"/>
          </p:nvPr>
        </p:nvSpPr>
        <p:spPr/>
        <p:txBody>
          <a:bodyPr/>
          <a:lstStyle/>
          <a:p>
            <a:r>
              <a:rPr lang="en-US" dirty="0"/>
              <a:t>A* vs. Dijkstra (Animation)</a:t>
            </a:r>
            <a:endParaRPr lang="en-SE" dirty="0"/>
          </a:p>
        </p:txBody>
      </p:sp>
      <p:sp>
        <p:nvSpPr>
          <p:cNvPr id="3" name="Content Placeholder 2">
            <a:extLst>
              <a:ext uri="{FF2B5EF4-FFF2-40B4-BE49-F238E27FC236}">
                <a16:creationId xmlns:a16="http://schemas.microsoft.com/office/drawing/2014/main" id="{B0B7024A-225E-4D8F-A7CC-03DD1752EEAE}"/>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FE088000-28D8-4D67-9446-9CB3A8288F17}"/>
              </a:ext>
            </a:extLst>
          </p:cNvPr>
          <p:cNvSpPr>
            <a:spLocks noGrp="1"/>
          </p:cNvSpPr>
          <p:nvPr>
            <p:ph type="sldNum" sz="quarter" idx="12"/>
          </p:nvPr>
        </p:nvSpPr>
        <p:spPr/>
        <p:txBody>
          <a:bodyPr/>
          <a:lstStyle/>
          <a:p>
            <a:pPr>
              <a:defRPr/>
            </a:pPr>
            <a:fld id="{F57F456A-00AF-44E6-8D70-638C0D0130FF}" type="slidenum">
              <a:rPr lang="en-US" altLang="zh-CN" smtClean="0"/>
              <a:pPr>
                <a:defRPr/>
              </a:pPr>
              <a:t>17</a:t>
            </a:fld>
            <a:endParaRPr lang="en-US" altLang="zh-CN"/>
          </a:p>
        </p:txBody>
      </p:sp>
      <p:pic>
        <p:nvPicPr>
          <p:cNvPr id="5122" name="Picture 2">
            <a:extLst>
              <a:ext uri="{FF2B5EF4-FFF2-40B4-BE49-F238E27FC236}">
                <a16:creationId xmlns:a16="http://schemas.microsoft.com/office/drawing/2014/main" id="{11B99AC3-C5A4-4916-B317-213F161C822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336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A54AEA3-CE54-488D-86CE-F6BF1B6B8F9C}"/>
              </a:ext>
            </a:extLst>
          </p:cNvPr>
          <p:cNvSpPr/>
          <p:nvPr/>
        </p:nvSpPr>
        <p:spPr>
          <a:xfrm>
            <a:off x="3048000" y="6600295"/>
            <a:ext cx="3048000" cy="246221"/>
          </a:xfrm>
          <a:prstGeom prst="rect">
            <a:avLst/>
          </a:prstGeom>
        </p:spPr>
        <p:txBody>
          <a:bodyPr wrap="square">
            <a:spAutoFit/>
          </a:bodyPr>
          <a:lstStyle/>
          <a:p>
            <a:r>
              <a:rPr lang="en-US" sz="1000" dirty="0"/>
              <a:t>https://github.com/AtsushiSakai/PythonRobotics</a:t>
            </a:r>
            <a:endParaRPr lang="en-SE" sz="1000" dirty="0"/>
          </a:p>
        </p:txBody>
      </p:sp>
      <p:pic>
        <p:nvPicPr>
          <p:cNvPr id="5124" name="Picture 4">
            <a:extLst>
              <a:ext uri="{FF2B5EF4-FFF2-40B4-BE49-F238E27FC236}">
                <a16:creationId xmlns:a16="http://schemas.microsoft.com/office/drawing/2014/main" id="{FAB61E1A-0883-48E8-91F7-6711D32A41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5735" y="2133600"/>
            <a:ext cx="4549421" cy="34120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63A981-3FD0-4111-B3C0-5FCB3043216E}"/>
              </a:ext>
            </a:extLst>
          </p:cNvPr>
          <p:cNvSpPr/>
          <p:nvPr/>
        </p:nvSpPr>
        <p:spPr>
          <a:xfrm>
            <a:off x="1790700" y="6183221"/>
            <a:ext cx="5715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600" dirty="0"/>
              <a:t>More animations </a:t>
            </a:r>
            <a:r>
              <a:rPr lang="en-US" sz="1600" dirty="0">
                <a:hlinkClick r:id="rId4"/>
              </a:rPr>
              <a:t>https://qiao.github.io/PathFinding.js/visual/</a:t>
            </a:r>
            <a:endParaRPr lang="en-US" sz="1600" dirty="0"/>
          </a:p>
        </p:txBody>
      </p:sp>
      <p:sp>
        <p:nvSpPr>
          <p:cNvPr id="11" name="Rectangle 10">
            <a:extLst>
              <a:ext uri="{FF2B5EF4-FFF2-40B4-BE49-F238E27FC236}">
                <a16:creationId xmlns:a16="http://schemas.microsoft.com/office/drawing/2014/main" id="{E0EF3B57-B926-4FF6-AD01-3704044DEC5D}"/>
              </a:ext>
            </a:extLst>
          </p:cNvPr>
          <p:cNvSpPr/>
          <p:nvPr/>
        </p:nvSpPr>
        <p:spPr>
          <a:xfrm>
            <a:off x="1853086" y="5404020"/>
            <a:ext cx="1018227" cy="369332"/>
          </a:xfrm>
          <a:prstGeom prst="rect">
            <a:avLst/>
          </a:prstGeom>
        </p:spPr>
        <p:txBody>
          <a:bodyPr wrap="none">
            <a:spAutoFit/>
          </a:bodyPr>
          <a:lstStyle/>
          <a:p>
            <a:r>
              <a:rPr lang="en-US" dirty="0"/>
              <a:t>Dijkstra </a:t>
            </a:r>
            <a:endParaRPr lang="en-SE" dirty="0"/>
          </a:p>
        </p:txBody>
      </p:sp>
      <p:sp>
        <p:nvSpPr>
          <p:cNvPr id="14" name="Rectangle 13">
            <a:extLst>
              <a:ext uri="{FF2B5EF4-FFF2-40B4-BE49-F238E27FC236}">
                <a16:creationId xmlns:a16="http://schemas.microsoft.com/office/drawing/2014/main" id="{FF5D3002-3E2A-480A-B150-860F54D578B7}"/>
              </a:ext>
            </a:extLst>
          </p:cNvPr>
          <p:cNvSpPr/>
          <p:nvPr/>
        </p:nvSpPr>
        <p:spPr>
          <a:xfrm>
            <a:off x="6410419" y="5404020"/>
            <a:ext cx="492443" cy="369332"/>
          </a:xfrm>
          <a:prstGeom prst="rect">
            <a:avLst/>
          </a:prstGeom>
        </p:spPr>
        <p:txBody>
          <a:bodyPr wrap="none">
            <a:spAutoFit/>
          </a:bodyPr>
          <a:lstStyle/>
          <a:p>
            <a:r>
              <a:rPr lang="en-US" dirty="0"/>
              <a:t>A* </a:t>
            </a:r>
            <a:endParaRPr lang="en-SE" dirty="0"/>
          </a:p>
        </p:txBody>
      </p:sp>
    </p:spTree>
    <p:extLst>
      <p:ext uri="{BB962C8B-B14F-4D97-AF65-F5344CB8AC3E}">
        <p14:creationId xmlns:p14="http://schemas.microsoft.com/office/powerpoint/2010/main" val="3655405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a:xfrm>
            <a:off x="457200" y="1295400"/>
            <a:ext cx="6019800" cy="5105400"/>
          </a:xfrm>
        </p:spPr>
        <p:txBody>
          <a:bodyPr>
            <a:normAutofit/>
          </a:bodyPr>
          <a:lstStyle/>
          <a:p>
            <a:r>
              <a:rPr lang="en-US" dirty="0"/>
              <a:t>Route planning</a:t>
            </a:r>
          </a:p>
          <a:p>
            <a:r>
              <a:rPr lang="en-US" dirty="0">
                <a:solidFill>
                  <a:srgbClr val="FF0000"/>
                </a:solidFill>
              </a:rPr>
              <a:t>Behavior planning </a:t>
            </a:r>
          </a:p>
          <a:p>
            <a:r>
              <a:rPr lang="en-US" dirty="0"/>
              <a:t>Motion Planning</a:t>
            </a:r>
          </a:p>
          <a:p>
            <a:r>
              <a:rPr lang="en-US" dirty="0"/>
              <a:t>Responsibility-Sensitive Safety (RSS)</a:t>
            </a:r>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18</a:t>
            </a:fld>
            <a:endParaRPr lang="en-US" altLang="zh-CN"/>
          </a:p>
        </p:txBody>
      </p:sp>
      <p:pic>
        <p:nvPicPr>
          <p:cNvPr id="6" name="Picture 5">
            <a:extLst>
              <a:ext uri="{FF2B5EF4-FFF2-40B4-BE49-F238E27FC236}">
                <a16:creationId xmlns:a16="http://schemas.microsoft.com/office/drawing/2014/main" id="{BE14FD34-607E-43F4-B59D-5F158112773F}"/>
              </a:ext>
            </a:extLst>
          </p:cNvPr>
          <p:cNvPicPr>
            <a:picLocks noChangeAspect="1"/>
          </p:cNvPicPr>
          <p:nvPr/>
        </p:nvPicPr>
        <p:blipFill>
          <a:blip r:embed="rId3"/>
          <a:stretch>
            <a:fillRect/>
          </a:stretch>
        </p:blipFill>
        <p:spPr>
          <a:xfrm>
            <a:off x="6382434" y="0"/>
            <a:ext cx="2736166" cy="6858000"/>
          </a:xfrm>
          <a:prstGeom prst="rect">
            <a:avLst/>
          </a:prstGeom>
        </p:spPr>
      </p:pic>
      <p:sp>
        <p:nvSpPr>
          <p:cNvPr id="8" name="TextBox 7">
            <a:extLst>
              <a:ext uri="{FF2B5EF4-FFF2-40B4-BE49-F238E27FC236}">
                <a16:creationId xmlns:a16="http://schemas.microsoft.com/office/drawing/2014/main" id="{0BA508A3-2EF9-48E4-83FC-B6548A9BC1AC}"/>
              </a:ext>
            </a:extLst>
          </p:cNvPr>
          <p:cNvSpPr txBox="1"/>
          <p:nvPr/>
        </p:nvSpPr>
        <p:spPr>
          <a:xfrm>
            <a:off x="1828800" y="6432490"/>
            <a:ext cx="5352366"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Paden B, </a:t>
            </a:r>
            <a:r>
              <a:rPr lang="en-US" sz="1000" b="0" i="0" dirty="0" err="1">
                <a:solidFill>
                  <a:srgbClr val="222222"/>
                </a:solidFill>
                <a:effectLst/>
                <a:latin typeface="Arial" panose="020B0604020202020204" pitchFamily="34" charset="0"/>
              </a:rPr>
              <a:t>Čáp</a:t>
            </a:r>
            <a:r>
              <a:rPr lang="en-US" sz="1000" b="0" i="0" dirty="0">
                <a:solidFill>
                  <a:srgbClr val="222222"/>
                </a:solidFill>
                <a:effectLst/>
                <a:latin typeface="Arial" panose="020B0604020202020204" pitchFamily="34" charset="0"/>
              </a:rPr>
              <a:t> M, Yong S Z, et al. A survey of motion planning and control techniques for self-driving urban vehicles[J]. IEEE Transactions on intelligent vehicles, 2016, 1(1): 33-55.</a:t>
            </a:r>
            <a:endParaRPr lang="en-SE" sz="1000" dirty="0"/>
          </a:p>
        </p:txBody>
      </p:sp>
    </p:spTree>
    <p:extLst>
      <p:ext uri="{BB962C8B-B14F-4D97-AF65-F5344CB8AC3E}">
        <p14:creationId xmlns:p14="http://schemas.microsoft.com/office/powerpoint/2010/main" val="2681876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CC8E-E73B-4FA5-A7AD-025DF7B9F8E7}"/>
              </a:ext>
            </a:extLst>
          </p:cNvPr>
          <p:cNvSpPr>
            <a:spLocks noGrp="1"/>
          </p:cNvSpPr>
          <p:nvPr>
            <p:ph type="title"/>
          </p:nvPr>
        </p:nvSpPr>
        <p:spPr/>
        <p:txBody>
          <a:bodyPr/>
          <a:lstStyle/>
          <a:p>
            <a:r>
              <a:rPr lang="en-US" dirty="0"/>
              <a:t>Behavior Planner</a:t>
            </a:r>
            <a:endParaRPr lang="en-SE" dirty="0"/>
          </a:p>
        </p:txBody>
      </p:sp>
      <p:sp>
        <p:nvSpPr>
          <p:cNvPr id="3" name="Content Placeholder 2">
            <a:extLst>
              <a:ext uri="{FF2B5EF4-FFF2-40B4-BE49-F238E27FC236}">
                <a16:creationId xmlns:a16="http://schemas.microsoft.com/office/drawing/2014/main" id="{21518069-FE91-4000-B05B-C2628C20E634}"/>
              </a:ext>
            </a:extLst>
          </p:cNvPr>
          <p:cNvSpPr>
            <a:spLocks noGrp="1"/>
          </p:cNvSpPr>
          <p:nvPr>
            <p:ph idx="1"/>
          </p:nvPr>
        </p:nvSpPr>
        <p:spPr>
          <a:xfrm>
            <a:off x="457200" y="1295400"/>
            <a:ext cx="4572000" cy="5105400"/>
          </a:xfrm>
        </p:spPr>
        <p:txBody>
          <a:bodyPr>
            <a:normAutofit fontScale="85000" lnSpcReduction="20000"/>
          </a:bodyPr>
          <a:lstStyle/>
          <a:p>
            <a:r>
              <a:rPr lang="en-US" dirty="0"/>
              <a:t>Plan the set of high-level driving actions, or maneuvers to safely achieve the driving mission under various driving situations based on:</a:t>
            </a:r>
          </a:p>
          <a:p>
            <a:pPr lvl="1"/>
            <a:r>
              <a:rPr lang="en-US" dirty="0"/>
              <a:t>Rules of the road (traffic lights, stop signs…)</a:t>
            </a:r>
          </a:p>
          <a:p>
            <a:pPr lvl="1"/>
            <a:r>
              <a:rPr lang="en-US" dirty="0"/>
              <a:t>Static objects (parked vehicles…)</a:t>
            </a:r>
          </a:p>
          <a:p>
            <a:pPr lvl="1"/>
            <a:r>
              <a:rPr lang="en-US" dirty="0"/>
              <a:t>Dynamic objects (moving vehicles, cyclists, pedestrians…). Need behavior prediction.</a:t>
            </a:r>
          </a:p>
        </p:txBody>
      </p:sp>
      <p:sp>
        <p:nvSpPr>
          <p:cNvPr id="4" name="Slide Number Placeholder 3">
            <a:extLst>
              <a:ext uri="{FF2B5EF4-FFF2-40B4-BE49-F238E27FC236}">
                <a16:creationId xmlns:a16="http://schemas.microsoft.com/office/drawing/2014/main" id="{E0236863-49ED-45EF-B972-F912310FDA41}"/>
              </a:ext>
            </a:extLst>
          </p:cNvPr>
          <p:cNvSpPr>
            <a:spLocks noGrp="1"/>
          </p:cNvSpPr>
          <p:nvPr>
            <p:ph type="sldNum" sz="quarter" idx="12"/>
          </p:nvPr>
        </p:nvSpPr>
        <p:spPr/>
        <p:txBody>
          <a:bodyPr/>
          <a:lstStyle/>
          <a:p>
            <a:pPr>
              <a:defRPr/>
            </a:pPr>
            <a:fld id="{F57F456A-00AF-44E6-8D70-638C0D0130FF}" type="slidenum">
              <a:rPr lang="en-US" altLang="zh-CN" smtClean="0"/>
              <a:pPr>
                <a:defRPr/>
              </a:pPr>
              <a:t>19</a:t>
            </a:fld>
            <a:endParaRPr lang="en-US" altLang="zh-CN"/>
          </a:p>
        </p:txBody>
      </p:sp>
      <p:pic>
        <p:nvPicPr>
          <p:cNvPr id="5" name="Picture 4">
            <a:extLst>
              <a:ext uri="{FF2B5EF4-FFF2-40B4-BE49-F238E27FC236}">
                <a16:creationId xmlns:a16="http://schemas.microsoft.com/office/drawing/2014/main" id="{6DF1B4C8-271D-49DB-845C-D0E527FB077B}"/>
              </a:ext>
            </a:extLst>
          </p:cNvPr>
          <p:cNvPicPr>
            <a:picLocks noChangeAspect="1"/>
          </p:cNvPicPr>
          <p:nvPr/>
        </p:nvPicPr>
        <p:blipFill>
          <a:blip r:embed="rId2"/>
          <a:stretch>
            <a:fillRect/>
          </a:stretch>
        </p:blipFill>
        <p:spPr>
          <a:xfrm>
            <a:off x="4945380" y="1295400"/>
            <a:ext cx="4099560" cy="4603712"/>
          </a:xfrm>
          <a:prstGeom prst="rect">
            <a:avLst/>
          </a:prstGeom>
        </p:spPr>
      </p:pic>
    </p:spTree>
    <p:extLst>
      <p:ext uri="{BB962C8B-B14F-4D97-AF65-F5344CB8AC3E}">
        <p14:creationId xmlns:p14="http://schemas.microsoft.com/office/powerpoint/2010/main" val="3426311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4123-0C16-44A8-AED8-4E0773C48370}"/>
              </a:ext>
            </a:extLst>
          </p:cNvPr>
          <p:cNvSpPr>
            <a:spLocks noGrp="1"/>
          </p:cNvSpPr>
          <p:nvPr>
            <p:ph type="title"/>
          </p:nvPr>
        </p:nvSpPr>
        <p:spPr/>
        <p:txBody>
          <a:bodyPr/>
          <a:lstStyle/>
          <a:p>
            <a:r>
              <a:rPr lang="en-US" dirty="0"/>
              <a:t>A Hierarchy of Planners</a:t>
            </a:r>
            <a:endParaRPr lang="en-SE" dirty="0"/>
          </a:p>
        </p:txBody>
      </p:sp>
      <p:sp>
        <p:nvSpPr>
          <p:cNvPr id="3" name="Content Placeholder 2">
            <a:extLst>
              <a:ext uri="{FF2B5EF4-FFF2-40B4-BE49-F238E27FC236}">
                <a16:creationId xmlns:a16="http://schemas.microsoft.com/office/drawing/2014/main" id="{4C8BB893-0B2A-4CD5-B270-A5DEC9E7AE92}"/>
              </a:ext>
            </a:extLst>
          </p:cNvPr>
          <p:cNvSpPr>
            <a:spLocks noGrp="1"/>
          </p:cNvSpPr>
          <p:nvPr>
            <p:ph idx="1"/>
          </p:nvPr>
        </p:nvSpPr>
        <p:spPr>
          <a:xfrm>
            <a:off x="53340" y="1356690"/>
            <a:ext cx="4800600" cy="5287962"/>
          </a:xfrm>
        </p:spPr>
        <p:txBody>
          <a:bodyPr>
            <a:normAutofit fontScale="92500" lnSpcReduction="10000"/>
          </a:bodyPr>
          <a:lstStyle/>
          <a:p>
            <a:r>
              <a:rPr lang="en-US" dirty="0"/>
              <a:t>Mission Planning: map-level navigation</a:t>
            </a:r>
          </a:p>
          <a:p>
            <a:r>
              <a:rPr lang="en-US" dirty="0"/>
              <a:t>Behavior Planning: choosing a behavior based on environmental conditions</a:t>
            </a:r>
          </a:p>
          <a:p>
            <a:r>
              <a:rPr lang="en-US" dirty="0"/>
              <a:t>Motion Planning: includes path planning and speed profile generation, generates a reference trajectory to be tracked by controller</a:t>
            </a:r>
          </a:p>
        </p:txBody>
      </p:sp>
      <p:sp>
        <p:nvSpPr>
          <p:cNvPr id="4" name="Slide Number Placeholder 3">
            <a:extLst>
              <a:ext uri="{FF2B5EF4-FFF2-40B4-BE49-F238E27FC236}">
                <a16:creationId xmlns:a16="http://schemas.microsoft.com/office/drawing/2014/main" id="{3F72E8AE-314A-4D5D-9511-16F57A158A62}"/>
              </a:ext>
            </a:extLst>
          </p:cNvPr>
          <p:cNvSpPr>
            <a:spLocks noGrp="1"/>
          </p:cNvSpPr>
          <p:nvPr>
            <p:ph type="sldNum" sz="quarter" idx="12"/>
          </p:nvPr>
        </p:nvSpPr>
        <p:spPr/>
        <p:txBody>
          <a:bodyPr/>
          <a:lstStyle/>
          <a:p>
            <a:pPr>
              <a:defRPr/>
            </a:pPr>
            <a:fld id="{F57F456A-00AF-44E6-8D70-638C0D0130FF}" type="slidenum">
              <a:rPr lang="en-US" altLang="zh-CN" smtClean="0"/>
              <a:pPr>
                <a:defRPr/>
              </a:pPr>
              <a:t>2</a:t>
            </a:fld>
            <a:endParaRPr lang="en-US" altLang="zh-CN"/>
          </a:p>
        </p:txBody>
      </p:sp>
      <p:pic>
        <p:nvPicPr>
          <p:cNvPr id="18" name="Picture 17">
            <a:extLst>
              <a:ext uri="{FF2B5EF4-FFF2-40B4-BE49-F238E27FC236}">
                <a16:creationId xmlns:a16="http://schemas.microsoft.com/office/drawing/2014/main" id="{5A99DF6C-D210-4645-9DA6-38C83998ACA9}"/>
              </a:ext>
            </a:extLst>
          </p:cNvPr>
          <p:cNvPicPr>
            <a:picLocks noChangeAspect="1"/>
          </p:cNvPicPr>
          <p:nvPr/>
        </p:nvPicPr>
        <p:blipFill>
          <a:blip r:embed="rId2"/>
          <a:stretch>
            <a:fillRect/>
          </a:stretch>
        </p:blipFill>
        <p:spPr>
          <a:xfrm>
            <a:off x="4800600" y="2133600"/>
            <a:ext cx="4114800" cy="3230236"/>
          </a:xfrm>
          <a:prstGeom prst="rect">
            <a:avLst/>
          </a:prstGeom>
        </p:spPr>
      </p:pic>
      <p:cxnSp>
        <p:nvCxnSpPr>
          <p:cNvPr id="20" name="Straight Arrow Connector 19">
            <a:extLst>
              <a:ext uri="{FF2B5EF4-FFF2-40B4-BE49-F238E27FC236}">
                <a16:creationId xmlns:a16="http://schemas.microsoft.com/office/drawing/2014/main" id="{C9EAA135-99D4-4E35-9A97-D9645A6528BC}"/>
              </a:ext>
            </a:extLst>
          </p:cNvPr>
          <p:cNvCxnSpPr/>
          <p:nvPr/>
        </p:nvCxnSpPr>
        <p:spPr bwMode="auto">
          <a:xfrm>
            <a:off x="7162800" y="5287636"/>
            <a:ext cx="0" cy="579764"/>
          </a:xfrm>
          <a:prstGeom prst="straightConnector1">
            <a:avLst/>
          </a:prstGeom>
          <a:noFill/>
          <a:ln w="38100" cap="flat" cmpd="sng" algn="ctr">
            <a:solidFill>
              <a:schemeClr val="accent6">
                <a:lumMod val="50000"/>
              </a:schemeClr>
            </a:solidFill>
            <a:prstDash val="solid"/>
            <a:round/>
            <a:headEnd type="none" w="med" len="med"/>
            <a:tailEnd type="triangle"/>
          </a:ln>
          <a:effectLst/>
        </p:spPr>
      </p:cxnSp>
      <p:sp>
        <p:nvSpPr>
          <p:cNvPr id="23" name="Rectangle 22">
            <a:extLst>
              <a:ext uri="{FF2B5EF4-FFF2-40B4-BE49-F238E27FC236}">
                <a16:creationId xmlns:a16="http://schemas.microsoft.com/office/drawing/2014/main" id="{748421DC-418E-4ACF-AD38-E4F5383A2EB9}"/>
              </a:ext>
            </a:extLst>
          </p:cNvPr>
          <p:cNvSpPr/>
          <p:nvPr/>
        </p:nvSpPr>
        <p:spPr bwMode="auto">
          <a:xfrm>
            <a:off x="6629414" y="5867401"/>
            <a:ext cx="2285984" cy="579764"/>
          </a:xfrm>
          <a:prstGeom prst="rect">
            <a:avLst/>
          </a:prstGeom>
          <a:noFill/>
          <a:ln w="381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Controller (PID, MPC…)</a:t>
            </a:r>
            <a:endParaRPr kumimoji="0" lang="en-SE" sz="1600" b="0" i="0" u="none" strike="noStrike" cap="none" normalizeH="0" baseline="0" dirty="0">
              <a:ln>
                <a:noFill/>
              </a:ln>
              <a:solidFill>
                <a:schemeClr val="tx1"/>
              </a:solidFill>
              <a:effectLst/>
              <a:latin typeface="Arial" charset="0"/>
            </a:endParaRPr>
          </a:p>
        </p:txBody>
      </p:sp>
      <p:sp>
        <p:nvSpPr>
          <p:cNvPr id="24" name="TextBox 23">
            <a:extLst>
              <a:ext uri="{FF2B5EF4-FFF2-40B4-BE49-F238E27FC236}">
                <a16:creationId xmlns:a16="http://schemas.microsoft.com/office/drawing/2014/main" id="{3BFB02CB-209F-4DA2-945D-ED5F56D2243F}"/>
              </a:ext>
            </a:extLst>
          </p:cNvPr>
          <p:cNvSpPr txBox="1"/>
          <p:nvPr/>
        </p:nvSpPr>
        <p:spPr>
          <a:xfrm>
            <a:off x="7139940" y="5451902"/>
            <a:ext cx="1609287" cy="276999"/>
          </a:xfrm>
          <a:prstGeom prst="rect">
            <a:avLst/>
          </a:prstGeom>
          <a:noFill/>
        </p:spPr>
        <p:txBody>
          <a:bodyPr wrap="none" rtlCol="0">
            <a:spAutoFit/>
          </a:bodyPr>
          <a:lstStyle/>
          <a:p>
            <a:r>
              <a:rPr lang="en-US" sz="1200" dirty="0">
                <a:solidFill>
                  <a:schemeClr val="accent6">
                    <a:lumMod val="50000"/>
                  </a:schemeClr>
                </a:solidFill>
              </a:rPr>
              <a:t>Reference Trajectory</a:t>
            </a:r>
            <a:endParaRPr lang="en-SE" sz="1200" dirty="0">
              <a:solidFill>
                <a:schemeClr val="accent6">
                  <a:lumMod val="50000"/>
                </a:schemeClr>
              </a:solidFill>
            </a:endParaRPr>
          </a:p>
        </p:txBody>
      </p:sp>
    </p:spTree>
    <p:extLst>
      <p:ext uri="{BB962C8B-B14F-4D97-AF65-F5344CB8AC3E}">
        <p14:creationId xmlns:p14="http://schemas.microsoft.com/office/powerpoint/2010/main" val="420355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D050-EB58-4F03-A5F8-5258E67190D0}"/>
              </a:ext>
            </a:extLst>
          </p:cNvPr>
          <p:cNvSpPr>
            <a:spLocks noGrp="1"/>
          </p:cNvSpPr>
          <p:nvPr>
            <p:ph type="title"/>
          </p:nvPr>
        </p:nvSpPr>
        <p:spPr/>
        <p:txBody>
          <a:bodyPr/>
          <a:lstStyle/>
          <a:p>
            <a:r>
              <a:rPr lang="en-US" dirty="0"/>
              <a:t>Driving Maneuvers</a:t>
            </a:r>
            <a:endParaRPr lang="en-SE" dirty="0"/>
          </a:p>
        </p:txBody>
      </p:sp>
      <p:sp>
        <p:nvSpPr>
          <p:cNvPr id="3" name="Content Placeholder 2">
            <a:extLst>
              <a:ext uri="{FF2B5EF4-FFF2-40B4-BE49-F238E27FC236}">
                <a16:creationId xmlns:a16="http://schemas.microsoft.com/office/drawing/2014/main" id="{EA0A88AE-7403-4C2C-949C-A5F2D9149EE1}"/>
              </a:ext>
            </a:extLst>
          </p:cNvPr>
          <p:cNvSpPr>
            <a:spLocks noGrp="1"/>
          </p:cNvSpPr>
          <p:nvPr>
            <p:ph idx="1"/>
          </p:nvPr>
        </p:nvSpPr>
        <p:spPr>
          <a:xfrm>
            <a:off x="457200" y="1295400"/>
            <a:ext cx="8229600" cy="5410200"/>
          </a:xfrm>
        </p:spPr>
        <p:txBody>
          <a:bodyPr>
            <a:normAutofit fontScale="70000" lnSpcReduction="20000"/>
          </a:bodyPr>
          <a:lstStyle/>
          <a:p>
            <a:r>
              <a:rPr lang="en-US" dirty="0"/>
              <a:t>Track speed</a:t>
            </a:r>
          </a:p>
          <a:p>
            <a:pPr lvl="1"/>
            <a:r>
              <a:rPr lang="en-US" dirty="0"/>
              <a:t>Maintain current speed consistent with other vehicles on the road.</a:t>
            </a:r>
          </a:p>
          <a:p>
            <a:r>
              <a:rPr lang="en-US" dirty="0"/>
              <a:t>Follow leader</a:t>
            </a:r>
          </a:p>
          <a:p>
            <a:pPr lvl="1"/>
            <a:r>
              <a:rPr lang="en-US" dirty="0"/>
              <a:t>Match speed of the leading vehicle and maintain a safe distance.</a:t>
            </a:r>
          </a:p>
          <a:p>
            <a:r>
              <a:rPr lang="en-US" dirty="0"/>
              <a:t>Decelerate to stop</a:t>
            </a:r>
          </a:p>
          <a:p>
            <a:pPr lvl="1"/>
            <a:r>
              <a:rPr lang="en-US" dirty="0"/>
              <a:t>Begin decelerating and stop before a given space.</a:t>
            </a:r>
          </a:p>
          <a:p>
            <a:r>
              <a:rPr lang="en-US" dirty="0"/>
              <a:t>Stop</a:t>
            </a:r>
          </a:p>
          <a:p>
            <a:pPr lvl="1"/>
            <a:r>
              <a:rPr lang="en-US" dirty="0"/>
              <a:t>Remain stopped in the current position.</a:t>
            </a:r>
          </a:p>
          <a:p>
            <a:r>
              <a:rPr lang="en-US" dirty="0"/>
              <a:t>Change lanes</a:t>
            </a:r>
          </a:p>
          <a:p>
            <a:r>
              <a:rPr lang="en-US" dirty="0"/>
              <a:t>Turn</a:t>
            </a:r>
          </a:p>
          <a:p>
            <a:pPr lvl="1"/>
            <a:r>
              <a:rPr lang="en-US" dirty="0"/>
              <a:t>Left, right, U-turn…</a:t>
            </a:r>
          </a:p>
          <a:p>
            <a:r>
              <a:rPr lang="en-US" dirty="0"/>
              <a:t>Pass</a:t>
            </a:r>
          </a:p>
          <a:p>
            <a:pPr lvl="1"/>
            <a:r>
              <a:rPr lang="en-US" dirty="0"/>
              <a:t>Complex maneuver involving changing lanes, passing, (optional) changing back to ego-lane.</a:t>
            </a:r>
          </a:p>
        </p:txBody>
      </p:sp>
      <p:sp>
        <p:nvSpPr>
          <p:cNvPr id="4" name="Slide Number Placeholder 3">
            <a:extLst>
              <a:ext uri="{FF2B5EF4-FFF2-40B4-BE49-F238E27FC236}">
                <a16:creationId xmlns:a16="http://schemas.microsoft.com/office/drawing/2014/main" id="{87CEF428-27B4-4D4C-B533-BCF967180A20}"/>
              </a:ext>
            </a:extLst>
          </p:cNvPr>
          <p:cNvSpPr>
            <a:spLocks noGrp="1"/>
          </p:cNvSpPr>
          <p:nvPr>
            <p:ph type="sldNum" sz="quarter" idx="12"/>
          </p:nvPr>
        </p:nvSpPr>
        <p:spPr/>
        <p:txBody>
          <a:bodyPr/>
          <a:lstStyle/>
          <a:p>
            <a:pPr>
              <a:defRPr/>
            </a:pPr>
            <a:fld id="{F57F456A-00AF-44E6-8D70-638C0D0130FF}" type="slidenum">
              <a:rPr lang="en-US" altLang="zh-CN" smtClean="0"/>
              <a:pPr>
                <a:defRPr/>
              </a:pPr>
              <a:t>20</a:t>
            </a:fld>
            <a:endParaRPr lang="en-US" altLang="zh-CN"/>
          </a:p>
        </p:txBody>
      </p:sp>
    </p:spTree>
    <p:extLst>
      <p:ext uri="{BB962C8B-B14F-4D97-AF65-F5344CB8AC3E}">
        <p14:creationId xmlns:p14="http://schemas.microsoft.com/office/powerpoint/2010/main" val="3015483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2A75-9F75-4EFD-9D60-0DD31A87D743}"/>
              </a:ext>
            </a:extLst>
          </p:cNvPr>
          <p:cNvSpPr>
            <a:spLocks noGrp="1"/>
          </p:cNvSpPr>
          <p:nvPr>
            <p:ph type="title"/>
          </p:nvPr>
        </p:nvSpPr>
        <p:spPr/>
        <p:txBody>
          <a:bodyPr/>
          <a:lstStyle/>
          <a:p>
            <a:r>
              <a:rPr lang="en-US" dirty="0"/>
              <a:t>Behavior Planning Approaches</a:t>
            </a:r>
            <a:endParaRPr lang="en-SE" dirty="0"/>
          </a:p>
        </p:txBody>
      </p:sp>
      <p:sp>
        <p:nvSpPr>
          <p:cNvPr id="3" name="Content Placeholder 2">
            <a:extLst>
              <a:ext uri="{FF2B5EF4-FFF2-40B4-BE49-F238E27FC236}">
                <a16:creationId xmlns:a16="http://schemas.microsoft.com/office/drawing/2014/main" id="{1F046F49-2C0A-4C70-9B03-3DA7CE56D3AC}"/>
              </a:ext>
            </a:extLst>
          </p:cNvPr>
          <p:cNvSpPr>
            <a:spLocks noGrp="1"/>
          </p:cNvSpPr>
          <p:nvPr>
            <p:ph idx="1"/>
          </p:nvPr>
        </p:nvSpPr>
        <p:spPr>
          <a:xfrm>
            <a:off x="76199" y="1295400"/>
            <a:ext cx="5204583" cy="5287962"/>
          </a:xfrm>
        </p:spPr>
        <p:txBody>
          <a:bodyPr>
            <a:normAutofit lnSpcReduction="10000"/>
          </a:bodyPr>
          <a:lstStyle/>
          <a:p>
            <a:r>
              <a:rPr lang="en-US" dirty="0"/>
              <a:t>Finite State Machine-based</a:t>
            </a:r>
          </a:p>
          <a:p>
            <a:pPr lvl="1"/>
            <a:r>
              <a:rPr lang="en-US" dirty="0"/>
              <a:t>Transitions triggered by inputs</a:t>
            </a:r>
          </a:p>
          <a:p>
            <a:r>
              <a:rPr lang="en-US" dirty="0"/>
              <a:t>Rule-based: Logical statements with priorities</a:t>
            </a:r>
          </a:p>
          <a:p>
            <a:r>
              <a:rPr lang="en-US" dirty="0"/>
              <a:t>Reinforcement Learning-based</a:t>
            </a:r>
          </a:p>
          <a:p>
            <a:pPr lvl="1"/>
            <a:r>
              <a:rPr lang="en-US" dirty="0"/>
              <a:t>Learned from trial-and-error to maximize cumulative reward.</a:t>
            </a:r>
            <a:endParaRPr lang="en-SE" dirty="0"/>
          </a:p>
        </p:txBody>
      </p:sp>
      <p:sp>
        <p:nvSpPr>
          <p:cNvPr id="4" name="Slide Number Placeholder 3">
            <a:extLst>
              <a:ext uri="{FF2B5EF4-FFF2-40B4-BE49-F238E27FC236}">
                <a16:creationId xmlns:a16="http://schemas.microsoft.com/office/drawing/2014/main" id="{2DE689EE-3B4D-4BA3-8C5B-B5965A2F0031}"/>
              </a:ext>
            </a:extLst>
          </p:cNvPr>
          <p:cNvSpPr>
            <a:spLocks noGrp="1"/>
          </p:cNvSpPr>
          <p:nvPr>
            <p:ph type="sldNum" sz="quarter" idx="12"/>
          </p:nvPr>
        </p:nvSpPr>
        <p:spPr/>
        <p:txBody>
          <a:bodyPr/>
          <a:lstStyle/>
          <a:p>
            <a:pPr>
              <a:defRPr/>
            </a:pPr>
            <a:fld id="{F57F456A-00AF-44E6-8D70-638C0D0130FF}" type="slidenum">
              <a:rPr lang="en-US" altLang="zh-CN" smtClean="0"/>
              <a:pPr>
                <a:defRPr/>
              </a:pPr>
              <a:t>21</a:t>
            </a:fld>
            <a:endParaRPr lang="en-US" altLang="zh-CN"/>
          </a:p>
        </p:txBody>
      </p:sp>
      <p:pic>
        <p:nvPicPr>
          <p:cNvPr id="6" name="Picture 5">
            <a:extLst>
              <a:ext uri="{FF2B5EF4-FFF2-40B4-BE49-F238E27FC236}">
                <a16:creationId xmlns:a16="http://schemas.microsoft.com/office/drawing/2014/main" id="{35B4A6AD-680C-499D-B869-F8972206B280}"/>
              </a:ext>
            </a:extLst>
          </p:cNvPr>
          <p:cNvPicPr>
            <a:picLocks noChangeAspect="1"/>
          </p:cNvPicPr>
          <p:nvPr/>
        </p:nvPicPr>
        <p:blipFill>
          <a:blip r:embed="rId3"/>
          <a:stretch>
            <a:fillRect/>
          </a:stretch>
        </p:blipFill>
        <p:spPr>
          <a:xfrm>
            <a:off x="5181600" y="1144258"/>
            <a:ext cx="3674190" cy="2483815"/>
          </a:xfrm>
          <a:prstGeom prst="rect">
            <a:avLst/>
          </a:prstGeom>
        </p:spPr>
      </p:pic>
      <p:sp>
        <p:nvSpPr>
          <p:cNvPr id="9" name="TextBox 8">
            <a:extLst>
              <a:ext uri="{FF2B5EF4-FFF2-40B4-BE49-F238E27FC236}">
                <a16:creationId xmlns:a16="http://schemas.microsoft.com/office/drawing/2014/main" id="{7B4C1B25-8360-45DF-BF3F-D5B9CDA79FC1}"/>
              </a:ext>
            </a:extLst>
          </p:cNvPr>
          <p:cNvSpPr txBox="1"/>
          <p:nvPr/>
        </p:nvSpPr>
        <p:spPr>
          <a:xfrm>
            <a:off x="5190067" y="3616215"/>
            <a:ext cx="3767833" cy="646331"/>
          </a:xfrm>
          <a:prstGeom prst="rect">
            <a:avLst/>
          </a:prstGeom>
          <a:noFill/>
        </p:spPr>
        <p:txBody>
          <a:bodyPr wrap="square">
            <a:spAutoFit/>
          </a:bodyPr>
          <a:lstStyle/>
          <a:p>
            <a:r>
              <a:rPr lang="en-US" dirty="0"/>
              <a:t>FSM-based example: traffic light changing color</a:t>
            </a:r>
            <a:endParaRPr lang="en-SE"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3F63ABB-A601-4A9C-8615-034C06A9EFA3}"/>
                  </a:ext>
                </a:extLst>
              </p:cNvPr>
              <p:cNvSpPr txBox="1"/>
              <p:nvPr/>
            </p:nvSpPr>
            <p:spPr>
              <a:xfrm>
                <a:off x="5280782" y="4362271"/>
                <a:ext cx="3767834"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Rule1: green light at intersection </a:t>
                </a:r>
                <a14:m>
                  <m:oMath xmlns:m="http://schemas.openxmlformats.org/officeDocument/2006/math">
                    <m:r>
                      <a:rPr lang="en-US" b="0" i="1" smtClean="0">
                        <a:latin typeface="Cambria Math" panose="02040503050406030204" pitchFamily="18" charset="0"/>
                      </a:rPr>
                      <m:t>→</m:t>
                    </m:r>
                  </m:oMath>
                </a14:m>
                <a:r>
                  <a:rPr lang="en-US" dirty="0"/>
                  <a:t> drive straight</a:t>
                </a:r>
              </a:p>
              <a:p>
                <a:r>
                  <a:rPr lang="en-US" dirty="0"/>
                  <a:t>Rule 2: pedestrian in intersection </a:t>
                </a:r>
                <a14:m>
                  <m:oMath xmlns:m="http://schemas.openxmlformats.org/officeDocument/2006/math">
                    <m:r>
                      <a:rPr lang="en-US" b="0" i="1" smtClean="0">
                        <a:latin typeface="Cambria Math" panose="02040503050406030204" pitchFamily="18" charset="0"/>
                      </a:rPr>
                      <m:t>→</m:t>
                    </m:r>
                  </m:oMath>
                </a14:m>
                <a:r>
                  <a:rPr lang="en-US" dirty="0"/>
                  <a:t> stop</a:t>
                </a:r>
              </a:p>
            </p:txBody>
          </p:sp>
        </mc:Choice>
        <mc:Fallback xmlns="">
          <p:sp>
            <p:nvSpPr>
              <p:cNvPr id="13" name="TextBox 12">
                <a:extLst>
                  <a:ext uri="{FF2B5EF4-FFF2-40B4-BE49-F238E27FC236}">
                    <a16:creationId xmlns:a16="http://schemas.microsoft.com/office/drawing/2014/main" id="{73F63ABB-A601-4A9C-8615-034C06A9EFA3}"/>
                  </a:ext>
                </a:extLst>
              </p:cNvPr>
              <p:cNvSpPr txBox="1">
                <a:spLocks noRot="1" noChangeAspect="1" noMove="1" noResize="1" noEditPoints="1" noAdjustHandles="1" noChangeArrowheads="1" noChangeShapeType="1" noTextEdit="1"/>
              </p:cNvSpPr>
              <p:nvPr/>
            </p:nvSpPr>
            <p:spPr>
              <a:xfrm>
                <a:off x="5280782" y="4362271"/>
                <a:ext cx="3767834" cy="1200329"/>
              </a:xfrm>
              <a:prstGeom prst="rect">
                <a:avLst/>
              </a:prstGeom>
              <a:blipFill>
                <a:blip r:embed="rId4"/>
                <a:stretch>
                  <a:fillRect l="-965" t="-1990" b="-5970"/>
                </a:stretch>
              </a:blipFill>
            </p:spPr>
            <p:txBody>
              <a:bodyPr/>
              <a:lstStyle/>
              <a:p>
                <a:r>
                  <a:rPr lang="en-SE">
                    <a:noFill/>
                  </a:rPr>
                  <a:t> </a:t>
                </a:r>
              </a:p>
            </p:txBody>
          </p:sp>
        </mc:Fallback>
      </mc:AlternateContent>
      <p:sp>
        <p:nvSpPr>
          <p:cNvPr id="16" name="TextBox 15">
            <a:extLst>
              <a:ext uri="{FF2B5EF4-FFF2-40B4-BE49-F238E27FC236}">
                <a16:creationId xmlns:a16="http://schemas.microsoft.com/office/drawing/2014/main" id="{177313EC-3B83-4AA7-BD84-58461331E6F2}"/>
              </a:ext>
            </a:extLst>
          </p:cNvPr>
          <p:cNvSpPr txBox="1"/>
          <p:nvPr/>
        </p:nvSpPr>
        <p:spPr>
          <a:xfrm>
            <a:off x="5299967" y="5625722"/>
            <a:ext cx="3844033" cy="923330"/>
          </a:xfrm>
          <a:prstGeom prst="rect">
            <a:avLst/>
          </a:prstGeom>
          <a:noFill/>
        </p:spPr>
        <p:txBody>
          <a:bodyPr wrap="square">
            <a:spAutoFit/>
          </a:bodyPr>
          <a:lstStyle/>
          <a:p>
            <a:r>
              <a:rPr lang="en-US" dirty="0"/>
              <a:t>Rule-based planning example: Rule 2 has higher priority and overrides Rule 1</a:t>
            </a:r>
          </a:p>
        </p:txBody>
      </p:sp>
    </p:spTree>
    <p:extLst>
      <p:ext uri="{BB962C8B-B14F-4D97-AF65-F5344CB8AC3E}">
        <p14:creationId xmlns:p14="http://schemas.microsoft.com/office/powerpoint/2010/main" val="1629780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54F46-31B7-4919-ABEF-89874A557DB8}"/>
              </a:ext>
            </a:extLst>
          </p:cNvPr>
          <p:cNvSpPr>
            <a:spLocks noGrp="1"/>
          </p:cNvSpPr>
          <p:nvPr>
            <p:ph type="title"/>
          </p:nvPr>
        </p:nvSpPr>
        <p:spPr/>
        <p:txBody>
          <a:bodyPr/>
          <a:lstStyle/>
          <a:p>
            <a:r>
              <a:rPr lang="en-US" sz="3600" dirty="0"/>
              <a:t> An Intersection Scenario without Dynamic Objects</a:t>
            </a:r>
            <a:endParaRPr lang="en-SE" sz="3600" dirty="0"/>
          </a:p>
        </p:txBody>
      </p:sp>
      <p:sp>
        <p:nvSpPr>
          <p:cNvPr id="3" name="Content Placeholder 2">
            <a:extLst>
              <a:ext uri="{FF2B5EF4-FFF2-40B4-BE49-F238E27FC236}">
                <a16:creationId xmlns:a16="http://schemas.microsoft.com/office/drawing/2014/main" id="{3AF3D171-AE3C-4E46-BF98-F420DCB9F44F}"/>
              </a:ext>
            </a:extLst>
          </p:cNvPr>
          <p:cNvSpPr>
            <a:spLocks noGrp="1"/>
          </p:cNvSpPr>
          <p:nvPr>
            <p:ph idx="1"/>
          </p:nvPr>
        </p:nvSpPr>
        <p:spPr>
          <a:xfrm>
            <a:off x="457200" y="1295400"/>
            <a:ext cx="3505200" cy="5334000"/>
          </a:xfrm>
        </p:spPr>
        <p:txBody>
          <a:bodyPr>
            <a:normAutofit fontScale="70000" lnSpcReduction="20000"/>
          </a:bodyPr>
          <a:lstStyle/>
          <a:p>
            <a:r>
              <a:rPr lang="en-US" dirty="0"/>
              <a:t>4-way intersection</a:t>
            </a:r>
          </a:p>
          <a:p>
            <a:r>
              <a:rPr lang="en-US" dirty="0"/>
              <a:t>Two-lane road</a:t>
            </a:r>
          </a:p>
          <a:p>
            <a:r>
              <a:rPr lang="en-US" dirty="0"/>
              <a:t>Stop sign in every direction</a:t>
            </a:r>
          </a:p>
          <a:p>
            <a:r>
              <a:rPr lang="en-US" dirty="0"/>
              <a:t>No other dynamic objects</a:t>
            </a:r>
          </a:p>
          <a:p>
            <a:r>
              <a:rPr lang="en-US" dirty="0"/>
              <a:t>Discretized into</a:t>
            </a:r>
          </a:p>
          <a:p>
            <a:pPr lvl="1"/>
            <a:r>
              <a:rPr lang="en-US" dirty="0"/>
              <a:t>Approaching zone (</a:t>
            </a:r>
            <a:r>
              <a:rPr lang="en-US" dirty="0">
                <a:solidFill>
                  <a:srgbClr val="FF0000"/>
                </a:solidFill>
              </a:rPr>
              <a:t>red box</a:t>
            </a:r>
            <a:r>
              <a:rPr lang="en-US" dirty="0"/>
              <a:t>)</a:t>
            </a:r>
          </a:p>
          <a:p>
            <a:pPr lvl="1"/>
            <a:r>
              <a:rPr lang="en-US" dirty="0"/>
              <a:t>At zone (</a:t>
            </a:r>
            <a:r>
              <a:rPr lang="en-US" dirty="0">
                <a:solidFill>
                  <a:srgbClr val="008000"/>
                </a:solidFill>
              </a:rPr>
              <a:t>green box</a:t>
            </a:r>
            <a:r>
              <a:rPr lang="en-US" dirty="0"/>
              <a:t>)</a:t>
            </a:r>
          </a:p>
          <a:p>
            <a:pPr lvl="1"/>
            <a:r>
              <a:rPr lang="en-US" dirty="0"/>
              <a:t>On zone (</a:t>
            </a:r>
            <a:r>
              <a:rPr lang="en-US" dirty="0">
                <a:solidFill>
                  <a:srgbClr val="996633"/>
                </a:solidFill>
              </a:rPr>
              <a:t>orange box</a:t>
            </a:r>
            <a:r>
              <a:rPr lang="en-US" dirty="0"/>
              <a:t>)</a:t>
            </a:r>
          </a:p>
          <a:p>
            <a:r>
              <a:rPr lang="en-US" dirty="0"/>
              <a:t>Size of each zone determined by</a:t>
            </a:r>
          </a:p>
          <a:p>
            <a:pPr lvl="1"/>
            <a:r>
              <a:rPr lang="en-US" dirty="0"/>
              <a:t>Ego vehicle speed</a:t>
            </a:r>
          </a:p>
          <a:p>
            <a:pPr lvl="1"/>
            <a:r>
              <a:rPr lang="en-US" dirty="0"/>
              <a:t>Size of the intersection</a:t>
            </a:r>
            <a:endParaRPr lang="en-SE" dirty="0"/>
          </a:p>
        </p:txBody>
      </p:sp>
      <p:sp>
        <p:nvSpPr>
          <p:cNvPr id="4" name="Slide Number Placeholder 3">
            <a:extLst>
              <a:ext uri="{FF2B5EF4-FFF2-40B4-BE49-F238E27FC236}">
                <a16:creationId xmlns:a16="http://schemas.microsoft.com/office/drawing/2014/main" id="{9289A44B-8917-4279-AB1A-B44710C61438}"/>
              </a:ext>
            </a:extLst>
          </p:cNvPr>
          <p:cNvSpPr>
            <a:spLocks noGrp="1"/>
          </p:cNvSpPr>
          <p:nvPr>
            <p:ph type="sldNum" sz="quarter" idx="12"/>
          </p:nvPr>
        </p:nvSpPr>
        <p:spPr/>
        <p:txBody>
          <a:bodyPr/>
          <a:lstStyle/>
          <a:p>
            <a:pPr>
              <a:defRPr/>
            </a:pPr>
            <a:fld id="{F57F456A-00AF-44E6-8D70-638C0D0130FF}" type="slidenum">
              <a:rPr lang="en-US" altLang="zh-CN" smtClean="0"/>
              <a:pPr>
                <a:defRPr/>
              </a:pPr>
              <a:t>22</a:t>
            </a:fld>
            <a:endParaRPr lang="en-US" altLang="zh-CN"/>
          </a:p>
        </p:txBody>
      </p:sp>
      <p:pic>
        <p:nvPicPr>
          <p:cNvPr id="7" name="Picture 6">
            <a:extLst>
              <a:ext uri="{FF2B5EF4-FFF2-40B4-BE49-F238E27FC236}">
                <a16:creationId xmlns:a16="http://schemas.microsoft.com/office/drawing/2014/main" id="{C966460C-5812-4D56-BCDF-25F61A1F6333}"/>
              </a:ext>
            </a:extLst>
          </p:cNvPr>
          <p:cNvPicPr>
            <a:picLocks noChangeAspect="1"/>
          </p:cNvPicPr>
          <p:nvPr/>
        </p:nvPicPr>
        <p:blipFill>
          <a:blip r:embed="rId2"/>
          <a:stretch>
            <a:fillRect/>
          </a:stretch>
        </p:blipFill>
        <p:spPr>
          <a:xfrm>
            <a:off x="4038600" y="1676400"/>
            <a:ext cx="4953150" cy="3751037"/>
          </a:xfrm>
          <a:prstGeom prst="rect">
            <a:avLst/>
          </a:prstGeom>
        </p:spPr>
      </p:pic>
    </p:spTree>
    <p:extLst>
      <p:ext uri="{BB962C8B-B14F-4D97-AF65-F5344CB8AC3E}">
        <p14:creationId xmlns:p14="http://schemas.microsoft.com/office/powerpoint/2010/main" val="4268079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3D09F-C66E-418A-836B-209F3BD6CFEA}"/>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54A03453-550A-4C35-8C35-8147D4A12249}"/>
              </a:ext>
            </a:extLst>
          </p:cNvPr>
          <p:cNvSpPr>
            <a:spLocks noGrp="1"/>
          </p:cNvSpPr>
          <p:nvPr>
            <p:ph idx="1"/>
          </p:nvPr>
        </p:nvSpPr>
        <p:spPr>
          <a:xfrm>
            <a:off x="457200" y="6156324"/>
            <a:ext cx="8229600" cy="244475"/>
          </a:xfrm>
        </p:spPr>
        <p:txBody>
          <a:bodyPr/>
          <a:lstStyle/>
          <a:p>
            <a:endParaRPr lang="en-SE" dirty="0"/>
          </a:p>
        </p:txBody>
      </p:sp>
      <p:sp>
        <p:nvSpPr>
          <p:cNvPr id="4" name="Slide Number Placeholder 3">
            <a:extLst>
              <a:ext uri="{FF2B5EF4-FFF2-40B4-BE49-F238E27FC236}">
                <a16:creationId xmlns:a16="http://schemas.microsoft.com/office/drawing/2014/main" id="{DDDD22BC-F7EB-4656-BA4D-952AAB57378D}"/>
              </a:ext>
            </a:extLst>
          </p:cNvPr>
          <p:cNvSpPr>
            <a:spLocks noGrp="1"/>
          </p:cNvSpPr>
          <p:nvPr>
            <p:ph type="sldNum" sz="quarter" idx="12"/>
          </p:nvPr>
        </p:nvSpPr>
        <p:spPr/>
        <p:txBody>
          <a:bodyPr/>
          <a:lstStyle/>
          <a:p>
            <a:pPr>
              <a:defRPr/>
            </a:pPr>
            <a:fld id="{F57F456A-00AF-44E6-8D70-638C0D0130FF}" type="slidenum">
              <a:rPr lang="en-US" altLang="zh-CN" smtClean="0"/>
              <a:pPr>
                <a:defRPr/>
              </a:pPr>
              <a:t>23</a:t>
            </a:fld>
            <a:endParaRPr lang="en-US" altLang="zh-CN"/>
          </a:p>
        </p:txBody>
      </p:sp>
      <p:pic>
        <p:nvPicPr>
          <p:cNvPr id="7" name="Picture 6">
            <a:extLst>
              <a:ext uri="{FF2B5EF4-FFF2-40B4-BE49-F238E27FC236}">
                <a16:creationId xmlns:a16="http://schemas.microsoft.com/office/drawing/2014/main" id="{3609DED3-E03E-49EB-B746-52EA09A11E33}"/>
              </a:ext>
            </a:extLst>
          </p:cNvPr>
          <p:cNvPicPr>
            <a:picLocks noChangeAspect="1"/>
          </p:cNvPicPr>
          <p:nvPr/>
        </p:nvPicPr>
        <p:blipFill>
          <a:blip r:embed="rId3"/>
          <a:stretch>
            <a:fillRect/>
          </a:stretch>
        </p:blipFill>
        <p:spPr>
          <a:xfrm>
            <a:off x="1109754" y="381000"/>
            <a:ext cx="6815046" cy="2880945"/>
          </a:xfrm>
          <a:prstGeom prst="rect">
            <a:avLst/>
          </a:prstGeom>
        </p:spPr>
      </p:pic>
      <p:pic>
        <p:nvPicPr>
          <p:cNvPr id="8" name="Picture 7">
            <a:extLst>
              <a:ext uri="{FF2B5EF4-FFF2-40B4-BE49-F238E27FC236}">
                <a16:creationId xmlns:a16="http://schemas.microsoft.com/office/drawing/2014/main" id="{A8C485C7-A390-44B0-9EC1-4F680D961D15}"/>
              </a:ext>
            </a:extLst>
          </p:cNvPr>
          <p:cNvPicPr>
            <a:picLocks noChangeAspect="1"/>
          </p:cNvPicPr>
          <p:nvPr/>
        </p:nvPicPr>
        <p:blipFill>
          <a:blip r:embed="rId4"/>
          <a:stretch>
            <a:fillRect/>
          </a:stretch>
        </p:blipFill>
        <p:spPr>
          <a:xfrm>
            <a:off x="1109754" y="3391180"/>
            <a:ext cx="6796464" cy="3103488"/>
          </a:xfrm>
          <a:prstGeom prst="rect">
            <a:avLst/>
          </a:prstGeom>
        </p:spPr>
      </p:pic>
      <p:sp>
        <p:nvSpPr>
          <p:cNvPr id="9" name="Rectangle 8">
            <a:extLst>
              <a:ext uri="{FF2B5EF4-FFF2-40B4-BE49-F238E27FC236}">
                <a16:creationId xmlns:a16="http://schemas.microsoft.com/office/drawing/2014/main" id="{C113D4F5-2DD4-4858-A025-CD9779A317F3}"/>
              </a:ext>
            </a:extLst>
          </p:cNvPr>
          <p:cNvSpPr/>
          <p:nvPr/>
        </p:nvSpPr>
        <p:spPr>
          <a:xfrm>
            <a:off x="5562600" y="2095780"/>
            <a:ext cx="591370" cy="646331"/>
          </a:xfrm>
          <a:prstGeom prst="rect">
            <a:avLst/>
          </a:prstGeom>
        </p:spPr>
        <p:txBody>
          <a:bodyPr wrap="square">
            <a:spAutoFit/>
          </a:bodyPr>
          <a:lstStyle/>
          <a:p>
            <a:r>
              <a:rPr lang="en-SE" sz="3600" dirty="0">
                <a:solidFill>
                  <a:srgbClr val="FF0000"/>
                </a:solidFill>
                <a:latin typeface="Segoe UI Light" panose="020B0502040204020203" pitchFamily="34" charset="0"/>
              </a:rPr>
              <a:t>✔</a:t>
            </a:r>
            <a:endParaRPr lang="en-SE" sz="1100" b="0" i="0" dirty="0">
              <a:solidFill>
                <a:srgbClr val="FF0000"/>
              </a:solidFill>
              <a:effectLst/>
              <a:latin typeface="Segoe UI Light" panose="020B0502040204020203" pitchFamily="34" charset="0"/>
            </a:endParaRPr>
          </a:p>
        </p:txBody>
      </p:sp>
      <p:sp>
        <p:nvSpPr>
          <p:cNvPr id="10" name="Rectangle 9">
            <a:extLst>
              <a:ext uri="{FF2B5EF4-FFF2-40B4-BE49-F238E27FC236}">
                <a16:creationId xmlns:a16="http://schemas.microsoft.com/office/drawing/2014/main" id="{4968AC85-BDB0-47E6-AFAD-AC6D9BC20756}"/>
              </a:ext>
            </a:extLst>
          </p:cNvPr>
          <p:cNvSpPr/>
          <p:nvPr/>
        </p:nvSpPr>
        <p:spPr>
          <a:xfrm>
            <a:off x="4517277" y="4086505"/>
            <a:ext cx="591370" cy="646331"/>
          </a:xfrm>
          <a:prstGeom prst="rect">
            <a:avLst/>
          </a:prstGeom>
        </p:spPr>
        <p:txBody>
          <a:bodyPr wrap="square">
            <a:spAutoFit/>
          </a:bodyPr>
          <a:lstStyle/>
          <a:p>
            <a:r>
              <a:rPr lang="en-SE" sz="3600" dirty="0">
                <a:solidFill>
                  <a:srgbClr val="FF0000"/>
                </a:solidFill>
                <a:latin typeface="Segoe UI Light" panose="020B0502040204020203" pitchFamily="34" charset="0"/>
              </a:rPr>
              <a:t>✔</a:t>
            </a:r>
            <a:endParaRPr lang="en-SE" sz="1100" b="0" i="0" dirty="0">
              <a:solidFill>
                <a:srgbClr val="FF0000"/>
              </a:solidFill>
              <a:effectLst/>
              <a:latin typeface="Segoe UI Light" panose="020B0502040204020203" pitchFamily="34" charset="0"/>
            </a:endParaRPr>
          </a:p>
        </p:txBody>
      </p:sp>
    </p:spTree>
    <p:extLst>
      <p:ext uri="{BB962C8B-B14F-4D97-AF65-F5344CB8AC3E}">
        <p14:creationId xmlns:p14="http://schemas.microsoft.com/office/powerpoint/2010/main" val="1769477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AEC9A-E790-4F12-829D-2E87460F14DC}"/>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1E283918-9EF3-473A-B830-9E7F0A166B6B}"/>
              </a:ext>
            </a:extLst>
          </p:cNvPr>
          <p:cNvSpPr>
            <a:spLocks noGrp="1"/>
          </p:cNvSpPr>
          <p:nvPr>
            <p:ph idx="1"/>
          </p:nvPr>
        </p:nvSpPr>
        <p:spPr>
          <a:xfrm>
            <a:off x="304800" y="4495800"/>
            <a:ext cx="8229600" cy="2514880"/>
          </a:xfrm>
        </p:spPr>
        <p:txBody>
          <a:bodyPr>
            <a:normAutofit fontScale="62500" lnSpcReduction="20000"/>
          </a:bodyPr>
          <a:lstStyle/>
          <a:p>
            <a:r>
              <a:rPr lang="en-US" dirty="0"/>
              <a:t>To make the state machine more robust to noise in state estimation, may change </a:t>
            </a:r>
            <a:r>
              <a:rPr lang="en-US" dirty="0" err="1"/>
              <a:t>Ego.Velocity</a:t>
            </a:r>
            <a:r>
              <a:rPr lang="en-US" dirty="0"/>
              <a:t>==0 to </a:t>
            </a:r>
            <a:r>
              <a:rPr lang="en-US" dirty="0" err="1"/>
              <a:t>Ego.Velocity</a:t>
            </a:r>
            <a:r>
              <a:rPr lang="en-US" dirty="0"/>
              <a:t>&lt;=</a:t>
            </a:r>
            <a:r>
              <a:rPr lang="en-US" dirty="0" err="1"/>
              <a:t>StopThreshold</a:t>
            </a:r>
            <a:endParaRPr lang="en-US" dirty="0"/>
          </a:p>
          <a:p>
            <a:r>
              <a:rPr lang="en-US" dirty="0"/>
              <a:t>For an intersection with stop signs, there is no transition from “Decelerate to Stop” to “Track Speed”, since vehicle must come to a complete stop at a Stop sign </a:t>
            </a:r>
          </a:p>
          <a:p>
            <a:r>
              <a:rPr lang="en-US" dirty="0"/>
              <a:t>For an intersection with traffic lights, there should be such a transition, as the light may turn green while vehicle is decelerating. </a:t>
            </a:r>
          </a:p>
        </p:txBody>
      </p:sp>
      <p:sp>
        <p:nvSpPr>
          <p:cNvPr id="4" name="Slide Number Placeholder 3">
            <a:extLst>
              <a:ext uri="{FF2B5EF4-FFF2-40B4-BE49-F238E27FC236}">
                <a16:creationId xmlns:a16="http://schemas.microsoft.com/office/drawing/2014/main" id="{0B36B2FA-671F-4D42-81D8-24766CD7690D}"/>
              </a:ext>
            </a:extLst>
          </p:cNvPr>
          <p:cNvSpPr>
            <a:spLocks noGrp="1"/>
          </p:cNvSpPr>
          <p:nvPr>
            <p:ph type="sldNum" sz="quarter" idx="12"/>
          </p:nvPr>
        </p:nvSpPr>
        <p:spPr/>
        <p:txBody>
          <a:bodyPr/>
          <a:lstStyle/>
          <a:p>
            <a:pPr>
              <a:defRPr/>
            </a:pPr>
            <a:fld id="{F57F456A-00AF-44E6-8D70-638C0D0130FF}" type="slidenum">
              <a:rPr lang="en-US" altLang="zh-CN" smtClean="0"/>
              <a:pPr>
                <a:defRPr/>
              </a:pPr>
              <a:t>24</a:t>
            </a:fld>
            <a:endParaRPr lang="en-US" altLang="zh-CN"/>
          </a:p>
        </p:txBody>
      </p:sp>
      <p:pic>
        <p:nvPicPr>
          <p:cNvPr id="5" name="Picture 4">
            <a:extLst>
              <a:ext uri="{FF2B5EF4-FFF2-40B4-BE49-F238E27FC236}">
                <a16:creationId xmlns:a16="http://schemas.microsoft.com/office/drawing/2014/main" id="{25DA4726-BCAA-4FAA-8BC4-307AFE9FFC44}"/>
              </a:ext>
            </a:extLst>
          </p:cNvPr>
          <p:cNvPicPr>
            <a:picLocks noChangeAspect="1"/>
          </p:cNvPicPr>
          <p:nvPr/>
        </p:nvPicPr>
        <p:blipFill>
          <a:blip r:embed="rId2"/>
          <a:stretch>
            <a:fillRect/>
          </a:stretch>
        </p:blipFill>
        <p:spPr>
          <a:xfrm>
            <a:off x="914400" y="1156640"/>
            <a:ext cx="6865816" cy="3172840"/>
          </a:xfrm>
          <a:prstGeom prst="rect">
            <a:avLst/>
          </a:prstGeom>
        </p:spPr>
      </p:pic>
      <p:sp>
        <p:nvSpPr>
          <p:cNvPr id="6" name="Rectangle 5">
            <a:extLst>
              <a:ext uri="{FF2B5EF4-FFF2-40B4-BE49-F238E27FC236}">
                <a16:creationId xmlns:a16="http://schemas.microsoft.com/office/drawing/2014/main" id="{1D313941-4C9C-464E-9819-828492160597}"/>
              </a:ext>
            </a:extLst>
          </p:cNvPr>
          <p:cNvSpPr/>
          <p:nvPr/>
        </p:nvSpPr>
        <p:spPr>
          <a:xfrm>
            <a:off x="6400800" y="1920227"/>
            <a:ext cx="591370" cy="646331"/>
          </a:xfrm>
          <a:prstGeom prst="rect">
            <a:avLst/>
          </a:prstGeom>
        </p:spPr>
        <p:txBody>
          <a:bodyPr wrap="square">
            <a:spAutoFit/>
          </a:bodyPr>
          <a:lstStyle/>
          <a:p>
            <a:r>
              <a:rPr lang="en-SE" sz="3600" dirty="0">
                <a:solidFill>
                  <a:srgbClr val="FF0000"/>
                </a:solidFill>
                <a:latin typeface="Segoe UI Light" panose="020B0502040204020203" pitchFamily="34" charset="0"/>
              </a:rPr>
              <a:t>✔</a:t>
            </a:r>
            <a:endParaRPr lang="en-SE" sz="1100" b="0" i="0" dirty="0">
              <a:solidFill>
                <a:srgbClr val="FF0000"/>
              </a:solidFill>
              <a:effectLst/>
              <a:latin typeface="Segoe UI Light" panose="020B0502040204020203" pitchFamily="34" charset="0"/>
            </a:endParaRPr>
          </a:p>
        </p:txBody>
      </p:sp>
    </p:spTree>
    <p:extLst>
      <p:ext uri="{BB962C8B-B14F-4D97-AF65-F5344CB8AC3E}">
        <p14:creationId xmlns:p14="http://schemas.microsoft.com/office/powerpoint/2010/main" val="2953326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43A9-9A12-4289-AC1A-F7571C709C12}"/>
              </a:ext>
            </a:extLst>
          </p:cNvPr>
          <p:cNvSpPr>
            <a:spLocks noGrp="1"/>
          </p:cNvSpPr>
          <p:nvPr>
            <p:ph type="title"/>
          </p:nvPr>
        </p:nvSpPr>
        <p:spPr/>
        <p:txBody>
          <a:bodyPr/>
          <a:lstStyle/>
          <a:p>
            <a:r>
              <a:rPr lang="en-US" dirty="0"/>
              <a:t> An Intersection Scenario with Dynamic Objects</a:t>
            </a:r>
            <a:endParaRPr lang="en-SE" dirty="0"/>
          </a:p>
        </p:txBody>
      </p:sp>
      <p:sp>
        <p:nvSpPr>
          <p:cNvPr id="3" name="Content Placeholder 2">
            <a:extLst>
              <a:ext uri="{FF2B5EF4-FFF2-40B4-BE49-F238E27FC236}">
                <a16:creationId xmlns:a16="http://schemas.microsoft.com/office/drawing/2014/main" id="{8FBD2BAC-0CBD-4114-8CBF-5B3F2D320F6B}"/>
              </a:ext>
            </a:extLst>
          </p:cNvPr>
          <p:cNvSpPr>
            <a:spLocks noGrp="1"/>
          </p:cNvSpPr>
          <p:nvPr>
            <p:ph idx="1"/>
          </p:nvPr>
        </p:nvSpPr>
        <p:spPr>
          <a:xfrm>
            <a:off x="457200" y="1295400"/>
            <a:ext cx="3962400" cy="5105400"/>
          </a:xfrm>
        </p:spPr>
        <p:txBody>
          <a:bodyPr>
            <a:normAutofit fontScale="92500" lnSpcReduction="20000"/>
          </a:bodyPr>
          <a:lstStyle/>
          <a:p>
            <a:r>
              <a:rPr lang="en-US" dirty="0"/>
              <a:t>Additional state “Follow Leader” to handle situation when another vehicle is in front of ego-vehicle.</a:t>
            </a:r>
          </a:p>
          <a:p>
            <a:r>
              <a:rPr lang="en-US" dirty="0"/>
              <a:t>Again, no transition from “Decelerate to Stop” to “Track Speed”, since vehicle must come to a complete stop at a Stop sign </a:t>
            </a:r>
          </a:p>
          <a:p>
            <a:endParaRPr lang="en-SE" dirty="0"/>
          </a:p>
        </p:txBody>
      </p:sp>
      <p:sp>
        <p:nvSpPr>
          <p:cNvPr id="4" name="Slide Number Placeholder 3">
            <a:extLst>
              <a:ext uri="{FF2B5EF4-FFF2-40B4-BE49-F238E27FC236}">
                <a16:creationId xmlns:a16="http://schemas.microsoft.com/office/drawing/2014/main" id="{915FA71A-A48F-433C-A995-A48845F97237}"/>
              </a:ext>
            </a:extLst>
          </p:cNvPr>
          <p:cNvSpPr>
            <a:spLocks noGrp="1"/>
          </p:cNvSpPr>
          <p:nvPr>
            <p:ph type="sldNum" sz="quarter" idx="12"/>
          </p:nvPr>
        </p:nvSpPr>
        <p:spPr/>
        <p:txBody>
          <a:bodyPr/>
          <a:lstStyle/>
          <a:p>
            <a:pPr>
              <a:defRPr/>
            </a:pPr>
            <a:fld id="{F57F456A-00AF-44E6-8D70-638C0D0130FF}" type="slidenum">
              <a:rPr lang="en-US" altLang="zh-CN" smtClean="0"/>
              <a:pPr>
                <a:defRPr/>
              </a:pPr>
              <a:t>25</a:t>
            </a:fld>
            <a:endParaRPr lang="en-US" altLang="zh-CN"/>
          </a:p>
        </p:txBody>
      </p:sp>
      <p:pic>
        <p:nvPicPr>
          <p:cNvPr id="6" name="Picture 5">
            <a:extLst>
              <a:ext uri="{FF2B5EF4-FFF2-40B4-BE49-F238E27FC236}">
                <a16:creationId xmlns:a16="http://schemas.microsoft.com/office/drawing/2014/main" id="{8B6340ED-ECD9-4B51-A14D-02E580216259}"/>
              </a:ext>
            </a:extLst>
          </p:cNvPr>
          <p:cNvPicPr>
            <a:picLocks noChangeAspect="1"/>
          </p:cNvPicPr>
          <p:nvPr/>
        </p:nvPicPr>
        <p:blipFill>
          <a:blip r:embed="rId2"/>
          <a:stretch>
            <a:fillRect/>
          </a:stretch>
        </p:blipFill>
        <p:spPr>
          <a:xfrm>
            <a:off x="4343400" y="1878860"/>
            <a:ext cx="4505954" cy="3877216"/>
          </a:xfrm>
          <a:prstGeom prst="rect">
            <a:avLst/>
          </a:prstGeom>
        </p:spPr>
      </p:pic>
    </p:spTree>
    <p:extLst>
      <p:ext uri="{BB962C8B-B14F-4D97-AF65-F5344CB8AC3E}">
        <p14:creationId xmlns:p14="http://schemas.microsoft.com/office/powerpoint/2010/main" val="964407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4606C-00B7-414B-809E-9BE123FFABB0}"/>
              </a:ext>
            </a:extLst>
          </p:cNvPr>
          <p:cNvSpPr>
            <a:spLocks noGrp="1"/>
          </p:cNvSpPr>
          <p:nvPr>
            <p:ph type="title"/>
          </p:nvPr>
        </p:nvSpPr>
        <p:spPr/>
        <p:txBody>
          <a:bodyPr/>
          <a:lstStyle/>
          <a:p>
            <a:r>
              <a:rPr lang="en-US" sz="3200" dirty="0"/>
              <a:t>Handling Multiple Scenarios </a:t>
            </a:r>
            <a:r>
              <a:rPr lang="en-US" altLang="zh-CN" sz="3200" dirty="0"/>
              <a:t>with Hierarchical FSM</a:t>
            </a:r>
            <a:endParaRPr lang="en-SE" sz="3200" dirty="0"/>
          </a:p>
        </p:txBody>
      </p:sp>
      <p:sp>
        <p:nvSpPr>
          <p:cNvPr id="3" name="Content Placeholder 2">
            <a:extLst>
              <a:ext uri="{FF2B5EF4-FFF2-40B4-BE49-F238E27FC236}">
                <a16:creationId xmlns:a16="http://schemas.microsoft.com/office/drawing/2014/main" id="{0C5A3A02-EB03-4181-A618-0BD2478EA446}"/>
              </a:ext>
            </a:extLst>
          </p:cNvPr>
          <p:cNvSpPr>
            <a:spLocks noGrp="1"/>
          </p:cNvSpPr>
          <p:nvPr>
            <p:ph idx="1"/>
          </p:nvPr>
        </p:nvSpPr>
        <p:spPr>
          <a:xfrm>
            <a:off x="228600" y="1102006"/>
            <a:ext cx="8458200" cy="1199428"/>
          </a:xfrm>
        </p:spPr>
        <p:txBody>
          <a:bodyPr>
            <a:normAutofit lnSpcReduction="10000"/>
          </a:bodyPr>
          <a:lstStyle/>
          <a:p>
            <a:r>
              <a:rPr lang="en-US" sz="1800" dirty="0"/>
              <a:t>Each driving scenario is modeled as a super-state, which contains a low-level FSM for the scenario.</a:t>
            </a:r>
          </a:p>
          <a:p>
            <a:r>
              <a:rPr lang="en-US" sz="1800" dirty="0"/>
              <a:t>(Each low-level FSM is specific for the scenario, e.g., the two FSMs in the figure have different trigger conditions not shown)</a:t>
            </a:r>
          </a:p>
        </p:txBody>
      </p:sp>
      <p:sp>
        <p:nvSpPr>
          <p:cNvPr id="4" name="Slide Number Placeholder 3">
            <a:extLst>
              <a:ext uri="{FF2B5EF4-FFF2-40B4-BE49-F238E27FC236}">
                <a16:creationId xmlns:a16="http://schemas.microsoft.com/office/drawing/2014/main" id="{987B8C8C-25C4-4AD3-9357-1C2F9E2790F8}"/>
              </a:ext>
            </a:extLst>
          </p:cNvPr>
          <p:cNvSpPr>
            <a:spLocks noGrp="1"/>
          </p:cNvSpPr>
          <p:nvPr>
            <p:ph type="sldNum" sz="quarter" idx="12"/>
          </p:nvPr>
        </p:nvSpPr>
        <p:spPr/>
        <p:txBody>
          <a:bodyPr/>
          <a:lstStyle/>
          <a:p>
            <a:pPr>
              <a:defRPr/>
            </a:pPr>
            <a:fld id="{F57F456A-00AF-44E6-8D70-638C0D0130FF}" type="slidenum">
              <a:rPr lang="en-US" altLang="zh-CN" smtClean="0"/>
              <a:pPr>
                <a:defRPr/>
              </a:pPr>
              <a:t>26</a:t>
            </a:fld>
            <a:endParaRPr lang="en-US" altLang="zh-CN"/>
          </a:p>
        </p:txBody>
      </p:sp>
      <p:pic>
        <p:nvPicPr>
          <p:cNvPr id="7" name="Picture 6">
            <a:extLst>
              <a:ext uri="{FF2B5EF4-FFF2-40B4-BE49-F238E27FC236}">
                <a16:creationId xmlns:a16="http://schemas.microsoft.com/office/drawing/2014/main" id="{C1DB7CEA-C8B7-42D2-91DC-DA5424DC9C09}"/>
              </a:ext>
            </a:extLst>
          </p:cNvPr>
          <p:cNvPicPr>
            <a:picLocks noChangeAspect="1"/>
          </p:cNvPicPr>
          <p:nvPr/>
        </p:nvPicPr>
        <p:blipFill>
          <a:blip r:embed="rId2"/>
          <a:stretch>
            <a:fillRect/>
          </a:stretch>
        </p:blipFill>
        <p:spPr>
          <a:xfrm>
            <a:off x="5788109" y="3875146"/>
            <a:ext cx="3186991" cy="2668178"/>
          </a:xfrm>
          <a:prstGeom prst="rect">
            <a:avLst/>
          </a:prstGeom>
        </p:spPr>
      </p:pic>
      <p:pic>
        <p:nvPicPr>
          <p:cNvPr id="9" name="Picture 8">
            <a:extLst>
              <a:ext uri="{FF2B5EF4-FFF2-40B4-BE49-F238E27FC236}">
                <a16:creationId xmlns:a16="http://schemas.microsoft.com/office/drawing/2014/main" id="{953F13A8-8E00-4063-97AB-174F747AF38E}"/>
              </a:ext>
            </a:extLst>
          </p:cNvPr>
          <p:cNvPicPr>
            <a:picLocks noChangeAspect="1"/>
          </p:cNvPicPr>
          <p:nvPr/>
        </p:nvPicPr>
        <p:blipFill>
          <a:blip r:embed="rId3"/>
          <a:stretch>
            <a:fillRect/>
          </a:stretch>
        </p:blipFill>
        <p:spPr>
          <a:xfrm>
            <a:off x="98648" y="2143039"/>
            <a:ext cx="5829891" cy="2836163"/>
          </a:xfrm>
          <a:prstGeom prst="rect">
            <a:avLst/>
          </a:prstGeom>
        </p:spPr>
      </p:pic>
      <p:cxnSp>
        <p:nvCxnSpPr>
          <p:cNvPr id="11" name="Straight Connector 10">
            <a:extLst>
              <a:ext uri="{FF2B5EF4-FFF2-40B4-BE49-F238E27FC236}">
                <a16:creationId xmlns:a16="http://schemas.microsoft.com/office/drawing/2014/main" id="{B5A86181-1EC8-4CA5-BAAF-FEB3C08A8995}"/>
              </a:ext>
            </a:extLst>
          </p:cNvPr>
          <p:cNvCxnSpPr>
            <a:cxnSpLocks/>
          </p:cNvCxnSpPr>
          <p:nvPr/>
        </p:nvCxnSpPr>
        <p:spPr bwMode="auto">
          <a:xfrm>
            <a:off x="4953000" y="4893563"/>
            <a:ext cx="1143000" cy="1758709"/>
          </a:xfrm>
          <a:prstGeom prst="line">
            <a:avLst/>
          </a:prstGeom>
          <a:noFill/>
          <a:ln w="25400" cap="flat" cmpd="sng" algn="ctr">
            <a:solidFill>
              <a:schemeClr val="tx1"/>
            </a:solidFill>
            <a:prstDash val="dash"/>
            <a:round/>
            <a:headEnd type="none" w="med" len="med"/>
            <a:tailEnd type="none" w="med" len="med"/>
          </a:ln>
          <a:effectLst/>
        </p:spPr>
      </p:cxnSp>
      <p:cxnSp>
        <p:nvCxnSpPr>
          <p:cNvPr id="12" name="Straight Connector 11">
            <a:extLst>
              <a:ext uri="{FF2B5EF4-FFF2-40B4-BE49-F238E27FC236}">
                <a16:creationId xmlns:a16="http://schemas.microsoft.com/office/drawing/2014/main" id="{327998C6-32F4-49F3-9ED5-2CF3B28F3F7E}"/>
              </a:ext>
            </a:extLst>
          </p:cNvPr>
          <p:cNvCxnSpPr>
            <a:cxnSpLocks/>
          </p:cNvCxnSpPr>
          <p:nvPr/>
        </p:nvCxnSpPr>
        <p:spPr bwMode="auto">
          <a:xfrm>
            <a:off x="5715000" y="2590800"/>
            <a:ext cx="3124200" cy="1271056"/>
          </a:xfrm>
          <a:prstGeom prst="line">
            <a:avLst/>
          </a:prstGeom>
          <a:noFill/>
          <a:ln w="25400" cap="flat" cmpd="sng" algn="ctr">
            <a:solidFill>
              <a:schemeClr val="tx1"/>
            </a:solidFill>
            <a:prstDash val="dash"/>
            <a:round/>
            <a:headEnd type="none" w="med" len="med"/>
            <a:tailEnd type="none" w="med" len="med"/>
          </a:ln>
          <a:effectLst/>
        </p:spPr>
      </p:cxnSp>
      <p:sp>
        <p:nvSpPr>
          <p:cNvPr id="20" name="TextBox 19">
            <a:extLst>
              <a:ext uri="{FF2B5EF4-FFF2-40B4-BE49-F238E27FC236}">
                <a16:creationId xmlns:a16="http://schemas.microsoft.com/office/drawing/2014/main" id="{67C9C3D7-1EFF-4570-AEA1-BC44FC5F4F47}"/>
              </a:ext>
            </a:extLst>
          </p:cNvPr>
          <p:cNvSpPr txBox="1"/>
          <p:nvPr/>
        </p:nvSpPr>
        <p:spPr>
          <a:xfrm>
            <a:off x="6400800" y="6553200"/>
            <a:ext cx="1838965" cy="369332"/>
          </a:xfrm>
          <a:prstGeom prst="rect">
            <a:avLst/>
          </a:prstGeom>
          <a:noFill/>
        </p:spPr>
        <p:txBody>
          <a:bodyPr wrap="none" rtlCol="0">
            <a:spAutoFit/>
          </a:bodyPr>
          <a:lstStyle/>
          <a:p>
            <a:r>
              <a:rPr lang="en-US" altLang="zh-CN" dirty="0"/>
              <a:t>Entry transitions</a:t>
            </a:r>
            <a:endParaRPr lang="en-SE" dirty="0"/>
          </a:p>
        </p:txBody>
      </p:sp>
      <p:sp>
        <p:nvSpPr>
          <p:cNvPr id="21" name="TextBox 20">
            <a:extLst>
              <a:ext uri="{FF2B5EF4-FFF2-40B4-BE49-F238E27FC236}">
                <a16:creationId xmlns:a16="http://schemas.microsoft.com/office/drawing/2014/main" id="{6BFFCF9C-B41D-4A68-A12D-55317FBFB528}"/>
              </a:ext>
            </a:extLst>
          </p:cNvPr>
          <p:cNvSpPr txBox="1"/>
          <p:nvPr/>
        </p:nvSpPr>
        <p:spPr>
          <a:xfrm>
            <a:off x="8052233" y="4986490"/>
            <a:ext cx="1236236" cy="646331"/>
          </a:xfrm>
          <a:prstGeom prst="rect">
            <a:avLst/>
          </a:prstGeom>
          <a:noFill/>
        </p:spPr>
        <p:txBody>
          <a:bodyPr wrap="none" rtlCol="0">
            <a:spAutoFit/>
          </a:bodyPr>
          <a:lstStyle/>
          <a:p>
            <a:r>
              <a:rPr lang="en-US" altLang="zh-CN" dirty="0"/>
              <a:t>Exit </a:t>
            </a:r>
          </a:p>
          <a:p>
            <a:r>
              <a:rPr lang="en-US" altLang="zh-CN" dirty="0"/>
              <a:t>transitions</a:t>
            </a:r>
            <a:endParaRPr lang="en-SE" dirty="0"/>
          </a:p>
        </p:txBody>
      </p:sp>
    </p:spTree>
    <p:extLst>
      <p:ext uri="{BB962C8B-B14F-4D97-AF65-F5344CB8AC3E}">
        <p14:creationId xmlns:p14="http://schemas.microsoft.com/office/powerpoint/2010/main" val="1442048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69A3-B655-4884-B6DF-E20B696A80FB}"/>
              </a:ext>
            </a:extLst>
          </p:cNvPr>
          <p:cNvSpPr>
            <a:spLocks noGrp="1"/>
          </p:cNvSpPr>
          <p:nvPr>
            <p:ph type="title"/>
          </p:nvPr>
        </p:nvSpPr>
        <p:spPr/>
        <p:txBody>
          <a:bodyPr/>
          <a:lstStyle/>
          <a:p>
            <a:r>
              <a:rPr lang="en-US" sz="4000" dirty="0"/>
              <a:t>Handling Multiple Scenarios </a:t>
            </a:r>
            <a:r>
              <a:rPr lang="en-US" altLang="zh-CN" sz="4000" dirty="0"/>
              <a:t>with Hierarchical FSM</a:t>
            </a:r>
            <a:endParaRPr lang="en-SE" dirty="0"/>
          </a:p>
        </p:txBody>
      </p:sp>
      <p:sp>
        <p:nvSpPr>
          <p:cNvPr id="3" name="Content Placeholder 2">
            <a:extLst>
              <a:ext uri="{FF2B5EF4-FFF2-40B4-BE49-F238E27FC236}">
                <a16:creationId xmlns:a16="http://schemas.microsoft.com/office/drawing/2014/main" id="{1D42D2FB-1FD0-4533-B367-8873B7B16B86}"/>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209FB2DD-BE71-409A-9799-294D0E34DD1A}"/>
              </a:ext>
            </a:extLst>
          </p:cNvPr>
          <p:cNvSpPr>
            <a:spLocks noGrp="1"/>
          </p:cNvSpPr>
          <p:nvPr>
            <p:ph type="sldNum" sz="quarter" idx="12"/>
          </p:nvPr>
        </p:nvSpPr>
        <p:spPr/>
        <p:txBody>
          <a:bodyPr/>
          <a:lstStyle/>
          <a:p>
            <a:pPr>
              <a:defRPr/>
            </a:pPr>
            <a:fld id="{F57F456A-00AF-44E6-8D70-638C0D0130FF}" type="slidenum">
              <a:rPr lang="en-US" altLang="zh-CN" smtClean="0"/>
              <a:pPr>
                <a:defRPr/>
              </a:pPr>
              <a:t>27</a:t>
            </a:fld>
            <a:endParaRPr lang="en-US" altLang="zh-CN"/>
          </a:p>
        </p:txBody>
      </p:sp>
      <p:pic>
        <p:nvPicPr>
          <p:cNvPr id="5" name="Picture 4">
            <a:extLst>
              <a:ext uri="{FF2B5EF4-FFF2-40B4-BE49-F238E27FC236}">
                <a16:creationId xmlns:a16="http://schemas.microsoft.com/office/drawing/2014/main" id="{DD07DF8B-6E38-4A74-9BAD-E85F1EA7E2FA}"/>
              </a:ext>
            </a:extLst>
          </p:cNvPr>
          <p:cNvPicPr>
            <a:picLocks noChangeAspect="1"/>
          </p:cNvPicPr>
          <p:nvPr/>
        </p:nvPicPr>
        <p:blipFill>
          <a:blip r:embed="rId2"/>
          <a:stretch>
            <a:fillRect/>
          </a:stretch>
        </p:blipFill>
        <p:spPr>
          <a:xfrm>
            <a:off x="152400" y="1449408"/>
            <a:ext cx="8679132" cy="4808085"/>
          </a:xfrm>
          <a:prstGeom prst="rect">
            <a:avLst/>
          </a:prstGeom>
        </p:spPr>
      </p:pic>
    </p:spTree>
    <p:extLst>
      <p:ext uri="{BB962C8B-B14F-4D97-AF65-F5344CB8AC3E}">
        <p14:creationId xmlns:p14="http://schemas.microsoft.com/office/powerpoint/2010/main" val="1588530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0097-D34D-4B00-BDF3-0B9BF2890FB5}"/>
              </a:ext>
            </a:extLst>
          </p:cNvPr>
          <p:cNvSpPr>
            <a:spLocks noGrp="1"/>
          </p:cNvSpPr>
          <p:nvPr>
            <p:ph type="title"/>
          </p:nvPr>
        </p:nvSpPr>
        <p:spPr/>
        <p:txBody>
          <a:bodyPr/>
          <a:lstStyle/>
          <a:p>
            <a:r>
              <a:rPr lang="en-US" dirty="0"/>
              <a:t>Limitations of FSM-based Behavior Planning</a:t>
            </a:r>
            <a:endParaRPr lang="en-SE" dirty="0"/>
          </a:p>
        </p:txBody>
      </p:sp>
      <p:sp>
        <p:nvSpPr>
          <p:cNvPr id="3" name="Content Placeholder 2">
            <a:extLst>
              <a:ext uri="{FF2B5EF4-FFF2-40B4-BE49-F238E27FC236}">
                <a16:creationId xmlns:a16="http://schemas.microsoft.com/office/drawing/2014/main" id="{A0DEEBF7-5481-4BF0-B063-5B17CE143B66}"/>
              </a:ext>
            </a:extLst>
          </p:cNvPr>
          <p:cNvSpPr>
            <a:spLocks noGrp="1"/>
          </p:cNvSpPr>
          <p:nvPr>
            <p:ph idx="1"/>
          </p:nvPr>
        </p:nvSpPr>
        <p:spPr>
          <a:xfrm>
            <a:off x="457200" y="1295400"/>
            <a:ext cx="8382000" cy="5287962"/>
          </a:xfrm>
        </p:spPr>
        <p:txBody>
          <a:bodyPr>
            <a:normAutofit fontScale="92500" lnSpcReduction="10000"/>
          </a:bodyPr>
          <a:lstStyle/>
          <a:p>
            <a:r>
              <a:rPr lang="en-US"/>
              <a:t>State </a:t>
            </a:r>
            <a:r>
              <a:rPr lang="en-US" dirty="0"/>
              <a:t>explosion for many and complex scenarios</a:t>
            </a:r>
          </a:p>
          <a:p>
            <a:r>
              <a:rPr lang="en-US" dirty="0"/>
              <a:t>Dealing with measurement noise and uncertainty of the environment</a:t>
            </a:r>
          </a:p>
          <a:p>
            <a:pPr lvl="1"/>
            <a:r>
              <a:rPr lang="en-US" dirty="0"/>
              <a:t>Hyperparameters can be used to deal with some noise, but only in some limited situations, e.g., </a:t>
            </a:r>
            <a:r>
              <a:rPr lang="en-US" dirty="0" err="1"/>
              <a:t>Ego.Velocity</a:t>
            </a:r>
            <a:r>
              <a:rPr lang="en-US" dirty="0"/>
              <a:t>&lt;=</a:t>
            </a:r>
            <a:r>
              <a:rPr lang="en-US" dirty="0" err="1"/>
              <a:t>StopThreshold</a:t>
            </a:r>
            <a:r>
              <a:rPr lang="en-US" dirty="0"/>
              <a:t> instead of </a:t>
            </a:r>
            <a:r>
              <a:rPr lang="en-US" dirty="0" err="1"/>
              <a:t>Ego.Velocity</a:t>
            </a:r>
            <a:r>
              <a:rPr lang="en-US" dirty="0"/>
              <a:t>==0</a:t>
            </a:r>
          </a:p>
          <a:p>
            <a:r>
              <a:rPr lang="en-US" dirty="0"/>
              <a:t>Incapable of dealing with unencountered scenarios</a:t>
            </a:r>
          </a:p>
          <a:p>
            <a:r>
              <a:rPr lang="en-US" dirty="0"/>
              <a:t>Reinforcement Learning is a promising alternative</a:t>
            </a:r>
            <a:endParaRPr lang="en-SE" dirty="0"/>
          </a:p>
        </p:txBody>
      </p:sp>
      <p:sp>
        <p:nvSpPr>
          <p:cNvPr id="4" name="Slide Number Placeholder 3">
            <a:extLst>
              <a:ext uri="{FF2B5EF4-FFF2-40B4-BE49-F238E27FC236}">
                <a16:creationId xmlns:a16="http://schemas.microsoft.com/office/drawing/2014/main" id="{BD70E701-C8AC-41DE-9312-7C7E275312B4}"/>
              </a:ext>
            </a:extLst>
          </p:cNvPr>
          <p:cNvSpPr>
            <a:spLocks noGrp="1"/>
          </p:cNvSpPr>
          <p:nvPr>
            <p:ph type="sldNum" sz="quarter" idx="12"/>
          </p:nvPr>
        </p:nvSpPr>
        <p:spPr/>
        <p:txBody>
          <a:bodyPr/>
          <a:lstStyle/>
          <a:p>
            <a:pPr>
              <a:defRPr/>
            </a:pPr>
            <a:fld id="{F57F456A-00AF-44E6-8D70-638C0D0130FF}" type="slidenum">
              <a:rPr lang="en-US" altLang="zh-CN" smtClean="0"/>
              <a:pPr>
                <a:defRPr/>
              </a:pPr>
              <a:t>28</a:t>
            </a:fld>
            <a:endParaRPr lang="en-US" altLang="zh-CN"/>
          </a:p>
        </p:txBody>
      </p:sp>
    </p:spTree>
    <p:extLst>
      <p:ext uri="{BB962C8B-B14F-4D97-AF65-F5344CB8AC3E}">
        <p14:creationId xmlns:p14="http://schemas.microsoft.com/office/powerpoint/2010/main" val="174229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a:xfrm>
            <a:off x="457200" y="1295400"/>
            <a:ext cx="6019800" cy="5105400"/>
          </a:xfrm>
        </p:spPr>
        <p:txBody>
          <a:bodyPr>
            <a:normAutofit/>
          </a:bodyPr>
          <a:lstStyle/>
          <a:p>
            <a:r>
              <a:rPr lang="en-US" dirty="0"/>
              <a:t>Route planning</a:t>
            </a:r>
          </a:p>
          <a:p>
            <a:r>
              <a:rPr lang="en-US" dirty="0"/>
              <a:t>Behavior planning </a:t>
            </a:r>
          </a:p>
          <a:p>
            <a:r>
              <a:rPr lang="en-US" dirty="0">
                <a:solidFill>
                  <a:srgbClr val="FF0000"/>
                </a:solidFill>
              </a:rPr>
              <a:t>Motion Planning</a:t>
            </a:r>
          </a:p>
          <a:p>
            <a:r>
              <a:rPr lang="en-US" dirty="0"/>
              <a:t>Responsibility-Sensitive Safety (RSS)</a:t>
            </a:r>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29</a:t>
            </a:fld>
            <a:endParaRPr lang="en-US" altLang="zh-CN"/>
          </a:p>
        </p:txBody>
      </p:sp>
      <p:pic>
        <p:nvPicPr>
          <p:cNvPr id="6" name="Picture 5">
            <a:extLst>
              <a:ext uri="{FF2B5EF4-FFF2-40B4-BE49-F238E27FC236}">
                <a16:creationId xmlns:a16="http://schemas.microsoft.com/office/drawing/2014/main" id="{BE14FD34-607E-43F4-B59D-5F158112773F}"/>
              </a:ext>
            </a:extLst>
          </p:cNvPr>
          <p:cNvPicPr>
            <a:picLocks noChangeAspect="1"/>
          </p:cNvPicPr>
          <p:nvPr/>
        </p:nvPicPr>
        <p:blipFill>
          <a:blip r:embed="rId3"/>
          <a:stretch>
            <a:fillRect/>
          </a:stretch>
        </p:blipFill>
        <p:spPr>
          <a:xfrm>
            <a:off x="6382434" y="0"/>
            <a:ext cx="2736166" cy="6858000"/>
          </a:xfrm>
          <a:prstGeom prst="rect">
            <a:avLst/>
          </a:prstGeom>
        </p:spPr>
      </p:pic>
      <p:sp>
        <p:nvSpPr>
          <p:cNvPr id="8" name="TextBox 7">
            <a:extLst>
              <a:ext uri="{FF2B5EF4-FFF2-40B4-BE49-F238E27FC236}">
                <a16:creationId xmlns:a16="http://schemas.microsoft.com/office/drawing/2014/main" id="{0BA508A3-2EF9-48E4-83FC-B6548A9BC1AC}"/>
              </a:ext>
            </a:extLst>
          </p:cNvPr>
          <p:cNvSpPr txBox="1"/>
          <p:nvPr/>
        </p:nvSpPr>
        <p:spPr>
          <a:xfrm>
            <a:off x="1828800" y="6432490"/>
            <a:ext cx="5352366"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Paden B, </a:t>
            </a:r>
            <a:r>
              <a:rPr lang="en-US" sz="1000" b="0" i="0" dirty="0" err="1">
                <a:solidFill>
                  <a:srgbClr val="222222"/>
                </a:solidFill>
                <a:effectLst/>
                <a:latin typeface="Arial" panose="020B0604020202020204" pitchFamily="34" charset="0"/>
              </a:rPr>
              <a:t>Čáp</a:t>
            </a:r>
            <a:r>
              <a:rPr lang="en-US" sz="1000" b="0" i="0" dirty="0">
                <a:solidFill>
                  <a:srgbClr val="222222"/>
                </a:solidFill>
                <a:effectLst/>
                <a:latin typeface="Arial" panose="020B0604020202020204" pitchFamily="34" charset="0"/>
              </a:rPr>
              <a:t> M, Yong S Z, et al. A survey of motion planning and control techniques for self-driving urban vehicles[J]. IEEE Transactions on intelligent vehicles, 2016, 1(1): 33-55.</a:t>
            </a:r>
            <a:endParaRPr lang="en-SE" sz="1000" dirty="0"/>
          </a:p>
        </p:txBody>
      </p:sp>
    </p:spTree>
    <p:extLst>
      <p:ext uri="{BB962C8B-B14F-4D97-AF65-F5344CB8AC3E}">
        <p14:creationId xmlns:p14="http://schemas.microsoft.com/office/powerpoint/2010/main" val="1224574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a:xfrm>
            <a:off x="457200" y="1295400"/>
            <a:ext cx="6019800" cy="5105400"/>
          </a:xfrm>
        </p:spPr>
        <p:txBody>
          <a:bodyPr>
            <a:normAutofit/>
          </a:bodyPr>
          <a:lstStyle/>
          <a:p>
            <a:r>
              <a:rPr lang="en-US" dirty="0">
                <a:solidFill>
                  <a:srgbClr val="FF0000"/>
                </a:solidFill>
              </a:rPr>
              <a:t>Route planning</a:t>
            </a:r>
          </a:p>
          <a:p>
            <a:r>
              <a:rPr lang="en-US" dirty="0"/>
              <a:t>Behavior planning </a:t>
            </a:r>
          </a:p>
          <a:p>
            <a:r>
              <a:rPr lang="en-US" dirty="0"/>
              <a:t>Motion Planning</a:t>
            </a:r>
          </a:p>
          <a:p>
            <a:r>
              <a:rPr lang="en-US" dirty="0"/>
              <a:t>Responsibility-Sensitive Safety (RSS)</a:t>
            </a:r>
            <a:endParaRPr lang="en-SE" dirty="0"/>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3</a:t>
            </a:fld>
            <a:endParaRPr lang="en-US" altLang="zh-CN"/>
          </a:p>
        </p:txBody>
      </p:sp>
      <p:pic>
        <p:nvPicPr>
          <p:cNvPr id="6" name="Picture 5">
            <a:extLst>
              <a:ext uri="{FF2B5EF4-FFF2-40B4-BE49-F238E27FC236}">
                <a16:creationId xmlns:a16="http://schemas.microsoft.com/office/drawing/2014/main" id="{BE14FD34-607E-43F4-B59D-5F158112773F}"/>
              </a:ext>
            </a:extLst>
          </p:cNvPr>
          <p:cNvPicPr>
            <a:picLocks noChangeAspect="1"/>
          </p:cNvPicPr>
          <p:nvPr/>
        </p:nvPicPr>
        <p:blipFill>
          <a:blip r:embed="rId3"/>
          <a:stretch>
            <a:fillRect/>
          </a:stretch>
        </p:blipFill>
        <p:spPr>
          <a:xfrm>
            <a:off x="6382434" y="0"/>
            <a:ext cx="2736166" cy="6858000"/>
          </a:xfrm>
          <a:prstGeom prst="rect">
            <a:avLst/>
          </a:prstGeom>
        </p:spPr>
      </p:pic>
      <p:sp>
        <p:nvSpPr>
          <p:cNvPr id="8" name="TextBox 7">
            <a:extLst>
              <a:ext uri="{FF2B5EF4-FFF2-40B4-BE49-F238E27FC236}">
                <a16:creationId xmlns:a16="http://schemas.microsoft.com/office/drawing/2014/main" id="{0BA508A3-2EF9-48E4-83FC-B6548A9BC1AC}"/>
              </a:ext>
            </a:extLst>
          </p:cNvPr>
          <p:cNvSpPr txBox="1"/>
          <p:nvPr/>
        </p:nvSpPr>
        <p:spPr>
          <a:xfrm>
            <a:off x="1828800" y="6432490"/>
            <a:ext cx="5352366"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Paden B, </a:t>
            </a:r>
            <a:r>
              <a:rPr lang="en-US" sz="1000" b="0" i="0" dirty="0" err="1">
                <a:solidFill>
                  <a:srgbClr val="222222"/>
                </a:solidFill>
                <a:effectLst/>
                <a:latin typeface="Arial" panose="020B0604020202020204" pitchFamily="34" charset="0"/>
              </a:rPr>
              <a:t>Čáp</a:t>
            </a:r>
            <a:r>
              <a:rPr lang="en-US" sz="1000" b="0" i="0" dirty="0">
                <a:solidFill>
                  <a:srgbClr val="222222"/>
                </a:solidFill>
                <a:effectLst/>
                <a:latin typeface="Arial" panose="020B0604020202020204" pitchFamily="34" charset="0"/>
              </a:rPr>
              <a:t> M, Yong S Z, et al. A survey of motion planning and control techniques for self-driving urban vehicles[J]. IEEE Transactions on intelligent vehicles, 2016, 1(1): 33-55.</a:t>
            </a:r>
            <a:endParaRPr lang="en-SE" sz="1000" dirty="0"/>
          </a:p>
        </p:txBody>
      </p:sp>
    </p:spTree>
    <p:extLst>
      <p:ext uri="{BB962C8B-B14F-4D97-AF65-F5344CB8AC3E}">
        <p14:creationId xmlns:p14="http://schemas.microsoft.com/office/powerpoint/2010/main" val="1092805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C207F-DCA7-450E-B0E6-680DF5AD77A0}"/>
              </a:ext>
            </a:extLst>
          </p:cNvPr>
          <p:cNvSpPr>
            <a:spLocks noGrp="1"/>
          </p:cNvSpPr>
          <p:nvPr>
            <p:ph type="title"/>
          </p:nvPr>
        </p:nvSpPr>
        <p:spPr/>
        <p:txBody>
          <a:bodyPr/>
          <a:lstStyle/>
          <a:p>
            <a:r>
              <a:rPr lang="en-US" dirty="0"/>
              <a:t>Vehicle Control Architecture</a:t>
            </a:r>
            <a:endParaRPr lang="en-SE" dirty="0"/>
          </a:p>
        </p:txBody>
      </p:sp>
      <p:sp>
        <p:nvSpPr>
          <p:cNvPr id="3" name="Content Placeholder 2">
            <a:extLst>
              <a:ext uri="{FF2B5EF4-FFF2-40B4-BE49-F238E27FC236}">
                <a16:creationId xmlns:a16="http://schemas.microsoft.com/office/drawing/2014/main" id="{93BA0F0D-805F-433D-B439-71B6FDAB2ACF}"/>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E2E7751E-9AFD-4946-9B13-BBB209D82A60}"/>
              </a:ext>
            </a:extLst>
          </p:cNvPr>
          <p:cNvSpPr>
            <a:spLocks noGrp="1"/>
          </p:cNvSpPr>
          <p:nvPr>
            <p:ph type="sldNum" sz="quarter" idx="12"/>
          </p:nvPr>
        </p:nvSpPr>
        <p:spPr/>
        <p:txBody>
          <a:bodyPr/>
          <a:lstStyle/>
          <a:p>
            <a:pPr>
              <a:defRPr/>
            </a:pPr>
            <a:fld id="{F57F456A-00AF-44E6-8D70-638C0D0130FF}" type="slidenum">
              <a:rPr lang="en-US" altLang="zh-CN" smtClean="0"/>
              <a:pPr>
                <a:defRPr/>
              </a:pPr>
              <a:t>30</a:t>
            </a:fld>
            <a:endParaRPr lang="en-US" altLang="zh-CN"/>
          </a:p>
        </p:txBody>
      </p:sp>
      <p:pic>
        <p:nvPicPr>
          <p:cNvPr id="5" name="Picture 4">
            <a:extLst>
              <a:ext uri="{FF2B5EF4-FFF2-40B4-BE49-F238E27FC236}">
                <a16:creationId xmlns:a16="http://schemas.microsoft.com/office/drawing/2014/main" id="{11A2BF61-7A3E-4F17-B436-8932440030EE}"/>
              </a:ext>
            </a:extLst>
          </p:cNvPr>
          <p:cNvPicPr>
            <a:picLocks noChangeAspect="1"/>
          </p:cNvPicPr>
          <p:nvPr/>
        </p:nvPicPr>
        <p:blipFill>
          <a:blip r:embed="rId2"/>
          <a:stretch>
            <a:fillRect/>
          </a:stretch>
        </p:blipFill>
        <p:spPr>
          <a:xfrm>
            <a:off x="457200" y="1223949"/>
            <a:ext cx="8340466" cy="5390789"/>
          </a:xfrm>
          <a:prstGeom prst="rect">
            <a:avLst/>
          </a:prstGeom>
        </p:spPr>
      </p:pic>
      <p:sp>
        <p:nvSpPr>
          <p:cNvPr id="6" name="Rectangle 5">
            <a:extLst>
              <a:ext uri="{FF2B5EF4-FFF2-40B4-BE49-F238E27FC236}">
                <a16:creationId xmlns:a16="http://schemas.microsoft.com/office/drawing/2014/main" id="{25BCEE35-0AA3-421A-9D96-744724B0BB9B}"/>
              </a:ext>
            </a:extLst>
          </p:cNvPr>
          <p:cNvSpPr/>
          <p:nvPr/>
        </p:nvSpPr>
        <p:spPr bwMode="auto">
          <a:xfrm>
            <a:off x="533400" y="2438400"/>
            <a:ext cx="6048672" cy="1143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84175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E75C-1728-40A0-B741-3819F208FF0F}"/>
              </a:ext>
            </a:extLst>
          </p:cNvPr>
          <p:cNvSpPr>
            <a:spLocks noGrp="1"/>
          </p:cNvSpPr>
          <p:nvPr>
            <p:ph type="title"/>
          </p:nvPr>
        </p:nvSpPr>
        <p:spPr/>
        <p:txBody>
          <a:bodyPr/>
          <a:lstStyle/>
          <a:p>
            <a:r>
              <a:rPr lang="en-US" dirty="0"/>
              <a:t>Motion Planning</a:t>
            </a:r>
            <a:endParaRPr lang="en-SE" dirty="0"/>
          </a:p>
        </p:txBody>
      </p:sp>
      <p:sp>
        <p:nvSpPr>
          <p:cNvPr id="3" name="Content Placeholder 2">
            <a:extLst>
              <a:ext uri="{FF2B5EF4-FFF2-40B4-BE49-F238E27FC236}">
                <a16:creationId xmlns:a16="http://schemas.microsoft.com/office/drawing/2014/main" id="{3E030DA2-9C2D-44C8-BEE5-7A0E2BCF634B}"/>
              </a:ext>
            </a:extLst>
          </p:cNvPr>
          <p:cNvSpPr>
            <a:spLocks noGrp="1"/>
          </p:cNvSpPr>
          <p:nvPr>
            <p:ph idx="1"/>
          </p:nvPr>
        </p:nvSpPr>
        <p:spPr>
          <a:xfrm>
            <a:off x="457200" y="1066800"/>
            <a:ext cx="8229600" cy="2057400"/>
          </a:xfrm>
        </p:spPr>
        <p:txBody>
          <a:bodyPr>
            <a:normAutofit/>
          </a:bodyPr>
          <a:lstStyle/>
          <a:p>
            <a:r>
              <a:rPr lang="en-US" dirty="0"/>
              <a:t>Generate a feasible (smooth and collision-free) trajectory </a:t>
            </a:r>
          </a:p>
          <a:p>
            <a:pPr lvl="1"/>
            <a:r>
              <a:rPr lang="en-US" dirty="0"/>
              <a:t>A trajectory is a path parametrized by time</a:t>
            </a:r>
          </a:p>
        </p:txBody>
      </p:sp>
      <p:sp>
        <p:nvSpPr>
          <p:cNvPr id="4" name="Slide Number Placeholder 3">
            <a:extLst>
              <a:ext uri="{FF2B5EF4-FFF2-40B4-BE49-F238E27FC236}">
                <a16:creationId xmlns:a16="http://schemas.microsoft.com/office/drawing/2014/main" id="{E56295E4-4631-48F0-A713-EB49B06C6ECD}"/>
              </a:ext>
            </a:extLst>
          </p:cNvPr>
          <p:cNvSpPr>
            <a:spLocks noGrp="1"/>
          </p:cNvSpPr>
          <p:nvPr>
            <p:ph type="sldNum" sz="quarter" idx="12"/>
          </p:nvPr>
        </p:nvSpPr>
        <p:spPr/>
        <p:txBody>
          <a:bodyPr/>
          <a:lstStyle/>
          <a:p>
            <a:pPr>
              <a:defRPr/>
            </a:pPr>
            <a:fld id="{F57F456A-00AF-44E6-8D70-638C0D0130FF}" type="slidenum">
              <a:rPr lang="en-US" altLang="zh-CN" smtClean="0"/>
              <a:pPr>
                <a:defRPr/>
              </a:pPr>
              <a:t>31</a:t>
            </a:fld>
            <a:endParaRPr lang="en-US" altLang="zh-CN"/>
          </a:p>
        </p:txBody>
      </p:sp>
      <p:pic>
        <p:nvPicPr>
          <p:cNvPr id="6" name="Picture 5">
            <a:extLst>
              <a:ext uri="{FF2B5EF4-FFF2-40B4-BE49-F238E27FC236}">
                <a16:creationId xmlns:a16="http://schemas.microsoft.com/office/drawing/2014/main" id="{A57CE1AD-614E-407A-AA12-C87F7E5C1E89}"/>
              </a:ext>
            </a:extLst>
          </p:cNvPr>
          <p:cNvPicPr>
            <a:picLocks noChangeAspect="1"/>
          </p:cNvPicPr>
          <p:nvPr/>
        </p:nvPicPr>
        <p:blipFill>
          <a:blip r:embed="rId2"/>
          <a:stretch>
            <a:fillRect/>
          </a:stretch>
        </p:blipFill>
        <p:spPr>
          <a:xfrm>
            <a:off x="182618" y="2996668"/>
            <a:ext cx="8778763" cy="3561534"/>
          </a:xfrm>
          <a:prstGeom prst="rect">
            <a:avLst/>
          </a:prstGeom>
        </p:spPr>
      </p:pic>
    </p:spTree>
    <p:extLst>
      <p:ext uri="{BB962C8B-B14F-4D97-AF65-F5344CB8AC3E}">
        <p14:creationId xmlns:p14="http://schemas.microsoft.com/office/powerpoint/2010/main" val="695667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1397-C6B2-4442-A228-DF12DBD7D8D7}"/>
              </a:ext>
            </a:extLst>
          </p:cNvPr>
          <p:cNvSpPr>
            <a:spLocks noGrp="1"/>
          </p:cNvSpPr>
          <p:nvPr>
            <p:ph type="title"/>
          </p:nvPr>
        </p:nvSpPr>
        <p:spPr/>
        <p:txBody>
          <a:bodyPr/>
          <a:lstStyle/>
          <a:p>
            <a:r>
              <a:rPr lang="en-US" dirty="0"/>
              <a:t>Motion Planning Methods</a:t>
            </a:r>
            <a:endParaRPr lang="en-SE" dirty="0"/>
          </a:p>
        </p:txBody>
      </p:sp>
      <p:sp>
        <p:nvSpPr>
          <p:cNvPr id="3" name="Content Placeholder 2">
            <a:extLst>
              <a:ext uri="{FF2B5EF4-FFF2-40B4-BE49-F238E27FC236}">
                <a16:creationId xmlns:a16="http://schemas.microsoft.com/office/drawing/2014/main" id="{9FAABF52-A4B0-4D69-8B8E-4CA101BE2711}"/>
              </a:ext>
            </a:extLst>
          </p:cNvPr>
          <p:cNvSpPr>
            <a:spLocks noGrp="1"/>
          </p:cNvSpPr>
          <p:nvPr>
            <p:ph idx="1"/>
          </p:nvPr>
        </p:nvSpPr>
        <p:spPr>
          <a:xfrm>
            <a:off x="1" y="1143000"/>
            <a:ext cx="6095999" cy="5715000"/>
          </a:xfrm>
        </p:spPr>
        <p:txBody>
          <a:bodyPr>
            <a:normAutofit lnSpcReduction="10000"/>
          </a:bodyPr>
          <a:lstStyle/>
          <a:p>
            <a:r>
              <a:rPr lang="en-US" dirty="0"/>
              <a:t>Also called trajectory planning or local planning, includes path planning and speed profile generation:</a:t>
            </a:r>
          </a:p>
          <a:p>
            <a:pPr lvl="1"/>
            <a:r>
              <a:rPr lang="en-US" dirty="0"/>
              <a:t>Path planning: </a:t>
            </a:r>
          </a:p>
          <a:p>
            <a:pPr lvl="2"/>
            <a:r>
              <a:rPr lang="en-US" dirty="0"/>
              <a:t>Plan a path from point A to point B</a:t>
            </a:r>
          </a:p>
          <a:p>
            <a:pPr lvl="1"/>
            <a:r>
              <a:rPr lang="en-US" dirty="0"/>
              <a:t>Speed profile generation</a:t>
            </a:r>
          </a:p>
          <a:p>
            <a:pPr lvl="2"/>
            <a:r>
              <a:rPr lang="en-US" dirty="0"/>
              <a:t>Assign a speed value to every point on a given path</a:t>
            </a:r>
          </a:p>
          <a:p>
            <a:pPr lvl="1"/>
            <a:r>
              <a:rPr lang="en-US" dirty="0"/>
              <a:t>Variational planning: combine both path planning and velocity planning to generate a trajectory in a single-step (omitted) </a:t>
            </a:r>
          </a:p>
          <a:p>
            <a:pPr lvl="1"/>
            <a:endParaRPr lang="en-US" dirty="0"/>
          </a:p>
        </p:txBody>
      </p:sp>
      <p:sp>
        <p:nvSpPr>
          <p:cNvPr id="4" name="Slide Number Placeholder 3">
            <a:extLst>
              <a:ext uri="{FF2B5EF4-FFF2-40B4-BE49-F238E27FC236}">
                <a16:creationId xmlns:a16="http://schemas.microsoft.com/office/drawing/2014/main" id="{DF70F549-6D8D-42E2-A4A0-52093D0E2029}"/>
              </a:ext>
            </a:extLst>
          </p:cNvPr>
          <p:cNvSpPr>
            <a:spLocks noGrp="1"/>
          </p:cNvSpPr>
          <p:nvPr>
            <p:ph type="sldNum" sz="quarter" idx="12"/>
          </p:nvPr>
        </p:nvSpPr>
        <p:spPr/>
        <p:txBody>
          <a:bodyPr/>
          <a:lstStyle/>
          <a:p>
            <a:pPr>
              <a:defRPr/>
            </a:pPr>
            <a:fld id="{F57F456A-00AF-44E6-8D70-638C0D0130FF}" type="slidenum">
              <a:rPr lang="en-US" altLang="zh-CN" smtClean="0"/>
              <a:pPr>
                <a:defRPr/>
              </a:pPr>
              <a:t>32</a:t>
            </a:fld>
            <a:endParaRPr lang="en-US" altLang="zh-CN"/>
          </a:p>
        </p:txBody>
      </p:sp>
      <p:pic>
        <p:nvPicPr>
          <p:cNvPr id="1026" name="Picture 2">
            <a:extLst>
              <a:ext uri="{FF2B5EF4-FFF2-40B4-BE49-F238E27FC236}">
                <a16:creationId xmlns:a16="http://schemas.microsoft.com/office/drawing/2014/main" id="{E51A221C-88ED-421A-8E1D-E93B845657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4040" y="2966124"/>
            <a:ext cx="3043760" cy="1519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A77824-45CD-4498-8C13-F5987C78FF3F}"/>
              </a:ext>
            </a:extLst>
          </p:cNvPr>
          <p:cNvPicPr>
            <a:picLocks noChangeAspect="1"/>
          </p:cNvPicPr>
          <p:nvPr/>
        </p:nvPicPr>
        <p:blipFill>
          <a:blip r:embed="rId4"/>
          <a:stretch>
            <a:fillRect/>
          </a:stretch>
        </p:blipFill>
        <p:spPr>
          <a:xfrm>
            <a:off x="5996562" y="1058213"/>
            <a:ext cx="3052919" cy="1799168"/>
          </a:xfrm>
          <a:prstGeom prst="rect">
            <a:avLst/>
          </a:prstGeom>
        </p:spPr>
      </p:pic>
    </p:spTree>
    <p:extLst>
      <p:ext uri="{BB962C8B-B14F-4D97-AF65-F5344CB8AC3E}">
        <p14:creationId xmlns:p14="http://schemas.microsoft.com/office/powerpoint/2010/main" val="485414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970D9-7730-4CCE-934D-4A5E1056F73C}"/>
              </a:ext>
            </a:extLst>
          </p:cNvPr>
          <p:cNvSpPr>
            <a:spLocks noGrp="1"/>
          </p:cNvSpPr>
          <p:nvPr>
            <p:ph type="title"/>
          </p:nvPr>
        </p:nvSpPr>
        <p:spPr>
          <a:xfrm>
            <a:off x="457200" y="274638"/>
            <a:ext cx="4800600" cy="868362"/>
          </a:xfrm>
        </p:spPr>
        <p:txBody>
          <a:bodyPr/>
          <a:lstStyle/>
          <a:p>
            <a:r>
              <a:rPr lang="en-US" dirty="0"/>
              <a:t>Occupancy Grid</a:t>
            </a:r>
            <a:endParaRPr lang="en-SE" dirty="0"/>
          </a:p>
        </p:txBody>
      </p:sp>
      <p:sp>
        <p:nvSpPr>
          <p:cNvPr id="3" name="Content Placeholder 2">
            <a:extLst>
              <a:ext uri="{FF2B5EF4-FFF2-40B4-BE49-F238E27FC236}">
                <a16:creationId xmlns:a16="http://schemas.microsoft.com/office/drawing/2014/main" id="{5DD2C9AE-D184-4756-BAF5-848D21559704}"/>
              </a:ext>
            </a:extLst>
          </p:cNvPr>
          <p:cNvSpPr>
            <a:spLocks noGrp="1"/>
          </p:cNvSpPr>
          <p:nvPr>
            <p:ph idx="1"/>
          </p:nvPr>
        </p:nvSpPr>
        <p:spPr>
          <a:xfrm>
            <a:off x="-115932" y="4746158"/>
            <a:ext cx="4916532" cy="2167484"/>
          </a:xfrm>
        </p:spPr>
        <p:txBody>
          <a:bodyPr>
            <a:normAutofit fontScale="55000" lnSpcReduction="20000"/>
          </a:bodyPr>
          <a:lstStyle/>
          <a:p>
            <a:r>
              <a:rPr lang="en-US" dirty="0"/>
              <a:t>Discretized grid map encoding occupancy of static objects (e.g., all non-drivable surfaces are occupied, incl. trees, buildings, sidewalks, lawns…), obtained with Lidar or camera</a:t>
            </a:r>
          </a:p>
          <a:p>
            <a:r>
              <a:rPr lang="en-US" dirty="0"/>
              <a:t>Can be binary encoding (upper left), or probabilistic encoding (upper right), using a belief threshold to convert to binary encoding</a:t>
            </a:r>
            <a:endParaRPr lang="en-SE" dirty="0"/>
          </a:p>
        </p:txBody>
      </p:sp>
      <p:sp>
        <p:nvSpPr>
          <p:cNvPr id="4" name="Slide Number Placeholder 3">
            <a:extLst>
              <a:ext uri="{FF2B5EF4-FFF2-40B4-BE49-F238E27FC236}">
                <a16:creationId xmlns:a16="http://schemas.microsoft.com/office/drawing/2014/main" id="{3F1C39FD-E2A4-4526-B1E9-A22FF83C5CD9}"/>
              </a:ext>
            </a:extLst>
          </p:cNvPr>
          <p:cNvSpPr>
            <a:spLocks noGrp="1"/>
          </p:cNvSpPr>
          <p:nvPr>
            <p:ph type="sldNum" sz="quarter" idx="12"/>
          </p:nvPr>
        </p:nvSpPr>
        <p:spPr/>
        <p:txBody>
          <a:bodyPr/>
          <a:lstStyle/>
          <a:p>
            <a:pPr>
              <a:defRPr/>
            </a:pPr>
            <a:fld id="{F57F456A-00AF-44E6-8D70-638C0D0130FF}" type="slidenum">
              <a:rPr lang="en-US" altLang="zh-CN" smtClean="0"/>
              <a:pPr>
                <a:defRPr/>
              </a:pPr>
              <a:t>33</a:t>
            </a:fld>
            <a:endParaRPr lang="en-US" altLang="zh-CN"/>
          </a:p>
        </p:txBody>
      </p:sp>
      <p:pic>
        <p:nvPicPr>
          <p:cNvPr id="6" name="Picture 5">
            <a:extLst>
              <a:ext uri="{FF2B5EF4-FFF2-40B4-BE49-F238E27FC236}">
                <a16:creationId xmlns:a16="http://schemas.microsoft.com/office/drawing/2014/main" id="{18252B4B-2DD4-4F43-BAF2-505DD106496F}"/>
              </a:ext>
            </a:extLst>
          </p:cNvPr>
          <p:cNvPicPr>
            <a:picLocks noChangeAspect="1"/>
          </p:cNvPicPr>
          <p:nvPr/>
        </p:nvPicPr>
        <p:blipFill>
          <a:blip r:embed="rId2"/>
          <a:stretch>
            <a:fillRect/>
          </a:stretch>
        </p:blipFill>
        <p:spPr>
          <a:xfrm>
            <a:off x="108550" y="2343033"/>
            <a:ext cx="4031438" cy="2377725"/>
          </a:xfrm>
          <a:prstGeom prst="rect">
            <a:avLst/>
          </a:prstGeom>
        </p:spPr>
      </p:pic>
      <p:pic>
        <p:nvPicPr>
          <p:cNvPr id="8" name="Picture 7">
            <a:extLst>
              <a:ext uri="{FF2B5EF4-FFF2-40B4-BE49-F238E27FC236}">
                <a16:creationId xmlns:a16="http://schemas.microsoft.com/office/drawing/2014/main" id="{014EB435-42BB-47E3-9D55-F9C965EDC4F0}"/>
              </a:ext>
            </a:extLst>
          </p:cNvPr>
          <p:cNvPicPr>
            <a:picLocks noChangeAspect="1"/>
          </p:cNvPicPr>
          <p:nvPr/>
        </p:nvPicPr>
        <p:blipFill>
          <a:blip r:embed="rId3"/>
          <a:stretch>
            <a:fillRect/>
          </a:stretch>
        </p:blipFill>
        <p:spPr>
          <a:xfrm>
            <a:off x="4916533" y="274638"/>
            <a:ext cx="4035335" cy="2830102"/>
          </a:xfrm>
          <a:prstGeom prst="rect">
            <a:avLst/>
          </a:prstGeom>
        </p:spPr>
      </p:pic>
      <p:sp>
        <p:nvSpPr>
          <p:cNvPr id="9" name="Arrow: Right 8">
            <a:extLst>
              <a:ext uri="{FF2B5EF4-FFF2-40B4-BE49-F238E27FC236}">
                <a16:creationId xmlns:a16="http://schemas.microsoft.com/office/drawing/2014/main" id="{10F483B7-BD82-4966-A325-B11C02409E78}"/>
              </a:ext>
            </a:extLst>
          </p:cNvPr>
          <p:cNvSpPr/>
          <p:nvPr/>
        </p:nvSpPr>
        <p:spPr bwMode="auto">
          <a:xfrm rot="18968495">
            <a:off x="4155356" y="2145129"/>
            <a:ext cx="771210" cy="305961"/>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pic>
        <p:nvPicPr>
          <p:cNvPr id="13" name="Picture 12">
            <a:extLst>
              <a:ext uri="{FF2B5EF4-FFF2-40B4-BE49-F238E27FC236}">
                <a16:creationId xmlns:a16="http://schemas.microsoft.com/office/drawing/2014/main" id="{22EB1A7B-4F5F-48CC-85D1-AC091981202E}"/>
              </a:ext>
            </a:extLst>
          </p:cNvPr>
          <p:cNvPicPr>
            <a:picLocks noChangeAspect="1"/>
          </p:cNvPicPr>
          <p:nvPr/>
        </p:nvPicPr>
        <p:blipFill>
          <a:blip r:embed="rId4"/>
          <a:stretch>
            <a:fillRect/>
          </a:stretch>
        </p:blipFill>
        <p:spPr>
          <a:xfrm>
            <a:off x="4916533" y="3356658"/>
            <a:ext cx="4035334" cy="3453092"/>
          </a:xfrm>
          <a:prstGeom prst="rect">
            <a:avLst/>
          </a:prstGeom>
        </p:spPr>
      </p:pic>
      <p:sp>
        <p:nvSpPr>
          <p:cNvPr id="14" name="Arrow: Right 13">
            <a:extLst>
              <a:ext uri="{FF2B5EF4-FFF2-40B4-BE49-F238E27FC236}">
                <a16:creationId xmlns:a16="http://schemas.microsoft.com/office/drawing/2014/main" id="{8DCCAC4B-8FC3-4FFC-8815-B1DB9CC19AB5}"/>
              </a:ext>
            </a:extLst>
          </p:cNvPr>
          <p:cNvSpPr/>
          <p:nvPr/>
        </p:nvSpPr>
        <p:spPr bwMode="auto">
          <a:xfrm rot="1860615">
            <a:off x="4186396" y="4505922"/>
            <a:ext cx="771210" cy="305961"/>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9082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A07A-AD7F-4C9D-AF2F-E8EE714BCA4C}"/>
              </a:ext>
            </a:extLst>
          </p:cNvPr>
          <p:cNvSpPr>
            <a:spLocks noGrp="1"/>
          </p:cNvSpPr>
          <p:nvPr>
            <p:ph type="title"/>
          </p:nvPr>
        </p:nvSpPr>
        <p:spPr/>
        <p:txBody>
          <a:bodyPr/>
          <a:lstStyle/>
          <a:p>
            <a:r>
              <a:rPr lang="en-US" sz="3600" dirty="0"/>
              <a:t>Rapidly-exploring Random Tree (RRT)</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38EC45-C48B-4201-AE7F-10A58E22EA77}"/>
                  </a:ext>
                </a:extLst>
              </p:cNvPr>
              <p:cNvSpPr>
                <a:spLocks noGrp="1"/>
              </p:cNvSpPr>
              <p:nvPr>
                <p:ph idx="1"/>
              </p:nvPr>
            </p:nvSpPr>
            <p:spPr>
              <a:xfrm>
                <a:off x="457200" y="1066800"/>
                <a:ext cx="8153400" cy="3040710"/>
              </a:xfrm>
            </p:spPr>
            <p:txBody>
              <a:bodyPr>
                <a:normAutofit fontScale="55000" lnSpcReduction="20000"/>
              </a:bodyPr>
              <a:lstStyle/>
              <a:p>
                <a:r>
                  <a:rPr lang="en-US" dirty="0"/>
                  <a:t>Insert start location S in tree</a:t>
                </a:r>
              </a:p>
              <a:p>
                <a:r>
                  <a:rPr lang="en-US" dirty="0"/>
                  <a:t>While tree cannot connect to goal</a:t>
                </a:r>
              </a:p>
              <a:p>
                <a:pPr lvl="1"/>
                <a:r>
                  <a:rPr lang="en-US" dirty="0"/>
                  <a:t>Sample random point </a:t>
                </a:r>
                <a14:m>
                  <m:oMath xmlns:m="http://schemas.openxmlformats.org/officeDocument/2006/math">
                    <m:r>
                      <a:rPr lang="en-US" i="1">
                        <a:latin typeface="Cambria Math" panose="02040503050406030204" pitchFamily="18" charset="0"/>
                      </a:rPr>
                      <m:t>𝑟</m:t>
                    </m:r>
                  </m:oMath>
                </a14:m>
                <a:r>
                  <a:rPr lang="en-US" dirty="0"/>
                  <a:t> </a:t>
                </a:r>
              </a:p>
              <a:p>
                <a:pPr lvl="1"/>
                <a:r>
                  <a:rPr lang="en-US" dirty="0"/>
                  <a:t>Find point </a:t>
                </a:r>
                <a14:m>
                  <m:oMath xmlns:m="http://schemas.openxmlformats.org/officeDocument/2006/math">
                    <m:r>
                      <a:rPr lang="en-US" b="0" i="1" smtClean="0">
                        <a:latin typeface="Cambria Math" panose="02040503050406030204" pitchFamily="18" charset="0"/>
                      </a:rPr>
                      <m:t>𝑝</m:t>
                    </m:r>
                  </m:oMath>
                </a14:m>
                <a:r>
                  <a:rPr lang="en-US" dirty="0"/>
                  <a:t> in tree that is closest to </a:t>
                </a:r>
                <a14:m>
                  <m:oMath xmlns:m="http://schemas.openxmlformats.org/officeDocument/2006/math">
                    <m:r>
                      <a:rPr lang="en-US" b="0" i="1" smtClean="0">
                        <a:latin typeface="Cambria Math" panose="02040503050406030204" pitchFamily="18" charset="0"/>
                      </a:rPr>
                      <m:t>𝑟</m:t>
                    </m:r>
                  </m:oMath>
                </a14:m>
                <a:endParaRPr lang="en-US" dirty="0"/>
              </a:p>
              <a:p>
                <a:pPr lvl="1"/>
                <a:r>
                  <a:rPr lang="en-US" dirty="0"/>
                  <a:t>Add branch between </a:t>
                </a:r>
                <a14:m>
                  <m:oMath xmlns:m="http://schemas.openxmlformats.org/officeDocument/2006/math">
                    <m:r>
                      <a:rPr lang="en-US" i="1">
                        <a:latin typeface="Cambria Math" panose="02040503050406030204" pitchFamily="18" charset="0"/>
                      </a:rPr>
                      <m:t>𝑝</m:t>
                    </m:r>
                  </m:oMath>
                </a14:m>
                <a:r>
                  <a:rPr lang="en-US" dirty="0"/>
                  <a:t> and </a:t>
                </a:r>
                <a14:m>
                  <m:oMath xmlns:m="http://schemas.openxmlformats.org/officeDocument/2006/math">
                    <m:r>
                      <a:rPr lang="en-US" i="1">
                        <a:latin typeface="Cambria Math" panose="02040503050406030204" pitchFamily="18" charset="0"/>
                      </a:rPr>
                      <m:t>𝑟</m:t>
                    </m:r>
                  </m:oMath>
                </a14:m>
                <a:r>
                  <a:rPr lang="en-US" dirty="0"/>
                  <a:t> </a:t>
                </a:r>
              </a:p>
              <a:p>
                <a:pPr lvl="2"/>
                <a:r>
                  <a:rPr lang="en-US" dirty="0"/>
                  <a:t>Another variant is to add branch of predefined length from </a:t>
                </a:r>
                <a14:m>
                  <m:oMath xmlns:m="http://schemas.openxmlformats.org/officeDocument/2006/math">
                    <m:r>
                      <a:rPr lang="en-US" i="1">
                        <a:latin typeface="Cambria Math" panose="02040503050406030204" pitchFamily="18" charset="0"/>
                      </a:rPr>
                      <m:t>𝑝</m:t>
                    </m:r>
                  </m:oMath>
                </a14:m>
                <a:r>
                  <a:rPr lang="en-US" dirty="0"/>
                  <a:t> in direction of </a:t>
                </a:r>
                <a14:m>
                  <m:oMath xmlns:m="http://schemas.openxmlformats.org/officeDocument/2006/math">
                    <m:r>
                      <a:rPr lang="en-US" i="1">
                        <a:latin typeface="Cambria Math" panose="02040503050406030204" pitchFamily="18" charset="0"/>
                      </a:rPr>
                      <m:t>𝑟</m:t>
                    </m:r>
                  </m:oMath>
                </a14:m>
                <a:endParaRPr lang="en-US" dirty="0"/>
              </a:p>
              <a:p>
                <a:pPr lvl="1"/>
                <a:r>
                  <a:rPr lang="en-US" dirty="0"/>
                  <a:t>If new branch intersects obstacle:</a:t>
                </a:r>
              </a:p>
              <a:p>
                <a:pPr lvl="2"/>
                <a:r>
                  <a:rPr lang="en-US" dirty="0"/>
                  <a:t>Discard new branch (or shorten)</a:t>
                </a:r>
              </a:p>
              <a:p>
                <a:r>
                  <a:rPr lang="en-US" dirty="0"/>
                  <a:t>Compute path from start (S) to goal (G) through tree</a:t>
                </a:r>
              </a:p>
              <a:p>
                <a:r>
                  <a:rPr lang="en-US" dirty="0"/>
                  <a:t>Shortcut path: for any two points in path, add direct line unless direct line intersect an obstacle (collision checking)</a:t>
                </a:r>
              </a:p>
              <a:p>
                <a:pPr lvl="2"/>
                <a:endParaRPr lang="en-US" dirty="0"/>
              </a:p>
              <a:p>
                <a:pPr lvl="1"/>
                <a:endParaRPr lang="en-SE" dirty="0"/>
              </a:p>
            </p:txBody>
          </p:sp>
        </mc:Choice>
        <mc:Fallback xmlns="">
          <p:sp>
            <p:nvSpPr>
              <p:cNvPr id="3" name="Content Placeholder 2">
                <a:extLst>
                  <a:ext uri="{FF2B5EF4-FFF2-40B4-BE49-F238E27FC236}">
                    <a16:creationId xmlns:a16="http://schemas.microsoft.com/office/drawing/2014/main" id="{FF38EC45-C48B-4201-AE7F-10A58E22EA77}"/>
                  </a:ext>
                </a:extLst>
              </p:cNvPr>
              <p:cNvSpPr>
                <a:spLocks noGrp="1" noRot="1" noChangeAspect="1" noMove="1" noResize="1" noEditPoints="1" noAdjustHandles="1" noChangeArrowheads="1" noChangeShapeType="1" noTextEdit="1"/>
              </p:cNvSpPr>
              <p:nvPr>
                <p:ph idx="1"/>
              </p:nvPr>
            </p:nvSpPr>
            <p:spPr>
              <a:xfrm>
                <a:off x="457200" y="1066800"/>
                <a:ext cx="8153400" cy="3040710"/>
              </a:xfrm>
              <a:blipFill>
                <a:blip r:embed="rId3"/>
                <a:stretch>
                  <a:fillRect l="-448" t="-280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DE1D79E-F0AC-4491-8FC9-D104E50FFAA1}"/>
              </a:ext>
            </a:extLst>
          </p:cNvPr>
          <p:cNvSpPr>
            <a:spLocks noGrp="1"/>
          </p:cNvSpPr>
          <p:nvPr>
            <p:ph type="sldNum" sz="quarter" idx="12"/>
          </p:nvPr>
        </p:nvSpPr>
        <p:spPr/>
        <p:txBody>
          <a:bodyPr/>
          <a:lstStyle/>
          <a:p>
            <a:pPr>
              <a:defRPr/>
            </a:pPr>
            <a:fld id="{F57F456A-00AF-44E6-8D70-638C0D0130FF}" type="slidenum">
              <a:rPr lang="en-US" altLang="zh-CN" smtClean="0"/>
              <a:pPr>
                <a:defRPr/>
              </a:pPr>
              <a:t>34</a:t>
            </a:fld>
            <a:endParaRPr lang="en-US" altLang="zh-CN"/>
          </a:p>
        </p:txBody>
      </p:sp>
      <p:pic>
        <p:nvPicPr>
          <p:cNvPr id="6" name="Picture 5">
            <a:extLst>
              <a:ext uri="{FF2B5EF4-FFF2-40B4-BE49-F238E27FC236}">
                <a16:creationId xmlns:a16="http://schemas.microsoft.com/office/drawing/2014/main" id="{8344A350-A734-459A-920B-D13C64218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3810648"/>
            <a:ext cx="8877300" cy="2959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5C56EA-7B80-4365-9211-E54907DA3FB5}"/>
              </a:ext>
            </a:extLst>
          </p:cNvPr>
          <p:cNvSpPr txBox="1"/>
          <p:nvPr/>
        </p:nvSpPr>
        <p:spPr>
          <a:xfrm>
            <a:off x="710322" y="4038600"/>
            <a:ext cx="312906" cy="369332"/>
          </a:xfrm>
          <a:prstGeom prst="rect">
            <a:avLst/>
          </a:prstGeom>
          <a:noFill/>
        </p:spPr>
        <p:txBody>
          <a:bodyPr wrap="none" rtlCol="0">
            <a:spAutoFit/>
          </a:bodyPr>
          <a:lstStyle/>
          <a:p>
            <a:r>
              <a:rPr lang="en-US" dirty="0"/>
              <a:t>1</a:t>
            </a:r>
            <a:endParaRPr lang="en-SE" dirty="0"/>
          </a:p>
        </p:txBody>
      </p:sp>
      <p:sp>
        <p:nvSpPr>
          <p:cNvPr id="9" name="TextBox 8">
            <a:extLst>
              <a:ext uri="{FF2B5EF4-FFF2-40B4-BE49-F238E27FC236}">
                <a16:creationId xmlns:a16="http://schemas.microsoft.com/office/drawing/2014/main" id="{6AF08681-5C52-436A-848F-B4A63C427C63}"/>
              </a:ext>
            </a:extLst>
          </p:cNvPr>
          <p:cNvSpPr txBox="1"/>
          <p:nvPr/>
        </p:nvSpPr>
        <p:spPr>
          <a:xfrm>
            <a:off x="1600200" y="4038600"/>
            <a:ext cx="338554" cy="369332"/>
          </a:xfrm>
          <a:prstGeom prst="rect">
            <a:avLst/>
          </a:prstGeom>
          <a:noFill/>
        </p:spPr>
        <p:txBody>
          <a:bodyPr wrap="none" rtlCol="0">
            <a:spAutoFit/>
          </a:bodyPr>
          <a:lstStyle/>
          <a:p>
            <a:r>
              <a:rPr lang="en-US" dirty="0"/>
              <a:t>S</a:t>
            </a:r>
            <a:endParaRPr lang="en-SE" dirty="0"/>
          </a:p>
        </p:txBody>
      </p:sp>
      <p:sp>
        <p:nvSpPr>
          <p:cNvPr id="10" name="TextBox 9">
            <a:extLst>
              <a:ext uri="{FF2B5EF4-FFF2-40B4-BE49-F238E27FC236}">
                <a16:creationId xmlns:a16="http://schemas.microsoft.com/office/drawing/2014/main" id="{0DEEF297-5DCF-463D-B0AC-56D677718AB5}"/>
              </a:ext>
            </a:extLst>
          </p:cNvPr>
          <p:cNvSpPr txBox="1"/>
          <p:nvPr/>
        </p:nvSpPr>
        <p:spPr>
          <a:xfrm>
            <a:off x="1119897" y="4404731"/>
            <a:ext cx="312906" cy="369332"/>
          </a:xfrm>
          <a:prstGeom prst="rect">
            <a:avLst/>
          </a:prstGeom>
          <a:noFill/>
        </p:spPr>
        <p:txBody>
          <a:bodyPr wrap="none" rtlCol="0">
            <a:spAutoFit/>
          </a:bodyPr>
          <a:lstStyle/>
          <a:p>
            <a:r>
              <a:rPr lang="en-US" dirty="0"/>
              <a:t>2</a:t>
            </a:r>
            <a:endParaRPr lang="en-SE" dirty="0"/>
          </a:p>
        </p:txBody>
      </p:sp>
      <p:sp>
        <p:nvSpPr>
          <p:cNvPr id="12" name="TextBox 11">
            <a:extLst>
              <a:ext uri="{FF2B5EF4-FFF2-40B4-BE49-F238E27FC236}">
                <a16:creationId xmlns:a16="http://schemas.microsoft.com/office/drawing/2014/main" id="{D3ED1CA9-C95B-449A-9FF5-76D2C8543830}"/>
              </a:ext>
            </a:extLst>
          </p:cNvPr>
          <p:cNvSpPr txBox="1"/>
          <p:nvPr/>
        </p:nvSpPr>
        <p:spPr>
          <a:xfrm>
            <a:off x="602204" y="4715006"/>
            <a:ext cx="312906" cy="369332"/>
          </a:xfrm>
          <a:prstGeom prst="rect">
            <a:avLst/>
          </a:prstGeom>
          <a:noFill/>
        </p:spPr>
        <p:txBody>
          <a:bodyPr wrap="none" rtlCol="0">
            <a:spAutoFit/>
          </a:bodyPr>
          <a:lstStyle/>
          <a:p>
            <a:r>
              <a:rPr lang="en-US" dirty="0"/>
              <a:t>3</a:t>
            </a:r>
            <a:endParaRPr lang="en-SE" dirty="0"/>
          </a:p>
        </p:txBody>
      </p:sp>
      <p:sp>
        <p:nvSpPr>
          <p:cNvPr id="13" name="TextBox 12">
            <a:extLst>
              <a:ext uri="{FF2B5EF4-FFF2-40B4-BE49-F238E27FC236}">
                <a16:creationId xmlns:a16="http://schemas.microsoft.com/office/drawing/2014/main" id="{C67B7B0F-AC49-4698-9B4C-25F1AA211F51}"/>
              </a:ext>
            </a:extLst>
          </p:cNvPr>
          <p:cNvSpPr txBox="1"/>
          <p:nvPr/>
        </p:nvSpPr>
        <p:spPr>
          <a:xfrm>
            <a:off x="1371600" y="5216259"/>
            <a:ext cx="312906" cy="369332"/>
          </a:xfrm>
          <a:prstGeom prst="rect">
            <a:avLst/>
          </a:prstGeom>
          <a:noFill/>
        </p:spPr>
        <p:txBody>
          <a:bodyPr wrap="none" rtlCol="0">
            <a:spAutoFit/>
          </a:bodyPr>
          <a:lstStyle/>
          <a:p>
            <a:r>
              <a:rPr lang="en-US" dirty="0"/>
              <a:t>4</a:t>
            </a:r>
            <a:endParaRPr lang="en-SE" dirty="0"/>
          </a:p>
        </p:txBody>
      </p:sp>
      <p:sp>
        <p:nvSpPr>
          <p:cNvPr id="14" name="TextBox 13">
            <a:extLst>
              <a:ext uri="{FF2B5EF4-FFF2-40B4-BE49-F238E27FC236}">
                <a16:creationId xmlns:a16="http://schemas.microsoft.com/office/drawing/2014/main" id="{F0409FDA-649A-4999-AA7C-862F87A3C045}"/>
              </a:ext>
            </a:extLst>
          </p:cNvPr>
          <p:cNvSpPr txBox="1"/>
          <p:nvPr/>
        </p:nvSpPr>
        <p:spPr>
          <a:xfrm>
            <a:off x="4800600" y="5791200"/>
            <a:ext cx="312906" cy="369332"/>
          </a:xfrm>
          <a:prstGeom prst="rect">
            <a:avLst/>
          </a:prstGeom>
          <a:noFill/>
        </p:spPr>
        <p:txBody>
          <a:bodyPr wrap="none" rtlCol="0">
            <a:spAutoFit/>
          </a:bodyPr>
          <a:lstStyle/>
          <a:p>
            <a:r>
              <a:rPr lang="en-US" dirty="0"/>
              <a:t>5</a:t>
            </a:r>
            <a:endParaRPr lang="en-SE" dirty="0"/>
          </a:p>
        </p:txBody>
      </p:sp>
      <p:sp>
        <p:nvSpPr>
          <p:cNvPr id="15" name="TextBox 14">
            <a:extLst>
              <a:ext uri="{FF2B5EF4-FFF2-40B4-BE49-F238E27FC236}">
                <a16:creationId xmlns:a16="http://schemas.microsoft.com/office/drawing/2014/main" id="{BE645626-1C61-452B-A2BF-377675D31036}"/>
              </a:ext>
            </a:extLst>
          </p:cNvPr>
          <p:cNvSpPr txBox="1"/>
          <p:nvPr/>
        </p:nvSpPr>
        <p:spPr>
          <a:xfrm>
            <a:off x="8077200" y="5020012"/>
            <a:ext cx="312906" cy="369332"/>
          </a:xfrm>
          <a:prstGeom prst="rect">
            <a:avLst/>
          </a:prstGeom>
          <a:noFill/>
        </p:spPr>
        <p:txBody>
          <a:bodyPr wrap="none" rtlCol="0">
            <a:spAutoFit/>
          </a:bodyPr>
          <a:lstStyle/>
          <a:p>
            <a:r>
              <a:rPr lang="en-US" dirty="0"/>
              <a:t>6</a:t>
            </a:r>
            <a:endParaRPr lang="en-SE" dirty="0"/>
          </a:p>
        </p:txBody>
      </p:sp>
      <p:sp>
        <p:nvSpPr>
          <p:cNvPr id="16" name="TextBox 15">
            <a:extLst>
              <a:ext uri="{FF2B5EF4-FFF2-40B4-BE49-F238E27FC236}">
                <a16:creationId xmlns:a16="http://schemas.microsoft.com/office/drawing/2014/main" id="{1138E51F-5788-4A1D-BD43-A4084FA93CF7}"/>
              </a:ext>
            </a:extLst>
          </p:cNvPr>
          <p:cNvSpPr txBox="1"/>
          <p:nvPr/>
        </p:nvSpPr>
        <p:spPr>
          <a:xfrm>
            <a:off x="1625487" y="6467606"/>
            <a:ext cx="364202" cy="369332"/>
          </a:xfrm>
          <a:prstGeom prst="rect">
            <a:avLst/>
          </a:prstGeom>
          <a:noFill/>
        </p:spPr>
        <p:txBody>
          <a:bodyPr wrap="none" rtlCol="0">
            <a:spAutoFit/>
          </a:bodyPr>
          <a:lstStyle/>
          <a:p>
            <a:r>
              <a:rPr lang="en-US" dirty="0"/>
              <a:t>G</a:t>
            </a:r>
            <a:endParaRPr lang="en-SE" dirty="0"/>
          </a:p>
        </p:txBody>
      </p:sp>
      <p:sp>
        <p:nvSpPr>
          <p:cNvPr id="19" name="TextBox 18">
            <a:extLst>
              <a:ext uri="{FF2B5EF4-FFF2-40B4-BE49-F238E27FC236}">
                <a16:creationId xmlns:a16="http://schemas.microsoft.com/office/drawing/2014/main" id="{2C868E77-6507-4E7D-9372-AF40B8293E5D}"/>
              </a:ext>
            </a:extLst>
          </p:cNvPr>
          <p:cNvSpPr txBox="1"/>
          <p:nvPr/>
        </p:nvSpPr>
        <p:spPr>
          <a:xfrm>
            <a:off x="4580354" y="4005277"/>
            <a:ext cx="338554" cy="369332"/>
          </a:xfrm>
          <a:prstGeom prst="rect">
            <a:avLst/>
          </a:prstGeom>
          <a:noFill/>
        </p:spPr>
        <p:txBody>
          <a:bodyPr wrap="none" rtlCol="0">
            <a:spAutoFit/>
          </a:bodyPr>
          <a:lstStyle/>
          <a:p>
            <a:r>
              <a:rPr lang="en-US" dirty="0"/>
              <a:t>S</a:t>
            </a:r>
            <a:endParaRPr lang="en-SE" dirty="0"/>
          </a:p>
        </p:txBody>
      </p:sp>
      <p:sp>
        <p:nvSpPr>
          <p:cNvPr id="20" name="TextBox 19">
            <a:extLst>
              <a:ext uri="{FF2B5EF4-FFF2-40B4-BE49-F238E27FC236}">
                <a16:creationId xmlns:a16="http://schemas.microsoft.com/office/drawing/2014/main" id="{AB5F7333-AD99-4C08-A2F3-3DBE03EE762D}"/>
              </a:ext>
            </a:extLst>
          </p:cNvPr>
          <p:cNvSpPr txBox="1"/>
          <p:nvPr/>
        </p:nvSpPr>
        <p:spPr>
          <a:xfrm>
            <a:off x="4605641" y="6434283"/>
            <a:ext cx="364202" cy="369332"/>
          </a:xfrm>
          <a:prstGeom prst="rect">
            <a:avLst/>
          </a:prstGeom>
          <a:noFill/>
        </p:spPr>
        <p:txBody>
          <a:bodyPr wrap="none" rtlCol="0">
            <a:spAutoFit/>
          </a:bodyPr>
          <a:lstStyle/>
          <a:p>
            <a:r>
              <a:rPr lang="en-US" dirty="0"/>
              <a:t>G</a:t>
            </a:r>
            <a:endParaRPr lang="en-SE" dirty="0"/>
          </a:p>
        </p:txBody>
      </p:sp>
      <p:sp>
        <p:nvSpPr>
          <p:cNvPr id="21" name="TextBox 20">
            <a:extLst>
              <a:ext uri="{FF2B5EF4-FFF2-40B4-BE49-F238E27FC236}">
                <a16:creationId xmlns:a16="http://schemas.microsoft.com/office/drawing/2014/main" id="{AFFFA9A4-C4C8-4969-AA21-CAB645E9E7E0}"/>
              </a:ext>
            </a:extLst>
          </p:cNvPr>
          <p:cNvSpPr txBox="1"/>
          <p:nvPr/>
        </p:nvSpPr>
        <p:spPr>
          <a:xfrm>
            <a:off x="7551254" y="4005277"/>
            <a:ext cx="338554" cy="369332"/>
          </a:xfrm>
          <a:prstGeom prst="rect">
            <a:avLst/>
          </a:prstGeom>
          <a:noFill/>
        </p:spPr>
        <p:txBody>
          <a:bodyPr wrap="none" rtlCol="0">
            <a:spAutoFit/>
          </a:bodyPr>
          <a:lstStyle/>
          <a:p>
            <a:r>
              <a:rPr lang="en-US" dirty="0"/>
              <a:t>S</a:t>
            </a:r>
            <a:endParaRPr lang="en-SE" dirty="0"/>
          </a:p>
        </p:txBody>
      </p:sp>
      <p:sp>
        <p:nvSpPr>
          <p:cNvPr id="22" name="TextBox 21">
            <a:extLst>
              <a:ext uri="{FF2B5EF4-FFF2-40B4-BE49-F238E27FC236}">
                <a16:creationId xmlns:a16="http://schemas.microsoft.com/office/drawing/2014/main" id="{8F311BD2-43A5-430C-BFB0-564AB74F42C1}"/>
              </a:ext>
            </a:extLst>
          </p:cNvPr>
          <p:cNvSpPr txBox="1"/>
          <p:nvPr/>
        </p:nvSpPr>
        <p:spPr>
          <a:xfrm>
            <a:off x="7576541" y="6434283"/>
            <a:ext cx="364202" cy="369332"/>
          </a:xfrm>
          <a:prstGeom prst="rect">
            <a:avLst/>
          </a:prstGeom>
          <a:noFill/>
        </p:spPr>
        <p:txBody>
          <a:bodyPr wrap="none" rtlCol="0">
            <a:spAutoFit/>
          </a:bodyPr>
          <a:lstStyle/>
          <a:p>
            <a:r>
              <a:rPr lang="en-US" dirty="0"/>
              <a:t>G</a:t>
            </a:r>
            <a:endParaRPr lang="en-SE" dirty="0"/>
          </a:p>
        </p:txBody>
      </p:sp>
    </p:spTree>
    <p:extLst>
      <p:ext uri="{BB962C8B-B14F-4D97-AF65-F5344CB8AC3E}">
        <p14:creationId xmlns:p14="http://schemas.microsoft.com/office/powerpoint/2010/main" val="4064721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62AE-8F9F-4043-B9D7-FADBA04C8053}"/>
              </a:ext>
            </a:extLst>
          </p:cNvPr>
          <p:cNvSpPr>
            <a:spLocks noGrp="1"/>
          </p:cNvSpPr>
          <p:nvPr>
            <p:ph type="title"/>
          </p:nvPr>
        </p:nvSpPr>
        <p:spPr/>
        <p:txBody>
          <a:bodyPr/>
          <a:lstStyle/>
          <a:p>
            <a:r>
              <a:rPr lang="en-US" dirty="0"/>
              <a:t>Path Smoothing</a:t>
            </a:r>
            <a:endParaRPr lang="en-SE" dirty="0"/>
          </a:p>
        </p:txBody>
      </p:sp>
      <p:sp>
        <p:nvSpPr>
          <p:cNvPr id="3" name="Content Placeholder 2">
            <a:extLst>
              <a:ext uri="{FF2B5EF4-FFF2-40B4-BE49-F238E27FC236}">
                <a16:creationId xmlns:a16="http://schemas.microsoft.com/office/drawing/2014/main" id="{553A9A62-A2D5-4F7B-B244-78857A0B2EBF}"/>
              </a:ext>
            </a:extLst>
          </p:cNvPr>
          <p:cNvSpPr>
            <a:spLocks noGrp="1"/>
          </p:cNvSpPr>
          <p:nvPr>
            <p:ph idx="1"/>
          </p:nvPr>
        </p:nvSpPr>
        <p:spPr>
          <a:xfrm>
            <a:off x="457200" y="1166165"/>
            <a:ext cx="8229600" cy="1803259"/>
          </a:xfrm>
        </p:spPr>
        <p:txBody>
          <a:bodyPr>
            <a:normAutofit fontScale="77500" lnSpcReduction="20000"/>
          </a:bodyPr>
          <a:lstStyle/>
          <a:p>
            <a:r>
              <a:rPr lang="en-US" dirty="0"/>
              <a:t>Left: an example completed path</a:t>
            </a:r>
            <a:endParaRPr lang="en-SE" dirty="0"/>
          </a:p>
          <a:p>
            <a:r>
              <a:rPr lang="en-US" dirty="0"/>
              <a:t>Right: smoothed path (green), obtained by iteratively sampling points between nodes on the overall path and then checking if two points could be connected to reduce path length </a:t>
            </a:r>
            <a:endParaRPr lang="en-SE" dirty="0"/>
          </a:p>
        </p:txBody>
      </p:sp>
      <p:sp>
        <p:nvSpPr>
          <p:cNvPr id="4" name="Slide Number Placeholder 3">
            <a:extLst>
              <a:ext uri="{FF2B5EF4-FFF2-40B4-BE49-F238E27FC236}">
                <a16:creationId xmlns:a16="http://schemas.microsoft.com/office/drawing/2014/main" id="{5D195EE5-BD29-402D-9ABA-44649E520A08}"/>
              </a:ext>
            </a:extLst>
          </p:cNvPr>
          <p:cNvSpPr>
            <a:spLocks noGrp="1"/>
          </p:cNvSpPr>
          <p:nvPr>
            <p:ph type="sldNum" sz="quarter" idx="12"/>
          </p:nvPr>
        </p:nvSpPr>
        <p:spPr/>
        <p:txBody>
          <a:bodyPr/>
          <a:lstStyle/>
          <a:p>
            <a:pPr>
              <a:defRPr/>
            </a:pPr>
            <a:fld id="{F57F456A-00AF-44E6-8D70-638C0D0130FF}" type="slidenum">
              <a:rPr lang="en-US" altLang="zh-CN" smtClean="0"/>
              <a:pPr>
                <a:defRPr/>
              </a:pPr>
              <a:t>35</a:t>
            </a:fld>
            <a:endParaRPr lang="en-US" altLang="zh-CN"/>
          </a:p>
        </p:txBody>
      </p:sp>
      <p:sp>
        <p:nvSpPr>
          <p:cNvPr id="7" name="Rectangle 6">
            <a:extLst>
              <a:ext uri="{FF2B5EF4-FFF2-40B4-BE49-F238E27FC236}">
                <a16:creationId xmlns:a16="http://schemas.microsoft.com/office/drawing/2014/main" id="{8593F8C6-B7E7-475B-BC7F-FDB1FCC7E13F}"/>
              </a:ext>
            </a:extLst>
          </p:cNvPr>
          <p:cNvSpPr/>
          <p:nvPr/>
        </p:nvSpPr>
        <p:spPr>
          <a:xfrm>
            <a:off x="2286000" y="6553200"/>
            <a:ext cx="4572000" cy="246221"/>
          </a:xfrm>
          <a:prstGeom prst="rect">
            <a:avLst/>
          </a:prstGeom>
        </p:spPr>
        <p:txBody>
          <a:bodyPr>
            <a:spAutoFit/>
          </a:bodyPr>
          <a:lstStyle/>
          <a:p>
            <a:r>
              <a:rPr lang="en-US" sz="1000" dirty="0"/>
              <a:t>http://coecsl.ece.illinois.edu/ge423/spring13/RickRekoskeAvoid/rrt.html</a:t>
            </a:r>
          </a:p>
        </p:txBody>
      </p:sp>
      <p:pic>
        <p:nvPicPr>
          <p:cNvPr id="8" name="Picture 7">
            <a:extLst>
              <a:ext uri="{FF2B5EF4-FFF2-40B4-BE49-F238E27FC236}">
                <a16:creationId xmlns:a16="http://schemas.microsoft.com/office/drawing/2014/main" id="{867794C8-ED20-4006-B202-40F5E93374B0}"/>
              </a:ext>
            </a:extLst>
          </p:cNvPr>
          <p:cNvPicPr>
            <a:picLocks noChangeAspect="1"/>
          </p:cNvPicPr>
          <p:nvPr/>
        </p:nvPicPr>
        <p:blipFill>
          <a:blip r:embed="rId3"/>
          <a:stretch>
            <a:fillRect/>
          </a:stretch>
        </p:blipFill>
        <p:spPr>
          <a:xfrm>
            <a:off x="877005" y="2975125"/>
            <a:ext cx="3343742" cy="3572374"/>
          </a:xfrm>
          <a:prstGeom prst="rect">
            <a:avLst/>
          </a:prstGeom>
        </p:spPr>
      </p:pic>
      <p:pic>
        <p:nvPicPr>
          <p:cNvPr id="10" name="Picture 9">
            <a:extLst>
              <a:ext uri="{FF2B5EF4-FFF2-40B4-BE49-F238E27FC236}">
                <a16:creationId xmlns:a16="http://schemas.microsoft.com/office/drawing/2014/main" id="{117FFA56-F9E4-4B8B-B32A-F03A808B820D}"/>
              </a:ext>
            </a:extLst>
          </p:cNvPr>
          <p:cNvPicPr>
            <a:picLocks noChangeAspect="1"/>
          </p:cNvPicPr>
          <p:nvPr/>
        </p:nvPicPr>
        <p:blipFill>
          <a:blip r:embed="rId4"/>
          <a:stretch>
            <a:fillRect/>
          </a:stretch>
        </p:blipFill>
        <p:spPr>
          <a:xfrm>
            <a:off x="5020182" y="2967188"/>
            <a:ext cx="3305636" cy="3562847"/>
          </a:xfrm>
          <a:prstGeom prst="rect">
            <a:avLst/>
          </a:prstGeom>
        </p:spPr>
      </p:pic>
    </p:spTree>
    <p:extLst>
      <p:ext uri="{BB962C8B-B14F-4D97-AF65-F5344CB8AC3E}">
        <p14:creationId xmlns:p14="http://schemas.microsoft.com/office/powerpoint/2010/main" val="1787430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D383-CA67-40BB-A634-A951BA71A0AF}"/>
              </a:ext>
            </a:extLst>
          </p:cNvPr>
          <p:cNvSpPr>
            <a:spLocks noGrp="1"/>
          </p:cNvSpPr>
          <p:nvPr>
            <p:ph type="title"/>
          </p:nvPr>
        </p:nvSpPr>
        <p:spPr/>
        <p:txBody>
          <a:bodyPr/>
          <a:lstStyle/>
          <a:p>
            <a:r>
              <a:rPr lang="en-US" dirty="0"/>
              <a:t>RRT Animation</a:t>
            </a:r>
            <a:endParaRPr lang="en-SE" dirty="0"/>
          </a:p>
        </p:txBody>
      </p:sp>
      <p:sp>
        <p:nvSpPr>
          <p:cNvPr id="3" name="Content Placeholder 2">
            <a:extLst>
              <a:ext uri="{FF2B5EF4-FFF2-40B4-BE49-F238E27FC236}">
                <a16:creationId xmlns:a16="http://schemas.microsoft.com/office/drawing/2014/main" id="{0BFB7E37-721F-446B-890B-416A8CB4FAED}"/>
              </a:ext>
            </a:extLst>
          </p:cNvPr>
          <p:cNvSpPr>
            <a:spLocks noGrp="1"/>
          </p:cNvSpPr>
          <p:nvPr>
            <p:ph idx="1"/>
          </p:nvPr>
        </p:nvSpPr>
        <p:spPr>
          <a:xfrm>
            <a:off x="457200" y="1143000"/>
            <a:ext cx="8229600" cy="5105400"/>
          </a:xfrm>
        </p:spPr>
        <p:txBody>
          <a:bodyPr/>
          <a:lstStyle/>
          <a:p>
            <a:r>
              <a:rPr lang="en-US" sz="2800" dirty="0"/>
              <a:t>RRT growth process (with start location but no goal location)</a:t>
            </a:r>
            <a:endParaRPr lang="en-SE" sz="2800" dirty="0"/>
          </a:p>
        </p:txBody>
      </p:sp>
      <p:sp>
        <p:nvSpPr>
          <p:cNvPr id="4" name="Slide Number Placeholder 3">
            <a:extLst>
              <a:ext uri="{FF2B5EF4-FFF2-40B4-BE49-F238E27FC236}">
                <a16:creationId xmlns:a16="http://schemas.microsoft.com/office/drawing/2014/main" id="{9865758C-F413-48F4-AAC7-29A56E2D99D6}"/>
              </a:ext>
            </a:extLst>
          </p:cNvPr>
          <p:cNvSpPr>
            <a:spLocks noGrp="1"/>
          </p:cNvSpPr>
          <p:nvPr>
            <p:ph type="sldNum" sz="quarter" idx="12"/>
          </p:nvPr>
        </p:nvSpPr>
        <p:spPr/>
        <p:txBody>
          <a:bodyPr/>
          <a:lstStyle/>
          <a:p>
            <a:pPr>
              <a:defRPr/>
            </a:pPr>
            <a:fld id="{F57F456A-00AF-44E6-8D70-638C0D0130FF}" type="slidenum">
              <a:rPr lang="en-US" altLang="zh-CN" smtClean="0"/>
              <a:pPr>
                <a:defRPr/>
              </a:pPr>
              <a:t>36</a:t>
            </a:fld>
            <a:endParaRPr lang="en-US" altLang="zh-CN"/>
          </a:p>
        </p:txBody>
      </p:sp>
      <p:pic>
        <p:nvPicPr>
          <p:cNvPr id="2054" name="Picture 6">
            <a:extLst>
              <a:ext uri="{FF2B5EF4-FFF2-40B4-BE49-F238E27FC236}">
                <a16:creationId xmlns:a16="http://schemas.microsoft.com/office/drawing/2014/main" id="{6728D3B2-2715-40FC-9A13-59B470BA0AF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707653"/>
            <a:ext cx="3711180" cy="278338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52051B5-7BB8-42D3-9524-F2FE2172FD53}"/>
              </a:ext>
            </a:extLst>
          </p:cNvPr>
          <p:cNvGrpSpPr/>
          <p:nvPr/>
        </p:nvGrpSpPr>
        <p:grpSpPr>
          <a:xfrm>
            <a:off x="685801" y="4366565"/>
            <a:ext cx="2024710" cy="2024710"/>
            <a:chOff x="609600" y="2747962"/>
            <a:chExt cx="2200275" cy="2200275"/>
          </a:xfrm>
        </p:grpSpPr>
        <p:pic>
          <p:nvPicPr>
            <p:cNvPr id="14" name="Picture 4" descr="\psfig {file=figs/out3.ps,height=2.0truein}&#10;">
              <a:extLst>
                <a:ext uri="{FF2B5EF4-FFF2-40B4-BE49-F238E27FC236}">
                  <a16:creationId xmlns:a16="http://schemas.microsoft.com/office/drawing/2014/main" id="{88CD0F48-30DD-4E83-8FB2-C15C30CA8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47962"/>
              <a:ext cx="2200275" cy="220027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DCCE134-166E-4040-9D55-4F04D2543C1D}"/>
                </a:ext>
              </a:extLst>
            </p:cNvPr>
            <p:cNvCxnSpPr/>
            <p:nvPr/>
          </p:nvCxnSpPr>
          <p:spPr bwMode="auto">
            <a:xfrm>
              <a:off x="609600" y="4948237"/>
              <a:ext cx="2200275" cy="0"/>
            </a:xfrm>
            <a:prstGeom prst="line">
              <a:avLst/>
            </a:prstGeom>
            <a:noFill/>
            <a:ln w="3175" cap="flat" cmpd="sng" algn="ctr">
              <a:solidFill>
                <a:schemeClr val="tx1"/>
              </a:solidFill>
              <a:prstDash val="solid"/>
              <a:round/>
              <a:headEnd type="none" w="med" len="med"/>
              <a:tailEnd type="none" w="med" len="med"/>
            </a:ln>
            <a:effectLst/>
          </p:spPr>
        </p:cxnSp>
      </p:grpSp>
      <p:grpSp>
        <p:nvGrpSpPr>
          <p:cNvPr id="16" name="Group 15">
            <a:extLst>
              <a:ext uri="{FF2B5EF4-FFF2-40B4-BE49-F238E27FC236}">
                <a16:creationId xmlns:a16="http://schemas.microsoft.com/office/drawing/2014/main" id="{9D33FCD1-E3B3-47C2-AA3F-11CA4D2BA6C6}"/>
              </a:ext>
            </a:extLst>
          </p:cNvPr>
          <p:cNvGrpSpPr/>
          <p:nvPr/>
        </p:nvGrpSpPr>
        <p:grpSpPr>
          <a:xfrm>
            <a:off x="3427215" y="4376090"/>
            <a:ext cx="2024710" cy="2024710"/>
            <a:chOff x="3276600" y="2757487"/>
            <a:chExt cx="2200275" cy="2200275"/>
          </a:xfrm>
        </p:grpSpPr>
        <p:pic>
          <p:nvPicPr>
            <p:cNvPr id="17" name="Picture 6" descr="\psfig {file=figs/out10.ps,height=2.0truein}&#10;">
              <a:extLst>
                <a:ext uri="{FF2B5EF4-FFF2-40B4-BE49-F238E27FC236}">
                  <a16:creationId xmlns:a16="http://schemas.microsoft.com/office/drawing/2014/main" id="{6EE426FF-FBA6-4F39-92B0-95A8994F0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757487"/>
              <a:ext cx="2200275" cy="2200275"/>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2FC5CAB9-DDD3-4084-948F-86979A13E64B}"/>
                </a:ext>
              </a:extLst>
            </p:cNvPr>
            <p:cNvCxnSpPr/>
            <p:nvPr/>
          </p:nvCxnSpPr>
          <p:spPr bwMode="auto">
            <a:xfrm>
              <a:off x="3276600" y="4943474"/>
              <a:ext cx="2200275" cy="0"/>
            </a:xfrm>
            <a:prstGeom prst="line">
              <a:avLst/>
            </a:prstGeom>
            <a:noFill/>
            <a:ln w="3175" cap="flat" cmpd="sng" algn="ctr">
              <a:solidFill>
                <a:schemeClr val="tx1"/>
              </a:solidFill>
              <a:prstDash val="solid"/>
              <a:round/>
              <a:headEnd type="none" w="med" len="med"/>
              <a:tailEnd type="none" w="med" len="med"/>
            </a:ln>
            <a:effectLst/>
          </p:spPr>
        </p:cxnSp>
      </p:grpSp>
      <p:grpSp>
        <p:nvGrpSpPr>
          <p:cNvPr id="19" name="Group 18">
            <a:extLst>
              <a:ext uri="{FF2B5EF4-FFF2-40B4-BE49-F238E27FC236}">
                <a16:creationId xmlns:a16="http://schemas.microsoft.com/office/drawing/2014/main" id="{FAB5E714-F990-4F0B-85F1-24DA51E002A3}"/>
              </a:ext>
            </a:extLst>
          </p:cNvPr>
          <p:cNvGrpSpPr/>
          <p:nvPr/>
        </p:nvGrpSpPr>
        <p:grpSpPr>
          <a:xfrm>
            <a:off x="6168628" y="4376090"/>
            <a:ext cx="2024710" cy="2024710"/>
            <a:chOff x="6092427" y="2757487"/>
            <a:chExt cx="2200275" cy="2200275"/>
          </a:xfrm>
        </p:grpSpPr>
        <p:pic>
          <p:nvPicPr>
            <p:cNvPr id="20" name="Picture 8" descr="\psfig {file=figs/out30.ps,height=2.0truein}&#10;">
              <a:extLst>
                <a:ext uri="{FF2B5EF4-FFF2-40B4-BE49-F238E27FC236}">
                  <a16:creationId xmlns:a16="http://schemas.microsoft.com/office/drawing/2014/main" id="{1875D77D-BCEB-4B02-9088-14142B343E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427" y="2757487"/>
              <a:ext cx="2200275" cy="220027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DFD478FC-115E-4269-A4B5-0EEE2E02ECAE}"/>
                </a:ext>
              </a:extLst>
            </p:cNvPr>
            <p:cNvCxnSpPr/>
            <p:nvPr/>
          </p:nvCxnSpPr>
          <p:spPr bwMode="auto">
            <a:xfrm>
              <a:off x="6092427" y="4948237"/>
              <a:ext cx="2200275" cy="0"/>
            </a:xfrm>
            <a:prstGeom prst="line">
              <a:avLst/>
            </a:prstGeom>
            <a:noFill/>
            <a:ln w="3175" cap="flat" cmpd="sng" algn="ctr">
              <a:solidFill>
                <a:schemeClr val="tx1"/>
              </a:solidFill>
              <a:prstDash val="solid"/>
              <a:round/>
              <a:headEnd type="none" w="med" len="med"/>
              <a:tailEnd type="none" w="med" len="med"/>
            </a:ln>
            <a:effectLst/>
          </p:spPr>
        </p:cxnSp>
      </p:grpSp>
      <p:sp>
        <p:nvSpPr>
          <p:cNvPr id="22" name="Arrow: Right 21">
            <a:extLst>
              <a:ext uri="{FF2B5EF4-FFF2-40B4-BE49-F238E27FC236}">
                <a16:creationId xmlns:a16="http://schemas.microsoft.com/office/drawing/2014/main" id="{8022676B-F233-4C37-9F69-E88AD437642F}"/>
              </a:ext>
            </a:extLst>
          </p:cNvPr>
          <p:cNvSpPr/>
          <p:nvPr/>
        </p:nvSpPr>
        <p:spPr bwMode="auto">
          <a:xfrm>
            <a:off x="2971800" y="5300586"/>
            <a:ext cx="380455" cy="328162"/>
          </a:xfrm>
          <a:prstGeom prst="rightArrow">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23" name="Arrow: Right 22">
            <a:extLst>
              <a:ext uri="{FF2B5EF4-FFF2-40B4-BE49-F238E27FC236}">
                <a16:creationId xmlns:a16="http://schemas.microsoft.com/office/drawing/2014/main" id="{9F4F600A-AFCD-4B71-AB8E-A654E6237E37}"/>
              </a:ext>
            </a:extLst>
          </p:cNvPr>
          <p:cNvSpPr/>
          <p:nvPr/>
        </p:nvSpPr>
        <p:spPr bwMode="auto">
          <a:xfrm>
            <a:off x="5707559" y="5300586"/>
            <a:ext cx="380455" cy="328162"/>
          </a:xfrm>
          <a:prstGeom prst="rightArrow">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9F38AEBA-33A4-4B24-986F-43F3DDF5D089}"/>
              </a:ext>
            </a:extLst>
          </p:cNvPr>
          <p:cNvSpPr/>
          <p:nvPr/>
        </p:nvSpPr>
        <p:spPr>
          <a:xfrm>
            <a:off x="2074665" y="6482996"/>
            <a:ext cx="5791200" cy="338554"/>
          </a:xfrm>
          <a:prstGeom prst="rect">
            <a:avLst/>
          </a:prstGeom>
        </p:spPr>
        <p:txBody>
          <a:bodyPr wrap="square">
            <a:spAutoFit/>
          </a:bodyPr>
          <a:lstStyle/>
          <a:p>
            <a:r>
              <a:rPr lang="en-US" sz="1600" dirty="0"/>
              <a:t>More animations </a:t>
            </a:r>
            <a:r>
              <a:rPr lang="en-US" sz="1400" dirty="0">
                <a:hlinkClick r:id="rId6"/>
              </a:rPr>
              <a:t>https://www.youtube.com/watch?v=pOFtvZ_qVsA</a:t>
            </a:r>
            <a:endParaRPr lang="en-US" sz="1400" dirty="0"/>
          </a:p>
        </p:txBody>
      </p:sp>
    </p:spTree>
    <p:extLst>
      <p:ext uri="{BB962C8B-B14F-4D97-AF65-F5344CB8AC3E}">
        <p14:creationId xmlns:p14="http://schemas.microsoft.com/office/powerpoint/2010/main" val="3271722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56AD-7663-4B02-9929-DA5E9225B88E}"/>
              </a:ext>
            </a:extLst>
          </p:cNvPr>
          <p:cNvSpPr>
            <a:spLocks noGrp="1"/>
          </p:cNvSpPr>
          <p:nvPr>
            <p:ph type="title"/>
          </p:nvPr>
        </p:nvSpPr>
        <p:spPr/>
        <p:txBody>
          <a:bodyPr/>
          <a:lstStyle/>
          <a:p>
            <a:r>
              <a:rPr lang="en-US" dirty="0"/>
              <a:t>Probabilistic Roadmap (PRM) </a:t>
            </a:r>
            <a:endParaRPr lang="en-SE" dirty="0"/>
          </a:p>
        </p:txBody>
      </p:sp>
      <p:sp>
        <p:nvSpPr>
          <p:cNvPr id="3" name="Content Placeholder 2">
            <a:extLst>
              <a:ext uri="{FF2B5EF4-FFF2-40B4-BE49-F238E27FC236}">
                <a16:creationId xmlns:a16="http://schemas.microsoft.com/office/drawing/2014/main" id="{FA6805D3-1833-4CA5-AAF1-A039B1ED2236}"/>
              </a:ext>
            </a:extLst>
          </p:cNvPr>
          <p:cNvSpPr>
            <a:spLocks noGrp="1"/>
          </p:cNvSpPr>
          <p:nvPr>
            <p:ph idx="1"/>
          </p:nvPr>
        </p:nvSpPr>
        <p:spPr>
          <a:xfrm>
            <a:off x="76200" y="1295400"/>
            <a:ext cx="4495800" cy="5105400"/>
          </a:xfrm>
        </p:spPr>
        <p:txBody>
          <a:bodyPr>
            <a:normAutofit fontScale="62500" lnSpcReduction="20000"/>
          </a:bodyPr>
          <a:lstStyle/>
          <a:p>
            <a:r>
              <a:rPr lang="en-US" b="1" dirty="0"/>
              <a:t>Map construction</a:t>
            </a:r>
            <a:r>
              <a:rPr lang="en-US" dirty="0"/>
              <a:t>:</a:t>
            </a:r>
          </a:p>
          <a:p>
            <a:r>
              <a:rPr lang="en-US" dirty="0"/>
              <a:t>While # points in roadmap lower than threshold</a:t>
            </a:r>
          </a:p>
          <a:p>
            <a:pPr lvl="1"/>
            <a:r>
              <a:rPr lang="en-US" dirty="0"/>
              <a:t>Sample random point </a:t>
            </a:r>
          </a:p>
          <a:p>
            <a:pPr lvl="1"/>
            <a:r>
              <a:rPr lang="en-US" dirty="0"/>
              <a:t>If new point is not in collision:</a:t>
            </a:r>
          </a:p>
          <a:p>
            <a:pPr lvl="2"/>
            <a:r>
              <a:rPr lang="en-US" dirty="0"/>
              <a:t>Connect new point to all other points in the roadmap with lines, as long as they do not intersect obstacles.</a:t>
            </a:r>
          </a:p>
          <a:p>
            <a:r>
              <a:rPr lang="en-US" b="1" dirty="0"/>
              <a:t>Path finding</a:t>
            </a:r>
            <a:r>
              <a:rPr lang="en-US" dirty="0"/>
              <a:t>:</a:t>
            </a:r>
          </a:p>
          <a:p>
            <a:pPr lvl="1"/>
            <a:r>
              <a:rPr lang="en-US" dirty="0"/>
              <a:t>Connect start location to nearest point in roadmap </a:t>
            </a:r>
            <a:r>
              <a:rPr lang="en-US" dirty="0" err="1"/>
              <a:t>s.t.</a:t>
            </a:r>
            <a:r>
              <a:rPr lang="en-US" dirty="0"/>
              <a:t> connecting line does not intersect obstacle</a:t>
            </a:r>
          </a:p>
          <a:p>
            <a:pPr lvl="1"/>
            <a:r>
              <a:rPr lang="en-US" dirty="0"/>
              <a:t>Connect goal location to nearest point in roadmap </a:t>
            </a:r>
            <a:r>
              <a:rPr lang="en-US" dirty="0" err="1"/>
              <a:t>s.t.</a:t>
            </a:r>
            <a:r>
              <a:rPr lang="en-US" dirty="0"/>
              <a:t> connecting line does not intersect obstacle</a:t>
            </a:r>
          </a:p>
          <a:p>
            <a:pPr lvl="1"/>
            <a:r>
              <a:rPr lang="en-US" dirty="0"/>
              <a:t>Find a path between start and goal traversing the roadmap, with algorithms such as as A* or Dijkstra’s algo.</a:t>
            </a:r>
          </a:p>
          <a:p>
            <a:pPr lvl="1"/>
            <a:endParaRPr lang="en-SE" dirty="0"/>
          </a:p>
        </p:txBody>
      </p:sp>
      <p:sp>
        <p:nvSpPr>
          <p:cNvPr id="4" name="Slide Number Placeholder 3">
            <a:extLst>
              <a:ext uri="{FF2B5EF4-FFF2-40B4-BE49-F238E27FC236}">
                <a16:creationId xmlns:a16="http://schemas.microsoft.com/office/drawing/2014/main" id="{9B38DD86-98C9-4D3C-89A3-3562DC87A160}"/>
              </a:ext>
            </a:extLst>
          </p:cNvPr>
          <p:cNvSpPr>
            <a:spLocks noGrp="1"/>
          </p:cNvSpPr>
          <p:nvPr>
            <p:ph type="sldNum" sz="quarter" idx="12"/>
          </p:nvPr>
        </p:nvSpPr>
        <p:spPr/>
        <p:txBody>
          <a:bodyPr/>
          <a:lstStyle/>
          <a:p>
            <a:pPr>
              <a:defRPr/>
            </a:pPr>
            <a:fld id="{F57F456A-00AF-44E6-8D70-638C0D0130FF}" type="slidenum">
              <a:rPr lang="en-US" altLang="zh-CN" smtClean="0"/>
              <a:pPr>
                <a:defRPr/>
              </a:pPr>
              <a:t>37</a:t>
            </a:fld>
            <a:endParaRPr lang="en-US" altLang="zh-CN"/>
          </a:p>
        </p:txBody>
      </p:sp>
      <p:sp>
        <p:nvSpPr>
          <p:cNvPr id="6" name="Rectangle 5">
            <a:extLst>
              <a:ext uri="{FF2B5EF4-FFF2-40B4-BE49-F238E27FC236}">
                <a16:creationId xmlns:a16="http://schemas.microsoft.com/office/drawing/2014/main" id="{AEBC517F-4756-46C1-BF72-008E7A0C5CC5}"/>
              </a:ext>
            </a:extLst>
          </p:cNvPr>
          <p:cNvSpPr/>
          <p:nvPr/>
        </p:nvSpPr>
        <p:spPr>
          <a:xfrm>
            <a:off x="1219200" y="6588899"/>
            <a:ext cx="6705600" cy="246221"/>
          </a:xfrm>
          <a:prstGeom prst="rect">
            <a:avLst/>
          </a:prstGeom>
        </p:spPr>
        <p:txBody>
          <a:bodyPr wrap="square">
            <a:spAutoFit/>
          </a:bodyPr>
          <a:lstStyle/>
          <a:p>
            <a:r>
              <a:rPr lang="en-SE" sz="1000" dirty="0"/>
              <a:t>By Eric O. Scott - Own work, CC BY-SA 4.0, https://commons.wikimedia.org/w/index.php?curid=44485745</a:t>
            </a:r>
          </a:p>
        </p:txBody>
      </p:sp>
      <p:pic>
        <p:nvPicPr>
          <p:cNvPr id="8" name="Picture 7" descr="A picture containing room, drawing, soccer, clock&#10;&#10;Description automatically generated">
            <a:extLst>
              <a:ext uri="{FF2B5EF4-FFF2-40B4-BE49-F238E27FC236}">
                <a16:creationId xmlns:a16="http://schemas.microsoft.com/office/drawing/2014/main" id="{9992A257-5E92-436C-8569-FD0A0E986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067" y="1568711"/>
            <a:ext cx="4495800" cy="4476750"/>
          </a:xfrm>
          <a:prstGeom prst="rect">
            <a:avLst/>
          </a:prstGeom>
        </p:spPr>
      </p:pic>
    </p:spTree>
    <p:extLst>
      <p:ext uri="{BB962C8B-B14F-4D97-AF65-F5344CB8AC3E}">
        <p14:creationId xmlns:p14="http://schemas.microsoft.com/office/powerpoint/2010/main" val="1923554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3E858-3ACC-44E5-AF4D-AD81EB893A1A}"/>
              </a:ext>
            </a:extLst>
          </p:cNvPr>
          <p:cNvSpPr>
            <a:spLocks noGrp="1"/>
          </p:cNvSpPr>
          <p:nvPr>
            <p:ph type="title"/>
          </p:nvPr>
        </p:nvSpPr>
        <p:spPr/>
        <p:txBody>
          <a:bodyPr/>
          <a:lstStyle/>
          <a:p>
            <a:r>
              <a:rPr lang="en-US" dirty="0"/>
              <a:t>RRT vs. PRM</a:t>
            </a:r>
            <a:endParaRPr lang="en-SE" dirty="0"/>
          </a:p>
        </p:txBody>
      </p:sp>
      <p:sp>
        <p:nvSpPr>
          <p:cNvPr id="3" name="Content Placeholder 2">
            <a:extLst>
              <a:ext uri="{FF2B5EF4-FFF2-40B4-BE49-F238E27FC236}">
                <a16:creationId xmlns:a16="http://schemas.microsoft.com/office/drawing/2014/main" id="{5A52ABF3-F119-4B97-B55A-EA1250BCD5E9}"/>
              </a:ext>
            </a:extLst>
          </p:cNvPr>
          <p:cNvSpPr>
            <a:spLocks noGrp="1"/>
          </p:cNvSpPr>
          <p:nvPr>
            <p:ph idx="1"/>
          </p:nvPr>
        </p:nvSpPr>
        <p:spPr>
          <a:xfrm>
            <a:off x="457200" y="1295400"/>
            <a:ext cx="8229600" cy="5638800"/>
          </a:xfrm>
        </p:spPr>
        <p:txBody>
          <a:bodyPr>
            <a:normAutofit/>
          </a:bodyPr>
          <a:lstStyle/>
          <a:p>
            <a:r>
              <a:rPr lang="en-US" dirty="0"/>
              <a:t>With RRT, each time new start/goal locations are given, an entirely new graph must be generated, which may be inefficient. </a:t>
            </a:r>
          </a:p>
          <a:p>
            <a:r>
              <a:rPr lang="en-US" dirty="0"/>
              <a:t>PRM builds a roadmap graph for traveling through a region, but relies on A* or Dijkstra’s algo to find the shortest path from start to goal traversing the roadmap. Hence the roadmap is reused each time new start/goal locations are given.</a:t>
            </a:r>
          </a:p>
        </p:txBody>
      </p:sp>
      <p:sp>
        <p:nvSpPr>
          <p:cNvPr id="4" name="Slide Number Placeholder 3">
            <a:extLst>
              <a:ext uri="{FF2B5EF4-FFF2-40B4-BE49-F238E27FC236}">
                <a16:creationId xmlns:a16="http://schemas.microsoft.com/office/drawing/2014/main" id="{54A06FF2-4FD0-4AC4-9916-804C1C7370D3}"/>
              </a:ext>
            </a:extLst>
          </p:cNvPr>
          <p:cNvSpPr>
            <a:spLocks noGrp="1"/>
          </p:cNvSpPr>
          <p:nvPr>
            <p:ph type="sldNum" sz="quarter" idx="12"/>
          </p:nvPr>
        </p:nvSpPr>
        <p:spPr/>
        <p:txBody>
          <a:bodyPr/>
          <a:lstStyle/>
          <a:p>
            <a:pPr>
              <a:defRPr/>
            </a:pPr>
            <a:fld id="{F57F456A-00AF-44E6-8D70-638C0D0130FF}" type="slidenum">
              <a:rPr lang="en-US" altLang="zh-CN" smtClean="0"/>
              <a:pPr>
                <a:defRPr/>
              </a:pPr>
              <a:t>38</a:t>
            </a:fld>
            <a:endParaRPr lang="en-US" altLang="zh-CN"/>
          </a:p>
        </p:txBody>
      </p:sp>
    </p:spTree>
    <p:extLst>
      <p:ext uri="{BB962C8B-B14F-4D97-AF65-F5344CB8AC3E}">
        <p14:creationId xmlns:p14="http://schemas.microsoft.com/office/powerpoint/2010/main" val="1399979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ECBA-83EF-478D-9933-996C84A6C4A7}"/>
              </a:ext>
            </a:extLst>
          </p:cNvPr>
          <p:cNvSpPr>
            <a:spLocks noGrp="1"/>
          </p:cNvSpPr>
          <p:nvPr>
            <p:ph type="title"/>
          </p:nvPr>
        </p:nvSpPr>
        <p:spPr>
          <a:xfrm>
            <a:off x="457200" y="274638"/>
            <a:ext cx="8305800" cy="868362"/>
          </a:xfrm>
        </p:spPr>
        <p:txBody>
          <a:bodyPr/>
          <a:lstStyle/>
          <a:p>
            <a:r>
              <a:rPr lang="en-US" dirty="0"/>
              <a:t>RRT &amp; PRM</a:t>
            </a:r>
            <a:endParaRPr lang="en-SE" dirty="0"/>
          </a:p>
        </p:txBody>
      </p:sp>
      <p:sp>
        <p:nvSpPr>
          <p:cNvPr id="3" name="Content Placeholder 2">
            <a:extLst>
              <a:ext uri="{FF2B5EF4-FFF2-40B4-BE49-F238E27FC236}">
                <a16:creationId xmlns:a16="http://schemas.microsoft.com/office/drawing/2014/main" id="{D2503929-78F0-4A2B-BE17-004298077673}"/>
              </a:ext>
            </a:extLst>
          </p:cNvPr>
          <p:cNvSpPr>
            <a:spLocks noGrp="1"/>
          </p:cNvSpPr>
          <p:nvPr>
            <p:ph idx="1"/>
          </p:nvPr>
        </p:nvSpPr>
        <p:spPr>
          <a:xfrm>
            <a:off x="457200" y="1600200"/>
            <a:ext cx="8229600" cy="4800600"/>
          </a:xfrm>
        </p:spPr>
        <p:txBody>
          <a:bodyPr>
            <a:normAutofit fontScale="92500" lnSpcReduction="10000"/>
          </a:bodyPr>
          <a:lstStyle/>
          <a:p>
            <a:r>
              <a:rPr lang="en-US" dirty="0"/>
              <a:t>Many variants of RRT and PRM are </a:t>
            </a:r>
            <a:r>
              <a:rPr lang="en-US" dirty="0">
                <a:solidFill>
                  <a:srgbClr val="FF0000"/>
                </a:solidFill>
              </a:rPr>
              <a:t>probabilistically complete</a:t>
            </a:r>
            <a:r>
              <a:rPr lang="en-US" dirty="0"/>
              <a:t>: </a:t>
            </a:r>
          </a:p>
          <a:p>
            <a:pPr lvl="1"/>
            <a:r>
              <a:rPr lang="en-US" dirty="0"/>
              <a:t>If a path exists, it will be found in finite time</a:t>
            </a:r>
          </a:p>
          <a:p>
            <a:pPr lvl="1"/>
            <a:r>
              <a:rPr lang="en-US" dirty="0"/>
              <a:t>But in the worst-case, solution time can be very long (even longer than exhaustive search)</a:t>
            </a:r>
          </a:p>
          <a:p>
            <a:r>
              <a:rPr lang="en-US" dirty="0"/>
              <a:t>No guarantees on solution quality</a:t>
            </a:r>
          </a:p>
          <a:p>
            <a:pPr lvl="1"/>
            <a:r>
              <a:rPr lang="en-US" dirty="0"/>
              <a:t>May not find the shortest path </a:t>
            </a:r>
          </a:p>
          <a:p>
            <a:pPr lvl="2"/>
            <a:r>
              <a:rPr lang="en-US" dirty="0"/>
              <a:t>With PRM, A*/Dijkstra is guaranteed to find the shortest path for </a:t>
            </a:r>
            <a:r>
              <a:rPr lang="en-US" i="1" dirty="0"/>
              <a:t>the given roadmap</a:t>
            </a:r>
            <a:r>
              <a:rPr lang="en-US" dirty="0"/>
              <a:t>, but the roadmap may not be optimal.</a:t>
            </a:r>
          </a:p>
          <a:p>
            <a:pPr lvl="1"/>
            <a:r>
              <a:rPr lang="en-US" dirty="0"/>
              <a:t>Often needs post-processing (e.g., smoothing)</a:t>
            </a:r>
            <a:endParaRPr lang="en-SE" dirty="0"/>
          </a:p>
          <a:p>
            <a:endParaRPr lang="en-SE" dirty="0"/>
          </a:p>
        </p:txBody>
      </p:sp>
      <p:sp>
        <p:nvSpPr>
          <p:cNvPr id="4" name="Slide Number Placeholder 3">
            <a:extLst>
              <a:ext uri="{FF2B5EF4-FFF2-40B4-BE49-F238E27FC236}">
                <a16:creationId xmlns:a16="http://schemas.microsoft.com/office/drawing/2014/main" id="{4C7BD813-3622-4AAC-8699-E9180C53BB8C}"/>
              </a:ext>
            </a:extLst>
          </p:cNvPr>
          <p:cNvSpPr>
            <a:spLocks noGrp="1"/>
          </p:cNvSpPr>
          <p:nvPr>
            <p:ph type="sldNum" sz="quarter" idx="12"/>
          </p:nvPr>
        </p:nvSpPr>
        <p:spPr/>
        <p:txBody>
          <a:bodyPr/>
          <a:lstStyle/>
          <a:p>
            <a:pPr>
              <a:defRPr/>
            </a:pPr>
            <a:fld id="{F57F456A-00AF-44E6-8D70-638C0D0130FF}" type="slidenum">
              <a:rPr lang="en-US" altLang="zh-CN" smtClean="0"/>
              <a:pPr>
                <a:defRPr/>
              </a:pPr>
              <a:t>39</a:t>
            </a:fld>
            <a:endParaRPr lang="en-US" altLang="zh-CN"/>
          </a:p>
        </p:txBody>
      </p:sp>
    </p:spTree>
    <p:extLst>
      <p:ext uri="{BB962C8B-B14F-4D97-AF65-F5344CB8AC3E}">
        <p14:creationId xmlns:p14="http://schemas.microsoft.com/office/powerpoint/2010/main" val="769069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CF70-3771-40DB-9EAA-BE99CA36E563}"/>
              </a:ext>
            </a:extLst>
          </p:cNvPr>
          <p:cNvSpPr>
            <a:spLocks noGrp="1"/>
          </p:cNvSpPr>
          <p:nvPr>
            <p:ph type="title"/>
          </p:nvPr>
        </p:nvSpPr>
        <p:spPr/>
        <p:txBody>
          <a:bodyPr/>
          <a:lstStyle/>
          <a:p>
            <a:r>
              <a:rPr lang="en-US" altLang="zh-CN" dirty="0"/>
              <a:t>Route Planning</a:t>
            </a:r>
            <a:endParaRPr lang="en-SE" dirty="0"/>
          </a:p>
        </p:txBody>
      </p:sp>
      <p:sp>
        <p:nvSpPr>
          <p:cNvPr id="3" name="Content Placeholder 2">
            <a:extLst>
              <a:ext uri="{FF2B5EF4-FFF2-40B4-BE49-F238E27FC236}">
                <a16:creationId xmlns:a16="http://schemas.microsoft.com/office/drawing/2014/main" id="{83EA2BEB-B1CE-45A4-B203-81EAF3A1829C}"/>
              </a:ext>
            </a:extLst>
          </p:cNvPr>
          <p:cNvSpPr>
            <a:spLocks noGrp="1"/>
          </p:cNvSpPr>
          <p:nvPr>
            <p:ph idx="1"/>
          </p:nvPr>
        </p:nvSpPr>
        <p:spPr>
          <a:xfrm>
            <a:off x="457200" y="1154185"/>
            <a:ext cx="8229600" cy="2351015"/>
          </a:xfrm>
        </p:spPr>
        <p:txBody>
          <a:bodyPr>
            <a:normAutofit fontScale="92500"/>
          </a:bodyPr>
          <a:lstStyle/>
          <a:p>
            <a:r>
              <a:rPr lang="en-US" sz="3600" dirty="0"/>
              <a:t>Find the optimal path for navigation from Start to Goal on a weighted graph</a:t>
            </a:r>
          </a:p>
          <a:p>
            <a:r>
              <a:rPr lang="en-US" dirty="0"/>
              <a:t>Graph search algorithms</a:t>
            </a:r>
          </a:p>
          <a:p>
            <a:pPr lvl="1"/>
            <a:r>
              <a:rPr lang="en-US" dirty="0"/>
              <a:t>Dijkstra’s, A*,…</a:t>
            </a:r>
          </a:p>
        </p:txBody>
      </p:sp>
      <p:sp>
        <p:nvSpPr>
          <p:cNvPr id="4" name="Slide Number Placeholder 3">
            <a:extLst>
              <a:ext uri="{FF2B5EF4-FFF2-40B4-BE49-F238E27FC236}">
                <a16:creationId xmlns:a16="http://schemas.microsoft.com/office/drawing/2014/main" id="{87A1DF9A-A9C4-4A87-97E8-77F003E726A1}"/>
              </a:ext>
            </a:extLst>
          </p:cNvPr>
          <p:cNvSpPr>
            <a:spLocks noGrp="1"/>
          </p:cNvSpPr>
          <p:nvPr>
            <p:ph type="sldNum" sz="quarter" idx="12"/>
          </p:nvPr>
        </p:nvSpPr>
        <p:spPr/>
        <p:txBody>
          <a:bodyPr/>
          <a:lstStyle/>
          <a:p>
            <a:pPr>
              <a:defRPr/>
            </a:pPr>
            <a:fld id="{F57F456A-00AF-44E6-8D70-638C0D0130FF}" type="slidenum">
              <a:rPr lang="en-US" altLang="zh-CN" smtClean="0"/>
              <a:pPr>
                <a:defRPr/>
              </a:pPr>
              <a:t>4</a:t>
            </a:fld>
            <a:endParaRPr lang="en-US" altLang="zh-CN"/>
          </a:p>
        </p:txBody>
      </p:sp>
      <p:pic>
        <p:nvPicPr>
          <p:cNvPr id="5" name="Picture 4">
            <a:extLst>
              <a:ext uri="{FF2B5EF4-FFF2-40B4-BE49-F238E27FC236}">
                <a16:creationId xmlns:a16="http://schemas.microsoft.com/office/drawing/2014/main" id="{452955E3-C3BE-42BA-90F0-B7B27DF5CDE7}"/>
              </a:ext>
            </a:extLst>
          </p:cNvPr>
          <p:cNvPicPr>
            <a:picLocks noChangeAspect="1"/>
          </p:cNvPicPr>
          <p:nvPr/>
        </p:nvPicPr>
        <p:blipFill>
          <a:blip r:embed="rId3"/>
          <a:stretch>
            <a:fillRect/>
          </a:stretch>
        </p:blipFill>
        <p:spPr>
          <a:xfrm>
            <a:off x="3916034" y="3695928"/>
            <a:ext cx="5225383" cy="2236089"/>
          </a:xfrm>
          <a:prstGeom prst="rect">
            <a:avLst/>
          </a:prstGeom>
        </p:spPr>
      </p:pic>
      <p:pic>
        <p:nvPicPr>
          <p:cNvPr id="7" name="Picture 6">
            <a:extLst>
              <a:ext uri="{FF2B5EF4-FFF2-40B4-BE49-F238E27FC236}">
                <a16:creationId xmlns:a16="http://schemas.microsoft.com/office/drawing/2014/main" id="{C727DF99-8C4C-43FE-9DBC-FA69B58D89B1}"/>
              </a:ext>
            </a:extLst>
          </p:cNvPr>
          <p:cNvPicPr>
            <a:picLocks noChangeAspect="1"/>
          </p:cNvPicPr>
          <p:nvPr/>
        </p:nvPicPr>
        <p:blipFill>
          <a:blip r:embed="rId4"/>
          <a:stretch>
            <a:fillRect/>
          </a:stretch>
        </p:blipFill>
        <p:spPr>
          <a:xfrm>
            <a:off x="332116" y="3382962"/>
            <a:ext cx="3583918" cy="3200400"/>
          </a:xfrm>
          <a:prstGeom prst="rect">
            <a:avLst/>
          </a:prstGeom>
        </p:spPr>
      </p:pic>
    </p:spTree>
    <p:extLst>
      <p:ext uri="{BB962C8B-B14F-4D97-AF65-F5344CB8AC3E}">
        <p14:creationId xmlns:p14="http://schemas.microsoft.com/office/powerpoint/2010/main" val="1784494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E8B2-CBA6-4B07-BEE8-5E65A2755E70}"/>
              </a:ext>
            </a:extLst>
          </p:cNvPr>
          <p:cNvSpPr>
            <a:spLocks noGrp="1"/>
          </p:cNvSpPr>
          <p:nvPr>
            <p:ph type="title"/>
          </p:nvPr>
        </p:nvSpPr>
        <p:spPr/>
        <p:txBody>
          <a:bodyPr/>
          <a:lstStyle/>
          <a:p>
            <a:r>
              <a:rPr lang="en-US" dirty="0"/>
              <a:t>Quiz</a:t>
            </a:r>
            <a:endParaRPr lang="en-SE" dirty="0"/>
          </a:p>
        </p:txBody>
      </p:sp>
      <p:sp>
        <p:nvSpPr>
          <p:cNvPr id="3" name="Content Placeholder 2">
            <a:extLst>
              <a:ext uri="{FF2B5EF4-FFF2-40B4-BE49-F238E27FC236}">
                <a16:creationId xmlns:a16="http://schemas.microsoft.com/office/drawing/2014/main" id="{11C0B7BC-1DCF-43C9-8E8A-48EB81C21166}"/>
              </a:ext>
            </a:extLst>
          </p:cNvPr>
          <p:cNvSpPr>
            <a:spLocks noGrp="1"/>
          </p:cNvSpPr>
          <p:nvPr>
            <p:ph idx="1"/>
          </p:nvPr>
        </p:nvSpPr>
        <p:spPr>
          <a:xfrm>
            <a:off x="457200" y="1295400"/>
            <a:ext cx="8229600" cy="5410200"/>
          </a:xfrm>
        </p:spPr>
        <p:txBody>
          <a:bodyPr>
            <a:normAutofit fontScale="92500"/>
          </a:bodyPr>
          <a:lstStyle/>
          <a:p>
            <a:r>
              <a:rPr lang="en-US" dirty="0"/>
              <a:t>Which statement is true for RRT and PRM motion planning algorithms?</a:t>
            </a:r>
          </a:p>
          <a:p>
            <a:pPr lvl="1"/>
            <a:r>
              <a:rPr lang="en-US" dirty="0"/>
              <a:t>A. Both algorithms will produce the shortest path.</a:t>
            </a:r>
          </a:p>
          <a:p>
            <a:pPr lvl="1"/>
            <a:r>
              <a:rPr lang="en-US" dirty="0"/>
              <a:t>B. Both algorithms can be used for high dimensional spaces </a:t>
            </a:r>
          </a:p>
          <a:p>
            <a:pPr lvl="2"/>
            <a:r>
              <a:rPr lang="en-US" dirty="0"/>
              <a:t>Robotic motion planning may be high-dimensional; mobile robot path planning is low-dimensional (3 for ground robot, 6 for aerial robot).</a:t>
            </a:r>
          </a:p>
          <a:p>
            <a:pPr lvl="1"/>
            <a:r>
              <a:rPr lang="en-US" dirty="0"/>
              <a:t>C. PRM always results in a better path than RRT.</a:t>
            </a:r>
          </a:p>
          <a:p>
            <a:pPr lvl="1"/>
            <a:r>
              <a:rPr lang="en-US" dirty="0"/>
              <a:t>D. The time for computation is consistent and predictable.</a:t>
            </a:r>
          </a:p>
          <a:p>
            <a:r>
              <a:rPr lang="en-US" dirty="0"/>
              <a:t>ANS: B</a:t>
            </a:r>
            <a:endParaRPr lang="en-SE" dirty="0"/>
          </a:p>
        </p:txBody>
      </p:sp>
      <p:sp>
        <p:nvSpPr>
          <p:cNvPr id="4" name="Slide Number Placeholder 3">
            <a:extLst>
              <a:ext uri="{FF2B5EF4-FFF2-40B4-BE49-F238E27FC236}">
                <a16:creationId xmlns:a16="http://schemas.microsoft.com/office/drawing/2014/main" id="{CAB53B24-03F2-430F-BE73-CBFC94601AA0}"/>
              </a:ext>
            </a:extLst>
          </p:cNvPr>
          <p:cNvSpPr>
            <a:spLocks noGrp="1"/>
          </p:cNvSpPr>
          <p:nvPr>
            <p:ph type="sldNum" sz="quarter" idx="12"/>
          </p:nvPr>
        </p:nvSpPr>
        <p:spPr/>
        <p:txBody>
          <a:bodyPr/>
          <a:lstStyle/>
          <a:p>
            <a:pPr>
              <a:defRPr/>
            </a:pPr>
            <a:fld id="{F57F456A-00AF-44E6-8D70-638C0D0130FF}" type="slidenum">
              <a:rPr lang="en-US" altLang="zh-CN" smtClean="0"/>
              <a:pPr>
                <a:defRPr/>
              </a:pPr>
              <a:t>40</a:t>
            </a:fld>
            <a:endParaRPr lang="en-US" altLang="zh-CN"/>
          </a:p>
        </p:txBody>
      </p:sp>
    </p:spTree>
    <p:extLst>
      <p:ext uri="{BB962C8B-B14F-4D97-AF65-F5344CB8AC3E}">
        <p14:creationId xmlns:p14="http://schemas.microsoft.com/office/powerpoint/2010/main" val="1564288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302D-65D6-49F1-BC36-B32F033C42A1}"/>
              </a:ext>
            </a:extLst>
          </p:cNvPr>
          <p:cNvSpPr>
            <a:spLocks noGrp="1"/>
          </p:cNvSpPr>
          <p:nvPr>
            <p:ph type="title"/>
          </p:nvPr>
        </p:nvSpPr>
        <p:spPr>
          <a:xfrm>
            <a:off x="457200" y="76200"/>
            <a:ext cx="8229600" cy="868362"/>
          </a:xfrm>
        </p:spPr>
        <p:txBody>
          <a:bodyPr/>
          <a:lstStyle/>
          <a:p>
            <a:r>
              <a:rPr lang="en-US" dirty="0"/>
              <a:t>Parametric Curve-based Planning</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2089E6-35DC-4020-B200-20C3A5114667}"/>
                  </a:ext>
                </a:extLst>
              </p:cNvPr>
              <p:cNvSpPr>
                <a:spLocks noGrp="1"/>
              </p:cNvSpPr>
              <p:nvPr>
                <p:ph idx="1"/>
              </p:nvPr>
            </p:nvSpPr>
            <p:spPr>
              <a:xfrm>
                <a:off x="457200" y="914400"/>
                <a:ext cx="8229600" cy="3001962"/>
              </a:xfrm>
            </p:spPr>
            <p:txBody>
              <a:bodyPr>
                <a:normAutofit fontScale="62500" lnSpcReduction="20000"/>
              </a:bodyPr>
              <a:lstStyle/>
              <a:p>
                <a:r>
                  <a:rPr lang="en-US" dirty="0"/>
                  <a:t>Non-parametric path: a path is represented as a sequence of points (as in A*, Dijkstra’s algo, RRT/PRM)</a:t>
                </a:r>
              </a:p>
              <a:p>
                <a:r>
                  <a:rPr lang="en-US" dirty="0"/>
                  <a:t>Parametric path: a smooth parametric curve that satisfies boundary conditions at 2 end points, constraints on curvature, and optimizes an objective function.</a:t>
                </a:r>
              </a:p>
              <a:p>
                <a:pPr lvl="1"/>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b="0" i="1" smtClean="0">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b="0" i="1" smtClean="0">
                            <a:latin typeface="Cambria Math" panose="02040503050406030204" pitchFamily="18" charset="0"/>
                          </a:rPr>
                          <m:t>𝑓</m:t>
                        </m:r>
                      </m:sub>
                    </m:sSub>
                    <m:r>
                      <a:rPr lang="en-US" i="1">
                        <a:latin typeface="Cambria Math" panose="02040503050406030204" pitchFamily="18" charset="0"/>
                      </a:rPr>
                      <m:t>)</m:t>
                    </m:r>
                  </m:oMath>
                </a14:m>
                <a:r>
                  <a:rPr lang="en-US" dirty="0"/>
                  <a:t>: pose (position and heading angle) and curvature (</a:t>
                </a:r>
                <a14:m>
                  <m:oMath xmlns:m="http://schemas.openxmlformats.org/officeDocument/2006/math">
                    <m:r>
                      <a:rPr lang="en-US" i="1">
                        <a:latin typeface="Cambria Math" panose="02040503050406030204" pitchFamily="18" charset="0"/>
                      </a:rPr>
                      <m:t>𝜅</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𝑅</m:t>
                        </m:r>
                      </m:den>
                    </m:f>
                  </m:oMath>
                </a14:m>
                <a:r>
                  <a:rPr lang="en-US" dirty="0"/>
                  <a:t>, inverse of radius of rotation) of starting and final points</a:t>
                </a:r>
              </a:p>
              <a:p>
                <a:pPr lvl="1"/>
                <a14:m>
                  <m:oMath xmlns:m="http://schemas.openxmlformats.org/officeDocument/2006/math">
                    <m:d>
                      <m:dPr>
                        <m:begChr m:val="|"/>
                        <m:endChr m:val="|"/>
                        <m:ctrlPr>
                          <a:rPr lang="en-US" b="0" i="1" smtClean="0">
                            <a:latin typeface="Cambria Math" panose="02040503050406030204" pitchFamily="18" charset="0"/>
                          </a:rPr>
                        </m:ctrlPr>
                      </m:dPr>
                      <m:e>
                        <m:r>
                          <a:rPr lang="en-US" i="1">
                            <a:latin typeface="Cambria Math" panose="02040503050406030204" pitchFamily="18" charset="0"/>
                          </a:rPr>
                          <m:t>𝜅</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𝑚𝑎𝑥</m:t>
                        </m:r>
                      </m:sub>
                    </m:sSub>
                  </m:oMath>
                </a14:m>
                <a:r>
                  <a:rPr lang="en-US" dirty="0"/>
                  <a:t>: curvature has an upper bound for every point on the curve, to help satisfy kinematic/dynamic constraints, and improve rider comfort.</a:t>
                </a:r>
              </a:p>
              <a:p>
                <a:r>
                  <a:rPr lang="en-US" dirty="0"/>
                  <a:t>Example: Quintic splines and polynomial spirals</a:t>
                </a:r>
                <a:endParaRPr lang="en-SE" dirty="0"/>
              </a:p>
            </p:txBody>
          </p:sp>
        </mc:Choice>
        <mc:Fallback xmlns="">
          <p:sp>
            <p:nvSpPr>
              <p:cNvPr id="3" name="Content Placeholder 2">
                <a:extLst>
                  <a:ext uri="{FF2B5EF4-FFF2-40B4-BE49-F238E27FC236}">
                    <a16:creationId xmlns:a16="http://schemas.microsoft.com/office/drawing/2014/main" id="{EE2089E6-35DC-4020-B200-20C3A5114667}"/>
                  </a:ext>
                </a:extLst>
              </p:cNvPr>
              <p:cNvSpPr>
                <a:spLocks noGrp="1" noRot="1" noChangeAspect="1" noMove="1" noResize="1" noEditPoints="1" noAdjustHandles="1" noChangeArrowheads="1" noChangeShapeType="1" noTextEdit="1"/>
              </p:cNvSpPr>
              <p:nvPr>
                <p:ph idx="1"/>
              </p:nvPr>
            </p:nvSpPr>
            <p:spPr>
              <a:xfrm>
                <a:off x="457200" y="914400"/>
                <a:ext cx="8229600" cy="3001962"/>
              </a:xfrm>
              <a:blipFill>
                <a:blip r:embed="rId3"/>
                <a:stretch>
                  <a:fillRect l="-667" t="-2846" r="-59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6E9E0D78-0ECA-41B6-BCFC-85885880067E}"/>
              </a:ext>
            </a:extLst>
          </p:cNvPr>
          <p:cNvSpPr>
            <a:spLocks noGrp="1"/>
          </p:cNvSpPr>
          <p:nvPr>
            <p:ph type="sldNum" sz="quarter" idx="12"/>
          </p:nvPr>
        </p:nvSpPr>
        <p:spPr/>
        <p:txBody>
          <a:bodyPr/>
          <a:lstStyle/>
          <a:p>
            <a:pPr>
              <a:defRPr/>
            </a:pPr>
            <a:fld id="{F57F456A-00AF-44E6-8D70-638C0D0130FF}" type="slidenum">
              <a:rPr lang="en-US" altLang="zh-CN" smtClean="0"/>
              <a:pPr>
                <a:defRPr/>
              </a:pPr>
              <a:t>41</a:t>
            </a:fld>
            <a:endParaRPr lang="en-US" altLang="zh-CN"/>
          </a:p>
        </p:txBody>
      </p:sp>
      <p:pic>
        <p:nvPicPr>
          <p:cNvPr id="6" name="Picture 5">
            <a:extLst>
              <a:ext uri="{FF2B5EF4-FFF2-40B4-BE49-F238E27FC236}">
                <a16:creationId xmlns:a16="http://schemas.microsoft.com/office/drawing/2014/main" id="{8F991C9E-BE7F-40D3-9B35-62E85696F130}"/>
              </a:ext>
            </a:extLst>
          </p:cNvPr>
          <p:cNvPicPr>
            <a:picLocks noChangeAspect="1"/>
          </p:cNvPicPr>
          <p:nvPr/>
        </p:nvPicPr>
        <p:blipFill>
          <a:blip r:embed="rId4"/>
          <a:stretch>
            <a:fillRect/>
          </a:stretch>
        </p:blipFill>
        <p:spPr>
          <a:xfrm>
            <a:off x="1676400" y="3657600"/>
            <a:ext cx="6037033" cy="3001962"/>
          </a:xfrm>
          <a:prstGeom prst="rect">
            <a:avLst/>
          </a:prstGeom>
        </p:spPr>
      </p:pic>
      <p:sp>
        <p:nvSpPr>
          <p:cNvPr id="7" name="TextBox 6">
            <a:extLst>
              <a:ext uri="{FF2B5EF4-FFF2-40B4-BE49-F238E27FC236}">
                <a16:creationId xmlns:a16="http://schemas.microsoft.com/office/drawing/2014/main" id="{2A83CD64-E815-4196-B340-87A5E7C209DB}"/>
              </a:ext>
            </a:extLst>
          </p:cNvPr>
          <p:cNvSpPr txBox="1"/>
          <p:nvPr/>
        </p:nvSpPr>
        <p:spPr>
          <a:xfrm>
            <a:off x="3053188" y="6593926"/>
            <a:ext cx="3283456" cy="246221"/>
          </a:xfrm>
          <a:prstGeom prst="rect">
            <a:avLst/>
          </a:prstGeom>
          <a:noFill/>
        </p:spPr>
        <p:txBody>
          <a:bodyPr wrap="square" rtlCol="0">
            <a:spAutoFit/>
          </a:bodyPr>
          <a:lstStyle/>
          <a:p>
            <a:r>
              <a:rPr lang="en-US" sz="1000" dirty="0"/>
              <a:t>Coursera MOOC Motion Planning for Self-Driving Cars</a:t>
            </a:r>
          </a:p>
        </p:txBody>
      </p:sp>
    </p:spTree>
    <p:extLst>
      <p:ext uri="{BB962C8B-B14F-4D97-AF65-F5344CB8AC3E}">
        <p14:creationId xmlns:p14="http://schemas.microsoft.com/office/powerpoint/2010/main" val="2090326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1D08-BA0F-4D19-85CE-ACF7FAA95EDB}"/>
              </a:ext>
            </a:extLst>
          </p:cNvPr>
          <p:cNvSpPr>
            <a:spLocks noGrp="1"/>
          </p:cNvSpPr>
          <p:nvPr>
            <p:ph type="title"/>
          </p:nvPr>
        </p:nvSpPr>
        <p:spPr>
          <a:xfrm>
            <a:off x="457200" y="198438"/>
            <a:ext cx="8229600" cy="868362"/>
          </a:xfrm>
        </p:spPr>
        <p:txBody>
          <a:bodyPr/>
          <a:lstStyle/>
          <a:p>
            <a:r>
              <a:rPr lang="en-US" dirty="0"/>
              <a:t>Quintic Splines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78D42F-C7CE-4D8B-A44E-43DD3DC974BA}"/>
                  </a:ext>
                </a:extLst>
              </p:cNvPr>
              <p:cNvSpPr>
                <a:spLocks noGrp="1"/>
              </p:cNvSpPr>
              <p:nvPr>
                <p:ph idx="1"/>
              </p:nvPr>
            </p:nvSpPr>
            <p:spPr>
              <a:xfrm>
                <a:off x="228600" y="990600"/>
                <a:ext cx="8839200" cy="2438400"/>
              </a:xfrm>
            </p:spPr>
            <p:txBody>
              <a:bodyPr>
                <a:normAutofit fontScale="62500" lnSpcReduction="20000"/>
              </a:bodyPr>
              <a:lstStyle/>
              <a:p>
                <a:r>
                  <a:rPr lang="en-US" dirty="0"/>
                  <a:t>Path modeled as 5</a:t>
                </a:r>
                <a:r>
                  <a:rPr lang="en-US" baseline="30000" dirty="0"/>
                  <a:t>th</a:t>
                </a:r>
                <a:r>
                  <a:rPr lang="en-US" dirty="0"/>
                  <a:t>-order polynomials, with closed-form solutions for boundary conditions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𝜅</m:t>
                    </m:r>
                    <m:r>
                      <a:rPr lang="en-US" b="0" i="1" smtClean="0">
                        <a:latin typeface="Cambria Math" panose="02040503050406030204" pitchFamily="18" charset="0"/>
                      </a:rPr>
                      <m:t>)</m:t>
                    </m:r>
                  </m:oMath>
                </a14:m>
                <a:endParaRPr lang="en-US" dirty="0"/>
              </a:p>
              <a:p>
                <a:pPr lvl="1"/>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5</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5</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4</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b="0" i="1" smtClean="0">
                            <a:latin typeface="Cambria Math" panose="02040503050406030204" pitchFamily="18" charset="0"/>
                          </a:rPr>
                          <m:t>4</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3</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b="0" i="1" smtClean="0">
                            <a:latin typeface="Cambria Math" panose="02040503050406030204" pitchFamily="18" charset="0"/>
                          </a:rPr>
                          <m:t>3</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2</m:t>
                        </m:r>
                      </m:sub>
                    </m:sSub>
                    <m:sSup>
                      <m:sSupPr>
                        <m:ctrlPr>
                          <a:rPr lang="en-US" i="1" smtClean="0">
                            <a:latin typeface="Cambria Math" panose="02040503050406030204" pitchFamily="18" charset="0"/>
                          </a:rPr>
                        </m:ctrlPr>
                      </m:sSupPr>
                      <m:e>
                        <m:r>
                          <a:rPr lang="en-US" i="1">
                            <a:latin typeface="Cambria Math" panose="02040503050406030204" pitchFamily="18" charset="0"/>
                          </a:rPr>
                          <m:t>𝑢</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1</m:t>
                        </m:r>
                      </m:sub>
                    </m:sSub>
                    <m:r>
                      <a:rPr lang="en-US" b="0" i="1" smtClean="0">
                        <a:latin typeface="Cambria Math" panose="02040503050406030204" pitchFamily="18" charset="0"/>
                      </a:rPr>
                      <m:t>𝑢</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0</m:t>
                        </m:r>
                      </m:sub>
                    </m:sSub>
                  </m:oMath>
                </a14:m>
                <a:endParaRPr lang="en-US" dirty="0"/>
              </a:p>
              <a:p>
                <a:pPr lvl="1"/>
                <a14:m>
                  <m:oMath xmlns:m="http://schemas.openxmlformats.org/officeDocument/2006/math">
                    <m:r>
                      <a:rPr lang="en-US" b="0" i="1" smtClean="0">
                        <a:latin typeface="Cambria Math" panose="02040503050406030204" pitchFamily="18" charset="0"/>
                      </a:rPr>
                      <m:t>𝑦</m:t>
                    </m:r>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𝛽</m:t>
                        </m:r>
                      </m:e>
                      <m:sub>
                        <m:r>
                          <a:rPr lang="en-US" i="1">
                            <a:latin typeface="Cambria Math" panose="02040503050406030204" pitchFamily="18" charset="0"/>
                          </a:rPr>
                          <m:t>5</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5</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4</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4</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3</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3</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𝑢</m:t>
                        </m:r>
                      </m:e>
                      <m:sup>
                        <m:r>
                          <a:rPr lang="en-US" i="1">
                            <a:latin typeface="Cambria Math" panose="02040503050406030204" pitchFamily="18" charset="0"/>
                          </a:rPr>
                          <m:t>2</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1</m:t>
                        </m:r>
                      </m:sub>
                    </m:sSub>
                    <m:r>
                      <a:rPr lang="en-US" i="1">
                        <a:latin typeface="Cambria Math" panose="02040503050406030204" pitchFamily="18" charset="0"/>
                      </a:rPr>
                      <m:t>𝑢</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oMath>
                </a14:m>
                <a:endParaRPr lang="en-US" dirty="0"/>
              </a:p>
              <a:p>
                <a:pPr lvl="1"/>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∈[0,1]</m:t>
                    </m:r>
                  </m:oMath>
                </a14:m>
                <a:r>
                  <a:rPr lang="en-US" dirty="0"/>
                  <a:t> </a:t>
                </a:r>
              </a:p>
              <a:p>
                <a:pPr lvl="1"/>
                <a:r>
                  <a:rPr lang="en-US" dirty="0"/>
                  <a:t>The curve connects from start point </a:t>
                </a:r>
                <a14:m>
                  <m:oMath xmlns:m="http://schemas.openxmlformats.org/officeDocument/2006/math">
                    <m:r>
                      <a:rPr lang="en-US" b="0" i="0" smtClean="0">
                        <a:latin typeface="Cambria Math" panose="02040503050406030204" pitchFamily="18" charset="0"/>
                      </a:rPr>
                      <m:t>(</m:t>
                    </m:r>
                    <m:r>
                      <a:rPr lang="en-US" i="1">
                        <a:latin typeface="Cambria Math" panose="02040503050406030204" pitchFamily="18" charset="0"/>
                      </a:rPr>
                      <m:t>𝑥</m:t>
                    </m:r>
                    <m:d>
                      <m:dPr>
                        <m:ctrlPr>
                          <a:rPr lang="en-US" i="1">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(0))</m:t>
                    </m:r>
                  </m:oMath>
                </a14:m>
                <a:r>
                  <a:rPr lang="en-US" dirty="0"/>
                  <a:t> to end point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𝑥</m:t>
                        </m:r>
                        <m:d>
                          <m:dPr>
                            <m:ctrlPr>
                              <a:rPr lang="en-US" i="1">
                                <a:latin typeface="Cambria Math" panose="02040503050406030204" pitchFamily="18" charset="0"/>
                              </a:rPr>
                            </m:ctrlPr>
                          </m:dPr>
                          <m:e>
                            <m:r>
                              <a:rPr lang="en-US" b="0" i="1" smtClean="0">
                                <a:latin typeface="Cambria Math" panose="02040503050406030204" pitchFamily="18" charset="0"/>
                              </a:rPr>
                              <m:t>1</m:t>
                            </m:r>
                          </m:e>
                        </m:d>
                        <m:r>
                          <a:rPr lang="en-US" i="1">
                            <a:latin typeface="Cambria Math" panose="02040503050406030204" pitchFamily="18" charset="0"/>
                          </a:rPr>
                          <m:t>,</m:t>
                        </m:r>
                        <m:r>
                          <a:rPr lang="en-US" i="1">
                            <a:latin typeface="Cambria Math" panose="02040503050406030204" pitchFamily="18" charset="0"/>
                          </a:rPr>
                          <m:t>𝑦</m:t>
                        </m:r>
                        <m:d>
                          <m:dPr>
                            <m:ctrlPr>
                              <a:rPr lang="en-US" i="1">
                                <a:latin typeface="Cambria Math" panose="02040503050406030204" pitchFamily="18" charset="0"/>
                              </a:rPr>
                            </m:ctrlPr>
                          </m:dPr>
                          <m:e>
                            <m:r>
                              <a:rPr lang="en-US" b="0" i="1" smtClean="0">
                                <a:latin typeface="Cambria Math" panose="02040503050406030204" pitchFamily="18" charset="0"/>
                              </a:rPr>
                              <m:t>1</m:t>
                            </m:r>
                          </m:e>
                        </m:d>
                      </m:e>
                    </m:d>
                  </m:oMath>
                </a14:m>
                <a:endParaRPr lang="en-US" dirty="0"/>
              </a:p>
              <a:p>
                <a:r>
                  <a:rPr lang="en-US" dirty="0"/>
                  <a:t>Pro: path has closed-form equation for given start and end points</a:t>
                </a:r>
              </a:p>
              <a:p>
                <a:r>
                  <a:rPr lang="en-US" dirty="0"/>
                  <a:t>Con: curvature function and its derivatives may be discontinuous</a:t>
                </a:r>
              </a:p>
              <a:p>
                <a:endParaRPr lang="en-SE" dirty="0"/>
              </a:p>
            </p:txBody>
          </p:sp>
        </mc:Choice>
        <mc:Fallback xmlns="">
          <p:sp>
            <p:nvSpPr>
              <p:cNvPr id="3" name="Content Placeholder 2">
                <a:extLst>
                  <a:ext uri="{FF2B5EF4-FFF2-40B4-BE49-F238E27FC236}">
                    <a16:creationId xmlns:a16="http://schemas.microsoft.com/office/drawing/2014/main" id="{0078D42F-C7CE-4D8B-A44E-43DD3DC974BA}"/>
                  </a:ext>
                </a:extLst>
              </p:cNvPr>
              <p:cNvSpPr>
                <a:spLocks noGrp="1" noRot="1" noChangeAspect="1" noMove="1" noResize="1" noEditPoints="1" noAdjustHandles="1" noChangeArrowheads="1" noChangeShapeType="1" noTextEdit="1"/>
              </p:cNvSpPr>
              <p:nvPr>
                <p:ph idx="1"/>
              </p:nvPr>
            </p:nvSpPr>
            <p:spPr>
              <a:xfrm>
                <a:off x="228600" y="990600"/>
                <a:ext cx="8839200" cy="2438400"/>
              </a:xfrm>
              <a:blipFill>
                <a:blip r:embed="rId3"/>
                <a:stretch>
                  <a:fillRect l="-621" t="-3750" b="-450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5E4B41FD-5476-4125-96AD-E348B659B9ED}"/>
              </a:ext>
            </a:extLst>
          </p:cNvPr>
          <p:cNvSpPr>
            <a:spLocks noGrp="1"/>
          </p:cNvSpPr>
          <p:nvPr>
            <p:ph type="sldNum" sz="quarter" idx="12"/>
          </p:nvPr>
        </p:nvSpPr>
        <p:spPr/>
        <p:txBody>
          <a:bodyPr/>
          <a:lstStyle/>
          <a:p>
            <a:pPr>
              <a:defRPr/>
            </a:pPr>
            <a:fld id="{F57F456A-00AF-44E6-8D70-638C0D0130FF}" type="slidenum">
              <a:rPr lang="en-US" altLang="zh-CN" smtClean="0"/>
              <a:pPr>
                <a:defRPr/>
              </a:pPr>
              <a:t>42</a:t>
            </a:fld>
            <a:endParaRPr lang="en-US" altLang="zh-CN"/>
          </a:p>
        </p:txBody>
      </p:sp>
      <p:pic>
        <p:nvPicPr>
          <p:cNvPr id="1026" name="Picture 2" descr="2">
            <a:extLst>
              <a:ext uri="{FF2B5EF4-FFF2-40B4-BE49-F238E27FC236}">
                <a16:creationId xmlns:a16="http://schemas.microsoft.com/office/drawing/2014/main" id="{E4BB5CE3-AF5E-4645-9F94-299CF20145B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90156" y="3402544"/>
            <a:ext cx="4563688" cy="3422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C1E3A62-6AC9-47D5-8F3C-B2B19C03BC47}"/>
              </a:ext>
            </a:extLst>
          </p:cNvPr>
          <p:cNvSpPr txBox="1"/>
          <p:nvPr/>
        </p:nvSpPr>
        <p:spPr>
          <a:xfrm>
            <a:off x="2281689" y="6621017"/>
            <a:ext cx="4800600" cy="253916"/>
          </a:xfrm>
          <a:prstGeom prst="rect">
            <a:avLst/>
          </a:prstGeom>
          <a:noFill/>
        </p:spPr>
        <p:txBody>
          <a:bodyPr wrap="square">
            <a:spAutoFit/>
          </a:bodyPr>
          <a:lstStyle/>
          <a:p>
            <a:r>
              <a:rPr lang="en-SE" sz="1050" dirty="0"/>
              <a:t>https://pythonrobotics.readthedocs.io/en/latest/modules/path_planning.html</a:t>
            </a:r>
          </a:p>
        </p:txBody>
      </p:sp>
    </p:spTree>
    <p:extLst>
      <p:ext uri="{BB962C8B-B14F-4D97-AF65-F5344CB8AC3E}">
        <p14:creationId xmlns:p14="http://schemas.microsoft.com/office/powerpoint/2010/main" val="985705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2B8A-2185-45D4-BB80-BA49C2056905}"/>
              </a:ext>
            </a:extLst>
          </p:cNvPr>
          <p:cNvSpPr>
            <a:spLocks noGrp="1"/>
          </p:cNvSpPr>
          <p:nvPr>
            <p:ph type="title"/>
          </p:nvPr>
        </p:nvSpPr>
        <p:spPr>
          <a:xfrm>
            <a:off x="457200" y="198438"/>
            <a:ext cx="8229600" cy="868362"/>
          </a:xfrm>
        </p:spPr>
        <p:txBody>
          <a:bodyPr/>
          <a:lstStyle/>
          <a:p>
            <a:r>
              <a:rPr lang="en-US" dirty="0"/>
              <a:t>Polynomial Spirals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D2677BC-04FD-47E8-96EB-444106E3B6A0}"/>
                  </a:ext>
                </a:extLst>
              </p:cNvPr>
              <p:cNvSpPr>
                <a:spLocks noGrp="1"/>
              </p:cNvSpPr>
              <p:nvPr>
                <p:ph idx="1"/>
              </p:nvPr>
            </p:nvSpPr>
            <p:spPr>
              <a:xfrm>
                <a:off x="304800" y="914400"/>
                <a:ext cx="8458200" cy="4343400"/>
              </a:xfrm>
            </p:spPr>
            <p:txBody>
              <a:bodyPr>
                <a:normAutofit fontScale="47500" lnSpcReduction="20000"/>
              </a:bodyPr>
              <a:lstStyle/>
              <a:p>
                <a:r>
                  <a:rPr lang="en-US" dirty="0"/>
                  <a:t>Curvature defined as polynomial function (cubic or higher): </a:t>
                </a:r>
              </a:p>
              <a:p>
                <a:pPr lvl="1"/>
                <a14:m>
                  <m:oMath xmlns:m="http://schemas.openxmlformats.org/officeDocument/2006/math">
                    <m:r>
                      <a:rPr lang="en-US" b="0" i="1" smtClean="0">
                        <a:latin typeface="Cambria Math" panose="02040503050406030204" pitchFamily="18" charset="0"/>
                      </a:rPr>
                      <m:t>𝜅</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3</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oMath>
                </a14:m>
                <a:endParaRPr lang="en-US" b="0" dirty="0"/>
              </a:p>
              <a:p>
                <a:pPr lvl="1"/>
                <a:r>
                  <a:rPr lang="en-US" dirty="0"/>
                  <a:t>It is smooth and never discontinuous, so constraining a few points often enough to constrain the entire curve.</a:t>
                </a:r>
              </a:p>
              <a:p>
                <a:r>
                  <a:rPr lang="en-US" dirty="0"/>
                  <a:t>Path modeled based on curvature function: </a:t>
                </a:r>
              </a:p>
              <a:p>
                <a:pPr lvl="1"/>
                <a14:m>
                  <m:oMath xmlns:m="http://schemas.openxmlformats.org/officeDocument/2006/math">
                    <m:r>
                      <a:rPr lang="en-US" i="1">
                        <a:latin typeface="Cambria Math" panose="02040503050406030204" pitchFamily="18" charset="0"/>
                      </a:rPr>
                      <m:t>𝜃</m:t>
                    </m:r>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0</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rPr>
                          <m:t>0</m:t>
                        </m:r>
                      </m:sub>
                      <m:sup>
                        <m:r>
                          <a:rPr lang="en-US" i="1">
                            <a:latin typeface="Cambria Math" panose="02040503050406030204" pitchFamily="18" charset="0"/>
                          </a:rPr>
                          <m:t>𝑠</m:t>
                        </m:r>
                      </m:sup>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′3</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e>
                        </m:d>
                        <m:r>
                          <a:rPr lang="en-US" i="1">
                            <a:latin typeface="Cambria Math" panose="02040503050406030204" pitchFamily="18" charset="0"/>
                          </a:rPr>
                          <m:t>𝑑𝑠</m:t>
                        </m:r>
                        <m:r>
                          <a:rPr lang="en-US" i="1">
                            <a:latin typeface="Cambria Math" panose="02040503050406030204" pitchFamily="18" charset="0"/>
                          </a:rPr>
                          <m:t>′</m:t>
                        </m:r>
                      </m:e>
                    </m:nary>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4</m:t>
                            </m:r>
                          </m:sup>
                        </m:sSup>
                      </m:num>
                      <m:den>
                        <m:r>
                          <a:rPr lang="en-US" i="1">
                            <a:latin typeface="Cambria Math" panose="02040503050406030204" pitchFamily="18" charset="0"/>
                          </a:rPr>
                          <m:t>4</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3</m:t>
                            </m:r>
                          </m:sup>
                        </m:sSup>
                      </m:num>
                      <m:den>
                        <m:r>
                          <a:rPr lang="en-US" i="1">
                            <a:latin typeface="Cambria Math" panose="02040503050406030204" pitchFamily="18" charset="0"/>
                          </a:rPr>
                          <m:t>3</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num>
                      <m:den>
                        <m:r>
                          <a:rPr lang="en-US" i="1">
                            <a:latin typeface="Cambria Math" panose="02040503050406030204" pitchFamily="18" charset="0"/>
                          </a:rPr>
                          <m:t>2</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r>
                      <a:rPr lang="en-US" i="1">
                        <a:latin typeface="Cambria Math" panose="02040503050406030204" pitchFamily="18" charset="0"/>
                      </a:rPr>
                      <m:t>𝑠</m:t>
                    </m:r>
                  </m:oMath>
                </a14:m>
                <a:endParaRPr lang="en-US" dirty="0"/>
              </a:p>
              <a:p>
                <a:pPr lvl="1"/>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𝑠</m:t>
                        </m:r>
                      </m:sup>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r>
                              <a:rPr lang="en-US" b="0" i="1" smtClean="0">
                                <a:latin typeface="Cambria Math" panose="02040503050406030204" pitchFamily="18" charset="0"/>
                              </a:rPr>
                              <m:t>𝑑𝑠</m:t>
                            </m:r>
                            <m:r>
                              <a:rPr lang="en-US" b="0" i="1" smtClean="0">
                                <a:latin typeface="Cambria Math" panose="02040503050406030204" pitchFamily="18" charset="0"/>
                              </a:rPr>
                              <m:t>′</m:t>
                            </m:r>
                          </m:e>
                        </m:func>
                      </m:e>
                    </m:nary>
                  </m:oMath>
                </a14:m>
                <a:endParaRPr lang="en-US" dirty="0"/>
              </a:p>
              <a:p>
                <a:pPr lvl="1"/>
                <a14:m>
                  <m:oMath xmlns:m="http://schemas.openxmlformats.org/officeDocument/2006/math">
                    <m:r>
                      <a:rPr lang="en-US" b="0" i="1" smtClean="0">
                        <a:latin typeface="Cambria Math" panose="02040503050406030204" pitchFamily="18" charset="0"/>
                      </a:rPr>
                      <m:t>𝑦</m:t>
                    </m:r>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0</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rPr>
                          <m:t>0</m:t>
                        </m:r>
                      </m:sub>
                      <m:sup>
                        <m:r>
                          <a:rPr lang="en-US" i="1">
                            <a:latin typeface="Cambria Math" panose="02040503050406030204" pitchFamily="18" charset="0"/>
                          </a:rPr>
                          <m:t>𝑠</m:t>
                        </m:r>
                      </m:sup>
                      <m:e>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i="1">
                                <a:latin typeface="Cambria Math" panose="02040503050406030204" pitchFamily="18" charset="0"/>
                              </a:rPr>
                              <m:t>𝜃</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m:t>
                                    </m:r>
                                  </m:sup>
                                </m:sSup>
                              </m:e>
                            </m:d>
                            <m:r>
                              <a:rPr lang="en-US" i="1">
                                <a:latin typeface="Cambria Math" panose="02040503050406030204" pitchFamily="18" charset="0"/>
                              </a:rPr>
                              <m:t>𝑑𝑠</m:t>
                            </m:r>
                            <m:r>
                              <a:rPr lang="en-US" i="1">
                                <a:latin typeface="Cambria Math" panose="02040503050406030204" pitchFamily="18" charset="0"/>
                              </a:rPr>
                              <m:t>′</m:t>
                            </m:r>
                          </m:e>
                        </m:func>
                      </m:e>
                    </m:nary>
                  </m:oMath>
                </a14:m>
                <a:endParaRPr lang="en-US" dirty="0"/>
              </a:p>
              <a:p>
                <a:r>
                  <a:rPr lang="en-US" dirty="0"/>
                  <a:t>Pro: curvature function is smooth, so curvature can be given upper bound constraint.</a:t>
                </a:r>
              </a:p>
              <a:p>
                <a:r>
                  <a:rPr lang="en-US" dirty="0"/>
                  <a:t>Con: path has no closed-form equation; </a:t>
                </a:r>
                <a:r>
                  <a:rPr lang="en-US" dirty="0" err="1"/>
                  <a:t>Fesnel</a:t>
                </a:r>
                <a:r>
                  <a:rPr lang="en-US" dirty="0"/>
                  <a:t> integrals need to be computed with numerical integration using Simpson’s rule, which divides the integration interval into </a:t>
                </a:r>
                <a14:m>
                  <m:oMath xmlns:m="http://schemas.openxmlformats.org/officeDocument/2006/math">
                    <m:r>
                      <a:rPr lang="en-US" i="1" dirty="0" smtClean="0">
                        <a:latin typeface="Cambria Math" panose="02040503050406030204" pitchFamily="18" charset="0"/>
                      </a:rPr>
                      <m:t>𝑛</m:t>
                    </m:r>
                  </m:oMath>
                </a14:m>
                <a:r>
                  <a:rPr lang="en-US" dirty="0"/>
                  <a:t> regions, and evaluates the function at each region boundary:</a:t>
                </a:r>
              </a:p>
              <a:p>
                <a:pPr lvl="1"/>
                <a14:m>
                  <m:oMath xmlns:m="http://schemas.openxmlformats.org/officeDocument/2006/math">
                    <m:nary>
                      <m:naryPr>
                        <m:ctrlPr>
                          <a:rPr lang="en-US" i="1">
                            <a:latin typeface="Cambria Math" panose="02040503050406030204" pitchFamily="18" charset="0"/>
                          </a:rPr>
                        </m:ctrlPr>
                      </m:naryPr>
                      <m:sub>
                        <m:r>
                          <m:rPr>
                            <m:brk m:alnAt="23"/>
                          </m:rPr>
                          <a:rPr lang="en-US" i="1">
                            <a:latin typeface="Cambria Math" panose="02040503050406030204" pitchFamily="18" charset="0"/>
                          </a:rPr>
                          <m:t>0</m:t>
                        </m:r>
                      </m:sub>
                      <m:sup>
                        <m:r>
                          <a:rPr lang="en-US" i="1">
                            <a:latin typeface="Cambria Math" panose="02040503050406030204" pitchFamily="18" charset="0"/>
                          </a:rPr>
                          <m:t>𝑠</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e>
                        </m:d>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3</m:t>
                            </m:r>
                            <m:r>
                              <a:rPr lang="en-US" b="0" i="1" smtClean="0">
                                <a:latin typeface="Cambria Math" panose="02040503050406030204" pitchFamily="18" charset="0"/>
                              </a:rPr>
                              <m:t>𝑛</m:t>
                            </m:r>
                          </m:den>
                        </m:f>
                        <m:d>
                          <m:dPr>
                            <m:ctrlPr>
                              <a:rPr lang="en-US" b="0" i="1" smtClean="0">
                                <a:latin typeface="Cambria Math" panose="02040503050406030204" pitchFamily="18" charset="0"/>
                              </a:rPr>
                            </m:ctrlPr>
                          </m:dPr>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+4</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𝑠</m:t>
                                    </m:r>
                                  </m:num>
                                  <m:den>
                                    <m:r>
                                      <a:rPr lang="en-US" b="0" i="1" smtClean="0">
                                        <a:latin typeface="Cambria Math" panose="02040503050406030204" pitchFamily="18" charset="0"/>
                                      </a:rPr>
                                      <m:t>𝑛</m:t>
                                    </m:r>
                                  </m:den>
                                </m:f>
                              </m:e>
                            </m:d>
                            <m:r>
                              <a:rPr lang="en-US" b="0" i="1" smtClean="0">
                                <a:latin typeface="Cambria Math" panose="02040503050406030204" pitchFamily="18" charset="0"/>
                              </a:rPr>
                              <m:t>+2</m:t>
                            </m:r>
                            <m:r>
                              <a:rPr lang="en-US" i="1">
                                <a:latin typeface="Cambria Math" panose="02040503050406030204" pitchFamily="18" charset="0"/>
                              </a:rPr>
                              <m:t>𝑓</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2</m:t>
                                    </m:r>
                                    <m:r>
                                      <a:rPr lang="en-US" i="1">
                                        <a:latin typeface="Cambria Math" panose="02040503050406030204" pitchFamily="18" charset="0"/>
                                      </a:rPr>
                                      <m:t>𝑠</m:t>
                                    </m:r>
                                  </m:num>
                                  <m:den>
                                    <m:r>
                                      <a:rPr lang="en-US" i="1">
                                        <a:latin typeface="Cambria Math" panose="02040503050406030204" pitchFamily="18" charset="0"/>
                                      </a:rPr>
                                      <m:t>𝑛</m:t>
                                    </m:r>
                                  </m:den>
                                </m:f>
                              </m:e>
                            </m:d>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e>
                        </m:d>
                      </m:e>
                    </m:nary>
                  </m:oMath>
                </a14:m>
                <a:r>
                  <a:rPr lang="en-US" dirty="0"/>
                  <a:t> (fig below shows example w.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=2</m:t>
                    </m:r>
                  </m:oMath>
                </a14:m>
                <a:r>
                  <a:rPr lang="en-US" dirty="0"/>
                  <a:t>)</a:t>
                </a:r>
              </a:p>
              <a:p>
                <a:pPr lvl="1"/>
                <a:r>
                  <a:rPr lang="en-US" dirty="0"/>
                  <a:t>Numerical Integration| What is Simpson's Rule? [Intuition] </a:t>
                </a:r>
                <a:r>
                  <a:rPr lang="en-US" dirty="0">
                    <a:hlinkClick r:id="rId2"/>
                  </a:rPr>
                  <a:t>https://www.youtube.com/watch?v=DdNAcv_rezc</a:t>
                </a:r>
                <a:r>
                  <a:rPr lang="en-US" dirty="0"/>
                  <a:t> </a:t>
                </a:r>
                <a:endParaRPr lang="en-SE" dirty="0"/>
              </a:p>
            </p:txBody>
          </p:sp>
        </mc:Choice>
        <mc:Fallback xmlns="">
          <p:sp>
            <p:nvSpPr>
              <p:cNvPr id="3" name="Content Placeholder 2">
                <a:extLst>
                  <a:ext uri="{FF2B5EF4-FFF2-40B4-BE49-F238E27FC236}">
                    <a16:creationId xmlns:a16="http://schemas.microsoft.com/office/drawing/2014/main" id="{3D2677BC-04FD-47E8-96EB-444106E3B6A0}"/>
                  </a:ext>
                </a:extLst>
              </p:cNvPr>
              <p:cNvSpPr>
                <a:spLocks noGrp="1" noRot="1" noChangeAspect="1" noMove="1" noResize="1" noEditPoints="1" noAdjustHandles="1" noChangeArrowheads="1" noChangeShapeType="1" noTextEdit="1"/>
              </p:cNvSpPr>
              <p:nvPr>
                <p:ph idx="1"/>
              </p:nvPr>
            </p:nvSpPr>
            <p:spPr>
              <a:xfrm>
                <a:off x="304800" y="914400"/>
                <a:ext cx="8458200" cy="4343400"/>
              </a:xfrm>
              <a:blipFill>
                <a:blip r:embed="rId3"/>
                <a:stretch>
                  <a:fillRect l="-216" t="-1262"/>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FD798B8B-6014-459D-8340-602FEFB6493B}"/>
              </a:ext>
            </a:extLst>
          </p:cNvPr>
          <p:cNvSpPr>
            <a:spLocks noGrp="1"/>
          </p:cNvSpPr>
          <p:nvPr>
            <p:ph type="sldNum" sz="quarter" idx="12"/>
          </p:nvPr>
        </p:nvSpPr>
        <p:spPr/>
        <p:txBody>
          <a:bodyPr/>
          <a:lstStyle/>
          <a:p>
            <a:pPr>
              <a:defRPr/>
            </a:pPr>
            <a:fld id="{F57F456A-00AF-44E6-8D70-638C0D0130FF}" type="slidenum">
              <a:rPr lang="en-US" altLang="zh-CN" smtClean="0"/>
              <a:pPr>
                <a:defRPr/>
              </a:pPr>
              <a:t>43</a:t>
            </a:fld>
            <a:endParaRPr lang="en-US" altLang="zh-CN"/>
          </a:p>
        </p:txBody>
      </p:sp>
      <p:pic>
        <p:nvPicPr>
          <p:cNvPr id="6" name="Picture 5">
            <a:extLst>
              <a:ext uri="{FF2B5EF4-FFF2-40B4-BE49-F238E27FC236}">
                <a16:creationId xmlns:a16="http://schemas.microsoft.com/office/drawing/2014/main" id="{A03EB517-8A1A-49F8-8AC4-B553B77FEF3E}"/>
              </a:ext>
            </a:extLst>
          </p:cNvPr>
          <p:cNvPicPr>
            <a:picLocks noChangeAspect="1"/>
          </p:cNvPicPr>
          <p:nvPr/>
        </p:nvPicPr>
        <p:blipFill>
          <a:blip r:embed="rId4"/>
          <a:stretch>
            <a:fillRect/>
          </a:stretch>
        </p:blipFill>
        <p:spPr>
          <a:xfrm>
            <a:off x="1425332" y="4445976"/>
            <a:ext cx="6540500" cy="2387600"/>
          </a:xfrm>
          <a:prstGeom prst="rect">
            <a:avLst/>
          </a:prstGeom>
        </p:spPr>
      </p:pic>
    </p:spTree>
    <p:extLst>
      <p:ext uri="{BB962C8B-B14F-4D97-AF65-F5344CB8AC3E}">
        <p14:creationId xmlns:p14="http://schemas.microsoft.com/office/powerpoint/2010/main" val="1471766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2BB5-5ED5-4A54-804C-9A0B8D33D409}"/>
              </a:ext>
            </a:extLst>
          </p:cNvPr>
          <p:cNvSpPr>
            <a:spLocks noGrp="1"/>
          </p:cNvSpPr>
          <p:nvPr>
            <p:ph type="title"/>
          </p:nvPr>
        </p:nvSpPr>
        <p:spPr/>
        <p:txBody>
          <a:bodyPr/>
          <a:lstStyle/>
          <a:p>
            <a:r>
              <a:rPr lang="en-US" sz="3200" dirty="0"/>
              <a:t>Bending Energy Optimization Objective</a:t>
            </a:r>
            <a:endParaRPr lang="en-SE" sz="3200" dirty="0"/>
          </a:p>
        </p:txBody>
      </p:sp>
      <p:sp>
        <p:nvSpPr>
          <p:cNvPr id="4" name="Slide Number Placeholder 3">
            <a:extLst>
              <a:ext uri="{FF2B5EF4-FFF2-40B4-BE49-F238E27FC236}">
                <a16:creationId xmlns:a16="http://schemas.microsoft.com/office/drawing/2014/main" id="{3127FC4D-03F4-4F97-BA87-36CF0B530553}"/>
              </a:ext>
            </a:extLst>
          </p:cNvPr>
          <p:cNvSpPr>
            <a:spLocks noGrp="1"/>
          </p:cNvSpPr>
          <p:nvPr>
            <p:ph type="sldNum" sz="quarter" idx="12"/>
          </p:nvPr>
        </p:nvSpPr>
        <p:spPr/>
        <p:txBody>
          <a:bodyPr/>
          <a:lstStyle/>
          <a:p>
            <a:pPr>
              <a:defRPr/>
            </a:pPr>
            <a:fld id="{F57F456A-00AF-44E6-8D70-638C0D0130FF}" type="slidenum">
              <a:rPr lang="en-US" altLang="zh-CN" smtClean="0"/>
              <a:pPr>
                <a:defRPr/>
              </a:pPr>
              <a:t>44</a:t>
            </a:fld>
            <a:endParaRPr lang="en-US" altLang="zh-CN"/>
          </a:p>
        </p:txBody>
      </p:sp>
      <p:pic>
        <p:nvPicPr>
          <p:cNvPr id="7" name="Picture 6">
            <a:extLst>
              <a:ext uri="{FF2B5EF4-FFF2-40B4-BE49-F238E27FC236}">
                <a16:creationId xmlns:a16="http://schemas.microsoft.com/office/drawing/2014/main" id="{4105532E-1931-4AB0-9623-56C91F7AA9DF}"/>
              </a:ext>
            </a:extLst>
          </p:cNvPr>
          <p:cNvPicPr>
            <a:picLocks noChangeAspect="1"/>
          </p:cNvPicPr>
          <p:nvPr/>
        </p:nvPicPr>
        <p:blipFill>
          <a:blip r:embed="rId2"/>
          <a:stretch>
            <a:fillRect/>
          </a:stretch>
        </p:blipFill>
        <p:spPr>
          <a:xfrm>
            <a:off x="4785859" y="4572000"/>
            <a:ext cx="4281941" cy="2207875"/>
          </a:xfrm>
          <a:prstGeom prst="rect">
            <a:avLst/>
          </a:prstGeom>
        </p:spPr>
      </p:pic>
      <p:sp>
        <p:nvSpPr>
          <p:cNvPr id="8" name="Rectangle 7">
            <a:extLst>
              <a:ext uri="{FF2B5EF4-FFF2-40B4-BE49-F238E27FC236}">
                <a16:creationId xmlns:a16="http://schemas.microsoft.com/office/drawing/2014/main" id="{6C02DEB6-BF8A-4CA0-AFBE-1F9F0262C2F8}"/>
              </a:ext>
            </a:extLst>
          </p:cNvPr>
          <p:cNvSpPr/>
          <p:nvPr/>
        </p:nvSpPr>
        <p:spPr bwMode="auto">
          <a:xfrm>
            <a:off x="4800600" y="4724400"/>
            <a:ext cx="609600" cy="1295400"/>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4E6B61-8840-49FB-8DFA-3E899D600CC2}"/>
                  </a:ext>
                </a:extLst>
              </p:cNvPr>
              <p:cNvSpPr>
                <a:spLocks noGrp="1"/>
              </p:cNvSpPr>
              <p:nvPr>
                <p:ph idx="1"/>
              </p:nvPr>
            </p:nvSpPr>
            <p:spPr>
              <a:xfrm>
                <a:off x="457200" y="1162050"/>
                <a:ext cx="8229600" cy="4095750"/>
              </a:xfrm>
            </p:spPr>
            <p:txBody>
              <a:bodyPr>
                <a:normAutofit fontScale="62500" lnSpcReduction="20000"/>
              </a:bodyPr>
              <a:lstStyle/>
              <a:p>
                <a:r>
                  <a:rPr lang="en-US" dirty="0"/>
                  <a:t>Consider curvature modeled as Cubic spiral.</a:t>
                </a:r>
              </a:p>
              <a:p>
                <a:r>
                  <a:rPr lang="en-US" dirty="0"/>
                  <a:t>Minimize </a:t>
                </a:r>
                <a:r>
                  <a:rPr lang="en-US" i="1" dirty="0"/>
                  <a:t>Bending Energy</a:t>
                </a:r>
                <a:r>
                  <a:rPr lang="en-US" dirty="0"/>
                  <a:t>, defined as integral of squared curvature along the path, to distribute curvature evenly along spiral to promote comfort:</a:t>
                </a:r>
              </a:p>
              <a:p>
                <a:pPr lvl="1"/>
                <a14:m>
                  <m:oMath xmlns:m="http://schemas.openxmlformats.org/officeDocument/2006/math">
                    <m:r>
                      <m:rPr>
                        <m:sty m:val="p"/>
                      </m:rPr>
                      <a:rPr lang="en-US" b="0" i="0" smtClean="0">
                        <a:latin typeface="Cambria Math" panose="02040503050406030204" pitchFamily="18" charset="0"/>
                      </a:rPr>
                      <m:t>Min</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𝑏𝑒</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e>
                    </m:d>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3</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b="0" i="1" smtClean="0">
                                        <a:latin typeface="Cambria Math" panose="02040503050406030204" pitchFamily="18" charset="0"/>
                                      </a:rPr>
                                      <m:t>2</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0</m:t>
                                    </m:r>
                                  </m:sub>
                                </m:sSub>
                              </m:e>
                            </m:d>
                          </m:e>
                          <m:sup>
                            <m:r>
                              <a:rPr lang="en-US" b="0" i="1" smtClean="0">
                                <a:latin typeface="Cambria Math" panose="02040503050406030204" pitchFamily="18" charset="0"/>
                              </a:rPr>
                              <m:t>2</m:t>
                            </m:r>
                          </m:sup>
                        </m:sSup>
                      </m:e>
                    </m:nary>
                    <m:r>
                      <a:rPr lang="en-US" b="0" i="1" smtClean="0">
                        <a:latin typeface="Cambria Math" panose="02040503050406030204" pitchFamily="18" charset="0"/>
                      </a:rPr>
                      <m:t>𝑑𝑠</m:t>
                    </m:r>
                  </m:oMath>
                </a14:m>
                <a:endParaRPr lang="en-US" dirty="0"/>
              </a:p>
              <a:p>
                <a:r>
                  <a:rPr lang="en-US" dirty="0"/>
                  <a:t>Subject to constraints:</a:t>
                </a:r>
              </a:p>
              <a:p>
                <a:pPr lvl="1"/>
                <a:r>
                  <a:rPr lang="en-US" dirty="0"/>
                  <a:t> End point constraints: </a:t>
                </a:r>
              </a:p>
              <a:p>
                <a:pPr lvl="2"/>
                <a:r>
                  <a:rPr lang="en-US" dirty="0"/>
                  <a:t>Starting point: </a:t>
                </a:r>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𝜃</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r>
                          <a:rPr lang="en-US" b="0" i="1" smtClean="0">
                            <a:latin typeface="Cambria Math" panose="02040503050406030204" pitchFamily="18" charset="0"/>
                          </a:rPr>
                          <m:t>𝜅</m:t>
                        </m:r>
                        <m:d>
                          <m:dPr>
                            <m:ctrlPr>
                              <a:rPr lang="en-US" b="0" i="1" smtClean="0">
                                <a:latin typeface="Cambria Math" panose="02040503050406030204" pitchFamily="18" charset="0"/>
                              </a:rPr>
                            </m:ctrlPr>
                          </m:dPr>
                          <m:e>
                            <m:r>
                              <a:rPr lang="en-US" b="0" i="1" smtClean="0">
                                <a:latin typeface="Cambria Math" panose="02040503050406030204" pitchFamily="18" charset="0"/>
                              </a:rPr>
                              <m:t>0</m:t>
                            </m:r>
                          </m:e>
                        </m:d>
                      </m:e>
                    </m:d>
                    <m:r>
                      <a:rPr lang="en-US" b="0" i="1" smtClean="0">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i="1">
                                <a:latin typeface="Cambria Math" panose="02040503050406030204" pitchFamily="18" charset="0"/>
                              </a:rPr>
                              <m:t>0</m:t>
                            </m:r>
                          </m:sub>
                        </m:sSub>
                      </m:e>
                    </m:d>
                  </m:oMath>
                </a14:m>
                <a:endParaRPr lang="en-US" i="1" dirty="0">
                  <a:latin typeface="Cambria Math" panose="02040503050406030204" pitchFamily="18" charset="0"/>
                </a:endParaRPr>
              </a:p>
              <a:p>
                <a:pPr lvl="2"/>
                <a:r>
                  <a:rPr lang="en-US" dirty="0"/>
                  <a:t>Ending point: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𝑠</m:t>
                            </m:r>
                          </m:sub>
                        </m:sSub>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𝑠</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r>
                          <a:rPr lang="en-US" i="1">
                            <a:latin typeface="Cambria Math" panose="02040503050406030204" pitchFamily="18" charset="0"/>
                          </a:rPr>
                          <m:t>,</m:t>
                        </m:r>
                        <m:r>
                          <a:rPr lang="en-US" i="1">
                            <a:latin typeface="Cambria Math" panose="02040503050406030204" pitchFamily="18" charset="0"/>
                          </a:rPr>
                          <m:t>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r>
                          <a:rPr lang="en-US" i="1">
                            <a:latin typeface="Cambria Math" panose="02040503050406030204" pitchFamily="18" charset="0"/>
                          </a:rPr>
                          <m:t>,</m:t>
                        </m:r>
                        <m:r>
                          <a:rPr lang="en-US" i="1">
                            <a:latin typeface="Cambria Math" panose="02040503050406030204" pitchFamily="18" charset="0"/>
                          </a:rPr>
                          <m:t>𝜅</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e>
                    </m:d>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i="1">
                                <a:latin typeface="Cambria Math" panose="02040503050406030204" pitchFamily="18" charset="0"/>
                              </a:rPr>
                              <m:t>𝑓</m:t>
                            </m:r>
                          </m:sub>
                        </m:sSub>
                      </m:e>
                    </m:d>
                  </m:oMath>
                </a14:m>
                <a:endParaRPr lang="en-US" dirty="0"/>
              </a:p>
              <a:p>
                <a:pPr lvl="1"/>
                <a:r>
                  <a:rPr lang="en-US" dirty="0"/>
                  <a:t>Curvature constraints for two intermediate points:</a:t>
                </a:r>
              </a:p>
              <a:p>
                <a:pPr lvl="2"/>
                <a14:m>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𝜅</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num>
                          <m:den>
                            <m:r>
                              <a:rPr lang="en-US" b="0" i="1" smtClean="0">
                                <a:latin typeface="Cambria Math" panose="02040503050406030204" pitchFamily="18" charset="0"/>
                              </a:rPr>
                              <m:t>3</m:t>
                            </m:r>
                          </m:den>
                        </m:f>
                        <m:r>
                          <a:rPr lang="en-US" b="0" i="1" smtClean="0">
                            <a:latin typeface="Cambria Math" panose="02040503050406030204" pitchFamily="18" charset="0"/>
                          </a:rPr>
                          <m:t>)</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𝜅</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2</m:t>
                                </m:r>
                                <m:r>
                                  <a:rPr lang="en-US" i="1">
                                    <a:latin typeface="Cambria Math" panose="02040503050406030204" pitchFamily="18" charset="0"/>
                                  </a:rPr>
                                  <m:t>𝑠</m:t>
                                </m:r>
                              </m:e>
                              <m:sub>
                                <m:r>
                                  <a:rPr lang="en-US" i="1">
                                    <a:latin typeface="Cambria Math" panose="02040503050406030204" pitchFamily="18" charset="0"/>
                                  </a:rPr>
                                  <m:t>𝑓</m:t>
                                </m:r>
                              </m:sub>
                            </m:sSub>
                          </m:num>
                          <m:den>
                            <m:r>
                              <a:rPr lang="en-US" i="1">
                                <a:latin typeface="Cambria Math" panose="02040503050406030204" pitchFamily="18" charset="0"/>
                              </a:rPr>
                              <m:t>3</m:t>
                            </m:r>
                          </m:den>
                        </m:f>
                        <m:r>
                          <a:rPr lang="en-US" i="1">
                            <a:latin typeface="Cambria Math" panose="02040503050406030204" pitchFamily="18" charset="0"/>
                          </a:rPr>
                          <m:t>)</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i="1">
                            <a:latin typeface="Cambria Math" panose="02040503050406030204" pitchFamily="18" charset="0"/>
                          </a:rPr>
                          <m:t>𝑚𝑎𝑥</m:t>
                        </m:r>
                      </m:sub>
                    </m:sSub>
                  </m:oMath>
                </a14:m>
                <a:endParaRPr lang="en-US" dirty="0"/>
              </a:p>
              <a:p>
                <a:r>
                  <a:rPr lang="en-US" dirty="0"/>
                  <a:t>The optimization problem has closed-form solutions</a:t>
                </a:r>
              </a:p>
              <a:p>
                <a:endParaRPr lang="en-US" dirty="0"/>
              </a:p>
            </p:txBody>
          </p:sp>
        </mc:Choice>
        <mc:Fallback xmlns="">
          <p:sp>
            <p:nvSpPr>
              <p:cNvPr id="3" name="Content Placeholder 2">
                <a:extLst>
                  <a:ext uri="{FF2B5EF4-FFF2-40B4-BE49-F238E27FC236}">
                    <a16:creationId xmlns:a16="http://schemas.microsoft.com/office/drawing/2014/main" id="{C84E6B61-8840-49FB-8DFA-3E899D600CC2}"/>
                  </a:ext>
                </a:extLst>
              </p:cNvPr>
              <p:cNvSpPr>
                <a:spLocks noGrp="1" noRot="1" noChangeAspect="1" noMove="1" noResize="1" noEditPoints="1" noAdjustHandles="1" noChangeArrowheads="1" noChangeShapeType="1" noTextEdit="1"/>
              </p:cNvSpPr>
              <p:nvPr>
                <p:ph idx="1"/>
              </p:nvPr>
            </p:nvSpPr>
            <p:spPr>
              <a:xfrm>
                <a:off x="457200" y="1162050"/>
                <a:ext cx="8229600" cy="4095750"/>
              </a:xfrm>
              <a:blipFill>
                <a:blip r:embed="rId3"/>
                <a:stretch>
                  <a:fillRect l="-667" t="-2232" r="-815"/>
                </a:stretch>
              </a:blipFill>
            </p:spPr>
            <p:txBody>
              <a:bodyPr/>
              <a:lstStyle/>
              <a:p>
                <a:r>
                  <a:rPr lang="en-SE">
                    <a:noFill/>
                  </a:rPr>
                  <a:t> </a:t>
                </a:r>
              </a:p>
            </p:txBody>
          </p:sp>
        </mc:Fallback>
      </mc:AlternateContent>
    </p:spTree>
    <p:extLst>
      <p:ext uri="{BB962C8B-B14F-4D97-AF65-F5344CB8AC3E}">
        <p14:creationId xmlns:p14="http://schemas.microsoft.com/office/powerpoint/2010/main" val="1162155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BC40C-EE5C-C889-928D-FF3190CB830F}"/>
              </a:ext>
            </a:extLst>
          </p:cNvPr>
          <p:cNvSpPr>
            <a:spLocks noGrp="1"/>
          </p:cNvSpPr>
          <p:nvPr>
            <p:ph type="title"/>
          </p:nvPr>
        </p:nvSpPr>
        <p:spPr/>
        <p:txBody>
          <a:bodyPr/>
          <a:lstStyle/>
          <a:p>
            <a:r>
              <a:rPr lang="en-US" dirty="0"/>
              <a:t>Soft Constraints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0C26502-335D-6006-E3FB-D8766FF8AFE8}"/>
                  </a:ext>
                </a:extLst>
              </p:cNvPr>
              <p:cNvSpPr>
                <a:spLocks noGrp="1"/>
              </p:cNvSpPr>
              <p:nvPr>
                <p:ph idx="1"/>
              </p:nvPr>
            </p:nvSpPr>
            <p:spPr/>
            <p:txBody>
              <a:bodyPr/>
              <a:lstStyle/>
              <a:p>
                <a:r>
                  <a:rPr lang="en-US" dirty="0"/>
                  <a:t>Since it is challenging to satisfy hard equality constraints, they can be softened into penalty terms in the objective function:</a:t>
                </a:r>
              </a:p>
              <a:p>
                <a:pPr lvl="1"/>
                <a14:m>
                  <m:oMath xmlns:m="http://schemas.openxmlformats.org/officeDocument/2006/math">
                    <m:r>
                      <m:rPr>
                        <m:sty m:val="p"/>
                      </m:rPr>
                      <a:rPr lang="en-US" b="0" i="0" smtClean="0">
                        <a:latin typeface="Cambria Math" panose="02040503050406030204" pitchFamily="18" charset="0"/>
                      </a:rPr>
                      <m:t>Min</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𝑏𝑒</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e>
                    </m:d>
                    <m:r>
                      <a:rPr lang="en-US" b="0" i="1" smtClean="0">
                        <a:latin typeface="Cambria Math" panose="02040503050406030204" pitchFamily="18" charset="0"/>
                      </a:rPr>
                      <m:t>+</m:t>
                    </m:r>
                    <m:r>
                      <a:rPr lang="en-US" b="0" i="1" smtClean="0">
                        <a:latin typeface="Cambria Math" panose="02040503050406030204" pitchFamily="18" charset="0"/>
                      </a:rPr>
                      <m:t>𝛼</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𝑠</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𝑓</m:t>
                            </m:r>
                          </m:sub>
                        </m:sSub>
                      </m:e>
                    </m:d>
                    <m:r>
                      <a:rPr lang="en-US" b="0" i="1" smtClean="0">
                        <a:latin typeface="Cambria Math" panose="02040503050406030204" pitchFamily="18" charset="0"/>
                      </a:rPr>
                      <m:t>+</m:t>
                    </m:r>
                    <m:r>
                      <a:rPr lang="en-US" b="0" i="1" smtClean="0">
                        <a:latin typeface="Cambria Math" panose="02040503050406030204" pitchFamily="18" charset="0"/>
                      </a:rPr>
                      <m:t>𝛽</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𝑠</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𝑓</m:t>
                            </m:r>
                          </m:sub>
                        </m:sSub>
                      </m:e>
                    </m:d>
                    <m:r>
                      <a:rPr lang="en-US" i="1">
                        <a:latin typeface="Cambria Math" panose="02040503050406030204" pitchFamily="18" charset="0"/>
                      </a:rPr>
                      <m:t>+</m:t>
                    </m:r>
                    <m:r>
                      <a:rPr lang="en-US" b="0" i="1" smtClean="0">
                        <a:latin typeface="Cambria Math" panose="02040503050406030204" pitchFamily="18" charset="0"/>
                      </a:rPr>
                      <m:t>𝛾</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𝜃</m:t>
                            </m:r>
                          </m:e>
                          <m:sub>
                            <m:r>
                              <a:rPr lang="en-US" i="1">
                                <a:latin typeface="Cambria Math" panose="02040503050406030204" pitchFamily="18" charset="0"/>
                              </a:rPr>
                              <m:t>𝑠</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𝑓</m:t>
                            </m:r>
                          </m:sub>
                        </m:sSub>
                      </m:e>
                    </m:d>
                  </m:oMath>
                </a14:m>
                <a:endParaRPr lang="en-US" dirty="0"/>
              </a:p>
              <a:p>
                <a:pPr lvl="1"/>
                <a:r>
                  <a:rPr lang="en-US" dirty="0" err="1"/>
                  <a:t>s.t.</a:t>
                </a:r>
                <a:r>
                  <a:rPr lang="en-US" dirty="0"/>
                  <a:t> </a:t>
                </a:r>
                <a14:m>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𝜅</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𝑓</m:t>
                                </m:r>
                              </m:sub>
                            </m:sSub>
                          </m:num>
                          <m:den>
                            <m:r>
                              <a:rPr lang="en-US" b="0" i="1" smtClean="0">
                                <a:latin typeface="Cambria Math" panose="02040503050406030204" pitchFamily="18" charset="0"/>
                              </a:rPr>
                              <m:t>3</m:t>
                            </m:r>
                          </m:den>
                        </m:f>
                        <m:r>
                          <a:rPr lang="en-US" b="0" i="1" smtClean="0">
                            <a:latin typeface="Cambria Math" panose="02040503050406030204" pitchFamily="18" charset="0"/>
                          </a:rPr>
                          <m:t>)</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𝜅</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2</m:t>
                                    </m:r>
                                    <m:r>
                                      <a:rPr lang="en-US" i="1">
                                        <a:latin typeface="Cambria Math" panose="02040503050406030204" pitchFamily="18" charset="0"/>
                                      </a:rPr>
                                      <m:t>𝑠</m:t>
                                    </m:r>
                                  </m:e>
                                  <m:sub>
                                    <m:r>
                                      <a:rPr lang="en-US" i="1">
                                        <a:latin typeface="Cambria Math" panose="02040503050406030204" pitchFamily="18" charset="0"/>
                                      </a:rPr>
                                      <m:t>𝑓</m:t>
                                    </m:r>
                                  </m:sub>
                                </m:sSub>
                              </m:num>
                              <m:den>
                                <m:r>
                                  <a:rPr lang="en-US" i="1">
                                    <a:latin typeface="Cambria Math" panose="02040503050406030204" pitchFamily="18" charset="0"/>
                                  </a:rPr>
                                  <m:t>3</m:t>
                                </m:r>
                              </m:den>
                            </m:f>
                          </m:e>
                        </m:d>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i="1">
                            <a:latin typeface="Cambria Math" panose="02040503050406030204" pitchFamily="18" charset="0"/>
                          </a:rPr>
                          <m:t>𝑚𝑎𝑥</m:t>
                        </m:r>
                      </m:sub>
                    </m:sSub>
                    <m:r>
                      <a:rPr lang="en-US" b="0" i="1" smtClean="0">
                        <a:latin typeface="Cambria Math" panose="02040503050406030204" pitchFamily="18" charset="0"/>
                      </a:rPr>
                      <m:t>,</m:t>
                    </m:r>
                    <m:r>
                      <a:rPr lang="en-US" i="1">
                        <a:latin typeface="Cambria Math" panose="02040503050406030204" pitchFamily="18" charset="0"/>
                      </a:rPr>
                      <m:t>𝜅</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𝜅</m:t>
                        </m:r>
                      </m:e>
                      <m:sub>
                        <m:r>
                          <a:rPr lang="en-US" i="1">
                            <a:latin typeface="Cambria Math" panose="02040503050406030204" pitchFamily="18" charset="0"/>
                          </a:rPr>
                          <m:t>𝑓</m:t>
                        </m:r>
                      </m:sub>
                    </m:sSub>
                  </m:oMath>
                </a14:m>
                <a:endParaRPr lang="en-US" dirty="0"/>
              </a:p>
              <a:p>
                <a:pPr lvl="1"/>
                <a:endParaRPr lang="en-US" dirty="0"/>
              </a:p>
              <a:p>
                <a:pPr lvl="1"/>
                <a:endParaRPr lang="en-SE" dirty="0"/>
              </a:p>
            </p:txBody>
          </p:sp>
        </mc:Choice>
        <mc:Fallback xmlns="">
          <p:sp>
            <p:nvSpPr>
              <p:cNvPr id="3" name="Content Placeholder 2">
                <a:extLst>
                  <a:ext uri="{FF2B5EF4-FFF2-40B4-BE49-F238E27FC236}">
                    <a16:creationId xmlns:a16="http://schemas.microsoft.com/office/drawing/2014/main" id="{B0C26502-335D-6006-E3FB-D8766FF8AFE8}"/>
                  </a:ext>
                </a:extLst>
              </p:cNvPr>
              <p:cNvSpPr>
                <a:spLocks noGrp="1" noRot="1" noChangeAspect="1" noMove="1" noResize="1" noEditPoints="1" noAdjustHandles="1" noChangeArrowheads="1" noChangeShapeType="1" noTextEdit="1"/>
              </p:cNvSpPr>
              <p:nvPr>
                <p:ph idx="1"/>
              </p:nvPr>
            </p:nvSpPr>
            <p:spPr>
              <a:blipFill>
                <a:blip r:embed="rId2"/>
                <a:stretch>
                  <a:fillRect l="-1704" t="-1553" r="-1556"/>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63F7463-7CDA-E430-FCFD-7E0D60739571}"/>
              </a:ext>
            </a:extLst>
          </p:cNvPr>
          <p:cNvSpPr>
            <a:spLocks noGrp="1"/>
          </p:cNvSpPr>
          <p:nvPr>
            <p:ph type="sldNum" sz="quarter" idx="12"/>
          </p:nvPr>
        </p:nvSpPr>
        <p:spPr/>
        <p:txBody>
          <a:bodyPr/>
          <a:lstStyle/>
          <a:p>
            <a:pPr>
              <a:defRPr/>
            </a:pPr>
            <a:fld id="{F57F456A-00AF-44E6-8D70-638C0D0130FF}" type="slidenum">
              <a:rPr lang="en-US" altLang="zh-CN" smtClean="0"/>
              <a:pPr>
                <a:defRPr/>
              </a:pPr>
              <a:t>45</a:t>
            </a:fld>
            <a:endParaRPr lang="en-US" altLang="zh-CN"/>
          </a:p>
        </p:txBody>
      </p:sp>
    </p:spTree>
    <p:extLst>
      <p:ext uri="{BB962C8B-B14F-4D97-AF65-F5344CB8AC3E}">
        <p14:creationId xmlns:p14="http://schemas.microsoft.com/office/powerpoint/2010/main" val="2787780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934B-8EAF-4ACE-B6F1-28CC0F867D4E}"/>
              </a:ext>
            </a:extLst>
          </p:cNvPr>
          <p:cNvSpPr>
            <a:spLocks noGrp="1"/>
          </p:cNvSpPr>
          <p:nvPr>
            <p:ph type="title"/>
          </p:nvPr>
        </p:nvSpPr>
        <p:spPr/>
        <p:txBody>
          <a:bodyPr/>
          <a:lstStyle/>
          <a:p>
            <a:r>
              <a:rPr lang="en-US" dirty="0"/>
              <a:t>Example Spline vs. Spiral</a:t>
            </a:r>
            <a:endParaRPr lang="en-SE" dirty="0"/>
          </a:p>
        </p:txBody>
      </p:sp>
      <p:sp>
        <p:nvSpPr>
          <p:cNvPr id="3" name="Content Placeholder 2">
            <a:extLst>
              <a:ext uri="{FF2B5EF4-FFF2-40B4-BE49-F238E27FC236}">
                <a16:creationId xmlns:a16="http://schemas.microsoft.com/office/drawing/2014/main" id="{350B8AF7-FCBB-40D7-BC6D-96CCBC808323}"/>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19EE1485-8EC0-4894-9DF6-B4E04A5CD2A0}"/>
              </a:ext>
            </a:extLst>
          </p:cNvPr>
          <p:cNvSpPr>
            <a:spLocks noGrp="1"/>
          </p:cNvSpPr>
          <p:nvPr>
            <p:ph type="sldNum" sz="quarter" idx="12"/>
          </p:nvPr>
        </p:nvSpPr>
        <p:spPr/>
        <p:txBody>
          <a:bodyPr/>
          <a:lstStyle/>
          <a:p>
            <a:pPr>
              <a:defRPr/>
            </a:pPr>
            <a:fld id="{F57F456A-00AF-44E6-8D70-638C0D0130FF}" type="slidenum">
              <a:rPr lang="en-US" altLang="zh-CN" smtClean="0"/>
              <a:pPr>
                <a:defRPr/>
              </a:pPr>
              <a:t>46</a:t>
            </a:fld>
            <a:endParaRPr lang="en-US" altLang="zh-CN"/>
          </a:p>
        </p:txBody>
      </p:sp>
      <p:pic>
        <p:nvPicPr>
          <p:cNvPr id="5" name="Picture 4">
            <a:extLst>
              <a:ext uri="{FF2B5EF4-FFF2-40B4-BE49-F238E27FC236}">
                <a16:creationId xmlns:a16="http://schemas.microsoft.com/office/drawing/2014/main" id="{3147E421-0BB5-402D-A858-C6264F0234EF}"/>
              </a:ext>
            </a:extLst>
          </p:cNvPr>
          <p:cNvPicPr>
            <a:picLocks noChangeAspect="1"/>
          </p:cNvPicPr>
          <p:nvPr/>
        </p:nvPicPr>
        <p:blipFill>
          <a:blip r:embed="rId2"/>
          <a:stretch>
            <a:fillRect/>
          </a:stretch>
        </p:blipFill>
        <p:spPr>
          <a:xfrm>
            <a:off x="28575" y="2152650"/>
            <a:ext cx="8824760" cy="3429000"/>
          </a:xfrm>
          <a:prstGeom prst="rect">
            <a:avLst/>
          </a:prstGeom>
        </p:spPr>
      </p:pic>
    </p:spTree>
    <p:extLst>
      <p:ext uri="{BB962C8B-B14F-4D97-AF65-F5344CB8AC3E}">
        <p14:creationId xmlns:p14="http://schemas.microsoft.com/office/powerpoint/2010/main" val="120632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447A01-0902-4E14-8660-44E1A98D15F6}"/>
              </a:ext>
            </a:extLst>
          </p:cNvPr>
          <p:cNvPicPr>
            <a:picLocks noChangeAspect="1"/>
          </p:cNvPicPr>
          <p:nvPr/>
        </p:nvPicPr>
        <p:blipFill>
          <a:blip r:embed="rId3"/>
          <a:stretch>
            <a:fillRect/>
          </a:stretch>
        </p:blipFill>
        <p:spPr>
          <a:xfrm>
            <a:off x="5356027" y="3562164"/>
            <a:ext cx="3389832" cy="3200401"/>
          </a:xfrm>
          <a:prstGeom prst="rect">
            <a:avLst/>
          </a:prstGeom>
        </p:spPr>
      </p:pic>
      <p:sp>
        <p:nvSpPr>
          <p:cNvPr id="2" name="Title 1">
            <a:extLst>
              <a:ext uri="{FF2B5EF4-FFF2-40B4-BE49-F238E27FC236}">
                <a16:creationId xmlns:a16="http://schemas.microsoft.com/office/drawing/2014/main" id="{819E07C2-2462-49C3-AF79-1EC01CF72DEF}"/>
              </a:ext>
            </a:extLst>
          </p:cNvPr>
          <p:cNvSpPr>
            <a:spLocks noGrp="1"/>
          </p:cNvSpPr>
          <p:nvPr>
            <p:ph type="title"/>
          </p:nvPr>
        </p:nvSpPr>
        <p:spPr/>
        <p:txBody>
          <a:bodyPr/>
          <a:lstStyle/>
          <a:p>
            <a:r>
              <a:rPr lang="en-US" dirty="0"/>
              <a:t>Speed Profile Generation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6F7AED-AE61-46E6-B7AC-2047257056E3}"/>
                  </a:ext>
                </a:extLst>
              </p:cNvPr>
              <p:cNvSpPr>
                <a:spLocks noGrp="1"/>
              </p:cNvSpPr>
              <p:nvPr>
                <p:ph idx="1"/>
              </p:nvPr>
            </p:nvSpPr>
            <p:spPr>
              <a:xfrm>
                <a:off x="457200" y="1295400"/>
                <a:ext cx="8229600" cy="3048000"/>
              </a:xfrm>
            </p:spPr>
            <p:txBody>
              <a:bodyPr>
                <a:normAutofit fontScale="85000" lnSpcReduction="20000"/>
              </a:bodyPr>
              <a:lstStyle/>
              <a:p>
                <a:r>
                  <a:rPr lang="en-US" dirty="0"/>
                  <a:t>Behavior planner provides </a:t>
                </a:r>
                <a:r>
                  <a:rPr lang="en-US" dirty="0">
                    <a:solidFill>
                      <a:srgbClr val="FF0000"/>
                    </a:solidFill>
                  </a:rPr>
                  <a:t>reference speed</a:t>
                </a:r>
                <a:r>
                  <a:rPr lang="en-US" dirty="0"/>
                  <a:t> to local planner</a:t>
                </a:r>
              </a:p>
              <a:p>
                <a:pPr lvl="1"/>
                <a:r>
                  <a:rPr lang="en-US" dirty="0"/>
                  <a:t>May be current road speed limit</a:t>
                </a:r>
              </a:p>
              <a:p>
                <a:pPr lvl="1"/>
                <a:r>
                  <a:rPr lang="en-US" dirty="0"/>
                  <a:t>Or current maneuver (stopping due to Stop sign or red light, following a lead vehicle…)</a:t>
                </a:r>
              </a:p>
              <a:p>
                <a:r>
                  <a:rPr lang="en-US" dirty="0"/>
                  <a:t>Time-To-Collision (TTC) can be computed by difference in speeds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𝑒𝑔𝑜</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𝑙𝑒𝑎𝑑</m:t>
                        </m:r>
                      </m:sub>
                    </m:sSub>
                  </m:oMath>
                </a14:m>
                <a:r>
                  <a:rPr lang="en-US" dirty="0"/>
                  <a:t> divided by distance (arc length </a:t>
                </a:r>
                <a14:m>
                  <m:oMath xmlns:m="http://schemas.openxmlformats.org/officeDocument/2006/math">
                    <m:r>
                      <a:rPr lang="en-US" b="0" i="1" smtClean="0">
                        <a:latin typeface="Cambria Math" panose="02040503050406030204" pitchFamily="18" charset="0"/>
                      </a:rPr>
                      <m:t>𝑠</m:t>
                    </m:r>
                  </m:oMath>
                </a14:m>
                <a:r>
                  <a:rPr lang="en-US" dirty="0"/>
                  <a:t>)</a:t>
                </a:r>
              </a:p>
            </p:txBody>
          </p:sp>
        </mc:Choice>
        <mc:Fallback xmlns="">
          <p:sp>
            <p:nvSpPr>
              <p:cNvPr id="3" name="Content Placeholder 2">
                <a:extLst>
                  <a:ext uri="{FF2B5EF4-FFF2-40B4-BE49-F238E27FC236}">
                    <a16:creationId xmlns:a16="http://schemas.microsoft.com/office/drawing/2014/main" id="{C76F7AED-AE61-46E6-B7AC-2047257056E3}"/>
                  </a:ext>
                </a:extLst>
              </p:cNvPr>
              <p:cNvSpPr>
                <a:spLocks noGrp="1" noRot="1" noChangeAspect="1" noMove="1" noResize="1" noEditPoints="1" noAdjustHandles="1" noChangeArrowheads="1" noChangeShapeType="1" noTextEdit="1"/>
              </p:cNvSpPr>
              <p:nvPr>
                <p:ph idx="1"/>
              </p:nvPr>
            </p:nvSpPr>
            <p:spPr>
              <a:xfrm>
                <a:off x="457200" y="1295400"/>
                <a:ext cx="8229600" cy="3048000"/>
              </a:xfrm>
              <a:blipFill>
                <a:blip r:embed="rId4"/>
                <a:stretch>
                  <a:fillRect l="-1259" t="-460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3CA3BAA-E0D3-446C-90C5-5699CBDD7F31}"/>
              </a:ext>
            </a:extLst>
          </p:cNvPr>
          <p:cNvSpPr>
            <a:spLocks noGrp="1"/>
          </p:cNvSpPr>
          <p:nvPr>
            <p:ph type="sldNum" sz="quarter" idx="12"/>
          </p:nvPr>
        </p:nvSpPr>
        <p:spPr/>
        <p:txBody>
          <a:bodyPr/>
          <a:lstStyle/>
          <a:p>
            <a:pPr>
              <a:defRPr/>
            </a:pPr>
            <a:fld id="{F57F456A-00AF-44E6-8D70-638C0D0130FF}" type="slidenum">
              <a:rPr lang="en-US" altLang="zh-CN" smtClean="0"/>
              <a:pPr>
                <a:defRPr/>
              </a:pPr>
              <a:t>47</a:t>
            </a:fld>
            <a:endParaRPr lang="en-US" altLang="zh-CN"/>
          </a:p>
        </p:txBody>
      </p:sp>
      <p:pic>
        <p:nvPicPr>
          <p:cNvPr id="5" name="Picture 4">
            <a:extLst>
              <a:ext uri="{FF2B5EF4-FFF2-40B4-BE49-F238E27FC236}">
                <a16:creationId xmlns:a16="http://schemas.microsoft.com/office/drawing/2014/main" id="{4639D23C-A1EC-4DA7-9889-4C71263865A8}"/>
              </a:ext>
            </a:extLst>
          </p:cNvPr>
          <p:cNvPicPr>
            <a:picLocks noChangeAspect="1"/>
          </p:cNvPicPr>
          <p:nvPr/>
        </p:nvPicPr>
        <p:blipFill>
          <a:blip r:embed="rId5"/>
          <a:stretch>
            <a:fillRect/>
          </a:stretch>
        </p:blipFill>
        <p:spPr>
          <a:xfrm>
            <a:off x="3208661" y="4781080"/>
            <a:ext cx="1360229" cy="1577488"/>
          </a:xfrm>
          <a:prstGeom prst="rect">
            <a:avLst/>
          </a:prstGeom>
        </p:spPr>
      </p:pic>
      <p:pic>
        <p:nvPicPr>
          <p:cNvPr id="1026" name="Picture 2" descr="Amazon.com: 55-MPH SPEED LIMIT Signs - 18x24: Garden &amp; Outdoor">
            <a:extLst>
              <a:ext uri="{FF2B5EF4-FFF2-40B4-BE49-F238E27FC236}">
                <a16:creationId xmlns:a16="http://schemas.microsoft.com/office/drawing/2014/main" id="{EA592043-E33C-4F84-8DD5-D54823286C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835" y="4726618"/>
            <a:ext cx="1216025" cy="16213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6F26AFD-226C-440B-983C-2E74365E15DC}"/>
              </a:ext>
            </a:extLst>
          </p:cNvPr>
          <p:cNvPicPr>
            <a:picLocks noChangeAspect="1"/>
          </p:cNvPicPr>
          <p:nvPr/>
        </p:nvPicPr>
        <p:blipFill>
          <a:blip r:embed="rId7"/>
          <a:stretch>
            <a:fillRect/>
          </a:stretch>
        </p:blipFill>
        <p:spPr>
          <a:xfrm>
            <a:off x="1940919" y="4929860"/>
            <a:ext cx="1208683" cy="1214882"/>
          </a:xfrm>
          <a:prstGeom prst="rect">
            <a:avLst/>
          </a:prstGeom>
        </p:spPr>
      </p:pic>
    </p:spTree>
    <p:extLst>
      <p:ext uri="{BB962C8B-B14F-4D97-AF65-F5344CB8AC3E}">
        <p14:creationId xmlns:p14="http://schemas.microsoft.com/office/powerpoint/2010/main" val="218104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F7761-8A4B-4BBD-8C70-193489FC059B}"/>
              </a:ext>
            </a:extLst>
          </p:cNvPr>
          <p:cNvSpPr>
            <a:spLocks noGrp="1"/>
          </p:cNvSpPr>
          <p:nvPr>
            <p:ph type="title"/>
          </p:nvPr>
        </p:nvSpPr>
        <p:spPr/>
        <p:txBody>
          <a:bodyPr/>
          <a:lstStyle/>
          <a:p>
            <a:r>
              <a:rPr lang="en-US" dirty="0"/>
              <a:t>Curvature and Lateral Acceleration</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A08704-1AA9-4AB0-9A25-E7954FC15F30}"/>
                  </a:ext>
                </a:extLst>
              </p:cNvPr>
              <p:cNvSpPr>
                <a:spLocks noGrp="1"/>
              </p:cNvSpPr>
              <p:nvPr>
                <p:ph idx="1"/>
              </p:nvPr>
            </p:nvSpPr>
            <p:spPr>
              <a:xfrm>
                <a:off x="457200" y="1295400"/>
                <a:ext cx="8229600" cy="2667000"/>
              </a:xfrm>
            </p:spPr>
            <p:txBody>
              <a:bodyPr>
                <a:normAutofit fontScale="92500" lnSpcReduction="20000"/>
              </a:bodyPr>
              <a:lstStyle/>
              <a:p>
                <a:r>
                  <a:rPr lang="en-US" dirty="0"/>
                  <a:t>Speed also bounded by max lateral acceleration and curvature</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𝑘</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𝑙𝑎𝑡</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𝜅</m:t>
                                </m:r>
                              </m:e>
                              <m:sub>
                                <m:r>
                                  <a:rPr lang="en-US" b="0" i="1" smtClean="0">
                                    <a:latin typeface="Cambria Math" panose="02040503050406030204" pitchFamily="18" charset="0"/>
                                  </a:rPr>
                                  <m:t>𝑖</m:t>
                                </m:r>
                              </m:sub>
                            </m:sSub>
                          </m:den>
                        </m:f>
                      </m:e>
                    </m:rad>
                    <m:r>
                      <a:rPr lang="en-US" b="0" i="1" smtClean="0">
                        <a:latin typeface="Cambria Math" panose="02040503050406030204" pitchFamily="18" charset="0"/>
                      </a:rPr>
                      <m:t> </m:t>
                    </m:r>
                  </m:oMath>
                </a14:m>
                <a:endParaRPr lang="en-US" dirty="0"/>
              </a:p>
              <a:p>
                <a:r>
                  <a:rPr lang="en-US" dirty="0"/>
                  <a:t>Final reference speed selected as minimum of all upper bounds</a:t>
                </a:r>
              </a:p>
            </p:txBody>
          </p:sp>
        </mc:Choice>
        <mc:Fallback xmlns="">
          <p:sp>
            <p:nvSpPr>
              <p:cNvPr id="3" name="Content Placeholder 2">
                <a:extLst>
                  <a:ext uri="{FF2B5EF4-FFF2-40B4-BE49-F238E27FC236}">
                    <a16:creationId xmlns:a16="http://schemas.microsoft.com/office/drawing/2014/main" id="{98A08704-1AA9-4AB0-9A25-E7954FC15F30}"/>
                  </a:ext>
                </a:extLst>
              </p:cNvPr>
              <p:cNvSpPr>
                <a:spLocks noGrp="1" noRot="1" noChangeAspect="1" noMove="1" noResize="1" noEditPoints="1" noAdjustHandles="1" noChangeArrowheads="1" noChangeShapeType="1" noTextEdit="1"/>
              </p:cNvSpPr>
              <p:nvPr>
                <p:ph idx="1"/>
              </p:nvPr>
            </p:nvSpPr>
            <p:spPr>
              <a:xfrm>
                <a:off x="457200" y="1295400"/>
                <a:ext cx="8229600" cy="2667000"/>
              </a:xfrm>
              <a:blipFill>
                <a:blip r:embed="rId2"/>
                <a:stretch>
                  <a:fillRect l="-1481" t="-6407" b="-503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8B2865CD-69C9-41B9-81FF-3C1C019ABFDF}"/>
              </a:ext>
            </a:extLst>
          </p:cNvPr>
          <p:cNvSpPr>
            <a:spLocks noGrp="1"/>
          </p:cNvSpPr>
          <p:nvPr>
            <p:ph type="sldNum" sz="quarter" idx="12"/>
          </p:nvPr>
        </p:nvSpPr>
        <p:spPr/>
        <p:txBody>
          <a:bodyPr/>
          <a:lstStyle/>
          <a:p>
            <a:pPr>
              <a:defRPr/>
            </a:pPr>
            <a:fld id="{F57F456A-00AF-44E6-8D70-638C0D0130FF}" type="slidenum">
              <a:rPr lang="en-US" altLang="zh-CN" smtClean="0"/>
              <a:pPr>
                <a:defRPr/>
              </a:pPr>
              <a:t>48</a:t>
            </a:fld>
            <a:endParaRPr lang="en-US" altLang="zh-CN"/>
          </a:p>
        </p:txBody>
      </p:sp>
      <p:pic>
        <p:nvPicPr>
          <p:cNvPr id="6" name="Picture 5">
            <a:extLst>
              <a:ext uri="{FF2B5EF4-FFF2-40B4-BE49-F238E27FC236}">
                <a16:creationId xmlns:a16="http://schemas.microsoft.com/office/drawing/2014/main" id="{4F9203AB-82C4-476D-9EF5-231236BD2021}"/>
              </a:ext>
            </a:extLst>
          </p:cNvPr>
          <p:cNvPicPr>
            <a:picLocks noChangeAspect="1"/>
          </p:cNvPicPr>
          <p:nvPr/>
        </p:nvPicPr>
        <p:blipFill>
          <a:blip r:embed="rId3"/>
          <a:stretch>
            <a:fillRect/>
          </a:stretch>
        </p:blipFill>
        <p:spPr>
          <a:xfrm>
            <a:off x="2541578" y="3916363"/>
            <a:ext cx="4060844" cy="2812110"/>
          </a:xfrm>
          <a:prstGeom prst="rect">
            <a:avLst/>
          </a:prstGeom>
        </p:spPr>
      </p:pic>
    </p:spTree>
    <p:extLst>
      <p:ext uri="{BB962C8B-B14F-4D97-AF65-F5344CB8AC3E}">
        <p14:creationId xmlns:p14="http://schemas.microsoft.com/office/powerpoint/2010/main" val="1492498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6137-B505-45E2-BC52-B7A7F99D42A7}"/>
              </a:ext>
            </a:extLst>
          </p:cNvPr>
          <p:cNvSpPr>
            <a:spLocks noGrp="1"/>
          </p:cNvSpPr>
          <p:nvPr>
            <p:ph type="title"/>
          </p:nvPr>
        </p:nvSpPr>
        <p:spPr/>
        <p:txBody>
          <a:bodyPr/>
          <a:lstStyle/>
          <a:p>
            <a:r>
              <a:rPr lang="en-US" dirty="0"/>
              <a:t>Speed Profile Examples</a:t>
            </a:r>
            <a:endParaRPr lang="en-SE" dirty="0"/>
          </a:p>
        </p:txBody>
      </p:sp>
      <p:sp>
        <p:nvSpPr>
          <p:cNvPr id="3" name="Content Placeholder 2">
            <a:extLst>
              <a:ext uri="{FF2B5EF4-FFF2-40B4-BE49-F238E27FC236}">
                <a16:creationId xmlns:a16="http://schemas.microsoft.com/office/drawing/2014/main" id="{979B2EB4-6FA1-4810-998A-9A936BFF5DF4}"/>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B066D68B-B952-4EF1-A5D1-ABE4F667389E}"/>
              </a:ext>
            </a:extLst>
          </p:cNvPr>
          <p:cNvSpPr>
            <a:spLocks noGrp="1"/>
          </p:cNvSpPr>
          <p:nvPr>
            <p:ph type="sldNum" sz="quarter" idx="12"/>
          </p:nvPr>
        </p:nvSpPr>
        <p:spPr/>
        <p:txBody>
          <a:bodyPr/>
          <a:lstStyle/>
          <a:p>
            <a:pPr>
              <a:defRPr/>
            </a:pPr>
            <a:fld id="{F57F456A-00AF-44E6-8D70-638C0D0130FF}" type="slidenum">
              <a:rPr lang="en-US" altLang="zh-CN" smtClean="0"/>
              <a:pPr>
                <a:defRPr/>
              </a:pPr>
              <a:t>49</a:t>
            </a:fld>
            <a:endParaRPr lang="en-US" altLang="zh-CN"/>
          </a:p>
        </p:txBody>
      </p:sp>
      <p:pic>
        <p:nvPicPr>
          <p:cNvPr id="6" name="Picture 5">
            <a:extLst>
              <a:ext uri="{FF2B5EF4-FFF2-40B4-BE49-F238E27FC236}">
                <a16:creationId xmlns:a16="http://schemas.microsoft.com/office/drawing/2014/main" id="{925A96A8-87BC-48C8-8155-60BC60378B77}"/>
              </a:ext>
            </a:extLst>
          </p:cNvPr>
          <p:cNvPicPr>
            <a:picLocks noChangeAspect="1"/>
          </p:cNvPicPr>
          <p:nvPr/>
        </p:nvPicPr>
        <p:blipFill>
          <a:blip r:embed="rId2"/>
          <a:stretch>
            <a:fillRect/>
          </a:stretch>
        </p:blipFill>
        <p:spPr>
          <a:xfrm>
            <a:off x="228600" y="922140"/>
            <a:ext cx="8571721" cy="5852370"/>
          </a:xfrm>
          <a:prstGeom prst="rect">
            <a:avLst/>
          </a:prstGeom>
        </p:spPr>
      </p:pic>
    </p:spTree>
    <p:extLst>
      <p:ext uri="{BB962C8B-B14F-4D97-AF65-F5344CB8AC3E}">
        <p14:creationId xmlns:p14="http://schemas.microsoft.com/office/powerpoint/2010/main" val="51966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raverse tree using BFS">
            <a:extLst>
              <a:ext uri="{FF2B5EF4-FFF2-40B4-BE49-F238E27FC236}">
                <a16:creationId xmlns:a16="http://schemas.microsoft.com/office/drawing/2014/main" id="{11157323-8EC6-47CF-A435-0A9063852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67" y="3218615"/>
            <a:ext cx="4547235" cy="35728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verse of tree using DFS">
            <a:extLst>
              <a:ext uri="{FF2B5EF4-FFF2-40B4-BE49-F238E27FC236}">
                <a16:creationId xmlns:a16="http://schemas.microsoft.com/office/drawing/2014/main" id="{CC1A7AC1-0FFC-4867-8517-7C6400B52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968" y="3218615"/>
            <a:ext cx="4547235" cy="35728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0A87A4-AF48-4EFE-B262-8ECCB6CC3E33}"/>
              </a:ext>
            </a:extLst>
          </p:cNvPr>
          <p:cNvSpPr>
            <a:spLocks noGrp="1"/>
          </p:cNvSpPr>
          <p:nvPr>
            <p:ph type="title"/>
          </p:nvPr>
        </p:nvSpPr>
        <p:spPr/>
        <p:txBody>
          <a:bodyPr/>
          <a:lstStyle/>
          <a:p>
            <a:r>
              <a:rPr lang="en-US" altLang="zh-CN" dirty="0"/>
              <a:t>BFS and DFS</a:t>
            </a:r>
            <a:endParaRPr lang="en-SE" dirty="0"/>
          </a:p>
        </p:txBody>
      </p:sp>
      <p:sp>
        <p:nvSpPr>
          <p:cNvPr id="4" name="Slide Number Placeholder 3">
            <a:extLst>
              <a:ext uri="{FF2B5EF4-FFF2-40B4-BE49-F238E27FC236}">
                <a16:creationId xmlns:a16="http://schemas.microsoft.com/office/drawing/2014/main" id="{1A23A96B-1378-43DF-BE39-B1BBE65982BC}"/>
              </a:ext>
            </a:extLst>
          </p:cNvPr>
          <p:cNvSpPr>
            <a:spLocks noGrp="1"/>
          </p:cNvSpPr>
          <p:nvPr>
            <p:ph type="sldNum" sz="quarter" idx="12"/>
          </p:nvPr>
        </p:nvSpPr>
        <p:spPr/>
        <p:txBody>
          <a:bodyPr/>
          <a:lstStyle/>
          <a:p>
            <a:pPr>
              <a:defRPr/>
            </a:pPr>
            <a:fld id="{F57F456A-00AF-44E6-8D70-638C0D0130FF}" type="slidenum">
              <a:rPr lang="en-US" altLang="zh-CN" smtClean="0"/>
              <a:pPr>
                <a:defRPr/>
              </a:pPr>
              <a:t>5</a:t>
            </a:fld>
            <a:endParaRPr lang="en-US" altLang="zh-CN"/>
          </a:p>
        </p:txBody>
      </p:sp>
      <p:sp>
        <p:nvSpPr>
          <p:cNvPr id="6" name="Rectangle 5">
            <a:extLst>
              <a:ext uri="{FF2B5EF4-FFF2-40B4-BE49-F238E27FC236}">
                <a16:creationId xmlns:a16="http://schemas.microsoft.com/office/drawing/2014/main" id="{FA70AF58-9E01-469C-BA44-F5B32333EB64}"/>
              </a:ext>
            </a:extLst>
          </p:cNvPr>
          <p:cNvSpPr/>
          <p:nvPr/>
        </p:nvSpPr>
        <p:spPr>
          <a:xfrm>
            <a:off x="2781300" y="6623858"/>
            <a:ext cx="3581400" cy="246221"/>
          </a:xfrm>
          <a:prstGeom prst="rect">
            <a:avLst/>
          </a:prstGeom>
        </p:spPr>
        <p:txBody>
          <a:bodyPr wrap="square">
            <a:spAutoFit/>
          </a:bodyPr>
          <a:lstStyle/>
          <a:p>
            <a:r>
              <a:rPr lang="en-US" sz="1000" dirty="0"/>
              <a:t>https://medium.com/@nihatkoc/dfs-vs-bfs-6b632c381ed6</a:t>
            </a:r>
            <a:endParaRPr lang="en-SE" sz="1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FEABCE-0DE9-4724-8BC5-1A89E6A980AF}"/>
                  </a:ext>
                </a:extLst>
              </p:cNvPr>
              <p:cNvSpPr>
                <a:spLocks noGrp="1"/>
              </p:cNvSpPr>
              <p:nvPr>
                <p:ph idx="1"/>
              </p:nvPr>
            </p:nvSpPr>
            <p:spPr>
              <a:xfrm>
                <a:off x="457200" y="1066800"/>
                <a:ext cx="8382000" cy="2895600"/>
              </a:xfrm>
            </p:spPr>
            <p:txBody>
              <a:bodyPr>
                <a:normAutofit fontScale="55000" lnSpcReduction="20000"/>
              </a:bodyPr>
              <a:lstStyle/>
              <a:p>
                <a:r>
                  <a:rPr lang="en-US" dirty="0"/>
                  <a:t>Breadth-First Search (BFS): at each node, expand all neighbor nodes at the present depth prior to moving on to the nodes at the next depth level. (Left figure)</a:t>
                </a:r>
              </a:p>
              <a:p>
                <a:r>
                  <a:rPr lang="en-US" dirty="0"/>
                  <a:t>Depth-First Search (DFS): at each node, expand as far as possible along each branch before backtracking. (Right figure)</a:t>
                </a:r>
              </a:p>
              <a:p>
                <a:r>
                  <a:rPr lang="en-US" dirty="0"/>
                  <a:t>BFS and DFS are inefficient since they do not consider edge costs for selecting the next node to expand. BFS is better than DFS for path planning: </a:t>
                </a:r>
              </a:p>
              <a:p>
                <a:pPr lvl="1"/>
                <a:r>
                  <a:rPr lang="en-US" dirty="0"/>
                  <a:t>BFS can finish after finding a path to the goal with total cost </a:t>
                </a:r>
                <a14:m>
                  <m:oMath xmlns:m="http://schemas.openxmlformats.org/officeDocument/2006/math">
                    <m:r>
                      <a:rPr lang="en-US" i="1">
                        <a:latin typeface="Cambria Math" panose="02040503050406030204" pitchFamily="18" charset="0"/>
                      </a:rPr>
                      <m:t>≤</m:t>
                    </m:r>
                  </m:oMath>
                </a14:m>
                <a:r>
                  <a:rPr lang="en-US" dirty="0"/>
                  <a:t> cost of all other partial paths.</a:t>
                </a:r>
              </a:p>
              <a:p>
                <a:pPr lvl="1"/>
                <a:r>
                  <a:rPr lang="en-US" dirty="0"/>
                  <a:t>DFS must expand all nodes of the graph.</a:t>
                </a:r>
              </a:p>
              <a:p>
                <a:r>
                  <a:rPr lang="en-US" dirty="0"/>
                  <a:t>They are not used for robotic path planning. Shown here for comparison purposes.</a:t>
                </a:r>
                <a:endParaRPr lang="en-SE" dirty="0"/>
              </a:p>
            </p:txBody>
          </p:sp>
        </mc:Choice>
        <mc:Fallback xmlns="">
          <p:sp>
            <p:nvSpPr>
              <p:cNvPr id="3" name="Content Placeholder 2">
                <a:extLst>
                  <a:ext uri="{FF2B5EF4-FFF2-40B4-BE49-F238E27FC236}">
                    <a16:creationId xmlns:a16="http://schemas.microsoft.com/office/drawing/2014/main" id="{C7FEABCE-0DE9-4724-8BC5-1A89E6A980AF}"/>
                  </a:ext>
                </a:extLst>
              </p:cNvPr>
              <p:cNvSpPr>
                <a:spLocks noGrp="1" noRot="1" noChangeAspect="1" noMove="1" noResize="1" noEditPoints="1" noAdjustHandles="1" noChangeArrowheads="1" noChangeShapeType="1" noTextEdit="1"/>
              </p:cNvSpPr>
              <p:nvPr>
                <p:ph idx="1"/>
              </p:nvPr>
            </p:nvSpPr>
            <p:spPr>
              <a:xfrm>
                <a:off x="457200" y="1066800"/>
                <a:ext cx="8382000" cy="2895600"/>
              </a:xfrm>
              <a:blipFill>
                <a:blip r:embed="rId5"/>
                <a:stretch>
                  <a:fillRect l="-436" t="-2947" b="-2526"/>
                </a:stretch>
              </a:blipFill>
            </p:spPr>
            <p:txBody>
              <a:bodyPr/>
              <a:lstStyle/>
              <a:p>
                <a:r>
                  <a:rPr lang="en-SE">
                    <a:noFill/>
                  </a:rPr>
                  <a:t> </a:t>
                </a:r>
              </a:p>
            </p:txBody>
          </p:sp>
        </mc:Fallback>
      </mc:AlternateContent>
    </p:spTree>
    <p:extLst>
      <p:ext uri="{BB962C8B-B14F-4D97-AF65-F5344CB8AC3E}">
        <p14:creationId xmlns:p14="http://schemas.microsoft.com/office/powerpoint/2010/main" val="2938551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D7C86-30C1-43F0-990D-888CE0D3FE35}"/>
              </a:ext>
            </a:extLst>
          </p:cNvPr>
          <p:cNvSpPr>
            <a:spLocks noGrp="1"/>
          </p:cNvSpPr>
          <p:nvPr>
            <p:ph type="title"/>
          </p:nvPr>
        </p:nvSpPr>
        <p:spPr/>
        <p:txBody>
          <a:bodyPr/>
          <a:lstStyle/>
          <a:p>
            <a:r>
              <a:rPr lang="en-US" dirty="0"/>
              <a:t>Linear Ramp vs. Trapezoidal Profile</a:t>
            </a:r>
            <a:endParaRPr lang="en-SE" dirty="0"/>
          </a:p>
        </p:txBody>
      </p:sp>
      <p:sp>
        <p:nvSpPr>
          <p:cNvPr id="3" name="Content Placeholder 2">
            <a:extLst>
              <a:ext uri="{FF2B5EF4-FFF2-40B4-BE49-F238E27FC236}">
                <a16:creationId xmlns:a16="http://schemas.microsoft.com/office/drawing/2014/main" id="{84AED21A-8CBA-43DD-A51E-0BABD13EBF1F}"/>
              </a:ext>
            </a:extLst>
          </p:cNvPr>
          <p:cNvSpPr>
            <a:spLocks noGrp="1"/>
          </p:cNvSpPr>
          <p:nvPr>
            <p:ph idx="1"/>
          </p:nvPr>
        </p:nvSpPr>
        <p:spPr>
          <a:xfrm>
            <a:off x="457200" y="1295400"/>
            <a:ext cx="8229600" cy="1981200"/>
          </a:xfrm>
        </p:spPr>
        <p:txBody>
          <a:bodyPr>
            <a:normAutofit fontScale="92500" lnSpcReduction="10000"/>
          </a:bodyPr>
          <a:lstStyle/>
          <a:p>
            <a:r>
              <a:rPr lang="en-US" dirty="0"/>
              <a:t>Linear ramp profile: constant acceleration to reach reference speed</a:t>
            </a:r>
          </a:p>
          <a:p>
            <a:r>
              <a:rPr lang="en-US" dirty="0"/>
              <a:t>Trapezoidal profile: constant-0-constant deceleration (e.g., for stopping at red light)</a:t>
            </a:r>
            <a:endParaRPr lang="en-SE" dirty="0"/>
          </a:p>
        </p:txBody>
      </p:sp>
      <p:sp>
        <p:nvSpPr>
          <p:cNvPr id="4" name="Slide Number Placeholder 3">
            <a:extLst>
              <a:ext uri="{FF2B5EF4-FFF2-40B4-BE49-F238E27FC236}">
                <a16:creationId xmlns:a16="http://schemas.microsoft.com/office/drawing/2014/main" id="{F1CA8FE2-E8BF-49B5-A4DC-C742E36381A3}"/>
              </a:ext>
            </a:extLst>
          </p:cNvPr>
          <p:cNvSpPr>
            <a:spLocks noGrp="1"/>
          </p:cNvSpPr>
          <p:nvPr>
            <p:ph type="sldNum" sz="quarter" idx="12"/>
          </p:nvPr>
        </p:nvSpPr>
        <p:spPr/>
        <p:txBody>
          <a:bodyPr/>
          <a:lstStyle/>
          <a:p>
            <a:pPr>
              <a:defRPr/>
            </a:pPr>
            <a:fld id="{F57F456A-00AF-44E6-8D70-638C0D0130FF}" type="slidenum">
              <a:rPr lang="en-US" altLang="zh-CN" smtClean="0"/>
              <a:pPr>
                <a:defRPr/>
              </a:pPr>
              <a:t>50</a:t>
            </a:fld>
            <a:endParaRPr lang="en-US" altLang="zh-CN"/>
          </a:p>
        </p:txBody>
      </p:sp>
      <p:pic>
        <p:nvPicPr>
          <p:cNvPr id="5" name="Picture 4">
            <a:extLst>
              <a:ext uri="{FF2B5EF4-FFF2-40B4-BE49-F238E27FC236}">
                <a16:creationId xmlns:a16="http://schemas.microsoft.com/office/drawing/2014/main" id="{B0B58F9D-E3C7-4506-8370-3B722C9B11AB}"/>
              </a:ext>
            </a:extLst>
          </p:cNvPr>
          <p:cNvPicPr>
            <a:picLocks noChangeAspect="1"/>
          </p:cNvPicPr>
          <p:nvPr/>
        </p:nvPicPr>
        <p:blipFill>
          <a:blip r:embed="rId2"/>
          <a:stretch>
            <a:fillRect/>
          </a:stretch>
        </p:blipFill>
        <p:spPr>
          <a:xfrm>
            <a:off x="469641" y="3189386"/>
            <a:ext cx="4239566" cy="3599120"/>
          </a:xfrm>
          <a:prstGeom prst="rect">
            <a:avLst/>
          </a:prstGeom>
        </p:spPr>
      </p:pic>
      <p:pic>
        <p:nvPicPr>
          <p:cNvPr id="6" name="Picture 5">
            <a:extLst>
              <a:ext uri="{FF2B5EF4-FFF2-40B4-BE49-F238E27FC236}">
                <a16:creationId xmlns:a16="http://schemas.microsoft.com/office/drawing/2014/main" id="{369A6112-ADFF-41F2-951A-6B000FDE265E}"/>
              </a:ext>
            </a:extLst>
          </p:cNvPr>
          <p:cNvPicPr>
            <a:picLocks noChangeAspect="1"/>
          </p:cNvPicPr>
          <p:nvPr/>
        </p:nvPicPr>
        <p:blipFill>
          <a:blip r:embed="rId3"/>
          <a:stretch>
            <a:fillRect/>
          </a:stretch>
        </p:blipFill>
        <p:spPr>
          <a:xfrm>
            <a:off x="4662661" y="3293706"/>
            <a:ext cx="4024139" cy="3400242"/>
          </a:xfrm>
          <a:prstGeom prst="rect">
            <a:avLst/>
          </a:prstGeom>
        </p:spPr>
      </p:pic>
    </p:spTree>
    <p:extLst>
      <p:ext uri="{BB962C8B-B14F-4D97-AF65-F5344CB8AC3E}">
        <p14:creationId xmlns:p14="http://schemas.microsoft.com/office/powerpoint/2010/main" val="3185645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C34A-DF45-43A2-B69D-C060EF145921}"/>
              </a:ext>
            </a:extLst>
          </p:cNvPr>
          <p:cNvSpPr>
            <a:spLocks noGrp="1"/>
          </p:cNvSpPr>
          <p:nvPr>
            <p:ph type="title"/>
          </p:nvPr>
        </p:nvSpPr>
        <p:spPr/>
        <p:txBody>
          <a:bodyPr/>
          <a:lstStyle/>
          <a:p>
            <a:r>
              <a:rPr lang="en-US" dirty="0"/>
              <a:t>Linear Ramp Profile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667B63-6255-4745-8EB1-6E7E251AEDEE}"/>
                  </a:ext>
                </a:extLst>
              </p:cNvPr>
              <p:cNvSpPr>
                <a:spLocks noGrp="1"/>
              </p:cNvSpPr>
              <p:nvPr>
                <p:ph idx="1"/>
              </p:nvPr>
            </p:nvSpPr>
            <p:spPr>
              <a:xfrm>
                <a:off x="457200" y="990600"/>
                <a:ext cx="8229600" cy="3507021"/>
              </a:xfrm>
            </p:spPr>
            <p:txBody>
              <a:bodyPr>
                <a:normAutofit fontScale="55000" lnSpcReduction="20000"/>
              </a:bodyPr>
              <a:lstStyle/>
              <a:p>
                <a:r>
                  <a:rPr lang="en-US" dirty="0"/>
                  <a:t>Given path length </a:t>
                </a:r>
                <a14:m>
                  <m:oMath xmlns:m="http://schemas.openxmlformats.org/officeDocument/2006/math">
                    <m:r>
                      <a:rPr lang="en-US" b="0" i="1" smtClean="0">
                        <a:latin typeface="Cambria Math" panose="02040503050406030204" pitchFamily="18" charset="0"/>
                      </a:rPr>
                      <m:t>𝑠</m:t>
                    </m:r>
                  </m:oMath>
                </a14:m>
                <a:r>
                  <a:rPr lang="en-US" dirty="0"/>
                  <a:t> and initial/final speeds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𝑓</m:t>
                        </m:r>
                      </m:sub>
                    </m:sSub>
                  </m:oMath>
                </a14:m>
                <a:r>
                  <a:rPr lang="en-US" dirty="0"/>
                  <a:t>, compute required acceleration </a:t>
                </a:r>
                <a14:m>
                  <m:oMath xmlns:m="http://schemas.openxmlformats.org/officeDocument/2006/math">
                    <m:r>
                      <a:rPr lang="en-US" b="0" i="1" smtClean="0">
                        <a:latin typeface="Cambria Math" panose="02040503050406030204" pitchFamily="18" charset="0"/>
                      </a:rPr>
                      <m:t>𝑎</m:t>
                    </m:r>
                  </m:oMath>
                </a14:m>
                <a:r>
                  <a:rPr lang="en-US" dirty="0"/>
                  <a:t>:</a:t>
                </a:r>
              </a:p>
              <a:p>
                <a:pPr lvl="1"/>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𝑓</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0</m:t>
                            </m:r>
                          </m:sub>
                          <m:sup>
                            <m:r>
                              <a:rPr lang="en-US" i="1">
                                <a:latin typeface="Cambria Math" panose="02040503050406030204" pitchFamily="18" charset="0"/>
                              </a:rPr>
                              <m:t>2</m:t>
                            </m:r>
                          </m:sup>
                        </m:sSubSup>
                      </m:num>
                      <m:den>
                        <m:r>
                          <a:rPr lang="en-US" b="0" i="1" smtClean="0">
                            <a:latin typeface="Cambria Math" panose="02040503050406030204" pitchFamily="18" charset="0"/>
                          </a:rPr>
                          <m:t>2</m:t>
                        </m:r>
                        <m:r>
                          <a:rPr lang="en-US" b="0" i="1" smtClean="0">
                            <a:latin typeface="Cambria Math" panose="02040503050406030204" pitchFamily="18" charset="0"/>
                          </a:rPr>
                          <m:t>𝑠</m:t>
                        </m:r>
                      </m:den>
                    </m:f>
                  </m:oMath>
                </a14:m>
                <a:endParaRPr lang="en-US" b="0" i="1" dirty="0">
                  <a:latin typeface="Cambria Math" panose="02040503050406030204" pitchFamily="18" charset="0"/>
                </a:endParaRPr>
              </a:p>
              <a:p>
                <a:pPr lvl="1"/>
                <a:r>
                  <a:rPr lang="en-US" dirty="0"/>
                  <a:t>Proof: consider a robot with starting speed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oMath>
                </a14:m>
                <a:r>
                  <a:rPr lang="en-US" dirty="0"/>
                  <a:t> and constant acceleration </a:t>
                </a:r>
                <a14:m>
                  <m:oMath xmlns:m="http://schemas.openxmlformats.org/officeDocument/2006/math">
                    <m:r>
                      <a:rPr lang="en-US" b="0" i="1" smtClean="0">
                        <a:latin typeface="Cambria Math" panose="02040503050406030204" pitchFamily="18" charset="0"/>
                      </a:rPr>
                      <m:t>𝑎</m:t>
                    </m:r>
                  </m:oMath>
                </a14:m>
                <a:r>
                  <a:rPr lang="en-US" dirty="0"/>
                  <a:t>. After time </a:t>
                </a:r>
                <a14:m>
                  <m:oMath xmlns:m="http://schemas.openxmlformats.org/officeDocument/2006/math">
                    <m:r>
                      <a:rPr lang="en-US" i="1">
                        <a:latin typeface="Cambria Math" panose="02040503050406030204" pitchFamily="18" charset="0"/>
                      </a:rPr>
                      <m:t>𝑡</m:t>
                    </m:r>
                  </m:oMath>
                </a14:m>
                <a:r>
                  <a:rPr lang="en-US" dirty="0"/>
                  <a:t>, it reaches speed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r>
                      <a:rPr lang="en-US" i="1">
                        <a:latin typeface="Cambria Math" panose="02040503050406030204" pitchFamily="18" charset="0"/>
                      </a:rPr>
                      <m:t>+</m:t>
                    </m:r>
                    <m:r>
                      <a:rPr lang="en-US" altLang="zh-CN" b="0" i="1" dirty="0" smtClean="0">
                        <a:latin typeface="Cambria Math" panose="02040503050406030204" pitchFamily="18" charset="0"/>
                      </a:rPr>
                      <m:t>𝑎</m:t>
                    </m:r>
                    <m:r>
                      <a:rPr lang="en-US" i="1">
                        <a:latin typeface="Cambria Math" panose="02040503050406030204" pitchFamily="18" charset="0"/>
                      </a:rPr>
                      <m:t>𝑡</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𝑡</m:t>
                        </m:r>
                      </m:sub>
                    </m:sSub>
                  </m:oMath>
                </a14:m>
                <a:r>
                  <a:rPr lang="en-US" dirty="0"/>
                  <a:t>, and travels a distance of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𝑡</m:t>
                                </m:r>
                              </m:sub>
                            </m:sSub>
                          </m:e>
                        </m:d>
                      </m:num>
                      <m:den>
                        <m:r>
                          <a:rPr lang="en-US" i="1">
                            <a:latin typeface="Cambria Math" panose="02040503050406030204" pitchFamily="18" charset="0"/>
                          </a:rPr>
                          <m:t>2</m:t>
                        </m:r>
                      </m:den>
                    </m:f>
                    <m:r>
                      <a:rPr lang="en-US" i="1">
                        <a:latin typeface="Cambria Math" panose="02040503050406030204" pitchFamily="18" charset="0"/>
                      </a:rPr>
                      <m:t>𝑡</m:t>
                    </m:r>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𝑡</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0</m:t>
                            </m:r>
                          </m:sub>
                          <m:sup>
                            <m:r>
                              <a:rPr lang="en-US" i="1">
                                <a:latin typeface="Cambria Math" panose="02040503050406030204" pitchFamily="18" charset="0"/>
                              </a:rPr>
                              <m:t>2</m:t>
                            </m:r>
                          </m:sup>
                        </m:sSubSup>
                      </m:num>
                      <m:den>
                        <m:r>
                          <a:rPr lang="en-US" i="1">
                            <a:latin typeface="Cambria Math" panose="02040503050406030204" pitchFamily="18" charset="0"/>
                          </a:rPr>
                          <m:t>2</m:t>
                        </m:r>
                        <m:r>
                          <a:rPr lang="en-US" b="0" i="1" smtClean="0">
                            <a:latin typeface="Cambria Math" panose="02040503050406030204" pitchFamily="18" charset="0"/>
                          </a:rPr>
                          <m:t>𝑎</m:t>
                        </m:r>
                      </m:den>
                    </m:f>
                  </m:oMath>
                </a14:m>
                <a:r>
                  <a:rPr lang="en-US" dirty="0"/>
                  <a:t>.</a:t>
                </a:r>
              </a:p>
              <a:p>
                <a:r>
                  <a:rPr lang="en-US" dirty="0"/>
                  <a:t>May clamp acceleration </a:t>
                </a:r>
                <a14:m>
                  <m:oMath xmlns:m="http://schemas.openxmlformats.org/officeDocument/2006/math">
                    <m:r>
                      <a:rPr lang="en-US" i="1">
                        <a:latin typeface="Cambria Math" panose="02040503050406030204" pitchFamily="18" charset="0"/>
                      </a:rPr>
                      <m:t>𝑎</m:t>
                    </m:r>
                  </m:oMath>
                </a14:m>
                <a:r>
                  <a:rPr lang="en-US" dirty="0"/>
                  <a:t> to improve rider comfort.</a:t>
                </a:r>
              </a:p>
              <a:p>
                <a:r>
                  <a:rPr lang="en-US" dirty="0"/>
                  <a:t>For each path segment, compute speed using accumulated path arc length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a:t> up to that point, to generate the speed profile:</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sSub>
                          <m:sSubPr>
                            <m:ctrlPr>
                              <a:rPr lang="en-US" b="0" i="1" smtClean="0">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𝑖</m:t>
                            </m:r>
                          </m:sub>
                        </m:sSub>
                      </m:sub>
                    </m:sSub>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2</m:t>
                        </m:r>
                        <m:r>
                          <a:rPr lang="en-US" i="1">
                            <a:latin typeface="Cambria Math" panose="02040503050406030204" pitchFamily="18" charset="0"/>
                          </a:rPr>
                          <m:t>𝑎</m:t>
                        </m:r>
                        <m:sSub>
                          <m:sSubPr>
                            <m:ctrlPr>
                              <a:rPr lang="en-US" b="0" i="1" smtClean="0">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𝑖</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0</m:t>
                            </m:r>
                          </m:sub>
                          <m:sup>
                            <m:r>
                              <a:rPr lang="en-US" i="1">
                                <a:latin typeface="Cambria Math" panose="02040503050406030204" pitchFamily="18" charset="0"/>
                              </a:rPr>
                              <m:t>2</m:t>
                            </m:r>
                          </m:sup>
                        </m:sSubSup>
                      </m:e>
                    </m:rad>
                  </m:oMath>
                </a14:m>
                <a:endParaRPr lang="en-SE" dirty="0"/>
              </a:p>
            </p:txBody>
          </p:sp>
        </mc:Choice>
        <mc:Fallback xmlns="">
          <p:sp>
            <p:nvSpPr>
              <p:cNvPr id="3" name="Content Placeholder 2">
                <a:extLst>
                  <a:ext uri="{FF2B5EF4-FFF2-40B4-BE49-F238E27FC236}">
                    <a16:creationId xmlns:a16="http://schemas.microsoft.com/office/drawing/2014/main" id="{01667B63-6255-4745-8EB1-6E7E251AEDEE}"/>
                  </a:ext>
                </a:extLst>
              </p:cNvPr>
              <p:cNvSpPr>
                <a:spLocks noGrp="1" noRot="1" noChangeAspect="1" noMove="1" noResize="1" noEditPoints="1" noAdjustHandles="1" noChangeArrowheads="1" noChangeShapeType="1" noTextEdit="1"/>
              </p:cNvSpPr>
              <p:nvPr>
                <p:ph idx="1"/>
              </p:nvPr>
            </p:nvSpPr>
            <p:spPr>
              <a:xfrm>
                <a:off x="457200" y="990600"/>
                <a:ext cx="8229600" cy="3507021"/>
              </a:xfrm>
              <a:blipFill>
                <a:blip r:embed="rId2"/>
                <a:stretch>
                  <a:fillRect l="-444" t="-226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4ADB7632-8591-4289-A9B8-C01605BFDC02}"/>
              </a:ext>
            </a:extLst>
          </p:cNvPr>
          <p:cNvSpPr>
            <a:spLocks noGrp="1"/>
          </p:cNvSpPr>
          <p:nvPr>
            <p:ph type="sldNum" sz="quarter" idx="12"/>
          </p:nvPr>
        </p:nvSpPr>
        <p:spPr/>
        <p:txBody>
          <a:bodyPr/>
          <a:lstStyle/>
          <a:p>
            <a:pPr>
              <a:defRPr/>
            </a:pPr>
            <a:fld id="{F57F456A-00AF-44E6-8D70-638C0D0130FF}" type="slidenum">
              <a:rPr lang="en-US" altLang="zh-CN" smtClean="0"/>
              <a:pPr>
                <a:defRPr/>
              </a:pPr>
              <a:t>51</a:t>
            </a:fld>
            <a:endParaRPr lang="en-US" altLang="zh-CN"/>
          </a:p>
        </p:txBody>
      </p:sp>
      <p:pic>
        <p:nvPicPr>
          <p:cNvPr id="6" name="Picture 5">
            <a:extLst>
              <a:ext uri="{FF2B5EF4-FFF2-40B4-BE49-F238E27FC236}">
                <a16:creationId xmlns:a16="http://schemas.microsoft.com/office/drawing/2014/main" id="{E3F1990E-7A7A-493C-8033-81430AFC7EAD}"/>
              </a:ext>
            </a:extLst>
          </p:cNvPr>
          <p:cNvPicPr>
            <a:picLocks noChangeAspect="1"/>
          </p:cNvPicPr>
          <p:nvPr/>
        </p:nvPicPr>
        <p:blipFill>
          <a:blip r:embed="rId3"/>
          <a:stretch>
            <a:fillRect/>
          </a:stretch>
        </p:blipFill>
        <p:spPr>
          <a:xfrm>
            <a:off x="685800" y="3777213"/>
            <a:ext cx="3628996" cy="3080787"/>
          </a:xfrm>
          <a:prstGeom prst="rect">
            <a:avLst/>
          </a:prstGeom>
        </p:spPr>
      </p:pic>
      <p:pic>
        <p:nvPicPr>
          <p:cNvPr id="8" name="Picture 7">
            <a:extLst>
              <a:ext uri="{FF2B5EF4-FFF2-40B4-BE49-F238E27FC236}">
                <a16:creationId xmlns:a16="http://schemas.microsoft.com/office/drawing/2014/main" id="{9C9E01A9-A7B5-4D0C-AD83-4D0E1294D7C8}"/>
              </a:ext>
            </a:extLst>
          </p:cNvPr>
          <p:cNvPicPr>
            <a:picLocks noChangeAspect="1"/>
          </p:cNvPicPr>
          <p:nvPr/>
        </p:nvPicPr>
        <p:blipFill>
          <a:blip r:embed="rId4"/>
          <a:stretch>
            <a:fillRect/>
          </a:stretch>
        </p:blipFill>
        <p:spPr>
          <a:xfrm>
            <a:off x="4443398" y="3960624"/>
            <a:ext cx="4114800" cy="2648138"/>
          </a:xfrm>
          <a:prstGeom prst="rect">
            <a:avLst/>
          </a:prstGeom>
        </p:spPr>
      </p:pic>
    </p:spTree>
    <p:extLst>
      <p:ext uri="{BB962C8B-B14F-4D97-AF65-F5344CB8AC3E}">
        <p14:creationId xmlns:p14="http://schemas.microsoft.com/office/powerpoint/2010/main" val="1591577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FD3B-E2B5-42E2-BEF4-BD1DEB41A4EB}"/>
              </a:ext>
            </a:extLst>
          </p:cNvPr>
          <p:cNvSpPr>
            <a:spLocks noGrp="1"/>
          </p:cNvSpPr>
          <p:nvPr>
            <p:ph type="title"/>
          </p:nvPr>
        </p:nvSpPr>
        <p:spPr/>
        <p:txBody>
          <a:bodyPr/>
          <a:lstStyle/>
          <a:p>
            <a:r>
              <a:rPr lang="en-US" dirty="0"/>
              <a:t>Trapezoidal Profile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AD1441-6131-4132-B264-77CFB48125D1}"/>
                  </a:ext>
                </a:extLst>
              </p:cNvPr>
              <p:cNvSpPr>
                <a:spLocks noGrp="1"/>
              </p:cNvSpPr>
              <p:nvPr>
                <p:ph idx="1"/>
              </p:nvPr>
            </p:nvSpPr>
            <p:spPr>
              <a:xfrm>
                <a:off x="-76199" y="1143000"/>
                <a:ext cx="5486400" cy="5631510"/>
              </a:xfrm>
            </p:spPr>
            <p:txBody>
              <a:bodyPr>
                <a:normAutofit fontScale="77500" lnSpcReduction="20000"/>
              </a:bodyPr>
              <a:lstStyle/>
              <a:p>
                <a:r>
                  <a:rPr lang="en-US" dirty="0"/>
                  <a:t>Given total path length </a:t>
                </a:r>
                <a14:m>
                  <m:oMath xmlns:m="http://schemas.openxmlformats.org/officeDocument/2006/math">
                    <m:r>
                      <a:rPr lang="en-US" i="1">
                        <a:latin typeface="Cambria Math" panose="02040503050406030204" pitchFamily="18" charset="0"/>
                      </a:rPr>
                      <m:t>𝑠</m:t>
                    </m:r>
                  </m:oMath>
                </a14:m>
                <a:r>
                  <a:rPr lang="en-US" dirty="0"/>
                  <a:t>, initial/final speeds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oMath>
                </a14:m>
                <a:r>
                  <a:rPr lang="en-US" dirty="0"/>
                  <a:t>, and transit speed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m:t>
                        </m:r>
                      </m:sub>
                    </m:sSub>
                  </m:oMath>
                </a14:m>
                <a:r>
                  <a:rPr lang="en-US" dirty="0"/>
                  <a:t>.</a:t>
                </a:r>
              </a:p>
              <a:p>
                <a:r>
                  <a:rPr lang="en-US" dirty="0"/>
                  <a:t>For 1</a:t>
                </a:r>
                <a:r>
                  <a:rPr lang="en-US" baseline="30000" dirty="0"/>
                  <a:t>st</a:t>
                </a:r>
                <a:r>
                  <a:rPr lang="en-US" dirty="0"/>
                  <a:t> segment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𝑎</m:t>
                        </m:r>
                      </m:sub>
                    </m:sSub>
                  </m:oMath>
                </a14:m>
                <a:r>
                  <a:rPr lang="en-US" dirty="0"/>
                  <a:t>: </a:t>
                </a:r>
              </a:p>
              <a:p>
                <a:pPr lvl="1"/>
                <a:r>
                  <a:rPr lang="en-US" dirty="0"/>
                  <a:t>Compute path arc length: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𝑎</m:t>
                        </m:r>
                      </m:sub>
                    </m:sSub>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𝑡</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0</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den>
                    </m:f>
                  </m:oMath>
                </a14:m>
                <a:endParaRPr lang="en-US" i="1" dirty="0">
                  <a:latin typeface="Cambria Math" panose="02040503050406030204" pitchFamily="18" charset="0"/>
                </a:endParaRPr>
              </a:p>
              <a:p>
                <a:pPr lvl="1"/>
                <a:r>
                  <a:rPr lang="en-US" sz="2700" dirty="0"/>
                  <a:t>Then compute speed profile: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𝑓𝑖</m:t>
                        </m:r>
                      </m:sub>
                    </m:sSub>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2</m:t>
                        </m:r>
                        <m:sSub>
                          <m:sSubPr>
                            <m:ctrlPr>
                              <a:rPr lang="en-US" b="0"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0</m:t>
                            </m:r>
                          </m:sub>
                        </m:sSub>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0</m:t>
                            </m:r>
                          </m:sub>
                          <m:sup>
                            <m:r>
                              <a:rPr lang="en-US" i="1">
                                <a:latin typeface="Cambria Math" panose="02040503050406030204" pitchFamily="18" charset="0"/>
                              </a:rPr>
                              <m:t>2</m:t>
                            </m:r>
                          </m:sup>
                        </m:sSubSup>
                      </m:e>
                    </m:rad>
                  </m:oMath>
                </a14:m>
                <a:endParaRPr lang="en-US" dirty="0"/>
              </a:p>
              <a:p>
                <a:r>
                  <a:rPr lang="en-US" dirty="0"/>
                  <a:t>For 2</a:t>
                </a:r>
                <a:r>
                  <a:rPr lang="en-US" baseline="30000" dirty="0"/>
                  <a:t>nd </a:t>
                </a:r>
                <a:r>
                  <a:rPr lang="en-US" dirty="0"/>
                  <a:t>segment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s</m:t>
                        </m:r>
                      </m:e>
                      <m:sub>
                        <m:r>
                          <m:rPr>
                            <m:sty m:val="p"/>
                          </m:rPr>
                          <a:rPr lang="en-US" b="0" i="0" smtClean="0">
                            <a:latin typeface="Cambria Math" panose="02040503050406030204" pitchFamily="18" charset="0"/>
                          </a:rPr>
                          <m:t>a</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𝑏</m:t>
                        </m:r>
                      </m:sub>
                    </m:sSub>
                  </m:oMath>
                </a14:m>
                <a:r>
                  <a:rPr lang="en-US" dirty="0"/>
                  <a:t>: </a:t>
                </a:r>
              </a:p>
              <a:p>
                <a:pPr lvl="1"/>
                <a:r>
                  <a:rPr lang="en-US" dirty="0"/>
                  <a:t>Speed is constant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𝑓𝑖</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m:t>
                        </m:r>
                      </m:sub>
                    </m:sSub>
                  </m:oMath>
                </a14:m>
                <a:r>
                  <a:rPr lang="en-US" dirty="0"/>
                  <a:t> </a:t>
                </a:r>
              </a:p>
              <a:p>
                <a:r>
                  <a:rPr lang="en-US" dirty="0"/>
                  <a:t>For 3</a:t>
                </a:r>
                <a:r>
                  <a:rPr lang="en-US" baseline="30000" dirty="0"/>
                  <a:t>rd</a:t>
                </a:r>
                <a:r>
                  <a:rPr lang="en-US" dirty="0"/>
                  <a:t> segment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s</m:t>
                        </m:r>
                      </m:e>
                      <m:sub>
                        <m:r>
                          <m:rPr>
                            <m:sty m:val="p"/>
                          </m:rPr>
                          <a:rPr lang="en-US" b="0" i="0" smtClean="0">
                            <a:latin typeface="Cambria Math" panose="02040503050406030204" pitchFamily="18" charset="0"/>
                          </a:rPr>
                          <m:t>b</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𝑓</m:t>
                        </m:r>
                      </m:sub>
                    </m:sSub>
                  </m:oMath>
                </a14:m>
                <a:r>
                  <a:rPr lang="en-US" dirty="0"/>
                  <a:t>, </a:t>
                </a:r>
              </a:p>
              <a:p>
                <a:pPr lvl="1"/>
                <a:r>
                  <a:rPr lang="en-US" dirty="0"/>
                  <a:t>Compute path arc length: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𝑏</m:t>
                        </m:r>
                      </m:sub>
                    </m:sSub>
                    <m:r>
                      <a:rPr lang="en-US" i="1">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0−</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𝑡</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den>
                    </m:f>
                  </m:oMath>
                </a14:m>
                <a:endParaRPr lang="en-US" i="1" dirty="0">
                  <a:latin typeface="Cambria Math" panose="02040503050406030204" pitchFamily="18" charset="0"/>
                </a:endParaRPr>
              </a:p>
              <a:p>
                <a:pPr lvl="1"/>
                <a:r>
                  <a:rPr lang="en-US" sz="2700" dirty="0"/>
                  <a:t>Then compute speed profile: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𝑓𝑖</m:t>
                        </m:r>
                      </m:sub>
                    </m:sSub>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0</m:t>
                            </m:r>
                          </m:sub>
                        </m:sSub>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𝑏</m:t>
                            </m:r>
                          </m:sub>
                        </m:sSub>
                        <m:r>
                          <a:rPr lang="en-US" b="0" i="1" smtClean="0">
                            <a:latin typeface="Cambria Math" panose="02040503050406030204" pitchFamily="18" charset="0"/>
                          </a:rPr>
                          <m:t>)</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b="0" i="1" smtClean="0">
                                <a:latin typeface="Cambria Math" panose="02040503050406030204" pitchFamily="18" charset="0"/>
                              </a:rPr>
                              <m:t>𝑡</m:t>
                            </m:r>
                          </m:sub>
                          <m:sup>
                            <m:r>
                              <a:rPr lang="en-US" i="1">
                                <a:latin typeface="Cambria Math" panose="02040503050406030204" pitchFamily="18" charset="0"/>
                              </a:rPr>
                              <m:t>2</m:t>
                            </m:r>
                          </m:sup>
                        </m:sSubSup>
                      </m:e>
                    </m:rad>
                  </m:oMath>
                </a14:m>
                <a:endParaRPr lang="en-US" dirty="0"/>
              </a:p>
            </p:txBody>
          </p:sp>
        </mc:Choice>
        <mc:Fallback xmlns="">
          <p:sp>
            <p:nvSpPr>
              <p:cNvPr id="3" name="Content Placeholder 2">
                <a:extLst>
                  <a:ext uri="{FF2B5EF4-FFF2-40B4-BE49-F238E27FC236}">
                    <a16:creationId xmlns:a16="http://schemas.microsoft.com/office/drawing/2014/main" id="{BDAD1441-6131-4132-B264-77CFB48125D1}"/>
                  </a:ext>
                </a:extLst>
              </p:cNvPr>
              <p:cNvSpPr>
                <a:spLocks noGrp="1" noRot="1" noChangeAspect="1" noMove="1" noResize="1" noEditPoints="1" noAdjustHandles="1" noChangeArrowheads="1" noChangeShapeType="1" noTextEdit="1"/>
              </p:cNvSpPr>
              <p:nvPr>
                <p:ph idx="1"/>
              </p:nvPr>
            </p:nvSpPr>
            <p:spPr>
              <a:xfrm>
                <a:off x="-76199" y="1143000"/>
                <a:ext cx="5486400" cy="5631510"/>
              </a:xfrm>
              <a:blipFill>
                <a:blip r:embed="rId3"/>
                <a:stretch>
                  <a:fillRect l="-1667" t="-2275"/>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F6448F4-717D-40D2-85DC-B631833B6D16}"/>
              </a:ext>
            </a:extLst>
          </p:cNvPr>
          <p:cNvSpPr>
            <a:spLocks noGrp="1"/>
          </p:cNvSpPr>
          <p:nvPr>
            <p:ph type="sldNum" sz="quarter" idx="12"/>
          </p:nvPr>
        </p:nvSpPr>
        <p:spPr/>
        <p:txBody>
          <a:bodyPr/>
          <a:lstStyle/>
          <a:p>
            <a:pPr>
              <a:defRPr/>
            </a:pPr>
            <a:fld id="{F57F456A-00AF-44E6-8D70-638C0D0130FF}" type="slidenum">
              <a:rPr lang="en-US" altLang="zh-CN" smtClean="0"/>
              <a:pPr>
                <a:defRPr/>
              </a:pPr>
              <a:t>52</a:t>
            </a:fld>
            <a:endParaRPr lang="en-US" altLang="zh-CN"/>
          </a:p>
        </p:txBody>
      </p:sp>
      <p:pic>
        <p:nvPicPr>
          <p:cNvPr id="5" name="Picture 4">
            <a:extLst>
              <a:ext uri="{FF2B5EF4-FFF2-40B4-BE49-F238E27FC236}">
                <a16:creationId xmlns:a16="http://schemas.microsoft.com/office/drawing/2014/main" id="{5885741D-9E05-469E-86D9-D46E673F7D33}"/>
              </a:ext>
            </a:extLst>
          </p:cNvPr>
          <p:cNvPicPr>
            <a:picLocks noChangeAspect="1"/>
          </p:cNvPicPr>
          <p:nvPr/>
        </p:nvPicPr>
        <p:blipFill>
          <a:blip r:embed="rId4"/>
          <a:stretch>
            <a:fillRect/>
          </a:stretch>
        </p:blipFill>
        <p:spPr>
          <a:xfrm>
            <a:off x="5257800" y="2092753"/>
            <a:ext cx="3886200" cy="3255455"/>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1DF0F22-C462-4DE4-A79F-444A9E15AECA}"/>
                  </a:ext>
                </a:extLst>
              </p:cNvPr>
              <p:cNvSpPr/>
              <p:nvPr/>
            </p:nvSpPr>
            <p:spPr>
              <a:xfrm>
                <a:off x="8666938" y="4749596"/>
                <a:ext cx="451662"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𝑓</m:t>
                          </m:r>
                        </m:sub>
                      </m:sSub>
                    </m:oMath>
                  </m:oMathPara>
                </a14:m>
                <a:endParaRPr lang="en-SE" dirty="0"/>
              </a:p>
            </p:txBody>
          </p:sp>
        </mc:Choice>
        <mc:Fallback xmlns="">
          <p:sp>
            <p:nvSpPr>
              <p:cNvPr id="7" name="Rectangle 6">
                <a:extLst>
                  <a:ext uri="{FF2B5EF4-FFF2-40B4-BE49-F238E27FC236}">
                    <a16:creationId xmlns:a16="http://schemas.microsoft.com/office/drawing/2014/main" id="{81DF0F22-C462-4DE4-A79F-444A9E15AECA}"/>
                  </a:ext>
                </a:extLst>
              </p:cNvPr>
              <p:cNvSpPr>
                <a:spLocks noRot="1" noChangeAspect="1" noMove="1" noResize="1" noEditPoints="1" noAdjustHandles="1" noChangeArrowheads="1" noChangeShapeType="1" noTextEdit="1"/>
              </p:cNvSpPr>
              <p:nvPr/>
            </p:nvSpPr>
            <p:spPr>
              <a:xfrm>
                <a:off x="8666938" y="4749596"/>
                <a:ext cx="451662" cy="391582"/>
              </a:xfrm>
              <a:prstGeom prst="rect">
                <a:avLst/>
              </a:prstGeom>
              <a:blipFill>
                <a:blip r:embed="rId5"/>
                <a:stretch>
                  <a:fillRect b="-10938"/>
                </a:stretch>
              </a:blipFill>
            </p:spPr>
            <p:txBody>
              <a:bodyPr/>
              <a:lstStyle/>
              <a:p>
                <a:r>
                  <a:rPr lang="en-SE">
                    <a:noFill/>
                  </a:rPr>
                  <a:t> </a:t>
                </a:r>
              </a:p>
            </p:txBody>
          </p:sp>
        </mc:Fallback>
      </mc:AlternateContent>
    </p:spTree>
    <p:extLst>
      <p:ext uri="{BB962C8B-B14F-4D97-AF65-F5344CB8AC3E}">
        <p14:creationId xmlns:p14="http://schemas.microsoft.com/office/powerpoint/2010/main" val="2234978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C2C6-F153-40F4-AC63-30D397CF4D1A}"/>
              </a:ext>
            </a:extLst>
          </p:cNvPr>
          <p:cNvSpPr>
            <a:spLocks noGrp="1"/>
          </p:cNvSpPr>
          <p:nvPr>
            <p:ph type="title"/>
          </p:nvPr>
        </p:nvSpPr>
        <p:spPr/>
        <p:txBody>
          <a:bodyPr/>
          <a:lstStyle/>
          <a:p>
            <a:r>
              <a:rPr lang="en-US" dirty="0"/>
              <a:t>Outline</a:t>
            </a:r>
            <a:endParaRPr lang="en-SE" dirty="0"/>
          </a:p>
        </p:txBody>
      </p:sp>
      <p:sp>
        <p:nvSpPr>
          <p:cNvPr id="3" name="Content Placeholder 2">
            <a:extLst>
              <a:ext uri="{FF2B5EF4-FFF2-40B4-BE49-F238E27FC236}">
                <a16:creationId xmlns:a16="http://schemas.microsoft.com/office/drawing/2014/main" id="{0F57E1F0-1BCA-4074-A953-6FD847A04740}"/>
              </a:ext>
            </a:extLst>
          </p:cNvPr>
          <p:cNvSpPr>
            <a:spLocks noGrp="1"/>
          </p:cNvSpPr>
          <p:nvPr>
            <p:ph idx="1"/>
          </p:nvPr>
        </p:nvSpPr>
        <p:spPr>
          <a:xfrm>
            <a:off x="457200" y="1295400"/>
            <a:ext cx="6019800" cy="5105400"/>
          </a:xfrm>
        </p:spPr>
        <p:txBody>
          <a:bodyPr>
            <a:normAutofit/>
          </a:bodyPr>
          <a:lstStyle/>
          <a:p>
            <a:r>
              <a:rPr lang="en-US" dirty="0"/>
              <a:t>Route planning</a:t>
            </a:r>
          </a:p>
          <a:p>
            <a:r>
              <a:rPr lang="en-US" dirty="0"/>
              <a:t>Behavior planning </a:t>
            </a:r>
          </a:p>
          <a:p>
            <a:r>
              <a:rPr lang="en-US" dirty="0"/>
              <a:t>Motion Planning</a:t>
            </a:r>
          </a:p>
          <a:p>
            <a:r>
              <a:rPr lang="en-US" dirty="0">
                <a:solidFill>
                  <a:srgbClr val="FF0000"/>
                </a:solidFill>
              </a:rPr>
              <a:t>Responsibility-Sensitive Safety (RSS)</a:t>
            </a:r>
            <a:endParaRPr lang="en-SE" dirty="0">
              <a:solidFill>
                <a:srgbClr val="FF0000"/>
              </a:solidFill>
            </a:endParaRPr>
          </a:p>
        </p:txBody>
      </p:sp>
      <p:sp>
        <p:nvSpPr>
          <p:cNvPr id="4" name="Slide Number Placeholder 3">
            <a:extLst>
              <a:ext uri="{FF2B5EF4-FFF2-40B4-BE49-F238E27FC236}">
                <a16:creationId xmlns:a16="http://schemas.microsoft.com/office/drawing/2014/main" id="{C8EA336D-47A8-453C-B3B9-78883635758E}"/>
              </a:ext>
            </a:extLst>
          </p:cNvPr>
          <p:cNvSpPr>
            <a:spLocks noGrp="1"/>
          </p:cNvSpPr>
          <p:nvPr>
            <p:ph type="sldNum" sz="quarter" idx="12"/>
          </p:nvPr>
        </p:nvSpPr>
        <p:spPr/>
        <p:txBody>
          <a:bodyPr/>
          <a:lstStyle/>
          <a:p>
            <a:pPr>
              <a:defRPr/>
            </a:pPr>
            <a:fld id="{F57F456A-00AF-44E6-8D70-638C0D0130FF}" type="slidenum">
              <a:rPr lang="en-US" altLang="zh-CN" smtClean="0"/>
              <a:pPr>
                <a:defRPr/>
              </a:pPr>
              <a:t>53</a:t>
            </a:fld>
            <a:endParaRPr lang="en-US" altLang="zh-CN"/>
          </a:p>
        </p:txBody>
      </p:sp>
      <p:pic>
        <p:nvPicPr>
          <p:cNvPr id="6" name="Picture 5">
            <a:extLst>
              <a:ext uri="{FF2B5EF4-FFF2-40B4-BE49-F238E27FC236}">
                <a16:creationId xmlns:a16="http://schemas.microsoft.com/office/drawing/2014/main" id="{BE14FD34-607E-43F4-B59D-5F158112773F}"/>
              </a:ext>
            </a:extLst>
          </p:cNvPr>
          <p:cNvPicPr>
            <a:picLocks noChangeAspect="1"/>
          </p:cNvPicPr>
          <p:nvPr/>
        </p:nvPicPr>
        <p:blipFill>
          <a:blip r:embed="rId3"/>
          <a:stretch>
            <a:fillRect/>
          </a:stretch>
        </p:blipFill>
        <p:spPr>
          <a:xfrm>
            <a:off x="6382434" y="0"/>
            <a:ext cx="2736166" cy="6858000"/>
          </a:xfrm>
          <a:prstGeom prst="rect">
            <a:avLst/>
          </a:prstGeom>
        </p:spPr>
      </p:pic>
      <p:sp>
        <p:nvSpPr>
          <p:cNvPr id="8" name="TextBox 7">
            <a:extLst>
              <a:ext uri="{FF2B5EF4-FFF2-40B4-BE49-F238E27FC236}">
                <a16:creationId xmlns:a16="http://schemas.microsoft.com/office/drawing/2014/main" id="{0BA508A3-2EF9-48E4-83FC-B6548A9BC1AC}"/>
              </a:ext>
            </a:extLst>
          </p:cNvPr>
          <p:cNvSpPr txBox="1"/>
          <p:nvPr/>
        </p:nvSpPr>
        <p:spPr>
          <a:xfrm>
            <a:off x="1828800" y="6432490"/>
            <a:ext cx="5352366" cy="400110"/>
          </a:xfrm>
          <a:prstGeom prst="rect">
            <a:avLst/>
          </a:prstGeom>
          <a:noFill/>
        </p:spPr>
        <p:txBody>
          <a:bodyPr wrap="square">
            <a:spAutoFit/>
          </a:bodyPr>
          <a:lstStyle/>
          <a:p>
            <a:r>
              <a:rPr lang="en-US" sz="1000" b="0" i="0" dirty="0">
                <a:solidFill>
                  <a:srgbClr val="222222"/>
                </a:solidFill>
                <a:effectLst/>
                <a:latin typeface="Arial" panose="020B0604020202020204" pitchFamily="34" charset="0"/>
              </a:rPr>
              <a:t>Paden B, </a:t>
            </a:r>
            <a:r>
              <a:rPr lang="en-US" sz="1000" b="0" i="0" dirty="0" err="1">
                <a:solidFill>
                  <a:srgbClr val="222222"/>
                </a:solidFill>
                <a:effectLst/>
                <a:latin typeface="Arial" panose="020B0604020202020204" pitchFamily="34" charset="0"/>
              </a:rPr>
              <a:t>Čáp</a:t>
            </a:r>
            <a:r>
              <a:rPr lang="en-US" sz="1000" b="0" i="0" dirty="0">
                <a:solidFill>
                  <a:srgbClr val="222222"/>
                </a:solidFill>
                <a:effectLst/>
                <a:latin typeface="Arial" panose="020B0604020202020204" pitchFamily="34" charset="0"/>
              </a:rPr>
              <a:t> M, Yong S Z, et al. A survey of motion planning and control techniques for self-driving urban vehicles[J]. IEEE Transactions on intelligent vehicles, 2016, 1(1): 33-55.</a:t>
            </a:r>
            <a:endParaRPr lang="en-SE" sz="1000" dirty="0"/>
          </a:p>
        </p:txBody>
      </p:sp>
    </p:spTree>
    <p:extLst>
      <p:ext uri="{BB962C8B-B14F-4D97-AF65-F5344CB8AC3E}">
        <p14:creationId xmlns:p14="http://schemas.microsoft.com/office/powerpoint/2010/main" val="4129597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EE0D3-3421-4159-BA03-A5D54EDFA3D4}"/>
              </a:ext>
            </a:extLst>
          </p:cNvPr>
          <p:cNvSpPr>
            <a:spLocks noGrp="1"/>
          </p:cNvSpPr>
          <p:nvPr>
            <p:ph type="title"/>
          </p:nvPr>
        </p:nvSpPr>
        <p:spPr/>
        <p:txBody>
          <a:bodyPr/>
          <a:lstStyle/>
          <a:p>
            <a:r>
              <a:rPr lang="en-US" dirty="0"/>
              <a:t>Avoid collisions at all cost?</a:t>
            </a:r>
            <a:endParaRPr lang="en-SE" dirty="0"/>
          </a:p>
        </p:txBody>
      </p:sp>
      <p:sp>
        <p:nvSpPr>
          <p:cNvPr id="3" name="Content Placeholder 2">
            <a:extLst>
              <a:ext uri="{FF2B5EF4-FFF2-40B4-BE49-F238E27FC236}">
                <a16:creationId xmlns:a16="http://schemas.microsoft.com/office/drawing/2014/main" id="{E356687E-263E-444D-B11C-D5A2CDE3896D}"/>
              </a:ext>
            </a:extLst>
          </p:cNvPr>
          <p:cNvSpPr>
            <a:spLocks noGrp="1"/>
          </p:cNvSpPr>
          <p:nvPr>
            <p:ph idx="1"/>
          </p:nvPr>
        </p:nvSpPr>
        <p:spPr>
          <a:xfrm>
            <a:off x="457200" y="1295399"/>
            <a:ext cx="8229600" cy="2493641"/>
          </a:xfrm>
        </p:spPr>
        <p:txBody>
          <a:bodyPr>
            <a:normAutofit fontScale="85000" lnSpcReduction="10000"/>
          </a:bodyPr>
          <a:lstStyle/>
          <a:p>
            <a:r>
              <a:rPr lang="en-US" sz="2400" dirty="0"/>
              <a:t>But absolute safety is impossible. </a:t>
            </a:r>
          </a:p>
          <a:p>
            <a:r>
              <a:rPr lang="en-US" sz="2400" dirty="0"/>
              <a:t>In the scenario below, the AV (yellow car in the center lane) can do nothing to ensure absolute safety.</a:t>
            </a:r>
            <a:endParaRPr lang="en-SE" sz="2400" dirty="0"/>
          </a:p>
          <a:p>
            <a:pPr lvl="1"/>
            <a:r>
              <a:rPr lang="en-US" sz="2400" dirty="0"/>
              <a:t>If the red car swerves into the AV, collision cannot be prevented </a:t>
            </a:r>
          </a:p>
          <a:p>
            <a:r>
              <a:rPr lang="en-US" sz="2400" dirty="0"/>
              <a:t>To avoid this scenario, should the AV never drive in the center lane? Or should it never leave the garage? </a:t>
            </a:r>
          </a:p>
          <a:p>
            <a:pPr lvl="1"/>
            <a:r>
              <a:rPr lang="en-US" sz="2400" dirty="0"/>
              <a:t>Avoiding collisions at all cost leads to a useless system.</a:t>
            </a:r>
          </a:p>
        </p:txBody>
      </p:sp>
      <p:sp>
        <p:nvSpPr>
          <p:cNvPr id="4" name="Slide Number Placeholder 3">
            <a:extLst>
              <a:ext uri="{FF2B5EF4-FFF2-40B4-BE49-F238E27FC236}">
                <a16:creationId xmlns:a16="http://schemas.microsoft.com/office/drawing/2014/main" id="{BB228A04-3CA8-4A95-9C4F-9D4803527158}"/>
              </a:ext>
            </a:extLst>
          </p:cNvPr>
          <p:cNvSpPr>
            <a:spLocks noGrp="1"/>
          </p:cNvSpPr>
          <p:nvPr>
            <p:ph type="sldNum" sz="quarter" idx="12"/>
          </p:nvPr>
        </p:nvSpPr>
        <p:spPr/>
        <p:txBody>
          <a:bodyPr/>
          <a:lstStyle/>
          <a:p>
            <a:pPr>
              <a:defRPr/>
            </a:pPr>
            <a:fld id="{F57F456A-00AF-44E6-8D70-638C0D0130FF}" type="slidenum">
              <a:rPr lang="en-US" altLang="zh-CN" smtClean="0"/>
              <a:pPr>
                <a:defRPr/>
              </a:pPr>
              <a:t>54</a:t>
            </a:fld>
            <a:endParaRPr lang="en-US" altLang="zh-CN"/>
          </a:p>
        </p:txBody>
      </p:sp>
      <p:pic>
        <p:nvPicPr>
          <p:cNvPr id="5" name="Picture 4">
            <a:extLst>
              <a:ext uri="{FF2B5EF4-FFF2-40B4-BE49-F238E27FC236}">
                <a16:creationId xmlns:a16="http://schemas.microsoft.com/office/drawing/2014/main" id="{C8D2FB56-39AE-4AE3-8E05-5505B1898F3F}"/>
              </a:ext>
            </a:extLst>
          </p:cNvPr>
          <p:cNvPicPr>
            <a:picLocks noChangeAspect="1"/>
          </p:cNvPicPr>
          <p:nvPr/>
        </p:nvPicPr>
        <p:blipFill>
          <a:blip r:embed="rId3"/>
          <a:stretch>
            <a:fillRect/>
          </a:stretch>
        </p:blipFill>
        <p:spPr>
          <a:xfrm>
            <a:off x="2123728" y="3709983"/>
            <a:ext cx="4680520" cy="3064527"/>
          </a:xfrm>
          <a:prstGeom prst="rect">
            <a:avLst/>
          </a:prstGeom>
        </p:spPr>
      </p:pic>
    </p:spTree>
    <p:extLst>
      <p:ext uri="{BB962C8B-B14F-4D97-AF65-F5344CB8AC3E}">
        <p14:creationId xmlns:p14="http://schemas.microsoft.com/office/powerpoint/2010/main" val="38796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CCBA-3B7B-4B0F-85DB-51EB36B59B43}"/>
              </a:ext>
            </a:extLst>
          </p:cNvPr>
          <p:cNvSpPr>
            <a:spLocks noGrp="1"/>
          </p:cNvSpPr>
          <p:nvPr>
            <p:ph type="title"/>
          </p:nvPr>
        </p:nvSpPr>
        <p:spPr/>
        <p:txBody>
          <a:bodyPr/>
          <a:lstStyle/>
          <a:p>
            <a:r>
              <a:rPr lang="en-US" dirty="0"/>
              <a:t>Explicit Traffic Rules</a:t>
            </a:r>
            <a:endParaRPr lang="en-SE" dirty="0"/>
          </a:p>
        </p:txBody>
      </p:sp>
      <p:sp>
        <p:nvSpPr>
          <p:cNvPr id="3" name="Content Placeholder 2">
            <a:extLst>
              <a:ext uri="{FF2B5EF4-FFF2-40B4-BE49-F238E27FC236}">
                <a16:creationId xmlns:a16="http://schemas.microsoft.com/office/drawing/2014/main" id="{7616974B-4B8A-4CB2-87FF-63CEE9F29302}"/>
              </a:ext>
            </a:extLst>
          </p:cNvPr>
          <p:cNvSpPr>
            <a:spLocks noGrp="1"/>
          </p:cNvSpPr>
          <p:nvPr>
            <p:ph idx="1"/>
          </p:nvPr>
        </p:nvSpPr>
        <p:spPr>
          <a:xfrm>
            <a:off x="76200" y="1295400"/>
            <a:ext cx="4063752" cy="5373960"/>
          </a:xfrm>
        </p:spPr>
        <p:txBody>
          <a:bodyPr>
            <a:normAutofit fontScale="85000" lnSpcReduction="20000"/>
          </a:bodyPr>
          <a:lstStyle/>
          <a:p>
            <a:r>
              <a:rPr lang="en-US" dirty="0"/>
              <a:t>Hard rules set limits on vehicle operation. Examples:</a:t>
            </a:r>
          </a:p>
          <a:p>
            <a:pPr lvl="1"/>
            <a:r>
              <a:rPr lang="en-US" dirty="0"/>
              <a:t>Come to complete stop at red lights</a:t>
            </a:r>
          </a:p>
          <a:p>
            <a:pPr lvl="1"/>
            <a:r>
              <a:rPr lang="en-US" dirty="0"/>
              <a:t>Don’t cross a double-yellow line</a:t>
            </a:r>
          </a:p>
          <a:p>
            <a:pPr lvl="1"/>
            <a:r>
              <a:rPr lang="en-US" dirty="0"/>
              <a:t>Obey posted speed limits</a:t>
            </a:r>
          </a:p>
          <a:p>
            <a:pPr lvl="1"/>
            <a:r>
              <a:rPr lang="en-US" dirty="0"/>
              <a:t>Yield to other road users when signaled</a:t>
            </a:r>
          </a:p>
          <a:p>
            <a:pPr lvl="1"/>
            <a:r>
              <a:rPr lang="en-US" dirty="0"/>
              <a:t>…</a:t>
            </a:r>
          </a:p>
          <a:p>
            <a:r>
              <a:rPr lang="en-US" dirty="0"/>
              <a:t>These rules can be programmed into the AV.</a:t>
            </a:r>
            <a:endParaRPr lang="en-SE" dirty="0"/>
          </a:p>
        </p:txBody>
      </p:sp>
      <p:sp>
        <p:nvSpPr>
          <p:cNvPr id="4" name="Slide Number Placeholder 3">
            <a:extLst>
              <a:ext uri="{FF2B5EF4-FFF2-40B4-BE49-F238E27FC236}">
                <a16:creationId xmlns:a16="http://schemas.microsoft.com/office/drawing/2014/main" id="{F677461A-8EED-4C55-B42A-3EF84E9FF415}"/>
              </a:ext>
            </a:extLst>
          </p:cNvPr>
          <p:cNvSpPr>
            <a:spLocks noGrp="1"/>
          </p:cNvSpPr>
          <p:nvPr>
            <p:ph type="sldNum" sz="quarter" idx="12"/>
          </p:nvPr>
        </p:nvSpPr>
        <p:spPr/>
        <p:txBody>
          <a:bodyPr/>
          <a:lstStyle/>
          <a:p>
            <a:pPr>
              <a:defRPr/>
            </a:pPr>
            <a:fld id="{F57F456A-00AF-44E6-8D70-638C0D0130FF}" type="slidenum">
              <a:rPr lang="en-US" altLang="zh-CN" smtClean="0"/>
              <a:pPr>
                <a:defRPr/>
              </a:pPr>
              <a:t>55</a:t>
            </a:fld>
            <a:endParaRPr lang="en-US" altLang="zh-CN"/>
          </a:p>
        </p:txBody>
      </p:sp>
      <p:pic>
        <p:nvPicPr>
          <p:cNvPr id="5" name="Picture 4">
            <a:extLst>
              <a:ext uri="{FF2B5EF4-FFF2-40B4-BE49-F238E27FC236}">
                <a16:creationId xmlns:a16="http://schemas.microsoft.com/office/drawing/2014/main" id="{740E875A-BDD3-4699-BF50-F75519472E22}"/>
              </a:ext>
            </a:extLst>
          </p:cNvPr>
          <p:cNvPicPr>
            <a:picLocks noChangeAspect="1"/>
          </p:cNvPicPr>
          <p:nvPr/>
        </p:nvPicPr>
        <p:blipFill>
          <a:blip r:embed="rId2"/>
          <a:stretch>
            <a:fillRect/>
          </a:stretch>
        </p:blipFill>
        <p:spPr>
          <a:xfrm>
            <a:off x="3995936" y="1412776"/>
            <a:ext cx="4854628" cy="4581128"/>
          </a:xfrm>
          <a:prstGeom prst="rect">
            <a:avLst/>
          </a:prstGeom>
        </p:spPr>
      </p:pic>
    </p:spTree>
    <p:extLst>
      <p:ext uri="{BB962C8B-B14F-4D97-AF65-F5344CB8AC3E}">
        <p14:creationId xmlns:p14="http://schemas.microsoft.com/office/powerpoint/2010/main" val="2554841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2ABD-8A5A-41AA-9563-269B4DDB6489}"/>
              </a:ext>
            </a:extLst>
          </p:cNvPr>
          <p:cNvSpPr>
            <a:spLocks noGrp="1"/>
          </p:cNvSpPr>
          <p:nvPr>
            <p:ph type="title"/>
          </p:nvPr>
        </p:nvSpPr>
        <p:spPr/>
        <p:txBody>
          <a:bodyPr/>
          <a:lstStyle/>
          <a:p>
            <a:r>
              <a:rPr lang="en-US" dirty="0"/>
              <a:t>Implicit Traffic Rules</a:t>
            </a:r>
            <a:endParaRPr lang="en-SE" dirty="0"/>
          </a:p>
        </p:txBody>
      </p:sp>
      <p:sp>
        <p:nvSpPr>
          <p:cNvPr id="3" name="Content Placeholder 2">
            <a:extLst>
              <a:ext uri="{FF2B5EF4-FFF2-40B4-BE49-F238E27FC236}">
                <a16:creationId xmlns:a16="http://schemas.microsoft.com/office/drawing/2014/main" id="{21EC75EF-0436-4B71-BD84-C68EBFEA22CA}"/>
              </a:ext>
            </a:extLst>
          </p:cNvPr>
          <p:cNvSpPr>
            <a:spLocks noGrp="1"/>
          </p:cNvSpPr>
          <p:nvPr>
            <p:ph idx="1"/>
          </p:nvPr>
        </p:nvSpPr>
        <p:spPr/>
        <p:txBody>
          <a:bodyPr>
            <a:normAutofit fontScale="92500"/>
          </a:bodyPr>
          <a:lstStyle/>
          <a:p>
            <a:r>
              <a:rPr lang="en-US" dirty="0"/>
              <a:t>A general set of principles applied by the human driver. They are flexible and culturally dependent.</a:t>
            </a:r>
            <a:endParaRPr lang="en-SE" dirty="0"/>
          </a:p>
          <a:p>
            <a:pPr lvl="1"/>
            <a:r>
              <a:rPr lang="en-US" dirty="0"/>
              <a:t>Keep a safe distance from the car in front of you.</a:t>
            </a:r>
          </a:p>
          <a:p>
            <a:pPr lvl="1"/>
            <a:r>
              <a:rPr lang="en-US" dirty="0"/>
              <a:t>Drive cautiously under limited visibility.</a:t>
            </a:r>
          </a:p>
          <a:p>
            <a:pPr lvl="1"/>
            <a:r>
              <a:rPr lang="en-US" dirty="0"/>
              <a:t>Don’t drive slowly in the fast lane.</a:t>
            </a:r>
          </a:p>
          <a:p>
            <a:pPr lvl="1"/>
            <a:r>
              <a:rPr lang="en-US" dirty="0"/>
              <a:t>Don’t cut off other drivers.</a:t>
            </a:r>
          </a:p>
          <a:p>
            <a:pPr lvl="1"/>
            <a:r>
              <a:rPr lang="en-US" dirty="0"/>
              <a:t>…</a:t>
            </a:r>
          </a:p>
          <a:p>
            <a:r>
              <a:rPr lang="en-US" dirty="0"/>
              <a:t>How to formalize and program these rules into the AV?</a:t>
            </a:r>
          </a:p>
        </p:txBody>
      </p:sp>
      <p:sp>
        <p:nvSpPr>
          <p:cNvPr id="4" name="Slide Number Placeholder 3">
            <a:extLst>
              <a:ext uri="{FF2B5EF4-FFF2-40B4-BE49-F238E27FC236}">
                <a16:creationId xmlns:a16="http://schemas.microsoft.com/office/drawing/2014/main" id="{09D18D3B-15C8-4254-956D-F86BBD3B6E2D}"/>
              </a:ext>
            </a:extLst>
          </p:cNvPr>
          <p:cNvSpPr>
            <a:spLocks noGrp="1"/>
          </p:cNvSpPr>
          <p:nvPr>
            <p:ph type="sldNum" sz="quarter" idx="12"/>
          </p:nvPr>
        </p:nvSpPr>
        <p:spPr/>
        <p:txBody>
          <a:bodyPr/>
          <a:lstStyle/>
          <a:p>
            <a:pPr>
              <a:defRPr/>
            </a:pPr>
            <a:fld id="{F57F456A-00AF-44E6-8D70-638C0D0130FF}" type="slidenum">
              <a:rPr lang="en-US" altLang="zh-CN" smtClean="0"/>
              <a:pPr>
                <a:defRPr/>
              </a:pPr>
              <a:t>56</a:t>
            </a:fld>
            <a:endParaRPr lang="en-US" altLang="zh-CN"/>
          </a:p>
        </p:txBody>
      </p:sp>
    </p:spTree>
    <p:extLst>
      <p:ext uri="{BB962C8B-B14F-4D97-AF65-F5344CB8AC3E}">
        <p14:creationId xmlns:p14="http://schemas.microsoft.com/office/powerpoint/2010/main" val="10802847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BBC58-1E86-42CE-8352-839A8733F710}"/>
              </a:ext>
            </a:extLst>
          </p:cNvPr>
          <p:cNvSpPr>
            <a:spLocks noGrp="1"/>
          </p:cNvSpPr>
          <p:nvPr>
            <p:ph type="title"/>
          </p:nvPr>
        </p:nvSpPr>
        <p:spPr/>
        <p:txBody>
          <a:bodyPr>
            <a:normAutofit fontScale="90000"/>
          </a:bodyPr>
          <a:lstStyle/>
          <a:p>
            <a:r>
              <a:rPr lang="en-US" dirty="0"/>
              <a:t>Responsibility-Sensitive Safety (RSS)</a:t>
            </a:r>
            <a:endParaRPr lang="en-SE" dirty="0"/>
          </a:p>
        </p:txBody>
      </p:sp>
      <p:sp>
        <p:nvSpPr>
          <p:cNvPr id="3" name="Content Placeholder 2">
            <a:extLst>
              <a:ext uri="{FF2B5EF4-FFF2-40B4-BE49-F238E27FC236}">
                <a16:creationId xmlns:a16="http://schemas.microsoft.com/office/drawing/2014/main" id="{460B600B-EF20-42C2-83B9-A7797C80DD26}"/>
              </a:ext>
            </a:extLst>
          </p:cNvPr>
          <p:cNvSpPr>
            <a:spLocks noGrp="1"/>
          </p:cNvSpPr>
          <p:nvPr>
            <p:ph idx="1"/>
          </p:nvPr>
        </p:nvSpPr>
        <p:spPr>
          <a:xfrm>
            <a:off x="457200" y="1151467"/>
            <a:ext cx="8229600" cy="5562600"/>
          </a:xfrm>
        </p:spPr>
        <p:txBody>
          <a:bodyPr>
            <a:normAutofit fontScale="62500" lnSpcReduction="20000"/>
          </a:bodyPr>
          <a:lstStyle/>
          <a:p>
            <a:r>
              <a:rPr lang="en-US" dirty="0"/>
              <a:t>RSS formalizes human notions of safe driving into a verifiable model with logically provable rules, defines appropriate responses, and ensures that only safe decisions are made by the AV, and clearly assigns blame/responsibility in case of accidents.</a:t>
            </a:r>
          </a:p>
          <a:p>
            <a:r>
              <a:rPr lang="en-US" dirty="0"/>
              <a:t>Goal: An AV should never be </a:t>
            </a:r>
            <a:r>
              <a:rPr lang="en-US" dirty="0">
                <a:solidFill>
                  <a:srgbClr val="FF0000"/>
                </a:solidFill>
              </a:rPr>
              <a:t>responsible</a:t>
            </a:r>
            <a:r>
              <a:rPr lang="en-US" dirty="0"/>
              <a:t> </a:t>
            </a:r>
            <a:r>
              <a:rPr lang="en-US" dirty="0">
                <a:solidFill>
                  <a:srgbClr val="FF0000"/>
                </a:solidFill>
              </a:rPr>
              <a:t>for</a:t>
            </a:r>
            <a:r>
              <a:rPr lang="en-US" dirty="0"/>
              <a:t> accidents, meaning:</a:t>
            </a:r>
          </a:p>
          <a:p>
            <a:pPr lvl="1"/>
            <a:r>
              <a:rPr lang="en-US" dirty="0"/>
              <a:t>It should never </a:t>
            </a:r>
            <a:r>
              <a:rPr lang="en-US" dirty="0">
                <a:solidFill>
                  <a:srgbClr val="FF0000"/>
                </a:solidFill>
              </a:rPr>
              <a:t>cause</a:t>
            </a:r>
            <a:r>
              <a:rPr lang="en-US" dirty="0"/>
              <a:t> accidents</a:t>
            </a:r>
          </a:p>
          <a:p>
            <a:pPr lvl="1"/>
            <a:r>
              <a:rPr lang="en-US" dirty="0"/>
              <a:t>It should </a:t>
            </a:r>
            <a:r>
              <a:rPr lang="en-US" dirty="0">
                <a:solidFill>
                  <a:srgbClr val="FF0000"/>
                </a:solidFill>
              </a:rPr>
              <a:t>properly respond </a:t>
            </a:r>
            <a:r>
              <a:rPr lang="en-US" dirty="0"/>
              <a:t>to mistakes of other drivers</a:t>
            </a:r>
          </a:p>
          <a:p>
            <a:r>
              <a:rPr lang="en-US" dirty="0"/>
              <a:t>RSS is a mathematical, interpretable model, formalizing the implicit rules (common sense) of</a:t>
            </a:r>
          </a:p>
          <a:p>
            <a:pPr lvl="1"/>
            <a:r>
              <a:rPr lang="en-US" dirty="0"/>
              <a:t>What is a </a:t>
            </a:r>
            <a:r>
              <a:rPr lang="en-US" dirty="0">
                <a:solidFill>
                  <a:srgbClr val="FF0000"/>
                </a:solidFill>
              </a:rPr>
              <a:t>dangerous</a:t>
            </a:r>
            <a:r>
              <a:rPr lang="en-US" dirty="0"/>
              <a:t> situation?</a:t>
            </a:r>
          </a:p>
          <a:p>
            <a:pPr lvl="1"/>
            <a:r>
              <a:rPr lang="en-US" dirty="0"/>
              <a:t>What is the </a:t>
            </a:r>
            <a:r>
              <a:rPr lang="en-US" dirty="0">
                <a:solidFill>
                  <a:srgbClr val="FF0000"/>
                </a:solidFill>
              </a:rPr>
              <a:t>proper response </a:t>
            </a:r>
            <a:r>
              <a:rPr lang="en-US" dirty="0"/>
              <a:t>to a dangerous situation?</a:t>
            </a:r>
          </a:p>
          <a:p>
            <a:pPr lvl="1"/>
            <a:r>
              <a:rPr lang="en-US" dirty="0"/>
              <a:t>Who is </a:t>
            </a:r>
            <a:r>
              <a:rPr lang="en-US" dirty="0">
                <a:solidFill>
                  <a:srgbClr val="FF0000"/>
                </a:solidFill>
              </a:rPr>
              <a:t>responsible</a:t>
            </a:r>
            <a:r>
              <a:rPr lang="en-US" dirty="0"/>
              <a:t> for an accident?</a:t>
            </a:r>
          </a:p>
          <a:p>
            <a:r>
              <a:rPr lang="en-US" dirty="0"/>
              <a:t>Shalev-Shwartz S, Shammah S, </a:t>
            </a:r>
            <a:r>
              <a:rPr lang="en-US" dirty="0" err="1"/>
              <a:t>Shashua</a:t>
            </a:r>
            <a:r>
              <a:rPr lang="en-US" dirty="0"/>
              <a:t> A. On a formal model of safe and scalable self-driving cars[J]. </a:t>
            </a:r>
            <a:r>
              <a:rPr lang="en-US" dirty="0" err="1"/>
              <a:t>arXiv</a:t>
            </a:r>
            <a:r>
              <a:rPr lang="en-US" dirty="0"/>
              <a:t> preprint arXiv:1708.06374, 2017. </a:t>
            </a:r>
          </a:p>
          <a:p>
            <a:pPr lvl="1"/>
            <a:r>
              <a:rPr lang="en-US" dirty="0"/>
              <a:t>Short intro video: RSS: Safety Assurance for Automated Vehicles</a:t>
            </a:r>
          </a:p>
          <a:p>
            <a:pPr lvl="2"/>
            <a:r>
              <a:rPr lang="en-US" dirty="0">
                <a:hlinkClick r:id="rId3"/>
              </a:rPr>
              <a:t>https://www.youtube.com/watch?v=EceAB6TUYzo</a:t>
            </a:r>
            <a:endParaRPr lang="en-US" dirty="0"/>
          </a:p>
          <a:p>
            <a:pPr lvl="1"/>
            <a:r>
              <a:rPr lang="en-US" altLang="zh-CN" dirty="0"/>
              <a:t>Long intro video: </a:t>
            </a:r>
            <a:r>
              <a:rPr lang="en-US" dirty="0"/>
              <a:t>Mobileye's Responsibility-Sensitive Safety Mathematical Model </a:t>
            </a:r>
            <a:r>
              <a:rPr lang="en-US"/>
              <a:t>Explained </a:t>
            </a:r>
          </a:p>
          <a:p>
            <a:pPr lvl="2"/>
            <a:r>
              <a:rPr lang="en-US">
                <a:hlinkClick r:id="rId4"/>
              </a:rPr>
              <a:t>h</a:t>
            </a:r>
            <a:r>
              <a:rPr lang="en-US">
                <a:hlinkClick r:id="rId4"/>
              </a:rPr>
              <a:t>ttps</a:t>
            </a:r>
            <a:r>
              <a:rPr lang="en-US" dirty="0">
                <a:hlinkClick r:id="rId4"/>
              </a:rPr>
              <a:t>://www.youtube.com/watch?v=pn88uJbkQqc</a:t>
            </a:r>
            <a:r>
              <a:rPr lang="en-US" dirty="0"/>
              <a:t> </a:t>
            </a:r>
          </a:p>
        </p:txBody>
      </p:sp>
      <p:sp>
        <p:nvSpPr>
          <p:cNvPr id="4" name="Slide Number Placeholder 3">
            <a:extLst>
              <a:ext uri="{FF2B5EF4-FFF2-40B4-BE49-F238E27FC236}">
                <a16:creationId xmlns:a16="http://schemas.microsoft.com/office/drawing/2014/main" id="{1D96186D-2F50-4BE7-B84F-9AEB7F9FCD26}"/>
              </a:ext>
            </a:extLst>
          </p:cNvPr>
          <p:cNvSpPr>
            <a:spLocks noGrp="1"/>
          </p:cNvSpPr>
          <p:nvPr>
            <p:ph type="sldNum" sz="quarter" idx="12"/>
          </p:nvPr>
        </p:nvSpPr>
        <p:spPr/>
        <p:txBody>
          <a:bodyPr/>
          <a:lstStyle/>
          <a:p>
            <a:pPr>
              <a:defRPr/>
            </a:pPr>
            <a:fld id="{F57F456A-00AF-44E6-8D70-638C0D0130FF}" type="slidenum">
              <a:rPr lang="en-US" altLang="zh-CN" smtClean="0"/>
              <a:pPr>
                <a:defRPr/>
              </a:pPr>
              <a:t>57</a:t>
            </a:fld>
            <a:endParaRPr lang="en-US" altLang="zh-CN"/>
          </a:p>
        </p:txBody>
      </p:sp>
    </p:spTree>
    <p:extLst>
      <p:ext uri="{BB962C8B-B14F-4D97-AF65-F5344CB8AC3E}">
        <p14:creationId xmlns:p14="http://schemas.microsoft.com/office/powerpoint/2010/main" val="1419821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F20-99C5-4CB6-84DC-4AD94C6BC5F2}"/>
              </a:ext>
            </a:extLst>
          </p:cNvPr>
          <p:cNvSpPr>
            <a:spLocks noGrp="1"/>
          </p:cNvSpPr>
          <p:nvPr>
            <p:ph type="title"/>
          </p:nvPr>
        </p:nvSpPr>
        <p:spPr/>
        <p:txBody>
          <a:bodyPr/>
          <a:lstStyle/>
          <a:p>
            <a:r>
              <a:rPr lang="en-US" dirty="0"/>
              <a:t>Five Rules of RSS</a:t>
            </a:r>
            <a:endParaRPr lang="en-SE" dirty="0"/>
          </a:p>
        </p:txBody>
      </p:sp>
      <p:sp>
        <p:nvSpPr>
          <p:cNvPr id="3" name="Content Placeholder 2">
            <a:extLst>
              <a:ext uri="{FF2B5EF4-FFF2-40B4-BE49-F238E27FC236}">
                <a16:creationId xmlns:a16="http://schemas.microsoft.com/office/drawing/2014/main" id="{BE7FCED9-B165-4D1A-B6C4-CE9C403D855D}"/>
              </a:ext>
            </a:extLst>
          </p:cNvPr>
          <p:cNvSpPr>
            <a:spLocks noGrp="1"/>
          </p:cNvSpPr>
          <p:nvPr>
            <p:ph idx="1"/>
          </p:nvPr>
        </p:nvSpPr>
        <p:spPr>
          <a:xfrm>
            <a:off x="457200" y="1295400"/>
            <a:ext cx="8229600" cy="2197500"/>
          </a:xfrm>
        </p:spPr>
        <p:txBody>
          <a:bodyPr>
            <a:normAutofit fontScale="92500" lnSpcReduction="10000"/>
          </a:bodyPr>
          <a:lstStyle/>
          <a:p>
            <a:r>
              <a:rPr lang="en-US" sz="2400" dirty="0"/>
              <a:t>1. Do not hit the car in front (safe longitudinal distance. See figure below for example)</a:t>
            </a:r>
          </a:p>
          <a:p>
            <a:r>
              <a:rPr lang="en-US" sz="2400" dirty="0"/>
              <a:t>2. Do not cut-in recklessly (safe lateral distance)</a:t>
            </a:r>
          </a:p>
          <a:p>
            <a:r>
              <a:rPr lang="en-US" sz="2400" dirty="0"/>
              <a:t>3. Right-of-Way is given, not taken.</a:t>
            </a:r>
            <a:endParaRPr lang="en-SE" sz="2400" dirty="0"/>
          </a:p>
          <a:p>
            <a:r>
              <a:rPr lang="en-US" sz="2400" dirty="0"/>
              <a:t>4. Be careful in areas with limited visibility</a:t>
            </a:r>
          </a:p>
          <a:p>
            <a:r>
              <a:rPr lang="en-US" sz="2400" dirty="0"/>
              <a:t>5. If you can avoid a crash without causing another, you must</a:t>
            </a:r>
            <a:endParaRPr lang="en-SE" sz="2400" dirty="0"/>
          </a:p>
        </p:txBody>
      </p:sp>
      <p:sp>
        <p:nvSpPr>
          <p:cNvPr id="4" name="Slide Number Placeholder 3">
            <a:extLst>
              <a:ext uri="{FF2B5EF4-FFF2-40B4-BE49-F238E27FC236}">
                <a16:creationId xmlns:a16="http://schemas.microsoft.com/office/drawing/2014/main" id="{ACB981A9-B898-4525-9122-225C421D7644}"/>
              </a:ext>
            </a:extLst>
          </p:cNvPr>
          <p:cNvSpPr>
            <a:spLocks noGrp="1"/>
          </p:cNvSpPr>
          <p:nvPr>
            <p:ph type="sldNum" sz="quarter" idx="12"/>
          </p:nvPr>
        </p:nvSpPr>
        <p:spPr/>
        <p:txBody>
          <a:bodyPr/>
          <a:lstStyle/>
          <a:p>
            <a:pPr>
              <a:defRPr/>
            </a:pPr>
            <a:fld id="{F57F456A-00AF-44E6-8D70-638C0D0130FF}" type="slidenum">
              <a:rPr lang="en-US" altLang="zh-CN" smtClean="0"/>
              <a:pPr>
                <a:defRPr/>
              </a:pPr>
              <a:t>58</a:t>
            </a:fld>
            <a:endParaRPr lang="en-US" altLang="zh-CN"/>
          </a:p>
        </p:txBody>
      </p:sp>
      <p:pic>
        <p:nvPicPr>
          <p:cNvPr id="6" name="Picture 5">
            <a:extLst>
              <a:ext uri="{FF2B5EF4-FFF2-40B4-BE49-F238E27FC236}">
                <a16:creationId xmlns:a16="http://schemas.microsoft.com/office/drawing/2014/main" id="{5815067A-FE64-4CD5-A7AE-2C2DC113F06D}"/>
              </a:ext>
            </a:extLst>
          </p:cNvPr>
          <p:cNvPicPr>
            <a:picLocks noChangeAspect="1"/>
          </p:cNvPicPr>
          <p:nvPr/>
        </p:nvPicPr>
        <p:blipFill>
          <a:blip r:embed="rId3"/>
          <a:stretch>
            <a:fillRect/>
          </a:stretch>
        </p:blipFill>
        <p:spPr>
          <a:xfrm>
            <a:off x="827584" y="3492900"/>
            <a:ext cx="7596844" cy="3140767"/>
          </a:xfrm>
          <a:prstGeom prst="rect">
            <a:avLst/>
          </a:prstGeom>
        </p:spPr>
      </p:pic>
    </p:spTree>
    <p:extLst>
      <p:ext uri="{BB962C8B-B14F-4D97-AF65-F5344CB8AC3E}">
        <p14:creationId xmlns:p14="http://schemas.microsoft.com/office/powerpoint/2010/main" val="2887451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DBB7-6D8C-4274-A87F-41A59DE85CE4}"/>
              </a:ext>
            </a:extLst>
          </p:cNvPr>
          <p:cNvSpPr>
            <a:spLocks noGrp="1"/>
          </p:cNvSpPr>
          <p:nvPr>
            <p:ph type="title"/>
          </p:nvPr>
        </p:nvSpPr>
        <p:spPr/>
        <p:txBody>
          <a:bodyPr/>
          <a:lstStyle/>
          <a:p>
            <a:r>
              <a:rPr lang="en-US" dirty="0"/>
              <a:t>RSS: High-Level Description</a:t>
            </a:r>
            <a:endParaRPr lang="en-SE" dirty="0"/>
          </a:p>
        </p:txBody>
      </p:sp>
      <p:sp>
        <p:nvSpPr>
          <p:cNvPr id="3" name="Content Placeholder 2">
            <a:extLst>
              <a:ext uri="{FF2B5EF4-FFF2-40B4-BE49-F238E27FC236}">
                <a16:creationId xmlns:a16="http://schemas.microsoft.com/office/drawing/2014/main" id="{3DBC7204-0546-4ADC-93A6-6D756B909D4D}"/>
              </a:ext>
            </a:extLst>
          </p:cNvPr>
          <p:cNvSpPr>
            <a:spLocks noGrp="1"/>
          </p:cNvSpPr>
          <p:nvPr>
            <p:ph idx="1"/>
          </p:nvPr>
        </p:nvSpPr>
        <p:spPr/>
        <p:txBody>
          <a:bodyPr>
            <a:normAutofit fontScale="85000" lnSpcReduction="20000"/>
          </a:bodyPr>
          <a:lstStyle/>
          <a:p>
            <a:r>
              <a:rPr lang="en-US" dirty="0"/>
              <a:t>Define </a:t>
            </a:r>
            <a:r>
              <a:rPr lang="en-US" dirty="0">
                <a:solidFill>
                  <a:srgbClr val="FF0000"/>
                </a:solidFill>
              </a:rPr>
              <a:t>safe distance </a:t>
            </a:r>
            <a:r>
              <a:rPr lang="en-US" dirty="0"/>
              <a:t>(longitudinal).</a:t>
            </a:r>
          </a:p>
          <a:p>
            <a:r>
              <a:rPr lang="en-US" dirty="0"/>
              <a:t>A situation is </a:t>
            </a:r>
            <a:r>
              <a:rPr lang="en-US" dirty="0">
                <a:solidFill>
                  <a:srgbClr val="FF0000"/>
                </a:solidFill>
              </a:rPr>
              <a:t>dangerous</a:t>
            </a:r>
            <a:r>
              <a:rPr lang="en-US" dirty="0"/>
              <a:t> if it is non-safe longitudinally.</a:t>
            </a:r>
          </a:p>
          <a:p>
            <a:r>
              <a:rPr lang="en-US" dirty="0">
                <a:solidFill>
                  <a:srgbClr val="FF0000"/>
                </a:solidFill>
              </a:rPr>
              <a:t>Blame time</a:t>
            </a:r>
            <a:r>
              <a:rPr lang="en-US" dirty="0"/>
              <a:t>: the first moment in which the situation becomes dangerous</a:t>
            </a:r>
          </a:p>
          <a:p>
            <a:r>
              <a:rPr lang="en-US" dirty="0">
                <a:solidFill>
                  <a:srgbClr val="FF0000"/>
                </a:solidFill>
              </a:rPr>
              <a:t>Proper response</a:t>
            </a:r>
            <a:r>
              <a:rPr lang="en-US" dirty="0"/>
              <a:t>:</a:t>
            </a:r>
          </a:p>
          <a:p>
            <a:pPr lvl="1"/>
            <a:r>
              <a:rPr lang="en-US" dirty="0"/>
              <a:t>If the longitudinal distance becomes non-safe, brake longitudinally.</a:t>
            </a:r>
          </a:p>
          <a:p>
            <a:r>
              <a:rPr lang="en-US" dirty="0">
                <a:solidFill>
                  <a:srgbClr val="FF0000"/>
                </a:solidFill>
              </a:rPr>
              <a:t>Responsibility</a:t>
            </a:r>
            <a:r>
              <a:rPr lang="en-US" dirty="0"/>
              <a:t>:</a:t>
            </a:r>
          </a:p>
          <a:p>
            <a:pPr lvl="1"/>
            <a:r>
              <a:rPr lang="en-US" dirty="0"/>
              <a:t>We prove that a collision can only occur if one of the agents did not respond properly.</a:t>
            </a:r>
          </a:p>
          <a:p>
            <a:pPr lvl="1"/>
            <a:r>
              <a:rPr lang="en-US" dirty="0"/>
              <a:t>The responsibility is on the agent(s) that did not respond properly.</a:t>
            </a:r>
          </a:p>
          <a:p>
            <a:endParaRPr lang="en-SE" dirty="0"/>
          </a:p>
        </p:txBody>
      </p:sp>
      <p:sp>
        <p:nvSpPr>
          <p:cNvPr id="4" name="Slide Number Placeholder 3">
            <a:extLst>
              <a:ext uri="{FF2B5EF4-FFF2-40B4-BE49-F238E27FC236}">
                <a16:creationId xmlns:a16="http://schemas.microsoft.com/office/drawing/2014/main" id="{319C123D-DF86-42B1-928C-D3493705F70E}"/>
              </a:ext>
            </a:extLst>
          </p:cNvPr>
          <p:cNvSpPr>
            <a:spLocks noGrp="1"/>
          </p:cNvSpPr>
          <p:nvPr>
            <p:ph type="sldNum" sz="quarter" idx="12"/>
          </p:nvPr>
        </p:nvSpPr>
        <p:spPr/>
        <p:txBody>
          <a:bodyPr/>
          <a:lstStyle/>
          <a:p>
            <a:pPr>
              <a:defRPr/>
            </a:pPr>
            <a:fld id="{F57F456A-00AF-44E6-8D70-638C0D0130FF}" type="slidenum">
              <a:rPr lang="en-US" altLang="zh-CN" smtClean="0"/>
              <a:pPr>
                <a:defRPr/>
              </a:pPr>
              <a:t>59</a:t>
            </a:fld>
            <a:endParaRPr lang="en-US" altLang="zh-CN"/>
          </a:p>
        </p:txBody>
      </p:sp>
    </p:spTree>
    <p:extLst>
      <p:ext uri="{BB962C8B-B14F-4D97-AF65-F5344CB8AC3E}">
        <p14:creationId xmlns:p14="http://schemas.microsoft.com/office/powerpoint/2010/main" val="333924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189A-18D9-4F23-916F-8E2A0C6A252F}"/>
              </a:ext>
            </a:extLst>
          </p:cNvPr>
          <p:cNvSpPr>
            <a:spLocks noGrp="1"/>
          </p:cNvSpPr>
          <p:nvPr>
            <p:ph type="title"/>
          </p:nvPr>
        </p:nvSpPr>
        <p:spPr/>
        <p:txBody>
          <a:bodyPr/>
          <a:lstStyle/>
          <a:p>
            <a:r>
              <a:rPr lang="en-US" dirty="0"/>
              <a:t>Running Example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A8AEE4-9295-477D-A151-FE8DDA03C0AA}"/>
                  </a:ext>
                </a:extLst>
              </p:cNvPr>
              <p:cNvSpPr>
                <a:spLocks noGrp="1"/>
              </p:cNvSpPr>
              <p:nvPr>
                <p:ph idx="1"/>
              </p:nvPr>
            </p:nvSpPr>
            <p:spPr/>
            <p:txBody>
              <a:bodyPr/>
              <a:lstStyle/>
              <a:p>
                <a:r>
                  <a:rPr lang="en-US" dirty="0"/>
                  <a:t>Shortest path is </a:t>
                </a:r>
                <a14:m>
                  <m:oMath xmlns:m="http://schemas.openxmlformats.org/officeDocument/2006/math">
                    <m:r>
                      <m:rPr>
                        <m:sty m:val="p"/>
                      </m:rPr>
                      <a:rPr lang="en-US">
                        <a:latin typeface="Cambria Math" panose="02040503050406030204" pitchFamily="18" charset="0"/>
                      </a:rPr>
                      <m:t>S</m:t>
                    </m:r>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𝐸</m:t>
                    </m:r>
                  </m:oMath>
                </a14:m>
                <a:r>
                  <a:rPr lang="en-US" dirty="0"/>
                  <a:t> with length </a:t>
                </a:r>
                <a14:m>
                  <m:oMath xmlns:m="http://schemas.openxmlformats.org/officeDocument/2006/math">
                    <m:r>
                      <a:rPr lang="en-US" i="1">
                        <a:latin typeface="Cambria Math" panose="02040503050406030204" pitchFamily="18" charset="0"/>
                      </a:rPr>
                      <m:t>10+12=22</m:t>
                    </m:r>
                  </m:oMath>
                </a14:m>
                <a:endParaRPr lang="en-SE" dirty="0"/>
              </a:p>
              <a:p>
                <a:endParaRPr lang="en-SE" dirty="0"/>
              </a:p>
            </p:txBody>
          </p:sp>
        </mc:Choice>
        <mc:Fallback xmlns="">
          <p:sp>
            <p:nvSpPr>
              <p:cNvPr id="3" name="Content Placeholder 2">
                <a:extLst>
                  <a:ext uri="{FF2B5EF4-FFF2-40B4-BE49-F238E27FC236}">
                    <a16:creationId xmlns:a16="http://schemas.microsoft.com/office/drawing/2014/main" id="{8FA8AEE4-9295-477D-A151-FE8DDA03C0AA}"/>
                  </a:ext>
                </a:extLst>
              </p:cNvPr>
              <p:cNvSpPr>
                <a:spLocks noGrp="1" noRot="1" noChangeAspect="1" noMove="1" noResize="1" noEditPoints="1" noAdjustHandles="1" noChangeArrowheads="1" noChangeShapeType="1" noTextEdit="1"/>
              </p:cNvSpPr>
              <p:nvPr>
                <p:ph idx="1"/>
              </p:nvPr>
            </p:nvSpPr>
            <p:spPr>
              <a:blipFill>
                <a:blip r:embed="rId2"/>
                <a:stretch>
                  <a:fillRect l="-1704" t="-155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17EAEA17-B007-4EA7-80C4-8FFA3FE396B9}"/>
              </a:ext>
            </a:extLst>
          </p:cNvPr>
          <p:cNvSpPr>
            <a:spLocks noGrp="1"/>
          </p:cNvSpPr>
          <p:nvPr>
            <p:ph type="sldNum" sz="quarter" idx="12"/>
          </p:nvPr>
        </p:nvSpPr>
        <p:spPr/>
        <p:txBody>
          <a:bodyPr/>
          <a:lstStyle/>
          <a:p>
            <a:pPr>
              <a:defRPr/>
            </a:pPr>
            <a:fld id="{F57F456A-00AF-44E6-8D70-638C0D0130FF}" type="slidenum">
              <a:rPr lang="en-US" altLang="zh-CN" smtClean="0"/>
              <a:pPr>
                <a:defRPr/>
              </a:pPr>
              <a:t>6</a:t>
            </a:fld>
            <a:endParaRPr lang="en-US" altLang="zh-CN"/>
          </a:p>
        </p:txBody>
      </p:sp>
      <p:sp>
        <p:nvSpPr>
          <p:cNvPr id="5" name="Oval 4">
            <a:extLst>
              <a:ext uri="{FF2B5EF4-FFF2-40B4-BE49-F238E27FC236}">
                <a16:creationId xmlns:a16="http://schemas.microsoft.com/office/drawing/2014/main" id="{9A56A9B8-3F87-4370-9F14-016A28CF8614}"/>
              </a:ext>
            </a:extLst>
          </p:cNvPr>
          <p:cNvSpPr/>
          <p:nvPr/>
        </p:nvSpPr>
        <p:spPr bwMode="auto">
          <a:xfrm>
            <a:off x="2366253" y="270134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S</a:t>
            </a:r>
            <a:endParaRPr kumimoji="0" lang="en-SE" sz="1800" b="0" i="0" u="none" strike="noStrike" cap="none" normalizeH="0" baseline="0" dirty="0">
              <a:ln>
                <a:noFill/>
              </a:ln>
              <a:solidFill>
                <a:schemeClr val="tx1"/>
              </a:solidFill>
              <a:effectLst/>
              <a:latin typeface="Arial" charset="0"/>
            </a:endParaRPr>
          </a:p>
        </p:txBody>
      </p:sp>
      <p:sp>
        <p:nvSpPr>
          <p:cNvPr id="6" name="Oval 5">
            <a:extLst>
              <a:ext uri="{FF2B5EF4-FFF2-40B4-BE49-F238E27FC236}">
                <a16:creationId xmlns:a16="http://schemas.microsoft.com/office/drawing/2014/main" id="{63B13C9F-39DD-4F1F-A022-4F182B7794B5}"/>
              </a:ext>
            </a:extLst>
          </p:cNvPr>
          <p:cNvSpPr/>
          <p:nvPr/>
        </p:nvSpPr>
        <p:spPr bwMode="auto">
          <a:xfrm>
            <a:off x="3509253" y="270134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A</a:t>
            </a:r>
            <a:endParaRPr kumimoji="0" lang="en-SE" sz="1800" b="0" i="0" u="none" strike="noStrike" cap="none" normalizeH="0" baseline="0" dirty="0">
              <a:ln>
                <a:noFill/>
              </a:ln>
              <a:solidFill>
                <a:schemeClr val="tx1"/>
              </a:solidFill>
              <a:effectLst/>
              <a:latin typeface="Arial" charset="0"/>
            </a:endParaRPr>
          </a:p>
        </p:txBody>
      </p:sp>
      <p:sp>
        <p:nvSpPr>
          <p:cNvPr id="7" name="Oval 6">
            <a:extLst>
              <a:ext uri="{FF2B5EF4-FFF2-40B4-BE49-F238E27FC236}">
                <a16:creationId xmlns:a16="http://schemas.microsoft.com/office/drawing/2014/main" id="{95343F0A-92FE-414B-B49D-029652F9D0DA}"/>
              </a:ext>
            </a:extLst>
          </p:cNvPr>
          <p:cNvSpPr/>
          <p:nvPr/>
        </p:nvSpPr>
        <p:spPr bwMode="auto">
          <a:xfrm>
            <a:off x="4872747" y="270134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B</a:t>
            </a:r>
            <a:endParaRPr kumimoji="0" lang="en-SE" sz="1800" b="0" i="0" u="none" strike="noStrike" cap="none" normalizeH="0" baseline="0" dirty="0">
              <a:ln>
                <a:noFill/>
              </a:ln>
              <a:solidFill>
                <a:schemeClr val="tx1"/>
              </a:solidFill>
              <a:effectLst/>
              <a:latin typeface="Arial" charset="0"/>
            </a:endParaRPr>
          </a:p>
        </p:txBody>
      </p:sp>
      <p:sp>
        <p:nvSpPr>
          <p:cNvPr id="8" name="Oval 7">
            <a:extLst>
              <a:ext uri="{FF2B5EF4-FFF2-40B4-BE49-F238E27FC236}">
                <a16:creationId xmlns:a16="http://schemas.microsoft.com/office/drawing/2014/main" id="{BE6F6C9A-8BDA-47D7-8620-C90CB0C29006}"/>
              </a:ext>
            </a:extLst>
          </p:cNvPr>
          <p:cNvSpPr/>
          <p:nvPr/>
        </p:nvSpPr>
        <p:spPr bwMode="auto">
          <a:xfrm>
            <a:off x="3890253" y="400050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C</a:t>
            </a:r>
            <a:endParaRPr kumimoji="0" lang="en-SE" sz="1800" b="0" i="0" u="none" strike="noStrike" cap="none" normalizeH="0" baseline="0" dirty="0">
              <a:ln>
                <a:noFill/>
              </a:ln>
              <a:solidFill>
                <a:schemeClr val="tx1"/>
              </a:solidFill>
              <a:effectLst/>
              <a:latin typeface="Arial" charset="0"/>
            </a:endParaRPr>
          </a:p>
        </p:txBody>
      </p:sp>
      <p:cxnSp>
        <p:nvCxnSpPr>
          <p:cNvPr id="9" name="Straight Arrow Connector 8">
            <a:extLst>
              <a:ext uri="{FF2B5EF4-FFF2-40B4-BE49-F238E27FC236}">
                <a16:creationId xmlns:a16="http://schemas.microsoft.com/office/drawing/2014/main" id="{81D3E3AB-0943-443A-8048-EA5BE6ED610C}"/>
              </a:ext>
            </a:extLst>
          </p:cNvPr>
          <p:cNvCxnSpPr>
            <a:stCxn id="5" idx="6"/>
            <a:endCxn id="6" idx="2"/>
          </p:cNvCxnSpPr>
          <p:nvPr/>
        </p:nvCxnSpPr>
        <p:spPr bwMode="auto">
          <a:xfrm>
            <a:off x="3052053" y="304424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40B0B229-E129-4732-9996-2C0DFCA5CF52}"/>
              </a:ext>
            </a:extLst>
          </p:cNvPr>
          <p:cNvCxnSpPr>
            <a:stCxn id="5" idx="5"/>
            <a:endCxn id="8" idx="1"/>
          </p:cNvCxnSpPr>
          <p:nvPr/>
        </p:nvCxnSpPr>
        <p:spPr bwMode="auto">
          <a:xfrm>
            <a:off x="2951620" y="328671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BA8FE407-EA99-474D-BF63-037B3ECB2C25}"/>
              </a:ext>
            </a:extLst>
          </p:cNvPr>
          <p:cNvSpPr txBox="1"/>
          <p:nvPr/>
        </p:nvSpPr>
        <p:spPr>
          <a:xfrm>
            <a:off x="3124200" y="2722834"/>
            <a:ext cx="312906" cy="369332"/>
          </a:xfrm>
          <a:prstGeom prst="rect">
            <a:avLst/>
          </a:prstGeom>
          <a:noFill/>
        </p:spPr>
        <p:txBody>
          <a:bodyPr wrap="none" rtlCol="0">
            <a:spAutoFit/>
          </a:bodyPr>
          <a:lstStyle/>
          <a:p>
            <a:r>
              <a:rPr lang="en-US" dirty="0"/>
              <a:t>2</a:t>
            </a:r>
            <a:endParaRPr lang="en-SE" dirty="0"/>
          </a:p>
        </p:txBody>
      </p:sp>
      <p:cxnSp>
        <p:nvCxnSpPr>
          <p:cNvPr id="12" name="Straight Arrow Connector 11">
            <a:extLst>
              <a:ext uri="{FF2B5EF4-FFF2-40B4-BE49-F238E27FC236}">
                <a16:creationId xmlns:a16="http://schemas.microsoft.com/office/drawing/2014/main" id="{07E1E296-4AC7-4DB2-9C59-8D4B5980BD9D}"/>
              </a:ext>
            </a:extLst>
          </p:cNvPr>
          <p:cNvCxnSpPr>
            <a:cxnSpLocks/>
            <a:endCxn id="7" idx="2"/>
          </p:cNvCxnSpPr>
          <p:nvPr/>
        </p:nvCxnSpPr>
        <p:spPr bwMode="auto">
          <a:xfrm>
            <a:off x="4186947" y="304424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3" name="TextBox 12">
            <a:extLst>
              <a:ext uri="{FF2B5EF4-FFF2-40B4-BE49-F238E27FC236}">
                <a16:creationId xmlns:a16="http://schemas.microsoft.com/office/drawing/2014/main" id="{1BD932E4-AA19-40C7-B71E-4153ED811276}"/>
              </a:ext>
            </a:extLst>
          </p:cNvPr>
          <p:cNvSpPr txBox="1"/>
          <p:nvPr/>
        </p:nvSpPr>
        <p:spPr>
          <a:xfrm>
            <a:off x="4373394" y="2722834"/>
            <a:ext cx="312906" cy="369332"/>
          </a:xfrm>
          <a:prstGeom prst="rect">
            <a:avLst/>
          </a:prstGeom>
          <a:noFill/>
        </p:spPr>
        <p:txBody>
          <a:bodyPr wrap="none" rtlCol="0">
            <a:spAutoFit/>
          </a:bodyPr>
          <a:lstStyle/>
          <a:p>
            <a:r>
              <a:rPr lang="en-US" dirty="0"/>
              <a:t>3</a:t>
            </a:r>
            <a:endParaRPr lang="en-SE" dirty="0"/>
          </a:p>
        </p:txBody>
      </p:sp>
      <p:cxnSp>
        <p:nvCxnSpPr>
          <p:cNvPr id="14" name="Straight Arrow Connector 13">
            <a:extLst>
              <a:ext uri="{FF2B5EF4-FFF2-40B4-BE49-F238E27FC236}">
                <a16:creationId xmlns:a16="http://schemas.microsoft.com/office/drawing/2014/main" id="{36F582F8-4F59-4026-A9DE-4D27F1AEECFE}"/>
              </a:ext>
            </a:extLst>
          </p:cNvPr>
          <p:cNvCxnSpPr>
            <a:cxnSpLocks/>
            <a:endCxn id="15" idx="2"/>
          </p:cNvCxnSpPr>
          <p:nvPr/>
        </p:nvCxnSpPr>
        <p:spPr bwMode="auto">
          <a:xfrm>
            <a:off x="4572000" y="434340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5" name="Oval 14">
            <a:extLst>
              <a:ext uri="{FF2B5EF4-FFF2-40B4-BE49-F238E27FC236}">
                <a16:creationId xmlns:a16="http://schemas.microsoft.com/office/drawing/2014/main" id="{57A4F344-C96D-4B00-A5D0-FFFA5A67FB92}"/>
              </a:ext>
            </a:extLst>
          </p:cNvPr>
          <p:cNvSpPr/>
          <p:nvPr/>
        </p:nvSpPr>
        <p:spPr bwMode="auto">
          <a:xfrm>
            <a:off x="6058240" y="400050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t>G</a:t>
            </a:r>
            <a:endParaRPr lang="en-SE" sz="2800" dirty="0"/>
          </a:p>
        </p:txBody>
      </p:sp>
      <p:cxnSp>
        <p:nvCxnSpPr>
          <p:cNvPr id="16" name="Straight Arrow Connector 15">
            <a:extLst>
              <a:ext uri="{FF2B5EF4-FFF2-40B4-BE49-F238E27FC236}">
                <a16:creationId xmlns:a16="http://schemas.microsoft.com/office/drawing/2014/main" id="{B13EB5C9-BD54-4046-9C94-72E58D3B6D6E}"/>
              </a:ext>
            </a:extLst>
          </p:cNvPr>
          <p:cNvCxnSpPr>
            <a:cxnSpLocks/>
            <a:stCxn id="7" idx="5"/>
            <a:endCxn id="15" idx="1"/>
          </p:cNvCxnSpPr>
          <p:nvPr/>
        </p:nvCxnSpPr>
        <p:spPr bwMode="auto">
          <a:xfrm>
            <a:off x="5458114" y="328671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BD8CF27C-CF34-40B6-86A6-6A594294310A}"/>
              </a:ext>
            </a:extLst>
          </p:cNvPr>
          <p:cNvSpPr txBox="1"/>
          <p:nvPr/>
        </p:nvSpPr>
        <p:spPr>
          <a:xfrm>
            <a:off x="3411007" y="3444948"/>
            <a:ext cx="441146" cy="369332"/>
          </a:xfrm>
          <a:prstGeom prst="rect">
            <a:avLst/>
          </a:prstGeom>
          <a:noFill/>
        </p:spPr>
        <p:txBody>
          <a:bodyPr wrap="none" rtlCol="0">
            <a:spAutoFit/>
          </a:bodyPr>
          <a:lstStyle/>
          <a:p>
            <a:r>
              <a:rPr lang="en-US" dirty="0"/>
              <a:t>10</a:t>
            </a:r>
            <a:endParaRPr lang="en-SE" dirty="0"/>
          </a:p>
        </p:txBody>
      </p:sp>
      <p:sp>
        <p:nvSpPr>
          <p:cNvPr id="18" name="TextBox 17">
            <a:extLst>
              <a:ext uri="{FF2B5EF4-FFF2-40B4-BE49-F238E27FC236}">
                <a16:creationId xmlns:a16="http://schemas.microsoft.com/office/drawing/2014/main" id="{C1FD5F12-3058-442C-918E-79ACEFA6854C}"/>
              </a:ext>
            </a:extLst>
          </p:cNvPr>
          <p:cNvSpPr txBox="1"/>
          <p:nvPr/>
        </p:nvSpPr>
        <p:spPr>
          <a:xfrm>
            <a:off x="5016968" y="3996748"/>
            <a:ext cx="441146" cy="369332"/>
          </a:xfrm>
          <a:prstGeom prst="rect">
            <a:avLst/>
          </a:prstGeom>
          <a:noFill/>
        </p:spPr>
        <p:txBody>
          <a:bodyPr wrap="none" rtlCol="0">
            <a:spAutoFit/>
          </a:bodyPr>
          <a:lstStyle/>
          <a:p>
            <a:r>
              <a:rPr lang="en-US" dirty="0"/>
              <a:t>12</a:t>
            </a:r>
            <a:endParaRPr lang="en-SE" dirty="0"/>
          </a:p>
        </p:txBody>
      </p:sp>
      <p:sp>
        <p:nvSpPr>
          <p:cNvPr id="19" name="TextBox 18">
            <a:extLst>
              <a:ext uri="{FF2B5EF4-FFF2-40B4-BE49-F238E27FC236}">
                <a16:creationId xmlns:a16="http://schemas.microsoft.com/office/drawing/2014/main" id="{9F59FA2F-92EB-48D7-824C-791CC10774EF}"/>
              </a:ext>
            </a:extLst>
          </p:cNvPr>
          <p:cNvSpPr txBox="1"/>
          <p:nvPr/>
        </p:nvSpPr>
        <p:spPr>
          <a:xfrm>
            <a:off x="5689552" y="3384643"/>
            <a:ext cx="441146" cy="369332"/>
          </a:xfrm>
          <a:prstGeom prst="rect">
            <a:avLst/>
          </a:prstGeom>
          <a:noFill/>
        </p:spPr>
        <p:txBody>
          <a:bodyPr wrap="none" rtlCol="0">
            <a:spAutoFit/>
          </a:bodyPr>
          <a:lstStyle/>
          <a:p>
            <a:r>
              <a:rPr lang="en-US" dirty="0"/>
              <a:t>20</a:t>
            </a:r>
            <a:endParaRPr lang="en-SE" dirty="0"/>
          </a:p>
        </p:txBody>
      </p:sp>
    </p:spTree>
    <p:extLst>
      <p:ext uri="{BB962C8B-B14F-4D97-AF65-F5344CB8AC3E}">
        <p14:creationId xmlns:p14="http://schemas.microsoft.com/office/powerpoint/2010/main" val="3615805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3783-C7F3-4118-96A4-01AE61C7BDA6}"/>
              </a:ext>
            </a:extLst>
          </p:cNvPr>
          <p:cNvSpPr>
            <a:spLocks noGrp="1"/>
          </p:cNvSpPr>
          <p:nvPr>
            <p:ph type="title"/>
          </p:nvPr>
        </p:nvSpPr>
        <p:spPr/>
        <p:txBody>
          <a:bodyPr/>
          <a:lstStyle/>
          <a:p>
            <a:r>
              <a:rPr lang="en-US" dirty="0"/>
              <a:t>Non-safe Lateral Maneuver</a:t>
            </a:r>
            <a:endParaRPr lang="en-SE" dirty="0"/>
          </a:p>
        </p:txBody>
      </p:sp>
      <p:sp>
        <p:nvSpPr>
          <p:cNvPr id="3" name="Content Placeholder 2">
            <a:extLst>
              <a:ext uri="{FF2B5EF4-FFF2-40B4-BE49-F238E27FC236}">
                <a16:creationId xmlns:a16="http://schemas.microsoft.com/office/drawing/2014/main" id="{D8A8B74E-0760-4EC2-BFA6-05CC977DC1AC}"/>
              </a:ext>
            </a:extLst>
          </p:cNvPr>
          <p:cNvSpPr>
            <a:spLocks noGrp="1"/>
          </p:cNvSpPr>
          <p:nvPr>
            <p:ph idx="1"/>
          </p:nvPr>
        </p:nvSpPr>
        <p:spPr>
          <a:xfrm>
            <a:off x="457200" y="1295400"/>
            <a:ext cx="8229600" cy="2133600"/>
          </a:xfrm>
        </p:spPr>
        <p:txBody>
          <a:bodyPr>
            <a:normAutofit fontScale="92500"/>
          </a:bodyPr>
          <a:lstStyle/>
          <a:p>
            <a:r>
              <a:rPr lang="en-US" dirty="0"/>
              <a:t>Proper response: red should brake laterally,</a:t>
            </a:r>
          </a:p>
          <a:p>
            <a:pPr lvl="1"/>
            <a:r>
              <a:rPr lang="en-US" dirty="0"/>
              <a:t>since red is cutting into yellow’s lane.</a:t>
            </a:r>
          </a:p>
          <a:p>
            <a:pPr lvl="1"/>
            <a:r>
              <a:rPr lang="en-US" dirty="0"/>
              <a:t>“Brake laterally” means “brake while steer to the right direction”.</a:t>
            </a:r>
            <a:endParaRPr lang="en-SE" dirty="0"/>
          </a:p>
        </p:txBody>
      </p:sp>
      <p:sp>
        <p:nvSpPr>
          <p:cNvPr id="4" name="Slide Number Placeholder 3">
            <a:extLst>
              <a:ext uri="{FF2B5EF4-FFF2-40B4-BE49-F238E27FC236}">
                <a16:creationId xmlns:a16="http://schemas.microsoft.com/office/drawing/2014/main" id="{F3436D85-C7B4-4837-BAA7-E8E6A5FC26CB}"/>
              </a:ext>
            </a:extLst>
          </p:cNvPr>
          <p:cNvSpPr>
            <a:spLocks noGrp="1"/>
          </p:cNvSpPr>
          <p:nvPr>
            <p:ph type="sldNum" sz="quarter" idx="12"/>
          </p:nvPr>
        </p:nvSpPr>
        <p:spPr/>
        <p:txBody>
          <a:bodyPr/>
          <a:lstStyle/>
          <a:p>
            <a:pPr>
              <a:defRPr/>
            </a:pPr>
            <a:fld id="{F57F456A-00AF-44E6-8D70-638C0D0130FF}" type="slidenum">
              <a:rPr lang="en-US" altLang="zh-CN" smtClean="0"/>
              <a:pPr>
                <a:defRPr/>
              </a:pPr>
              <a:t>60</a:t>
            </a:fld>
            <a:endParaRPr lang="en-US" altLang="zh-CN"/>
          </a:p>
        </p:txBody>
      </p:sp>
      <p:pic>
        <p:nvPicPr>
          <p:cNvPr id="5" name="Picture 4">
            <a:extLst>
              <a:ext uri="{FF2B5EF4-FFF2-40B4-BE49-F238E27FC236}">
                <a16:creationId xmlns:a16="http://schemas.microsoft.com/office/drawing/2014/main" id="{268B9AA4-6B42-4FBC-A249-818E6766C4AE}"/>
              </a:ext>
            </a:extLst>
          </p:cNvPr>
          <p:cNvPicPr>
            <a:picLocks noChangeAspect="1"/>
          </p:cNvPicPr>
          <p:nvPr/>
        </p:nvPicPr>
        <p:blipFill>
          <a:blip r:embed="rId2"/>
          <a:stretch>
            <a:fillRect/>
          </a:stretch>
        </p:blipFill>
        <p:spPr>
          <a:xfrm>
            <a:off x="765920" y="3345070"/>
            <a:ext cx="7920880" cy="3120347"/>
          </a:xfrm>
          <a:prstGeom prst="rect">
            <a:avLst/>
          </a:prstGeom>
        </p:spPr>
      </p:pic>
    </p:spTree>
    <p:extLst>
      <p:ext uri="{BB962C8B-B14F-4D97-AF65-F5344CB8AC3E}">
        <p14:creationId xmlns:p14="http://schemas.microsoft.com/office/powerpoint/2010/main" val="2805541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B2557-C149-4224-9240-84A2395789B5}"/>
              </a:ext>
            </a:extLst>
          </p:cNvPr>
          <p:cNvSpPr>
            <a:spLocks noGrp="1"/>
          </p:cNvSpPr>
          <p:nvPr>
            <p:ph type="title"/>
          </p:nvPr>
        </p:nvSpPr>
        <p:spPr/>
        <p:txBody>
          <a:bodyPr/>
          <a:lstStyle/>
          <a:p>
            <a:r>
              <a:rPr lang="en-US" dirty="0"/>
              <a:t>Non-Safe Longitudinal Maneuver</a:t>
            </a:r>
            <a:endParaRPr lang="en-SE" dirty="0"/>
          </a:p>
        </p:txBody>
      </p:sp>
      <p:sp>
        <p:nvSpPr>
          <p:cNvPr id="3" name="Content Placeholder 2">
            <a:extLst>
              <a:ext uri="{FF2B5EF4-FFF2-40B4-BE49-F238E27FC236}">
                <a16:creationId xmlns:a16="http://schemas.microsoft.com/office/drawing/2014/main" id="{D6EC47C9-BE48-4922-8445-A2097593B2C5}"/>
              </a:ext>
            </a:extLst>
          </p:cNvPr>
          <p:cNvSpPr>
            <a:spLocks noGrp="1"/>
          </p:cNvSpPr>
          <p:nvPr>
            <p:ph idx="1"/>
          </p:nvPr>
        </p:nvSpPr>
        <p:spPr>
          <a:xfrm>
            <a:off x="457200" y="1295400"/>
            <a:ext cx="8229600" cy="2133600"/>
          </a:xfrm>
        </p:spPr>
        <p:txBody>
          <a:bodyPr>
            <a:normAutofit/>
          </a:bodyPr>
          <a:lstStyle/>
          <a:p>
            <a:r>
              <a:rPr lang="en-US" dirty="0"/>
              <a:t>Proper response: yellow should brake,</a:t>
            </a:r>
          </a:p>
          <a:p>
            <a:pPr lvl="1"/>
            <a:r>
              <a:rPr lang="en-US" dirty="0"/>
              <a:t>Since yellow is driving too fast and getting too close.</a:t>
            </a:r>
            <a:endParaRPr lang="en-SE" dirty="0"/>
          </a:p>
        </p:txBody>
      </p:sp>
      <p:sp>
        <p:nvSpPr>
          <p:cNvPr id="4" name="Slide Number Placeholder 3">
            <a:extLst>
              <a:ext uri="{FF2B5EF4-FFF2-40B4-BE49-F238E27FC236}">
                <a16:creationId xmlns:a16="http://schemas.microsoft.com/office/drawing/2014/main" id="{45F54E71-89B1-40A9-89BB-5332132CDDF7}"/>
              </a:ext>
            </a:extLst>
          </p:cNvPr>
          <p:cNvSpPr>
            <a:spLocks noGrp="1"/>
          </p:cNvSpPr>
          <p:nvPr>
            <p:ph type="sldNum" sz="quarter" idx="12"/>
          </p:nvPr>
        </p:nvSpPr>
        <p:spPr/>
        <p:txBody>
          <a:bodyPr/>
          <a:lstStyle/>
          <a:p>
            <a:pPr>
              <a:defRPr/>
            </a:pPr>
            <a:fld id="{F57F456A-00AF-44E6-8D70-638C0D0130FF}" type="slidenum">
              <a:rPr lang="en-US" altLang="zh-CN" smtClean="0"/>
              <a:pPr>
                <a:defRPr/>
              </a:pPr>
              <a:t>61</a:t>
            </a:fld>
            <a:endParaRPr lang="en-US" altLang="zh-CN"/>
          </a:p>
        </p:txBody>
      </p:sp>
      <p:pic>
        <p:nvPicPr>
          <p:cNvPr id="5" name="Picture 4">
            <a:extLst>
              <a:ext uri="{FF2B5EF4-FFF2-40B4-BE49-F238E27FC236}">
                <a16:creationId xmlns:a16="http://schemas.microsoft.com/office/drawing/2014/main" id="{3945F0D8-7FBB-4F3B-A565-2DEE36C40E95}"/>
              </a:ext>
            </a:extLst>
          </p:cNvPr>
          <p:cNvPicPr>
            <a:picLocks noChangeAspect="1"/>
          </p:cNvPicPr>
          <p:nvPr/>
        </p:nvPicPr>
        <p:blipFill>
          <a:blip r:embed="rId2"/>
          <a:stretch>
            <a:fillRect/>
          </a:stretch>
        </p:blipFill>
        <p:spPr>
          <a:xfrm>
            <a:off x="0" y="2924944"/>
            <a:ext cx="8868346" cy="3397200"/>
          </a:xfrm>
          <a:prstGeom prst="rect">
            <a:avLst/>
          </a:prstGeom>
        </p:spPr>
      </p:pic>
    </p:spTree>
    <p:extLst>
      <p:ext uri="{BB962C8B-B14F-4D97-AF65-F5344CB8AC3E}">
        <p14:creationId xmlns:p14="http://schemas.microsoft.com/office/powerpoint/2010/main" val="3136332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B4D2-ADFF-4A7A-B130-40444F51E527}"/>
              </a:ext>
            </a:extLst>
          </p:cNvPr>
          <p:cNvSpPr>
            <a:spLocks noGrp="1"/>
          </p:cNvSpPr>
          <p:nvPr>
            <p:ph type="title"/>
          </p:nvPr>
        </p:nvSpPr>
        <p:spPr/>
        <p:txBody>
          <a:bodyPr/>
          <a:lstStyle/>
          <a:p>
            <a:r>
              <a:rPr lang="en-US" dirty="0"/>
              <a:t>Responsibility </a:t>
            </a:r>
            <a:endParaRPr lang="en-SE" dirty="0"/>
          </a:p>
        </p:txBody>
      </p:sp>
      <p:sp>
        <p:nvSpPr>
          <p:cNvPr id="3" name="Content Placeholder 2">
            <a:extLst>
              <a:ext uri="{FF2B5EF4-FFF2-40B4-BE49-F238E27FC236}">
                <a16:creationId xmlns:a16="http://schemas.microsoft.com/office/drawing/2014/main" id="{1B26F9DC-367E-46E4-A92C-A6F7C9C8D4BA}"/>
              </a:ext>
            </a:extLst>
          </p:cNvPr>
          <p:cNvSpPr>
            <a:spLocks noGrp="1"/>
          </p:cNvSpPr>
          <p:nvPr>
            <p:ph idx="1"/>
          </p:nvPr>
        </p:nvSpPr>
        <p:spPr>
          <a:xfrm>
            <a:off x="457200" y="1294183"/>
            <a:ext cx="3754760" cy="1317198"/>
          </a:xfrm>
        </p:spPr>
        <p:txBody>
          <a:bodyPr>
            <a:normAutofit fontScale="77500" lnSpcReduction="20000"/>
          </a:bodyPr>
          <a:lstStyle/>
          <a:p>
            <a:r>
              <a:rPr lang="en-US" dirty="0"/>
              <a:t>Hit from behind </a:t>
            </a:r>
          </a:p>
          <a:p>
            <a:pPr lvl="1"/>
            <a:r>
              <a:rPr lang="en-US" dirty="0"/>
              <a:t>Yellow is not responsible for the accident.</a:t>
            </a:r>
          </a:p>
          <a:p>
            <a:pPr lvl="1"/>
            <a:endParaRPr lang="en-SE" dirty="0"/>
          </a:p>
        </p:txBody>
      </p:sp>
      <p:sp>
        <p:nvSpPr>
          <p:cNvPr id="4" name="Slide Number Placeholder 3">
            <a:extLst>
              <a:ext uri="{FF2B5EF4-FFF2-40B4-BE49-F238E27FC236}">
                <a16:creationId xmlns:a16="http://schemas.microsoft.com/office/drawing/2014/main" id="{0EF92D4C-0260-4BCA-8D2B-9C0B47D4A7EE}"/>
              </a:ext>
            </a:extLst>
          </p:cNvPr>
          <p:cNvSpPr>
            <a:spLocks noGrp="1"/>
          </p:cNvSpPr>
          <p:nvPr>
            <p:ph type="sldNum" sz="quarter" idx="12"/>
          </p:nvPr>
        </p:nvSpPr>
        <p:spPr/>
        <p:txBody>
          <a:bodyPr/>
          <a:lstStyle/>
          <a:p>
            <a:pPr>
              <a:defRPr/>
            </a:pPr>
            <a:fld id="{F57F456A-00AF-44E6-8D70-638C0D0130FF}" type="slidenum">
              <a:rPr lang="en-US" altLang="zh-CN" smtClean="0"/>
              <a:pPr>
                <a:defRPr/>
              </a:pPr>
              <a:t>62</a:t>
            </a:fld>
            <a:endParaRPr lang="en-US" altLang="zh-CN"/>
          </a:p>
        </p:txBody>
      </p:sp>
      <p:pic>
        <p:nvPicPr>
          <p:cNvPr id="6" name="Picture 5">
            <a:extLst>
              <a:ext uri="{FF2B5EF4-FFF2-40B4-BE49-F238E27FC236}">
                <a16:creationId xmlns:a16="http://schemas.microsoft.com/office/drawing/2014/main" id="{518FA54E-D2C3-4998-A2D4-EEC30F648557}"/>
              </a:ext>
            </a:extLst>
          </p:cNvPr>
          <p:cNvPicPr>
            <a:picLocks noChangeAspect="1"/>
          </p:cNvPicPr>
          <p:nvPr/>
        </p:nvPicPr>
        <p:blipFill>
          <a:blip r:embed="rId2"/>
          <a:stretch>
            <a:fillRect/>
          </a:stretch>
        </p:blipFill>
        <p:spPr>
          <a:xfrm>
            <a:off x="683568" y="2640630"/>
            <a:ext cx="2943636" cy="4105848"/>
          </a:xfrm>
          <a:prstGeom prst="rect">
            <a:avLst/>
          </a:prstGeom>
        </p:spPr>
      </p:pic>
      <p:pic>
        <p:nvPicPr>
          <p:cNvPr id="7" name="Picture 6">
            <a:extLst>
              <a:ext uri="{FF2B5EF4-FFF2-40B4-BE49-F238E27FC236}">
                <a16:creationId xmlns:a16="http://schemas.microsoft.com/office/drawing/2014/main" id="{4971C27D-9703-4E3C-A729-1800229A2008}"/>
              </a:ext>
            </a:extLst>
          </p:cNvPr>
          <p:cNvPicPr>
            <a:picLocks noChangeAspect="1"/>
          </p:cNvPicPr>
          <p:nvPr/>
        </p:nvPicPr>
        <p:blipFill>
          <a:blip r:embed="rId3"/>
          <a:stretch>
            <a:fillRect/>
          </a:stretch>
        </p:blipFill>
        <p:spPr>
          <a:xfrm>
            <a:off x="4211960" y="2668365"/>
            <a:ext cx="3524742" cy="4086795"/>
          </a:xfrm>
          <a:prstGeom prst="rect">
            <a:avLst/>
          </a:prstGeom>
        </p:spPr>
      </p:pic>
      <p:sp>
        <p:nvSpPr>
          <p:cNvPr id="9" name="Content Placeholder 2">
            <a:extLst>
              <a:ext uri="{FF2B5EF4-FFF2-40B4-BE49-F238E27FC236}">
                <a16:creationId xmlns:a16="http://schemas.microsoft.com/office/drawing/2014/main" id="{803088BA-0FB2-4A68-867D-B34A020D9A6C}"/>
              </a:ext>
            </a:extLst>
          </p:cNvPr>
          <p:cNvSpPr txBox="1">
            <a:spLocks/>
          </p:cNvSpPr>
          <p:nvPr/>
        </p:nvSpPr>
        <p:spPr bwMode="auto">
          <a:xfrm>
            <a:off x="5177071" y="1294183"/>
            <a:ext cx="3754760" cy="13171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dirty="0"/>
              <a:t>Side hit</a:t>
            </a:r>
          </a:p>
          <a:p>
            <a:pPr lvl="1"/>
            <a:r>
              <a:rPr lang="en-US" dirty="0"/>
              <a:t>Red is not responsible for the accident.</a:t>
            </a:r>
          </a:p>
        </p:txBody>
      </p:sp>
    </p:spTree>
    <p:extLst>
      <p:ext uri="{BB962C8B-B14F-4D97-AF65-F5344CB8AC3E}">
        <p14:creationId xmlns:p14="http://schemas.microsoft.com/office/powerpoint/2010/main" val="981872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6B4C-2823-497A-A57D-1843249C7526}"/>
              </a:ext>
            </a:extLst>
          </p:cNvPr>
          <p:cNvSpPr>
            <a:spLocks noGrp="1"/>
          </p:cNvSpPr>
          <p:nvPr>
            <p:ph type="title"/>
          </p:nvPr>
        </p:nvSpPr>
        <p:spPr/>
        <p:txBody>
          <a:bodyPr/>
          <a:lstStyle/>
          <a:p>
            <a:r>
              <a:rPr lang="en-US" dirty="0"/>
              <a:t>Keep Safe Distances</a:t>
            </a:r>
            <a:endParaRPr lang="en-SE" dirty="0"/>
          </a:p>
        </p:txBody>
      </p:sp>
      <p:sp>
        <p:nvSpPr>
          <p:cNvPr id="3" name="Content Placeholder 2">
            <a:extLst>
              <a:ext uri="{FF2B5EF4-FFF2-40B4-BE49-F238E27FC236}">
                <a16:creationId xmlns:a16="http://schemas.microsoft.com/office/drawing/2014/main" id="{210E7D0E-AD51-4674-B6AA-50D3EB47006C}"/>
              </a:ext>
            </a:extLst>
          </p:cNvPr>
          <p:cNvSpPr>
            <a:spLocks noGrp="1"/>
          </p:cNvSpPr>
          <p:nvPr>
            <p:ph idx="1"/>
          </p:nvPr>
        </p:nvSpPr>
        <p:spPr>
          <a:xfrm>
            <a:off x="457200" y="1295400"/>
            <a:ext cx="8229600" cy="1926228"/>
          </a:xfrm>
        </p:spPr>
        <p:txBody>
          <a:bodyPr>
            <a:normAutofit fontScale="77500" lnSpcReduction="20000"/>
          </a:bodyPr>
          <a:lstStyle/>
          <a:p>
            <a:r>
              <a:rPr lang="en-US" dirty="0"/>
              <a:t>The AV (blue car) should keep safe longitudinal and lateral distances from other cars</a:t>
            </a:r>
          </a:p>
          <a:p>
            <a:pPr lvl="1"/>
            <a:r>
              <a:rPr lang="en-US" dirty="0"/>
              <a:t>If the front car slams on the brakes, how much longitudinal distance does it need to avoid a rear-end collision?</a:t>
            </a:r>
          </a:p>
          <a:p>
            <a:pPr lvl="1"/>
            <a:r>
              <a:rPr lang="en-US" dirty="0"/>
              <a:t>If the left or right car suddenly swerves, how much lateral distance does it need to avoid a side collision?</a:t>
            </a:r>
            <a:endParaRPr lang="en-SE" dirty="0"/>
          </a:p>
        </p:txBody>
      </p:sp>
      <p:sp>
        <p:nvSpPr>
          <p:cNvPr id="4" name="Slide Number Placeholder 3">
            <a:extLst>
              <a:ext uri="{FF2B5EF4-FFF2-40B4-BE49-F238E27FC236}">
                <a16:creationId xmlns:a16="http://schemas.microsoft.com/office/drawing/2014/main" id="{795A7296-84F6-43F7-8E2D-DAF02B1E6C0A}"/>
              </a:ext>
            </a:extLst>
          </p:cNvPr>
          <p:cNvSpPr>
            <a:spLocks noGrp="1"/>
          </p:cNvSpPr>
          <p:nvPr>
            <p:ph type="sldNum" sz="quarter" idx="12"/>
          </p:nvPr>
        </p:nvSpPr>
        <p:spPr/>
        <p:txBody>
          <a:bodyPr/>
          <a:lstStyle/>
          <a:p>
            <a:pPr>
              <a:defRPr/>
            </a:pPr>
            <a:fld id="{F57F456A-00AF-44E6-8D70-638C0D0130FF}" type="slidenum">
              <a:rPr lang="en-US" altLang="zh-CN" smtClean="0"/>
              <a:pPr>
                <a:defRPr/>
              </a:pPr>
              <a:t>63</a:t>
            </a:fld>
            <a:endParaRPr lang="en-US" altLang="zh-CN"/>
          </a:p>
        </p:txBody>
      </p:sp>
      <p:pic>
        <p:nvPicPr>
          <p:cNvPr id="5" name="Picture 4">
            <a:extLst>
              <a:ext uri="{FF2B5EF4-FFF2-40B4-BE49-F238E27FC236}">
                <a16:creationId xmlns:a16="http://schemas.microsoft.com/office/drawing/2014/main" id="{E87AA6D8-E216-43E9-9900-7D1D45C1D575}"/>
              </a:ext>
            </a:extLst>
          </p:cNvPr>
          <p:cNvPicPr>
            <a:picLocks noChangeAspect="1"/>
          </p:cNvPicPr>
          <p:nvPr/>
        </p:nvPicPr>
        <p:blipFill>
          <a:blip r:embed="rId2"/>
          <a:stretch>
            <a:fillRect/>
          </a:stretch>
        </p:blipFill>
        <p:spPr>
          <a:xfrm>
            <a:off x="1403648" y="3221628"/>
            <a:ext cx="6101619" cy="3197980"/>
          </a:xfrm>
          <a:prstGeom prst="rect">
            <a:avLst/>
          </a:prstGeom>
        </p:spPr>
      </p:pic>
    </p:spTree>
    <p:extLst>
      <p:ext uri="{BB962C8B-B14F-4D97-AF65-F5344CB8AC3E}">
        <p14:creationId xmlns:p14="http://schemas.microsoft.com/office/powerpoint/2010/main" val="672354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790B-D6C5-47A2-A732-DA2EFEBE4887}"/>
              </a:ext>
            </a:extLst>
          </p:cNvPr>
          <p:cNvSpPr>
            <a:spLocks noGrp="1"/>
          </p:cNvSpPr>
          <p:nvPr>
            <p:ph type="title"/>
          </p:nvPr>
        </p:nvSpPr>
        <p:spPr/>
        <p:txBody>
          <a:bodyPr/>
          <a:lstStyle/>
          <a:p>
            <a:r>
              <a:rPr lang="en-US" dirty="0"/>
              <a:t>Rule 1: Safe Longitudinal Distance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245AF4-F251-4F4A-A557-E46EB79EC88A}"/>
                  </a:ext>
                </a:extLst>
              </p:cNvPr>
              <p:cNvSpPr>
                <a:spLocks noGrp="1"/>
              </p:cNvSpPr>
              <p:nvPr>
                <p:ph idx="1"/>
              </p:nvPr>
            </p:nvSpPr>
            <p:spPr>
              <a:xfrm>
                <a:off x="457200" y="1066800"/>
                <a:ext cx="8610600" cy="2506216"/>
              </a:xfrm>
            </p:spPr>
            <p:txBody>
              <a:bodyPr>
                <a:normAutofit fontScale="55000" lnSpcReduction="20000"/>
              </a:bodyPr>
              <a:lstStyle/>
              <a:p>
                <a:r>
                  <a:rPr lang="en-US" dirty="0"/>
                  <a:t>Consider two cars travelling in the same direction: front car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and rear ego-car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In order to ensure that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will never hit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from behind, it is the responsibility of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to keep a </a:t>
                </a:r>
                <a:r>
                  <a:rPr lang="en-US" i="1" dirty="0">
                    <a:solidFill>
                      <a:srgbClr val="FF0000"/>
                    </a:solidFill>
                  </a:rPr>
                  <a:t>safe longitudinal distance</a:t>
                </a:r>
                <a:r>
                  <a:rPr lang="en-US" dirty="0">
                    <a:solidFill>
                      <a:srgbClr val="FF0000"/>
                    </a:solidFill>
                  </a:rPr>
                  <a:t> </a:t>
                </a:r>
                <a14:m>
                  <m:oMath xmlns:m="http://schemas.openxmlformats.org/officeDocument/2006/math">
                    <m:sSub>
                      <m:sSubPr>
                        <m:ctrlPr>
                          <a:rPr lang="en-SE"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𝑑</m:t>
                        </m:r>
                      </m:e>
                      <m:sub>
                        <m:r>
                          <a:rPr lang="en-US" i="1">
                            <a:solidFill>
                              <a:srgbClr val="FF0000"/>
                            </a:solidFill>
                            <a:latin typeface="Cambria Math" panose="02040503050406030204" pitchFamily="18" charset="0"/>
                          </a:rPr>
                          <m:t>𝑚𝑖𝑛</m:t>
                        </m:r>
                      </m:sub>
                    </m:sSub>
                  </m:oMath>
                </a14:m>
                <a:r>
                  <a:rPr lang="en-US" dirty="0"/>
                  <a:t> from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The worst-case situation is that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suddenly brakes hard, it will take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some response time </a:t>
                </a:r>
                <a14:m>
                  <m:oMath xmlns:m="http://schemas.openxmlformats.org/officeDocument/2006/math">
                    <m:r>
                      <a:rPr lang="en-US" i="1">
                        <a:latin typeface="Cambria Math" panose="02040503050406030204" pitchFamily="18" charset="0"/>
                      </a:rPr>
                      <m:t>𝜌</m:t>
                    </m:r>
                  </m:oMath>
                </a14:m>
                <a:r>
                  <a:rPr lang="en-US" dirty="0"/>
                  <a:t> (sensing and reaction delay) to realize this and to start braking as well, and then both cars will decelerate. Assuming known parameters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𝑓</m:t>
                        </m:r>
                      </m:sub>
                    </m:sSub>
                  </m:oMath>
                </a14:m>
                <a:r>
                  <a:rPr lang="en-US" dirty="0"/>
                  <a:t>: front car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’s speed;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𝑟</m:t>
                        </m:r>
                      </m:sub>
                    </m:sSub>
                  </m:oMath>
                </a14:m>
                <a:r>
                  <a:rPr lang="en-US" dirty="0"/>
                  <a:t>: rear ego-car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’s speed; </a:t>
                </a:r>
                <a14:m>
                  <m:oMath xmlns:m="http://schemas.openxmlformats.org/officeDocument/2006/math">
                    <m:r>
                      <a:rPr lang="en-US" b="0" i="1" smtClean="0">
                        <a:latin typeface="Cambria Math" panose="02040503050406030204" pitchFamily="18" charset="0"/>
                      </a:rPr>
                      <m:t>𝜌</m:t>
                    </m:r>
                  </m:oMath>
                </a14:m>
                <a:r>
                  <a:rPr lang="en-US" dirty="0"/>
                  <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’s reaction time;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𝑚𝑎𝑥</m:t>
                        </m:r>
                      </m:sub>
                    </m:sSub>
                  </m:oMath>
                </a14:m>
                <a:r>
                  <a:rPr lang="en-US" dirty="0"/>
                  <a:t>: maximum deceleration rate (due to braking) for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oMath>
                </a14:m>
                <a:r>
                  <a:rPr lang="en-US" dirty="0"/>
                  <a:t>: minimum deceleration rate for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oMath>
                </a14:m>
                <a:r>
                  <a:rPr lang="en-US" dirty="0"/>
                  <a:t>: maximum acceleration rate for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The Safe Longitudinal Distance </a:t>
                </a:r>
                <a14:m>
                  <m:oMath xmlns:m="http://schemas.openxmlformats.org/officeDocument/2006/math">
                    <m:sSub>
                      <m:sSubPr>
                        <m:ctrlPr>
                          <a:rPr lang="en-SE"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is:</a:t>
                </a:r>
                <a:endParaRPr lang="en-SE" dirty="0"/>
              </a:p>
            </p:txBody>
          </p:sp>
        </mc:Choice>
        <mc:Fallback xmlns="">
          <p:sp>
            <p:nvSpPr>
              <p:cNvPr id="3" name="Content Placeholder 2">
                <a:extLst>
                  <a:ext uri="{FF2B5EF4-FFF2-40B4-BE49-F238E27FC236}">
                    <a16:creationId xmlns:a16="http://schemas.microsoft.com/office/drawing/2014/main" id="{BC245AF4-F251-4F4A-A557-E46EB79EC88A}"/>
                  </a:ext>
                </a:extLst>
              </p:cNvPr>
              <p:cNvSpPr>
                <a:spLocks noGrp="1" noRot="1" noChangeAspect="1" noMove="1" noResize="1" noEditPoints="1" noAdjustHandles="1" noChangeArrowheads="1" noChangeShapeType="1" noTextEdit="1"/>
              </p:cNvSpPr>
              <p:nvPr>
                <p:ph idx="1"/>
              </p:nvPr>
            </p:nvSpPr>
            <p:spPr>
              <a:xfrm>
                <a:off x="457200" y="1066800"/>
                <a:ext cx="8610600" cy="2506216"/>
              </a:xfrm>
              <a:blipFill>
                <a:blip r:embed="rId3"/>
                <a:stretch>
                  <a:fillRect l="-425" t="-2920" r="-35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EA8E115-66A1-4FA6-AF61-46B4CD3FBE73}"/>
              </a:ext>
            </a:extLst>
          </p:cNvPr>
          <p:cNvSpPr>
            <a:spLocks noGrp="1"/>
          </p:cNvSpPr>
          <p:nvPr>
            <p:ph type="sldNum" sz="quarter" idx="12"/>
          </p:nvPr>
        </p:nvSpPr>
        <p:spPr/>
        <p:txBody>
          <a:bodyPr/>
          <a:lstStyle/>
          <a:p>
            <a:pPr>
              <a:defRPr/>
            </a:pPr>
            <a:fld id="{F57F456A-00AF-44E6-8D70-638C0D0130FF}" type="slidenum">
              <a:rPr lang="en-US" altLang="zh-CN" smtClean="0"/>
              <a:pPr>
                <a:defRPr/>
              </a:pPr>
              <a:t>64</a:t>
            </a:fld>
            <a:endParaRPr lang="en-US" altLang="zh-CN"/>
          </a:p>
        </p:txBody>
      </p:sp>
      <p:pic>
        <p:nvPicPr>
          <p:cNvPr id="3074" name="Picture 2">
            <a:extLst>
              <a:ext uri="{FF2B5EF4-FFF2-40B4-BE49-F238E27FC236}">
                <a16:creationId xmlns:a16="http://schemas.microsoft.com/office/drawing/2014/main" id="{ECEE646D-FE62-4A90-B3CB-AE97BBB08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449515"/>
            <a:ext cx="5478256" cy="332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5102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99C4-EA1B-49C4-A3E2-55118AF8DE73}"/>
              </a:ext>
            </a:extLst>
          </p:cNvPr>
          <p:cNvSpPr>
            <a:spLocks noGrp="1"/>
          </p:cNvSpPr>
          <p:nvPr>
            <p:ph type="title"/>
          </p:nvPr>
        </p:nvSpPr>
        <p:spPr>
          <a:xfrm>
            <a:off x="511311" y="-114695"/>
            <a:ext cx="8229600" cy="868362"/>
          </a:xfrm>
        </p:spPr>
        <p:txBody>
          <a:bodyPr/>
          <a:lstStyle/>
          <a:p>
            <a:r>
              <a:rPr lang="en-US" sz="3600" dirty="0"/>
              <a:t>Safe Longitudinal Distance: the Proof</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325051-F7CD-4F30-A026-9C94B88B6A96}"/>
                  </a:ext>
                </a:extLst>
              </p:cNvPr>
              <p:cNvSpPr>
                <a:spLocks noGrp="1"/>
              </p:cNvSpPr>
              <p:nvPr>
                <p:ph idx="1"/>
              </p:nvPr>
            </p:nvSpPr>
            <p:spPr>
              <a:xfrm>
                <a:off x="116597" y="609600"/>
                <a:ext cx="6238174" cy="4729562"/>
              </a:xfrm>
            </p:spPr>
            <p:txBody>
              <a:bodyPr>
                <a:normAutofit fontScale="47500" lnSpcReduction="20000"/>
              </a:bodyPr>
              <a:lstStyle/>
              <a:p>
                <a:r>
                  <a:rPr lang="en-US" dirty="0">
                    <a:solidFill>
                      <a:srgbClr val="FF0000"/>
                    </a:solidFill>
                  </a:rPr>
                  <a:t>Red</a:t>
                </a:r>
                <a:r>
                  <a:rPr lang="en-US" dirty="0"/>
                  <a:t> (black) lines indicate accel/velocity/position of </a:t>
                </a:r>
                <a:r>
                  <a:rPr lang="en-US" dirty="0">
                    <a:solidFill>
                      <a:srgbClr val="FF0000"/>
                    </a:solidFill>
                  </a:rPr>
                  <a:t>front</a:t>
                </a:r>
                <a:r>
                  <a:rPr lang="en-US" dirty="0"/>
                  <a:t> (rear) car.</a:t>
                </a:r>
              </a:p>
              <a:p>
                <a:r>
                  <a:rPr lang="en-US" dirty="0"/>
                  <a:t>At time </a:t>
                </a:r>
                <a14:m>
                  <m:oMath xmlns:m="http://schemas.openxmlformats.org/officeDocument/2006/math">
                    <m:r>
                      <a:rPr lang="en-US" i="1">
                        <a:latin typeface="Cambria Math" panose="02040503050406030204" pitchFamily="18" charset="0"/>
                      </a:rPr>
                      <m:t>0</m:t>
                    </m:r>
                    <m:r>
                      <a:rPr lang="en-US">
                        <a:latin typeface="Cambria Math" panose="02040503050406030204" pitchFamily="18" charset="0"/>
                      </a:rPr>
                      <m:t>,</m:t>
                    </m:r>
                  </m:oMath>
                </a14:m>
                <a:r>
                  <a:rPr lang="en-US" dirty="0"/>
                  <a:t> the initial distance between front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𝑓</m:t>
                        </m:r>
                      </m:sub>
                    </m:sSub>
                  </m:oMath>
                </a14:m>
                <a:r>
                  <a:rPr lang="en-US" dirty="0"/>
                  <a:t> and rear car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𝑟</m:t>
                        </m:r>
                      </m:sub>
                    </m:sSub>
                  </m:oMath>
                </a14:m>
                <a:r>
                  <a:rPr lang="en-US" dirty="0"/>
                  <a:t> is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0</m:t>
                        </m:r>
                      </m:sub>
                    </m:sSub>
                  </m:oMath>
                </a14:m>
                <a:r>
                  <a:rPr lang="en-US" dirty="0"/>
                  <a:t>, and front car and rear car have initial speeds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oMath>
                </a14:m>
                <a:r>
                  <a:rPr lang="en-US" dirty="0"/>
                  <a:t>, respectively. Assuming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a:latin typeface="Cambria Math" panose="02040503050406030204" pitchFamily="18" charset="0"/>
                          </a:rPr>
                          <m:t>m</m:t>
                        </m:r>
                        <m:r>
                          <m:rPr>
                            <m:sty m:val="p"/>
                          </m:rPr>
                          <a:rPr lang="en-US" b="0" i="0" smtClean="0">
                            <a:latin typeface="Cambria Math" panose="02040503050406030204" pitchFamily="18" charset="0"/>
                          </a:rPr>
                          <m:t>in</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a:latin typeface="Cambria Math" panose="02040503050406030204" pitchFamily="18" charset="0"/>
                          </a:rPr>
                          <m:t>max</m:t>
                        </m:r>
                      </m:sub>
                    </m:sSub>
                  </m:oMath>
                </a14:m>
                <a:r>
                  <a:rPr lang="en-US" dirty="0"/>
                  <a:t>, their distance will decrease monotonically with time. To avoid collision, the minimum initial distance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𝑚𝑖𝑛</m:t>
                        </m:r>
                      </m:sub>
                    </m:sSub>
                  </m:oMath>
                </a14:m>
                <a:r>
                  <a:rPr lang="en-US" dirty="0"/>
                  <a:t> can be obtained by assuming both cars will come to a full stop at some time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𝑐</m:t>
                        </m:r>
                      </m:sub>
                    </m:sSub>
                  </m:oMath>
                </a14:m>
                <a:r>
                  <a:rPr lang="en-US" dirty="0"/>
                  <a:t> with distance </a:t>
                </a:r>
                <a14:m>
                  <m:oMath xmlns:m="http://schemas.openxmlformats.org/officeDocument/2006/math">
                    <m:r>
                      <a:rPr lang="en-US" b="0" i="1" smtClean="0">
                        <a:latin typeface="Cambria Math" panose="02040503050406030204" pitchFamily="18" charset="0"/>
                      </a:rPr>
                      <m:t>𝑑</m:t>
                    </m:r>
                    <m:r>
                      <a:rPr lang="en-US" b="0" i="1" smtClean="0">
                        <a:latin typeface="Cambria Math" panose="02040503050406030204" pitchFamily="18" charset="0"/>
                      </a:rPr>
                      <m:t>=0</m:t>
                    </m:r>
                  </m:oMath>
                </a14:m>
                <a:r>
                  <a:rPr lang="en-US" dirty="0"/>
                  <a:t>. </a:t>
                </a:r>
              </a:p>
              <a:p>
                <a:r>
                  <a:rPr lang="en-US" b="1" dirty="0"/>
                  <a:t>Front car: </a:t>
                </a:r>
                <a:r>
                  <a:rPr lang="en-US" dirty="0"/>
                  <a:t>during time interval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0</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𝑐</m:t>
                        </m:r>
                      </m:sub>
                    </m:sSub>
                    <m:r>
                      <a:rPr lang="en-US" i="1">
                        <a:latin typeface="Cambria Math" panose="02040503050406030204" pitchFamily="18" charset="0"/>
                      </a:rPr>
                      <m:t>]</m:t>
                    </m:r>
                  </m:oMath>
                </a14:m>
                <a:r>
                  <a:rPr lang="en-US" dirty="0"/>
                  <a:t>, front car applies brake with constant deceleration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a:latin typeface="Cambria Math" panose="02040503050406030204" pitchFamily="18" charset="0"/>
                          </a:rPr>
                          <m:t>max</m:t>
                        </m:r>
                      </m:sub>
                    </m:sSub>
                  </m:oMath>
                </a14:m>
                <a:r>
                  <a:rPr lang="en-US" dirty="0"/>
                  <a:t>, and travels a distance of </a:t>
                </a:r>
                <a14:m>
                  <m:oMath xmlns:m="http://schemas.openxmlformats.org/officeDocument/2006/math">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𝑓</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𝑚𝑎𝑥</m:t>
                            </m:r>
                          </m:sub>
                        </m:sSub>
                      </m:den>
                    </m:f>
                  </m:oMath>
                </a14:m>
                <a:r>
                  <a:rPr lang="en-US" dirty="0"/>
                  <a:t> (average speed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num>
                      <m:den>
                        <m:r>
                          <a:rPr lang="en-US" i="1">
                            <a:latin typeface="Cambria Math" panose="02040503050406030204" pitchFamily="18" charset="0"/>
                          </a:rPr>
                          <m:t>2</m:t>
                        </m:r>
                      </m:den>
                    </m:f>
                  </m:oMath>
                </a14:m>
                <a:r>
                  <a:rPr lang="en-US" dirty="0"/>
                  <a:t> times time-to-stop </a:t>
                </a: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num>
                      <m:den>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𝑚𝑎𝑥</m:t>
                            </m:r>
                          </m:sub>
                        </m:sSub>
                      </m:den>
                    </m:f>
                  </m:oMath>
                </a14:m>
                <a:r>
                  <a:rPr lang="en-US" sz="3300" dirty="0"/>
                  <a:t>).</a:t>
                </a:r>
              </a:p>
              <a:p>
                <a:r>
                  <a:rPr lang="en-US" b="1" dirty="0"/>
                  <a:t>Rear car: </a:t>
                </a:r>
                <a:r>
                  <a:rPr lang="en-US" sz="3300" dirty="0"/>
                  <a:t>during</a:t>
                </a:r>
                <a:r>
                  <a:rPr lang="en-US" dirty="0">
                    <a:solidFill>
                      <a:srgbClr val="FF0000"/>
                    </a:solidFill>
                  </a:rPr>
                  <a:t> </a:t>
                </a:r>
                <a:r>
                  <a:rPr lang="en-US" dirty="0"/>
                  <a:t>time interval </a:t>
                </a:r>
                <a14:m>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𝜌</m:t>
                    </m:r>
                    <m:r>
                      <a:rPr lang="en-US" b="0" i="1" smtClean="0">
                        <a:latin typeface="Cambria Math" panose="02040503050406030204" pitchFamily="18" charset="0"/>
                      </a:rPr>
                      <m:t>]</m:t>
                    </m:r>
                  </m:oMath>
                </a14:m>
                <a:r>
                  <a:rPr lang="en-US" dirty="0"/>
                  <a:t>, rear car accelerates with constant acceleration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oMath>
                </a14:m>
                <a:r>
                  <a:rPr lang="en-US" sz="3300" dirty="0"/>
                  <a:t>. At</a:t>
                </a:r>
                <a:r>
                  <a:rPr lang="en-US" i="1" dirty="0"/>
                  <a:t> </a:t>
                </a:r>
                <a:r>
                  <a:rPr lang="en-US" dirty="0"/>
                  <a:t>time </a:t>
                </a:r>
                <a14:m>
                  <m:oMath xmlns:m="http://schemas.openxmlformats.org/officeDocument/2006/math">
                    <m:r>
                      <a:rPr lang="en-US" i="1">
                        <a:latin typeface="Cambria Math" panose="02040503050406030204" pitchFamily="18" charset="0"/>
                      </a:rPr>
                      <m:t>𝜌</m:t>
                    </m:r>
                  </m:oMath>
                </a14:m>
                <a:r>
                  <a:rPr lang="en-US" dirty="0"/>
                  <a:t>, it reaches speed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𝜌</m:t>
                        </m:r>
                        <m:r>
                          <a:rPr lang="en-US" i="1">
                            <a:latin typeface="Cambria Math" panose="02040503050406030204" pitchFamily="18" charset="0"/>
                          </a:rPr>
                          <m:t>,</m:t>
                        </m:r>
                        <m:r>
                          <a:rPr lang="en-US" i="1">
                            <a:latin typeface="Cambria Math" panose="02040503050406030204" pitchFamily="18" charset="0"/>
                          </a:rPr>
                          <m:t>𝑚𝑎𝑥</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m:t>
                    </m:r>
                    <m:r>
                      <a:rPr lang="en-US" i="1">
                        <a:latin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oMath>
                </a14:m>
                <a:r>
                  <a:rPr lang="en-US" dirty="0"/>
                  <a:t>, and travels a distance of </a:t>
                </a:r>
                <a14:m>
                  <m:oMath xmlns:m="http://schemas.openxmlformats.org/officeDocument/2006/math">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r>
                      <a:rPr lang="en-US" b="0" i="1" smtClean="0">
                        <a:latin typeface="Cambria Math" panose="02040503050406030204" pitchFamily="18" charset="0"/>
                      </a:rPr>
                      <m:t>)</m:t>
                    </m:r>
                    <m:r>
                      <a:rPr lang="en-US" i="1">
                        <a:latin typeface="Cambria Math" panose="02040503050406030204" pitchFamily="18" charset="0"/>
                      </a:rPr>
                      <m:t>𝜌</m:t>
                    </m:r>
                    <m:r>
                      <a:rPr lang="en-US" b="0" i="1"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𝜌</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sSup>
                      <m:sSupPr>
                        <m:ctrlPr>
                          <a:rPr lang="en-US" i="1">
                            <a:latin typeface="Cambria Math" panose="02040503050406030204" pitchFamily="18" charset="0"/>
                          </a:rPr>
                        </m:ctrlPr>
                      </m:sSupPr>
                      <m:e>
                        <m:r>
                          <a:rPr lang="en-US" i="1">
                            <a:latin typeface="Cambria Math" panose="02040503050406030204" pitchFamily="18" charset="0"/>
                          </a:rPr>
                          <m:t>𝜌</m:t>
                        </m:r>
                      </m:e>
                      <m:sup>
                        <m:r>
                          <a:rPr lang="en-US" i="1">
                            <a:latin typeface="Cambria Math" panose="02040503050406030204" pitchFamily="18" charset="0"/>
                          </a:rPr>
                          <m:t>2</m:t>
                        </m:r>
                      </m:sup>
                    </m:sSup>
                  </m:oMath>
                </a14:m>
                <a:r>
                  <a:rPr lang="en-US" dirty="0"/>
                  <a:t>. During time interval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𝜌</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m:t>
                        </m:r>
                      </m:sub>
                    </m:sSub>
                    <m:r>
                      <a:rPr lang="en-US" i="1">
                        <a:latin typeface="Cambria Math" panose="02040503050406030204" pitchFamily="18" charset="0"/>
                      </a:rPr>
                      <m:t>]</m:t>
                    </m:r>
                  </m:oMath>
                </a14:m>
                <a:r>
                  <a:rPr lang="en-US" dirty="0"/>
                  <a:t>, rear car applies brake with constant deceleration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m:rPr>
                            <m:sty m:val="p"/>
                          </m:rPr>
                          <a:rPr lang="en-US">
                            <a:latin typeface="Cambria Math" panose="02040503050406030204" pitchFamily="18" charset="0"/>
                          </a:rPr>
                          <m:t>min</m:t>
                        </m:r>
                      </m:sub>
                    </m:sSub>
                  </m:oMath>
                </a14:m>
                <a:r>
                  <a:rPr lang="en-US" dirty="0"/>
                  <a:t>. </a:t>
                </a:r>
                <a:r>
                  <a:rPr lang="en-US" sz="3300" dirty="0"/>
                  <a:t>At time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𝑐</m:t>
                        </m:r>
                      </m:sub>
                    </m:sSub>
                  </m:oMath>
                </a14:m>
                <a:r>
                  <a:rPr lang="en-US" dirty="0"/>
                  <a:t>, it reaches speed of 0, and travels a distance of </a:t>
                </a:r>
                <a14:m>
                  <m:oMath xmlns:m="http://schemas.openxmlformats.org/officeDocument/2006/math">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𝜌</m:t>
                            </m:r>
                            <m:r>
                              <a:rPr lang="en-US" i="1">
                                <a:latin typeface="Cambria Math" panose="02040503050406030204" pitchFamily="18" charset="0"/>
                              </a:rPr>
                              <m:t>,</m:t>
                            </m:r>
                            <m:r>
                              <a:rPr lang="en-US" i="1">
                                <a:latin typeface="Cambria Math" panose="02040503050406030204" pitchFamily="18" charset="0"/>
                              </a:rPr>
                              <m:t>𝑚𝑎𝑥</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den>
                    </m:f>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m:t>
                                </m:r>
                                <m:r>
                                  <a:rPr lang="en-US" i="1">
                                    <a:latin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e>
                            </m:d>
                          </m:e>
                          <m:sup>
                            <m:r>
                              <a:rPr lang="en-US" i="1">
                                <a:latin typeface="Cambria Math" panose="02040503050406030204" pitchFamily="18" charset="0"/>
                              </a:rPr>
                              <m:t>2</m:t>
                            </m:r>
                          </m:sup>
                        </m:s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den>
                    </m:f>
                  </m:oMath>
                </a14:m>
                <a:r>
                  <a:rPr lang="en-US" sz="3300" dirty="0"/>
                  <a:t>.</a:t>
                </a:r>
              </a:p>
              <a:p>
                <a:r>
                  <a:rPr lang="en-US" b="0" dirty="0"/>
                  <a:t>Min initial distance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m:rPr>
                            <m:sty m:val="p"/>
                          </m:rPr>
                          <a:rPr lang="en-US" b="0" i="0" smtClean="0">
                            <a:latin typeface="Cambria Math" panose="02040503050406030204" pitchFamily="18" charset="0"/>
                          </a:rPr>
                          <m:t>min</m:t>
                        </m:r>
                      </m:sub>
                    </m:sSub>
                    <m:r>
                      <a:rPr lang="en-US" b="0" i="1" smtClean="0">
                        <a:latin typeface="Cambria Math" panose="02040503050406030204" pitchFamily="18" charset="0"/>
                      </a:rPr>
                      <m:t>=</m:t>
                    </m:r>
                  </m:oMath>
                </a14:m>
                <a:r>
                  <a:rPr lang="en-US" dirty="0"/>
                  <a:t>distance traveled by rear car before full stop - distance traveled by front car before full stop= </a:t>
                </a:r>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𝜌</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sSup>
                              <m:sSupPr>
                                <m:ctrlPr>
                                  <a:rPr lang="en-US" i="1">
                                    <a:latin typeface="Cambria Math" panose="02040503050406030204" pitchFamily="18" charset="0"/>
                                  </a:rPr>
                                </m:ctrlPr>
                              </m:sSupPr>
                              <m:e>
                                <m:r>
                                  <a:rPr lang="en-US" i="1">
                                    <a:latin typeface="Cambria Math" panose="02040503050406030204" pitchFamily="18" charset="0"/>
                                  </a:rPr>
                                  <m:t>𝜌</m:t>
                                </m:r>
                              </m:e>
                              <m:sup>
                                <m:r>
                                  <a:rPr lang="en-US" i="1">
                                    <a:latin typeface="Cambria Math" panose="02040503050406030204" pitchFamily="18" charset="0"/>
                                  </a:rPr>
                                  <m:t>2</m:t>
                                </m:r>
                              </m:sup>
                            </m:sSup>
                            <m:r>
                              <a:rPr lang="en-US" b="0" i="1" smtClean="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r>
                                          <a:rPr lang="en-US" i="1">
                                            <a:latin typeface="Cambria Math" panose="02040503050406030204" pitchFamily="18" charset="0"/>
                                          </a:rPr>
                                          <m:t>+</m:t>
                                        </m:r>
                                        <m:r>
                                          <a:rPr lang="en-US" i="1">
                                            <a:latin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𝑚𝑎𝑥</m:t>
                                            </m:r>
                                          </m:sub>
                                        </m:sSub>
                                      </m:e>
                                    </m:d>
                                  </m:e>
                                  <m:sup>
                                    <m:r>
                                      <a:rPr lang="en-US" i="1">
                                        <a:latin typeface="Cambria Math" panose="02040503050406030204" pitchFamily="18" charset="0"/>
                                      </a:rPr>
                                      <m:t>2</m:t>
                                    </m:r>
                                  </m:sup>
                                </m:s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𝑓</m:t>
                                    </m:r>
                                  </m:sub>
                                  <m:sup>
                                    <m:r>
                                      <a:rPr lang="en-US" i="1">
                                        <a:latin typeface="Cambria Math" panose="02040503050406030204" pitchFamily="18" charset="0"/>
                                      </a:rPr>
                                      <m:t>2</m:t>
                                    </m:r>
                                  </m:sup>
                                </m:sSubSup>
                              </m:num>
                              <m:den>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𝑚𝑎𝑥</m:t>
                                    </m:r>
                                  </m:sub>
                                </m:sSub>
                              </m:den>
                            </m:f>
                          </m:e>
                        </m:d>
                      </m:e>
                      <m:sub>
                        <m:r>
                          <a:rPr lang="en-US" b="0" i="1" smtClean="0">
                            <a:latin typeface="Cambria Math" panose="02040503050406030204" pitchFamily="18" charset="0"/>
                          </a:rPr>
                          <m:t>+</m:t>
                        </m:r>
                      </m:sub>
                    </m:sSub>
                  </m:oMath>
                </a14:m>
                <a:r>
                  <a:rPr lang="en-US" dirty="0"/>
                  <a:t>, where </a:t>
                </a:r>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e>
                        </m:d>
                      </m:e>
                      <m:sub>
                        <m:r>
                          <a:rPr lang="en-US" b="0" i="1" smtClean="0">
                            <a:latin typeface="Cambria Math" panose="02040503050406030204" pitchFamily="18" charset="0"/>
                          </a:rPr>
                          <m:t>+</m:t>
                        </m:r>
                      </m:sub>
                    </m:sSub>
                    <m:r>
                      <a:rPr lang="en-US" b="0" i="1" smtClean="0">
                        <a:latin typeface="Cambria Math" panose="02040503050406030204" pitchFamily="18" charset="0"/>
                      </a:rPr>
                      <m:t> :=</m:t>
                    </m:r>
                    <m:r>
                      <m:rPr>
                        <m:sty m:val="p"/>
                      </m:rPr>
                      <a:rPr lang="en-US" b="0" i="1" smtClean="0">
                        <a:latin typeface="Cambria Math" panose="02040503050406030204" pitchFamily="18" charset="0"/>
                      </a:rPr>
                      <m:t>max</m:t>
                    </m:r>
                    <m:r>
                      <a:rPr lang="en-US" b="0" i="1" smtClean="0">
                        <a:latin typeface="Cambria Math" panose="02040503050406030204" pitchFamily="18" charset="0"/>
                      </a:rPr>
                      <m:t>(0,</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a:t>
                </a:r>
              </a:p>
            </p:txBody>
          </p:sp>
        </mc:Choice>
        <mc:Fallback xmlns="">
          <p:sp>
            <p:nvSpPr>
              <p:cNvPr id="3" name="Content Placeholder 2">
                <a:extLst>
                  <a:ext uri="{FF2B5EF4-FFF2-40B4-BE49-F238E27FC236}">
                    <a16:creationId xmlns:a16="http://schemas.microsoft.com/office/drawing/2014/main" id="{82325051-F7CD-4F30-A026-9C94B88B6A96}"/>
                  </a:ext>
                </a:extLst>
              </p:cNvPr>
              <p:cNvSpPr>
                <a:spLocks noGrp="1" noRot="1" noChangeAspect="1" noMove="1" noResize="1" noEditPoints="1" noAdjustHandles="1" noChangeArrowheads="1" noChangeShapeType="1" noTextEdit="1"/>
              </p:cNvSpPr>
              <p:nvPr>
                <p:ph idx="1"/>
              </p:nvPr>
            </p:nvSpPr>
            <p:spPr>
              <a:xfrm>
                <a:off x="116597" y="609600"/>
                <a:ext cx="6238174" cy="4729562"/>
              </a:xfrm>
              <a:blipFill>
                <a:blip r:embed="rId3"/>
                <a:stretch>
                  <a:fillRect l="-293" t="-1160" b="-2603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7FCE91B3-0697-4366-BCAB-1AF934B11E36}"/>
              </a:ext>
            </a:extLst>
          </p:cNvPr>
          <p:cNvSpPr>
            <a:spLocks noGrp="1"/>
          </p:cNvSpPr>
          <p:nvPr>
            <p:ph type="sldNum" sz="quarter" idx="12"/>
          </p:nvPr>
        </p:nvSpPr>
        <p:spPr bwMode="auto">
          <a:xfrm>
            <a:off x="6934200" y="653003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57F456A-00AF-44E6-8D70-638C0D0130FF}" type="slidenum">
              <a:rPr lang="en-US" altLang="zh-CN" smtClean="0"/>
              <a:pPr>
                <a:defRPr/>
              </a:pPr>
              <a:t>65</a:t>
            </a:fld>
            <a:endParaRPr lang="en-US" altLang="zh-CN"/>
          </a:p>
        </p:txBody>
      </p:sp>
      <p:grpSp>
        <p:nvGrpSpPr>
          <p:cNvPr id="33" name="Group 32">
            <a:extLst>
              <a:ext uri="{FF2B5EF4-FFF2-40B4-BE49-F238E27FC236}">
                <a16:creationId xmlns:a16="http://schemas.microsoft.com/office/drawing/2014/main" id="{AED13096-5946-4465-95CC-8AA74AACADCA}"/>
              </a:ext>
            </a:extLst>
          </p:cNvPr>
          <p:cNvGrpSpPr/>
          <p:nvPr/>
        </p:nvGrpSpPr>
        <p:grpSpPr>
          <a:xfrm>
            <a:off x="1905000" y="5298049"/>
            <a:ext cx="3061627" cy="1483751"/>
            <a:chOff x="95047" y="2794261"/>
            <a:chExt cx="7776864" cy="3842865"/>
          </a:xfrm>
        </p:grpSpPr>
        <p:pic>
          <p:nvPicPr>
            <p:cNvPr id="34" name="Picture 33">
              <a:extLst>
                <a:ext uri="{FF2B5EF4-FFF2-40B4-BE49-F238E27FC236}">
                  <a16:creationId xmlns:a16="http://schemas.microsoft.com/office/drawing/2014/main" id="{0525B137-CBD6-42AC-ABFF-9DBC5A8E7414}"/>
                </a:ext>
              </a:extLst>
            </p:cNvPr>
            <p:cNvPicPr>
              <a:picLocks noChangeAspect="1"/>
            </p:cNvPicPr>
            <p:nvPr/>
          </p:nvPicPr>
          <p:blipFill>
            <a:blip r:embed="rId4"/>
            <a:stretch>
              <a:fillRect/>
            </a:stretch>
          </p:blipFill>
          <p:spPr>
            <a:xfrm>
              <a:off x="95047" y="2794261"/>
              <a:ext cx="7776864" cy="3842865"/>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9D35072-3E5E-4A0C-B73A-61B1705318EE}"/>
                    </a:ext>
                  </a:extLst>
                </p:cNvPr>
                <p:cNvSpPr txBox="1"/>
                <p:nvPr/>
              </p:nvSpPr>
              <p:spPr>
                <a:xfrm>
                  <a:off x="1615497" y="3766500"/>
                  <a:ext cx="682496" cy="7574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𝑟</m:t>
                            </m:r>
                          </m:sub>
                        </m:sSub>
                      </m:oMath>
                    </m:oMathPara>
                  </a14:m>
                  <a:endParaRPr lang="en-SE" sz="2000" dirty="0"/>
                </a:p>
              </p:txBody>
            </p:sp>
          </mc:Choice>
          <mc:Fallback xmlns="">
            <p:sp>
              <p:nvSpPr>
                <p:cNvPr id="35" name="TextBox 34">
                  <a:extLst>
                    <a:ext uri="{FF2B5EF4-FFF2-40B4-BE49-F238E27FC236}">
                      <a16:creationId xmlns:a16="http://schemas.microsoft.com/office/drawing/2014/main" id="{69D35072-3E5E-4A0C-B73A-61B1705318EE}"/>
                    </a:ext>
                  </a:extLst>
                </p:cNvPr>
                <p:cNvSpPr txBox="1">
                  <a:spLocks noRot="1" noChangeAspect="1" noMove="1" noResize="1" noEditPoints="1" noAdjustHandles="1" noChangeArrowheads="1" noChangeShapeType="1" noTextEdit="1"/>
                </p:cNvSpPr>
                <p:nvPr/>
              </p:nvSpPr>
              <p:spPr>
                <a:xfrm>
                  <a:off x="1615497" y="3766500"/>
                  <a:ext cx="682496" cy="757474"/>
                </a:xfrm>
                <a:prstGeom prst="rect">
                  <a:avLst/>
                </a:prstGeom>
                <a:blipFill>
                  <a:blip r:embed="rId5"/>
                  <a:stretch>
                    <a:fillRect r="-5263" b="-476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9BFA6AE-CA7A-4C23-906C-B8062757C40E}"/>
                    </a:ext>
                  </a:extLst>
                </p:cNvPr>
                <p:cNvSpPr txBox="1"/>
                <p:nvPr/>
              </p:nvSpPr>
              <p:spPr>
                <a:xfrm>
                  <a:off x="5695249" y="3766500"/>
                  <a:ext cx="697048" cy="8040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𝑓</m:t>
                            </m:r>
                          </m:sub>
                        </m:sSub>
                      </m:oMath>
                    </m:oMathPara>
                  </a14:m>
                  <a:endParaRPr lang="en-SE" sz="2000" dirty="0"/>
                </a:p>
              </p:txBody>
            </p:sp>
          </mc:Choice>
          <mc:Fallback xmlns="">
            <p:sp>
              <p:nvSpPr>
                <p:cNvPr id="36" name="TextBox 35">
                  <a:extLst>
                    <a:ext uri="{FF2B5EF4-FFF2-40B4-BE49-F238E27FC236}">
                      <a16:creationId xmlns:a16="http://schemas.microsoft.com/office/drawing/2014/main" id="{39BFA6AE-CA7A-4C23-906C-B8062757C40E}"/>
                    </a:ext>
                  </a:extLst>
                </p:cNvPr>
                <p:cNvSpPr txBox="1">
                  <a:spLocks noRot="1" noChangeAspect="1" noMove="1" noResize="1" noEditPoints="1" noAdjustHandles="1" noChangeArrowheads="1" noChangeShapeType="1" noTextEdit="1"/>
                </p:cNvSpPr>
                <p:nvPr/>
              </p:nvSpPr>
              <p:spPr>
                <a:xfrm>
                  <a:off x="5695249" y="3766500"/>
                  <a:ext cx="697048" cy="804088"/>
                </a:xfrm>
                <a:prstGeom prst="rect">
                  <a:avLst/>
                </a:prstGeom>
                <a:blipFill>
                  <a:blip r:embed="rId6"/>
                  <a:stretch>
                    <a:fillRect r="-15254" b="-1492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07F18ED-35A5-4A3A-B726-4D9F49C2FFBC}"/>
                    </a:ext>
                  </a:extLst>
                </p:cNvPr>
                <p:cNvSpPr txBox="1"/>
                <p:nvPr/>
              </p:nvSpPr>
              <p:spPr>
                <a:xfrm>
                  <a:off x="836711" y="5803431"/>
                  <a:ext cx="1213153" cy="7574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𝛽</m:t>
                            </m:r>
                          </m:e>
                          <m:sub>
                            <m:r>
                              <a:rPr lang="en-US" sz="2000" b="0" i="1" smtClean="0">
                                <a:latin typeface="Cambria Math" panose="02040503050406030204" pitchFamily="18" charset="0"/>
                              </a:rPr>
                              <m:t>𝑚𝑖𝑛</m:t>
                            </m:r>
                          </m:sub>
                        </m:sSub>
                        <m:r>
                          <a:rPr lang="en-US" sz="2000" b="0" i="1" smtClean="0">
                            <a:latin typeface="Cambria Math" panose="02040503050406030204" pitchFamily="18" charset="0"/>
                          </a:rPr>
                          <m:t> </m:t>
                        </m:r>
                      </m:oMath>
                    </m:oMathPara>
                  </a14:m>
                  <a:endParaRPr lang="en-SE" sz="2000" dirty="0"/>
                </a:p>
              </p:txBody>
            </p:sp>
          </mc:Choice>
          <mc:Fallback xmlns="">
            <p:sp>
              <p:nvSpPr>
                <p:cNvPr id="37" name="TextBox 36">
                  <a:extLst>
                    <a:ext uri="{FF2B5EF4-FFF2-40B4-BE49-F238E27FC236}">
                      <a16:creationId xmlns:a16="http://schemas.microsoft.com/office/drawing/2014/main" id="{307F18ED-35A5-4A3A-B726-4D9F49C2FFBC}"/>
                    </a:ext>
                  </a:extLst>
                </p:cNvPr>
                <p:cNvSpPr txBox="1">
                  <a:spLocks noRot="1" noChangeAspect="1" noMove="1" noResize="1" noEditPoints="1" noAdjustHandles="1" noChangeArrowheads="1" noChangeShapeType="1" noTextEdit="1"/>
                </p:cNvSpPr>
                <p:nvPr/>
              </p:nvSpPr>
              <p:spPr>
                <a:xfrm>
                  <a:off x="836711" y="5803431"/>
                  <a:ext cx="1213153" cy="757474"/>
                </a:xfrm>
                <a:prstGeom prst="rect">
                  <a:avLst/>
                </a:prstGeom>
                <a:blipFill>
                  <a:blip r:embed="rId7"/>
                  <a:stretch>
                    <a:fillRect l="-4950" r="-8911" b="-2222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476DFCD-0261-4F13-AC6D-502C608CC3CB}"/>
                    </a:ext>
                  </a:extLst>
                </p:cNvPr>
                <p:cNvSpPr txBox="1"/>
                <p:nvPr/>
              </p:nvSpPr>
              <p:spPr>
                <a:xfrm>
                  <a:off x="5040580" y="5803431"/>
                  <a:ext cx="1213153" cy="7574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𝛽</m:t>
                            </m:r>
                          </m:e>
                          <m:sub>
                            <m:r>
                              <a:rPr lang="en-US" sz="2000" b="0" i="1" smtClean="0">
                                <a:latin typeface="Cambria Math" panose="02040503050406030204" pitchFamily="18" charset="0"/>
                              </a:rPr>
                              <m:t>𝑚𝑎𝑥</m:t>
                            </m:r>
                          </m:sub>
                        </m:sSub>
                        <m:r>
                          <a:rPr lang="en-US" sz="2000" b="0" i="1" smtClean="0">
                            <a:latin typeface="Cambria Math" panose="02040503050406030204" pitchFamily="18" charset="0"/>
                          </a:rPr>
                          <m:t> </m:t>
                        </m:r>
                      </m:oMath>
                    </m:oMathPara>
                  </a14:m>
                  <a:endParaRPr lang="en-SE" sz="2000" dirty="0"/>
                </a:p>
              </p:txBody>
            </p:sp>
          </mc:Choice>
          <mc:Fallback xmlns="">
            <p:sp>
              <p:nvSpPr>
                <p:cNvPr id="38" name="TextBox 37">
                  <a:extLst>
                    <a:ext uri="{FF2B5EF4-FFF2-40B4-BE49-F238E27FC236}">
                      <a16:creationId xmlns:a16="http://schemas.microsoft.com/office/drawing/2014/main" id="{9476DFCD-0261-4F13-AC6D-502C608CC3CB}"/>
                    </a:ext>
                  </a:extLst>
                </p:cNvPr>
                <p:cNvSpPr txBox="1">
                  <a:spLocks noRot="1" noChangeAspect="1" noMove="1" noResize="1" noEditPoints="1" noAdjustHandles="1" noChangeArrowheads="1" noChangeShapeType="1" noTextEdit="1"/>
                </p:cNvSpPr>
                <p:nvPr/>
              </p:nvSpPr>
              <p:spPr>
                <a:xfrm>
                  <a:off x="5040580" y="5803431"/>
                  <a:ext cx="1213153" cy="757474"/>
                </a:xfrm>
                <a:prstGeom prst="rect">
                  <a:avLst/>
                </a:prstGeom>
                <a:blipFill>
                  <a:blip r:embed="rId8"/>
                  <a:stretch>
                    <a:fillRect l="-4950" r="-14851" b="-22222"/>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F384D7F-25AA-4AA8-95CB-3B07A8402B66}"/>
                    </a:ext>
                  </a:extLst>
                </p:cNvPr>
                <p:cNvSpPr txBox="1"/>
                <p:nvPr/>
              </p:nvSpPr>
              <p:spPr>
                <a:xfrm>
                  <a:off x="4324741" y="4499370"/>
                  <a:ext cx="1227964" cy="7574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𝑑</m:t>
                            </m:r>
                          </m:e>
                          <m:sub>
                            <m:r>
                              <a:rPr lang="en-US" sz="2000" b="0" i="1" smtClean="0">
                                <a:solidFill>
                                  <a:srgbClr val="FF0000"/>
                                </a:solidFill>
                                <a:latin typeface="Cambria Math" panose="02040503050406030204" pitchFamily="18" charset="0"/>
                              </a:rPr>
                              <m:t>𝑚𝑖𝑛</m:t>
                            </m:r>
                          </m:sub>
                        </m:sSub>
                        <m:r>
                          <a:rPr lang="en-US" sz="2000" b="0" i="1" smtClean="0">
                            <a:solidFill>
                              <a:srgbClr val="FF0000"/>
                            </a:solidFill>
                            <a:latin typeface="Cambria Math" panose="02040503050406030204" pitchFamily="18" charset="0"/>
                          </a:rPr>
                          <m:t> </m:t>
                        </m:r>
                      </m:oMath>
                    </m:oMathPara>
                  </a14:m>
                  <a:endParaRPr lang="en-SE" sz="2000" dirty="0">
                    <a:solidFill>
                      <a:srgbClr val="FF0000"/>
                    </a:solidFill>
                  </a:endParaRPr>
                </a:p>
              </p:txBody>
            </p:sp>
          </mc:Choice>
          <mc:Fallback xmlns="">
            <p:sp>
              <p:nvSpPr>
                <p:cNvPr id="39" name="TextBox 38">
                  <a:extLst>
                    <a:ext uri="{FF2B5EF4-FFF2-40B4-BE49-F238E27FC236}">
                      <a16:creationId xmlns:a16="http://schemas.microsoft.com/office/drawing/2014/main" id="{EF384D7F-25AA-4AA8-95CB-3B07A8402B66}"/>
                    </a:ext>
                  </a:extLst>
                </p:cNvPr>
                <p:cNvSpPr txBox="1">
                  <a:spLocks noRot="1" noChangeAspect="1" noMove="1" noResize="1" noEditPoints="1" noAdjustHandles="1" noChangeArrowheads="1" noChangeShapeType="1" noTextEdit="1"/>
                </p:cNvSpPr>
                <p:nvPr/>
              </p:nvSpPr>
              <p:spPr>
                <a:xfrm>
                  <a:off x="4324741" y="4499370"/>
                  <a:ext cx="1227964" cy="757474"/>
                </a:xfrm>
                <a:prstGeom prst="rect">
                  <a:avLst/>
                </a:prstGeom>
                <a:blipFill>
                  <a:blip r:embed="rId9"/>
                  <a:stretch>
                    <a:fillRect r="-7767" b="-9524"/>
                  </a:stretch>
                </a:blipFill>
              </p:spPr>
              <p:txBody>
                <a:bodyPr/>
                <a:lstStyle/>
                <a:p>
                  <a:r>
                    <a:rPr lang="en-SE">
                      <a:noFill/>
                    </a:rPr>
                    <a:t> </a:t>
                  </a:r>
                </a:p>
              </p:txBody>
            </p:sp>
          </mc:Fallback>
        </mc:AlternateContent>
      </p:grpSp>
      <p:sp>
        <p:nvSpPr>
          <p:cNvPr id="40" name="Slide Number Placeholder 3">
            <a:extLst>
              <a:ext uri="{FF2B5EF4-FFF2-40B4-BE49-F238E27FC236}">
                <a16:creationId xmlns:a16="http://schemas.microsoft.com/office/drawing/2014/main" id="{8A4836CD-F607-43CD-A534-62793D3F0146}"/>
              </a:ext>
            </a:extLst>
          </p:cNvPr>
          <p:cNvSpPr txBox="1">
            <a:spLocks/>
          </p:cNvSpPr>
          <p:nvPr/>
        </p:nvSpPr>
        <p:spPr bwMode="auto">
          <a:xfrm>
            <a:off x="6345679" y="642011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57F456A-00AF-44E6-8D70-638C0D0130FF}" type="slidenum">
              <a:rPr lang="en-US" altLang="zh-CN" smtClean="0"/>
              <a:pPr>
                <a:defRPr/>
              </a:pPr>
              <a:t>65</a:t>
            </a:fld>
            <a:endParaRPr lang="en-US" altLang="zh-CN"/>
          </a:p>
        </p:txBody>
      </p:sp>
      <p:cxnSp>
        <p:nvCxnSpPr>
          <p:cNvPr id="41" name="Straight Arrow Connector 40">
            <a:extLst>
              <a:ext uri="{FF2B5EF4-FFF2-40B4-BE49-F238E27FC236}">
                <a16:creationId xmlns:a16="http://schemas.microsoft.com/office/drawing/2014/main" id="{3C7DE8AF-731B-431F-9A54-E8933FA30684}"/>
              </a:ext>
            </a:extLst>
          </p:cNvPr>
          <p:cNvCxnSpPr>
            <a:cxnSpLocks/>
          </p:cNvCxnSpPr>
          <p:nvPr/>
        </p:nvCxnSpPr>
        <p:spPr bwMode="auto">
          <a:xfrm>
            <a:off x="7191710" y="2636843"/>
            <a:ext cx="1800200" cy="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5681285E-FE5B-4BCB-A441-633E276E4563}"/>
              </a:ext>
            </a:extLst>
          </p:cNvPr>
          <p:cNvCxnSpPr>
            <a:cxnSpLocks/>
          </p:cNvCxnSpPr>
          <p:nvPr/>
        </p:nvCxnSpPr>
        <p:spPr bwMode="auto">
          <a:xfrm flipV="1">
            <a:off x="7191710" y="1070923"/>
            <a:ext cx="0" cy="156592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11A77CE1-9F0A-40B6-B9C4-A755EEF4B7E7}"/>
              </a:ext>
            </a:extLst>
          </p:cNvPr>
          <p:cNvCxnSpPr>
            <a:cxnSpLocks/>
          </p:cNvCxnSpPr>
          <p:nvPr/>
        </p:nvCxnSpPr>
        <p:spPr bwMode="auto">
          <a:xfrm>
            <a:off x="7191710" y="4581059"/>
            <a:ext cx="1800200"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B912E80F-18A3-4428-91DB-83B2A29E78E0}"/>
              </a:ext>
            </a:extLst>
          </p:cNvPr>
          <p:cNvCxnSpPr>
            <a:cxnSpLocks/>
          </p:cNvCxnSpPr>
          <p:nvPr/>
        </p:nvCxnSpPr>
        <p:spPr bwMode="auto">
          <a:xfrm flipV="1">
            <a:off x="7179157" y="2708801"/>
            <a:ext cx="12553" cy="185569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5A2BF75C-5F70-4476-9D2E-A7EC6D3C3E03}"/>
              </a:ext>
            </a:extLst>
          </p:cNvPr>
          <p:cNvCxnSpPr>
            <a:cxnSpLocks/>
          </p:cNvCxnSpPr>
          <p:nvPr/>
        </p:nvCxnSpPr>
        <p:spPr bwMode="auto">
          <a:xfrm>
            <a:off x="7191710" y="5877203"/>
            <a:ext cx="1800200"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7D6C2FF-6276-4DA4-BA7A-5FF7F098CBFD}"/>
              </a:ext>
            </a:extLst>
          </p:cNvPr>
          <p:cNvCxnSpPr>
            <a:cxnSpLocks/>
          </p:cNvCxnSpPr>
          <p:nvPr/>
        </p:nvCxnSpPr>
        <p:spPr bwMode="auto">
          <a:xfrm flipV="1">
            <a:off x="7191710" y="4894516"/>
            <a:ext cx="0" cy="1565922"/>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1EE9EF2-FCD3-43DF-AA20-4FB7A551DCBB}"/>
                  </a:ext>
                </a:extLst>
              </p:cNvPr>
              <p:cNvSpPr txBox="1"/>
              <p:nvPr/>
            </p:nvSpPr>
            <p:spPr>
              <a:xfrm flipH="1">
                <a:off x="7654851" y="5750336"/>
                <a:ext cx="1943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𝜌</m:t>
                      </m:r>
                    </m:oMath>
                  </m:oMathPara>
                </a14:m>
                <a:endParaRPr lang="en-SE" dirty="0"/>
              </a:p>
            </p:txBody>
          </p:sp>
        </mc:Choice>
        <mc:Fallback xmlns="">
          <p:sp>
            <p:nvSpPr>
              <p:cNvPr id="47" name="TextBox 46">
                <a:extLst>
                  <a:ext uri="{FF2B5EF4-FFF2-40B4-BE49-F238E27FC236}">
                    <a16:creationId xmlns:a16="http://schemas.microsoft.com/office/drawing/2014/main" id="{71EE9EF2-FCD3-43DF-AA20-4FB7A551DCBB}"/>
                  </a:ext>
                </a:extLst>
              </p:cNvPr>
              <p:cNvSpPr txBox="1">
                <a:spLocks noRot="1" noChangeAspect="1" noMove="1" noResize="1" noEditPoints="1" noAdjustHandles="1" noChangeArrowheads="1" noChangeShapeType="1" noTextEdit="1"/>
              </p:cNvSpPr>
              <p:nvPr/>
            </p:nvSpPr>
            <p:spPr>
              <a:xfrm flipH="1">
                <a:off x="7654851" y="5750336"/>
                <a:ext cx="194347" cy="369332"/>
              </a:xfrm>
              <a:prstGeom prst="rect">
                <a:avLst/>
              </a:prstGeom>
              <a:blipFill>
                <a:blip r:embed="rId10"/>
                <a:stretch>
                  <a:fillRect r="-56250" b="-8197"/>
                </a:stretch>
              </a:blipFill>
            </p:spPr>
            <p:txBody>
              <a:bodyPr/>
              <a:lstStyle/>
              <a:p>
                <a:r>
                  <a:rPr lang="en-SE">
                    <a:noFill/>
                  </a:rPr>
                  <a:t> </a:t>
                </a:r>
              </a:p>
            </p:txBody>
          </p:sp>
        </mc:Fallback>
      </mc:AlternateContent>
      <p:cxnSp>
        <p:nvCxnSpPr>
          <p:cNvPr id="48" name="Straight Connector 47">
            <a:extLst>
              <a:ext uri="{FF2B5EF4-FFF2-40B4-BE49-F238E27FC236}">
                <a16:creationId xmlns:a16="http://schemas.microsoft.com/office/drawing/2014/main" id="{F352ED91-A00A-45F4-AFD8-6E0ADB624143}"/>
              </a:ext>
            </a:extLst>
          </p:cNvPr>
          <p:cNvCxnSpPr/>
          <p:nvPr/>
        </p:nvCxnSpPr>
        <p:spPr bwMode="auto">
          <a:xfrm>
            <a:off x="7737320" y="836643"/>
            <a:ext cx="0" cy="5666257"/>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51884A5C-47C3-4856-A92C-BCA662340FA8}"/>
              </a:ext>
            </a:extLst>
          </p:cNvPr>
          <p:cNvCxnSpPr>
            <a:cxnSpLocks/>
          </p:cNvCxnSpPr>
          <p:nvPr/>
        </p:nvCxnSpPr>
        <p:spPr bwMode="auto">
          <a:xfrm flipV="1">
            <a:off x="7194304" y="3843432"/>
            <a:ext cx="527778" cy="552091"/>
          </a:xfrm>
          <a:prstGeom prst="line">
            <a:avLst/>
          </a:prstGeom>
          <a:noFill/>
          <a:ln w="25400"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1E73F2EC-D174-4CDF-9366-CBCE555F9D86}"/>
              </a:ext>
            </a:extLst>
          </p:cNvPr>
          <p:cNvCxnSpPr>
            <a:cxnSpLocks/>
          </p:cNvCxnSpPr>
          <p:nvPr/>
        </p:nvCxnSpPr>
        <p:spPr bwMode="auto">
          <a:xfrm>
            <a:off x="7716217" y="3845814"/>
            <a:ext cx="899012" cy="743827"/>
          </a:xfrm>
          <a:prstGeom prst="line">
            <a:avLst/>
          </a:prstGeom>
          <a:noFill/>
          <a:ln w="25400"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9C0616E6-E3E8-4796-B11F-57D3752327A7}"/>
              </a:ext>
            </a:extLst>
          </p:cNvPr>
          <p:cNvCxnSpPr>
            <a:cxnSpLocks/>
          </p:cNvCxnSpPr>
          <p:nvPr/>
        </p:nvCxnSpPr>
        <p:spPr bwMode="auto">
          <a:xfrm>
            <a:off x="7191710" y="5517163"/>
            <a:ext cx="545610" cy="0"/>
          </a:xfrm>
          <a:prstGeom prst="line">
            <a:avLst/>
          </a:prstGeom>
          <a:noFill/>
          <a:ln w="254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01ECA20-FDB4-43BF-B5C0-0AAEF888641E}"/>
                  </a:ext>
                </a:extLst>
              </p:cNvPr>
              <p:cNvSpPr txBox="1"/>
              <p:nvPr/>
            </p:nvSpPr>
            <p:spPr>
              <a:xfrm>
                <a:off x="6456735" y="5290759"/>
                <a:ext cx="69897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𝛼</m:t>
                          </m:r>
                        </m:e>
                        <m:sub>
                          <m:r>
                            <a:rPr lang="en-US" sz="1600" b="0" i="1" smtClean="0">
                              <a:latin typeface="Cambria Math" panose="02040503050406030204" pitchFamily="18" charset="0"/>
                            </a:rPr>
                            <m:t>𝑚𝑎𝑥</m:t>
                          </m:r>
                        </m:sub>
                      </m:sSub>
                    </m:oMath>
                  </m:oMathPara>
                </a14:m>
                <a:endParaRPr lang="en-SE" sz="1600" dirty="0"/>
              </a:p>
            </p:txBody>
          </p:sp>
        </mc:Choice>
        <mc:Fallback xmlns="">
          <p:sp>
            <p:nvSpPr>
              <p:cNvPr id="52" name="TextBox 51">
                <a:extLst>
                  <a:ext uri="{FF2B5EF4-FFF2-40B4-BE49-F238E27FC236}">
                    <a16:creationId xmlns:a16="http://schemas.microsoft.com/office/drawing/2014/main" id="{301ECA20-FDB4-43BF-B5C0-0AAEF888641E}"/>
                  </a:ext>
                </a:extLst>
              </p:cNvPr>
              <p:cNvSpPr txBox="1">
                <a:spLocks noRot="1" noChangeAspect="1" noMove="1" noResize="1" noEditPoints="1" noAdjustHandles="1" noChangeArrowheads="1" noChangeShapeType="1" noTextEdit="1"/>
              </p:cNvSpPr>
              <p:nvPr/>
            </p:nvSpPr>
            <p:spPr>
              <a:xfrm>
                <a:off x="6456735" y="5290759"/>
                <a:ext cx="698974" cy="338554"/>
              </a:xfrm>
              <a:prstGeom prst="rect">
                <a:avLst/>
              </a:prstGeom>
              <a:blipFill>
                <a:blip r:embed="rId11"/>
                <a:stretch>
                  <a:fillRect/>
                </a:stretch>
              </a:blipFill>
            </p:spPr>
            <p:txBody>
              <a:bodyPr/>
              <a:lstStyle/>
              <a:p>
                <a:r>
                  <a:rPr lang="en-SE">
                    <a:noFill/>
                  </a:rPr>
                  <a:t> </a:t>
                </a:r>
              </a:p>
            </p:txBody>
          </p:sp>
        </mc:Fallback>
      </mc:AlternateContent>
      <p:cxnSp>
        <p:nvCxnSpPr>
          <p:cNvPr id="53" name="Straight Connector 52">
            <a:extLst>
              <a:ext uri="{FF2B5EF4-FFF2-40B4-BE49-F238E27FC236}">
                <a16:creationId xmlns:a16="http://schemas.microsoft.com/office/drawing/2014/main" id="{71742E38-F1F8-4AA2-8617-5112778794E4}"/>
              </a:ext>
            </a:extLst>
          </p:cNvPr>
          <p:cNvCxnSpPr>
            <a:cxnSpLocks/>
          </p:cNvCxnSpPr>
          <p:nvPr/>
        </p:nvCxnSpPr>
        <p:spPr bwMode="auto">
          <a:xfrm>
            <a:off x="7737320" y="6093227"/>
            <a:ext cx="877909" cy="0"/>
          </a:xfrm>
          <a:prstGeom prst="line">
            <a:avLst/>
          </a:prstGeom>
          <a:noFill/>
          <a:ln w="254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1F972DC-41F9-4469-A1A9-91CEBC725351}"/>
                  </a:ext>
                </a:extLst>
              </p:cNvPr>
              <p:cNvSpPr txBox="1"/>
              <p:nvPr/>
            </p:nvSpPr>
            <p:spPr>
              <a:xfrm>
                <a:off x="6437068" y="5861814"/>
                <a:ext cx="80951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𝛽</m:t>
                          </m:r>
                        </m:e>
                        <m:sub>
                          <m:r>
                            <a:rPr lang="en-US" sz="1600" b="0" i="1" smtClean="0">
                              <a:latin typeface="Cambria Math" panose="02040503050406030204" pitchFamily="18" charset="0"/>
                            </a:rPr>
                            <m:t>𝑚𝑖𝑛</m:t>
                          </m:r>
                        </m:sub>
                      </m:sSub>
                    </m:oMath>
                  </m:oMathPara>
                </a14:m>
                <a:endParaRPr lang="en-SE" sz="1600" dirty="0"/>
              </a:p>
            </p:txBody>
          </p:sp>
        </mc:Choice>
        <mc:Fallback xmlns="">
          <p:sp>
            <p:nvSpPr>
              <p:cNvPr id="54" name="TextBox 53">
                <a:extLst>
                  <a:ext uri="{FF2B5EF4-FFF2-40B4-BE49-F238E27FC236}">
                    <a16:creationId xmlns:a16="http://schemas.microsoft.com/office/drawing/2014/main" id="{81F972DC-41F9-4469-A1A9-91CEBC725351}"/>
                  </a:ext>
                </a:extLst>
              </p:cNvPr>
              <p:cNvSpPr txBox="1">
                <a:spLocks noRot="1" noChangeAspect="1" noMove="1" noResize="1" noEditPoints="1" noAdjustHandles="1" noChangeArrowheads="1" noChangeShapeType="1" noTextEdit="1"/>
              </p:cNvSpPr>
              <p:nvPr/>
            </p:nvSpPr>
            <p:spPr>
              <a:xfrm>
                <a:off x="6437068" y="5861814"/>
                <a:ext cx="809517" cy="338554"/>
              </a:xfrm>
              <a:prstGeom prst="rect">
                <a:avLst/>
              </a:prstGeom>
              <a:blipFill>
                <a:blip r:embed="rId12"/>
                <a:stretch>
                  <a:fillRect b="-12727"/>
                </a:stretch>
              </a:blipFill>
            </p:spPr>
            <p:txBody>
              <a:bodyPr/>
              <a:lstStyle/>
              <a:p>
                <a:r>
                  <a:rPr lang="en-SE">
                    <a:noFill/>
                  </a:rPr>
                  <a:t> </a:t>
                </a:r>
              </a:p>
            </p:txBody>
          </p:sp>
        </mc:Fallback>
      </mc:AlternateContent>
      <p:cxnSp>
        <p:nvCxnSpPr>
          <p:cNvPr id="55" name="Straight Connector 54">
            <a:extLst>
              <a:ext uri="{FF2B5EF4-FFF2-40B4-BE49-F238E27FC236}">
                <a16:creationId xmlns:a16="http://schemas.microsoft.com/office/drawing/2014/main" id="{D9E9B312-CE23-4308-8352-3F21231436E1}"/>
              </a:ext>
            </a:extLst>
          </p:cNvPr>
          <p:cNvCxnSpPr>
            <a:cxnSpLocks/>
          </p:cNvCxnSpPr>
          <p:nvPr/>
        </p:nvCxnSpPr>
        <p:spPr bwMode="auto">
          <a:xfrm flipV="1">
            <a:off x="7179157" y="6386176"/>
            <a:ext cx="1461098" cy="33934"/>
          </a:xfrm>
          <a:prstGeom prst="line">
            <a:avLst/>
          </a:prstGeom>
          <a:noFill/>
          <a:ln w="25400" cap="flat" cmpd="sng" algn="ctr">
            <a:solidFill>
              <a:srgbClr val="FF33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3125B15-51B4-4C41-9D5F-1A1677EFCCD0}"/>
                  </a:ext>
                </a:extLst>
              </p:cNvPr>
              <p:cNvSpPr txBox="1"/>
              <p:nvPr/>
            </p:nvSpPr>
            <p:spPr>
              <a:xfrm>
                <a:off x="6446964" y="6208675"/>
                <a:ext cx="84144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𝛽</m:t>
                          </m:r>
                        </m:e>
                        <m:sub>
                          <m:r>
                            <a:rPr lang="en-US" sz="1600" b="0" i="1" smtClean="0">
                              <a:latin typeface="Cambria Math" panose="02040503050406030204" pitchFamily="18" charset="0"/>
                            </a:rPr>
                            <m:t>𝑚𝑎𝑥</m:t>
                          </m:r>
                        </m:sub>
                      </m:sSub>
                    </m:oMath>
                  </m:oMathPara>
                </a14:m>
                <a:endParaRPr lang="en-SE" sz="1600" dirty="0"/>
              </a:p>
            </p:txBody>
          </p:sp>
        </mc:Choice>
        <mc:Fallback xmlns="">
          <p:sp>
            <p:nvSpPr>
              <p:cNvPr id="56" name="TextBox 55">
                <a:extLst>
                  <a:ext uri="{FF2B5EF4-FFF2-40B4-BE49-F238E27FC236}">
                    <a16:creationId xmlns:a16="http://schemas.microsoft.com/office/drawing/2014/main" id="{23125B15-51B4-4C41-9D5F-1A1677EFCCD0}"/>
                  </a:ext>
                </a:extLst>
              </p:cNvPr>
              <p:cNvSpPr txBox="1">
                <a:spLocks noRot="1" noChangeAspect="1" noMove="1" noResize="1" noEditPoints="1" noAdjustHandles="1" noChangeArrowheads="1" noChangeShapeType="1" noTextEdit="1"/>
              </p:cNvSpPr>
              <p:nvPr/>
            </p:nvSpPr>
            <p:spPr>
              <a:xfrm>
                <a:off x="6446964" y="6208675"/>
                <a:ext cx="841448" cy="338554"/>
              </a:xfrm>
              <a:prstGeom prst="rect">
                <a:avLst/>
              </a:prstGeom>
              <a:blipFill>
                <a:blip r:embed="rId13"/>
                <a:stretch>
                  <a:fillRect b="-10714"/>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4A20C19A-32E4-412F-984F-AC3320AFFDD2}"/>
                  </a:ext>
                </a:extLst>
              </p:cNvPr>
              <p:cNvSpPr txBox="1"/>
              <p:nvPr/>
            </p:nvSpPr>
            <p:spPr>
              <a:xfrm>
                <a:off x="6897724" y="3719728"/>
                <a:ext cx="7629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𝑚𝑎𝑥</m:t>
                          </m:r>
                        </m:sub>
                      </m:sSub>
                    </m:oMath>
                  </m:oMathPara>
                </a14:m>
                <a:endParaRPr lang="en-SE" dirty="0"/>
              </a:p>
            </p:txBody>
          </p:sp>
        </mc:Choice>
        <mc:Fallback xmlns="">
          <p:sp>
            <p:nvSpPr>
              <p:cNvPr id="57" name="TextBox 56">
                <a:extLst>
                  <a:ext uri="{FF2B5EF4-FFF2-40B4-BE49-F238E27FC236}">
                    <a16:creationId xmlns:a16="http://schemas.microsoft.com/office/drawing/2014/main" id="{4A20C19A-32E4-412F-984F-AC3320AFFDD2}"/>
                  </a:ext>
                </a:extLst>
              </p:cNvPr>
              <p:cNvSpPr txBox="1">
                <a:spLocks noRot="1" noChangeAspect="1" noMove="1" noResize="1" noEditPoints="1" noAdjustHandles="1" noChangeArrowheads="1" noChangeShapeType="1" noTextEdit="1"/>
              </p:cNvSpPr>
              <p:nvPr/>
            </p:nvSpPr>
            <p:spPr>
              <a:xfrm>
                <a:off x="6897724" y="3719728"/>
                <a:ext cx="762966" cy="369332"/>
              </a:xfrm>
              <a:prstGeom prst="rect">
                <a:avLst/>
              </a:prstGeom>
              <a:blipFill>
                <a:blip r:embed="rId14"/>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A93D98F-DD17-4667-9113-AA6BD49905AC}"/>
                  </a:ext>
                </a:extLst>
              </p:cNvPr>
              <p:cNvSpPr txBox="1"/>
              <p:nvPr/>
            </p:nvSpPr>
            <p:spPr>
              <a:xfrm>
                <a:off x="7698334" y="4082937"/>
                <a:ext cx="7114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𝑚𝑖𝑛</m:t>
                          </m:r>
                        </m:sub>
                      </m:sSub>
                    </m:oMath>
                  </m:oMathPara>
                </a14:m>
                <a:endParaRPr lang="en-SE" dirty="0"/>
              </a:p>
            </p:txBody>
          </p:sp>
        </mc:Choice>
        <mc:Fallback xmlns="">
          <p:sp>
            <p:nvSpPr>
              <p:cNvPr id="58" name="TextBox 57">
                <a:extLst>
                  <a:ext uri="{FF2B5EF4-FFF2-40B4-BE49-F238E27FC236}">
                    <a16:creationId xmlns:a16="http://schemas.microsoft.com/office/drawing/2014/main" id="{9A93D98F-DD17-4667-9113-AA6BD49905AC}"/>
                  </a:ext>
                </a:extLst>
              </p:cNvPr>
              <p:cNvSpPr txBox="1">
                <a:spLocks noRot="1" noChangeAspect="1" noMove="1" noResize="1" noEditPoints="1" noAdjustHandles="1" noChangeArrowheads="1" noChangeShapeType="1" noTextEdit="1"/>
              </p:cNvSpPr>
              <p:nvPr/>
            </p:nvSpPr>
            <p:spPr>
              <a:xfrm>
                <a:off x="7698334" y="4082937"/>
                <a:ext cx="711413" cy="369332"/>
              </a:xfrm>
              <a:prstGeom prst="rect">
                <a:avLst/>
              </a:prstGeom>
              <a:blipFill>
                <a:blip r:embed="rId15"/>
                <a:stretch>
                  <a:fillRect b="-15000"/>
                </a:stretch>
              </a:blipFill>
            </p:spPr>
            <p:txBody>
              <a:bodyPr/>
              <a:lstStyle/>
              <a:p>
                <a:r>
                  <a:rPr lang="en-SE">
                    <a:noFill/>
                  </a:rPr>
                  <a:t> </a:t>
                </a:r>
              </a:p>
            </p:txBody>
          </p:sp>
        </mc:Fallback>
      </mc:AlternateContent>
      <p:cxnSp>
        <p:nvCxnSpPr>
          <p:cNvPr id="59" name="Straight Connector 58">
            <a:extLst>
              <a:ext uri="{FF2B5EF4-FFF2-40B4-BE49-F238E27FC236}">
                <a16:creationId xmlns:a16="http://schemas.microsoft.com/office/drawing/2014/main" id="{4C2E5A17-9BDD-4A74-9B4B-37950A05B7CC}"/>
              </a:ext>
            </a:extLst>
          </p:cNvPr>
          <p:cNvCxnSpPr>
            <a:cxnSpLocks/>
          </p:cNvCxnSpPr>
          <p:nvPr/>
        </p:nvCxnSpPr>
        <p:spPr bwMode="auto">
          <a:xfrm>
            <a:off x="7219701" y="2863248"/>
            <a:ext cx="1420554" cy="1741554"/>
          </a:xfrm>
          <a:prstGeom prst="line">
            <a:avLst/>
          </a:prstGeom>
          <a:noFill/>
          <a:ln w="25400" cap="flat" cmpd="sng" algn="ctr">
            <a:solidFill>
              <a:srgbClr val="FF00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014DB2B-938D-4961-BC0C-3EC7CB3840F1}"/>
                  </a:ext>
                </a:extLst>
              </p:cNvPr>
              <p:cNvSpPr txBox="1"/>
              <p:nvPr/>
            </p:nvSpPr>
            <p:spPr>
              <a:xfrm>
                <a:off x="8012649" y="3651343"/>
                <a:ext cx="7498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𝑚𝑎𝑥</m:t>
                          </m:r>
                        </m:sub>
                      </m:sSub>
                    </m:oMath>
                  </m:oMathPara>
                </a14:m>
                <a:endParaRPr lang="en-SE" dirty="0"/>
              </a:p>
            </p:txBody>
          </p:sp>
        </mc:Choice>
        <mc:Fallback xmlns="">
          <p:sp>
            <p:nvSpPr>
              <p:cNvPr id="60" name="TextBox 59">
                <a:extLst>
                  <a:ext uri="{FF2B5EF4-FFF2-40B4-BE49-F238E27FC236}">
                    <a16:creationId xmlns:a16="http://schemas.microsoft.com/office/drawing/2014/main" id="{D014DB2B-938D-4961-BC0C-3EC7CB3840F1}"/>
                  </a:ext>
                </a:extLst>
              </p:cNvPr>
              <p:cNvSpPr txBox="1">
                <a:spLocks noRot="1" noChangeAspect="1" noMove="1" noResize="1" noEditPoints="1" noAdjustHandles="1" noChangeArrowheads="1" noChangeShapeType="1" noTextEdit="1"/>
              </p:cNvSpPr>
              <p:nvPr/>
            </p:nvSpPr>
            <p:spPr>
              <a:xfrm>
                <a:off x="8012649" y="3651343"/>
                <a:ext cx="749885" cy="369332"/>
              </a:xfrm>
              <a:prstGeom prst="rect">
                <a:avLst/>
              </a:prstGeom>
              <a:blipFill>
                <a:blip r:embed="rId16"/>
                <a:stretch>
                  <a:fillRect b="-13115"/>
                </a:stretch>
              </a:blipFill>
            </p:spPr>
            <p:txBody>
              <a:bodyPr/>
              <a:lstStyle/>
              <a:p>
                <a:r>
                  <a:rPr lang="en-SE">
                    <a:noFill/>
                  </a:rPr>
                  <a:t> </a:t>
                </a:r>
              </a:p>
            </p:txBody>
          </p:sp>
        </mc:Fallback>
      </mc:AlternateContent>
      <p:sp>
        <p:nvSpPr>
          <p:cNvPr id="61" name="TextBox 60">
            <a:extLst>
              <a:ext uri="{FF2B5EF4-FFF2-40B4-BE49-F238E27FC236}">
                <a16:creationId xmlns:a16="http://schemas.microsoft.com/office/drawing/2014/main" id="{09DA9AC8-690C-47F1-8111-021E94F96188}"/>
              </a:ext>
            </a:extLst>
          </p:cNvPr>
          <p:cNvSpPr txBox="1"/>
          <p:nvPr/>
        </p:nvSpPr>
        <p:spPr>
          <a:xfrm>
            <a:off x="6467644" y="4894637"/>
            <a:ext cx="684803" cy="338554"/>
          </a:xfrm>
          <a:prstGeom prst="rect">
            <a:avLst/>
          </a:prstGeom>
          <a:noFill/>
        </p:spPr>
        <p:txBody>
          <a:bodyPr wrap="none" rtlCol="0">
            <a:spAutoFit/>
          </a:bodyPr>
          <a:lstStyle/>
          <a:p>
            <a:r>
              <a:rPr lang="en-US" sz="1600" dirty="0"/>
              <a:t>Accel</a:t>
            </a:r>
            <a:endParaRPr lang="en-SE" sz="1600" dirty="0"/>
          </a:p>
        </p:txBody>
      </p:sp>
      <p:sp>
        <p:nvSpPr>
          <p:cNvPr id="62" name="TextBox 61">
            <a:extLst>
              <a:ext uri="{FF2B5EF4-FFF2-40B4-BE49-F238E27FC236}">
                <a16:creationId xmlns:a16="http://schemas.microsoft.com/office/drawing/2014/main" id="{89E1937A-1B2D-4868-986F-5A2B136637E1}"/>
              </a:ext>
            </a:extLst>
          </p:cNvPr>
          <p:cNvSpPr txBox="1"/>
          <p:nvPr/>
        </p:nvSpPr>
        <p:spPr>
          <a:xfrm>
            <a:off x="6327248" y="2555281"/>
            <a:ext cx="889859" cy="338554"/>
          </a:xfrm>
          <a:prstGeom prst="rect">
            <a:avLst/>
          </a:prstGeom>
          <a:noFill/>
        </p:spPr>
        <p:txBody>
          <a:bodyPr wrap="none" rtlCol="0">
            <a:spAutoFit/>
          </a:bodyPr>
          <a:lstStyle/>
          <a:p>
            <a:r>
              <a:rPr lang="en-US" sz="1600" dirty="0"/>
              <a:t>Velocity</a:t>
            </a:r>
            <a:endParaRPr lang="en-SE" sz="1600" dirty="0"/>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89152AF-8071-4793-A7DB-7002E01208BF}"/>
                  </a:ext>
                </a:extLst>
              </p:cNvPr>
              <p:cNvSpPr txBox="1"/>
              <p:nvPr/>
            </p:nvSpPr>
            <p:spPr>
              <a:xfrm>
                <a:off x="6356193" y="887205"/>
                <a:ext cx="1095300" cy="338554"/>
              </a:xfrm>
              <a:prstGeom prst="rect">
                <a:avLst/>
              </a:prstGeom>
              <a:noFill/>
            </p:spPr>
            <p:txBody>
              <a:bodyPr wrap="none" rtlCol="0">
                <a:spAutoFit/>
              </a:bodyPr>
              <a:lstStyle/>
              <a:p>
                <a:r>
                  <a:rPr lang="en-US" sz="1600" dirty="0"/>
                  <a:t>Position </a:t>
                </a:r>
                <a14:m>
                  <m:oMath xmlns:m="http://schemas.openxmlformats.org/officeDocument/2006/math">
                    <m:r>
                      <a:rPr lang="en-US" sz="1600" b="0" i="1" smtClean="0">
                        <a:latin typeface="Cambria Math" panose="02040503050406030204" pitchFamily="18" charset="0"/>
                      </a:rPr>
                      <m:t>𝑑</m:t>
                    </m:r>
                  </m:oMath>
                </a14:m>
                <a:endParaRPr lang="en-SE" sz="1600" dirty="0"/>
              </a:p>
            </p:txBody>
          </p:sp>
        </mc:Choice>
        <mc:Fallback xmlns="">
          <p:sp>
            <p:nvSpPr>
              <p:cNvPr id="63" name="TextBox 62">
                <a:extLst>
                  <a:ext uri="{FF2B5EF4-FFF2-40B4-BE49-F238E27FC236}">
                    <a16:creationId xmlns:a16="http://schemas.microsoft.com/office/drawing/2014/main" id="{D89152AF-8071-4793-A7DB-7002E01208BF}"/>
                  </a:ext>
                </a:extLst>
              </p:cNvPr>
              <p:cNvSpPr txBox="1">
                <a:spLocks noRot="1" noChangeAspect="1" noMove="1" noResize="1" noEditPoints="1" noAdjustHandles="1" noChangeArrowheads="1" noChangeShapeType="1" noTextEdit="1"/>
              </p:cNvSpPr>
              <p:nvPr/>
            </p:nvSpPr>
            <p:spPr>
              <a:xfrm>
                <a:off x="6356193" y="887205"/>
                <a:ext cx="1095300" cy="338554"/>
              </a:xfrm>
              <a:prstGeom prst="rect">
                <a:avLst/>
              </a:prstGeom>
              <a:blipFill>
                <a:blip r:embed="rId17"/>
                <a:stretch>
                  <a:fillRect l="-3352" t="-5455" b="-23636"/>
                </a:stretch>
              </a:blipFill>
            </p:spPr>
            <p:txBody>
              <a:bodyPr/>
              <a:lstStyle/>
              <a:p>
                <a:r>
                  <a:rPr lang="en-SE">
                    <a:noFill/>
                  </a:rPr>
                  <a:t> </a:t>
                </a:r>
              </a:p>
            </p:txBody>
          </p:sp>
        </mc:Fallback>
      </mc:AlternateContent>
      <p:sp>
        <p:nvSpPr>
          <p:cNvPr id="64" name="Freeform: Shape 63">
            <a:extLst>
              <a:ext uri="{FF2B5EF4-FFF2-40B4-BE49-F238E27FC236}">
                <a16:creationId xmlns:a16="http://schemas.microsoft.com/office/drawing/2014/main" id="{18636539-5BFA-4A7C-8435-C337FA033152}"/>
              </a:ext>
            </a:extLst>
          </p:cNvPr>
          <p:cNvSpPr/>
          <p:nvPr/>
        </p:nvSpPr>
        <p:spPr bwMode="auto">
          <a:xfrm>
            <a:off x="7198922" y="1809489"/>
            <a:ext cx="538398" cy="801069"/>
          </a:xfrm>
          <a:custGeom>
            <a:avLst/>
            <a:gdLst>
              <a:gd name="connsiteX0" fmla="*/ 0 w 807333"/>
              <a:gd name="connsiteY0" fmla="*/ 1120877 h 1120877"/>
              <a:gd name="connsiteX1" fmla="*/ 49162 w 807333"/>
              <a:gd name="connsiteY1" fmla="*/ 1111045 h 1120877"/>
              <a:gd name="connsiteX2" fmla="*/ 108155 w 807333"/>
              <a:gd name="connsiteY2" fmla="*/ 1071716 h 1120877"/>
              <a:gd name="connsiteX3" fmla="*/ 186813 w 807333"/>
              <a:gd name="connsiteY3" fmla="*/ 1032387 h 1120877"/>
              <a:gd name="connsiteX4" fmla="*/ 265471 w 807333"/>
              <a:gd name="connsiteY4" fmla="*/ 993058 h 1120877"/>
              <a:gd name="connsiteX5" fmla="*/ 294968 w 807333"/>
              <a:gd name="connsiteY5" fmla="*/ 963561 h 1120877"/>
              <a:gd name="connsiteX6" fmla="*/ 324465 w 807333"/>
              <a:gd name="connsiteY6" fmla="*/ 943897 h 1120877"/>
              <a:gd name="connsiteX7" fmla="*/ 363794 w 807333"/>
              <a:gd name="connsiteY7" fmla="*/ 914400 h 1120877"/>
              <a:gd name="connsiteX8" fmla="*/ 422787 w 807333"/>
              <a:gd name="connsiteY8" fmla="*/ 875071 h 1120877"/>
              <a:gd name="connsiteX9" fmla="*/ 471949 w 807333"/>
              <a:gd name="connsiteY9" fmla="*/ 816077 h 1120877"/>
              <a:gd name="connsiteX10" fmla="*/ 580103 w 807333"/>
              <a:gd name="connsiteY10" fmla="*/ 668593 h 1120877"/>
              <a:gd name="connsiteX11" fmla="*/ 629265 w 807333"/>
              <a:gd name="connsiteY11" fmla="*/ 580103 h 1120877"/>
              <a:gd name="connsiteX12" fmla="*/ 639097 w 807333"/>
              <a:gd name="connsiteY12" fmla="*/ 550606 h 1120877"/>
              <a:gd name="connsiteX13" fmla="*/ 668594 w 807333"/>
              <a:gd name="connsiteY13" fmla="*/ 511277 h 1120877"/>
              <a:gd name="connsiteX14" fmla="*/ 688258 w 807333"/>
              <a:gd name="connsiteY14" fmla="*/ 452284 h 1120877"/>
              <a:gd name="connsiteX15" fmla="*/ 707923 w 807333"/>
              <a:gd name="connsiteY15" fmla="*/ 383458 h 1120877"/>
              <a:gd name="connsiteX16" fmla="*/ 727587 w 807333"/>
              <a:gd name="connsiteY16" fmla="*/ 353961 h 1120877"/>
              <a:gd name="connsiteX17" fmla="*/ 747252 w 807333"/>
              <a:gd name="connsiteY17" fmla="*/ 275303 h 1120877"/>
              <a:gd name="connsiteX18" fmla="*/ 766916 w 807333"/>
              <a:gd name="connsiteY18" fmla="*/ 235974 h 1120877"/>
              <a:gd name="connsiteX19" fmla="*/ 776749 w 807333"/>
              <a:gd name="connsiteY19" fmla="*/ 186813 h 1120877"/>
              <a:gd name="connsiteX20" fmla="*/ 786581 w 807333"/>
              <a:gd name="connsiteY20" fmla="*/ 157316 h 1120877"/>
              <a:gd name="connsiteX21" fmla="*/ 796413 w 807333"/>
              <a:gd name="connsiteY21" fmla="*/ 117987 h 1120877"/>
              <a:gd name="connsiteX22" fmla="*/ 806245 w 807333"/>
              <a:gd name="connsiteY22" fmla="*/ 88490 h 1120877"/>
              <a:gd name="connsiteX23" fmla="*/ 806245 w 807333"/>
              <a:gd name="connsiteY23" fmla="*/ 0 h 112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7333" h="1120877">
                <a:moveTo>
                  <a:pt x="0" y="1120877"/>
                </a:moveTo>
                <a:cubicBezTo>
                  <a:pt x="16387" y="1117600"/>
                  <a:pt x="33948" y="1117960"/>
                  <a:pt x="49162" y="1111045"/>
                </a:cubicBezTo>
                <a:cubicBezTo>
                  <a:pt x="70677" y="1101265"/>
                  <a:pt x="86212" y="1080494"/>
                  <a:pt x="108155" y="1071716"/>
                </a:cubicBezTo>
                <a:cubicBezTo>
                  <a:pt x="223278" y="1025665"/>
                  <a:pt x="105813" y="1076569"/>
                  <a:pt x="186813" y="1032387"/>
                </a:cubicBezTo>
                <a:cubicBezTo>
                  <a:pt x="212548" y="1018350"/>
                  <a:pt x="265471" y="993058"/>
                  <a:pt x="265471" y="993058"/>
                </a:cubicBezTo>
                <a:cubicBezTo>
                  <a:pt x="275303" y="983226"/>
                  <a:pt x="284286" y="972463"/>
                  <a:pt x="294968" y="963561"/>
                </a:cubicBezTo>
                <a:cubicBezTo>
                  <a:pt x="304046" y="955996"/>
                  <a:pt x="314849" y="950765"/>
                  <a:pt x="324465" y="943897"/>
                </a:cubicBezTo>
                <a:cubicBezTo>
                  <a:pt x="337800" y="934372"/>
                  <a:pt x="351352" y="925065"/>
                  <a:pt x="363794" y="914400"/>
                </a:cubicBezTo>
                <a:cubicBezTo>
                  <a:pt x="410662" y="874227"/>
                  <a:pt x="372614" y="891795"/>
                  <a:pt x="422787" y="875071"/>
                </a:cubicBezTo>
                <a:cubicBezTo>
                  <a:pt x="471614" y="801832"/>
                  <a:pt x="408857" y="891787"/>
                  <a:pt x="471949" y="816077"/>
                </a:cubicBezTo>
                <a:cubicBezTo>
                  <a:pt x="506067" y="775135"/>
                  <a:pt x="551174" y="716808"/>
                  <a:pt x="580103" y="668593"/>
                </a:cubicBezTo>
                <a:cubicBezTo>
                  <a:pt x="598748" y="637519"/>
                  <a:pt x="615161" y="613013"/>
                  <a:pt x="629265" y="580103"/>
                </a:cubicBezTo>
                <a:cubicBezTo>
                  <a:pt x="633348" y="570577"/>
                  <a:pt x="633955" y="559605"/>
                  <a:pt x="639097" y="550606"/>
                </a:cubicBezTo>
                <a:cubicBezTo>
                  <a:pt x="647227" y="536378"/>
                  <a:pt x="658762" y="524387"/>
                  <a:pt x="668594" y="511277"/>
                </a:cubicBezTo>
                <a:cubicBezTo>
                  <a:pt x="675149" y="491613"/>
                  <a:pt x="682302" y="472138"/>
                  <a:pt x="688258" y="452284"/>
                </a:cubicBezTo>
                <a:cubicBezTo>
                  <a:pt x="692982" y="436539"/>
                  <a:pt x="699665" y="399975"/>
                  <a:pt x="707923" y="383458"/>
                </a:cubicBezTo>
                <a:cubicBezTo>
                  <a:pt x="713208" y="372889"/>
                  <a:pt x="721032" y="363793"/>
                  <a:pt x="727587" y="353961"/>
                </a:cubicBezTo>
                <a:cubicBezTo>
                  <a:pt x="733358" y="325110"/>
                  <a:pt x="735915" y="301756"/>
                  <a:pt x="747252" y="275303"/>
                </a:cubicBezTo>
                <a:cubicBezTo>
                  <a:pt x="753026" y="261831"/>
                  <a:pt x="760361" y="249084"/>
                  <a:pt x="766916" y="235974"/>
                </a:cubicBezTo>
                <a:cubicBezTo>
                  <a:pt x="770194" y="219587"/>
                  <a:pt x="772696" y="203026"/>
                  <a:pt x="776749" y="186813"/>
                </a:cubicBezTo>
                <a:cubicBezTo>
                  <a:pt x="779263" y="176758"/>
                  <a:pt x="783734" y="167281"/>
                  <a:pt x="786581" y="157316"/>
                </a:cubicBezTo>
                <a:cubicBezTo>
                  <a:pt x="790293" y="144323"/>
                  <a:pt x="792701" y="130980"/>
                  <a:pt x="796413" y="117987"/>
                </a:cubicBezTo>
                <a:cubicBezTo>
                  <a:pt x="799260" y="108022"/>
                  <a:pt x="805384" y="98818"/>
                  <a:pt x="806245" y="88490"/>
                </a:cubicBezTo>
                <a:cubicBezTo>
                  <a:pt x="808695" y="59095"/>
                  <a:pt x="806245" y="29497"/>
                  <a:pt x="806245" y="0"/>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65" name="Freeform: Shape 64">
            <a:extLst>
              <a:ext uri="{FF2B5EF4-FFF2-40B4-BE49-F238E27FC236}">
                <a16:creationId xmlns:a16="http://schemas.microsoft.com/office/drawing/2014/main" id="{17D74205-27E5-4E69-8503-4393BA8F6A48}"/>
              </a:ext>
            </a:extLst>
          </p:cNvPr>
          <p:cNvSpPr/>
          <p:nvPr/>
        </p:nvSpPr>
        <p:spPr bwMode="auto">
          <a:xfrm>
            <a:off x="7739494" y="1020452"/>
            <a:ext cx="856210" cy="833844"/>
          </a:xfrm>
          <a:custGeom>
            <a:avLst/>
            <a:gdLst>
              <a:gd name="connsiteX0" fmla="*/ 0 w 580104"/>
              <a:gd name="connsiteY0" fmla="*/ 1032740 h 1032740"/>
              <a:gd name="connsiteX1" fmla="*/ 9833 w 580104"/>
              <a:gd name="connsiteY1" fmla="*/ 983578 h 1032740"/>
              <a:gd name="connsiteX2" fmla="*/ 29497 w 580104"/>
              <a:gd name="connsiteY2" fmla="*/ 924585 h 1032740"/>
              <a:gd name="connsiteX3" fmla="*/ 49162 w 580104"/>
              <a:gd name="connsiteY3" fmla="*/ 865591 h 1032740"/>
              <a:gd name="connsiteX4" fmla="*/ 68826 w 580104"/>
              <a:gd name="connsiteY4" fmla="*/ 806598 h 1032740"/>
              <a:gd name="connsiteX5" fmla="*/ 78659 w 580104"/>
              <a:gd name="connsiteY5" fmla="*/ 757437 h 1032740"/>
              <a:gd name="connsiteX6" fmla="*/ 98323 w 580104"/>
              <a:gd name="connsiteY6" fmla="*/ 698443 h 1032740"/>
              <a:gd name="connsiteX7" fmla="*/ 108155 w 580104"/>
              <a:gd name="connsiteY7" fmla="*/ 668946 h 1032740"/>
              <a:gd name="connsiteX8" fmla="*/ 117988 w 580104"/>
              <a:gd name="connsiteY8" fmla="*/ 639449 h 1032740"/>
              <a:gd name="connsiteX9" fmla="*/ 137652 w 580104"/>
              <a:gd name="connsiteY9" fmla="*/ 560791 h 1032740"/>
              <a:gd name="connsiteX10" fmla="*/ 157317 w 580104"/>
              <a:gd name="connsiteY10" fmla="*/ 501798 h 1032740"/>
              <a:gd name="connsiteX11" fmla="*/ 167149 w 580104"/>
              <a:gd name="connsiteY11" fmla="*/ 472301 h 1032740"/>
              <a:gd name="connsiteX12" fmla="*/ 186813 w 580104"/>
              <a:gd name="connsiteY12" fmla="*/ 442804 h 1032740"/>
              <a:gd name="connsiteX13" fmla="*/ 196646 w 580104"/>
              <a:gd name="connsiteY13" fmla="*/ 413307 h 1032740"/>
              <a:gd name="connsiteX14" fmla="*/ 235975 w 580104"/>
              <a:gd name="connsiteY14" fmla="*/ 354314 h 1032740"/>
              <a:gd name="connsiteX15" fmla="*/ 245807 w 580104"/>
              <a:gd name="connsiteY15" fmla="*/ 324817 h 1032740"/>
              <a:gd name="connsiteX16" fmla="*/ 285136 w 580104"/>
              <a:gd name="connsiteY16" fmla="*/ 265824 h 1032740"/>
              <a:gd name="connsiteX17" fmla="*/ 324465 w 580104"/>
              <a:gd name="connsiteY17" fmla="*/ 196998 h 1032740"/>
              <a:gd name="connsiteX18" fmla="*/ 363794 w 580104"/>
              <a:gd name="connsiteY18" fmla="*/ 147837 h 1032740"/>
              <a:gd name="connsiteX19" fmla="*/ 373626 w 580104"/>
              <a:gd name="connsiteY19" fmla="*/ 118340 h 1032740"/>
              <a:gd name="connsiteX20" fmla="*/ 432620 w 580104"/>
              <a:gd name="connsiteY20" fmla="*/ 79011 h 1032740"/>
              <a:gd name="connsiteX21" fmla="*/ 452284 w 580104"/>
              <a:gd name="connsiteY21" fmla="*/ 49514 h 1032740"/>
              <a:gd name="connsiteX22" fmla="*/ 511278 w 580104"/>
              <a:gd name="connsiteY22" fmla="*/ 29849 h 1032740"/>
              <a:gd name="connsiteX23" fmla="*/ 570271 w 580104"/>
              <a:gd name="connsiteY23" fmla="*/ 353 h 1032740"/>
              <a:gd name="connsiteX24" fmla="*/ 580104 w 580104"/>
              <a:gd name="connsiteY24" fmla="*/ 353 h 103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0104" h="1032740">
                <a:moveTo>
                  <a:pt x="0" y="1032740"/>
                </a:moveTo>
                <a:cubicBezTo>
                  <a:pt x="3278" y="1016353"/>
                  <a:pt x="5436" y="999701"/>
                  <a:pt x="9833" y="983578"/>
                </a:cubicBezTo>
                <a:cubicBezTo>
                  <a:pt x="15287" y="963580"/>
                  <a:pt x="22942" y="944249"/>
                  <a:pt x="29497" y="924585"/>
                </a:cubicBezTo>
                <a:lnTo>
                  <a:pt x="49162" y="865591"/>
                </a:lnTo>
                <a:cubicBezTo>
                  <a:pt x="49163" y="865587"/>
                  <a:pt x="68825" y="806601"/>
                  <a:pt x="68826" y="806598"/>
                </a:cubicBezTo>
                <a:cubicBezTo>
                  <a:pt x="72104" y="790211"/>
                  <a:pt x="74262" y="773560"/>
                  <a:pt x="78659" y="757437"/>
                </a:cubicBezTo>
                <a:cubicBezTo>
                  <a:pt x="84113" y="737439"/>
                  <a:pt x="91768" y="718108"/>
                  <a:pt x="98323" y="698443"/>
                </a:cubicBezTo>
                <a:lnTo>
                  <a:pt x="108155" y="668946"/>
                </a:lnTo>
                <a:cubicBezTo>
                  <a:pt x="111433" y="659114"/>
                  <a:pt x="115474" y="649504"/>
                  <a:pt x="117988" y="639449"/>
                </a:cubicBezTo>
                <a:cubicBezTo>
                  <a:pt x="124543" y="613230"/>
                  <a:pt x="129105" y="586430"/>
                  <a:pt x="137652" y="560791"/>
                </a:cubicBezTo>
                <a:lnTo>
                  <a:pt x="157317" y="501798"/>
                </a:lnTo>
                <a:cubicBezTo>
                  <a:pt x="160594" y="491966"/>
                  <a:pt x="161400" y="480925"/>
                  <a:pt x="167149" y="472301"/>
                </a:cubicBezTo>
                <a:cubicBezTo>
                  <a:pt x="173704" y="462469"/>
                  <a:pt x="181528" y="453373"/>
                  <a:pt x="186813" y="442804"/>
                </a:cubicBezTo>
                <a:cubicBezTo>
                  <a:pt x="191448" y="433534"/>
                  <a:pt x="191613" y="422367"/>
                  <a:pt x="196646" y="413307"/>
                </a:cubicBezTo>
                <a:cubicBezTo>
                  <a:pt x="208124" y="392648"/>
                  <a:pt x="235975" y="354314"/>
                  <a:pt x="235975" y="354314"/>
                </a:cubicBezTo>
                <a:cubicBezTo>
                  <a:pt x="239252" y="344482"/>
                  <a:pt x="240774" y="333877"/>
                  <a:pt x="245807" y="324817"/>
                </a:cubicBezTo>
                <a:cubicBezTo>
                  <a:pt x="257284" y="304157"/>
                  <a:pt x="285136" y="265824"/>
                  <a:pt x="285136" y="265824"/>
                </a:cubicBezTo>
                <a:cubicBezTo>
                  <a:pt x="307679" y="198192"/>
                  <a:pt x="276845" y="280334"/>
                  <a:pt x="324465" y="196998"/>
                </a:cubicBezTo>
                <a:cubicBezTo>
                  <a:pt x="353691" y="145853"/>
                  <a:pt x="307822" y="185151"/>
                  <a:pt x="363794" y="147837"/>
                </a:cubicBezTo>
                <a:cubicBezTo>
                  <a:pt x="367071" y="138005"/>
                  <a:pt x="366297" y="125669"/>
                  <a:pt x="373626" y="118340"/>
                </a:cubicBezTo>
                <a:cubicBezTo>
                  <a:pt x="390338" y="101628"/>
                  <a:pt x="432620" y="79011"/>
                  <a:pt x="432620" y="79011"/>
                </a:cubicBezTo>
                <a:cubicBezTo>
                  <a:pt x="439175" y="69179"/>
                  <a:pt x="442263" y="55777"/>
                  <a:pt x="452284" y="49514"/>
                </a:cubicBezTo>
                <a:cubicBezTo>
                  <a:pt x="469862" y="38528"/>
                  <a:pt x="494031" y="41347"/>
                  <a:pt x="511278" y="29849"/>
                </a:cubicBezTo>
                <a:cubicBezTo>
                  <a:pt x="540115" y="10625"/>
                  <a:pt x="537707" y="8494"/>
                  <a:pt x="570271" y="353"/>
                </a:cubicBezTo>
                <a:cubicBezTo>
                  <a:pt x="573451" y="-442"/>
                  <a:pt x="576826" y="353"/>
                  <a:pt x="580104" y="353"/>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66" name="Freeform: Shape 65">
            <a:extLst>
              <a:ext uri="{FF2B5EF4-FFF2-40B4-BE49-F238E27FC236}">
                <a16:creationId xmlns:a16="http://schemas.microsoft.com/office/drawing/2014/main" id="{6FB1ED4D-887D-4CE1-ADA7-6E13420977EF}"/>
              </a:ext>
            </a:extLst>
          </p:cNvPr>
          <p:cNvSpPr/>
          <p:nvPr/>
        </p:nvSpPr>
        <p:spPr bwMode="auto">
          <a:xfrm>
            <a:off x="7179157" y="994269"/>
            <a:ext cx="1401309" cy="842322"/>
          </a:xfrm>
          <a:custGeom>
            <a:avLst/>
            <a:gdLst>
              <a:gd name="connsiteX0" fmla="*/ 0 w 580104"/>
              <a:gd name="connsiteY0" fmla="*/ 1032740 h 1032740"/>
              <a:gd name="connsiteX1" fmla="*/ 9833 w 580104"/>
              <a:gd name="connsiteY1" fmla="*/ 983578 h 1032740"/>
              <a:gd name="connsiteX2" fmla="*/ 29497 w 580104"/>
              <a:gd name="connsiteY2" fmla="*/ 924585 h 1032740"/>
              <a:gd name="connsiteX3" fmla="*/ 49162 w 580104"/>
              <a:gd name="connsiteY3" fmla="*/ 865591 h 1032740"/>
              <a:gd name="connsiteX4" fmla="*/ 68826 w 580104"/>
              <a:gd name="connsiteY4" fmla="*/ 806598 h 1032740"/>
              <a:gd name="connsiteX5" fmla="*/ 78659 w 580104"/>
              <a:gd name="connsiteY5" fmla="*/ 757437 h 1032740"/>
              <a:gd name="connsiteX6" fmla="*/ 98323 w 580104"/>
              <a:gd name="connsiteY6" fmla="*/ 698443 h 1032740"/>
              <a:gd name="connsiteX7" fmla="*/ 108155 w 580104"/>
              <a:gd name="connsiteY7" fmla="*/ 668946 h 1032740"/>
              <a:gd name="connsiteX8" fmla="*/ 117988 w 580104"/>
              <a:gd name="connsiteY8" fmla="*/ 639449 h 1032740"/>
              <a:gd name="connsiteX9" fmla="*/ 137652 w 580104"/>
              <a:gd name="connsiteY9" fmla="*/ 560791 h 1032740"/>
              <a:gd name="connsiteX10" fmla="*/ 157317 w 580104"/>
              <a:gd name="connsiteY10" fmla="*/ 501798 h 1032740"/>
              <a:gd name="connsiteX11" fmla="*/ 167149 w 580104"/>
              <a:gd name="connsiteY11" fmla="*/ 472301 h 1032740"/>
              <a:gd name="connsiteX12" fmla="*/ 186813 w 580104"/>
              <a:gd name="connsiteY12" fmla="*/ 442804 h 1032740"/>
              <a:gd name="connsiteX13" fmla="*/ 196646 w 580104"/>
              <a:gd name="connsiteY13" fmla="*/ 413307 h 1032740"/>
              <a:gd name="connsiteX14" fmla="*/ 235975 w 580104"/>
              <a:gd name="connsiteY14" fmla="*/ 354314 h 1032740"/>
              <a:gd name="connsiteX15" fmla="*/ 245807 w 580104"/>
              <a:gd name="connsiteY15" fmla="*/ 324817 h 1032740"/>
              <a:gd name="connsiteX16" fmla="*/ 285136 w 580104"/>
              <a:gd name="connsiteY16" fmla="*/ 265824 h 1032740"/>
              <a:gd name="connsiteX17" fmla="*/ 324465 w 580104"/>
              <a:gd name="connsiteY17" fmla="*/ 196998 h 1032740"/>
              <a:gd name="connsiteX18" fmla="*/ 363794 w 580104"/>
              <a:gd name="connsiteY18" fmla="*/ 147837 h 1032740"/>
              <a:gd name="connsiteX19" fmla="*/ 373626 w 580104"/>
              <a:gd name="connsiteY19" fmla="*/ 118340 h 1032740"/>
              <a:gd name="connsiteX20" fmla="*/ 432620 w 580104"/>
              <a:gd name="connsiteY20" fmla="*/ 79011 h 1032740"/>
              <a:gd name="connsiteX21" fmla="*/ 452284 w 580104"/>
              <a:gd name="connsiteY21" fmla="*/ 49514 h 1032740"/>
              <a:gd name="connsiteX22" fmla="*/ 511278 w 580104"/>
              <a:gd name="connsiteY22" fmla="*/ 29849 h 1032740"/>
              <a:gd name="connsiteX23" fmla="*/ 570271 w 580104"/>
              <a:gd name="connsiteY23" fmla="*/ 353 h 1032740"/>
              <a:gd name="connsiteX24" fmla="*/ 580104 w 580104"/>
              <a:gd name="connsiteY24" fmla="*/ 353 h 103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0104" h="1032740">
                <a:moveTo>
                  <a:pt x="0" y="1032740"/>
                </a:moveTo>
                <a:cubicBezTo>
                  <a:pt x="3278" y="1016353"/>
                  <a:pt x="5436" y="999701"/>
                  <a:pt x="9833" y="983578"/>
                </a:cubicBezTo>
                <a:cubicBezTo>
                  <a:pt x="15287" y="963580"/>
                  <a:pt x="22942" y="944249"/>
                  <a:pt x="29497" y="924585"/>
                </a:cubicBezTo>
                <a:lnTo>
                  <a:pt x="49162" y="865591"/>
                </a:lnTo>
                <a:cubicBezTo>
                  <a:pt x="49163" y="865587"/>
                  <a:pt x="68825" y="806601"/>
                  <a:pt x="68826" y="806598"/>
                </a:cubicBezTo>
                <a:cubicBezTo>
                  <a:pt x="72104" y="790211"/>
                  <a:pt x="74262" y="773560"/>
                  <a:pt x="78659" y="757437"/>
                </a:cubicBezTo>
                <a:cubicBezTo>
                  <a:pt x="84113" y="737439"/>
                  <a:pt x="91768" y="718108"/>
                  <a:pt x="98323" y="698443"/>
                </a:cubicBezTo>
                <a:lnTo>
                  <a:pt x="108155" y="668946"/>
                </a:lnTo>
                <a:cubicBezTo>
                  <a:pt x="111433" y="659114"/>
                  <a:pt x="115474" y="649504"/>
                  <a:pt x="117988" y="639449"/>
                </a:cubicBezTo>
                <a:cubicBezTo>
                  <a:pt x="124543" y="613230"/>
                  <a:pt x="129105" y="586430"/>
                  <a:pt x="137652" y="560791"/>
                </a:cubicBezTo>
                <a:lnTo>
                  <a:pt x="157317" y="501798"/>
                </a:lnTo>
                <a:cubicBezTo>
                  <a:pt x="160594" y="491966"/>
                  <a:pt x="161400" y="480925"/>
                  <a:pt x="167149" y="472301"/>
                </a:cubicBezTo>
                <a:cubicBezTo>
                  <a:pt x="173704" y="462469"/>
                  <a:pt x="181528" y="453373"/>
                  <a:pt x="186813" y="442804"/>
                </a:cubicBezTo>
                <a:cubicBezTo>
                  <a:pt x="191448" y="433534"/>
                  <a:pt x="191613" y="422367"/>
                  <a:pt x="196646" y="413307"/>
                </a:cubicBezTo>
                <a:cubicBezTo>
                  <a:pt x="208124" y="392648"/>
                  <a:pt x="235975" y="354314"/>
                  <a:pt x="235975" y="354314"/>
                </a:cubicBezTo>
                <a:cubicBezTo>
                  <a:pt x="239252" y="344482"/>
                  <a:pt x="240774" y="333877"/>
                  <a:pt x="245807" y="324817"/>
                </a:cubicBezTo>
                <a:cubicBezTo>
                  <a:pt x="257284" y="304157"/>
                  <a:pt x="285136" y="265824"/>
                  <a:pt x="285136" y="265824"/>
                </a:cubicBezTo>
                <a:cubicBezTo>
                  <a:pt x="307679" y="198192"/>
                  <a:pt x="276845" y="280334"/>
                  <a:pt x="324465" y="196998"/>
                </a:cubicBezTo>
                <a:cubicBezTo>
                  <a:pt x="353691" y="145853"/>
                  <a:pt x="307822" y="185151"/>
                  <a:pt x="363794" y="147837"/>
                </a:cubicBezTo>
                <a:cubicBezTo>
                  <a:pt x="367071" y="138005"/>
                  <a:pt x="366297" y="125669"/>
                  <a:pt x="373626" y="118340"/>
                </a:cubicBezTo>
                <a:cubicBezTo>
                  <a:pt x="390338" y="101628"/>
                  <a:pt x="432620" y="79011"/>
                  <a:pt x="432620" y="79011"/>
                </a:cubicBezTo>
                <a:cubicBezTo>
                  <a:pt x="439175" y="69179"/>
                  <a:pt x="442263" y="55777"/>
                  <a:pt x="452284" y="49514"/>
                </a:cubicBezTo>
                <a:cubicBezTo>
                  <a:pt x="469862" y="38528"/>
                  <a:pt x="494031" y="41347"/>
                  <a:pt x="511278" y="29849"/>
                </a:cubicBezTo>
                <a:cubicBezTo>
                  <a:pt x="540115" y="10625"/>
                  <a:pt x="537707" y="8494"/>
                  <a:pt x="570271" y="353"/>
                </a:cubicBezTo>
                <a:cubicBezTo>
                  <a:pt x="573451" y="-442"/>
                  <a:pt x="576826" y="353"/>
                  <a:pt x="580104" y="353"/>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cxnSp>
        <p:nvCxnSpPr>
          <p:cNvPr id="67" name="Straight Connector 66">
            <a:extLst>
              <a:ext uri="{FF2B5EF4-FFF2-40B4-BE49-F238E27FC236}">
                <a16:creationId xmlns:a16="http://schemas.microsoft.com/office/drawing/2014/main" id="{564FA20F-83E5-4F0E-B68D-22379893000F}"/>
              </a:ext>
            </a:extLst>
          </p:cNvPr>
          <p:cNvCxnSpPr/>
          <p:nvPr/>
        </p:nvCxnSpPr>
        <p:spPr bwMode="auto">
          <a:xfrm>
            <a:off x="8615229" y="836643"/>
            <a:ext cx="0" cy="566625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98B4BC79-CE94-44DA-A81D-07107043DCCD}"/>
                  </a:ext>
                </a:extLst>
              </p:cNvPr>
              <p:cNvSpPr txBox="1"/>
              <p:nvPr/>
            </p:nvSpPr>
            <p:spPr>
              <a:xfrm>
                <a:off x="8783774" y="5809034"/>
                <a:ext cx="3458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SE" dirty="0"/>
              </a:p>
            </p:txBody>
          </p:sp>
        </mc:Choice>
        <mc:Fallback xmlns="">
          <p:sp>
            <p:nvSpPr>
              <p:cNvPr id="68" name="TextBox 67">
                <a:extLst>
                  <a:ext uri="{FF2B5EF4-FFF2-40B4-BE49-F238E27FC236}">
                    <a16:creationId xmlns:a16="http://schemas.microsoft.com/office/drawing/2014/main" id="{98B4BC79-CE94-44DA-A81D-07107043DCCD}"/>
                  </a:ext>
                </a:extLst>
              </p:cNvPr>
              <p:cNvSpPr txBox="1">
                <a:spLocks noRot="1" noChangeAspect="1" noMove="1" noResize="1" noEditPoints="1" noAdjustHandles="1" noChangeArrowheads="1" noChangeShapeType="1" noTextEdit="1"/>
              </p:cNvSpPr>
              <p:nvPr/>
            </p:nvSpPr>
            <p:spPr>
              <a:xfrm>
                <a:off x="8783774" y="5809034"/>
                <a:ext cx="345800" cy="369332"/>
              </a:xfrm>
              <a:prstGeom prst="rect">
                <a:avLst/>
              </a:prstGeom>
              <a:blipFill>
                <a:blip r:embed="rId18"/>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53FE0FEB-5EA7-429D-900C-550A99970243}"/>
                  </a:ext>
                </a:extLst>
              </p:cNvPr>
              <p:cNvSpPr txBox="1"/>
              <p:nvPr/>
            </p:nvSpPr>
            <p:spPr>
              <a:xfrm>
                <a:off x="8791573" y="4512864"/>
                <a:ext cx="3458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SE" dirty="0"/>
              </a:p>
            </p:txBody>
          </p:sp>
        </mc:Choice>
        <mc:Fallback xmlns="">
          <p:sp>
            <p:nvSpPr>
              <p:cNvPr id="69" name="TextBox 68">
                <a:extLst>
                  <a:ext uri="{FF2B5EF4-FFF2-40B4-BE49-F238E27FC236}">
                    <a16:creationId xmlns:a16="http://schemas.microsoft.com/office/drawing/2014/main" id="{53FE0FEB-5EA7-429D-900C-550A99970243}"/>
                  </a:ext>
                </a:extLst>
              </p:cNvPr>
              <p:cNvSpPr txBox="1">
                <a:spLocks noRot="1" noChangeAspect="1" noMove="1" noResize="1" noEditPoints="1" noAdjustHandles="1" noChangeArrowheads="1" noChangeShapeType="1" noTextEdit="1"/>
              </p:cNvSpPr>
              <p:nvPr/>
            </p:nvSpPr>
            <p:spPr>
              <a:xfrm>
                <a:off x="8791573" y="4512864"/>
                <a:ext cx="345800" cy="369332"/>
              </a:xfrm>
              <a:prstGeom prst="rect">
                <a:avLst/>
              </a:prstGeom>
              <a:blipFill>
                <a:blip r:embed="rId19"/>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9CC768D1-8027-4D00-8101-9C0701120EC6}"/>
                  </a:ext>
                </a:extLst>
              </p:cNvPr>
              <p:cNvSpPr txBox="1"/>
              <p:nvPr/>
            </p:nvSpPr>
            <p:spPr>
              <a:xfrm>
                <a:off x="8776205" y="2603049"/>
                <a:ext cx="3458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SE" dirty="0"/>
              </a:p>
            </p:txBody>
          </p:sp>
        </mc:Choice>
        <mc:Fallback xmlns="">
          <p:sp>
            <p:nvSpPr>
              <p:cNvPr id="70" name="TextBox 69">
                <a:extLst>
                  <a:ext uri="{FF2B5EF4-FFF2-40B4-BE49-F238E27FC236}">
                    <a16:creationId xmlns:a16="http://schemas.microsoft.com/office/drawing/2014/main" id="{9CC768D1-8027-4D00-8101-9C0701120EC6}"/>
                  </a:ext>
                </a:extLst>
              </p:cNvPr>
              <p:cNvSpPr txBox="1">
                <a:spLocks noRot="1" noChangeAspect="1" noMove="1" noResize="1" noEditPoints="1" noAdjustHandles="1" noChangeArrowheads="1" noChangeShapeType="1" noTextEdit="1"/>
              </p:cNvSpPr>
              <p:nvPr/>
            </p:nvSpPr>
            <p:spPr>
              <a:xfrm>
                <a:off x="8776205" y="2603049"/>
                <a:ext cx="345800" cy="369332"/>
              </a:xfrm>
              <a:prstGeom prst="rect">
                <a:avLst/>
              </a:prstGeom>
              <a:blipFill>
                <a:blip r:embed="rId20"/>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7BB0523-874B-474F-850C-8F08F45ADEFB}"/>
                  </a:ext>
                </a:extLst>
              </p:cNvPr>
              <p:cNvSpPr/>
              <p:nvPr/>
            </p:nvSpPr>
            <p:spPr>
              <a:xfrm>
                <a:off x="6611910" y="1613852"/>
                <a:ext cx="7071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m:rPr>
                              <m:sty m:val="p"/>
                            </m:rPr>
                            <a:rPr lang="en-US">
                              <a:latin typeface="Cambria Math" panose="02040503050406030204" pitchFamily="18" charset="0"/>
                            </a:rPr>
                            <m:t>min</m:t>
                          </m:r>
                        </m:sub>
                      </m:sSub>
                    </m:oMath>
                  </m:oMathPara>
                </a14:m>
                <a:endParaRPr lang="en-SE" dirty="0"/>
              </a:p>
            </p:txBody>
          </p:sp>
        </mc:Choice>
        <mc:Fallback xmlns="">
          <p:sp>
            <p:nvSpPr>
              <p:cNvPr id="5" name="Rectangle 4">
                <a:extLst>
                  <a:ext uri="{FF2B5EF4-FFF2-40B4-BE49-F238E27FC236}">
                    <a16:creationId xmlns:a16="http://schemas.microsoft.com/office/drawing/2014/main" id="{37BB0523-874B-474F-850C-8F08F45ADEFB}"/>
                  </a:ext>
                </a:extLst>
              </p:cNvPr>
              <p:cNvSpPr>
                <a:spLocks noRot="1" noChangeAspect="1" noMove="1" noResize="1" noEditPoints="1" noAdjustHandles="1" noChangeArrowheads="1" noChangeShapeType="1" noTextEdit="1"/>
              </p:cNvSpPr>
              <p:nvPr/>
            </p:nvSpPr>
            <p:spPr>
              <a:xfrm>
                <a:off x="6611910" y="1613852"/>
                <a:ext cx="707180" cy="369332"/>
              </a:xfrm>
              <a:prstGeom prst="rect">
                <a:avLst/>
              </a:prstGeom>
              <a:blipFill>
                <a:blip r:embed="rId21"/>
                <a:stretch>
                  <a:fillRect b="-333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B2BFDE0-6A18-4EF4-90A5-8EB09F768D6F}"/>
                  </a:ext>
                </a:extLst>
              </p:cNvPr>
              <p:cNvSpPr/>
              <p:nvPr/>
            </p:nvSpPr>
            <p:spPr>
              <a:xfrm>
                <a:off x="8112656" y="511321"/>
                <a:ext cx="1013419" cy="584775"/>
              </a:xfrm>
              <a:prstGeom prst="rect">
                <a:avLst/>
              </a:prstGeom>
            </p:spPr>
            <p:txBody>
              <a:bodyPr wrap="none">
                <a:spAutoFit/>
              </a:bodyPr>
              <a:lstStyle/>
              <a:p>
                <a:r>
                  <a:rPr lang="en-US" sz="1600" dirty="0"/>
                  <a:t>Collision </a:t>
                </a: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𝑑</m:t>
                      </m:r>
                      <m:r>
                        <a:rPr lang="en-US" sz="1600" b="0" i="1" smtClean="0">
                          <a:latin typeface="Cambria Math" panose="02040503050406030204" pitchFamily="18" charset="0"/>
                        </a:rPr>
                        <m:t>=0</m:t>
                      </m:r>
                    </m:oMath>
                  </m:oMathPara>
                </a14:m>
                <a:endParaRPr lang="en-SE" sz="1600" dirty="0"/>
              </a:p>
            </p:txBody>
          </p:sp>
        </mc:Choice>
        <mc:Fallback xmlns="">
          <p:sp>
            <p:nvSpPr>
              <p:cNvPr id="6" name="Rectangle 5">
                <a:extLst>
                  <a:ext uri="{FF2B5EF4-FFF2-40B4-BE49-F238E27FC236}">
                    <a16:creationId xmlns:a16="http://schemas.microsoft.com/office/drawing/2014/main" id="{1B2BFDE0-6A18-4EF4-90A5-8EB09F768D6F}"/>
                  </a:ext>
                </a:extLst>
              </p:cNvPr>
              <p:cNvSpPr>
                <a:spLocks noRot="1" noChangeAspect="1" noMove="1" noResize="1" noEditPoints="1" noAdjustHandles="1" noChangeArrowheads="1" noChangeShapeType="1" noTextEdit="1"/>
              </p:cNvSpPr>
              <p:nvPr/>
            </p:nvSpPr>
            <p:spPr>
              <a:xfrm>
                <a:off x="8112656" y="511321"/>
                <a:ext cx="1013419" cy="584775"/>
              </a:xfrm>
              <a:prstGeom prst="rect">
                <a:avLst/>
              </a:prstGeom>
              <a:blipFill>
                <a:blip r:embed="rId22"/>
                <a:stretch>
                  <a:fillRect l="-3614" t="-3125" r="-241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FABA5A2-274B-5671-533A-871148FE798B}"/>
                  </a:ext>
                </a:extLst>
              </p:cNvPr>
              <p:cNvSpPr/>
              <p:nvPr/>
            </p:nvSpPr>
            <p:spPr>
              <a:xfrm>
                <a:off x="6814350" y="4128708"/>
                <a:ext cx="4649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𝑟</m:t>
                          </m:r>
                        </m:sub>
                      </m:sSub>
                    </m:oMath>
                  </m:oMathPara>
                </a14:m>
                <a:endParaRPr lang="en-SE" dirty="0"/>
              </a:p>
            </p:txBody>
          </p:sp>
        </mc:Choice>
        <mc:Fallback xmlns="">
          <p:sp>
            <p:nvSpPr>
              <p:cNvPr id="7" name="Rectangle 6">
                <a:extLst>
                  <a:ext uri="{FF2B5EF4-FFF2-40B4-BE49-F238E27FC236}">
                    <a16:creationId xmlns:a16="http://schemas.microsoft.com/office/drawing/2014/main" id="{BFABA5A2-274B-5671-533A-871148FE798B}"/>
                  </a:ext>
                </a:extLst>
              </p:cNvPr>
              <p:cNvSpPr>
                <a:spLocks noRot="1" noChangeAspect="1" noMove="1" noResize="1" noEditPoints="1" noAdjustHandles="1" noChangeArrowheads="1" noChangeShapeType="1" noTextEdit="1"/>
              </p:cNvSpPr>
              <p:nvPr/>
            </p:nvSpPr>
            <p:spPr>
              <a:xfrm>
                <a:off x="6814350" y="4128708"/>
                <a:ext cx="464934" cy="369332"/>
              </a:xfrm>
              <a:prstGeom prst="rect">
                <a:avLst/>
              </a:prstGeom>
              <a:blipFill>
                <a:blip r:embed="rId23"/>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F717226-020A-4085-3321-FC1DCDAEF9AB}"/>
                  </a:ext>
                </a:extLst>
              </p:cNvPr>
              <p:cNvSpPr/>
              <p:nvPr/>
            </p:nvSpPr>
            <p:spPr>
              <a:xfrm>
                <a:off x="6792595" y="2687789"/>
                <a:ext cx="472694"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oMath>
                  </m:oMathPara>
                </a14:m>
                <a:endParaRPr lang="en-SE" dirty="0"/>
              </a:p>
            </p:txBody>
          </p:sp>
        </mc:Choice>
        <mc:Fallback xmlns="">
          <p:sp>
            <p:nvSpPr>
              <p:cNvPr id="8" name="Rectangle 7">
                <a:extLst>
                  <a:ext uri="{FF2B5EF4-FFF2-40B4-BE49-F238E27FC236}">
                    <a16:creationId xmlns:a16="http://schemas.microsoft.com/office/drawing/2014/main" id="{6F717226-020A-4085-3321-FC1DCDAEF9AB}"/>
                  </a:ext>
                </a:extLst>
              </p:cNvPr>
              <p:cNvSpPr>
                <a:spLocks noRot="1" noChangeAspect="1" noMove="1" noResize="1" noEditPoints="1" noAdjustHandles="1" noChangeArrowheads="1" noChangeShapeType="1" noTextEdit="1"/>
              </p:cNvSpPr>
              <p:nvPr/>
            </p:nvSpPr>
            <p:spPr>
              <a:xfrm>
                <a:off x="6792595" y="2687789"/>
                <a:ext cx="472694" cy="391582"/>
              </a:xfrm>
              <a:prstGeom prst="rect">
                <a:avLst/>
              </a:prstGeom>
              <a:blipFill>
                <a:blip r:embed="rId24"/>
                <a:stretch>
                  <a:fillRect b="-9375"/>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CEFA2AD-07D9-59FD-4D86-CAC7F85163B4}"/>
                  </a:ext>
                </a:extLst>
              </p:cNvPr>
              <p:cNvSpPr txBox="1"/>
              <p:nvPr/>
            </p:nvSpPr>
            <p:spPr>
              <a:xfrm>
                <a:off x="8494868" y="5783384"/>
                <a:ext cx="4365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m:t>
                          </m:r>
                        </m:sub>
                      </m:sSub>
                    </m:oMath>
                  </m:oMathPara>
                </a14:m>
                <a:endParaRPr lang="en-SE" dirty="0"/>
              </a:p>
            </p:txBody>
          </p:sp>
        </mc:Choice>
        <mc:Fallback xmlns="">
          <p:sp>
            <p:nvSpPr>
              <p:cNvPr id="9" name="TextBox 8">
                <a:extLst>
                  <a:ext uri="{FF2B5EF4-FFF2-40B4-BE49-F238E27FC236}">
                    <a16:creationId xmlns:a16="http://schemas.microsoft.com/office/drawing/2014/main" id="{5CEFA2AD-07D9-59FD-4D86-CAC7F85163B4}"/>
                  </a:ext>
                </a:extLst>
              </p:cNvPr>
              <p:cNvSpPr txBox="1">
                <a:spLocks noRot="1" noChangeAspect="1" noMove="1" noResize="1" noEditPoints="1" noAdjustHandles="1" noChangeArrowheads="1" noChangeShapeType="1" noTextEdit="1"/>
              </p:cNvSpPr>
              <p:nvPr/>
            </p:nvSpPr>
            <p:spPr>
              <a:xfrm>
                <a:off x="8494868" y="5783384"/>
                <a:ext cx="436593" cy="369332"/>
              </a:xfrm>
              <a:prstGeom prst="rect">
                <a:avLst/>
              </a:prstGeom>
              <a:blipFill>
                <a:blip r:embed="rId25"/>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15BDE7B-409A-0547-585D-E40A01276A0D}"/>
                  </a:ext>
                </a:extLst>
              </p:cNvPr>
              <p:cNvSpPr txBox="1"/>
              <p:nvPr/>
            </p:nvSpPr>
            <p:spPr>
              <a:xfrm flipH="1">
                <a:off x="7654851" y="4509683"/>
                <a:ext cx="1943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𝜌</m:t>
                      </m:r>
                    </m:oMath>
                  </m:oMathPara>
                </a14:m>
                <a:endParaRPr lang="en-SE" dirty="0"/>
              </a:p>
            </p:txBody>
          </p:sp>
        </mc:Choice>
        <mc:Fallback xmlns="">
          <p:sp>
            <p:nvSpPr>
              <p:cNvPr id="10" name="TextBox 9">
                <a:extLst>
                  <a:ext uri="{FF2B5EF4-FFF2-40B4-BE49-F238E27FC236}">
                    <a16:creationId xmlns:a16="http://schemas.microsoft.com/office/drawing/2014/main" id="{615BDE7B-409A-0547-585D-E40A01276A0D}"/>
                  </a:ext>
                </a:extLst>
              </p:cNvPr>
              <p:cNvSpPr txBox="1">
                <a:spLocks noRot="1" noChangeAspect="1" noMove="1" noResize="1" noEditPoints="1" noAdjustHandles="1" noChangeArrowheads="1" noChangeShapeType="1" noTextEdit="1"/>
              </p:cNvSpPr>
              <p:nvPr/>
            </p:nvSpPr>
            <p:spPr>
              <a:xfrm flipH="1">
                <a:off x="7654851" y="4509683"/>
                <a:ext cx="194347" cy="369332"/>
              </a:xfrm>
              <a:prstGeom prst="rect">
                <a:avLst/>
              </a:prstGeom>
              <a:blipFill>
                <a:blip r:embed="rId26"/>
                <a:stretch>
                  <a:fillRect r="-56250" b="-833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C315AB6-6914-5974-D46C-7C605A77EBB6}"/>
                  </a:ext>
                </a:extLst>
              </p:cNvPr>
              <p:cNvSpPr txBox="1"/>
              <p:nvPr/>
            </p:nvSpPr>
            <p:spPr>
              <a:xfrm>
                <a:off x="8494868" y="4509683"/>
                <a:ext cx="4365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m:t>
                          </m:r>
                        </m:sub>
                      </m:sSub>
                    </m:oMath>
                  </m:oMathPara>
                </a14:m>
                <a:endParaRPr lang="en-SE" dirty="0"/>
              </a:p>
            </p:txBody>
          </p:sp>
        </mc:Choice>
        <mc:Fallback xmlns="">
          <p:sp>
            <p:nvSpPr>
              <p:cNvPr id="11" name="TextBox 10">
                <a:extLst>
                  <a:ext uri="{FF2B5EF4-FFF2-40B4-BE49-F238E27FC236}">
                    <a16:creationId xmlns:a16="http://schemas.microsoft.com/office/drawing/2014/main" id="{4C315AB6-6914-5974-D46C-7C605A77EBB6}"/>
                  </a:ext>
                </a:extLst>
              </p:cNvPr>
              <p:cNvSpPr txBox="1">
                <a:spLocks noRot="1" noChangeAspect="1" noMove="1" noResize="1" noEditPoints="1" noAdjustHandles="1" noChangeArrowheads="1" noChangeShapeType="1" noTextEdit="1"/>
              </p:cNvSpPr>
              <p:nvPr/>
            </p:nvSpPr>
            <p:spPr>
              <a:xfrm>
                <a:off x="8494868" y="4509683"/>
                <a:ext cx="436593" cy="369332"/>
              </a:xfrm>
              <a:prstGeom prst="rect">
                <a:avLst/>
              </a:prstGeom>
              <a:blipFill>
                <a:blip r:embed="rId27"/>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6432B85-8769-5FDF-5291-659B81143407}"/>
                  </a:ext>
                </a:extLst>
              </p:cNvPr>
              <p:cNvSpPr txBox="1"/>
              <p:nvPr/>
            </p:nvSpPr>
            <p:spPr>
              <a:xfrm flipH="1">
                <a:off x="7659955" y="2549121"/>
                <a:ext cx="1943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𝜌</m:t>
                      </m:r>
                    </m:oMath>
                  </m:oMathPara>
                </a14:m>
                <a:endParaRPr lang="en-SE" dirty="0"/>
              </a:p>
            </p:txBody>
          </p:sp>
        </mc:Choice>
        <mc:Fallback xmlns="">
          <p:sp>
            <p:nvSpPr>
              <p:cNvPr id="12" name="TextBox 11">
                <a:extLst>
                  <a:ext uri="{FF2B5EF4-FFF2-40B4-BE49-F238E27FC236}">
                    <a16:creationId xmlns:a16="http://schemas.microsoft.com/office/drawing/2014/main" id="{96432B85-8769-5FDF-5291-659B81143407}"/>
                  </a:ext>
                </a:extLst>
              </p:cNvPr>
              <p:cNvSpPr txBox="1">
                <a:spLocks noRot="1" noChangeAspect="1" noMove="1" noResize="1" noEditPoints="1" noAdjustHandles="1" noChangeArrowheads="1" noChangeShapeType="1" noTextEdit="1"/>
              </p:cNvSpPr>
              <p:nvPr/>
            </p:nvSpPr>
            <p:spPr>
              <a:xfrm flipH="1">
                <a:off x="7659955" y="2549121"/>
                <a:ext cx="194347" cy="369332"/>
              </a:xfrm>
              <a:prstGeom prst="rect">
                <a:avLst/>
              </a:prstGeom>
              <a:blipFill>
                <a:blip r:embed="rId28"/>
                <a:stretch>
                  <a:fillRect r="-61290" b="-819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A903F2A-A619-7470-0017-4AA348289B7F}"/>
                  </a:ext>
                </a:extLst>
              </p:cNvPr>
              <p:cNvSpPr txBox="1"/>
              <p:nvPr/>
            </p:nvSpPr>
            <p:spPr>
              <a:xfrm>
                <a:off x="8499972" y="2549121"/>
                <a:ext cx="4365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m:t>
                          </m:r>
                        </m:sub>
                      </m:sSub>
                    </m:oMath>
                  </m:oMathPara>
                </a14:m>
                <a:endParaRPr lang="en-SE" dirty="0"/>
              </a:p>
            </p:txBody>
          </p:sp>
        </mc:Choice>
        <mc:Fallback xmlns="">
          <p:sp>
            <p:nvSpPr>
              <p:cNvPr id="13" name="TextBox 12">
                <a:extLst>
                  <a:ext uri="{FF2B5EF4-FFF2-40B4-BE49-F238E27FC236}">
                    <a16:creationId xmlns:a16="http://schemas.microsoft.com/office/drawing/2014/main" id="{BA903F2A-A619-7470-0017-4AA348289B7F}"/>
                  </a:ext>
                </a:extLst>
              </p:cNvPr>
              <p:cNvSpPr txBox="1">
                <a:spLocks noRot="1" noChangeAspect="1" noMove="1" noResize="1" noEditPoints="1" noAdjustHandles="1" noChangeArrowheads="1" noChangeShapeType="1" noTextEdit="1"/>
              </p:cNvSpPr>
              <p:nvPr/>
            </p:nvSpPr>
            <p:spPr>
              <a:xfrm>
                <a:off x="8499972" y="2549121"/>
                <a:ext cx="436593" cy="369332"/>
              </a:xfrm>
              <a:prstGeom prst="rect">
                <a:avLst/>
              </a:prstGeom>
              <a:blipFill>
                <a:blip r:embed="rId29"/>
                <a:stretch>
                  <a:fillRect/>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E2E81F7-B699-F41E-CB99-F5D1B0B5A6A6}"/>
                  </a:ext>
                </a:extLst>
              </p:cNvPr>
              <p:cNvSpPr txBox="1"/>
              <p:nvPr/>
            </p:nvSpPr>
            <p:spPr>
              <a:xfrm flipH="1">
                <a:off x="7059309" y="4509683"/>
                <a:ext cx="1943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0</m:t>
                      </m:r>
                    </m:oMath>
                  </m:oMathPara>
                </a14:m>
                <a:endParaRPr lang="en-SE" dirty="0"/>
              </a:p>
            </p:txBody>
          </p:sp>
        </mc:Choice>
        <mc:Fallback xmlns="">
          <p:sp>
            <p:nvSpPr>
              <p:cNvPr id="14" name="TextBox 13">
                <a:extLst>
                  <a:ext uri="{FF2B5EF4-FFF2-40B4-BE49-F238E27FC236}">
                    <a16:creationId xmlns:a16="http://schemas.microsoft.com/office/drawing/2014/main" id="{5E2E81F7-B699-F41E-CB99-F5D1B0B5A6A6}"/>
                  </a:ext>
                </a:extLst>
              </p:cNvPr>
              <p:cNvSpPr txBox="1">
                <a:spLocks noRot="1" noChangeAspect="1" noMove="1" noResize="1" noEditPoints="1" noAdjustHandles="1" noChangeArrowheads="1" noChangeShapeType="1" noTextEdit="1"/>
              </p:cNvSpPr>
              <p:nvPr/>
            </p:nvSpPr>
            <p:spPr>
              <a:xfrm flipH="1">
                <a:off x="7059309" y="4509683"/>
                <a:ext cx="194347" cy="369332"/>
              </a:xfrm>
              <a:prstGeom prst="rect">
                <a:avLst/>
              </a:prstGeom>
              <a:blipFill>
                <a:blip r:embed="rId30"/>
                <a:stretch>
                  <a:fillRect r="-5625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1FC006E-F187-AF40-9F6F-27D7897662E1}"/>
                  </a:ext>
                </a:extLst>
              </p:cNvPr>
              <p:cNvSpPr txBox="1"/>
              <p:nvPr/>
            </p:nvSpPr>
            <p:spPr>
              <a:xfrm flipH="1">
                <a:off x="7103224" y="5791200"/>
                <a:ext cx="1943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0</m:t>
                      </m:r>
                    </m:oMath>
                  </m:oMathPara>
                </a14:m>
                <a:endParaRPr lang="en-SE" dirty="0"/>
              </a:p>
            </p:txBody>
          </p:sp>
        </mc:Choice>
        <mc:Fallback xmlns="">
          <p:sp>
            <p:nvSpPr>
              <p:cNvPr id="15" name="TextBox 14">
                <a:extLst>
                  <a:ext uri="{FF2B5EF4-FFF2-40B4-BE49-F238E27FC236}">
                    <a16:creationId xmlns:a16="http://schemas.microsoft.com/office/drawing/2014/main" id="{31FC006E-F187-AF40-9F6F-27D7897662E1}"/>
                  </a:ext>
                </a:extLst>
              </p:cNvPr>
              <p:cNvSpPr txBox="1">
                <a:spLocks noRot="1" noChangeAspect="1" noMove="1" noResize="1" noEditPoints="1" noAdjustHandles="1" noChangeArrowheads="1" noChangeShapeType="1" noTextEdit="1"/>
              </p:cNvSpPr>
              <p:nvPr/>
            </p:nvSpPr>
            <p:spPr>
              <a:xfrm flipH="1">
                <a:off x="7103224" y="5791200"/>
                <a:ext cx="194347" cy="369332"/>
              </a:xfrm>
              <a:prstGeom prst="rect">
                <a:avLst/>
              </a:prstGeom>
              <a:blipFill>
                <a:blip r:embed="rId31"/>
                <a:stretch>
                  <a:fillRect r="-5625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491183F-122B-D5C4-D485-EBE08FBBDC92}"/>
                  </a:ext>
                </a:extLst>
              </p:cNvPr>
              <p:cNvSpPr txBox="1"/>
              <p:nvPr/>
            </p:nvSpPr>
            <p:spPr>
              <a:xfrm flipH="1">
                <a:off x="7148107" y="2549121"/>
                <a:ext cx="1943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0</m:t>
                      </m:r>
                    </m:oMath>
                  </m:oMathPara>
                </a14:m>
                <a:endParaRPr lang="en-SE" dirty="0"/>
              </a:p>
            </p:txBody>
          </p:sp>
        </mc:Choice>
        <mc:Fallback xmlns="">
          <p:sp>
            <p:nvSpPr>
              <p:cNvPr id="16" name="TextBox 15">
                <a:extLst>
                  <a:ext uri="{FF2B5EF4-FFF2-40B4-BE49-F238E27FC236}">
                    <a16:creationId xmlns:a16="http://schemas.microsoft.com/office/drawing/2014/main" id="{9491183F-122B-D5C4-D485-EBE08FBBDC92}"/>
                  </a:ext>
                </a:extLst>
              </p:cNvPr>
              <p:cNvSpPr txBox="1">
                <a:spLocks noRot="1" noChangeAspect="1" noMove="1" noResize="1" noEditPoints="1" noAdjustHandles="1" noChangeArrowheads="1" noChangeShapeType="1" noTextEdit="1"/>
              </p:cNvSpPr>
              <p:nvPr/>
            </p:nvSpPr>
            <p:spPr>
              <a:xfrm flipH="1">
                <a:off x="7148107" y="2549121"/>
                <a:ext cx="194347" cy="369332"/>
              </a:xfrm>
              <a:prstGeom prst="rect">
                <a:avLst/>
              </a:prstGeom>
              <a:blipFill>
                <a:blip r:embed="rId32"/>
                <a:stretch>
                  <a:fillRect r="-58065"/>
                </a:stretch>
              </a:blipFill>
            </p:spPr>
            <p:txBody>
              <a:bodyPr/>
              <a:lstStyle/>
              <a:p>
                <a:r>
                  <a:rPr lang="en-SE">
                    <a:noFill/>
                  </a:rPr>
                  <a:t> </a:t>
                </a:r>
              </a:p>
            </p:txBody>
          </p:sp>
        </mc:Fallback>
      </mc:AlternateContent>
      <p:pic>
        <p:nvPicPr>
          <p:cNvPr id="18" name="Picture 17">
            <a:extLst>
              <a:ext uri="{FF2B5EF4-FFF2-40B4-BE49-F238E27FC236}">
                <a16:creationId xmlns:a16="http://schemas.microsoft.com/office/drawing/2014/main" id="{EF3E9B30-F525-6532-1BB8-DEC47FDD6A98}"/>
              </a:ext>
            </a:extLst>
          </p:cNvPr>
          <p:cNvPicPr>
            <a:picLocks noChangeAspect="1"/>
          </p:cNvPicPr>
          <p:nvPr/>
        </p:nvPicPr>
        <p:blipFill>
          <a:blip r:embed="rId33"/>
          <a:stretch>
            <a:fillRect/>
          </a:stretch>
        </p:blipFill>
        <p:spPr>
          <a:xfrm>
            <a:off x="3233550" y="3171789"/>
            <a:ext cx="2676899" cy="514422"/>
          </a:xfrm>
          <a:prstGeom prst="rect">
            <a:avLst/>
          </a:prstGeom>
        </p:spPr>
      </p:pic>
    </p:spTree>
    <p:extLst>
      <p:ext uri="{BB962C8B-B14F-4D97-AF65-F5344CB8AC3E}">
        <p14:creationId xmlns:p14="http://schemas.microsoft.com/office/powerpoint/2010/main" val="1735361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4CBA-FDA8-4218-8493-64B95A5D85F0}"/>
              </a:ext>
            </a:extLst>
          </p:cNvPr>
          <p:cNvSpPr>
            <a:spLocks noGrp="1"/>
          </p:cNvSpPr>
          <p:nvPr>
            <p:ph type="title"/>
          </p:nvPr>
        </p:nvSpPr>
        <p:spPr/>
        <p:txBody>
          <a:bodyPr/>
          <a:lstStyle/>
          <a:p>
            <a:r>
              <a:rPr lang="en-US" dirty="0"/>
              <a:t>Safety vs. Efficiency</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B0654A-2038-48B7-90B7-4BD92412F5A5}"/>
                  </a:ext>
                </a:extLst>
              </p:cNvPr>
              <p:cNvSpPr>
                <a:spLocks noGrp="1"/>
              </p:cNvSpPr>
              <p:nvPr>
                <p:ph idx="1"/>
              </p:nvPr>
            </p:nvSpPr>
            <p:spPr>
              <a:xfrm>
                <a:off x="457200" y="1143000"/>
                <a:ext cx="8229600" cy="2069976"/>
              </a:xfrm>
            </p:spPr>
            <p:txBody>
              <a:bodyPr>
                <a:normAutofit fontScale="55000" lnSpcReduction="20000"/>
              </a:bodyPr>
              <a:lstStyle/>
              <a:p>
                <a:r>
                  <a:rPr lang="en-US" dirty="0"/>
                  <a:t>RSS allows to formally define the desired balance of safety and efficiency of AVs on the road.</a:t>
                </a:r>
              </a:p>
              <a:p>
                <a:pPr lvl="1"/>
                <a:r>
                  <a:rPr lang="en-US" dirty="0"/>
                  <a:t>e.g.,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is larger if we assume a large deceleration rate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𝑚𝑎𝑥</m:t>
                        </m:r>
                      </m:sub>
                    </m:sSub>
                  </m:oMath>
                </a14:m>
                <a:r>
                  <a:rPr lang="en-US" dirty="0"/>
                  <a:t> for the front car; or larger acceleration rate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𝛼</m:t>
                        </m:r>
                      </m:e>
                      <m:sub>
                        <m:r>
                          <a:rPr lang="en-US" i="1">
                            <a:latin typeface="Cambria Math" panose="02040503050406030204" pitchFamily="18" charset="0"/>
                          </a:rPr>
                          <m:t>𝑚𝑎𝑥</m:t>
                        </m:r>
                      </m:sub>
                    </m:sSub>
                  </m:oMath>
                </a14:m>
                <a:r>
                  <a:rPr lang="en-US" dirty="0"/>
                  <a:t> or smaller deceleration rate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m:t>
                        </m:r>
                        <m:r>
                          <a:rPr lang="en-US" b="0" i="1" smtClean="0">
                            <a:latin typeface="Cambria Math" panose="02040503050406030204" pitchFamily="18" charset="0"/>
                          </a:rPr>
                          <m:t>𝑖𝑛</m:t>
                        </m:r>
                      </m:sub>
                    </m:sSub>
                  </m:oMath>
                </a14:m>
                <a:r>
                  <a:rPr lang="en-US" dirty="0"/>
                  <a:t> for the rear car. So the AV will drive more conservatively, resulting in lower efficiency, and vice versa</a:t>
                </a:r>
              </a:p>
              <a:p>
                <a:r>
                  <a:rPr lang="en-US" dirty="0"/>
                  <a:t>These parameters should be determined by regulatory authorities working with the car makers.</a:t>
                </a:r>
              </a:p>
              <a:p>
                <a:pPr lvl="1"/>
                <a:r>
                  <a:rPr lang="en-US" dirty="0"/>
                  <a:t>E.g., NHTSA (National Highway Traffic Safety Administration) in USA.</a:t>
                </a:r>
                <a:endParaRPr lang="en-SE" dirty="0"/>
              </a:p>
            </p:txBody>
          </p:sp>
        </mc:Choice>
        <mc:Fallback xmlns="">
          <p:sp>
            <p:nvSpPr>
              <p:cNvPr id="3" name="Content Placeholder 2">
                <a:extLst>
                  <a:ext uri="{FF2B5EF4-FFF2-40B4-BE49-F238E27FC236}">
                    <a16:creationId xmlns:a16="http://schemas.microsoft.com/office/drawing/2014/main" id="{A4B0654A-2038-48B7-90B7-4BD92412F5A5}"/>
                  </a:ext>
                </a:extLst>
              </p:cNvPr>
              <p:cNvSpPr>
                <a:spLocks noGrp="1" noRot="1" noChangeAspect="1" noMove="1" noResize="1" noEditPoints="1" noAdjustHandles="1" noChangeArrowheads="1" noChangeShapeType="1" noTextEdit="1"/>
              </p:cNvSpPr>
              <p:nvPr>
                <p:ph idx="1"/>
              </p:nvPr>
            </p:nvSpPr>
            <p:spPr>
              <a:xfrm>
                <a:off x="457200" y="1143000"/>
                <a:ext cx="8229600" cy="2069976"/>
              </a:xfrm>
              <a:blipFill>
                <a:blip r:embed="rId2"/>
                <a:stretch>
                  <a:fillRect l="-444" t="-4425" r="-963"/>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2B24B968-47D6-4980-A474-886D771DB774}"/>
              </a:ext>
            </a:extLst>
          </p:cNvPr>
          <p:cNvSpPr>
            <a:spLocks noGrp="1"/>
          </p:cNvSpPr>
          <p:nvPr>
            <p:ph type="sldNum" sz="quarter" idx="12"/>
          </p:nvPr>
        </p:nvSpPr>
        <p:spPr/>
        <p:txBody>
          <a:bodyPr/>
          <a:lstStyle/>
          <a:p>
            <a:pPr>
              <a:defRPr/>
            </a:pPr>
            <a:fld id="{F57F456A-00AF-44E6-8D70-638C0D0130FF}" type="slidenum">
              <a:rPr lang="en-US" altLang="zh-CN" smtClean="0"/>
              <a:pPr>
                <a:defRPr/>
              </a:pPr>
              <a:t>66</a:t>
            </a:fld>
            <a:endParaRPr lang="en-US" altLang="zh-CN"/>
          </a:p>
        </p:txBody>
      </p:sp>
      <p:sp>
        <p:nvSpPr>
          <p:cNvPr id="12" name="Slide Number Placeholder 3">
            <a:extLst>
              <a:ext uri="{FF2B5EF4-FFF2-40B4-BE49-F238E27FC236}">
                <a16:creationId xmlns:a16="http://schemas.microsoft.com/office/drawing/2014/main" id="{EF9D7943-9083-4CA6-8B6C-4F0BDCF63D41}"/>
              </a:ext>
            </a:extLst>
          </p:cNvPr>
          <p:cNvSpPr txBox="1">
            <a:spLocks/>
          </p:cNvSpPr>
          <p:nvPr/>
        </p:nvSpPr>
        <p:spPr bwMode="auto">
          <a:xfrm>
            <a:off x="6934200" y="6530035"/>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57F456A-00AF-44E6-8D70-638C0D0130FF}" type="slidenum">
              <a:rPr lang="en-US" altLang="zh-CN" smtClean="0"/>
              <a:pPr>
                <a:defRPr/>
              </a:pPr>
              <a:t>66</a:t>
            </a:fld>
            <a:endParaRPr lang="en-US" altLang="zh-CN"/>
          </a:p>
        </p:txBody>
      </p:sp>
      <p:grpSp>
        <p:nvGrpSpPr>
          <p:cNvPr id="8" name="Group 7">
            <a:extLst>
              <a:ext uri="{FF2B5EF4-FFF2-40B4-BE49-F238E27FC236}">
                <a16:creationId xmlns:a16="http://schemas.microsoft.com/office/drawing/2014/main" id="{A8F5E71B-94D0-4041-835E-477CCCA31D61}"/>
              </a:ext>
            </a:extLst>
          </p:cNvPr>
          <p:cNvGrpSpPr/>
          <p:nvPr/>
        </p:nvGrpSpPr>
        <p:grpSpPr>
          <a:xfrm>
            <a:off x="1985697" y="3212976"/>
            <a:ext cx="5351816" cy="2496694"/>
            <a:chOff x="95047" y="2794261"/>
            <a:chExt cx="7776864" cy="3842865"/>
          </a:xfrm>
        </p:grpSpPr>
        <p:pic>
          <p:nvPicPr>
            <p:cNvPr id="9" name="Picture 8">
              <a:extLst>
                <a:ext uri="{FF2B5EF4-FFF2-40B4-BE49-F238E27FC236}">
                  <a16:creationId xmlns:a16="http://schemas.microsoft.com/office/drawing/2014/main" id="{53F085E4-65C5-41C6-B3DD-06E38A0D2E59}"/>
                </a:ext>
              </a:extLst>
            </p:cNvPr>
            <p:cNvPicPr>
              <a:picLocks noChangeAspect="1"/>
            </p:cNvPicPr>
            <p:nvPr/>
          </p:nvPicPr>
          <p:blipFill>
            <a:blip r:embed="rId3"/>
            <a:stretch>
              <a:fillRect/>
            </a:stretch>
          </p:blipFill>
          <p:spPr>
            <a:xfrm>
              <a:off x="95047" y="2794261"/>
              <a:ext cx="7776864" cy="384286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DCC0CE7-16F3-42D5-9E52-E1AB08AE2E6E}"/>
                    </a:ext>
                  </a:extLst>
                </p:cNvPr>
                <p:cNvSpPr txBox="1"/>
                <p:nvPr/>
              </p:nvSpPr>
              <p:spPr>
                <a:xfrm>
                  <a:off x="1707445" y="3766500"/>
                  <a:ext cx="682496" cy="710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𝑟</m:t>
                            </m:r>
                          </m:sub>
                        </m:sSub>
                      </m:oMath>
                    </m:oMathPara>
                  </a14:m>
                  <a:endParaRPr lang="en-SE" sz="2400" dirty="0"/>
                </a:p>
              </p:txBody>
            </p:sp>
          </mc:Choice>
          <mc:Fallback xmlns="">
            <p:sp>
              <p:nvSpPr>
                <p:cNvPr id="10" name="TextBox 9">
                  <a:extLst>
                    <a:ext uri="{FF2B5EF4-FFF2-40B4-BE49-F238E27FC236}">
                      <a16:creationId xmlns:a16="http://schemas.microsoft.com/office/drawing/2014/main" id="{CDCC0CE7-16F3-42D5-9E52-E1AB08AE2E6E}"/>
                    </a:ext>
                  </a:extLst>
                </p:cNvPr>
                <p:cNvSpPr txBox="1">
                  <a:spLocks noRot="1" noChangeAspect="1" noMove="1" noResize="1" noEditPoints="1" noAdjustHandles="1" noChangeArrowheads="1" noChangeShapeType="1" noTextEdit="1"/>
                </p:cNvSpPr>
                <p:nvPr/>
              </p:nvSpPr>
              <p:spPr>
                <a:xfrm>
                  <a:off x="1707445" y="3766500"/>
                  <a:ext cx="682496" cy="710586"/>
                </a:xfrm>
                <a:prstGeom prst="rect">
                  <a:avLst/>
                </a:prstGeom>
                <a:blipFill>
                  <a:blip r:embed="rId4"/>
                  <a:stretch>
                    <a:fillRect b="-1333"/>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1FAF500-D131-4AAF-B70B-52D435D68E34}"/>
                    </a:ext>
                  </a:extLst>
                </p:cNvPr>
                <p:cNvSpPr txBox="1"/>
                <p:nvPr/>
              </p:nvSpPr>
              <p:spPr>
                <a:xfrm>
                  <a:off x="5787197" y="3766500"/>
                  <a:ext cx="697049" cy="7561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𝑓</m:t>
                            </m:r>
                          </m:sub>
                        </m:sSub>
                      </m:oMath>
                    </m:oMathPara>
                  </a14:m>
                  <a:endParaRPr lang="en-SE" sz="2400" dirty="0"/>
                </a:p>
              </p:txBody>
            </p:sp>
          </mc:Choice>
          <mc:Fallback xmlns="">
            <p:sp>
              <p:nvSpPr>
                <p:cNvPr id="11" name="TextBox 10">
                  <a:extLst>
                    <a:ext uri="{FF2B5EF4-FFF2-40B4-BE49-F238E27FC236}">
                      <a16:creationId xmlns:a16="http://schemas.microsoft.com/office/drawing/2014/main" id="{61FAF500-D131-4AAF-B70B-52D435D68E34}"/>
                    </a:ext>
                  </a:extLst>
                </p:cNvPr>
                <p:cNvSpPr txBox="1">
                  <a:spLocks noRot="1" noChangeAspect="1" noMove="1" noResize="1" noEditPoints="1" noAdjustHandles="1" noChangeArrowheads="1" noChangeShapeType="1" noTextEdit="1"/>
                </p:cNvSpPr>
                <p:nvPr/>
              </p:nvSpPr>
              <p:spPr>
                <a:xfrm>
                  <a:off x="5787197" y="3766500"/>
                  <a:ext cx="697049" cy="756181"/>
                </a:xfrm>
                <a:prstGeom prst="rect">
                  <a:avLst/>
                </a:prstGeom>
                <a:blipFill>
                  <a:blip r:embed="rId5"/>
                  <a:stretch>
                    <a:fillRect b="-12500"/>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27CEB03-E76F-4D56-98FB-4B6D4D32CE37}"/>
                    </a:ext>
                  </a:extLst>
                </p:cNvPr>
                <p:cNvSpPr txBox="1"/>
                <p:nvPr/>
              </p:nvSpPr>
              <p:spPr>
                <a:xfrm>
                  <a:off x="928656" y="5803431"/>
                  <a:ext cx="1213153" cy="710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𝑚𝑖𝑛</m:t>
                            </m:r>
                          </m:sub>
                        </m:sSub>
                        <m:r>
                          <a:rPr lang="en-US" sz="2400" b="0" i="1" smtClean="0">
                            <a:latin typeface="Cambria Math" panose="02040503050406030204" pitchFamily="18" charset="0"/>
                          </a:rPr>
                          <m:t> </m:t>
                        </m:r>
                      </m:oMath>
                    </m:oMathPara>
                  </a14:m>
                  <a:endParaRPr lang="en-SE" sz="2400" dirty="0"/>
                </a:p>
              </p:txBody>
            </p:sp>
          </mc:Choice>
          <mc:Fallback xmlns="">
            <p:sp>
              <p:nvSpPr>
                <p:cNvPr id="13" name="TextBox 12">
                  <a:extLst>
                    <a:ext uri="{FF2B5EF4-FFF2-40B4-BE49-F238E27FC236}">
                      <a16:creationId xmlns:a16="http://schemas.microsoft.com/office/drawing/2014/main" id="{D27CEB03-E76F-4D56-98FB-4B6D4D32CE37}"/>
                    </a:ext>
                  </a:extLst>
                </p:cNvPr>
                <p:cNvSpPr txBox="1">
                  <a:spLocks noRot="1" noChangeAspect="1" noMove="1" noResize="1" noEditPoints="1" noAdjustHandles="1" noChangeArrowheads="1" noChangeShapeType="1" noTextEdit="1"/>
                </p:cNvSpPr>
                <p:nvPr/>
              </p:nvSpPr>
              <p:spPr>
                <a:xfrm>
                  <a:off x="928656" y="5803431"/>
                  <a:ext cx="1213153" cy="710586"/>
                </a:xfrm>
                <a:prstGeom prst="rect">
                  <a:avLst/>
                </a:prstGeom>
                <a:blipFill>
                  <a:blip r:embed="rId6"/>
                  <a:stretch>
                    <a:fillRect l="-6569" b="-1973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28E6098-DE89-43E8-A8C9-150576EE7043}"/>
                    </a:ext>
                  </a:extLst>
                </p:cNvPr>
                <p:cNvSpPr txBox="1"/>
                <p:nvPr/>
              </p:nvSpPr>
              <p:spPr>
                <a:xfrm>
                  <a:off x="5132525" y="5803431"/>
                  <a:ext cx="1213153" cy="710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𝑚𝑎𝑥</m:t>
                            </m:r>
                          </m:sub>
                        </m:sSub>
                        <m:r>
                          <a:rPr lang="en-US" sz="2400" b="0" i="1" smtClean="0">
                            <a:latin typeface="Cambria Math" panose="02040503050406030204" pitchFamily="18" charset="0"/>
                          </a:rPr>
                          <m:t> </m:t>
                        </m:r>
                      </m:oMath>
                    </m:oMathPara>
                  </a14:m>
                  <a:endParaRPr lang="en-SE" sz="2400" dirty="0"/>
                </a:p>
              </p:txBody>
            </p:sp>
          </mc:Choice>
          <mc:Fallback xmlns="">
            <p:sp>
              <p:nvSpPr>
                <p:cNvPr id="14" name="TextBox 13">
                  <a:extLst>
                    <a:ext uri="{FF2B5EF4-FFF2-40B4-BE49-F238E27FC236}">
                      <a16:creationId xmlns:a16="http://schemas.microsoft.com/office/drawing/2014/main" id="{628E6098-DE89-43E8-A8C9-150576EE7043}"/>
                    </a:ext>
                  </a:extLst>
                </p:cNvPr>
                <p:cNvSpPr txBox="1">
                  <a:spLocks noRot="1" noChangeAspect="1" noMove="1" noResize="1" noEditPoints="1" noAdjustHandles="1" noChangeArrowheads="1" noChangeShapeType="1" noTextEdit="1"/>
                </p:cNvSpPr>
                <p:nvPr/>
              </p:nvSpPr>
              <p:spPr>
                <a:xfrm>
                  <a:off x="5132525" y="5803431"/>
                  <a:ext cx="1213153" cy="710586"/>
                </a:xfrm>
                <a:prstGeom prst="rect">
                  <a:avLst/>
                </a:prstGeom>
                <a:blipFill>
                  <a:blip r:embed="rId7"/>
                  <a:stretch>
                    <a:fillRect l="-5839" b="-19737"/>
                  </a:stretch>
                </a:blipFill>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D17C789-EEF9-48D0-BFBA-0D3984859B69}"/>
                    </a:ext>
                  </a:extLst>
                </p:cNvPr>
                <p:cNvSpPr txBox="1"/>
                <p:nvPr/>
              </p:nvSpPr>
              <p:spPr>
                <a:xfrm>
                  <a:off x="4324741" y="4499371"/>
                  <a:ext cx="1227964" cy="7105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𝑑</m:t>
                            </m:r>
                          </m:e>
                          <m:sub>
                            <m:r>
                              <a:rPr lang="en-US" sz="2400" b="0" i="1" smtClean="0">
                                <a:solidFill>
                                  <a:srgbClr val="FF0000"/>
                                </a:solidFill>
                                <a:latin typeface="Cambria Math" panose="02040503050406030204" pitchFamily="18" charset="0"/>
                              </a:rPr>
                              <m:t>𝑚𝑖𝑛</m:t>
                            </m:r>
                          </m:sub>
                        </m:sSub>
                        <m:r>
                          <a:rPr lang="en-US" sz="2400" b="0" i="1" smtClean="0">
                            <a:solidFill>
                              <a:srgbClr val="FF0000"/>
                            </a:solidFill>
                            <a:latin typeface="Cambria Math" panose="02040503050406030204" pitchFamily="18" charset="0"/>
                          </a:rPr>
                          <m:t> </m:t>
                        </m:r>
                      </m:oMath>
                    </m:oMathPara>
                  </a14:m>
                  <a:endParaRPr lang="en-SE" sz="2400" dirty="0">
                    <a:solidFill>
                      <a:srgbClr val="FF0000"/>
                    </a:solidFill>
                  </a:endParaRPr>
                </a:p>
              </p:txBody>
            </p:sp>
          </mc:Choice>
          <mc:Fallback xmlns="">
            <p:sp>
              <p:nvSpPr>
                <p:cNvPr id="15" name="TextBox 14">
                  <a:extLst>
                    <a:ext uri="{FF2B5EF4-FFF2-40B4-BE49-F238E27FC236}">
                      <a16:creationId xmlns:a16="http://schemas.microsoft.com/office/drawing/2014/main" id="{5D17C789-EEF9-48D0-BFBA-0D3984859B69}"/>
                    </a:ext>
                  </a:extLst>
                </p:cNvPr>
                <p:cNvSpPr txBox="1">
                  <a:spLocks noRot="1" noChangeAspect="1" noMove="1" noResize="1" noEditPoints="1" noAdjustHandles="1" noChangeArrowheads="1" noChangeShapeType="1" noTextEdit="1"/>
                </p:cNvSpPr>
                <p:nvPr/>
              </p:nvSpPr>
              <p:spPr>
                <a:xfrm>
                  <a:off x="4324741" y="4499371"/>
                  <a:ext cx="1227964" cy="710586"/>
                </a:xfrm>
                <a:prstGeom prst="rect">
                  <a:avLst/>
                </a:prstGeom>
                <a:blipFill>
                  <a:blip r:embed="rId8"/>
                  <a:stretch>
                    <a:fillRect l="-2158" b="-3947"/>
                  </a:stretch>
                </a:blipFill>
              </p:spPr>
              <p:txBody>
                <a:bodyPr/>
                <a:lstStyle/>
                <a:p>
                  <a:r>
                    <a:rPr lang="en-SE">
                      <a:noFill/>
                    </a:rPr>
                    <a:t> </a:t>
                  </a:r>
                </a:p>
              </p:txBody>
            </p:sp>
          </mc:Fallback>
        </mc:AlternateContent>
      </p:grpSp>
      <p:pic>
        <p:nvPicPr>
          <p:cNvPr id="16" name="Picture 15">
            <a:extLst>
              <a:ext uri="{FF2B5EF4-FFF2-40B4-BE49-F238E27FC236}">
                <a16:creationId xmlns:a16="http://schemas.microsoft.com/office/drawing/2014/main" id="{D71E1A3E-397E-45A1-B0C5-0CB80B147995}"/>
              </a:ext>
            </a:extLst>
          </p:cNvPr>
          <p:cNvPicPr>
            <a:picLocks noChangeAspect="1"/>
          </p:cNvPicPr>
          <p:nvPr/>
        </p:nvPicPr>
        <p:blipFill>
          <a:blip r:embed="rId9"/>
          <a:stretch>
            <a:fillRect/>
          </a:stretch>
        </p:blipFill>
        <p:spPr>
          <a:xfrm>
            <a:off x="1979712" y="5891045"/>
            <a:ext cx="5609952" cy="704218"/>
          </a:xfrm>
          <a:prstGeom prst="rect">
            <a:avLst/>
          </a:prstGeom>
        </p:spPr>
      </p:pic>
    </p:spTree>
    <p:extLst>
      <p:ext uri="{BB962C8B-B14F-4D97-AF65-F5344CB8AC3E}">
        <p14:creationId xmlns:p14="http://schemas.microsoft.com/office/powerpoint/2010/main" val="1297259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E4EF2-6071-4E0C-8A2D-E5F18AA1D256}"/>
              </a:ext>
            </a:extLst>
          </p:cNvPr>
          <p:cNvSpPr>
            <a:spLocks noGrp="1"/>
          </p:cNvSpPr>
          <p:nvPr>
            <p:ph type="title"/>
          </p:nvPr>
        </p:nvSpPr>
        <p:spPr/>
        <p:txBody>
          <a:bodyPr/>
          <a:lstStyle/>
          <a:p>
            <a:r>
              <a:rPr lang="en-US" dirty="0"/>
              <a:t>Proper Response</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2DE695-975F-42BA-9D30-8677CB117055}"/>
                  </a:ext>
                </a:extLst>
              </p:cNvPr>
              <p:cNvSpPr>
                <a:spLocks noGrp="1"/>
              </p:cNvSpPr>
              <p:nvPr>
                <p:ph idx="1"/>
              </p:nvPr>
            </p:nvSpPr>
            <p:spPr>
              <a:xfrm>
                <a:off x="457200" y="1295400"/>
                <a:ext cx="8229600" cy="4941912"/>
              </a:xfrm>
            </p:spPr>
            <p:txBody>
              <a:bodyPr>
                <a:normAutofit fontScale="70000" lnSpcReduction="20000"/>
              </a:bodyPr>
              <a:lstStyle/>
              <a:p>
                <a:r>
                  <a:rPr lang="en-US" dirty="0"/>
                  <a:t>The moment the distance between the two cars is less than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𝑚𝑖𝑛</m:t>
                        </m:r>
                      </m:sub>
                    </m:sSub>
                  </m:oMath>
                </a14:m>
                <a:r>
                  <a:rPr lang="en-US" dirty="0"/>
                  <a:t>, the AV will perform the proper response: after a response time </a:t>
                </a:r>
                <a14:m>
                  <m:oMath xmlns:m="http://schemas.openxmlformats.org/officeDocument/2006/math">
                    <m:r>
                      <a:rPr lang="en-US" b="0" i="1" smtClean="0">
                        <a:latin typeface="Cambria Math" panose="02040503050406030204" pitchFamily="18" charset="0"/>
                      </a:rPr>
                      <m:t>𝜌</m:t>
                    </m:r>
                  </m:oMath>
                </a14:m>
                <a:r>
                  <a:rPr lang="en-US" dirty="0"/>
                  <a:t>, apply braking of at least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𝑚𝑖𝑛</m:t>
                        </m:r>
                      </m:sub>
                    </m:sSub>
                  </m:oMath>
                </a14:m>
                <a:r>
                  <a:rPr lang="en-US" dirty="0"/>
                  <a:t> until a safe following distance is restored or until the vehicle comes to a complete stop.</a:t>
                </a:r>
              </a:p>
              <a:p>
                <a:r>
                  <a:rPr lang="en-US" dirty="0"/>
                  <a:t>RSS can be a proactive safety mechanism that improves Automatic Emergency Braking (AEB). Called Automatic Preventive Braking (APB), it determines the moment when a vehicle enters a dangerous situation, then uses comfortable, subtle braking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𝑚𝑖𝑛</m:t>
                        </m:r>
                      </m:sub>
                    </m:sSub>
                  </m:oMath>
                </a14:m>
                <a:r>
                  <a:rPr lang="en-US" dirty="0"/>
                  <a:t>) to help return the vehicle to a safer position without waiting for an imminent collision to engage maximum braking force. This preventive approach would provide a stopping distance buffer that could prevent a chain reaction of braking and swerving should an emergency stop occur.</a:t>
                </a:r>
              </a:p>
              <a:p>
                <a:endParaRPr lang="en-SE" dirty="0"/>
              </a:p>
            </p:txBody>
          </p:sp>
        </mc:Choice>
        <mc:Fallback xmlns="">
          <p:sp>
            <p:nvSpPr>
              <p:cNvPr id="3" name="Content Placeholder 2">
                <a:extLst>
                  <a:ext uri="{FF2B5EF4-FFF2-40B4-BE49-F238E27FC236}">
                    <a16:creationId xmlns:a16="http://schemas.microsoft.com/office/drawing/2014/main" id="{A02DE695-975F-42BA-9D30-8677CB117055}"/>
                  </a:ext>
                </a:extLst>
              </p:cNvPr>
              <p:cNvSpPr>
                <a:spLocks noGrp="1" noRot="1" noChangeAspect="1" noMove="1" noResize="1" noEditPoints="1" noAdjustHandles="1" noChangeArrowheads="1" noChangeShapeType="1" noTextEdit="1"/>
              </p:cNvSpPr>
              <p:nvPr>
                <p:ph idx="1"/>
              </p:nvPr>
            </p:nvSpPr>
            <p:spPr>
              <a:xfrm>
                <a:off x="457200" y="1295400"/>
                <a:ext cx="8229600" cy="4941912"/>
              </a:xfrm>
              <a:blipFill>
                <a:blip r:embed="rId3"/>
                <a:stretch>
                  <a:fillRect l="-815" t="-2099"/>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EE7A6A3D-CD89-41BC-8382-29A0136EBCD5}"/>
              </a:ext>
            </a:extLst>
          </p:cNvPr>
          <p:cNvSpPr>
            <a:spLocks noGrp="1"/>
          </p:cNvSpPr>
          <p:nvPr>
            <p:ph type="sldNum" sz="quarter" idx="12"/>
          </p:nvPr>
        </p:nvSpPr>
        <p:spPr/>
        <p:txBody>
          <a:bodyPr/>
          <a:lstStyle/>
          <a:p>
            <a:pPr>
              <a:defRPr/>
            </a:pPr>
            <a:fld id="{F57F456A-00AF-44E6-8D70-638C0D0130FF}" type="slidenum">
              <a:rPr lang="en-US" altLang="zh-CN" smtClean="0"/>
              <a:pPr>
                <a:defRPr/>
              </a:pPr>
              <a:t>67</a:t>
            </a:fld>
            <a:endParaRPr lang="en-US" altLang="zh-CN"/>
          </a:p>
        </p:txBody>
      </p:sp>
    </p:spTree>
    <p:extLst>
      <p:ext uri="{BB962C8B-B14F-4D97-AF65-F5344CB8AC3E}">
        <p14:creationId xmlns:p14="http://schemas.microsoft.com/office/powerpoint/2010/main" val="3190849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6EC7-F58B-427F-BE97-643824DE61E3}"/>
              </a:ext>
            </a:extLst>
          </p:cNvPr>
          <p:cNvSpPr>
            <a:spLocks noGrp="1"/>
          </p:cNvSpPr>
          <p:nvPr>
            <p:ph type="title"/>
          </p:nvPr>
        </p:nvSpPr>
        <p:spPr/>
        <p:txBody>
          <a:bodyPr/>
          <a:lstStyle/>
          <a:p>
            <a:r>
              <a:rPr lang="en-US" dirty="0"/>
              <a:t>Other RSS Rules</a:t>
            </a:r>
            <a:endParaRPr lang="en-SE" dirty="0"/>
          </a:p>
        </p:txBody>
      </p:sp>
      <p:sp>
        <p:nvSpPr>
          <p:cNvPr id="3" name="Content Placeholder 2">
            <a:extLst>
              <a:ext uri="{FF2B5EF4-FFF2-40B4-BE49-F238E27FC236}">
                <a16:creationId xmlns:a16="http://schemas.microsoft.com/office/drawing/2014/main" id="{9BDDD2C3-5D64-45B5-BBA7-BB05E9B4EA47}"/>
              </a:ext>
            </a:extLst>
          </p:cNvPr>
          <p:cNvSpPr>
            <a:spLocks noGrp="1"/>
          </p:cNvSpPr>
          <p:nvPr>
            <p:ph idx="1"/>
          </p:nvPr>
        </p:nvSpPr>
        <p:spPr/>
        <p:txBody>
          <a:bodyPr>
            <a:normAutofit fontScale="62500" lnSpcReduction="20000"/>
          </a:bodyPr>
          <a:lstStyle/>
          <a:p>
            <a:r>
              <a:rPr lang="en-US" dirty="0"/>
              <a:t>Rule 2: Safe Lateral Distance</a:t>
            </a:r>
          </a:p>
          <a:p>
            <a:pPr lvl="1"/>
            <a:r>
              <a:rPr lang="en-US" dirty="0"/>
              <a:t>Safe lateral distance enables AVs to be aware when their lateral safety may be compromised by unsafe drivers turning into their lanes.</a:t>
            </a:r>
          </a:p>
          <a:p>
            <a:r>
              <a:rPr lang="en-US" dirty="0"/>
              <a:t>Rule 3. Right of way is given, not taken</a:t>
            </a:r>
          </a:p>
          <a:p>
            <a:pPr lvl="1"/>
            <a:r>
              <a:rPr lang="en-US" dirty="0"/>
              <a:t>On well-marked roads, the right of way is clear. Lane lines, signs, and traffic lights establish priorities for routes as they intersect one another. However, there are other times when the right of way is less clear, and human drivers must negotiate with one another. </a:t>
            </a:r>
          </a:p>
          <a:p>
            <a:r>
              <a:rPr lang="en-US" dirty="0"/>
              <a:t>Rule 4. Be cautious in areas with limited visibility</a:t>
            </a:r>
          </a:p>
          <a:p>
            <a:pPr lvl="1"/>
            <a:r>
              <a:rPr lang="en-US" dirty="0"/>
              <a:t>Drivers must proceed cautiously, especially as they approach crosswalks or pass cars parked along the street</a:t>
            </a:r>
          </a:p>
          <a:p>
            <a:r>
              <a:rPr lang="en-US" sz="3200" dirty="0"/>
              <a:t>Rule 5. If the vehicle can avoid a crash without causing another one, it must</a:t>
            </a:r>
          </a:p>
          <a:p>
            <a:pPr lvl="1"/>
            <a:r>
              <a:rPr lang="en-US" dirty="0"/>
              <a:t>It covers scenarios where a dangerous situation may have been imposed so suddenly that a collision cannot be avoided unless a more evasive action is taken. e.g., if boxes fall off the front car, and the next lane is free, the following car can take evasive action to avoid the accident.</a:t>
            </a:r>
          </a:p>
          <a:p>
            <a:pPr lvl="1"/>
            <a:endParaRPr lang="en-US" dirty="0"/>
          </a:p>
          <a:p>
            <a:pPr lvl="1"/>
            <a:endParaRPr lang="en-US" dirty="0"/>
          </a:p>
          <a:p>
            <a:endParaRPr lang="en-US" dirty="0"/>
          </a:p>
          <a:p>
            <a:endParaRPr lang="en-SE" dirty="0"/>
          </a:p>
        </p:txBody>
      </p:sp>
      <p:sp>
        <p:nvSpPr>
          <p:cNvPr id="4" name="Slide Number Placeholder 3">
            <a:extLst>
              <a:ext uri="{FF2B5EF4-FFF2-40B4-BE49-F238E27FC236}">
                <a16:creationId xmlns:a16="http://schemas.microsoft.com/office/drawing/2014/main" id="{1280A760-F286-4145-AD7A-02248021AD2E}"/>
              </a:ext>
            </a:extLst>
          </p:cNvPr>
          <p:cNvSpPr>
            <a:spLocks noGrp="1"/>
          </p:cNvSpPr>
          <p:nvPr>
            <p:ph type="sldNum" sz="quarter" idx="12"/>
          </p:nvPr>
        </p:nvSpPr>
        <p:spPr/>
        <p:txBody>
          <a:bodyPr/>
          <a:lstStyle/>
          <a:p>
            <a:pPr>
              <a:defRPr/>
            </a:pPr>
            <a:fld id="{F57F456A-00AF-44E6-8D70-638C0D0130FF}" type="slidenum">
              <a:rPr lang="en-US" altLang="zh-CN" smtClean="0"/>
              <a:pPr>
                <a:defRPr/>
              </a:pPr>
              <a:t>68</a:t>
            </a:fld>
            <a:endParaRPr lang="en-US" altLang="zh-CN"/>
          </a:p>
        </p:txBody>
      </p:sp>
    </p:spTree>
    <p:extLst>
      <p:ext uri="{BB962C8B-B14F-4D97-AF65-F5344CB8AC3E}">
        <p14:creationId xmlns:p14="http://schemas.microsoft.com/office/powerpoint/2010/main" val="28407308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3326D-B9B0-496A-81C2-E95646F1B17B}"/>
              </a:ext>
            </a:extLst>
          </p:cNvPr>
          <p:cNvSpPr>
            <a:spLocks noGrp="1"/>
          </p:cNvSpPr>
          <p:nvPr>
            <p:ph type="title"/>
          </p:nvPr>
        </p:nvSpPr>
        <p:spPr/>
        <p:txBody>
          <a:bodyPr/>
          <a:lstStyle/>
          <a:p>
            <a:r>
              <a:rPr lang="en-US" dirty="0"/>
              <a:t>Integration into Apollo and CARLA</a:t>
            </a:r>
            <a:endParaRPr lang="en-SE" dirty="0"/>
          </a:p>
        </p:txBody>
      </p:sp>
      <p:sp>
        <p:nvSpPr>
          <p:cNvPr id="3" name="Content Placeholder 2">
            <a:extLst>
              <a:ext uri="{FF2B5EF4-FFF2-40B4-BE49-F238E27FC236}">
                <a16:creationId xmlns:a16="http://schemas.microsoft.com/office/drawing/2014/main" id="{A5692BF6-F39B-4FC7-998D-D24C22439A5D}"/>
              </a:ext>
            </a:extLst>
          </p:cNvPr>
          <p:cNvSpPr>
            <a:spLocks noGrp="1"/>
          </p:cNvSpPr>
          <p:nvPr>
            <p:ph idx="1"/>
          </p:nvPr>
        </p:nvSpPr>
        <p:spPr>
          <a:xfrm>
            <a:off x="0" y="1295400"/>
            <a:ext cx="4347414" cy="5234635"/>
          </a:xfrm>
        </p:spPr>
        <p:txBody>
          <a:bodyPr>
            <a:normAutofit fontScale="55000" lnSpcReduction="20000"/>
          </a:bodyPr>
          <a:lstStyle/>
          <a:p>
            <a:r>
              <a:rPr lang="en-US" dirty="0"/>
              <a:t>RSS is open-source as a C++ library. It has been integrated into Baidu Apollo’s planner module, and the driving simulator CARLA</a:t>
            </a:r>
          </a:p>
          <a:p>
            <a:r>
              <a:rPr lang="en-US" dirty="0"/>
              <a:t>RSS safety sensor in CARLA</a:t>
            </a:r>
          </a:p>
          <a:p>
            <a:pPr lvl="1"/>
            <a:r>
              <a:rPr lang="en-US" dirty="0"/>
              <a:t>Use the opensource library to evaluate if a driving situations is safe or unsafe according to RSS. In that regard, a driving situation is composed of the ego vehicle (here in this video the ego vehicle is the one focused by the camera), and another traffic participant (e.g. a leading vehicle). The sensor evaluates longitudinal and lateral conflicts, but does not yet cover intersection conflicts. </a:t>
            </a:r>
          </a:p>
          <a:p>
            <a:pPr lvl="1"/>
            <a:r>
              <a:rPr lang="en-US" dirty="0"/>
              <a:t>The results are highlighted via green (all safe), yellow (only lateral or longitudinal unsafe) and red lines (dangerous situation that requires to a counter measure according to RSS).</a:t>
            </a:r>
          </a:p>
          <a:p>
            <a:pPr lvl="1"/>
            <a:r>
              <a:rPr lang="en-US" dirty="0">
                <a:hlinkClick r:id="rId3"/>
              </a:rPr>
              <a:t>https://www.youtube.com/watch?v=UxKPXPT2T8Q</a:t>
            </a:r>
            <a:endParaRPr lang="en-SE" dirty="0"/>
          </a:p>
        </p:txBody>
      </p:sp>
      <p:sp>
        <p:nvSpPr>
          <p:cNvPr id="4" name="Slide Number Placeholder 3">
            <a:extLst>
              <a:ext uri="{FF2B5EF4-FFF2-40B4-BE49-F238E27FC236}">
                <a16:creationId xmlns:a16="http://schemas.microsoft.com/office/drawing/2014/main" id="{815DA8B1-4CA7-4F03-8463-DA0C585837BB}"/>
              </a:ext>
            </a:extLst>
          </p:cNvPr>
          <p:cNvSpPr>
            <a:spLocks noGrp="1"/>
          </p:cNvSpPr>
          <p:nvPr>
            <p:ph type="sldNum" sz="quarter" idx="12"/>
          </p:nvPr>
        </p:nvSpPr>
        <p:spPr/>
        <p:txBody>
          <a:bodyPr/>
          <a:lstStyle/>
          <a:p>
            <a:pPr>
              <a:defRPr/>
            </a:pPr>
            <a:fld id="{F57F456A-00AF-44E6-8D70-638C0D0130FF}" type="slidenum">
              <a:rPr lang="en-US" altLang="zh-CN" smtClean="0"/>
              <a:pPr>
                <a:defRPr/>
              </a:pPr>
              <a:t>69</a:t>
            </a:fld>
            <a:endParaRPr lang="en-US" altLang="zh-CN"/>
          </a:p>
        </p:txBody>
      </p:sp>
      <p:pic>
        <p:nvPicPr>
          <p:cNvPr id="5" name="Picture 4">
            <a:extLst>
              <a:ext uri="{FF2B5EF4-FFF2-40B4-BE49-F238E27FC236}">
                <a16:creationId xmlns:a16="http://schemas.microsoft.com/office/drawing/2014/main" id="{97D42A44-1390-45EB-83E8-116C960C2CB2}"/>
              </a:ext>
            </a:extLst>
          </p:cNvPr>
          <p:cNvPicPr>
            <a:picLocks noChangeAspect="1"/>
          </p:cNvPicPr>
          <p:nvPr/>
        </p:nvPicPr>
        <p:blipFill>
          <a:blip r:embed="rId4"/>
          <a:stretch>
            <a:fillRect/>
          </a:stretch>
        </p:blipFill>
        <p:spPr>
          <a:xfrm>
            <a:off x="4278739" y="1159948"/>
            <a:ext cx="4819244" cy="1915390"/>
          </a:xfrm>
          <a:prstGeom prst="rect">
            <a:avLst/>
          </a:prstGeom>
        </p:spPr>
      </p:pic>
      <p:pic>
        <p:nvPicPr>
          <p:cNvPr id="6" name="Picture 5">
            <a:extLst>
              <a:ext uri="{FF2B5EF4-FFF2-40B4-BE49-F238E27FC236}">
                <a16:creationId xmlns:a16="http://schemas.microsoft.com/office/drawing/2014/main" id="{9285AD81-482F-4916-BBCF-44D7E89B2441}"/>
              </a:ext>
            </a:extLst>
          </p:cNvPr>
          <p:cNvPicPr>
            <a:picLocks noChangeAspect="1"/>
          </p:cNvPicPr>
          <p:nvPr/>
        </p:nvPicPr>
        <p:blipFill>
          <a:blip r:embed="rId5"/>
          <a:stretch>
            <a:fillRect/>
          </a:stretch>
        </p:blipFill>
        <p:spPr>
          <a:xfrm>
            <a:off x="5406489" y="3151538"/>
            <a:ext cx="2474600" cy="3583438"/>
          </a:xfrm>
          <a:prstGeom prst="rect">
            <a:avLst/>
          </a:prstGeom>
        </p:spPr>
      </p:pic>
    </p:spTree>
    <p:extLst>
      <p:ext uri="{BB962C8B-B14F-4D97-AF65-F5344CB8AC3E}">
        <p14:creationId xmlns:p14="http://schemas.microsoft.com/office/powerpoint/2010/main" val="373195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C</a:t>
              </a:r>
              <a:endParaRPr kumimoji="0" lang="en-SE" sz="1400" b="0" i="0" u="none" strike="noStrike" cap="none" normalizeH="0" baseline="0" dirty="0">
                <a:ln>
                  <a:noFill/>
                </a:ln>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BFS</a:t>
            </a:r>
            <a:endParaRPr lang="en-SE" dirty="0"/>
          </a:p>
        </p:txBody>
      </p:sp>
      <p:grpSp>
        <p:nvGrpSpPr>
          <p:cNvPr id="117" name="Group 116">
            <a:extLst>
              <a:ext uri="{FF2B5EF4-FFF2-40B4-BE49-F238E27FC236}">
                <a16:creationId xmlns:a16="http://schemas.microsoft.com/office/drawing/2014/main" id="{CE8DE5EB-1816-4C1A-BBBB-92A9E8638954}"/>
              </a:ext>
            </a:extLst>
          </p:cNvPr>
          <p:cNvGrpSpPr/>
          <p:nvPr/>
        </p:nvGrpSpPr>
        <p:grpSpPr>
          <a:xfrm>
            <a:off x="5377294" y="2849272"/>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B</a:t>
              </a:r>
              <a:endParaRPr kumimoji="0" lang="en-SE" sz="1400" b="0" i="0" u="none" strike="noStrike" cap="none" normalizeH="0" baseline="0" dirty="0">
                <a:ln>
                  <a:noFill/>
                </a:ln>
                <a:solidFill>
                  <a:srgbClr val="FF0000"/>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7</a:t>
            </a:fld>
            <a:endParaRPr lang="en-US" altLang="zh-CN" dirty="0"/>
          </a:p>
        </p:txBody>
      </p:sp>
      <p:grpSp>
        <p:nvGrpSpPr>
          <p:cNvPr id="57" name="Group 56">
            <a:extLst>
              <a:ext uri="{FF2B5EF4-FFF2-40B4-BE49-F238E27FC236}">
                <a16:creationId xmlns:a16="http://schemas.microsoft.com/office/drawing/2014/main" id="{28CC82C4-592B-45AD-B6A1-011DEC166D22}"/>
              </a:ext>
            </a:extLst>
          </p:cNvPr>
          <p:cNvGrpSpPr/>
          <p:nvPr/>
        </p:nvGrpSpPr>
        <p:grpSpPr>
          <a:xfrm>
            <a:off x="955254" y="772579"/>
            <a:ext cx="3323299" cy="1506832"/>
            <a:chOff x="4445031" y="804488"/>
            <a:chExt cx="4377787" cy="1984952"/>
          </a:xfrm>
        </p:grpSpPr>
        <p:sp>
          <p:nvSpPr>
            <p:cNvPr id="58" name="Oval 57">
              <a:extLst>
                <a:ext uri="{FF2B5EF4-FFF2-40B4-BE49-F238E27FC236}">
                  <a16:creationId xmlns:a16="http://schemas.microsoft.com/office/drawing/2014/main" id="{C621A202-5562-428C-897D-A91D2BAB91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59" name="Oval 58">
              <a:extLst>
                <a:ext uri="{FF2B5EF4-FFF2-40B4-BE49-F238E27FC236}">
                  <a16:creationId xmlns:a16="http://schemas.microsoft.com/office/drawing/2014/main" id="{BA90905A-27EF-493F-846F-B1A29C686657}"/>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60" name="Oval 59">
              <a:extLst>
                <a:ext uri="{FF2B5EF4-FFF2-40B4-BE49-F238E27FC236}">
                  <a16:creationId xmlns:a16="http://schemas.microsoft.com/office/drawing/2014/main" id="{DCC3D1D2-9049-464D-9F7E-B0748BDB3836}"/>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61" name="Oval 60">
              <a:extLst>
                <a:ext uri="{FF2B5EF4-FFF2-40B4-BE49-F238E27FC236}">
                  <a16:creationId xmlns:a16="http://schemas.microsoft.com/office/drawing/2014/main" id="{B0AD8F9E-C70F-4849-AC4E-6299A1241308}"/>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62" name="Straight Arrow Connector 61">
              <a:extLst>
                <a:ext uri="{FF2B5EF4-FFF2-40B4-BE49-F238E27FC236}">
                  <a16:creationId xmlns:a16="http://schemas.microsoft.com/office/drawing/2014/main" id="{D9C578EC-EBBC-4345-A27A-12208FAA5568}"/>
                </a:ext>
              </a:extLst>
            </p:cNvPr>
            <p:cNvCxnSpPr>
              <a:stCxn id="58" idx="6"/>
              <a:endCxn id="5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3398FF74-6F67-4A9D-BC56-996E4AEE2C6F}"/>
                </a:ext>
              </a:extLst>
            </p:cNvPr>
            <p:cNvCxnSpPr>
              <a:stCxn id="58" idx="5"/>
              <a:endCxn id="6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64" name="TextBox 63">
              <a:extLst>
                <a:ext uri="{FF2B5EF4-FFF2-40B4-BE49-F238E27FC236}">
                  <a16:creationId xmlns:a16="http://schemas.microsoft.com/office/drawing/2014/main" id="{40D73478-5F15-4662-B6BA-E88FAF666B9D}"/>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65" name="Straight Arrow Connector 64">
              <a:extLst>
                <a:ext uri="{FF2B5EF4-FFF2-40B4-BE49-F238E27FC236}">
                  <a16:creationId xmlns:a16="http://schemas.microsoft.com/office/drawing/2014/main" id="{797C20CC-061E-42A3-B59A-81C7227F91BA}"/>
                </a:ext>
              </a:extLst>
            </p:cNvPr>
            <p:cNvCxnSpPr>
              <a:cxnSpLocks/>
              <a:endCxn id="6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66" name="TextBox 65">
              <a:extLst>
                <a:ext uri="{FF2B5EF4-FFF2-40B4-BE49-F238E27FC236}">
                  <a16:creationId xmlns:a16="http://schemas.microsoft.com/office/drawing/2014/main" id="{973555A2-E31B-450B-94BB-A48620DF1C01}"/>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67" name="Straight Arrow Connector 66">
              <a:extLst>
                <a:ext uri="{FF2B5EF4-FFF2-40B4-BE49-F238E27FC236}">
                  <a16:creationId xmlns:a16="http://schemas.microsoft.com/office/drawing/2014/main" id="{F0D06267-0A66-4AB7-B3F4-FEBCFF28504D}"/>
                </a:ext>
              </a:extLst>
            </p:cNvPr>
            <p:cNvCxnSpPr>
              <a:cxnSpLocks/>
              <a:endCxn id="6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68" name="Oval 67">
              <a:extLst>
                <a:ext uri="{FF2B5EF4-FFF2-40B4-BE49-F238E27FC236}">
                  <a16:creationId xmlns:a16="http://schemas.microsoft.com/office/drawing/2014/main" id="{AC1D6437-3539-43B3-BA23-89BAB1AAA51E}"/>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69" name="Straight Arrow Connector 68">
              <a:extLst>
                <a:ext uri="{FF2B5EF4-FFF2-40B4-BE49-F238E27FC236}">
                  <a16:creationId xmlns:a16="http://schemas.microsoft.com/office/drawing/2014/main" id="{5BFC5ABD-72D2-4C50-AD9D-06706D797249}"/>
                </a:ext>
              </a:extLst>
            </p:cNvPr>
            <p:cNvCxnSpPr>
              <a:cxnSpLocks/>
              <a:stCxn id="60" idx="5"/>
              <a:endCxn id="6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70" name="TextBox 69">
              <a:extLst>
                <a:ext uri="{FF2B5EF4-FFF2-40B4-BE49-F238E27FC236}">
                  <a16:creationId xmlns:a16="http://schemas.microsoft.com/office/drawing/2014/main" id="{6E0AC238-9630-4330-AEA7-FD43B222900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71" name="TextBox 70">
              <a:extLst>
                <a:ext uri="{FF2B5EF4-FFF2-40B4-BE49-F238E27FC236}">
                  <a16:creationId xmlns:a16="http://schemas.microsoft.com/office/drawing/2014/main" id="{3DCBA458-6557-4225-8F82-E114C34733F8}"/>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72" name="TextBox 71">
              <a:extLst>
                <a:ext uri="{FF2B5EF4-FFF2-40B4-BE49-F238E27FC236}">
                  <a16:creationId xmlns:a16="http://schemas.microsoft.com/office/drawing/2014/main" id="{83DD9295-5F22-4BE2-85A9-7330C670A8EA}"/>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73" name="Group 72">
            <a:extLst>
              <a:ext uri="{FF2B5EF4-FFF2-40B4-BE49-F238E27FC236}">
                <a16:creationId xmlns:a16="http://schemas.microsoft.com/office/drawing/2014/main" id="{5D137808-19DD-49AD-8B90-8048042759F0}"/>
              </a:ext>
            </a:extLst>
          </p:cNvPr>
          <p:cNvGrpSpPr/>
          <p:nvPr/>
        </p:nvGrpSpPr>
        <p:grpSpPr>
          <a:xfrm>
            <a:off x="928826" y="2821002"/>
            <a:ext cx="3323299" cy="1506832"/>
            <a:chOff x="4445031" y="804488"/>
            <a:chExt cx="4377787" cy="1984952"/>
          </a:xfrm>
        </p:grpSpPr>
        <p:sp>
          <p:nvSpPr>
            <p:cNvPr id="74" name="Oval 73">
              <a:extLst>
                <a:ext uri="{FF2B5EF4-FFF2-40B4-BE49-F238E27FC236}">
                  <a16:creationId xmlns:a16="http://schemas.microsoft.com/office/drawing/2014/main" id="{144A9D54-41DE-42A6-B3EC-259ECCE2C074}"/>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75" name="Oval 74">
              <a:extLst>
                <a:ext uri="{FF2B5EF4-FFF2-40B4-BE49-F238E27FC236}">
                  <a16:creationId xmlns:a16="http://schemas.microsoft.com/office/drawing/2014/main" id="{88D0F08B-9C11-47F9-92E3-5E30133275B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76" name="Oval 75">
              <a:extLst>
                <a:ext uri="{FF2B5EF4-FFF2-40B4-BE49-F238E27FC236}">
                  <a16:creationId xmlns:a16="http://schemas.microsoft.com/office/drawing/2014/main" id="{1F1D70A4-BA7E-4FC0-8B97-6DB7036D0F5C}"/>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B</a:t>
              </a:r>
              <a:endParaRPr kumimoji="0" lang="en-SE" sz="1400" b="0" i="0" u="none" strike="noStrike" cap="none" normalizeH="0" baseline="0" dirty="0">
                <a:ln>
                  <a:noFill/>
                </a:ln>
                <a:effectLst/>
                <a:latin typeface="Arial" charset="0"/>
              </a:endParaRPr>
            </a:p>
          </p:txBody>
        </p:sp>
        <p:sp>
          <p:nvSpPr>
            <p:cNvPr id="77" name="Oval 76">
              <a:extLst>
                <a:ext uri="{FF2B5EF4-FFF2-40B4-BE49-F238E27FC236}">
                  <a16:creationId xmlns:a16="http://schemas.microsoft.com/office/drawing/2014/main" id="{C2011F11-FCA8-417A-A634-230783A8443E}"/>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78" name="Straight Arrow Connector 77">
              <a:extLst>
                <a:ext uri="{FF2B5EF4-FFF2-40B4-BE49-F238E27FC236}">
                  <a16:creationId xmlns:a16="http://schemas.microsoft.com/office/drawing/2014/main" id="{1D23C188-194B-4B3A-9805-0E439973D71E}"/>
                </a:ext>
              </a:extLst>
            </p:cNvPr>
            <p:cNvCxnSpPr>
              <a:stCxn id="74" idx="6"/>
              <a:endCxn id="75"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79" name="Straight Arrow Connector 78">
              <a:extLst>
                <a:ext uri="{FF2B5EF4-FFF2-40B4-BE49-F238E27FC236}">
                  <a16:creationId xmlns:a16="http://schemas.microsoft.com/office/drawing/2014/main" id="{167E5EF3-68A4-4189-8FB9-F562F26CEAFA}"/>
                </a:ext>
              </a:extLst>
            </p:cNvPr>
            <p:cNvCxnSpPr>
              <a:stCxn id="74" idx="5"/>
              <a:endCxn id="77"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80" name="TextBox 79">
              <a:extLst>
                <a:ext uri="{FF2B5EF4-FFF2-40B4-BE49-F238E27FC236}">
                  <a16:creationId xmlns:a16="http://schemas.microsoft.com/office/drawing/2014/main" id="{AD05ADB0-1F68-417F-8343-EC90F203D164}"/>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81" name="Straight Arrow Connector 80">
              <a:extLst>
                <a:ext uri="{FF2B5EF4-FFF2-40B4-BE49-F238E27FC236}">
                  <a16:creationId xmlns:a16="http://schemas.microsoft.com/office/drawing/2014/main" id="{EF3F58F0-7178-42FD-B03D-578D9B95C716}"/>
                </a:ext>
              </a:extLst>
            </p:cNvPr>
            <p:cNvCxnSpPr>
              <a:cxnSpLocks/>
              <a:endCxn id="76"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82" name="TextBox 81">
              <a:extLst>
                <a:ext uri="{FF2B5EF4-FFF2-40B4-BE49-F238E27FC236}">
                  <a16:creationId xmlns:a16="http://schemas.microsoft.com/office/drawing/2014/main" id="{DA9D76BC-35F7-472E-8713-20B1C793CC9F}"/>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83" name="Straight Arrow Connector 82">
              <a:extLst>
                <a:ext uri="{FF2B5EF4-FFF2-40B4-BE49-F238E27FC236}">
                  <a16:creationId xmlns:a16="http://schemas.microsoft.com/office/drawing/2014/main" id="{167C652D-72D2-42FD-A8F2-19D6400737AC}"/>
                </a:ext>
              </a:extLst>
            </p:cNvPr>
            <p:cNvCxnSpPr>
              <a:cxnSpLocks/>
              <a:endCxn id="84"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84" name="Oval 83">
              <a:extLst>
                <a:ext uri="{FF2B5EF4-FFF2-40B4-BE49-F238E27FC236}">
                  <a16:creationId xmlns:a16="http://schemas.microsoft.com/office/drawing/2014/main" id="{23FF8DA8-C64A-4267-B7D5-5749365C8E8F}"/>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85" name="Straight Arrow Connector 84">
              <a:extLst>
                <a:ext uri="{FF2B5EF4-FFF2-40B4-BE49-F238E27FC236}">
                  <a16:creationId xmlns:a16="http://schemas.microsoft.com/office/drawing/2014/main" id="{56FBCD04-BDA6-4A9C-95B2-8ABA4330160D}"/>
                </a:ext>
              </a:extLst>
            </p:cNvPr>
            <p:cNvCxnSpPr>
              <a:cxnSpLocks/>
              <a:stCxn id="76" idx="5"/>
              <a:endCxn id="84"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86" name="TextBox 85">
              <a:extLst>
                <a:ext uri="{FF2B5EF4-FFF2-40B4-BE49-F238E27FC236}">
                  <a16:creationId xmlns:a16="http://schemas.microsoft.com/office/drawing/2014/main" id="{45083FC6-57B2-4E5E-8502-F67895066963}"/>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87" name="TextBox 86">
              <a:extLst>
                <a:ext uri="{FF2B5EF4-FFF2-40B4-BE49-F238E27FC236}">
                  <a16:creationId xmlns:a16="http://schemas.microsoft.com/office/drawing/2014/main" id="{2B612E96-6E03-4FC5-8E9C-DE55CF9F58DC}"/>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88" name="TextBox 87">
              <a:extLst>
                <a:ext uri="{FF2B5EF4-FFF2-40B4-BE49-F238E27FC236}">
                  <a16:creationId xmlns:a16="http://schemas.microsoft.com/office/drawing/2014/main" id="{B4B9BEA8-8C7F-4AE5-B326-94D537CFA06F}"/>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12" name="Group 11">
            <a:extLst>
              <a:ext uri="{FF2B5EF4-FFF2-40B4-BE49-F238E27FC236}">
                <a16:creationId xmlns:a16="http://schemas.microsoft.com/office/drawing/2014/main" id="{056319B5-A8A8-4D6D-8882-C1E1F04CF934}"/>
              </a:ext>
            </a:extLst>
          </p:cNvPr>
          <p:cNvGrpSpPr/>
          <p:nvPr/>
        </p:nvGrpSpPr>
        <p:grpSpPr>
          <a:xfrm>
            <a:off x="955254" y="4869425"/>
            <a:ext cx="3323299" cy="1506832"/>
            <a:chOff x="955254" y="4869425"/>
            <a:chExt cx="3323299" cy="1506832"/>
          </a:xfrm>
        </p:grpSpPr>
        <p:sp>
          <p:nvSpPr>
            <p:cNvPr id="139" name="Oval 138">
              <a:extLst>
                <a:ext uri="{FF2B5EF4-FFF2-40B4-BE49-F238E27FC236}">
                  <a16:creationId xmlns:a16="http://schemas.microsoft.com/office/drawing/2014/main" id="{E5BB15DD-7792-4F03-BCCC-7455F72C0C77}"/>
                </a:ext>
              </a:extLst>
            </p:cNvPr>
            <p:cNvSpPr/>
            <p:nvPr/>
          </p:nvSpPr>
          <p:spPr bwMode="auto">
            <a:xfrm>
              <a:off x="955254" y="4869425"/>
              <a:ext cx="520610" cy="52061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40" name="Oval 139">
              <a:extLst>
                <a:ext uri="{FF2B5EF4-FFF2-40B4-BE49-F238E27FC236}">
                  <a16:creationId xmlns:a16="http://schemas.microsoft.com/office/drawing/2014/main" id="{FFE0006A-14AB-4A68-A8B6-636628DCCE6D}"/>
                </a:ext>
              </a:extLst>
            </p:cNvPr>
            <p:cNvSpPr/>
            <p:nvPr/>
          </p:nvSpPr>
          <p:spPr bwMode="auto">
            <a:xfrm>
              <a:off x="1822937" y="4869425"/>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41" name="Oval 140">
              <a:extLst>
                <a:ext uri="{FF2B5EF4-FFF2-40B4-BE49-F238E27FC236}">
                  <a16:creationId xmlns:a16="http://schemas.microsoft.com/office/drawing/2014/main" id="{CA569541-9954-4C4F-88D7-4F5180448F3A}"/>
                </a:ext>
              </a:extLst>
            </p:cNvPr>
            <p:cNvSpPr/>
            <p:nvPr/>
          </p:nvSpPr>
          <p:spPr bwMode="auto">
            <a:xfrm>
              <a:off x="2858003" y="4869425"/>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42" name="Oval 141">
              <a:extLst>
                <a:ext uri="{FF2B5EF4-FFF2-40B4-BE49-F238E27FC236}">
                  <a16:creationId xmlns:a16="http://schemas.microsoft.com/office/drawing/2014/main" id="{7E05F0B4-0AA4-48EB-9EDD-7D572B72F7D4}"/>
                </a:ext>
              </a:extLst>
            </p:cNvPr>
            <p:cNvSpPr/>
            <p:nvPr/>
          </p:nvSpPr>
          <p:spPr bwMode="auto">
            <a:xfrm>
              <a:off x="2112164" y="5855647"/>
              <a:ext cx="520610" cy="52061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C</a:t>
              </a:r>
              <a:endParaRPr kumimoji="0" lang="en-SE" sz="1400" b="0" i="0" u="none" strike="noStrike" cap="none" normalizeH="0" baseline="0" dirty="0">
                <a:ln>
                  <a:noFill/>
                </a:ln>
                <a:solidFill>
                  <a:srgbClr val="0000FF"/>
                </a:solidFill>
                <a:effectLst/>
                <a:latin typeface="Arial" charset="0"/>
              </a:endParaRPr>
            </a:p>
          </p:txBody>
        </p:sp>
        <p:cxnSp>
          <p:nvCxnSpPr>
            <p:cNvPr id="143" name="Straight Arrow Connector 142">
              <a:extLst>
                <a:ext uri="{FF2B5EF4-FFF2-40B4-BE49-F238E27FC236}">
                  <a16:creationId xmlns:a16="http://schemas.microsoft.com/office/drawing/2014/main" id="{78EA233F-E265-4696-AE10-EE0C14079C92}"/>
                </a:ext>
              </a:extLst>
            </p:cNvPr>
            <p:cNvCxnSpPr>
              <a:stCxn id="139" idx="6"/>
              <a:endCxn id="140" idx="2"/>
            </p:cNvCxnSpPr>
            <p:nvPr/>
          </p:nvCxnSpPr>
          <p:spPr bwMode="auto">
            <a:xfrm>
              <a:off x="1475864" y="5129730"/>
              <a:ext cx="347073" cy="0"/>
            </a:xfrm>
            <a:prstGeom prst="straightConnector1">
              <a:avLst/>
            </a:prstGeom>
            <a:noFill/>
            <a:ln w="25400" cap="flat" cmpd="sng" algn="ctr">
              <a:solidFill>
                <a:schemeClr val="tx1"/>
              </a:solidFill>
              <a:prstDash val="solid"/>
              <a:round/>
              <a:headEnd type="none" w="med" len="med"/>
              <a:tailEnd type="triangle"/>
            </a:ln>
            <a:effectLst/>
          </p:spPr>
        </p:cxnSp>
        <p:cxnSp>
          <p:nvCxnSpPr>
            <p:cNvPr id="144" name="Straight Arrow Connector 143">
              <a:extLst>
                <a:ext uri="{FF2B5EF4-FFF2-40B4-BE49-F238E27FC236}">
                  <a16:creationId xmlns:a16="http://schemas.microsoft.com/office/drawing/2014/main" id="{1E669B0E-9270-4EE3-9A02-1E33180C15FA}"/>
                </a:ext>
              </a:extLst>
            </p:cNvPr>
            <p:cNvCxnSpPr>
              <a:stCxn id="139" idx="5"/>
              <a:endCxn id="142" idx="1"/>
            </p:cNvCxnSpPr>
            <p:nvPr/>
          </p:nvCxnSpPr>
          <p:spPr bwMode="auto">
            <a:xfrm>
              <a:off x="1399622" y="5313793"/>
              <a:ext cx="788784" cy="618095"/>
            </a:xfrm>
            <a:prstGeom prst="straightConnector1">
              <a:avLst/>
            </a:prstGeom>
            <a:noFill/>
            <a:ln w="25400" cap="flat" cmpd="sng" algn="ctr">
              <a:solidFill>
                <a:schemeClr val="tx1"/>
              </a:solidFill>
              <a:prstDash val="solid"/>
              <a:round/>
              <a:headEnd type="none" w="med" len="med"/>
              <a:tailEnd type="triangle"/>
            </a:ln>
            <a:effectLst/>
          </p:spPr>
        </p:cxnSp>
        <p:sp>
          <p:nvSpPr>
            <p:cNvPr id="145" name="TextBox 144">
              <a:extLst>
                <a:ext uri="{FF2B5EF4-FFF2-40B4-BE49-F238E27FC236}">
                  <a16:creationId xmlns:a16="http://schemas.microsoft.com/office/drawing/2014/main" id="{DB8E18C6-CB03-4C35-A340-DFBC3EEC306B}"/>
                </a:ext>
              </a:extLst>
            </p:cNvPr>
            <p:cNvSpPr txBox="1"/>
            <p:nvPr/>
          </p:nvSpPr>
          <p:spPr>
            <a:xfrm>
              <a:off x="1530632" y="4885736"/>
              <a:ext cx="284052" cy="307777"/>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46" name="Straight Arrow Connector 145">
              <a:extLst>
                <a:ext uri="{FF2B5EF4-FFF2-40B4-BE49-F238E27FC236}">
                  <a16:creationId xmlns:a16="http://schemas.microsoft.com/office/drawing/2014/main" id="{4CE99EDF-22C6-4E18-93A5-E04FF771B177}"/>
                </a:ext>
              </a:extLst>
            </p:cNvPr>
            <p:cNvCxnSpPr>
              <a:cxnSpLocks/>
              <a:endCxn id="141" idx="2"/>
            </p:cNvCxnSpPr>
            <p:nvPr/>
          </p:nvCxnSpPr>
          <p:spPr bwMode="auto">
            <a:xfrm>
              <a:off x="2337393" y="5129730"/>
              <a:ext cx="520610" cy="0"/>
            </a:xfrm>
            <a:prstGeom prst="straightConnector1">
              <a:avLst/>
            </a:prstGeom>
            <a:noFill/>
            <a:ln w="25400" cap="flat" cmpd="sng" algn="ctr">
              <a:solidFill>
                <a:schemeClr val="tx1"/>
              </a:solidFill>
              <a:prstDash val="solid"/>
              <a:round/>
              <a:headEnd type="none" w="med" len="med"/>
              <a:tailEnd type="triangle"/>
            </a:ln>
            <a:effectLst/>
          </p:spPr>
        </p:cxnSp>
        <p:sp>
          <p:nvSpPr>
            <p:cNvPr id="147" name="TextBox 146">
              <a:extLst>
                <a:ext uri="{FF2B5EF4-FFF2-40B4-BE49-F238E27FC236}">
                  <a16:creationId xmlns:a16="http://schemas.microsoft.com/office/drawing/2014/main" id="{8DB5B2F2-0D76-4CC7-BE25-62AF739D5608}"/>
                </a:ext>
              </a:extLst>
            </p:cNvPr>
            <p:cNvSpPr txBox="1"/>
            <p:nvPr/>
          </p:nvSpPr>
          <p:spPr>
            <a:xfrm>
              <a:off x="2478930" y="4885736"/>
              <a:ext cx="284052" cy="307777"/>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48" name="Straight Arrow Connector 147">
              <a:extLst>
                <a:ext uri="{FF2B5EF4-FFF2-40B4-BE49-F238E27FC236}">
                  <a16:creationId xmlns:a16="http://schemas.microsoft.com/office/drawing/2014/main" id="{5729CDCB-71F7-47D2-9359-76ACD733A68C}"/>
                </a:ext>
              </a:extLst>
            </p:cNvPr>
            <p:cNvCxnSpPr>
              <a:cxnSpLocks/>
              <a:endCxn id="153" idx="2"/>
            </p:cNvCxnSpPr>
            <p:nvPr/>
          </p:nvCxnSpPr>
          <p:spPr bwMode="auto">
            <a:xfrm>
              <a:off x="2629697" y="6115952"/>
              <a:ext cx="1128246" cy="0"/>
            </a:xfrm>
            <a:prstGeom prst="straightConnector1">
              <a:avLst/>
            </a:prstGeom>
            <a:noFill/>
            <a:ln w="25400" cap="flat" cmpd="sng" algn="ctr">
              <a:solidFill>
                <a:schemeClr val="tx1"/>
              </a:solidFill>
              <a:prstDash val="solid"/>
              <a:round/>
              <a:headEnd type="none" w="med" len="med"/>
              <a:tailEnd type="triangle"/>
            </a:ln>
            <a:effectLst/>
          </p:spPr>
        </p:cxnSp>
        <p:sp>
          <p:nvSpPr>
            <p:cNvPr id="153" name="Oval 152">
              <a:extLst>
                <a:ext uri="{FF2B5EF4-FFF2-40B4-BE49-F238E27FC236}">
                  <a16:creationId xmlns:a16="http://schemas.microsoft.com/office/drawing/2014/main" id="{39C29A70-19B8-4A24-9F8F-7B591E6C9A9E}"/>
                </a:ext>
              </a:extLst>
            </p:cNvPr>
            <p:cNvSpPr/>
            <p:nvPr/>
          </p:nvSpPr>
          <p:spPr bwMode="auto">
            <a:xfrm>
              <a:off x="3757943" y="5855647"/>
              <a:ext cx="520610" cy="52061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54" name="Straight Arrow Connector 153">
              <a:extLst>
                <a:ext uri="{FF2B5EF4-FFF2-40B4-BE49-F238E27FC236}">
                  <a16:creationId xmlns:a16="http://schemas.microsoft.com/office/drawing/2014/main" id="{9AE2237E-8EEC-4196-A9DC-2839942E807D}"/>
                </a:ext>
              </a:extLst>
            </p:cNvPr>
            <p:cNvCxnSpPr>
              <a:cxnSpLocks/>
              <a:stCxn id="141" idx="5"/>
              <a:endCxn id="153" idx="1"/>
            </p:cNvCxnSpPr>
            <p:nvPr/>
          </p:nvCxnSpPr>
          <p:spPr bwMode="auto">
            <a:xfrm>
              <a:off x="3302371" y="5313793"/>
              <a:ext cx="531814" cy="618095"/>
            </a:xfrm>
            <a:prstGeom prst="straightConnector1">
              <a:avLst/>
            </a:prstGeom>
            <a:noFill/>
            <a:ln w="25400" cap="flat" cmpd="sng" algn="ctr">
              <a:solidFill>
                <a:schemeClr val="tx1"/>
              </a:solidFill>
              <a:prstDash val="solid"/>
              <a:round/>
              <a:headEnd type="none" w="med" len="med"/>
              <a:tailEnd type="triangle"/>
            </a:ln>
            <a:effectLst/>
          </p:spPr>
        </p:cxnSp>
        <p:sp>
          <p:nvSpPr>
            <p:cNvPr id="155" name="TextBox 154">
              <a:extLst>
                <a:ext uri="{FF2B5EF4-FFF2-40B4-BE49-F238E27FC236}">
                  <a16:creationId xmlns:a16="http://schemas.microsoft.com/office/drawing/2014/main" id="{5DDF461F-EBCE-43B2-B0F6-1E86469B2F35}"/>
                </a:ext>
              </a:extLst>
            </p:cNvPr>
            <p:cNvSpPr txBox="1"/>
            <p:nvPr/>
          </p:nvSpPr>
          <p:spPr>
            <a:xfrm>
              <a:off x="1748356" y="5433912"/>
              <a:ext cx="383438" cy="307777"/>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56" name="TextBox 155">
              <a:extLst>
                <a:ext uri="{FF2B5EF4-FFF2-40B4-BE49-F238E27FC236}">
                  <a16:creationId xmlns:a16="http://schemas.microsoft.com/office/drawing/2014/main" id="{B581BDAC-2F77-4CCC-8F29-F71E3C56F91E}"/>
                </a:ext>
              </a:extLst>
            </p:cNvPr>
            <p:cNvSpPr txBox="1"/>
            <p:nvPr/>
          </p:nvSpPr>
          <p:spPr>
            <a:xfrm>
              <a:off x="2967485" y="5852799"/>
              <a:ext cx="383438" cy="307777"/>
            </a:xfrm>
            <a:prstGeom prst="rect">
              <a:avLst/>
            </a:prstGeom>
            <a:noFill/>
          </p:spPr>
          <p:txBody>
            <a:bodyPr wrap="none" rtlCol="0">
              <a:spAutoFit/>
            </a:bodyPr>
            <a:lstStyle/>
            <a:p>
              <a:r>
                <a:rPr lang="en-US" sz="1400" dirty="0"/>
                <a:t>12</a:t>
              </a:r>
              <a:endParaRPr lang="en-SE" sz="1400" dirty="0"/>
            </a:p>
          </p:txBody>
        </p:sp>
        <p:sp>
          <p:nvSpPr>
            <p:cNvPr id="157" name="TextBox 156">
              <a:extLst>
                <a:ext uri="{FF2B5EF4-FFF2-40B4-BE49-F238E27FC236}">
                  <a16:creationId xmlns:a16="http://schemas.microsoft.com/office/drawing/2014/main" id="{B18A66C0-36E1-4053-8DD1-83D038DA4CE5}"/>
                </a:ext>
              </a:extLst>
            </p:cNvPr>
            <p:cNvSpPr txBox="1"/>
            <p:nvPr/>
          </p:nvSpPr>
          <p:spPr>
            <a:xfrm>
              <a:off x="3478062" y="5388133"/>
              <a:ext cx="383438" cy="307777"/>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grpSp>
        <p:nvGrpSpPr>
          <p:cNvPr id="160" name="Group 159">
            <a:extLst>
              <a:ext uri="{FF2B5EF4-FFF2-40B4-BE49-F238E27FC236}">
                <a16:creationId xmlns:a16="http://schemas.microsoft.com/office/drawing/2014/main" id="{89CEE9D3-316D-48EC-BFF8-C87BA2ED14F9}"/>
              </a:ext>
            </a:extLst>
          </p:cNvPr>
          <p:cNvGrpSpPr/>
          <p:nvPr/>
        </p:nvGrpSpPr>
        <p:grpSpPr>
          <a:xfrm>
            <a:off x="5346499" y="4948565"/>
            <a:ext cx="3323299" cy="1506831"/>
            <a:chOff x="4445031" y="804488"/>
            <a:chExt cx="4377787" cy="1984952"/>
          </a:xfrm>
        </p:grpSpPr>
        <p:sp>
          <p:nvSpPr>
            <p:cNvPr id="161" name="Oval 160">
              <a:extLst>
                <a:ext uri="{FF2B5EF4-FFF2-40B4-BE49-F238E27FC236}">
                  <a16:creationId xmlns:a16="http://schemas.microsoft.com/office/drawing/2014/main" id="{1C2A479C-305A-48E1-A6D9-2D6B56F08F08}"/>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62" name="Oval 161">
              <a:extLst>
                <a:ext uri="{FF2B5EF4-FFF2-40B4-BE49-F238E27FC236}">
                  <a16:creationId xmlns:a16="http://schemas.microsoft.com/office/drawing/2014/main" id="{76217F02-EEE2-49BC-A62C-F7FDC1E8AC96}"/>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63" name="Oval 162">
              <a:extLst>
                <a:ext uri="{FF2B5EF4-FFF2-40B4-BE49-F238E27FC236}">
                  <a16:creationId xmlns:a16="http://schemas.microsoft.com/office/drawing/2014/main" id="{DB7CB8E5-26CE-4021-B248-63358639A6D7}"/>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64" name="Oval 163">
              <a:extLst>
                <a:ext uri="{FF2B5EF4-FFF2-40B4-BE49-F238E27FC236}">
                  <a16:creationId xmlns:a16="http://schemas.microsoft.com/office/drawing/2014/main" id="{A599D275-6683-4A08-AF54-FB6AC73C9A9B}"/>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65" name="Straight Arrow Connector 164">
              <a:extLst>
                <a:ext uri="{FF2B5EF4-FFF2-40B4-BE49-F238E27FC236}">
                  <a16:creationId xmlns:a16="http://schemas.microsoft.com/office/drawing/2014/main" id="{A5F284F7-0249-4DFA-9DB3-F153B07124B4}"/>
                </a:ext>
              </a:extLst>
            </p:cNvPr>
            <p:cNvCxnSpPr>
              <a:stCxn id="161" idx="6"/>
              <a:endCxn id="162"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6" name="Straight Arrow Connector 165">
              <a:extLst>
                <a:ext uri="{FF2B5EF4-FFF2-40B4-BE49-F238E27FC236}">
                  <a16:creationId xmlns:a16="http://schemas.microsoft.com/office/drawing/2014/main" id="{8E01C3B5-2D37-4222-B170-E3E40D46A60F}"/>
                </a:ext>
              </a:extLst>
            </p:cNvPr>
            <p:cNvCxnSpPr>
              <a:stCxn id="161" idx="5"/>
              <a:endCxn id="164" idx="1"/>
            </p:cNvCxnSpPr>
            <p:nvPr/>
          </p:nvCxnSpPr>
          <p:spPr bwMode="auto">
            <a:xfrm>
              <a:off x="5030398" y="1389855"/>
              <a:ext cx="1039066" cy="814218"/>
            </a:xfrm>
            <a:prstGeom prst="straightConnector1">
              <a:avLst/>
            </a:prstGeom>
            <a:noFill/>
            <a:ln w="38100" cap="flat" cmpd="sng" algn="ctr">
              <a:solidFill>
                <a:srgbClr val="FF0000"/>
              </a:solidFill>
              <a:prstDash val="solid"/>
              <a:round/>
              <a:headEnd type="none" w="med" len="med"/>
              <a:tailEnd type="triangle"/>
            </a:ln>
            <a:effectLst/>
          </p:spPr>
        </p:cxnSp>
        <p:sp>
          <p:nvSpPr>
            <p:cNvPr id="167" name="TextBox 166">
              <a:extLst>
                <a:ext uri="{FF2B5EF4-FFF2-40B4-BE49-F238E27FC236}">
                  <a16:creationId xmlns:a16="http://schemas.microsoft.com/office/drawing/2014/main" id="{B15C59F6-880A-4873-9980-68B69A5AA21D}"/>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68" name="Straight Arrow Connector 167">
              <a:extLst>
                <a:ext uri="{FF2B5EF4-FFF2-40B4-BE49-F238E27FC236}">
                  <a16:creationId xmlns:a16="http://schemas.microsoft.com/office/drawing/2014/main" id="{76A18ECE-F873-4B61-B6C2-8F67FA5E0636}"/>
                </a:ext>
              </a:extLst>
            </p:cNvPr>
            <p:cNvCxnSpPr>
              <a:cxnSpLocks/>
              <a:endCxn id="163"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69" name="TextBox 168">
              <a:extLst>
                <a:ext uri="{FF2B5EF4-FFF2-40B4-BE49-F238E27FC236}">
                  <a16:creationId xmlns:a16="http://schemas.microsoft.com/office/drawing/2014/main" id="{7A8FB8D0-E8E9-4448-BAB7-AA344102E895}"/>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70" name="Straight Arrow Connector 169">
              <a:extLst>
                <a:ext uri="{FF2B5EF4-FFF2-40B4-BE49-F238E27FC236}">
                  <a16:creationId xmlns:a16="http://schemas.microsoft.com/office/drawing/2014/main" id="{863C120C-EDC6-4893-A585-9723CA2432F8}"/>
                </a:ext>
              </a:extLst>
            </p:cNvPr>
            <p:cNvCxnSpPr>
              <a:cxnSpLocks/>
              <a:endCxn id="171" idx="2"/>
            </p:cNvCxnSpPr>
            <p:nvPr/>
          </p:nvCxnSpPr>
          <p:spPr bwMode="auto">
            <a:xfrm>
              <a:off x="6650778" y="2446540"/>
              <a:ext cx="1486240" cy="0"/>
            </a:xfrm>
            <a:prstGeom prst="straightConnector1">
              <a:avLst/>
            </a:prstGeom>
            <a:noFill/>
            <a:ln w="38100" cap="flat" cmpd="sng" algn="ctr">
              <a:solidFill>
                <a:srgbClr val="FF0000"/>
              </a:solidFill>
              <a:prstDash val="solid"/>
              <a:round/>
              <a:headEnd type="none" w="med" len="med"/>
              <a:tailEnd type="triangle"/>
            </a:ln>
            <a:effectLst/>
          </p:spPr>
        </p:cxnSp>
        <p:sp>
          <p:nvSpPr>
            <p:cNvPr id="171" name="Oval 170">
              <a:extLst>
                <a:ext uri="{FF2B5EF4-FFF2-40B4-BE49-F238E27FC236}">
                  <a16:creationId xmlns:a16="http://schemas.microsoft.com/office/drawing/2014/main" id="{D2FE2246-865B-4F0E-BCDD-4736957D4D4F}"/>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72" name="Straight Arrow Connector 171">
              <a:extLst>
                <a:ext uri="{FF2B5EF4-FFF2-40B4-BE49-F238E27FC236}">
                  <a16:creationId xmlns:a16="http://schemas.microsoft.com/office/drawing/2014/main" id="{D01AEDF5-5F2D-4096-BE1B-7BD480E3E469}"/>
                </a:ext>
              </a:extLst>
            </p:cNvPr>
            <p:cNvCxnSpPr>
              <a:cxnSpLocks/>
              <a:stCxn id="163" idx="5"/>
              <a:endCxn id="17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73" name="TextBox 172">
              <a:extLst>
                <a:ext uri="{FF2B5EF4-FFF2-40B4-BE49-F238E27FC236}">
                  <a16:creationId xmlns:a16="http://schemas.microsoft.com/office/drawing/2014/main" id="{28743B15-55A4-4E01-BA68-114D465515E3}"/>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74" name="TextBox 173">
              <a:extLst>
                <a:ext uri="{FF2B5EF4-FFF2-40B4-BE49-F238E27FC236}">
                  <a16:creationId xmlns:a16="http://schemas.microsoft.com/office/drawing/2014/main" id="{9DE35E1A-3E5E-4821-A70C-667C1DB0B608}"/>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75" name="TextBox 174">
              <a:extLst>
                <a:ext uri="{FF2B5EF4-FFF2-40B4-BE49-F238E27FC236}">
                  <a16:creationId xmlns:a16="http://schemas.microsoft.com/office/drawing/2014/main" id="{6FD5C690-DE71-40EB-A846-5F2CA2F05810}"/>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177" name="Arrow: Right 176">
            <a:extLst>
              <a:ext uri="{FF2B5EF4-FFF2-40B4-BE49-F238E27FC236}">
                <a16:creationId xmlns:a16="http://schemas.microsoft.com/office/drawing/2014/main" id="{02756881-3C41-4E7D-B749-AA297216A985}"/>
              </a:ext>
            </a:extLst>
          </p:cNvPr>
          <p:cNvSpPr/>
          <p:nvPr/>
        </p:nvSpPr>
        <p:spPr bwMode="auto">
          <a:xfrm>
            <a:off x="4464606" y="1200831"/>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78" name="Arrow: Right 177">
            <a:extLst>
              <a:ext uri="{FF2B5EF4-FFF2-40B4-BE49-F238E27FC236}">
                <a16:creationId xmlns:a16="http://schemas.microsoft.com/office/drawing/2014/main" id="{F0FB87AB-5728-45AD-8DC4-FA6A8CB15222}"/>
              </a:ext>
            </a:extLst>
          </p:cNvPr>
          <p:cNvSpPr/>
          <p:nvPr/>
        </p:nvSpPr>
        <p:spPr bwMode="auto">
          <a:xfrm>
            <a:off x="4464606" y="3348900"/>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79" name="Arrow: Right 178">
            <a:extLst>
              <a:ext uri="{FF2B5EF4-FFF2-40B4-BE49-F238E27FC236}">
                <a16:creationId xmlns:a16="http://schemas.microsoft.com/office/drawing/2014/main" id="{FC0600CE-C650-404E-96C2-22286A75940E}"/>
              </a:ext>
            </a:extLst>
          </p:cNvPr>
          <p:cNvSpPr/>
          <p:nvPr/>
        </p:nvSpPr>
        <p:spPr bwMode="auto">
          <a:xfrm rot="9100048">
            <a:off x="4522314" y="2472632"/>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80" name="Arrow: Right 179">
            <a:extLst>
              <a:ext uri="{FF2B5EF4-FFF2-40B4-BE49-F238E27FC236}">
                <a16:creationId xmlns:a16="http://schemas.microsoft.com/office/drawing/2014/main" id="{820A16B2-6CA6-49A3-A8B8-93B380F5F892}"/>
              </a:ext>
            </a:extLst>
          </p:cNvPr>
          <p:cNvSpPr/>
          <p:nvPr/>
        </p:nvSpPr>
        <p:spPr bwMode="auto">
          <a:xfrm rot="9100048">
            <a:off x="4522314" y="4529168"/>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81" name="Arrow: Right 180">
            <a:extLst>
              <a:ext uri="{FF2B5EF4-FFF2-40B4-BE49-F238E27FC236}">
                <a16:creationId xmlns:a16="http://schemas.microsoft.com/office/drawing/2014/main" id="{1C402ACA-4A7B-4800-A4B7-9375FA471F2B}"/>
              </a:ext>
            </a:extLst>
          </p:cNvPr>
          <p:cNvSpPr/>
          <p:nvPr/>
        </p:nvSpPr>
        <p:spPr bwMode="auto">
          <a:xfrm>
            <a:off x="4572000" y="5548068"/>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B9283CA-B632-475E-B387-7DB1DDE1EA4F}"/>
                  </a:ext>
                </a:extLst>
              </p:cNvPr>
              <p:cNvSpPr/>
              <p:nvPr/>
            </p:nvSpPr>
            <p:spPr>
              <a:xfrm>
                <a:off x="444522" y="6320559"/>
                <a:ext cx="4590790" cy="523220"/>
              </a:xfrm>
              <a:prstGeom prst="rect">
                <a:avLst/>
              </a:prstGeom>
            </p:spPr>
            <p:txBody>
              <a:bodyPr wrap="square">
                <a:spAutoFit/>
              </a:bodyPr>
              <a:lstStyle/>
              <a:p>
                <a:r>
                  <a:rPr lang="en-US" sz="1400" dirty="0"/>
                  <a:t>Cannot finish here, must expand node C, since total cost </a:t>
                </a:r>
                <a14:m>
                  <m:oMath xmlns:m="http://schemas.openxmlformats.org/officeDocument/2006/math">
                    <m:r>
                      <a:rPr lang="en-US" sz="1400" b="0" i="0" smtClean="0">
                        <a:latin typeface="Cambria Math" panose="02040503050406030204" pitchFamily="18" charset="0"/>
                      </a:rPr>
                      <m:t>25</m:t>
                    </m:r>
                    <m:r>
                      <a:rPr lang="en-US" sz="1400" b="0" i="1" smtClean="0">
                        <a:latin typeface="Cambria Math" panose="02040503050406030204" pitchFamily="18" charset="0"/>
                      </a:rPr>
                      <m:t>&gt;10</m:t>
                    </m:r>
                  </m:oMath>
                </a14:m>
                <a:r>
                  <a:rPr lang="en-US" sz="1400" dirty="0"/>
                  <a:t>, cost of the other partial path through C.</a:t>
                </a:r>
                <a:endParaRPr lang="en-SE" sz="1400" dirty="0"/>
              </a:p>
            </p:txBody>
          </p:sp>
        </mc:Choice>
        <mc:Fallback xmlns="">
          <p:sp>
            <p:nvSpPr>
              <p:cNvPr id="14" name="Rectangle 13">
                <a:extLst>
                  <a:ext uri="{FF2B5EF4-FFF2-40B4-BE49-F238E27FC236}">
                    <a16:creationId xmlns:a16="http://schemas.microsoft.com/office/drawing/2014/main" id="{3B9283CA-B632-475E-B387-7DB1DDE1EA4F}"/>
                  </a:ext>
                </a:extLst>
              </p:cNvPr>
              <p:cNvSpPr>
                <a:spLocks noRot="1" noChangeAspect="1" noMove="1" noResize="1" noEditPoints="1" noAdjustHandles="1" noChangeArrowheads="1" noChangeShapeType="1" noTextEdit="1"/>
              </p:cNvSpPr>
              <p:nvPr/>
            </p:nvSpPr>
            <p:spPr>
              <a:xfrm>
                <a:off x="444522" y="6320559"/>
                <a:ext cx="4590790" cy="523220"/>
              </a:xfrm>
              <a:prstGeom prst="rect">
                <a:avLst/>
              </a:prstGeom>
              <a:blipFill>
                <a:blip r:embed="rId3"/>
                <a:stretch>
                  <a:fillRect l="-398" t="-2326" b="-10465"/>
                </a:stretch>
              </a:blipFill>
            </p:spPr>
            <p:txBody>
              <a:bodyPr/>
              <a:lstStyle/>
              <a:p>
                <a:r>
                  <a:rPr lang="en-SE">
                    <a:noFill/>
                  </a:rPr>
                  <a:t> </a:t>
                </a:r>
              </a:p>
            </p:txBody>
          </p:sp>
        </mc:Fallback>
      </mc:AlternateContent>
    </p:spTree>
    <p:extLst>
      <p:ext uri="{BB962C8B-B14F-4D97-AF65-F5344CB8AC3E}">
        <p14:creationId xmlns:p14="http://schemas.microsoft.com/office/powerpoint/2010/main" val="3418178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4313-D9A8-4A32-AB88-CC3B51052C66}"/>
              </a:ext>
            </a:extLst>
          </p:cNvPr>
          <p:cNvSpPr>
            <a:spLocks noGrp="1"/>
          </p:cNvSpPr>
          <p:nvPr>
            <p:ph type="title"/>
          </p:nvPr>
        </p:nvSpPr>
        <p:spPr/>
        <p:txBody>
          <a:bodyPr/>
          <a:lstStyle/>
          <a:p>
            <a:r>
              <a:rPr lang="en-US" dirty="0"/>
              <a:t>Summary</a:t>
            </a:r>
            <a:endParaRPr lang="en-SE" dirty="0"/>
          </a:p>
        </p:txBody>
      </p:sp>
      <p:sp>
        <p:nvSpPr>
          <p:cNvPr id="3" name="Content Placeholder 2">
            <a:extLst>
              <a:ext uri="{FF2B5EF4-FFF2-40B4-BE49-F238E27FC236}">
                <a16:creationId xmlns:a16="http://schemas.microsoft.com/office/drawing/2014/main" id="{828C8EEA-7A2C-4664-8CB3-40C15B85603A}"/>
              </a:ext>
            </a:extLst>
          </p:cNvPr>
          <p:cNvSpPr>
            <a:spLocks noGrp="1"/>
          </p:cNvSpPr>
          <p:nvPr>
            <p:ph idx="1"/>
          </p:nvPr>
        </p:nvSpPr>
        <p:spPr/>
        <p:txBody>
          <a:bodyPr/>
          <a:lstStyle/>
          <a:p>
            <a:r>
              <a:rPr lang="en-US" dirty="0"/>
              <a:t>RSS formalizes what is dangerous, what is the proper response to danger, and who is responsible for accidents.</a:t>
            </a:r>
          </a:p>
          <a:p>
            <a:r>
              <a:rPr lang="en-US" dirty="0">
                <a:solidFill>
                  <a:srgbClr val="FF0000"/>
                </a:solidFill>
              </a:rPr>
              <a:t>Soundness</a:t>
            </a:r>
            <a:r>
              <a:rPr lang="en-US" dirty="0"/>
              <a:t>: it complies with the common sense of human judgement.</a:t>
            </a:r>
          </a:p>
          <a:p>
            <a:r>
              <a:rPr lang="en-US" dirty="0">
                <a:solidFill>
                  <a:srgbClr val="FF0000"/>
                </a:solidFill>
              </a:rPr>
              <a:t>Usefulness</a:t>
            </a:r>
            <a:r>
              <a:rPr lang="en-US" dirty="0"/>
              <a:t>: we give 100% guarantees to never </a:t>
            </a:r>
            <a:r>
              <a:rPr lang="en-US" dirty="0">
                <a:solidFill>
                  <a:srgbClr val="FF0000"/>
                </a:solidFill>
              </a:rPr>
              <a:t>cause</a:t>
            </a:r>
            <a:r>
              <a:rPr lang="en-US" dirty="0"/>
              <a:t> accidents and always properly respond to dangerous situations.</a:t>
            </a:r>
            <a:endParaRPr lang="en-SE" dirty="0"/>
          </a:p>
        </p:txBody>
      </p:sp>
      <p:sp>
        <p:nvSpPr>
          <p:cNvPr id="4" name="Slide Number Placeholder 3">
            <a:extLst>
              <a:ext uri="{FF2B5EF4-FFF2-40B4-BE49-F238E27FC236}">
                <a16:creationId xmlns:a16="http://schemas.microsoft.com/office/drawing/2014/main" id="{C17F579C-D6F1-448E-9687-6E1433036220}"/>
              </a:ext>
            </a:extLst>
          </p:cNvPr>
          <p:cNvSpPr>
            <a:spLocks noGrp="1"/>
          </p:cNvSpPr>
          <p:nvPr>
            <p:ph type="sldNum" sz="quarter" idx="12"/>
          </p:nvPr>
        </p:nvSpPr>
        <p:spPr/>
        <p:txBody>
          <a:bodyPr/>
          <a:lstStyle/>
          <a:p>
            <a:pPr>
              <a:defRPr/>
            </a:pPr>
            <a:fld id="{F57F456A-00AF-44E6-8D70-638C0D0130FF}" type="slidenum">
              <a:rPr lang="en-US" altLang="zh-CN" smtClean="0"/>
              <a:pPr>
                <a:defRPr/>
              </a:pPr>
              <a:t>70</a:t>
            </a:fld>
            <a:endParaRPr lang="en-US" altLang="zh-CN"/>
          </a:p>
        </p:txBody>
      </p:sp>
    </p:spTree>
    <p:extLst>
      <p:ext uri="{BB962C8B-B14F-4D97-AF65-F5344CB8AC3E}">
        <p14:creationId xmlns:p14="http://schemas.microsoft.com/office/powerpoint/2010/main" val="415142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C9EDC2-4C9E-4D43-96D8-F4F076D7989D}"/>
              </a:ext>
            </a:extLst>
          </p:cNvPr>
          <p:cNvGrpSpPr/>
          <p:nvPr/>
        </p:nvGrpSpPr>
        <p:grpSpPr>
          <a:xfrm>
            <a:off x="5105400" y="749979"/>
            <a:ext cx="3323299" cy="1506832"/>
            <a:chOff x="4445031" y="804488"/>
            <a:chExt cx="4377787" cy="1984952"/>
          </a:xfrm>
        </p:grpSpPr>
        <p:sp>
          <p:nvSpPr>
            <p:cNvPr id="5" name="Oval 4">
              <a:extLst>
                <a:ext uri="{FF2B5EF4-FFF2-40B4-BE49-F238E27FC236}">
                  <a16:creationId xmlns:a16="http://schemas.microsoft.com/office/drawing/2014/main" id="{60EDA1D9-8D26-4CF2-81F9-8C17331F3211}"/>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 name="Oval 8">
              <a:extLst>
                <a:ext uri="{FF2B5EF4-FFF2-40B4-BE49-F238E27FC236}">
                  <a16:creationId xmlns:a16="http://schemas.microsoft.com/office/drawing/2014/main" id="{03B67294-621B-446B-932C-9B6D7475AC7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A</a:t>
              </a:r>
              <a:endParaRPr kumimoji="0" lang="en-SE" sz="1400" b="0" i="0" u="none" strike="noStrike" cap="none" normalizeH="0" baseline="0" dirty="0">
                <a:ln>
                  <a:noFill/>
                </a:ln>
                <a:solidFill>
                  <a:srgbClr val="FF0000"/>
                </a:solidFill>
                <a:effectLst/>
                <a:latin typeface="Arial" charset="0"/>
              </a:endParaRPr>
            </a:p>
          </p:txBody>
        </p:sp>
        <p:sp>
          <p:nvSpPr>
            <p:cNvPr id="10" name="Oval 9">
              <a:extLst>
                <a:ext uri="{FF2B5EF4-FFF2-40B4-BE49-F238E27FC236}">
                  <a16:creationId xmlns:a16="http://schemas.microsoft.com/office/drawing/2014/main" id="{AB2DF69A-EE5A-475E-B01A-FA1C9F39491A}"/>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F59CAEAB-DA73-4A5D-BE28-0D499A16317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C</a:t>
              </a:r>
              <a:endParaRPr kumimoji="0" lang="en-SE" sz="1400" b="0" i="0" u="none" strike="noStrike" cap="none" normalizeH="0" baseline="0" dirty="0">
                <a:ln>
                  <a:noFill/>
                </a:ln>
                <a:effectLst/>
                <a:latin typeface="Arial" charset="0"/>
              </a:endParaRPr>
            </a:p>
          </p:txBody>
        </p:sp>
        <p:cxnSp>
          <p:nvCxnSpPr>
            <p:cNvPr id="13" name="Straight Arrow Connector 12">
              <a:extLst>
                <a:ext uri="{FF2B5EF4-FFF2-40B4-BE49-F238E27FC236}">
                  <a16:creationId xmlns:a16="http://schemas.microsoft.com/office/drawing/2014/main" id="{551D5C69-A1FD-44E4-B9BA-8B8677171005}"/>
                </a:ext>
              </a:extLst>
            </p:cNvPr>
            <p:cNvCxnSpPr>
              <a:stCxn id="5" idx="6"/>
              <a:endCxn id="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87FCB7A9-BED8-4165-8285-D73DA926B096}"/>
                </a:ext>
              </a:extLst>
            </p:cNvPr>
            <p:cNvCxnSpPr>
              <a:stCxn id="5" idx="5"/>
              <a:endCxn id="1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46546BE2-6E63-44D2-BFD2-698D9B98D976}"/>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21" name="Straight Arrow Connector 20">
              <a:extLst>
                <a:ext uri="{FF2B5EF4-FFF2-40B4-BE49-F238E27FC236}">
                  <a16:creationId xmlns:a16="http://schemas.microsoft.com/office/drawing/2014/main" id="{CB96CC56-8125-43D0-905D-FD878FB4406A}"/>
                </a:ext>
              </a:extLst>
            </p:cNvPr>
            <p:cNvCxnSpPr>
              <a:cxnSpLocks/>
              <a:endCxn id="1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34692F52-3F3F-4EE7-8D94-3DF69EB22293}"/>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25" name="Straight Arrow Connector 24">
              <a:extLst>
                <a:ext uri="{FF2B5EF4-FFF2-40B4-BE49-F238E27FC236}">
                  <a16:creationId xmlns:a16="http://schemas.microsoft.com/office/drawing/2014/main" id="{37C03CAF-C27D-4E42-8824-BADAE2927D24}"/>
                </a:ext>
              </a:extLst>
            </p:cNvPr>
            <p:cNvCxnSpPr>
              <a:cxnSpLocks/>
              <a:endCxn id="31"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C820EACE-12A7-48C1-B8E4-4D20C4E001FA}"/>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33" name="Straight Arrow Connector 32">
              <a:extLst>
                <a:ext uri="{FF2B5EF4-FFF2-40B4-BE49-F238E27FC236}">
                  <a16:creationId xmlns:a16="http://schemas.microsoft.com/office/drawing/2014/main" id="{D5C22A64-01C4-47F9-8E41-E32097F58A44}"/>
                </a:ext>
              </a:extLst>
            </p:cNvPr>
            <p:cNvCxnSpPr>
              <a:cxnSpLocks/>
              <a:stCxn id="10" idx="5"/>
              <a:endCxn id="31"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37" name="TextBox 36">
              <a:extLst>
                <a:ext uri="{FF2B5EF4-FFF2-40B4-BE49-F238E27FC236}">
                  <a16:creationId xmlns:a16="http://schemas.microsoft.com/office/drawing/2014/main" id="{1259619D-CB4A-4E2A-ABB2-EBC8C5E05CD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38" name="TextBox 37">
              <a:extLst>
                <a:ext uri="{FF2B5EF4-FFF2-40B4-BE49-F238E27FC236}">
                  <a16:creationId xmlns:a16="http://schemas.microsoft.com/office/drawing/2014/main" id="{401FF1FB-C468-481F-AE03-8E3156C97220}"/>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39" name="TextBox 38">
              <a:extLst>
                <a:ext uri="{FF2B5EF4-FFF2-40B4-BE49-F238E27FC236}">
                  <a16:creationId xmlns:a16="http://schemas.microsoft.com/office/drawing/2014/main" id="{C2AA796F-3AC7-4B26-B7AD-E64F59EBC847}"/>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sp>
        <p:nvSpPr>
          <p:cNvPr id="115" name="Title 1">
            <a:extLst>
              <a:ext uri="{FF2B5EF4-FFF2-40B4-BE49-F238E27FC236}">
                <a16:creationId xmlns:a16="http://schemas.microsoft.com/office/drawing/2014/main" id="{84B6BCCB-DA09-49DB-AC51-4D0C3A592AA9}"/>
              </a:ext>
            </a:extLst>
          </p:cNvPr>
          <p:cNvSpPr>
            <a:spLocks noGrp="1"/>
          </p:cNvSpPr>
          <p:nvPr>
            <p:ph type="title"/>
          </p:nvPr>
        </p:nvSpPr>
        <p:spPr>
          <a:xfrm>
            <a:off x="444523" y="-112202"/>
            <a:ext cx="8229600" cy="868362"/>
          </a:xfrm>
        </p:spPr>
        <p:txBody>
          <a:bodyPr/>
          <a:lstStyle/>
          <a:p>
            <a:r>
              <a:rPr lang="en-US" dirty="0"/>
              <a:t>DFS</a:t>
            </a:r>
            <a:endParaRPr lang="en-SE" dirty="0"/>
          </a:p>
        </p:txBody>
      </p:sp>
      <p:grpSp>
        <p:nvGrpSpPr>
          <p:cNvPr id="117" name="Group 116">
            <a:extLst>
              <a:ext uri="{FF2B5EF4-FFF2-40B4-BE49-F238E27FC236}">
                <a16:creationId xmlns:a16="http://schemas.microsoft.com/office/drawing/2014/main" id="{CE8DE5EB-1816-4C1A-BBBB-92A9E8638954}"/>
              </a:ext>
            </a:extLst>
          </p:cNvPr>
          <p:cNvGrpSpPr/>
          <p:nvPr/>
        </p:nvGrpSpPr>
        <p:grpSpPr>
          <a:xfrm>
            <a:off x="5377294" y="2849272"/>
            <a:ext cx="3323299" cy="1506832"/>
            <a:chOff x="4445031" y="804488"/>
            <a:chExt cx="4377787" cy="1984952"/>
          </a:xfrm>
        </p:grpSpPr>
        <p:sp>
          <p:nvSpPr>
            <p:cNvPr id="118" name="Oval 117">
              <a:extLst>
                <a:ext uri="{FF2B5EF4-FFF2-40B4-BE49-F238E27FC236}">
                  <a16:creationId xmlns:a16="http://schemas.microsoft.com/office/drawing/2014/main" id="{765CC2F8-0D90-4913-B7E0-0E0E7831FE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19" name="Oval 118">
              <a:extLst>
                <a:ext uri="{FF2B5EF4-FFF2-40B4-BE49-F238E27FC236}">
                  <a16:creationId xmlns:a16="http://schemas.microsoft.com/office/drawing/2014/main" id="{C32BCB56-F4C6-42BB-95EE-314446747C7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20" name="Oval 119">
              <a:extLst>
                <a:ext uri="{FF2B5EF4-FFF2-40B4-BE49-F238E27FC236}">
                  <a16:creationId xmlns:a16="http://schemas.microsoft.com/office/drawing/2014/main" id="{51A0BAFD-E0A8-4D38-A094-FE5C60654715}"/>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21" name="Oval 120">
              <a:extLst>
                <a:ext uri="{FF2B5EF4-FFF2-40B4-BE49-F238E27FC236}">
                  <a16:creationId xmlns:a16="http://schemas.microsoft.com/office/drawing/2014/main" id="{C31D08F5-E65B-44A2-95CF-5C2F30CC9AD4}"/>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C</a:t>
              </a:r>
              <a:endParaRPr kumimoji="0" lang="en-SE" sz="1400" b="0" i="0" u="none" strike="noStrike" cap="none" normalizeH="0" baseline="0" dirty="0">
                <a:ln>
                  <a:noFill/>
                </a:ln>
                <a:effectLst/>
                <a:latin typeface="Arial" charset="0"/>
              </a:endParaRPr>
            </a:p>
          </p:txBody>
        </p:sp>
        <p:cxnSp>
          <p:nvCxnSpPr>
            <p:cNvPr id="122" name="Straight Arrow Connector 121">
              <a:extLst>
                <a:ext uri="{FF2B5EF4-FFF2-40B4-BE49-F238E27FC236}">
                  <a16:creationId xmlns:a16="http://schemas.microsoft.com/office/drawing/2014/main" id="{5CF4F2FC-DA59-4D19-8B19-D45D9644D020}"/>
                </a:ext>
              </a:extLst>
            </p:cNvPr>
            <p:cNvCxnSpPr>
              <a:stCxn id="118" idx="6"/>
              <a:endCxn id="11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123" name="Straight Arrow Connector 122">
              <a:extLst>
                <a:ext uri="{FF2B5EF4-FFF2-40B4-BE49-F238E27FC236}">
                  <a16:creationId xmlns:a16="http://schemas.microsoft.com/office/drawing/2014/main" id="{5CC92208-CBF3-40F3-B5D2-2135D3FC65B7}"/>
                </a:ext>
              </a:extLst>
            </p:cNvPr>
            <p:cNvCxnSpPr>
              <a:stCxn id="118" idx="5"/>
              <a:endCxn id="12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124" name="TextBox 123">
              <a:extLst>
                <a:ext uri="{FF2B5EF4-FFF2-40B4-BE49-F238E27FC236}">
                  <a16:creationId xmlns:a16="http://schemas.microsoft.com/office/drawing/2014/main" id="{8B192E03-25D1-4FAE-856C-2610462675CA}"/>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25" name="Straight Arrow Connector 124">
              <a:extLst>
                <a:ext uri="{FF2B5EF4-FFF2-40B4-BE49-F238E27FC236}">
                  <a16:creationId xmlns:a16="http://schemas.microsoft.com/office/drawing/2014/main" id="{FE51F1C0-BA53-439A-847D-420A82DE03AB}"/>
                </a:ext>
              </a:extLst>
            </p:cNvPr>
            <p:cNvCxnSpPr>
              <a:cxnSpLocks/>
              <a:endCxn id="12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26" name="TextBox 125">
              <a:extLst>
                <a:ext uri="{FF2B5EF4-FFF2-40B4-BE49-F238E27FC236}">
                  <a16:creationId xmlns:a16="http://schemas.microsoft.com/office/drawing/2014/main" id="{A2448CD5-4BC7-4B12-8A80-56847A6F6CEE}"/>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27" name="Straight Arrow Connector 126">
              <a:extLst>
                <a:ext uri="{FF2B5EF4-FFF2-40B4-BE49-F238E27FC236}">
                  <a16:creationId xmlns:a16="http://schemas.microsoft.com/office/drawing/2014/main" id="{5BA95E8C-4A27-43FF-A3FD-EFA213CD8EC8}"/>
                </a:ext>
              </a:extLst>
            </p:cNvPr>
            <p:cNvCxnSpPr>
              <a:cxnSpLocks/>
              <a:endCxn id="12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128" name="Oval 127">
              <a:extLst>
                <a:ext uri="{FF2B5EF4-FFF2-40B4-BE49-F238E27FC236}">
                  <a16:creationId xmlns:a16="http://schemas.microsoft.com/office/drawing/2014/main" id="{835EF15B-CE13-4317-A472-BCBEF078A1B0}"/>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29" name="Straight Arrow Connector 128">
              <a:extLst>
                <a:ext uri="{FF2B5EF4-FFF2-40B4-BE49-F238E27FC236}">
                  <a16:creationId xmlns:a16="http://schemas.microsoft.com/office/drawing/2014/main" id="{3078A75F-5F38-44F2-B669-9431C60D3438}"/>
                </a:ext>
              </a:extLst>
            </p:cNvPr>
            <p:cNvCxnSpPr>
              <a:cxnSpLocks/>
              <a:stCxn id="120" idx="5"/>
              <a:endCxn id="12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30" name="TextBox 129">
              <a:extLst>
                <a:ext uri="{FF2B5EF4-FFF2-40B4-BE49-F238E27FC236}">
                  <a16:creationId xmlns:a16="http://schemas.microsoft.com/office/drawing/2014/main" id="{FA0AC0B4-E94D-46CD-9A18-2AFF95275F18}"/>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131" name="TextBox 130">
              <a:extLst>
                <a:ext uri="{FF2B5EF4-FFF2-40B4-BE49-F238E27FC236}">
                  <a16:creationId xmlns:a16="http://schemas.microsoft.com/office/drawing/2014/main" id="{548CBA9A-460F-4B77-A169-E614ECC906F3}"/>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132" name="TextBox 131">
              <a:extLst>
                <a:ext uri="{FF2B5EF4-FFF2-40B4-BE49-F238E27FC236}">
                  <a16:creationId xmlns:a16="http://schemas.microsoft.com/office/drawing/2014/main" id="{E208ED80-666E-40A0-B652-74CD4B6B812D}"/>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152" name="Slide Number Placeholder 3">
            <a:extLst>
              <a:ext uri="{FF2B5EF4-FFF2-40B4-BE49-F238E27FC236}">
                <a16:creationId xmlns:a16="http://schemas.microsoft.com/office/drawing/2014/main" id="{B1E28125-BF72-4E11-88AE-4583A12B6CEB}"/>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8</a:t>
            </a:fld>
            <a:endParaRPr lang="en-US" altLang="zh-CN" dirty="0"/>
          </a:p>
        </p:txBody>
      </p:sp>
      <p:grpSp>
        <p:nvGrpSpPr>
          <p:cNvPr id="57" name="Group 56">
            <a:extLst>
              <a:ext uri="{FF2B5EF4-FFF2-40B4-BE49-F238E27FC236}">
                <a16:creationId xmlns:a16="http://schemas.microsoft.com/office/drawing/2014/main" id="{28CC82C4-592B-45AD-B6A1-011DEC166D22}"/>
              </a:ext>
            </a:extLst>
          </p:cNvPr>
          <p:cNvGrpSpPr/>
          <p:nvPr/>
        </p:nvGrpSpPr>
        <p:grpSpPr>
          <a:xfrm>
            <a:off x="955254" y="772579"/>
            <a:ext cx="3323299" cy="1506832"/>
            <a:chOff x="4445031" y="804488"/>
            <a:chExt cx="4377787" cy="1984952"/>
          </a:xfrm>
        </p:grpSpPr>
        <p:sp>
          <p:nvSpPr>
            <p:cNvPr id="58" name="Oval 57">
              <a:extLst>
                <a:ext uri="{FF2B5EF4-FFF2-40B4-BE49-F238E27FC236}">
                  <a16:creationId xmlns:a16="http://schemas.microsoft.com/office/drawing/2014/main" id="{C621A202-5562-428C-897D-A91D2BAB9133}"/>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S</a:t>
              </a:r>
              <a:endParaRPr kumimoji="0" lang="en-SE" sz="1400" b="0" i="0" u="none" strike="noStrike" cap="none" normalizeH="0" baseline="0" dirty="0">
                <a:ln>
                  <a:noFill/>
                </a:ln>
                <a:solidFill>
                  <a:srgbClr val="FF0000"/>
                </a:solidFill>
                <a:effectLst/>
                <a:latin typeface="Arial" charset="0"/>
              </a:endParaRPr>
            </a:p>
          </p:txBody>
        </p:sp>
        <p:sp>
          <p:nvSpPr>
            <p:cNvPr id="59" name="Oval 58">
              <a:extLst>
                <a:ext uri="{FF2B5EF4-FFF2-40B4-BE49-F238E27FC236}">
                  <a16:creationId xmlns:a16="http://schemas.microsoft.com/office/drawing/2014/main" id="{BA90905A-27EF-493F-846F-B1A29C686657}"/>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t>
              </a:r>
              <a:endParaRPr kumimoji="0" lang="en-SE" sz="1400" b="0" i="0" u="none" strike="noStrike" cap="none" normalizeH="0" baseline="0" dirty="0">
                <a:ln>
                  <a:noFill/>
                </a:ln>
                <a:solidFill>
                  <a:schemeClr val="tx1"/>
                </a:solidFill>
                <a:effectLst/>
                <a:latin typeface="Arial" charset="0"/>
              </a:endParaRPr>
            </a:p>
          </p:txBody>
        </p:sp>
        <p:sp>
          <p:nvSpPr>
            <p:cNvPr id="60" name="Oval 59">
              <a:extLst>
                <a:ext uri="{FF2B5EF4-FFF2-40B4-BE49-F238E27FC236}">
                  <a16:creationId xmlns:a16="http://schemas.microsoft.com/office/drawing/2014/main" id="{DCC3D1D2-9049-464D-9F7E-B0748BDB3836}"/>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B</a:t>
              </a:r>
              <a:endParaRPr kumimoji="0" lang="en-SE" sz="1400" b="0" i="0" u="none" strike="noStrike" cap="none" normalizeH="0" baseline="0" dirty="0">
                <a:ln>
                  <a:noFill/>
                </a:ln>
                <a:solidFill>
                  <a:schemeClr val="tx1"/>
                </a:solidFill>
                <a:effectLst/>
                <a:latin typeface="Arial" charset="0"/>
              </a:endParaRPr>
            </a:p>
          </p:txBody>
        </p:sp>
        <p:sp>
          <p:nvSpPr>
            <p:cNvPr id="61" name="Oval 60">
              <a:extLst>
                <a:ext uri="{FF2B5EF4-FFF2-40B4-BE49-F238E27FC236}">
                  <a16:creationId xmlns:a16="http://schemas.microsoft.com/office/drawing/2014/main" id="{B0AD8F9E-C70F-4849-AC4E-6299A1241308}"/>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C</a:t>
              </a:r>
              <a:endParaRPr kumimoji="0" lang="en-SE" sz="1400" b="0" i="0" u="none" strike="noStrike" cap="none" normalizeH="0" baseline="0" dirty="0">
                <a:ln>
                  <a:noFill/>
                </a:ln>
                <a:solidFill>
                  <a:schemeClr val="tx1"/>
                </a:solidFill>
                <a:effectLst/>
                <a:latin typeface="Arial" charset="0"/>
              </a:endParaRPr>
            </a:p>
          </p:txBody>
        </p:sp>
        <p:cxnSp>
          <p:nvCxnSpPr>
            <p:cNvPr id="62" name="Straight Arrow Connector 61">
              <a:extLst>
                <a:ext uri="{FF2B5EF4-FFF2-40B4-BE49-F238E27FC236}">
                  <a16:creationId xmlns:a16="http://schemas.microsoft.com/office/drawing/2014/main" id="{D9C578EC-EBBC-4345-A27A-12208FAA5568}"/>
                </a:ext>
              </a:extLst>
            </p:cNvPr>
            <p:cNvCxnSpPr>
              <a:stCxn id="58" idx="6"/>
              <a:endCxn id="59"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3398FF74-6F67-4A9D-BC56-996E4AEE2C6F}"/>
                </a:ext>
              </a:extLst>
            </p:cNvPr>
            <p:cNvCxnSpPr>
              <a:stCxn id="58" idx="5"/>
              <a:endCxn id="61"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64" name="TextBox 63">
              <a:extLst>
                <a:ext uri="{FF2B5EF4-FFF2-40B4-BE49-F238E27FC236}">
                  <a16:creationId xmlns:a16="http://schemas.microsoft.com/office/drawing/2014/main" id="{40D73478-5F15-4662-B6BA-E88FAF666B9D}"/>
                </a:ext>
              </a:extLst>
            </p:cNvPr>
            <p:cNvSpPr txBox="1"/>
            <p:nvPr/>
          </p:nvSpPr>
          <p:spPr>
            <a:xfrm>
              <a:off x="5202977" y="825975"/>
              <a:ext cx="374182" cy="405435"/>
            </a:xfrm>
            <a:prstGeom prst="rect">
              <a:avLst/>
            </a:prstGeom>
            <a:noFill/>
          </p:spPr>
          <p:txBody>
            <a:bodyPr wrap="none" rtlCol="0">
              <a:spAutoFit/>
            </a:bodyPr>
            <a:lstStyle/>
            <a:p>
              <a:r>
                <a:rPr lang="en-US" sz="1400" dirty="0"/>
                <a:t>2</a:t>
              </a:r>
              <a:endParaRPr lang="en-SE" sz="1400" dirty="0"/>
            </a:p>
          </p:txBody>
        </p:sp>
        <p:cxnSp>
          <p:nvCxnSpPr>
            <p:cNvPr id="65" name="Straight Arrow Connector 64">
              <a:extLst>
                <a:ext uri="{FF2B5EF4-FFF2-40B4-BE49-F238E27FC236}">
                  <a16:creationId xmlns:a16="http://schemas.microsoft.com/office/drawing/2014/main" id="{797C20CC-061E-42A3-B59A-81C7227F91BA}"/>
                </a:ext>
              </a:extLst>
            </p:cNvPr>
            <p:cNvCxnSpPr>
              <a:cxnSpLocks/>
              <a:endCxn id="60"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66" name="TextBox 65">
              <a:extLst>
                <a:ext uri="{FF2B5EF4-FFF2-40B4-BE49-F238E27FC236}">
                  <a16:creationId xmlns:a16="http://schemas.microsoft.com/office/drawing/2014/main" id="{973555A2-E31B-450B-94BB-A48620DF1C01}"/>
                </a:ext>
              </a:extLst>
            </p:cNvPr>
            <p:cNvSpPr txBox="1"/>
            <p:nvPr/>
          </p:nvSpPr>
          <p:spPr>
            <a:xfrm>
              <a:off x="6452172" y="825975"/>
              <a:ext cx="374182" cy="405435"/>
            </a:xfrm>
            <a:prstGeom prst="rect">
              <a:avLst/>
            </a:prstGeom>
            <a:noFill/>
          </p:spPr>
          <p:txBody>
            <a:bodyPr wrap="none" rtlCol="0">
              <a:spAutoFit/>
            </a:bodyPr>
            <a:lstStyle/>
            <a:p>
              <a:r>
                <a:rPr lang="en-US" sz="1400" dirty="0"/>
                <a:t>3</a:t>
              </a:r>
              <a:endParaRPr lang="en-SE" sz="1400" dirty="0"/>
            </a:p>
          </p:txBody>
        </p:sp>
        <p:cxnSp>
          <p:nvCxnSpPr>
            <p:cNvPr id="67" name="Straight Arrow Connector 66">
              <a:extLst>
                <a:ext uri="{FF2B5EF4-FFF2-40B4-BE49-F238E27FC236}">
                  <a16:creationId xmlns:a16="http://schemas.microsoft.com/office/drawing/2014/main" id="{F0D06267-0A66-4AB7-B3F4-FEBCFF28504D}"/>
                </a:ext>
              </a:extLst>
            </p:cNvPr>
            <p:cNvCxnSpPr>
              <a:cxnSpLocks/>
              <a:endCxn id="68"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68" name="Oval 67">
              <a:extLst>
                <a:ext uri="{FF2B5EF4-FFF2-40B4-BE49-F238E27FC236}">
                  <a16:creationId xmlns:a16="http://schemas.microsoft.com/office/drawing/2014/main" id="{AC1D6437-3539-43B3-BA23-89BAB1AAA51E}"/>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t>G</a:t>
              </a:r>
              <a:endParaRPr lang="en-SE" sz="2000" dirty="0"/>
            </a:p>
          </p:txBody>
        </p:sp>
        <p:cxnSp>
          <p:nvCxnSpPr>
            <p:cNvPr id="69" name="Straight Arrow Connector 68">
              <a:extLst>
                <a:ext uri="{FF2B5EF4-FFF2-40B4-BE49-F238E27FC236}">
                  <a16:creationId xmlns:a16="http://schemas.microsoft.com/office/drawing/2014/main" id="{5BFC5ABD-72D2-4C50-AD9D-06706D797249}"/>
                </a:ext>
              </a:extLst>
            </p:cNvPr>
            <p:cNvCxnSpPr>
              <a:cxnSpLocks/>
              <a:stCxn id="60" idx="5"/>
              <a:endCxn id="68"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70" name="TextBox 69">
              <a:extLst>
                <a:ext uri="{FF2B5EF4-FFF2-40B4-BE49-F238E27FC236}">
                  <a16:creationId xmlns:a16="http://schemas.microsoft.com/office/drawing/2014/main" id="{6E0AC238-9630-4330-AEA7-FD43B2229009}"/>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71" name="TextBox 70">
              <a:extLst>
                <a:ext uri="{FF2B5EF4-FFF2-40B4-BE49-F238E27FC236}">
                  <a16:creationId xmlns:a16="http://schemas.microsoft.com/office/drawing/2014/main" id="{3DCBA458-6557-4225-8F82-E114C34733F8}"/>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72" name="TextBox 71">
              <a:extLst>
                <a:ext uri="{FF2B5EF4-FFF2-40B4-BE49-F238E27FC236}">
                  <a16:creationId xmlns:a16="http://schemas.microsoft.com/office/drawing/2014/main" id="{83DD9295-5F22-4BE2-85A9-7330C670A8EA}"/>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73" name="Group 72">
            <a:extLst>
              <a:ext uri="{FF2B5EF4-FFF2-40B4-BE49-F238E27FC236}">
                <a16:creationId xmlns:a16="http://schemas.microsoft.com/office/drawing/2014/main" id="{5D137808-19DD-49AD-8B90-8048042759F0}"/>
              </a:ext>
            </a:extLst>
          </p:cNvPr>
          <p:cNvGrpSpPr/>
          <p:nvPr/>
        </p:nvGrpSpPr>
        <p:grpSpPr>
          <a:xfrm>
            <a:off x="928826" y="2821002"/>
            <a:ext cx="3323299" cy="1506832"/>
            <a:chOff x="4445031" y="804488"/>
            <a:chExt cx="4377787" cy="1984952"/>
          </a:xfrm>
        </p:grpSpPr>
        <p:sp>
          <p:nvSpPr>
            <p:cNvPr id="74" name="Oval 73">
              <a:extLst>
                <a:ext uri="{FF2B5EF4-FFF2-40B4-BE49-F238E27FC236}">
                  <a16:creationId xmlns:a16="http://schemas.microsoft.com/office/drawing/2014/main" id="{144A9D54-41DE-42A6-B3EC-259ECCE2C074}"/>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75" name="Oval 74">
              <a:extLst>
                <a:ext uri="{FF2B5EF4-FFF2-40B4-BE49-F238E27FC236}">
                  <a16:creationId xmlns:a16="http://schemas.microsoft.com/office/drawing/2014/main" id="{88D0F08B-9C11-47F9-92E3-5E30133275BF}"/>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76" name="Oval 75">
              <a:extLst>
                <a:ext uri="{FF2B5EF4-FFF2-40B4-BE49-F238E27FC236}">
                  <a16:creationId xmlns:a16="http://schemas.microsoft.com/office/drawing/2014/main" id="{1F1D70A4-BA7E-4FC0-8B97-6DB7036D0F5C}"/>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B</a:t>
              </a:r>
              <a:endParaRPr kumimoji="0" lang="en-SE" sz="1400" b="0" i="0" u="none" strike="noStrike" cap="none" normalizeH="0" baseline="0" dirty="0">
                <a:ln>
                  <a:noFill/>
                </a:ln>
                <a:solidFill>
                  <a:srgbClr val="FF0000"/>
                </a:solidFill>
                <a:effectLst/>
                <a:latin typeface="Arial" charset="0"/>
              </a:endParaRPr>
            </a:p>
          </p:txBody>
        </p:sp>
        <p:sp>
          <p:nvSpPr>
            <p:cNvPr id="77" name="Oval 76">
              <a:extLst>
                <a:ext uri="{FF2B5EF4-FFF2-40B4-BE49-F238E27FC236}">
                  <a16:creationId xmlns:a16="http://schemas.microsoft.com/office/drawing/2014/main" id="{C2011F11-FCA8-417A-A634-230783A8443E}"/>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effectLst/>
                  <a:latin typeface="Arial" charset="0"/>
                </a:rPr>
                <a:t>C</a:t>
              </a:r>
              <a:endParaRPr kumimoji="0" lang="en-SE" sz="1400" b="0" i="0" u="none" strike="noStrike" cap="none" normalizeH="0" baseline="0" dirty="0">
                <a:ln>
                  <a:noFill/>
                </a:ln>
                <a:effectLst/>
                <a:latin typeface="Arial" charset="0"/>
              </a:endParaRPr>
            </a:p>
          </p:txBody>
        </p:sp>
        <p:cxnSp>
          <p:nvCxnSpPr>
            <p:cNvPr id="78" name="Straight Arrow Connector 77">
              <a:extLst>
                <a:ext uri="{FF2B5EF4-FFF2-40B4-BE49-F238E27FC236}">
                  <a16:creationId xmlns:a16="http://schemas.microsoft.com/office/drawing/2014/main" id="{1D23C188-194B-4B3A-9805-0E439973D71E}"/>
                </a:ext>
              </a:extLst>
            </p:cNvPr>
            <p:cNvCxnSpPr>
              <a:stCxn id="74" idx="6"/>
              <a:endCxn id="75"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79" name="Straight Arrow Connector 78">
              <a:extLst>
                <a:ext uri="{FF2B5EF4-FFF2-40B4-BE49-F238E27FC236}">
                  <a16:creationId xmlns:a16="http://schemas.microsoft.com/office/drawing/2014/main" id="{167E5EF3-68A4-4189-8FB9-F562F26CEAFA}"/>
                </a:ext>
              </a:extLst>
            </p:cNvPr>
            <p:cNvCxnSpPr>
              <a:stCxn id="74" idx="5"/>
              <a:endCxn id="77" idx="1"/>
            </p:cNvCxnSpPr>
            <p:nvPr/>
          </p:nvCxnSpPr>
          <p:spPr bwMode="auto">
            <a:xfrm>
              <a:off x="5030398" y="1389855"/>
              <a:ext cx="1039066" cy="814218"/>
            </a:xfrm>
            <a:prstGeom prst="straightConnector1">
              <a:avLst/>
            </a:prstGeom>
            <a:noFill/>
            <a:ln w="25400" cap="flat" cmpd="sng" algn="ctr">
              <a:solidFill>
                <a:schemeClr val="tx1"/>
              </a:solidFill>
              <a:prstDash val="solid"/>
              <a:round/>
              <a:headEnd type="none" w="med" len="med"/>
              <a:tailEnd type="triangle"/>
            </a:ln>
            <a:effectLst/>
          </p:spPr>
        </p:cxnSp>
        <p:sp>
          <p:nvSpPr>
            <p:cNvPr id="80" name="TextBox 79">
              <a:extLst>
                <a:ext uri="{FF2B5EF4-FFF2-40B4-BE49-F238E27FC236}">
                  <a16:creationId xmlns:a16="http://schemas.microsoft.com/office/drawing/2014/main" id="{AD05ADB0-1F68-417F-8343-EC90F203D164}"/>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81" name="Straight Arrow Connector 80">
              <a:extLst>
                <a:ext uri="{FF2B5EF4-FFF2-40B4-BE49-F238E27FC236}">
                  <a16:creationId xmlns:a16="http://schemas.microsoft.com/office/drawing/2014/main" id="{EF3F58F0-7178-42FD-B03D-578D9B95C716}"/>
                </a:ext>
              </a:extLst>
            </p:cNvPr>
            <p:cNvCxnSpPr>
              <a:cxnSpLocks/>
              <a:endCxn id="76"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82" name="TextBox 81">
              <a:extLst>
                <a:ext uri="{FF2B5EF4-FFF2-40B4-BE49-F238E27FC236}">
                  <a16:creationId xmlns:a16="http://schemas.microsoft.com/office/drawing/2014/main" id="{DA9D76BC-35F7-472E-8713-20B1C793CC9F}"/>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83" name="Straight Arrow Connector 82">
              <a:extLst>
                <a:ext uri="{FF2B5EF4-FFF2-40B4-BE49-F238E27FC236}">
                  <a16:creationId xmlns:a16="http://schemas.microsoft.com/office/drawing/2014/main" id="{167C652D-72D2-42FD-A8F2-19D6400737AC}"/>
                </a:ext>
              </a:extLst>
            </p:cNvPr>
            <p:cNvCxnSpPr>
              <a:cxnSpLocks/>
              <a:endCxn id="84" idx="2"/>
            </p:cNvCxnSpPr>
            <p:nvPr/>
          </p:nvCxnSpPr>
          <p:spPr bwMode="auto">
            <a:xfrm>
              <a:off x="6650778" y="2446540"/>
              <a:ext cx="1486240" cy="0"/>
            </a:xfrm>
            <a:prstGeom prst="straightConnector1">
              <a:avLst/>
            </a:prstGeom>
            <a:noFill/>
            <a:ln w="25400" cap="flat" cmpd="sng" algn="ctr">
              <a:solidFill>
                <a:schemeClr val="tx1"/>
              </a:solidFill>
              <a:prstDash val="solid"/>
              <a:round/>
              <a:headEnd type="none" w="med" len="med"/>
              <a:tailEnd type="triangle"/>
            </a:ln>
            <a:effectLst/>
          </p:spPr>
        </p:cxnSp>
        <p:sp>
          <p:nvSpPr>
            <p:cNvPr id="84" name="Oval 83">
              <a:extLst>
                <a:ext uri="{FF2B5EF4-FFF2-40B4-BE49-F238E27FC236}">
                  <a16:creationId xmlns:a16="http://schemas.microsoft.com/office/drawing/2014/main" id="{23FF8DA8-C64A-4267-B7D5-5749365C8E8F}"/>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85" name="Straight Arrow Connector 84">
              <a:extLst>
                <a:ext uri="{FF2B5EF4-FFF2-40B4-BE49-F238E27FC236}">
                  <a16:creationId xmlns:a16="http://schemas.microsoft.com/office/drawing/2014/main" id="{56FBCD04-BDA6-4A9C-95B2-8ABA4330160D}"/>
                </a:ext>
              </a:extLst>
            </p:cNvPr>
            <p:cNvCxnSpPr>
              <a:cxnSpLocks/>
              <a:stCxn id="76" idx="5"/>
              <a:endCxn id="84"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86" name="TextBox 85">
              <a:extLst>
                <a:ext uri="{FF2B5EF4-FFF2-40B4-BE49-F238E27FC236}">
                  <a16:creationId xmlns:a16="http://schemas.microsoft.com/office/drawing/2014/main" id="{45083FC6-57B2-4E5E-8502-F67895066963}"/>
                </a:ext>
              </a:extLst>
            </p:cNvPr>
            <p:cNvSpPr txBox="1"/>
            <p:nvPr/>
          </p:nvSpPr>
          <p:spPr>
            <a:xfrm>
              <a:off x="5489786" y="1548088"/>
              <a:ext cx="505103" cy="405435"/>
            </a:xfrm>
            <a:prstGeom prst="rect">
              <a:avLst/>
            </a:prstGeom>
            <a:noFill/>
          </p:spPr>
          <p:txBody>
            <a:bodyPr wrap="none" rtlCol="0">
              <a:spAutoFit/>
            </a:bodyPr>
            <a:lstStyle/>
            <a:p>
              <a:r>
                <a:rPr lang="en-US" sz="1400" dirty="0"/>
                <a:t>10</a:t>
              </a:r>
              <a:endParaRPr lang="en-SE" sz="1400" dirty="0"/>
            </a:p>
          </p:txBody>
        </p:sp>
        <p:sp>
          <p:nvSpPr>
            <p:cNvPr id="87" name="TextBox 86">
              <a:extLst>
                <a:ext uri="{FF2B5EF4-FFF2-40B4-BE49-F238E27FC236}">
                  <a16:creationId xmlns:a16="http://schemas.microsoft.com/office/drawing/2014/main" id="{2B612E96-6E03-4FC5-8E9C-DE55CF9F58DC}"/>
                </a:ext>
              </a:extLst>
            </p:cNvPr>
            <p:cNvSpPr txBox="1"/>
            <p:nvPr/>
          </p:nvSpPr>
          <p:spPr>
            <a:xfrm>
              <a:off x="7095746" y="2099888"/>
              <a:ext cx="505103" cy="405435"/>
            </a:xfrm>
            <a:prstGeom prst="rect">
              <a:avLst/>
            </a:prstGeom>
            <a:noFill/>
          </p:spPr>
          <p:txBody>
            <a:bodyPr wrap="none" rtlCol="0">
              <a:spAutoFit/>
            </a:bodyPr>
            <a:lstStyle/>
            <a:p>
              <a:r>
                <a:rPr lang="en-US" sz="1400" dirty="0"/>
                <a:t>12</a:t>
              </a:r>
              <a:endParaRPr lang="en-SE" sz="1400" dirty="0"/>
            </a:p>
          </p:txBody>
        </p:sp>
        <p:sp>
          <p:nvSpPr>
            <p:cNvPr id="88" name="TextBox 87">
              <a:extLst>
                <a:ext uri="{FF2B5EF4-FFF2-40B4-BE49-F238E27FC236}">
                  <a16:creationId xmlns:a16="http://schemas.microsoft.com/office/drawing/2014/main" id="{B4B9BEA8-8C7F-4AE5-B326-94D537CFA06F}"/>
                </a:ext>
              </a:extLst>
            </p:cNvPr>
            <p:cNvSpPr txBox="1"/>
            <p:nvPr/>
          </p:nvSpPr>
          <p:spPr>
            <a:xfrm>
              <a:off x="7768330" y="1487783"/>
              <a:ext cx="505103" cy="405435"/>
            </a:xfrm>
            <a:prstGeom prst="rect">
              <a:avLst/>
            </a:prstGeom>
            <a:noFill/>
          </p:spPr>
          <p:txBody>
            <a:bodyPr wrap="none" rtlCol="0">
              <a:spAutoFit/>
            </a:bodyPr>
            <a:lstStyle/>
            <a:p>
              <a:r>
                <a:rPr lang="en-US" sz="1400" dirty="0"/>
                <a:t>20</a:t>
              </a:r>
              <a:endParaRPr lang="en-SE" sz="1400" dirty="0"/>
            </a:p>
          </p:txBody>
        </p:sp>
      </p:grpSp>
      <p:grpSp>
        <p:nvGrpSpPr>
          <p:cNvPr id="8" name="Group 7">
            <a:extLst>
              <a:ext uri="{FF2B5EF4-FFF2-40B4-BE49-F238E27FC236}">
                <a16:creationId xmlns:a16="http://schemas.microsoft.com/office/drawing/2014/main" id="{5D7CF20F-86C2-4BBC-9E44-F54137C8F9ED}"/>
              </a:ext>
            </a:extLst>
          </p:cNvPr>
          <p:cNvGrpSpPr/>
          <p:nvPr/>
        </p:nvGrpSpPr>
        <p:grpSpPr>
          <a:xfrm>
            <a:off x="955254" y="4869425"/>
            <a:ext cx="3323299" cy="1506831"/>
            <a:chOff x="955254" y="4869425"/>
            <a:chExt cx="3323299" cy="1506831"/>
          </a:xfrm>
        </p:grpSpPr>
        <p:sp>
          <p:nvSpPr>
            <p:cNvPr id="139" name="Oval 138">
              <a:extLst>
                <a:ext uri="{FF2B5EF4-FFF2-40B4-BE49-F238E27FC236}">
                  <a16:creationId xmlns:a16="http://schemas.microsoft.com/office/drawing/2014/main" id="{E5BB15DD-7792-4F03-BCCC-7455F72C0C77}"/>
                </a:ext>
              </a:extLst>
            </p:cNvPr>
            <p:cNvSpPr/>
            <p:nvPr/>
          </p:nvSpPr>
          <p:spPr bwMode="auto">
            <a:xfrm>
              <a:off x="955254" y="4869425"/>
              <a:ext cx="520610" cy="520609"/>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140" name="Oval 139">
              <a:extLst>
                <a:ext uri="{FF2B5EF4-FFF2-40B4-BE49-F238E27FC236}">
                  <a16:creationId xmlns:a16="http://schemas.microsoft.com/office/drawing/2014/main" id="{FFE0006A-14AB-4A68-A8B6-636628DCCE6D}"/>
                </a:ext>
              </a:extLst>
            </p:cNvPr>
            <p:cNvSpPr/>
            <p:nvPr/>
          </p:nvSpPr>
          <p:spPr bwMode="auto">
            <a:xfrm>
              <a:off x="1822937" y="4869425"/>
              <a:ext cx="520610" cy="520609"/>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141" name="Oval 140">
              <a:extLst>
                <a:ext uri="{FF2B5EF4-FFF2-40B4-BE49-F238E27FC236}">
                  <a16:creationId xmlns:a16="http://schemas.microsoft.com/office/drawing/2014/main" id="{CA569541-9954-4C4F-88D7-4F5180448F3A}"/>
                </a:ext>
              </a:extLst>
            </p:cNvPr>
            <p:cNvSpPr/>
            <p:nvPr/>
          </p:nvSpPr>
          <p:spPr bwMode="auto">
            <a:xfrm>
              <a:off x="2858003" y="4869425"/>
              <a:ext cx="520610" cy="520609"/>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142" name="Oval 141">
              <a:extLst>
                <a:ext uri="{FF2B5EF4-FFF2-40B4-BE49-F238E27FC236}">
                  <a16:creationId xmlns:a16="http://schemas.microsoft.com/office/drawing/2014/main" id="{7E05F0B4-0AA4-48EB-9EDD-7D572B72F7D4}"/>
                </a:ext>
              </a:extLst>
            </p:cNvPr>
            <p:cNvSpPr/>
            <p:nvPr/>
          </p:nvSpPr>
          <p:spPr bwMode="auto">
            <a:xfrm>
              <a:off x="2112164" y="5855647"/>
              <a:ext cx="520610" cy="520609"/>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143" name="Straight Arrow Connector 142">
              <a:extLst>
                <a:ext uri="{FF2B5EF4-FFF2-40B4-BE49-F238E27FC236}">
                  <a16:creationId xmlns:a16="http://schemas.microsoft.com/office/drawing/2014/main" id="{78EA233F-E265-4696-AE10-EE0C14079C92}"/>
                </a:ext>
              </a:extLst>
            </p:cNvPr>
            <p:cNvCxnSpPr>
              <a:stCxn id="139" idx="6"/>
              <a:endCxn id="140" idx="2"/>
            </p:cNvCxnSpPr>
            <p:nvPr/>
          </p:nvCxnSpPr>
          <p:spPr bwMode="auto">
            <a:xfrm>
              <a:off x="1475864" y="5129730"/>
              <a:ext cx="347073" cy="0"/>
            </a:xfrm>
            <a:prstGeom prst="straightConnector1">
              <a:avLst/>
            </a:prstGeom>
            <a:noFill/>
            <a:ln w="25400" cap="flat" cmpd="sng" algn="ctr">
              <a:solidFill>
                <a:schemeClr val="tx1"/>
              </a:solidFill>
              <a:prstDash val="solid"/>
              <a:round/>
              <a:headEnd type="none" w="med" len="med"/>
              <a:tailEnd type="triangle"/>
            </a:ln>
            <a:effectLst/>
          </p:spPr>
        </p:cxnSp>
        <p:cxnSp>
          <p:nvCxnSpPr>
            <p:cNvPr id="144" name="Straight Arrow Connector 143">
              <a:extLst>
                <a:ext uri="{FF2B5EF4-FFF2-40B4-BE49-F238E27FC236}">
                  <a16:creationId xmlns:a16="http://schemas.microsoft.com/office/drawing/2014/main" id="{1E669B0E-9270-4EE3-9A02-1E33180C15FA}"/>
                </a:ext>
              </a:extLst>
            </p:cNvPr>
            <p:cNvCxnSpPr>
              <a:stCxn id="139" idx="5"/>
              <a:endCxn id="142" idx="1"/>
            </p:cNvCxnSpPr>
            <p:nvPr/>
          </p:nvCxnSpPr>
          <p:spPr bwMode="auto">
            <a:xfrm>
              <a:off x="1399622" y="5313793"/>
              <a:ext cx="788784" cy="618095"/>
            </a:xfrm>
            <a:prstGeom prst="straightConnector1">
              <a:avLst/>
            </a:prstGeom>
            <a:noFill/>
            <a:ln w="25400" cap="flat" cmpd="sng" algn="ctr">
              <a:solidFill>
                <a:schemeClr val="tx1"/>
              </a:solidFill>
              <a:prstDash val="solid"/>
              <a:round/>
              <a:headEnd type="none" w="med" len="med"/>
              <a:tailEnd type="triangle"/>
            </a:ln>
            <a:effectLst/>
          </p:spPr>
        </p:cxnSp>
        <p:sp>
          <p:nvSpPr>
            <p:cNvPr id="145" name="TextBox 144">
              <a:extLst>
                <a:ext uri="{FF2B5EF4-FFF2-40B4-BE49-F238E27FC236}">
                  <a16:creationId xmlns:a16="http://schemas.microsoft.com/office/drawing/2014/main" id="{DB8E18C6-CB03-4C35-A340-DFBC3EEC306B}"/>
                </a:ext>
              </a:extLst>
            </p:cNvPr>
            <p:cNvSpPr txBox="1"/>
            <p:nvPr/>
          </p:nvSpPr>
          <p:spPr>
            <a:xfrm>
              <a:off x="1530632" y="4885736"/>
              <a:ext cx="284052" cy="307777"/>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46" name="Straight Arrow Connector 145">
              <a:extLst>
                <a:ext uri="{FF2B5EF4-FFF2-40B4-BE49-F238E27FC236}">
                  <a16:creationId xmlns:a16="http://schemas.microsoft.com/office/drawing/2014/main" id="{4CE99EDF-22C6-4E18-93A5-E04FF771B177}"/>
                </a:ext>
              </a:extLst>
            </p:cNvPr>
            <p:cNvCxnSpPr>
              <a:cxnSpLocks/>
              <a:endCxn id="141" idx="2"/>
            </p:cNvCxnSpPr>
            <p:nvPr/>
          </p:nvCxnSpPr>
          <p:spPr bwMode="auto">
            <a:xfrm>
              <a:off x="2337393" y="5129730"/>
              <a:ext cx="520610" cy="0"/>
            </a:xfrm>
            <a:prstGeom prst="straightConnector1">
              <a:avLst/>
            </a:prstGeom>
            <a:noFill/>
            <a:ln w="25400" cap="flat" cmpd="sng" algn="ctr">
              <a:solidFill>
                <a:schemeClr val="tx1"/>
              </a:solidFill>
              <a:prstDash val="solid"/>
              <a:round/>
              <a:headEnd type="none" w="med" len="med"/>
              <a:tailEnd type="triangle"/>
            </a:ln>
            <a:effectLst/>
          </p:spPr>
        </p:cxnSp>
        <p:sp>
          <p:nvSpPr>
            <p:cNvPr id="147" name="TextBox 146">
              <a:extLst>
                <a:ext uri="{FF2B5EF4-FFF2-40B4-BE49-F238E27FC236}">
                  <a16:creationId xmlns:a16="http://schemas.microsoft.com/office/drawing/2014/main" id="{8DB5B2F2-0D76-4CC7-BE25-62AF739D5608}"/>
                </a:ext>
              </a:extLst>
            </p:cNvPr>
            <p:cNvSpPr txBox="1"/>
            <p:nvPr/>
          </p:nvSpPr>
          <p:spPr>
            <a:xfrm>
              <a:off x="2478930" y="4885736"/>
              <a:ext cx="284052" cy="307777"/>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48" name="Straight Arrow Connector 147">
              <a:extLst>
                <a:ext uri="{FF2B5EF4-FFF2-40B4-BE49-F238E27FC236}">
                  <a16:creationId xmlns:a16="http://schemas.microsoft.com/office/drawing/2014/main" id="{5729CDCB-71F7-47D2-9359-76ACD733A68C}"/>
                </a:ext>
              </a:extLst>
            </p:cNvPr>
            <p:cNvCxnSpPr>
              <a:cxnSpLocks/>
              <a:endCxn id="153" idx="2"/>
            </p:cNvCxnSpPr>
            <p:nvPr/>
          </p:nvCxnSpPr>
          <p:spPr bwMode="auto">
            <a:xfrm>
              <a:off x="2629697" y="6115951"/>
              <a:ext cx="1128246" cy="0"/>
            </a:xfrm>
            <a:prstGeom prst="straightConnector1">
              <a:avLst/>
            </a:prstGeom>
            <a:noFill/>
            <a:ln w="25400" cap="flat" cmpd="sng" algn="ctr">
              <a:solidFill>
                <a:schemeClr val="tx1"/>
              </a:solidFill>
              <a:prstDash val="solid"/>
              <a:round/>
              <a:headEnd type="none" w="med" len="med"/>
              <a:tailEnd type="triangle"/>
            </a:ln>
            <a:effectLst/>
          </p:spPr>
        </p:cxnSp>
        <p:sp>
          <p:nvSpPr>
            <p:cNvPr id="153" name="Oval 152">
              <a:extLst>
                <a:ext uri="{FF2B5EF4-FFF2-40B4-BE49-F238E27FC236}">
                  <a16:creationId xmlns:a16="http://schemas.microsoft.com/office/drawing/2014/main" id="{39C29A70-19B8-4A24-9F8F-7B591E6C9A9E}"/>
                </a:ext>
              </a:extLst>
            </p:cNvPr>
            <p:cNvSpPr/>
            <p:nvPr/>
          </p:nvSpPr>
          <p:spPr bwMode="auto">
            <a:xfrm>
              <a:off x="3757943" y="5855647"/>
              <a:ext cx="520610" cy="520609"/>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54" name="Straight Arrow Connector 153">
              <a:extLst>
                <a:ext uri="{FF2B5EF4-FFF2-40B4-BE49-F238E27FC236}">
                  <a16:creationId xmlns:a16="http://schemas.microsoft.com/office/drawing/2014/main" id="{9AE2237E-8EEC-4196-A9DC-2839942E807D}"/>
                </a:ext>
              </a:extLst>
            </p:cNvPr>
            <p:cNvCxnSpPr>
              <a:cxnSpLocks/>
              <a:stCxn id="141" idx="5"/>
              <a:endCxn id="153" idx="1"/>
            </p:cNvCxnSpPr>
            <p:nvPr/>
          </p:nvCxnSpPr>
          <p:spPr bwMode="auto">
            <a:xfrm>
              <a:off x="3302371" y="5313793"/>
              <a:ext cx="531814" cy="618095"/>
            </a:xfrm>
            <a:prstGeom prst="straightConnector1">
              <a:avLst/>
            </a:prstGeom>
            <a:noFill/>
            <a:ln w="25400" cap="flat" cmpd="sng" algn="ctr">
              <a:solidFill>
                <a:schemeClr val="tx1"/>
              </a:solidFill>
              <a:prstDash val="solid"/>
              <a:round/>
              <a:headEnd type="none" w="med" len="med"/>
              <a:tailEnd type="triangle"/>
            </a:ln>
            <a:effectLst/>
          </p:spPr>
        </p:cxnSp>
        <p:sp>
          <p:nvSpPr>
            <p:cNvPr id="155" name="TextBox 154">
              <a:extLst>
                <a:ext uri="{FF2B5EF4-FFF2-40B4-BE49-F238E27FC236}">
                  <a16:creationId xmlns:a16="http://schemas.microsoft.com/office/drawing/2014/main" id="{5DDF461F-EBCE-43B2-B0F6-1E86469B2F35}"/>
                </a:ext>
              </a:extLst>
            </p:cNvPr>
            <p:cNvSpPr txBox="1"/>
            <p:nvPr/>
          </p:nvSpPr>
          <p:spPr>
            <a:xfrm>
              <a:off x="1748356" y="5433912"/>
              <a:ext cx="383438" cy="307777"/>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56" name="TextBox 155">
              <a:extLst>
                <a:ext uri="{FF2B5EF4-FFF2-40B4-BE49-F238E27FC236}">
                  <a16:creationId xmlns:a16="http://schemas.microsoft.com/office/drawing/2014/main" id="{B581BDAC-2F77-4CCC-8F29-F71E3C56F91E}"/>
                </a:ext>
              </a:extLst>
            </p:cNvPr>
            <p:cNvSpPr txBox="1"/>
            <p:nvPr/>
          </p:nvSpPr>
          <p:spPr>
            <a:xfrm>
              <a:off x="2967485" y="5852798"/>
              <a:ext cx="383438" cy="307777"/>
            </a:xfrm>
            <a:prstGeom prst="rect">
              <a:avLst/>
            </a:prstGeom>
            <a:noFill/>
          </p:spPr>
          <p:txBody>
            <a:bodyPr wrap="none" rtlCol="0">
              <a:spAutoFit/>
            </a:bodyPr>
            <a:lstStyle/>
            <a:p>
              <a:r>
                <a:rPr lang="en-US" sz="1400" dirty="0"/>
                <a:t>12</a:t>
              </a:r>
              <a:endParaRPr lang="en-SE" sz="1400" dirty="0"/>
            </a:p>
          </p:txBody>
        </p:sp>
        <p:sp>
          <p:nvSpPr>
            <p:cNvPr id="157" name="TextBox 156">
              <a:extLst>
                <a:ext uri="{FF2B5EF4-FFF2-40B4-BE49-F238E27FC236}">
                  <a16:creationId xmlns:a16="http://schemas.microsoft.com/office/drawing/2014/main" id="{B18A66C0-36E1-4053-8DD1-83D038DA4CE5}"/>
                </a:ext>
              </a:extLst>
            </p:cNvPr>
            <p:cNvSpPr txBox="1"/>
            <p:nvPr/>
          </p:nvSpPr>
          <p:spPr>
            <a:xfrm>
              <a:off x="3478062" y="5388133"/>
              <a:ext cx="383438" cy="307777"/>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2" name="Arrow: Right 1">
            <a:extLst>
              <a:ext uri="{FF2B5EF4-FFF2-40B4-BE49-F238E27FC236}">
                <a16:creationId xmlns:a16="http://schemas.microsoft.com/office/drawing/2014/main" id="{3503A881-B393-41A0-B317-2D70D404A21B}"/>
              </a:ext>
            </a:extLst>
          </p:cNvPr>
          <p:cNvSpPr/>
          <p:nvPr/>
        </p:nvSpPr>
        <p:spPr bwMode="auto">
          <a:xfrm>
            <a:off x="4464606" y="1200831"/>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58" name="Arrow: Right 157">
            <a:extLst>
              <a:ext uri="{FF2B5EF4-FFF2-40B4-BE49-F238E27FC236}">
                <a16:creationId xmlns:a16="http://schemas.microsoft.com/office/drawing/2014/main" id="{CF1F48AE-1242-4C8A-9075-B1627BB5DDCD}"/>
              </a:ext>
            </a:extLst>
          </p:cNvPr>
          <p:cNvSpPr/>
          <p:nvPr/>
        </p:nvSpPr>
        <p:spPr bwMode="auto">
          <a:xfrm>
            <a:off x="4464606" y="3348900"/>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89" name="Arrow: Right 88">
            <a:extLst>
              <a:ext uri="{FF2B5EF4-FFF2-40B4-BE49-F238E27FC236}">
                <a16:creationId xmlns:a16="http://schemas.microsoft.com/office/drawing/2014/main" id="{755EFA3F-D319-41FF-B468-E019687C49C3}"/>
              </a:ext>
            </a:extLst>
          </p:cNvPr>
          <p:cNvSpPr/>
          <p:nvPr/>
        </p:nvSpPr>
        <p:spPr bwMode="auto">
          <a:xfrm rot="9100048">
            <a:off x="4522314" y="2472632"/>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90" name="Arrow: Right 89">
            <a:extLst>
              <a:ext uri="{FF2B5EF4-FFF2-40B4-BE49-F238E27FC236}">
                <a16:creationId xmlns:a16="http://schemas.microsoft.com/office/drawing/2014/main" id="{61741707-E11C-45EB-9C0B-6C31963B9381}"/>
              </a:ext>
            </a:extLst>
          </p:cNvPr>
          <p:cNvSpPr/>
          <p:nvPr/>
        </p:nvSpPr>
        <p:spPr bwMode="auto">
          <a:xfrm rot="9100048">
            <a:off x="4522314" y="4529168"/>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grpSp>
        <p:nvGrpSpPr>
          <p:cNvPr id="93" name="Group 92">
            <a:extLst>
              <a:ext uri="{FF2B5EF4-FFF2-40B4-BE49-F238E27FC236}">
                <a16:creationId xmlns:a16="http://schemas.microsoft.com/office/drawing/2014/main" id="{434DBA90-A381-4079-BBCF-203229346923}"/>
              </a:ext>
            </a:extLst>
          </p:cNvPr>
          <p:cNvGrpSpPr/>
          <p:nvPr/>
        </p:nvGrpSpPr>
        <p:grpSpPr>
          <a:xfrm>
            <a:off x="5346499" y="4948565"/>
            <a:ext cx="3323299" cy="1506831"/>
            <a:chOff x="4445031" y="804488"/>
            <a:chExt cx="4377787" cy="1984952"/>
          </a:xfrm>
        </p:grpSpPr>
        <p:sp>
          <p:nvSpPr>
            <p:cNvPr id="94" name="Oval 93">
              <a:extLst>
                <a:ext uri="{FF2B5EF4-FFF2-40B4-BE49-F238E27FC236}">
                  <a16:creationId xmlns:a16="http://schemas.microsoft.com/office/drawing/2014/main" id="{D984DB53-660D-40F0-AC99-F3B99D1513B0}"/>
                </a:ext>
              </a:extLst>
            </p:cNvPr>
            <p:cNvSpPr/>
            <p:nvPr/>
          </p:nvSpPr>
          <p:spPr bwMode="auto">
            <a:xfrm>
              <a:off x="4445031" y="804488"/>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S</a:t>
              </a:r>
              <a:endParaRPr kumimoji="0" lang="en-SE" sz="1400" b="0" i="0" u="none" strike="noStrike" cap="none" normalizeH="0" baseline="0" dirty="0">
                <a:ln>
                  <a:noFill/>
                </a:ln>
                <a:solidFill>
                  <a:srgbClr val="0000FF"/>
                </a:solidFill>
                <a:effectLst/>
                <a:latin typeface="Arial" charset="0"/>
              </a:endParaRPr>
            </a:p>
          </p:txBody>
        </p:sp>
        <p:sp>
          <p:nvSpPr>
            <p:cNvPr id="95" name="Oval 94">
              <a:extLst>
                <a:ext uri="{FF2B5EF4-FFF2-40B4-BE49-F238E27FC236}">
                  <a16:creationId xmlns:a16="http://schemas.microsoft.com/office/drawing/2014/main" id="{BBD52215-4443-49F9-84E7-FD4B535CC554}"/>
                </a:ext>
              </a:extLst>
            </p:cNvPr>
            <p:cNvSpPr/>
            <p:nvPr/>
          </p:nvSpPr>
          <p:spPr bwMode="auto">
            <a:xfrm>
              <a:off x="5588031"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A</a:t>
              </a:r>
              <a:endParaRPr kumimoji="0" lang="en-SE" sz="1400" b="0" i="0" u="none" strike="noStrike" cap="none" normalizeH="0" baseline="0" dirty="0">
                <a:ln>
                  <a:noFill/>
                </a:ln>
                <a:solidFill>
                  <a:srgbClr val="0000FF"/>
                </a:solidFill>
                <a:effectLst/>
                <a:latin typeface="Arial" charset="0"/>
              </a:endParaRPr>
            </a:p>
          </p:txBody>
        </p:sp>
        <p:sp>
          <p:nvSpPr>
            <p:cNvPr id="96" name="Oval 95">
              <a:extLst>
                <a:ext uri="{FF2B5EF4-FFF2-40B4-BE49-F238E27FC236}">
                  <a16:creationId xmlns:a16="http://schemas.microsoft.com/office/drawing/2014/main" id="{5B21A7EC-1540-4D23-97CD-69E12E3927D7}"/>
                </a:ext>
              </a:extLst>
            </p:cNvPr>
            <p:cNvSpPr/>
            <p:nvPr/>
          </p:nvSpPr>
          <p:spPr bwMode="auto">
            <a:xfrm>
              <a:off x="6951525" y="804488"/>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rPr>
                <a:t>B</a:t>
              </a:r>
              <a:endParaRPr kumimoji="0" lang="en-SE" sz="1400" b="0" i="0" u="none" strike="noStrike" cap="none" normalizeH="0" baseline="0" dirty="0">
                <a:ln>
                  <a:noFill/>
                </a:ln>
                <a:solidFill>
                  <a:srgbClr val="0000FF"/>
                </a:solidFill>
                <a:effectLst/>
                <a:latin typeface="Arial" charset="0"/>
              </a:endParaRPr>
            </a:p>
          </p:txBody>
        </p:sp>
        <p:sp>
          <p:nvSpPr>
            <p:cNvPr id="97" name="Oval 96">
              <a:extLst>
                <a:ext uri="{FF2B5EF4-FFF2-40B4-BE49-F238E27FC236}">
                  <a16:creationId xmlns:a16="http://schemas.microsoft.com/office/drawing/2014/main" id="{0A69AD0E-498B-44A9-84BD-C4E5AC3925F0}"/>
                </a:ext>
              </a:extLst>
            </p:cNvPr>
            <p:cNvSpPr/>
            <p:nvPr/>
          </p:nvSpPr>
          <p:spPr bwMode="auto">
            <a:xfrm>
              <a:off x="5969031" y="2103640"/>
              <a:ext cx="685800" cy="6858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FF0000"/>
                  </a:solidFill>
                  <a:effectLst/>
                  <a:latin typeface="Arial" charset="0"/>
                </a:rPr>
                <a:t>C</a:t>
              </a:r>
              <a:endParaRPr kumimoji="0" lang="en-SE" sz="1400" b="0" i="0" u="none" strike="noStrike" cap="none" normalizeH="0" baseline="0" dirty="0">
                <a:ln>
                  <a:noFill/>
                </a:ln>
                <a:solidFill>
                  <a:srgbClr val="FF0000"/>
                </a:solidFill>
                <a:effectLst/>
                <a:latin typeface="Arial" charset="0"/>
              </a:endParaRPr>
            </a:p>
          </p:txBody>
        </p:sp>
        <p:cxnSp>
          <p:nvCxnSpPr>
            <p:cNvPr id="98" name="Straight Arrow Connector 97">
              <a:extLst>
                <a:ext uri="{FF2B5EF4-FFF2-40B4-BE49-F238E27FC236}">
                  <a16:creationId xmlns:a16="http://schemas.microsoft.com/office/drawing/2014/main" id="{0FBAFCC8-72BB-4A5B-AC55-7F783F51C7E2}"/>
                </a:ext>
              </a:extLst>
            </p:cNvPr>
            <p:cNvCxnSpPr>
              <a:stCxn id="94" idx="6"/>
              <a:endCxn id="95" idx="2"/>
            </p:cNvCxnSpPr>
            <p:nvPr/>
          </p:nvCxnSpPr>
          <p:spPr bwMode="auto">
            <a:xfrm>
              <a:off x="5130831" y="1147388"/>
              <a:ext cx="457200" cy="0"/>
            </a:xfrm>
            <a:prstGeom prst="straightConnector1">
              <a:avLst/>
            </a:prstGeom>
            <a:noFill/>
            <a:ln w="25400"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039A9A4-9B81-4524-B625-C1BED0270745}"/>
                </a:ext>
              </a:extLst>
            </p:cNvPr>
            <p:cNvCxnSpPr>
              <a:stCxn id="94" idx="5"/>
              <a:endCxn id="97" idx="1"/>
            </p:cNvCxnSpPr>
            <p:nvPr/>
          </p:nvCxnSpPr>
          <p:spPr bwMode="auto">
            <a:xfrm>
              <a:off x="5030398" y="1389855"/>
              <a:ext cx="1039066" cy="814218"/>
            </a:xfrm>
            <a:prstGeom prst="straightConnector1">
              <a:avLst/>
            </a:prstGeom>
            <a:noFill/>
            <a:ln w="38100" cap="flat" cmpd="sng" algn="ctr">
              <a:solidFill>
                <a:srgbClr val="FF0000"/>
              </a:solidFill>
              <a:prstDash val="solid"/>
              <a:round/>
              <a:headEnd type="none" w="med" len="med"/>
              <a:tailEnd type="triangle"/>
            </a:ln>
            <a:effectLst/>
          </p:spPr>
        </p:cxnSp>
        <p:sp>
          <p:nvSpPr>
            <p:cNvPr id="100" name="TextBox 99">
              <a:extLst>
                <a:ext uri="{FF2B5EF4-FFF2-40B4-BE49-F238E27FC236}">
                  <a16:creationId xmlns:a16="http://schemas.microsoft.com/office/drawing/2014/main" id="{1192857E-1752-478B-B347-1319886AB415}"/>
                </a:ext>
              </a:extLst>
            </p:cNvPr>
            <p:cNvSpPr txBox="1"/>
            <p:nvPr/>
          </p:nvSpPr>
          <p:spPr>
            <a:xfrm>
              <a:off x="5202977" y="825975"/>
              <a:ext cx="374182" cy="405435"/>
            </a:xfrm>
            <a:prstGeom prst="rect">
              <a:avLst/>
            </a:prstGeom>
            <a:noFill/>
          </p:spPr>
          <p:txBody>
            <a:bodyPr wrap="none" rtlCol="0">
              <a:spAutoFit/>
            </a:bodyPr>
            <a:lstStyle/>
            <a:p>
              <a:r>
                <a:rPr lang="en-US" sz="1400" dirty="0">
                  <a:solidFill>
                    <a:srgbClr val="FF0000"/>
                  </a:solidFill>
                </a:rPr>
                <a:t>2</a:t>
              </a:r>
              <a:endParaRPr lang="en-SE" sz="1400" dirty="0">
                <a:solidFill>
                  <a:srgbClr val="FF0000"/>
                </a:solidFill>
              </a:endParaRPr>
            </a:p>
          </p:txBody>
        </p:sp>
        <p:cxnSp>
          <p:nvCxnSpPr>
            <p:cNvPr id="101" name="Straight Arrow Connector 100">
              <a:extLst>
                <a:ext uri="{FF2B5EF4-FFF2-40B4-BE49-F238E27FC236}">
                  <a16:creationId xmlns:a16="http://schemas.microsoft.com/office/drawing/2014/main" id="{69126185-A446-49AE-8940-1A53809B91ED}"/>
                </a:ext>
              </a:extLst>
            </p:cNvPr>
            <p:cNvCxnSpPr>
              <a:cxnSpLocks/>
              <a:endCxn id="96" idx="2"/>
            </p:cNvCxnSpPr>
            <p:nvPr/>
          </p:nvCxnSpPr>
          <p:spPr bwMode="auto">
            <a:xfrm>
              <a:off x="6265725" y="1147388"/>
              <a:ext cx="685800" cy="0"/>
            </a:xfrm>
            <a:prstGeom prst="straightConnector1">
              <a:avLst/>
            </a:prstGeom>
            <a:noFill/>
            <a:ln w="25400" cap="flat" cmpd="sng" algn="ctr">
              <a:solidFill>
                <a:schemeClr val="tx1"/>
              </a:solidFill>
              <a:prstDash val="solid"/>
              <a:round/>
              <a:headEnd type="none" w="med" len="med"/>
              <a:tailEnd type="triangle"/>
            </a:ln>
            <a:effectLst/>
          </p:spPr>
        </p:cxnSp>
        <p:sp>
          <p:nvSpPr>
            <p:cNvPr id="102" name="TextBox 101">
              <a:extLst>
                <a:ext uri="{FF2B5EF4-FFF2-40B4-BE49-F238E27FC236}">
                  <a16:creationId xmlns:a16="http://schemas.microsoft.com/office/drawing/2014/main" id="{74C63E97-3ABD-4E3C-8D82-14B123214622}"/>
                </a:ext>
              </a:extLst>
            </p:cNvPr>
            <p:cNvSpPr txBox="1"/>
            <p:nvPr/>
          </p:nvSpPr>
          <p:spPr>
            <a:xfrm>
              <a:off x="6452172" y="825975"/>
              <a:ext cx="374182" cy="405435"/>
            </a:xfrm>
            <a:prstGeom prst="rect">
              <a:avLst/>
            </a:prstGeom>
            <a:noFill/>
          </p:spPr>
          <p:txBody>
            <a:bodyPr wrap="none" rtlCol="0">
              <a:spAutoFit/>
            </a:bodyPr>
            <a:lstStyle/>
            <a:p>
              <a:r>
                <a:rPr lang="en-US" sz="1400" dirty="0">
                  <a:solidFill>
                    <a:srgbClr val="FF0000"/>
                  </a:solidFill>
                </a:rPr>
                <a:t>3</a:t>
              </a:r>
              <a:endParaRPr lang="en-SE" sz="1400" dirty="0">
                <a:solidFill>
                  <a:srgbClr val="FF0000"/>
                </a:solidFill>
              </a:endParaRPr>
            </a:p>
          </p:txBody>
        </p:sp>
        <p:cxnSp>
          <p:nvCxnSpPr>
            <p:cNvPr id="103" name="Straight Arrow Connector 102">
              <a:extLst>
                <a:ext uri="{FF2B5EF4-FFF2-40B4-BE49-F238E27FC236}">
                  <a16:creationId xmlns:a16="http://schemas.microsoft.com/office/drawing/2014/main" id="{7AA836CC-41AD-4A63-BF24-03555D98BA33}"/>
                </a:ext>
              </a:extLst>
            </p:cNvPr>
            <p:cNvCxnSpPr>
              <a:cxnSpLocks/>
              <a:endCxn id="104" idx="2"/>
            </p:cNvCxnSpPr>
            <p:nvPr/>
          </p:nvCxnSpPr>
          <p:spPr bwMode="auto">
            <a:xfrm>
              <a:off x="6650778" y="2446540"/>
              <a:ext cx="1486240" cy="0"/>
            </a:xfrm>
            <a:prstGeom prst="straightConnector1">
              <a:avLst/>
            </a:prstGeom>
            <a:noFill/>
            <a:ln w="38100" cap="flat" cmpd="sng" algn="ctr">
              <a:solidFill>
                <a:srgbClr val="FF0000"/>
              </a:solidFill>
              <a:prstDash val="solid"/>
              <a:round/>
              <a:headEnd type="none" w="med" len="med"/>
              <a:tailEnd type="triangle"/>
            </a:ln>
            <a:effectLst/>
          </p:spPr>
        </p:cxnSp>
        <p:sp>
          <p:nvSpPr>
            <p:cNvPr id="104" name="Oval 103">
              <a:extLst>
                <a:ext uri="{FF2B5EF4-FFF2-40B4-BE49-F238E27FC236}">
                  <a16:creationId xmlns:a16="http://schemas.microsoft.com/office/drawing/2014/main" id="{03F549B3-80BA-4AEE-992A-7A86A941F03C}"/>
                </a:ext>
              </a:extLst>
            </p:cNvPr>
            <p:cNvSpPr/>
            <p:nvPr/>
          </p:nvSpPr>
          <p:spPr bwMode="auto">
            <a:xfrm>
              <a:off x="8137018" y="2103640"/>
              <a:ext cx="685800" cy="685800"/>
            </a:xfrm>
            <a:prstGeom prst="ellipse">
              <a:avLst/>
            </a:prstGeom>
            <a:solidFill>
              <a:schemeClr val="bg1">
                <a:lumMod val="85000"/>
              </a:schemeClr>
            </a:solidFill>
            <a:ln w="2540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FF0000"/>
                  </a:solidFill>
                </a:rPr>
                <a:t>G</a:t>
              </a:r>
              <a:endParaRPr lang="en-SE" sz="2000" dirty="0">
                <a:solidFill>
                  <a:srgbClr val="FF0000"/>
                </a:solidFill>
              </a:endParaRPr>
            </a:p>
          </p:txBody>
        </p:sp>
        <p:cxnSp>
          <p:nvCxnSpPr>
            <p:cNvPr id="105" name="Straight Arrow Connector 104">
              <a:extLst>
                <a:ext uri="{FF2B5EF4-FFF2-40B4-BE49-F238E27FC236}">
                  <a16:creationId xmlns:a16="http://schemas.microsoft.com/office/drawing/2014/main" id="{6F1F3A3B-C46B-4060-A51B-F29DD530477E}"/>
                </a:ext>
              </a:extLst>
            </p:cNvPr>
            <p:cNvCxnSpPr>
              <a:cxnSpLocks/>
              <a:stCxn id="96" idx="5"/>
              <a:endCxn id="104" idx="1"/>
            </p:cNvCxnSpPr>
            <p:nvPr/>
          </p:nvCxnSpPr>
          <p:spPr bwMode="auto">
            <a:xfrm>
              <a:off x="7536892" y="1389855"/>
              <a:ext cx="700559" cy="814218"/>
            </a:xfrm>
            <a:prstGeom prst="straightConnector1">
              <a:avLst/>
            </a:prstGeom>
            <a:noFill/>
            <a:ln w="25400" cap="flat" cmpd="sng" algn="ctr">
              <a:solidFill>
                <a:schemeClr val="tx1"/>
              </a:solidFill>
              <a:prstDash val="solid"/>
              <a:round/>
              <a:headEnd type="none" w="med" len="med"/>
              <a:tailEnd type="triangle"/>
            </a:ln>
            <a:effectLst/>
          </p:spPr>
        </p:cxnSp>
        <p:sp>
          <p:nvSpPr>
            <p:cNvPr id="106" name="TextBox 105">
              <a:extLst>
                <a:ext uri="{FF2B5EF4-FFF2-40B4-BE49-F238E27FC236}">
                  <a16:creationId xmlns:a16="http://schemas.microsoft.com/office/drawing/2014/main" id="{C9DBA145-DA12-4507-9BE0-FD40B21B61E9}"/>
                </a:ext>
              </a:extLst>
            </p:cNvPr>
            <p:cNvSpPr txBox="1"/>
            <p:nvPr/>
          </p:nvSpPr>
          <p:spPr>
            <a:xfrm>
              <a:off x="5489786" y="1548088"/>
              <a:ext cx="505103" cy="405435"/>
            </a:xfrm>
            <a:prstGeom prst="rect">
              <a:avLst/>
            </a:prstGeom>
            <a:noFill/>
          </p:spPr>
          <p:txBody>
            <a:bodyPr wrap="none" rtlCol="0">
              <a:spAutoFit/>
            </a:bodyPr>
            <a:lstStyle/>
            <a:p>
              <a:r>
                <a:rPr lang="en-US" sz="1400" dirty="0">
                  <a:solidFill>
                    <a:srgbClr val="FF0000"/>
                  </a:solidFill>
                </a:rPr>
                <a:t>10</a:t>
              </a:r>
              <a:endParaRPr lang="en-SE" sz="1400" dirty="0">
                <a:solidFill>
                  <a:srgbClr val="FF0000"/>
                </a:solidFill>
              </a:endParaRPr>
            </a:p>
          </p:txBody>
        </p:sp>
        <p:sp>
          <p:nvSpPr>
            <p:cNvPr id="107" name="TextBox 106">
              <a:extLst>
                <a:ext uri="{FF2B5EF4-FFF2-40B4-BE49-F238E27FC236}">
                  <a16:creationId xmlns:a16="http://schemas.microsoft.com/office/drawing/2014/main" id="{61351D9F-1F42-4556-9DE2-F42A0D449352}"/>
                </a:ext>
              </a:extLst>
            </p:cNvPr>
            <p:cNvSpPr txBox="1"/>
            <p:nvPr/>
          </p:nvSpPr>
          <p:spPr>
            <a:xfrm>
              <a:off x="7095746" y="2099888"/>
              <a:ext cx="505103" cy="405435"/>
            </a:xfrm>
            <a:prstGeom prst="rect">
              <a:avLst/>
            </a:prstGeom>
            <a:noFill/>
          </p:spPr>
          <p:txBody>
            <a:bodyPr wrap="none" rtlCol="0">
              <a:spAutoFit/>
            </a:bodyPr>
            <a:lstStyle/>
            <a:p>
              <a:r>
                <a:rPr lang="en-US" sz="1400" dirty="0">
                  <a:solidFill>
                    <a:srgbClr val="FF0000"/>
                  </a:solidFill>
                </a:rPr>
                <a:t>12</a:t>
              </a:r>
              <a:endParaRPr lang="en-SE" sz="1400" dirty="0">
                <a:solidFill>
                  <a:srgbClr val="FF0000"/>
                </a:solidFill>
              </a:endParaRPr>
            </a:p>
          </p:txBody>
        </p:sp>
        <p:sp>
          <p:nvSpPr>
            <p:cNvPr id="108" name="TextBox 107">
              <a:extLst>
                <a:ext uri="{FF2B5EF4-FFF2-40B4-BE49-F238E27FC236}">
                  <a16:creationId xmlns:a16="http://schemas.microsoft.com/office/drawing/2014/main" id="{FEE1B626-1462-4A7C-9BF0-807044648CC2}"/>
                </a:ext>
              </a:extLst>
            </p:cNvPr>
            <p:cNvSpPr txBox="1"/>
            <p:nvPr/>
          </p:nvSpPr>
          <p:spPr>
            <a:xfrm>
              <a:off x="7768330" y="1487783"/>
              <a:ext cx="505103" cy="405435"/>
            </a:xfrm>
            <a:prstGeom prst="rect">
              <a:avLst/>
            </a:prstGeom>
            <a:noFill/>
          </p:spPr>
          <p:txBody>
            <a:bodyPr wrap="none" rtlCol="0">
              <a:spAutoFit/>
            </a:bodyPr>
            <a:lstStyle/>
            <a:p>
              <a:r>
                <a:rPr lang="en-US" sz="1400" dirty="0">
                  <a:solidFill>
                    <a:srgbClr val="FF0000"/>
                  </a:solidFill>
                </a:rPr>
                <a:t>20</a:t>
              </a:r>
              <a:endParaRPr lang="en-SE" sz="1400" dirty="0">
                <a:solidFill>
                  <a:srgbClr val="FF0000"/>
                </a:solidFill>
              </a:endParaRPr>
            </a:p>
          </p:txBody>
        </p:sp>
      </p:grpSp>
      <p:sp>
        <p:nvSpPr>
          <p:cNvPr id="109" name="Arrow: Right 108">
            <a:extLst>
              <a:ext uri="{FF2B5EF4-FFF2-40B4-BE49-F238E27FC236}">
                <a16:creationId xmlns:a16="http://schemas.microsoft.com/office/drawing/2014/main" id="{D9FEAF8D-2351-4A64-BCB8-CB0F751C3D3A}"/>
              </a:ext>
            </a:extLst>
          </p:cNvPr>
          <p:cNvSpPr/>
          <p:nvPr/>
        </p:nvSpPr>
        <p:spPr bwMode="auto">
          <a:xfrm>
            <a:off x="4572000" y="5548068"/>
            <a:ext cx="570706" cy="387242"/>
          </a:xfrm>
          <a:prstGeom prst="rightArrow">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
        <p:nvSpPr>
          <p:cNvPr id="113" name="Rectangle 112">
            <a:extLst>
              <a:ext uri="{FF2B5EF4-FFF2-40B4-BE49-F238E27FC236}">
                <a16:creationId xmlns:a16="http://schemas.microsoft.com/office/drawing/2014/main" id="{5B765E72-9A1C-448B-B773-880B12A40EFB}"/>
              </a:ext>
            </a:extLst>
          </p:cNvPr>
          <p:cNvSpPr/>
          <p:nvPr/>
        </p:nvSpPr>
        <p:spPr>
          <a:xfrm>
            <a:off x="3038056" y="6482004"/>
            <a:ext cx="3638594" cy="369332"/>
          </a:xfrm>
          <a:prstGeom prst="rect">
            <a:avLst/>
          </a:prstGeom>
        </p:spPr>
        <p:txBody>
          <a:bodyPr wrap="square">
            <a:spAutoFit/>
          </a:bodyPr>
          <a:lstStyle/>
          <a:p>
            <a:r>
              <a:rPr lang="en-US" dirty="0"/>
              <a:t>Must always expand all nodes.</a:t>
            </a:r>
            <a:endParaRPr lang="en-SE" dirty="0"/>
          </a:p>
        </p:txBody>
      </p:sp>
    </p:spTree>
    <p:extLst>
      <p:ext uri="{BB962C8B-B14F-4D97-AF65-F5344CB8AC3E}">
        <p14:creationId xmlns:p14="http://schemas.microsoft.com/office/powerpoint/2010/main" val="144160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4999-2B0D-4022-ACB4-504CCB959ECC}"/>
              </a:ext>
            </a:extLst>
          </p:cNvPr>
          <p:cNvSpPr>
            <a:spLocks noGrp="1"/>
          </p:cNvSpPr>
          <p:nvPr>
            <p:ph type="title"/>
          </p:nvPr>
        </p:nvSpPr>
        <p:spPr/>
        <p:txBody>
          <a:bodyPr/>
          <a:lstStyle/>
          <a:p>
            <a:r>
              <a:rPr lang="en-US" dirty="0"/>
              <a:t>Dijkstra’s Algorithm</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578ED1-6ED3-47A5-BFA2-2D093877FAFA}"/>
                  </a:ext>
                </a:extLst>
              </p:cNvPr>
              <p:cNvSpPr>
                <a:spLocks noGrp="1"/>
              </p:cNvSpPr>
              <p:nvPr>
                <p:ph idx="1"/>
              </p:nvPr>
            </p:nvSpPr>
            <p:spPr>
              <a:xfrm>
                <a:off x="5288280" y="1447800"/>
                <a:ext cx="3627120" cy="4953000"/>
              </a:xfrm>
            </p:spPr>
            <p:txBody>
              <a:bodyPr/>
              <a:lstStyle/>
              <a:p>
                <a:r>
                  <a:rPr lang="en-US" dirty="0"/>
                  <a:t>open[v] is sorted and popped in decreasing order of </a:t>
                </a:r>
                <a14:m>
                  <m:oMath xmlns:m="http://schemas.openxmlformats.org/officeDocument/2006/math">
                    <m:r>
                      <a:rPr lang="en-US" i="1">
                        <a:latin typeface="Cambria Math" panose="02040503050406030204" pitchFamily="18" charset="0"/>
                      </a:rPr>
                      <m:t>𝑢𝐶𝑜𝑠𝑡</m:t>
                    </m:r>
                    <m:r>
                      <a:rPr lang="en-US" i="1">
                        <a:latin typeface="Cambria Math" panose="02040503050406030204" pitchFamily="18" charset="0"/>
                      </a:rPr>
                      <m:t>+</m:t>
                    </m:r>
                    <m:r>
                      <a:rPr lang="en-US" i="1">
                        <a:latin typeface="Cambria Math" panose="02040503050406030204" pitchFamily="18" charset="0"/>
                      </a:rPr>
                      <m:t>𝑢𝑣𝐶𝑜𝑠𝑡</m:t>
                    </m:r>
                  </m:oMath>
                </a14:m>
                <a:r>
                  <a:rPr lang="en-US" dirty="0"/>
                  <a:t>, cost of partial path to the source node </a:t>
                </a:r>
                <a14:m>
                  <m:oMath xmlns:m="http://schemas.openxmlformats.org/officeDocument/2006/math">
                    <m:r>
                      <a:rPr lang="en-US" b="0" i="1" smtClean="0">
                        <a:latin typeface="Cambria Math" panose="02040503050406030204" pitchFamily="18" charset="0"/>
                      </a:rPr>
                      <m:t>𝑠</m:t>
                    </m:r>
                  </m:oMath>
                </a14:m>
                <a:r>
                  <a:rPr lang="en-US" dirty="0"/>
                  <a:t>.</a:t>
                </a:r>
                <a:endParaRPr lang="en-SE" dirty="0"/>
              </a:p>
            </p:txBody>
          </p:sp>
        </mc:Choice>
        <mc:Fallback xmlns="">
          <p:sp>
            <p:nvSpPr>
              <p:cNvPr id="3" name="Content Placeholder 2">
                <a:extLst>
                  <a:ext uri="{FF2B5EF4-FFF2-40B4-BE49-F238E27FC236}">
                    <a16:creationId xmlns:a16="http://schemas.microsoft.com/office/drawing/2014/main" id="{D2578ED1-6ED3-47A5-BFA2-2D093877FAFA}"/>
                  </a:ext>
                </a:extLst>
              </p:cNvPr>
              <p:cNvSpPr>
                <a:spLocks noGrp="1" noRot="1" noChangeAspect="1" noMove="1" noResize="1" noEditPoints="1" noAdjustHandles="1" noChangeArrowheads="1" noChangeShapeType="1" noTextEdit="1"/>
              </p:cNvSpPr>
              <p:nvPr>
                <p:ph idx="1"/>
              </p:nvPr>
            </p:nvSpPr>
            <p:spPr>
              <a:xfrm>
                <a:off x="5288280" y="1447800"/>
                <a:ext cx="3627120" cy="4953000"/>
              </a:xfrm>
              <a:blipFill>
                <a:blip r:embed="rId2"/>
                <a:stretch>
                  <a:fillRect l="-3866" t="-1601" r="-571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5CFEC953-77A2-43F5-A0CC-EE32F82CDFA6}"/>
              </a:ext>
            </a:extLst>
          </p:cNvPr>
          <p:cNvSpPr>
            <a:spLocks noGrp="1"/>
          </p:cNvSpPr>
          <p:nvPr>
            <p:ph type="sldNum" sz="quarter" idx="12"/>
          </p:nvPr>
        </p:nvSpPr>
        <p:spPr/>
        <p:txBody>
          <a:bodyPr/>
          <a:lstStyle/>
          <a:p>
            <a:pPr>
              <a:defRPr/>
            </a:pPr>
            <a:fld id="{F57F456A-00AF-44E6-8D70-638C0D0130FF}" type="slidenum">
              <a:rPr lang="en-US" altLang="zh-CN" smtClean="0"/>
              <a:pPr>
                <a:defRPr/>
              </a:pPr>
              <a:t>9</a:t>
            </a:fld>
            <a:endParaRPr lang="en-US" altLang="zh-CN" dirty="0"/>
          </a:p>
        </p:txBody>
      </p:sp>
      <p:pic>
        <p:nvPicPr>
          <p:cNvPr id="5" name="Picture 4">
            <a:extLst>
              <a:ext uri="{FF2B5EF4-FFF2-40B4-BE49-F238E27FC236}">
                <a16:creationId xmlns:a16="http://schemas.microsoft.com/office/drawing/2014/main" id="{7FE76D60-AA67-4563-AB11-96481835B2B4}"/>
              </a:ext>
            </a:extLst>
          </p:cNvPr>
          <p:cNvPicPr>
            <a:picLocks noChangeAspect="1"/>
          </p:cNvPicPr>
          <p:nvPr/>
        </p:nvPicPr>
        <p:blipFill>
          <a:blip r:embed="rId3"/>
          <a:stretch>
            <a:fillRect/>
          </a:stretch>
        </p:blipFill>
        <p:spPr>
          <a:xfrm>
            <a:off x="472440" y="1090623"/>
            <a:ext cx="4800600" cy="5492739"/>
          </a:xfrm>
          <a:prstGeom prst="rect">
            <a:avLst/>
          </a:prstGeom>
        </p:spPr>
      </p:pic>
    </p:spTree>
    <p:extLst>
      <p:ext uri="{BB962C8B-B14F-4D97-AF65-F5344CB8AC3E}">
        <p14:creationId xmlns:p14="http://schemas.microsoft.com/office/powerpoint/2010/main" val="109770233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New.potx" id="{B14B07C0-9486-4721-8783-BFBD5BB00260}" vid="{C37858ED-E72E-42C2-A32A-A61396065B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11932</TotalTime>
  <Words>6332</Words>
  <Application>Microsoft Office PowerPoint</Application>
  <PresentationFormat>On-screen Show (4:3)</PresentationFormat>
  <Paragraphs>904</Paragraphs>
  <Slides>70</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Cambria Math</vt:lpstr>
      <vt:lpstr>Segoe UI Light</vt:lpstr>
      <vt:lpstr>Default Design</vt:lpstr>
      <vt:lpstr>L5  Planning</vt:lpstr>
      <vt:lpstr>A Hierarchy of Planners</vt:lpstr>
      <vt:lpstr>Outline</vt:lpstr>
      <vt:lpstr>Route Planning</vt:lpstr>
      <vt:lpstr>BFS and DFS</vt:lpstr>
      <vt:lpstr>Running Example</vt:lpstr>
      <vt:lpstr>BFS</vt:lpstr>
      <vt:lpstr>DFS</vt:lpstr>
      <vt:lpstr>Dijkstra’s Algorithm</vt:lpstr>
      <vt:lpstr>Dijkstra Example</vt:lpstr>
      <vt:lpstr>Dijkstra Example cont’</vt:lpstr>
      <vt:lpstr>A* Algorithm (Compare to Dijkstra)</vt:lpstr>
      <vt:lpstr>A* Example</vt:lpstr>
      <vt:lpstr>How to Design an Admissible Heuristic?</vt:lpstr>
      <vt:lpstr>Exercise</vt:lpstr>
      <vt:lpstr>A* vs. Dijkstra</vt:lpstr>
      <vt:lpstr>A* vs. Dijkstra (Animation)</vt:lpstr>
      <vt:lpstr>Outline</vt:lpstr>
      <vt:lpstr>Behavior Planner</vt:lpstr>
      <vt:lpstr>Driving Maneuvers</vt:lpstr>
      <vt:lpstr>Behavior Planning Approaches</vt:lpstr>
      <vt:lpstr> An Intersection Scenario without Dynamic Objects</vt:lpstr>
      <vt:lpstr>PowerPoint Presentation</vt:lpstr>
      <vt:lpstr>PowerPoint Presentation</vt:lpstr>
      <vt:lpstr> An Intersection Scenario with Dynamic Objects</vt:lpstr>
      <vt:lpstr>Handling Multiple Scenarios with Hierarchical FSM</vt:lpstr>
      <vt:lpstr>Handling Multiple Scenarios with Hierarchical FSM</vt:lpstr>
      <vt:lpstr>Limitations of FSM-based Behavior Planning</vt:lpstr>
      <vt:lpstr>Outline</vt:lpstr>
      <vt:lpstr>Vehicle Control Architecture</vt:lpstr>
      <vt:lpstr>Motion Planning</vt:lpstr>
      <vt:lpstr>Motion Planning Methods</vt:lpstr>
      <vt:lpstr>Occupancy Grid</vt:lpstr>
      <vt:lpstr>Rapidly-exploring Random Tree (RRT)</vt:lpstr>
      <vt:lpstr>Path Smoothing</vt:lpstr>
      <vt:lpstr>RRT Animation</vt:lpstr>
      <vt:lpstr>Probabilistic Roadmap (PRM) </vt:lpstr>
      <vt:lpstr>RRT vs. PRM</vt:lpstr>
      <vt:lpstr>RRT &amp; PRM</vt:lpstr>
      <vt:lpstr>Quiz</vt:lpstr>
      <vt:lpstr>Parametric Curve-based Planning</vt:lpstr>
      <vt:lpstr>Quintic Splines</vt:lpstr>
      <vt:lpstr>Polynomial Spirals</vt:lpstr>
      <vt:lpstr>Bending Energy Optimization Objective</vt:lpstr>
      <vt:lpstr>Soft Constraints</vt:lpstr>
      <vt:lpstr>Example Spline vs. Spiral</vt:lpstr>
      <vt:lpstr>Speed Profile Generation</vt:lpstr>
      <vt:lpstr>Curvature and Lateral Acceleration</vt:lpstr>
      <vt:lpstr>Speed Profile Examples</vt:lpstr>
      <vt:lpstr>Linear Ramp vs. Trapezoidal Profile</vt:lpstr>
      <vt:lpstr>Linear Ramp Profile</vt:lpstr>
      <vt:lpstr>Trapezoidal Profile</vt:lpstr>
      <vt:lpstr>Outline</vt:lpstr>
      <vt:lpstr>Avoid collisions at all cost?</vt:lpstr>
      <vt:lpstr>Explicit Traffic Rules</vt:lpstr>
      <vt:lpstr>Implicit Traffic Rules</vt:lpstr>
      <vt:lpstr>Responsibility-Sensitive Safety (RSS)</vt:lpstr>
      <vt:lpstr>Five Rules of RSS</vt:lpstr>
      <vt:lpstr>RSS: High-Level Description</vt:lpstr>
      <vt:lpstr>Non-safe Lateral Maneuver</vt:lpstr>
      <vt:lpstr>Non-Safe Longitudinal Maneuver</vt:lpstr>
      <vt:lpstr>Responsibility </vt:lpstr>
      <vt:lpstr>Keep Safe Distances</vt:lpstr>
      <vt:lpstr>Rule 1: Safe Longitudinal Distance</vt:lpstr>
      <vt:lpstr>Safe Longitudinal Distance: the Proof</vt:lpstr>
      <vt:lpstr>Safety vs. Efficiency</vt:lpstr>
      <vt:lpstr>Proper Response</vt:lpstr>
      <vt:lpstr>Other RSS Rules</vt:lpstr>
      <vt:lpstr>Integration into Apollo and CARLA</vt:lpstr>
      <vt:lpstr>Summary</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Multi-core architectures</dc:title>
  <dc:creator>SCS</dc:creator>
  <cp:lastModifiedBy>Zonghua Gu</cp:lastModifiedBy>
  <cp:revision>841</cp:revision>
  <dcterms:created xsi:type="dcterms:W3CDTF">2006-04-25T21:28:16Z</dcterms:created>
  <dcterms:modified xsi:type="dcterms:W3CDTF">2024-03-01T10:41:12Z</dcterms:modified>
</cp:coreProperties>
</file>