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45"/>
  </p:notesMasterIdLst>
  <p:sldIdLst>
    <p:sldId id="256" r:id="rId6"/>
    <p:sldId id="257" r:id="rId7"/>
    <p:sldId id="258" r:id="rId8"/>
    <p:sldId id="291" r:id="rId9"/>
    <p:sldId id="259" r:id="rId10"/>
    <p:sldId id="29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93" r:id="rId21"/>
    <p:sldId id="269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94" r:id="rId30"/>
    <p:sldId id="278" r:id="rId31"/>
    <p:sldId id="279" r:id="rId32"/>
    <p:sldId id="282" r:id="rId33"/>
    <p:sldId id="285" r:id="rId34"/>
    <p:sldId id="283" r:id="rId35"/>
    <p:sldId id="284" r:id="rId36"/>
    <p:sldId id="280" r:id="rId37"/>
    <p:sldId id="295" r:id="rId38"/>
    <p:sldId id="281" r:id="rId39"/>
    <p:sldId id="286" r:id="rId40"/>
    <p:sldId id="287" r:id="rId41"/>
    <p:sldId id="288" r:id="rId42"/>
    <p:sldId id="290" r:id="rId43"/>
    <p:sldId id="28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1EA2FD-096D-2A4F-917C-DAF62E89CBC2}">
          <p14:sldIdLst>
            <p14:sldId id="256"/>
            <p14:sldId id="257"/>
            <p14:sldId id="258"/>
            <p14:sldId id="291"/>
            <p14:sldId id="259"/>
            <p14:sldId id="296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93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94"/>
            <p14:sldId id="278"/>
            <p14:sldId id="279"/>
            <p14:sldId id="282"/>
            <p14:sldId id="285"/>
            <p14:sldId id="283"/>
            <p14:sldId id="284"/>
            <p14:sldId id="280"/>
            <p14:sldId id="295"/>
            <p14:sldId id="281"/>
            <p14:sldId id="286"/>
            <p14:sldId id="287"/>
            <p14:sldId id="288"/>
            <p14:sldId id="290"/>
            <p14:sldId id="289"/>
          </p14:sldIdLst>
        </p14:section>
        <p14:section name="Untitled Section" id="{7A961A8C-FEFB-449A-A212-787A8E4829A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20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373FF"/>
    <a:srgbClr val="FF4859"/>
    <a:srgbClr val="004FFE"/>
    <a:srgbClr val="008B42"/>
    <a:srgbClr val="F5010B"/>
    <a:srgbClr val="F2DCDB"/>
    <a:srgbClr val="ECF2DE"/>
    <a:srgbClr val="F2EEF5"/>
    <a:srgbClr val="FFC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4964" autoAdjust="0"/>
  </p:normalViewPr>
  <p:slideViewPr>
    <p:cSldViewPr snapToGrid="0">
      <p:cViewPr varScale="1">
        <p:scale>
          <a:sx n="104" d="100"/>
          <a:sy n="104" d="100"/>
        </p:scale>
        <p:origin x="72" y="114"/>
      </p:cViewPr>
      <p:guideLst>
        <p:guide orient="horz" pos="845"/>
        <p:guide pos="20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9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3DE59-F14A-BE48-A4BD-826E6AEB8CE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E9E18-F207-E64A-9E5E-A745EA36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loud.com/keynote/035Qivaw_FXYD70xCbD5R9lDA#control_AV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5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https://www.maplesoft.com/content/EngineeringFundamentals/11/MapleDocument_11/Block%20Diagrams,%20Feedback%20and%20Transient%20Response%20Specifications.pdf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https://www.icloud.com/keynote/035Qivaw_FXYD70xCbD5R9lDA#control_AV</a:t>
            </a:r>
          </a:p>
          <a:p>
            <a:pPr lvl="1"/>
            <a:r>
              <a:rPr lang="en-US" dirty="0"/>
              <a:t>Ref. Control Algorithms for Autonomous Vehicles </a:t>
            </a:r>
            <a:r>
              <a:rPr lang="en-US" dirty="0">
                <a:hlinkClick r:id="rId3"/>
              </a:rPr>
              <a:t>https://www.icloud.com/keynote/035Qivaw_FXYD70xCbD5R9lDA#control_AV</a:t>
            </a:r>
            <a:r>
              <a:rPr lang="en-US" dirty="0"/>
              <a:t> </a:t>
            </a:r>
          </a:p>
          <a:p>
            <a:endParaRPr lang="en-SE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31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For example: to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Even if the vehicle is very far from center of lane, do not change heading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too fast (keep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small). (A heuristic rule-of-thumb, not a hard guarantee)</a:t>
                </a: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For example: to have </a:t>
                </a:r>
                <a:r>
                  <a:rPr lang="en-US" i="0">
                    <a:latin typeface="Cambria Math" panose="02040503050406030204" pitchFamily="18" charset="0"/>
                  </a:rPr>
                  <a:t>𝜃_𝑡ℎ</a:t>
                </a:r>
                <a:r>
                  <a:rPr lang="en-US" b="0" i="0">
                    <a:latin typeface="Cambria Math" panose="02040503050406030204" pitchFamily="18" charset="0"/>
                  </a:rPr>
                  <a:t>=𝜋/6</a:t>
                </a:r>
                <a:r>
                  <a:rPr lang="en-US" dirty="0"/>
                  <a:t>, set </a:t>
                </a:r>
                <a:r>
                  <a:rPr lang="en-US" b="0" i="0">
                    <a:latin typeface="Cambria Math" panose="02040503050406030204" pitchFamily="18" charset="0"/>
                  </a:rPr>
                  <a:t>𝑑_</a:t>
                </a:r>
                <a:r>
                  <a:rPr lang="en-US" i="0">
                    <a:latin typeface="Cambria Math" panose="02040503050406030204" pitchFamily="18" charset="0"/>
                  </a:rPr>
                  <a:t>𝑡ℎ=|</a:t>
                </a:r>
                <a:r>
                  <a:rPr lang="en-US" b="0" i="0">
                    <a:latin typeface="Cambria Math" panose="02040503050406030204" pitchFamily="18" charset="0"/>
                  </a:rPr>
                  <a:t>(𝐾_𝜃 𝜃_𝑡ℎ)/𝐾_𝑑 |</a:t>
                </a:r>
                <a:endParaRPr lang="en-US" dirty="0"/>
              </a:p>
              <a:p>
                <a:pPr lvl="1"/>
                <a:r>
                  <a:rPr lang="en-US" dirty="0"/>
                  <a:t>Even if the vehicle is very far from center of lane, do not change heading angle </a:t>
                </a:r>
                <a:r>
                  <a:rPr lang="en-US" i="0">
                    <a:latin typeface="Cambria Math" panose="02040503050406030204" pitchFamily="18" charset="0"/>
                  </a:rPr>
                  <a:t>𝜃(𝑡)</a:t>
                </a:r>
                <a:r>
                  <a:rPr lang="en-US" dirty="0"/>
                  <a:t> too fast (keep </a:t>
                </a:r>
                <a:r>
                  <a:rPr lang="en-US" i="0">
                    <a:latin typeface="Cambria Math" panose="02040503050406030204" pitchFamily="18" charset="0"/>
                  </a:rPr>
                  <a:t>𝜃 ̇</a:t>
                </a:r>
                <a:r>
                  <a:rPr lang="en-US" i="0" dirty="0">
                    <a:latin typeface="Cambria Math" panose="02040503050406030204" pitchFamily="18" charset="0"/>
                  </a:rPr>
                  <a:t>(</a:t>
                </a:r>
                <a:r>
                  <a:rPr lang="en-US" i="0">
                    <a:latin typeface="Cambria Math" panose="02040503050406030204" pitchFamily="18" charset="0"/>
                  </a:rPr>
                  <a:t>𝑡)</a:t>
                </a:r>
                <a:r>
                  <a:rPr lang="en-US" dirty="0"/>
                  <a:t> small). (A heuristic rule-of-thumb, not a hard guarantee)</a:t>
                </a:r>
              </a:p>
              <a:p>
                <a:endParaRPr lang="en-S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80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Input trajectory refers to computed control inputs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SE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Input trajectory refers to computed control inputs </a:t>
                </a:r>
                <a:r>
                  <a:rPr lang="en-US" i="0">
                    <a:latin typeface="Cambria Math" panose="02040503050406030204" pitchFamily="18" charset="0"/>
                  </a:rPr>
                  <a:t>U={u_</a:t>
                </a:r>
                <a:r>
                  <a:rPr lang="en-US" b="0" i="0">
                    <a:latin typeface="Cambria Math" panose="02040503050406030204" pitchFamily="18" charset="0"/>
                  </a:rPr>
                  <a:t>k</a:t>
                </a:r>
                <a:r>
                  <a:rPr lang="en-US" i="0">
                    <a:latin typeface="Cambria Math" panose="02040503050406030204" pitchFamily="18" charset="0"/>
                  </a:rPr>
                  <a:t>,…,u_(</a:t>
                </a:r>
                <a:r>
                  <a:rPr lang="en-US" b="0" i="0">
                    <a:latin typeface="Cambria Math" panose="02040503050406030204" pitchFamily="18" charset="0"/>
                  </a:rPr>
                  <a:t>k</a:t>
                </a:r>
                <a:r>
                  <a:rPr lang="en-US" i="0">
                    <a:latin typeface="Cambria Math" panose="02040503050406030204" pitchFamily="18" charset="0"/>
                  </a:rPr>
                  <a:t>+</a:t>
                </a:r>
                <a:r>
                  <a:rPr lang="en-US" b="0" i="0">
                    <a:latin typeface="Cambria Math" panose="02040503050406030204" pitchFamily="18" charset="0"/>
                  </a:rPr>
                  <a:t>p</a:t>
                </a:r>
                <a:r>
                  <a:rPr lang="en-US" i="0">
                    <a:latin typeface="Cambria Math" panose="02040503050406030204" pitchFamily="18" charset="0"/>
                  </a:rPr>
                  <a:t>−1) }</a:t>
                </a:r>
                <a:endParaRPr lang="en-SE" dirty="0"/>
              </a:p>
              <a:p>
                <a:endParaRPr lang="en-S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Pole placement for PID control design is applicable to linear systems only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0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/>
              <a:t>(Minus signs can be removed without affecting correctness.)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2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4D40-3520-B34B-A017-031AF5CCC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BB1E0-CB7B-5943-864B-8DEC1231B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861D-703A-3643-A018-3EBD862D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AFBB-1CF4-8544-90DC-1ED8B9AA61D3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5D21-1D12-6645-8FD4-849D885F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197B-EF71-EE49-9468-C2376B38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D51B-6283-BF4B-B779-91E97F98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A9F8A-2AFD-FC46-9298-3CDB8A193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A6116-A57F-B44C-9B53-8C5358B3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165F-9719-7745-8559-6A7EE2923027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6AB34-7B20-684C-902A-14069902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CD107-BC0D-3D4E-9F45-59A930E5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68FAF-F0D6-1644-8580-0DB9510B9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0746B-DD22-B145-B41F-6205D9EF4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AF7B2-1888-434B-B7B7-323F1085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8D55-FA0C-7D43-BAC0-BED15F1C12ED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B62B1-4565-BD45-97C3-12772855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F4A1-FEF6-2044-AC5B-BF00A7BB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6CC4-A075-BD48-BCF8-F03F4C1B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2D430-A07B-BC4C-97B1-102331760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32C34-A711-864D-8DCA-F7B60366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0553-0253-CE4B-B6C1-A630CB55C29D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B38DD-6D3B-D146-A0FC-5675926D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62B9-5EB5-7E4E-8EF7-2754E945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3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86EE-1D52-E343-88D1-E3439E1C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A35EE-7D8B-BA48-9F59-A1AC79906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CFC1-D075-E64A-811D-520DEAE9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E84E-69F4-FD40-ABD1-0EFAC22A12F3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FC476-EE5C-1544-9BB5-5E3FD95A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F2E49-3232-D242-944A-8BC54E37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85CF-447D-0541-B600-4C9809A4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B72E-C1D7-E24F-AE19-75DE6C318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D4493-BB62-A54C-95FD-044AA507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B3DB-0D9D-DD44-80C5-08109265E077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E63DB-F354-E145-A1EA-2E053DC9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A1F5-821A-BF4B-B805-0F1AADA4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38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1004-3749-F349-9400-C8C35A42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0F4A6-BFC8-DB4B-9CE3-0CDF22130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349EE-3F63-5549-860D-285A8FF4F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E54B9-F4B6-4D48-8B93-59D92780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A869-A27D-C344-97D7-71199BBF260C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D3F0A-AFAB-2D49-BBC8-A5B49F05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9863B-7969-6C45-BFAB-CECB9DFF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4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E581-C180-A240-B6A9-52BB3BAB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A6876-25B8-E54F-BAA4-B821E7F7B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3889B-5660-004F-8AF9-FBD754405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076A7-02EA-E149-BCED-1D9BF59A3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5D5F07-B8AE-6A48-B7EE-8B9C1808C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FEF61-70E3-0E48-B543-4563117C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5D25-E67F-1942-BBE6-90A232C6709A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37304-D6C0-8F48-A7FF-9A39E1AB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A2E9FD-7A07-A04B-9EEE-4FF5C7D0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74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D59F-4FD1-4345-9D92-D8D37098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E40AC-7F1C-A843-8AC5-F33C1857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E0881-5289-1B49-8243-C7A7C2D761C1}" type="datetime1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00F50-9490-A447-A47B-8D641B55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C1FBE-B663-A441-BA6E-3C300CA3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40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24AF3-0AC7-9440-9DFD-898A77F8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B97-0FAD-A54C-B1E0-81D6BDD23977}" type="datetime1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A22C6-FBE1-2646-9056-3FDAC9F2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5D307-5348-B748-98FA-22353983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49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E2AD-2116-E941-ACE7-9E9975164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766DC-9EFD-E241-AD4C-088DD763E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22356-357C-024F-8397-C4B38E44C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5081-608A-8546-B3C8-695A5F4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E13F-8788-6040-8DCF-36B10FE0117C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2CE6C-9B67-BD46-A9D1-D4985CF1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7E06A-AD43-C247-B0E5-52982CDA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7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6D22-2CE4-8446-8CF3-0ED778E1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7" y="63062"/>
            <a:ext cx="10949153" cy="10694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4AB12-3F8A-414E-8925-9039A12D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5194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DE769-BBC7-4148-A758-E8D165C8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9230"/>
            <a:ext cx="2743200" cy="365125"/>
          </a:xfrm>
        </p:spPr>
        <p:txBody>
          <a:bodyPr/>
          <a:lstStyle/>
          <a:p>
            <a:fld id="{4553E244-3CAB-5240-928D-C4F781982911}" type="datetime1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44D7-7B0D-714F-B61F-1F7495F7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3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AA6B0-2531-AF4E-B478-433817A3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84" y="6499230"/>
            <a:ext cx="2743200" cy="365125"/>
          </a:xfrm>
        </p:spPr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6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CE28-AADC-CC44-9069-A056D149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53BF6-B7EE-1748-8F5A-F8DCEB1DC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72918-C639-AA4C-B458-5FB76EA17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A26F1-0BC1-384C-9B01-0728D6C8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BFAE-9CFE-3F4B-9BA6-76D3AD40298B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D893A-1B80-9148-B4A7-6888DDE5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D7A8D-71F8-F046-B17D-85F489CA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6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0948-0238-9348-9596-B992A144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709D5-02FD-854F-88FF-2FA09E74B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534E-08ED-6C42-8DCC-C92D9662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747-2201-4149-89A6-B535544AC76E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832F1-EBC9-C647-9685-A59B451A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3E637-2870-8240-98EE-A4A1C053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C0E18-6DE7-E743-8363-91EA2FF73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86B44-5FD5-2C46-B7A4-070C89C66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DA906-A829-D846-B1E2-0941214D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99FF-A9B6-EA4C-92F4-3B955917C48A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559BA-5870-5F44-A064-07653AAD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D3310-60F6-FC4C-BF18-D84366D9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8D613-A38C-3D41-9038-2B680914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F0D21-1AE4-7247-AB6D-8762638A3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3A5C1-40A4-1A41-A141-992F8116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CC24-15E2-8440-82CF-DFE60D570E43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8AB82-8F65-A74C-ABC5-C9AC5984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E6A98-AD15-564D-A0D8-147ED367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4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5CCF-50C4-C342-B3A5-BF915CCB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7B9FF-296B-FD42-9B4A-4E47F44BB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49882-2F4D-B045-B300-B3E620BC6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C0FD2-184C-744E-BD89-9D27BC6D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6C63-9089-6A49-BC6E-454A735346DF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50A0E-6F89-CC4B-9C96-D4572FB2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21D97-A6CA-2943-8E70-31F45F81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57FD-F506-D54F-BC5D-BE1D403F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DBCA7-A910-D347-B17B-2D290887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8787F-9E9B-264C-B9D7-D6C20B42F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535B7-1B9A-0E4B-972B-A4AB301E6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4A215-09F1-EE42-8B1F-20254D2E4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2132F-860A-9B45-ACAD-C18F3DE4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773-47BC-AB4F-9BFA-AB3DE15F2F0E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8FECF-6048-9E4E-B3CD-7756A7BC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9245D-21B3-214A-87AF-91D560B6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7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C2B7-90B1-F34A-89D7-195B444F3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33EAB-584C-D948-953A-73C251A9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1242-D6ED-7442-B4D5-571BA5F763EC}" type="datetime1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4D0BF-32FF-7040-8D7C-8E48669C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CF303-5003-514E-A5EA-38A7E48CA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8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D811B-DFD6-584F-92AD-561DA2AD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9004-9440-C34D-AFCF-72D617EF0844}" type="datetime1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FFD81-D09F-A64B-90F7-E778161F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B04E4-A19D-1743-8F14-06EFB25F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2821-3706-B241-A8E1-8E863954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C6B9-588B-B94C-A32A-E567F9680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F4C91-23C8-914F-9BA0-6B7C73ED7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A3FD0-F75E-7F46-B71B-C95B3C3E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C39-AF37-7048-A5F3-2138FC4EBAA9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88172-AD8E-C240-9E31-DE1A0F16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D5590-7201-F24B-94E8-F26E5049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A513-8C24-694C-A0A4-D64927B8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F8818-3BD6-C545-A2F7-C9FA81039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9820A-796C-184D-ABAF-6890A4B94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A2705-BFCE-6B4E-B2DA-F5116984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80C6-6E15-BC44-A547-629E68A1897C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6AABB-00A4-644D-911C-88C4E5A73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C5629-8130-9549-8489-5018D6E1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9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D9209-CDCC-0544-8F59-61D77EA1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71" y="78828"/>
            <a:ext cx="10980683" cy="101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2CA19-9FB6-7D48-8FB5-A13C3B435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971" y="1283134"/>
            <a:ext cx="10980683" cy="498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8AC55-BB06-4D40-9C68-61549252D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84145-EBBF-4546-953A-FE89B9B40A32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8CB35-69E2-344C-8DC1-3C7FF42E0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39896-7587-0648-938B-C078DA1B5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5462" y="6483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01727A-E1B6-E54F-B7F1-9EFD6613ECC4}"/>
              </a:ext>
            </a:extLst>
          </p:cNvPr>
          <p:cNvGrpSpPr/>
          <p:nvPr userDrawn="1"/>
        </p:nvGrpSpPr>
        <p:grpSpPr>
          <a:xfrm flipV="1">
            <a:off x="-1762" y="1190029"/>
            <a:ext cx="40358072" cy="0"/>
            <a:chOff x="-2252" y="807859"/>
            <a:chExt cx="30270421" cy="43735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352164B-D019-E04F-BA68-C97A80703099}"/>
                </a:ext>
              </a:extLst>
            </p:cNvPr>
            <p:cNvCxnSpPr/>
            <p:nvPr userDrawn="1"/>
          </p:nvCxnSpPr>
          <p:spPr>
            <a:xfrm flipV="1">
              <a:off x="21124169" y="1245210"/>
              <a:ext cx="9144000" cy="0"/>
            </a:xfrm>
            <a:prstGeom prst="line">
              <a:avLst/>
            </a:prstGeom>
            <a:ln w="63500" cmpd="sng">
              <a:solidFill>
                <a:srgbClr val="1219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4311D2-17B2-DD41-9780-3A67F9A94051}"/>
                </a:ext>
              </a:extLst>
            </p:cNvPr>
            <p:cNvCxnSpPr/>
            <p:nvPr userDrawn="1"/>
          </p:nvCxnSpPr>
          <p:spPr>
            <a:xfrm flipV="1">
              <a:off x="-2252" y="807859"/>
              <a:ext cx="9144000" cy="0"/>
            </a:xfrm>
            <a:prstGeom prst="line">
              <a:avLst/>
            </a:prstGeom>
            <a:ln w="12700" cmpd="sng">
              <a:solidFill>
                <a:srgbClr val="D408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932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992611-C747-E84E-A55F-AB3AFFD6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84EAB-0697-CC49-AD28-68AF1BF5F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494DA-5138-3D4D-B7EA-D9C8CF358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7CD5-43F5-7F4F-8DF9-F56AF4D056AA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F5196-EEE6-4640-B81E-4029DEBA0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08FE4-922B-814A-9653-AEFF8A4CA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5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loud.com/keynote/035Qivaw_FXYD70xCbD5R9lDA#control_A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uni-tuebingen.de/fakultaeten/mathematisch-naturwissenschaftliche-fakultaet/fachbereiche/informatik/lehrstuehle/autonomous-vision/lectures/self-driving-car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uni-tuebingen.de/fakultaeten/mathematisch-naturwissenschaftliche-fakultaet/fachbereiche/informatik/lehrstuehle/autonomous-vision/lectures/self-driving-cars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57.png"/><Relationship Id="rId7" Type="http://schemas.openxmlformats.org/officeDocument/2006/relationships/image" Target="../media/image5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72.png"/><Relationship Id="rId4" Type="http://schemas.openxmlformats.org/officeDocument/2006/relationships/image" Target="../media/image54.png"/><Relationship Id="rId9" Type="http://schemas.openxmlformats.org/officeDocument/2006/relationships/image" Target="../media/image5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classroom.udacity.com/courses/cs373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classroom.udacity.com/courses/cs373/lessons/91f48b5b-a063-41f9-ace6-5fb9e7508941/concepts/b740218e-b0eb-40dc-80af-3439123052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4Y7zG48uHR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041F-9850-E24F-8D87-6868054CA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91" y="994799"/>
            <a:ext cx="11072191" cy="2387600"/>
          </a:xfrm>
        </p:spPr>
        <p:txBody>
          <a:bodyPr anchor="ctr">
            <a:normAutofit/>
          </a:bodyPr>
          <a:lstStyle/>
          <a:p>
            <a:r>
              <a:rPr lang="da-DK" sz="4400" dirty="0"/>
              <a:t>L6 Control</a:t>
            </a:r>
            <a:endParaRPr lang="en-US" sz="44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AD7EF61-6860-BF49-9EBD-781006606D7D}"/>
              </a:ext>
            </a:extLst>
          </p:cNvPr>
          <p:cNvSpPr txBox="1">
            <a:spLocks/>
          </p:cNvSpPr>
          <p:nvPr/>
        </p:nvSpPr>
        <p:spPr>
          <a:xfrm>
            <a:off x="870330" y="3289706"/>
            <a:ext cx="10466024" cy="1553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3C722-8478-86E6-23BC-02A9F14F7F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64727" y="2872468"/>
            <a:ext cx="5411894" cy="23876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419C1AE-4CEC-DD36-15A7-6F316F36A51A}"/>
              </a:ext>
            </a:extLst>
          </p:cNvPr>
          <p:cNvSpPr txBox="1">
            <a:spLocks/>
          </p:cNvSpPr>
          <p:nvPr/>
        </p:nvSpPr>
        <p:spPr>
          <a:xfrm>
            <a:off x="1534370" y="5327098"/>
            <a:ext cx="9144000" cy="8453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Zonghua Gu, Umeå University</a:t>
            </a:r>
          </a:p>
          <a:p>
            <a:r>
              <a:rPr lang="en-US" dirty="0"/>
              <a:t>Nov. 2023</a:t>
            </a:r>
          </a:p>
        </p:txBody>
      </p:sp>
    </p:spTree>
    <p:extLst>
      <p:ext uri="{BB962C8B-B14F-4D97-AF65-F5344CB8AC3E}">
        <p14:creationId xmlns:p14="http://schemas.microsoft.com/office/powerpoint/2010/main" val="54244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01AE5-C201-770F-1587-9C258B4E9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PID Gains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DB51D9-C498-3C3F-8A96-F00533DFDF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nary>
                      <m:nary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acc>
                      <m:accPr>
                        <m:chr m:val="̇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S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DB51D9-C498-3C3F-8A96-F00533DFDF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8A8A5-5ED6-F974-D38B-5447CB25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6">
                <a:extLst>
                  <a:ext uri="{FF2B5EF4-FFF2-40B4-BE49-F238E27FC236}">
                    <a16:creationId xmlns:a16="http://schemas.microsoft.com/office/drawing/2014/main" id="{60AB60F2-99F9-9C25-9BE5-A8DB7DD3A68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94747006"/>
                  </p:ext>
                </p:extLst>
              </p:nvPr>
            </p:nvGraphicFramePr>
            <p:xfrm>
              <a:off x="160817" y="2245523"/>
              <a:ext cx="7865585" cy="32039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73117">
                      <a:extLst>
                        <a:ext uri="{9D8B030D-6E8A-4147-A177-3AD203B41FA5}">
                          <a16:colId xmlns:a16="http://schemas.microsoft.com/office/drawing/2014/main" val="3274332866"/>
                        </a:ext>
                      </a:extLst>
                    </a:gridCol>
                    <a:gridCol w="1573117">
                      <a:extLst>
                        <a:ext uri="{9D8B030D-6E8A-4147-A177-3AD203B41FA5}">
                          <a16:colId xmlns:a16="http://schemas.microsoft.com/office/drawing/2014/main" val="534315537"/>
                        </a:ext>
                      </a:extLst>
                    </a:gridCol>
                    <a:gridCol w="1573117">
                      <a:extLst>
                        <a:ext uri="{9D8B030D-6E8A-4147-A177-3AD203B41FA5}">
                          <a16:colId xmlns:a16="http://schemas.microsoft.com/office/drawing/2014/main" val="3255375722"/>
                        </a:ext>
                      </a:extLst>
                    </a:gridCol>
                    <a:gridCol w="1573117">
                      <a:extLst>
                        <a:ext uri="{9D8B030D-6E8A-4147-A177-3AD203B41FA5}">
                          <a16:colId xmlns:a16="http://schemas.microsoft.com/office/drawing/2014/main" val="771108352"/>
                        </a:ext>
                      </a:extLst>
                    </a:gridCol>
                    <a:gridCol w="1573117">
                      <a:extLst>
                        <a:ext uri="{9D8B030D-6E8A-4147-A177-3AD203B41FA5}">
                          <a16:colId xmlns:a16="http://schemas.microsoft.com/office/drawing/2014/main" val="1485842654"/>
                        </a:ext>
                      </a:extLst>
                    </a:gridCol>
                  </a:tblGrid>
                  <a:tr h="703716"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Closed-Loop Response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Rise Time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Overshoot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Settling Time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Steady State Error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2676007"/>
                      </a:ext>
                    </a:extLst>
                  </a:tr>
                  <a:tr h="826101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Increase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Small increase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286159"/>
                      </a:ext>
                    </a:extLst>
                  </a:tr>
                  <a:tr h="458945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Increase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Small</a:t>
                          </a:r>
                        </a:p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Large</a:t>
                          </a:r>
                        </a:p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543511"/>
                      </a:ext>
                    </a:extLst>
                  </a:tr>
                  <a:tr h="826101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Increase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Small 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Minor change</a:t>
                          </a:r>
                          <a:endParaRPr lang="en-S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2490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6">
                <a:extLst>
                  <a:ext uri="{FF2B5EF4-FFF2-40B4-BE49-F238E27FC236}">
                    <a16:creationId xmlns:a16="http://schemas.microsoft.com/office/drawing/2014/main" id="{60AB60F2-99F9-9C25-9BE5-A8DB7DD3A68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94747006"/>
                  </p:ext>
                </p:extLst>
              </p:nvPr>
            </p:nvGraphicFramePr>
            <p:xfrm>
              <a:off x="160817" y="2245523"/>
              <a:ext cx="7865585" cy="32039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73117">
                      <a:extLst>
                        <a:ext uri="{9D8B030D-6E8A-4147-A177-3AD203B41FA5}">
                          <a16:colId xmlns:a16="http://schemas.microsoft.com/office/drawing/2014/main" val="3274332866"/>
                        </a:ext>
                      </a:extLst>
                    </a:gridCol>
                    <a:gridCol w="1573117">
                      <a:extLst>
                        <a:ext uri="{9D8B030D-6E8A-4147-A177-3AD203B41FA5}">
                          <a16:colId xmlns:a16="http://schemas.microsoft.com/office/drawing/2014/main" val="534315537"/>
                        </a:ext>
                      </a:extLst>
                    </a:gridCol>
                    <a:gridCol w="1573117">
                      <a:extLst>
                        <a:ext uri="{9D8B030D-6E8A-4147-A177-3AD203B41FA5}">
                          <a16:colId xmlns:a16="http://schemas.microsoft.com/office/drawing/2014/main" val="3255375722"/>
                        </a:ext>
                      </a:extLst>
                    </a:gridCol>
                    <a:gridCol w="1573117">
                      <a:extLst>
                        <a:ext uri="{9D8B030D-6E8A-4147-A177-3AD203B41FA5}">
                          <a16:colId xmlns:a16="http://schemas.microsoft.com/office/drawing/2014/main" val="771108352"/>
                        </a:ext>
                      </a:extLst>
                    </a:gridCol>
                    <a:gridCol w="1573117">
                      <a:extLst>
                        <a:ext uri="{9D8B030D-6E8A-4147-A177-3AD203B41FA5}">
                          <a16:colId xmlns:a16="http://schemas.microsoft.com/office/drawing/2014/main" val="1485842654"/>
                        </a:ext>
                      </a:extLst>
                    </a:gridCol>
                  </a:tblGrid>
                  <a:tr h="703716"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Closed-Loop Response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Rise Time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Overshoot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Settling Time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a:t>Steady State Error</a:t>
                          </a:r>
                          <a:endParaRPr lang="en-S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2676007"/>
                      </a:ext>
                    </a:extLst>
                  </a:tr>
                  <a:tr h="851218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>
                        <a:blipFill>
                          <a:blip r:embed="rId3"/>
                          <a:stretch>
                            <a:fillRect l="-388" t="-87050" r="-401938" b="-2107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Small increase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286159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>
                        <a:blipFill>
                          <a:blip r:embed="rId3"/>
                          <a:stretch>
                            <a:fillRect l="-388" t="-192593" r="-401938" b="-11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Small</a:t>
                          </a:r>
                        </a:p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Large</a:t>
                          </a:r>
                        </a:p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543511"/>
                      </a:ext>
                    </a:extLst>
                  </a:tr>
                  <a:tr h="826101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>
                        <a:blipFill>
                          <a:blip r:embed="rId3"/>
                          <a:stretch>
                            <a:fillRect l="-388" t="-290441" r="-401938" b="-16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Small 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Decrease</a:t>
                          </a:r>
                          <a:endParaRPr lang="en-SE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Minor change</a:t>
                          </a:r>
                          <a:endParaRPr lang="en-S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24908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2" descr="Response for a system using only proportional controls leads to overshoot and non-zero steady-state errors">
            <a:extLst>
              <a:ext uri="{FF2B5EF4-FFF2-40B4-BE49-F238E27FC236}">
                <a16:creationId xmlns:a16="http://schemas.microsoft.com/office/drawing/2014/main" id="{B942D1CD-2844-CD96-3CEB-40A4DAC0C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08" y="1916247"/>
            <a:ext cx="3875475" cy="40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4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A633-250D-E7B5-CF5C-D2A4C482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Vehicle Lateral Control 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74C33D-EA5C-F72F-B644-D6D8825582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10949153" cy="2059789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 distance to center of lane;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heading angle.</a:t>
                </a:r>
              </a:p>
              <a:p>
                <a:r>
                  <a:rPr lang="en-US" dirty="0"/>
                  <a:t>Reference trajectory: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vehicle travels straight ahead at center of lane.</a:t>
                </a:r>
              </a:p>
              <a:p>
                <a:r>
                  <a:rPr lang="en-US" dirty="0"/>
                  <a:t>Vehicle has constant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, so the only control input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angular velocity.</a:t>
                </a:r>
              </a:p>
              <a:p>
                <a:r>
                  <a:rPr lang="en-US" dirty="0"/>
                  <a:t>Assume perfect sensor state estimation: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)=(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Ref. Control Algorithms for Autonomous Vehicles </a:t>
                </a:r>
                <a:r>
                  <a:rPr lang="en-US" dirty="0">
                    <a:hlinkClick r:id="rId3"/>
                  </a:rPr>
                  <a:t>https://www.icloud.com/keynote/035Qivaw_FXYD70xCbD5R9lDA#control_AV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74C33D-EA5C-F72F-B644-D6D8825582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10949153" cy="2059789"/>
              </a:xfrm>
              <a:blipFill>
                <a:blip r:embed="rId4"/>
                <a:stretch>
                  <a:fillRect l="-334" t="-473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B1D44-9C71-C3AE-07E9-11480E9B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C9047-7FEA-74A0-1190-7BF857442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692" y="3207673"/>
            <a:ext cx="7753674" cy="1093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49C4D-7841-749E-BF18-DE65EB990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600" y="4245692"/>
            <a:ext cx="7436708" cy="25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58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9180-33A8-EF61-D439-D73C6D33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and </a:t>
            </a:r>
            <a:r>
              <a:rPr lang="en-US" sz="4800" dirty="0"/>
              <a:t>P Control</a:t>
            </a:r>
            <a:r>
              <a:rPr lang="en-US" dirty="0"/>
              <a:t> Modeling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7B4E69-DE92-EE9F-7BFF-BCAC3A24BB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74536"/>
                <a:ext cx="5547154" cy="3085026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en-US" sz="3000" dirty="0"/>
                  <a:t>Linear system dynamics: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small ( linearized kinematic model)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sz="3000" dirty="0"/>
                  <a:t>P Controller: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sz="3000" dirty="0"/>
                  <a:t>Closed-loop dynamics is obtained by plugging </a:t>
                </a:r>
                <a14:m>
                  <m:oMath xmlns:m="http://schemas.openxmlformats.org/officeDocument/2006/math">
                    <m:r>
                      <a:rPr lang="en-US" sz="300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000" dirty="0"/>
                  <a:t> into system dynamics: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7B4E69-DE92-EE9F-7BFF-BCAC3A24B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74536"/>
                <a:ext cx="5547154" cy="3085026"/>
              </a:xfrm>
              <a:blipFill>
                <a:blip r:embed="rId2"/>
                <a:stretch>
                  <a:fillRect l="-110" t="-217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FAB60-1539-AA34-9220-4A8B531A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4D891-E9C2-8B50-8C55-E868D6D9D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00" y="4245692"/>
            <a:ext cx="7436708" cy="2549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66B6360-6CA8-E53F-C6A5-100808E7F4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69892" y="1274536"/>
                <a:ext cx="5547154" cy="30850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Ref trajectory: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Error signal: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Error dynamics: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Control objective: design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to drive error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SE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SE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66B6360-6CA8-E53F-C6A5-100808E7F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892" y="1274536"/>
                <a:ext cx="5547154" cy="3085026"/>
              </a:xfrm>
              <a:prstGeom prst="rect">
                <a:avLst/>
              </a:prstGeom>
              <a:blipFill>
                <a:blip r:embed="rId4"/>
                <a:stretch>
                  <a:fillRect l="-659" t="-217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265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E770-564B-F869-B86C-67E125A1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P Control Design with Pole Placement (not covered in this course)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0DE258-1D21-CAB0-AEE9-FECCCCFC60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10949153" cy="3008099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Closed-loop poles: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SE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Critically-damped dynamics (repeated real roots):</a:t>
                </a:r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=0⇒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chosen empirically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0DE258-1D21-CAB0-AEE9-FECCCCFC60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10949153" cy="3008099"/>
              </a:xfrm>
              <a:blipFill>
                <a:blip r:embed="rId2"/>
                <a:stretch>
                  <a:fillRect l="-780" t="-4665" b="-101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F8E0C-6D51-B22C-C540-C8B1E92B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B0791-08C3-9BBC-966A-F946C7706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00" y="4245692"/>
            <a:ext cx="7436708" cy="25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10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DB4FD-ECF3-F1D8-D20B-5E193CFE3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 </a:t>
            </a:r>
            <a:r>
              <a:rPr lang="en-US" dirty="0"/>
              <a:t>Control Design Cont’d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B2D58-E434-0386-533C-14B3D2C627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172941"/>
                <a:ext cx="10949153" cy="337135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Linear systems dynamics relies on the small angle approximation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assuming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Closed-loop dynamics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Set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sat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where: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sat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)&lt;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∈[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Empirical param settings: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B2D58-E434-0386-533C-14B3D2C627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172941"/>
                <a:ext cx="10949153" cy="3371350"/>
              </a:xfrm>
              <a:blipFill>
                <a:blip r:embed="rId3"/>
                <a:stretch>
                  <a:fillRect l="-780" t="-4159" r="-122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A2261-9EA9-81CA-D898-A8398C618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392BB-4F09-3D24-3477-DD476DC95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320" y="4527143"/>
            <a:ext cx="6615654" cy="226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8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476F-E110-0853-E98F-8CF7F148A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Assumptions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8B5CF3-1067-A281-E707-671EC46D81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Did not consider:</a:t>
                </a:r>
              </a:p>
              <a:p>
                <a:pPr lvl="1"/>
                <a:r>
                  <a:rPr lang="en-US" dirty="0"/>
                  <a:t>Estimation uncertainty due to measurement noise</a:t>
                </a:r>
              </a:p>
              <a:p>
                <a:pPr lvl="2"/>
                <a:r>
                  <a:rPr lang="en-US" dirty="0"/>
                  <a:t>We assume perfect state estimation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)=(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Estimation latency: </a:t>
                </a:r>
              </a:p>
              <a:p>
                <a:pPr lvl="2"/>
                <a:r>
                  <a:rPr lang="en-US" dirty="0"/>
                  <a:t>Time from measurements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to state estimation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availability to the controller</a:t>
                </a:r>
              </a:p>
              <a:p>
                <a:pPr lvl="1"/>
                <a:r>
                  <a:rPr lang="en-US" dirty="0"/>
                  <a:t>Constraints (e.g., actuator limits)</a:t>
                </a:r>
              </a:p>
              <a:p>
                <a:pPr lvl="2"/>
                <a:r>
                  <a:rPr lang="en-US" dirty="0"/>
                  <a:t>Need to impose a maximum curvature radius to simulate a real car.</a:t>
                </a:r>
              </a:p>
              <a:p>
                <a:pPr lvl="1"/>
                <a:r>
                  <a:rPr lang="en-US" dirty="0"/>
                  <a:t>Discrete time (multi-rate), non-uniform sampling: </a:t>
                </a:r>
              </a:p>
              <a:p>
                <a:pPr lvl="2"/>
                <a:r>
                  <a:rPr lang="en-US" dirty="0"/>
                  <a:t>Our controller is continuous time, but the actual implementation runs in discrete time.</a:t>
                </a:r>
              </a:p>
              <a:p>
                <a:pPr lvl="2"/>
                <a:r>
                  <a:rPr lang="en-US" dirty="0"/>
                  <a:t>Sampling rate of the estimator (slower) may be different than that of actuation (faster), or may be variable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8B5CF3-1067-A281-E707-671EC46D81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316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6ED92-230B-178E-43C0-C2C24C8C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9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705C-2259-3C4A-C696-D432793B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CD8-7090-2514-955D-C0BEAE30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PID Control</a:t>
            </a:r>
          </a:p>
          <a:p>
            <a:r>
              <a:rPr lang="en-US" dirty="0">
                <a:solidFill>
                  <a:srgbClr val="FF0000"/>
                </a:solidFill>
              </a:rPr>
              <a:t>MPC Control</a:t>
            </a:r>
          </a:p>
          <a:p>
            <a:r>
              <a:rPr lang="en-US" dirty="0"/>
              <a:t>Kinematic bicycle model</a:t>
            </a:r>
          </a:p>
          <a:p>
            <a:r>
              <a:rPr lang="en-US" dirty="0"/>
              <a:t>Twiddle() for PID control tuning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D6761-DD61-152F-9A9D-1CE1C3D2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17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ADEF-3FA3-BA01-D632-0EB44E90D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(Model-Predictive Control)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F92CC5-24CB-75A9-5CF5-F61CFA9CAE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9" y="1237594"/>
                <a:ext cx="5473262" cy="3971716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Also called Receding Horizon Control </a:t>
                </a:r>
              </a:p>
              <a:p>
                <a:r>
                  <a:rPr lang="en-US" dirty="0"/>
                  <a:t>Choose prediction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and control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At each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Set initial state to predicted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Solve a constrained optimization problem over lookahead window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to get a sequence of control inputs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while in the time interval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Apply 1</a:t>
                </a:r>
                <a:r>
                  <a:rPr lang="en-US" baseline="30000" dirty="0"/>
                  <a:t>st</a:t>
                </a:r>
                <a:r>
                  <a:rPr lang="en-US" dirty="0"/>
                  <a:t> control command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at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Control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prediction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may be different, but often the same</a:t>
                </a:r>
              </a:p>
              <a:p>
                <a:pPr lvl="1"/>
                <a:r>
                  <a:rPr lang="en-US" dirty="0"/>
                  <a:t>denoted as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in the next slides (current time is denoted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F92CC5-24CB-75A9-5CF5-F61CFA9CAE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9" y="1237594"/>
                <a:ext cx="5473262" cy="3971716"/>
              </a:xfrm>
              <a:blipFill>
                <a:blip r:embed="rId2"/>
                <a:stretch>
                  <a:fillRect l="-1002" t="-2761" r="-200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24C8B-652E-7536-927E-4EB24CE9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 descr="enter image description here">
            <a:extLst>
              <a:ext uri="{FF2B5EF4-FFF2-40B4-BE49-F238E27FC236}">
                <a16:creationId xmlns:a16="http://schemas.microsoft.com/office/drawing/2014/main" id="{0D54D51E-4896-FF51-25A4-94A003B4D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5022"/>
            <a:ext cx="5932394" cy="438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C2CD7-4440-F5B2-FB7C-2CF8DACC3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978" y="4833300"/>
            <a:ext cx="3658784" cy="19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9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F935-F5DB-8F59-D79B-87704CEE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Example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3BEB7-2A67-9D6C-35F1-0F5A09AA0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14E53-7F5D-B4BD-E8DC-A1BA3B4D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383FE-FDD5-E120-E139-6AEB64E9F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43" y="1259032"/>
            <a:ext cx="2195736" cy="2621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5A1A4-7808-3C53-BD42-5B0FEABA9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227" y="1237593"/>
            <a:ext cx="2031472" cy="2628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70D395-7535-5582-4335-1E84E0DD4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563" y="1237593"/>
            <a:ext cx="2069975" cy="2621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5C558-3BC2-C816-E0B1-8059B299C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677" y="3897486"/>
            <a:ext cx="2204701" cy="2837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9CC0F1-6530-682B-76A1-1E14B659B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331" y="4030183"/>
            <a:ext cx="2316128" cy="2662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316BAE-1D6C-36B4-062E-FBC3E23F0030}"/>
                  </a:ext>
                </a:extLst>
              </p:cNvPr>
              <p:cNvSpPr txBox="1"/>
              <p:nvPr/>
            </p:nvSpPr>
            <p:spPr>
              <a:xfrm>
                <a:off x="3740807" y="1316881"/>
                <a:ext cx="1886873" cy="2301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Solve for opt control inputs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within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to track the blue desired </a:t>
                </a:r>
                <a:r>
                  <a:rPr lang="en-US" dirty="0" err="1"/>
                  <a:t>traj</a:t>
                </a:r>
                <a:endParaRPr lang="en-S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316BAE-1D6C-36B4-062E-FBC3E23F0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07" y="1316881"/>
                <a:ext cx="1886873" cy="2301977"/>
              </a:xfrm>
              <a:prstGeom prst="rect">
                <a:avLst/>
              </a:prstGeom>
              <a:blipFill>
                <a:blip r:embed="rId8"/>
                <a:stretch>
                  <a:fillRect l="-2913" t="-1323" r="-2913" b="-317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1CBAE6A4-FBBB-488C-492F-F6B018414F1C}"/>
              </a:ext>
            </a:extLst>
          </p:cNvPr>
          <p:cNvSpPr/>
          <p:nvPr/>
        </p:nvSpPr>
        <p:spPr bwMode="auto">
          <a:xfrm>
            <a:off x="7675479" y="3538037"/>
            <a:ext cx="719592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3AF72F-84E7-7E59-03C6-D8ECB82587A4}"/>
                  </a:ext>
                </a:extLst>
              </p:cNvPr>
              <p:cNvSpPr txBox="1"/>
              <p:nvPr/>
            </p:nvSpPr>
            <p:spPr>
              <a:xfrm>
                <a:off x="7452339" y="1397663"/>
                <a:ext cx="128024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Execute control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at 1</a:t>
                </a:r>
                <a:r>
                  <a:rPr lang="en-US" baseline="30000" dirty="0"/>
                  <a:t>st</a:t>
                </a:r>
                <a:r>
                  <a:rPr lang="en-US" dirty="0"/>
                  <a:t> timestep</a:t>
                </a:r>
                <a:endParaRPr lang="en-S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3AF72F-84E7-7E59-03C6-D8ECB8258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39" y="1397663"/>
                <a:ext cx="1280248" cy="1477328"/>
              </a:xfrm>
              <a:prstGeom prst="rect">
                <a:avLst/>
              </a:prstGeom>
              <a:blipFill>
                <a:blip r:embed="rId9"/>
                <a:stretch>
                  <a:fillRect l="-3791" t="-2058" b="-535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328221A5-653C-DAC7-93F0-EA4B7E72E026}"/>
              </a:ext>
            </a:extLst>
          </p:cNvPr>
          <p:cNvSpPr/>
          <p:nvPr/>
        </p:nvSpPr>
        <p:spPr bwMode="auto">
          <a:xfrm>
            <a:off x="4233392" y="6156965"/>
            <a:ext cx="726363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D530CD-225F-A138-92A1-B9145D99E941}"/>
                  </a:ext>
                </a:extLst>
              </p:cNvPr>
              <p:cNvSpPr txBox="1"/>
              <p:nvPr/>
            </p:nvSpPr>
            <p:spPr>
              <a:xfrm>
                <a:off x="3740807" y="4228638"/>
                <a:ext cx="146818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Replan a new set of control inputs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at next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D530CD-225F-A138-92A1-B9145D99E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07" y="4228638"/>
                <a:ext cx="1468182" cy="2031325"/>
              </a:xfrm>
              <a:prstGeom prst="rect">
                <a:avLst/>
              </a:prstGeom>
              <a:blipFill>
                <a:blip r:embed="rId10"/>
                <a:stretch>
                  <a:fillRect l="-3750" t="-1802" r="-458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C87EB7-2054-97F5-0C73-9E92F001F1D8}"/>
              </a:ext>
            </a:extLst>
          </p:cNvPr>
          <p:cNvSpPr/>
          <p:nvPr/>
        </p:nvSpPr>
        <p:spPr bwMode="auto">
          <a:xfrm>
            <a:off x="7774351" y="6156965"/>
            <a:ext cx="719592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5C8E21-2E3F-3D4E-BC04-7086971ED523}"/>
                  </a:ext>
                </a:extLst>
              </p:cNvPr>
              <p:cNvSpPr txBox="1"/>
              <p:nvPr/>
            </p:nvSpPr>
            <p:spPr>
              <a:xfrm>
                <a:off x="7525117" y="4090138"/>
                <a:ext cx="128024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Execute control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at 1</a:t>
                </a:r>
                <a:r>
                  <a:rPr lang="en-US" baseline="30000" dirty="0"/>
                  <a:t>st</a:t>
                </a:r>
                <a:r>
                  <a:rPr lang="en-US" dirty="0"/>
                  <a:t> timestep</a:t>
                </a:r>
                <a:endParaRPr lang="en-S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5C8E21-2E3F-3D4E-BC04-7086971ED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117" y="4090138"/>
                <a:ext cx="1280248" cy="1477328"/>
              </a:xfrm>
              <a:prstGeom prst="rect">
                <a:avLst/>
              </a:prstGeom>
              <a:blipFill>
                <a:blip r:embed="rId11"/>
                <a:stretch>
                  <a:fillRect l="-3810" t="-2479" r="-476" b="-578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5B6B615F-59FC-2849-363A-32B4988FDB82}"/>
              </a:ext>
            </a:extLst>
          </p:cNvPr>
          <p:cNvSpPr/>
          <p:nvPr/>
        </p:nvSpPr>
        <p:spPr bwMode="auto">
          <a:xfrm>
            <a:off x="4118809" y="3538037"/>
            <a:ext cx="726363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781301-1031-EBB5-B8D5-C8CF4C34F329}"/>
              </a:ext>
            </a:extLst>
          </p:cNvPr>
          <p:cNvSpPr txBox="1"/>
          <p:nvPr/>
        </p:nvSpPr>
        <p:spPr>
          <a:xfrm>
            <a:off x="9276718" y="511626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354119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D0B2-5297-965B-FFA7-6C308D90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Illustration </a:t>
            </a:r>
            <a:r>
              <a:rPr lang="en-US" dirty="0" err="1"/>
              <a:t>Con’t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0DE15B-1080-852B-D88C-49831A80DD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5473263" cy="51947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Yellow</a:t>
                </a:r>
                <a:r>
                  <a:rPr lang="en-US" dirty="0"/>
                  <a:t>: reference trajectory from planner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: trajectory from running control inputs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[0,…,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r>
                  <a:rPr lang="en-US" dirty="0"/>
                  <a:t> computed by MPC based on system model for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0DE15B-1080-852B-D88C-49831A80DD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5473263" cy="5194738"/>
              </a:xfrm>
              <a:blipFill>
                <a:blip r:embed="rId2"/>
                <a:stretch>
                  <a:fillRect l="-2561" t="-246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B2FE2-FB5C-99F7-1EDE-6F0A032FF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A5D00B9-649A-7984-6542-FB4E17E67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43" y="1903860"/>
            <a:ext cx="5699226" cy="417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D27CCD-5A51-DB39-0CC6-EB9934197543}"/>
              </a:ext>
            </a:extLst>
          </p:cNvPr>
          <p:cNvSpPr/>
          <p:nvPr/>
        </p:nvSpPr>
        <p:spPr>
          <a:xfrm>
            <a:off x="6997263" y="6094708"/>
            <a:ext cx="39847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https://medium.com/@david010/vehicle-mpc-controller-33ae813cf3be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142264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64B7-2F31-4F14-4778-21699EC0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 in the AD Pipeline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ED7F-1654-66BC-AADB-0C10083E9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218520"/>
            <a:ext cx="4137515" cy="3424565"/>
          </a:xfrm>
        </p:spPr>
        <p:txBody>
          <a:bodyPr>
            <a:normAutofit/>
          </a:bodyPr>
          <a:lstStyle/>
          <a:p>
            <a:r>
              <a:rPr lang="en-US" dirty="0"/>
              <a:t>The controller outputs control commands (brake, acceleration, steering) to follow the trajectory output from motion planning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6166C-1BEE-40A5-BF9E-E50D126E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1B6670-806E-A6BD-230A-0307FBC8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607" y="1337042"/>
            <a:ext cx="7670393" cy="49576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4915D4-074A-8593-8642-6CCF7329AB06}"/>
              </a:ext>
            </a:extLst>
          </p:cNvPr>
          <p:cNvSpPr/>
          <p:nvPr/>
        </p:nvSpPr>
        <p:spPr bwMode="auto">
          <a:xfrm>
            <a:off x="4663845" y="3765861"/>
            <a:ext cx="5458524" cy="106234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075164-1717-A4F9-B993-376E3E18930B}"/>
              </a:ext>
            </a:extLst>
          </p:cNvPr>
          <p:cNvSpPr txBox="1"/>
          <p:nvPr/>
        </p:nvSpPr>
        <p:spPr>
          <a:xfrm>
            <a:off x="10577197" y="2845372"/>
            <a:ext cx="161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(Local Planning)</a:t>
            </a:r>
            <a:endParaRPr lang="en-S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BF7D44-D717-48C0-4F68-1F04C41CF76A}"/>
              </a:ext>
            </a:extLst>
          </p:cNvPr>
          <p:cNvGrpSpPr/>
          <p:nvPr/>
        </p:nvGrpSpPr>
        <p:grpSpPr>
          <a:xfrm>
            <a:off x="67046" y="4412653"/>
            <a:ext cx="4559207" cy="1821898"/>
            <a:chOff x="290787" y="3376487"/>
            <a:chExt cx="6322449" cy="23565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FC9DA3-6D3E-89FC-8D1C-C5C99E5CF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787" y="3462459"/>
              <a:ext cx="6322449" cy="22706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35AC42-413C-FBF3-32B9-012125BAFF66}"/>
                </a:ext>
              </a:extLst>
            </p:cNvPr>
            <p:cNvSpPr/>
            <p:nvPr/>
          </p:nvSpPr>
          <p:spPr bwMode="auto">
            <a:xfrm>
              <a:off x="4214992" y="4667038"/>
              <a:ext cx="1177402" cy="91821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6A3AAE-1E23-4D7D-A8B2-DA48AC9B8CE8}"/>
                </a:ext>
              </a:extLst>
            </p:cNvPr>
            <p:cNvSpPr/>
            <p:nvPr/>
          </p:nvSpPr>
          <p:spPr bwMode="auto">
            <a:xfrm>
              <a:off x="3179763" y="3376487"/>
              <a:ext cx="1921626" cy="109065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92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E7B9-AC96-A731-78B7-93DF5D836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vs. Nonlinear MPC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AF3051-3E21-B2C7-A84D-65ECE4435A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1423" y="1252616"/>
                <a:ext cx="10949153" cy="5813197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Linear MPC (no constraints)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700" dirty="0"/>
                  <a:t>s.t. for</a:t>
                </a:r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700" dirty="0"/>
                  <a:t> is the difference between actual state and ref state (assumed to be 0 here), which should be minimized with the term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7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700" dirty="0"/>
                  <a:t> is control input, which should be minimized with the term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700" dirty="0"/>
                  <a:t> (to reduce control effort)</a:t>
                </a:r>
              </a:p>
              <a:p>
                <a:pPr lvl="1"/>
                <a:r>
                  <a:rPr lang="en-US" sz="2700" dirty="0"/>
                  <a:t>Relative magnitudes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7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700" dirty="0"/>
                  <a:t> encode relative importance of the two objectives</a:t>
                </a:r>
              </a:p>
              <a:p>
                <a:pPr lvl="1"/>
                <a:r>
                  <a:rPr lang="en-US" sz="2700" dirty="0"/>
                  <a:t>Can be solved analytically at each time 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70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sz="2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700" dirty="0"/>
              </a:p>
              <a:p>
                <a:r>
                  <a:rPr lang="en-US" dirty="0"/>
                  <a:t>Nonlinear MPC (with constraints)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700" dirty="0" err="1"/>
                  <a:t>s.t.</a:t>
                </a:r>
                <a:r>
                  <a:rPr lang="en-US" sz="2700" dirty="0"/>
                  <a:t> for</a:t>
                </a:r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Both objective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system dynamics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may be nonlinear</a:t>
                </a:r>
              </a:p>
              <a:p>
                <a:pPr lvl="1"/>
                <a:r>
                  <a:rPr lang="en-US" dirty="0"/>
                  <a:t>Cannot </a:t>
                </a:r>
                <a:r>
                  <a:rPr lang="en-US" sz="2800" dirty="0"/>
                  <a:t>be solved analytically; must solve numerically with optimizers, e.g., </a:t>
                </a:r>
                <a:r>
                  <a:rPr lang="en-US" sz="2800" dirty="0" err="1"/>
                  <a:t>CasADi</a:t>
                </a:r>
                <a:endParaRPr lang="en-US" dirty="0"/>
              </a:p>
              <a:p>
                <a:r>
                  <a:rPr lang="en-US" altLang="zh-CN" dirty="0"/>
                  <a:t>(Note: in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altLang="zh-CN" dirty="0"/>
                  <a:t>, superscript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dirty="0"/>
                  <a:t> denotes “vector transpose”; subscript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dirty="0"/>
                  <a:t> denotes “lookahead </a:t>
                </a:r>
                <a:r>
                  <a:rPr lang="en-US" dirty="0"/>
                  <a:t>horizon</a:t>
                </a:r>
                <a:r>
                  <a:rPr lang="en-US" altLang="zh-CN" dirty="0"/>
                  <a:t>”)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AF3051-3E21-B2C7-A84D-65ECE4435A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423" y="1252616"/>
                <a:ext cx="10949153" cy="5813197"/>
              </a:xfrm>
              <a:blipFill>
                <a:blip r:embed="rId2"/>
                <a:stretch>
                  <a:fillRect l="-390" t="-188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922DA-A5B0-8805-B75D-63D38746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11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9E35-EBFD-AC6C-7EBD-D79D6CB4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Pros and Cons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F3C62E-CED5-24AC-9891-4561DB0D50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2"/>
                <a:ext cx="10949153" cy="555734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Pros</a:t>
                </a:r>
              </a:p>
              <a:p>
                <a:pPr lvl="1"/>
                <a:r>
                  <a:rPr lang="en-US" dirty="0"/>
                  <a:t>Predictive control with lookahead</a:t>
                </a:r>
              </a:p>
              <a:p>
                <a:pPr lvl="2"/>
                <a:r>
                  <a:rPr lang="en-US" dirty="0"/>
                  <a:t>PID is reactive control, like driving your car by looking in the rearview mirror</a:t>
                </a:r>
              </a:p>
              <a:p>
                <a:pPr lvl="1"/>
                <a:r>
                  <a:rPr lang="en-US" dirty="0"/>
                  <a:t>Handles constraints explicitly</a:t>
                </a:r>
              </a:p>
              <a:p>
                <a:pPr lvl="2"/>
                <a:r>
                  <a:rPr lang="en-US" dirty="0"/>
                  <a:t>PID control cannot handle constraints</a:t>
                </a:r>
              </a:p>
              <a:p>
                <a:pPr lvl="1"/>
                <a:r>
                  <a:rPr lang="en-US" dirty="0"/>
                  <a:t>Applicable to both linear and nonlinear systems</a:t>
                </a:r>
              </a:p>
              <a:p>
                <a:pPr lvl="2"/>
                <a:r>
                  <a:rPr lang="en-US" altLang="zh-CN" dirty="0"/>
                  <a:t>Pole placement for PID control design is applicable to linear systems only</a:t>
                </a:r>
                <a:endParaRPr lang="en-SE" dirty="0"/>
              </a:p>
              <a:p>
                <a:pPr lvl="2"/>
                <a:r>
                  <a:rPr lang="en-US" altLang="zh-CN" dirty="0"/>
                  <a:t>Empirical PID param tuning is model-free and applicable to any system (</a:t>
                </a:r>
                <a:r>
                  <a:rPr lang="en-US" altLang="zh-CN" dirty="0" err="1"/>
                  <a:t>blackbox</a:t>
                </a:r>
                <a:r>
                  <a:rPr lang="en-US" altLang="zh-CN" dirty="0"/>
                  <a:t>)</a:t>
                </a:r>
                <a:endParaRPr lang="en-SE" dirty="0"/>
              </a:p>
              <a:p>
                <a:r>
                  <a:rPr lang="en-US" dirty="0"/>
                  <a:t>Cons</a:t>
                </a:r>
              </a:p>
              <a:p>
                <a:pPr lvl="1"/>
                <a:r>
                  <a:rPr lang="en-US" dirty="0"/>
                  <a:t>Requires accurate yet efficient system model (</a:t>
                </a:r>
                <a:r>
                  <a:rPr lang="en-US" dirty="0" err="1"/>
                  <a:t>whitebox</a:t>
                </a:r>
                <a:r>
                  <a:rPr lang="en-US" dirty="0"/>
                  <a:t>)</a:t>
                </a:r>
                <a:endParaRPr lang="en-SE" dirty="0"/>
              </a:p>
              <a:p>
                <a:pPr lvl="1"/>
                <a:r>
                  <a:rPr lang="en-US" dirty="0"/>
                  <a:t>Optimizer computation may be expensive, esp. for non-linear MPC</a:t>
                </a:r>
              </a:p>
              <a:p>
                <a:pPr lvl="2"/>
                <a:r>
                  <a:rPr lang="en-US" dirty="0"/>
                  <a:t>Select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to tradeoff between control performance and computation overhead</a:t>
                </a:r>
              </a:p>
              <a:p>
                <a:pPr lvl="2"/>
                <a:r>
                  <a:rPr lang="en-US" dirty="0"/>
                  <a:t>Small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/>
                  <a:t>myopic behavior, lower overhead; Larger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better control performance but higher overhead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F3C62E-CED5-24AC-9891-4561DB0D50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2"/>
                <a:ext cx="10949153" cy="5557345"/>
              </a:xfrm>
              <a:blipFill>
                <a:blip r:embed="rId3"/>
                <a:stretch>
                  <a:fillRect l="-1114" t="-2851" r="-27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5DE0B-55A0-0330-26AE-8728B644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6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812F-8466-C0D8-F77F-7A4EAEB4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PID Control Example (No Look-Ahead)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2FEFC-1E51-87CF-59B4-B0E3F18AE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127586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3200" dirty="0"/>
              <a:t>Vehicle </a:t>
            </a:r>
            <a:r>
              <a:rPr lang="en-US" sz="3200" dirty="0"/>
              <a:t>accelerates to track setpoint speed of 70 km/h</a:t>
            </a:r>
          </a:p>
          <a:p>
            <a:r>
              <a:rPr lang="en-US" sz="3200" dirty="0"/>
              <a:t>Then decelerates upon encountering a sharp turn, but it is too late and cannot track the lane</a:t>
            </a:r>
            <a:endParaRPr lang="en-SE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8FA34-D355-09AF-F571-449B3ED2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05A2C-B619-2390-462D-89C378F8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65" y="2531064"/>
            <a:ext cx="4389733" cy="1318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ECF55-F6E1-F4FF-BC41-67E868FEC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31064"/>
            <a:ext cx="3856258" cy="1295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13D9D-B6D0-B4B8-12B8-B4FEC454E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476" y="3920048"/>
            <a:ext cx="3871500" cy="1310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62231-94BB-69D8-3C83-D691ABDFA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35291"/>
            <a:ext cx="3863879" cy="1280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9A904D-D81B-C2D6-0D08-13F0AC2D9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800" y="5333598"/>
            <a:ext cx="3856258" cy="1295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1149C2-68CD-7137-AB4E-94FED1FA86E8}"/>
              </a:ext>
            </a:extLst>
          </p:cNvPr>
          <p:cNvSpPr txBox="1"/>
          <p:nvPr/>
        </p:nvSpPr>
        <p:spPr>
          <a:xfrm>
            <a:off x="1862056" y="6611779"/>
            <a:ext cx="91002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000" dirty="0">
                <a:hlinkClick r:id="rId7"/>
              </a:rPr>
              <a:t>https://uni-tuebingen.de/fakultaeten/mathematisch-naturwissenschaftliche-fakultaet/fachbereiche/informatik/lehrstuehle/autonomous-vision/lectures/self-driving-cars/</a:t>
            </a:r>
            <a:r>
              <a:rPr lang="en-US" sz="1000" dirty="0"/>
              <a:t> 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302582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B928D-EDEF-BB08-7245-35D7A970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MPC Control Example </a:t>
            </a:r>
            <a:r>
              <a:rPr lang="en-US" altLang="zh-CN" sz="4800" dirty="0"/>
              <a:t>(Look-Ahead)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D7445-276B-050E-417C-7347FCEA0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1265593"/>
          </a:xfrm>
        </p:spPr>
        <p:txBody>
          <a:bodyPr>
            <a:normAutofit fontScale="92500" lnSpcReduction="20000"/>
          </a:bodyPr>
          <a:lstStyle/>
          <a:p>
            <a:r>
              <a:rPr lang="en-US" sz="3200" kern="0" dirty="0"/>
              <a:t>MPC computes control actions based on a lookahead window into the future</a:t>
            </a:r>
          </a:p>
          <a:p>
            <a:r>
              <a:rPr lang="en-US" sz="3200" dirty="0"/>
              <a:t>Vehicle decelerates early in anticipation of the sharp turn</a:t>
            </a:r>
            <a:endParaRPr lang="en-SE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E0CD0-5818-5F96-0C53-74C74B48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23</a:t>
            </a:fld>
            <a:endParaRPr lang="en-US"/>
          </a:p>
        </p:txBody>
      </p:sp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429079DC-358B-9C09-B237-D9DDB55ED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752" y="3873313"/>
            <a:ext cx="3833395" cy="1280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57DED0-DC18-1C5F-ED2E-1D8134AA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067" y="2364640"/>
            <a:ext cx="4443080" cy="1310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1FD355-E0A2-684B-4398-77F801EC6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374" y="2364640"/>
            <a:ext cx="3833395" cy="1318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5676CB-5985-F833-3B75-1530BA61A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374" y="3904011"/>
            <a:ext cx="3856258" cy="1287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08C24A-FC31-8027-8FAC-47FE1E501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2354" y="5344531"/>
            <a:ext cx="3894363" cy="1287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2FF78B-13D0-FE02-D967-AC416E6FE65E}"/>
              </a:ext>
            </a:extLst>
          </p:cNvPr>
          <p:cNvSpPr txBox="1"/>
          <p:nvPr/>
        </p:nvSpPr>
        <p:spPr>
          <a:xfrm>
            <a:off x="1862056" y="6611779"/>
            <a:ext cx="91002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000" dirty="0">
                <a:hlinkClick r:id="rId7"/>
              </a:rPr>
              <a:t>https://uni-tuebingen.de/fakultaeten/mathematisch-naturwissenschaftliche-fakultaet/fachbereiche/informatik/lehrstuehle/autonomous-vision/lectures/self-driving-cars/</a:t>
            </a:r>
            <a:r>
              <a:rPr lang="en-US" sz="1000" dirty="0"/>
              <a:t> 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1463801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2018E-4298-B31C-A2F0-4E50F8EB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Quiz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94C7B4-F162-AC7A-E5DE-116D5C41F3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kern="1200" dirty="0">
                    <a:latin typeface="Arial" charset="0"/>
                  </a:rPr>
                  <a:t>Which from the below statement about MPC are true?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1) Horizon is a finite window of time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2) Prediction horizon keeps being shifted at each time step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3) Full optimization over the time horizon is performed at each iteration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4) Only the first control action from the optimization is applied at time </a:t>
                </a:r>
                <a14:m>
                  <m:oMath xmlns:m="http://schemas.openxmlformats.org/officeDocument/2006/math">
                    <m:r>
                      <a:rPr lang="en-US" b="0" i="1" kern="120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kern="1200" dirty="0">
                  <a:latin typeface="Arial" charset="0"/>
                </a:endParaRPr>
              </a:p>
              <a:p>
                <a:pPr lvl="1"/>
                <a:r>
                  <a:rPr lang="en-US" kern="1200" dirty="0">
                    <a:latin typeface="Arial" charset="0"/>
                  </a:rPr>
                  <a:t>5) All of the above</a:t>
                </a:r>
              </a:p>
              <a:p>
                <a:r>
                  <a:rPr lang="en-US" kern="1200" dirty="0">
                    <a:latin typeface="Arial" charset="0"/>
                  </a:rPr>
                  <a:t>ANS: 5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94C7B4-F162-AC7A-E5DE-116D5C41F3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2465" r="-172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F92F2-3AF5-10E2-3204-9B9D3324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7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705C-2259-3C4A-C696-D432793B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CD8-7090-2514-955D-C0BEAE30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PID Control</a:t>
            </a:r>
          </a:p>
          <a:p>
            <a:r>
              <a:rPr lang="en-US" dirty="0"/>
              <a:t>MPC Control</a:t>
            </a:r>
          </a:p>
          <a:p>
            <a:r>
              <a:rPr lang="en-US" dirty="0">
                <a:solidFill>
                  <a:srgbClr val="FF0000"/>
                </a:solidFill>
              </a:rPr>
              <a:t>Kinematic bicycle model</a:t>
            </a:r>
          </a:p>
          <a:p>
            <a:r>
              <a:rPr lang="en-US" dirty="0"/>
              <a:t>Twiddle() for PID control tuning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D6761-DD61-152F-9A9D-1CE1C3D2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77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B6FE-00C2-A591-3E6F-694B48D0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vs. Dynamics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485DC-393F-2C42-EDCC-6A7BA1DC89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Kinematics is study of motion without considering the forces that affect the motion. It deals with the geometric relationships that govern the system</a:t>
                </a:r>
              </a:p>
              <a:p>
                <a:pPr lvl="1"/>
                <a:r>
                  <a:rPr lang="en-US" dirty="0"/>
                  <a:t>A kinematic model: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̈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Uses position, velocity, acceleration (and/or further derivatives) as control input (e.g. the kinematic bicycle model)</a:t>
                </a:r>
              </a:p>
              <a:p>
                <a:r>
                  <a:rPr lang="en-US" dirty="0"/>
                  <a:t>Dynamics is the study of motion taking into account the forces that affect it. It is described by the equations of motion.</a:t>
                </a:r>
              </a:p>
              <a:p>
                <a:pPr lvl="1"/>
                <a:r>
                  <a:rPr lang="en-US" dirty="0"/>
                  <a:t>A dynamic 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acc>
                      <m:accPr>
                        <m:chr m:val="̈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𝐵𝑣</m:t>
                    </m:r>
                  </m:oMath>
                </a14:m>
                <a:r>
                  <a:rPr lang="en-US" b="0" dirty="0"/>
                  <a:t> (Newton’s law with friction)</a:t>
                </a:r>
              </a:p>
              <a:p>
                <a:pPr lvl="1"/>
                <a:r>
                  <a:rPr lang="en-US" dirty="0"/>
                  <a:t>Uses force and torque as control input, and takes mass and inertia into consideration.</a:t>
                </a:r>
              </a:p>
              <a:p>
                <a:pPr lvl="1"/>
                <a:r>
                  <a:rPr lang="en-US" dirty="0"/>
                  <a:t>e.g., vehicle dynamics model (longitudinal and lateral)</a:t>
                </a:r>
              </a:p>
              <a:p>
                <a:r>
                  <a:rPr lang="en-US" dirty="0"/>
                  <a:t>Consider two vehicles with the same geometry but different mass/weight turning a tight corner</a:t>
                </a:r>
              </a:p>
              <a:p>
                <a:pPr lvl="1"/>
                <a:r>
                  <a:rPr lang="en-US" dirty="0"/>
                  <a:t>They may have the same kinematic model, but different dynamic model due to different 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Both may be controllable kinematically by control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light vehicle may be controllable dynamically by control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The heavy vehicle may not be controllable dynamically by control input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. Due to large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may exceed the max actuator limit.</a:t>
                </a:r>
              </a:p>
              <a:p>
                <a:r>
                  <a:rPr lang="en-US" dirty="0"/>
                  <a:t>Orthogonal issue from control algorithm</a:t>
                </a:r>
              </a:p>
              <a:p>
                <a:pPr lvl="1"/>
                <a:r>
                  <a:rPr lang="en-US" dirty="0"/>
                  <a:t>Control algorithms, e.g., PID or MPC, may be either kinematic or dynamic control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485DC-393F-2C42-EDCC-6A7BA1DC89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1" t="-211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A5DA-4FDE-393A-C8EA-0D77FED27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11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A50CA-C227-E7B8-9849-76A316D8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Kinematic vs. Dynamic Control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F7C20-C012-CFC7-0B39-B849F6FA2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D9652-0CCA-A4A4-7104-0803EE60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E69D83-D1A1-DF9D-CACC-516191968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44" y="1273379"/>
            <a:ext cx="8290354" cy="1168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7F572F-2B81-D7E9-8C5A-D7AB4B2D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208" y="3429000"/>
            <a:ext cx="7686675" cy="26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C74A9B-1053-B2E2-6240-A65B22A288B9}"/>
                  </a:ext>
                </a:extLst>
              </p:cNvPr>
              <p:cNvSpPr txBox="1"/>
              <p:nvPr/>
            </p:nvSpPr>
            <p:spPr>
              <a:xfrm>
                <a:off x="2058992" y="2434784"/>
                <a:ext cx="8534400" cy="72224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dirty="0"/>
                  <a:t>PID controller for kinematic bicycle model with heading angle rate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velocity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, constant here) as control input.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/>
                  <a:t> should be controlled indirectly by controlling steering 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.)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C74A9B-1053-B2E2-6240-A65B22A28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992" y="2434784"/>
                <a:ext cx="8534400" cy="722249"/>
              </a:xfrm>
              <a:prstGeom prst="rect">
                <a:avLst/>
              </a:prstGeom>
              <a:blipFill>
                <a:blip r:embed="rId4"/>
                <a:stretch>
                  <a:fillRect l="-643" t="-1681" b="-5294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6FFA909-DF7B-99E1-2999-DF564C0D5B01}"/>
              </a:ext>
            </a:extLst>
          </p:cNvPr>
          <p:cNvSpPr txBox="1"/>
          <p:nvPr/>
        </p:nvSpPr>
        <p:spPr>
          <a:xfrm>
            <a:off x="3338946" y="324779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814EB-7AC9-4180-05C3-BD491265A771}"/>
              </a:ext>
            </a:extLst>
          </p:cNvPr>
          <p:cNvSpPr txBox="1"/>
          <p:nvPr/>
        </p:nvSpPr>
        <p:spPr>
          <a:xfrm>
            <a:off x="1986074" y="6185783"/>
            <a:ext cx="8744272" cy="7222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/>
              <a:t>MPC for dynamic vehicle model (high-level controller) with forces (longitudinal and lateral) as control input.</a:t>
            </a: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3089486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83DF5-321A-C2DA-1C1E-7A3BE7FB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Bicycle Model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A3988-7AE1-6B92-D4BE-2419D82FC0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37592"/>
                <a:ext cx="6299234" cy="5525371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Front wheel steering. Assuming here rear wheel as reference point (may also use front wheel or center of gravity). </a:t>
                </a:r>
              </a:p>
              <a:p>
                <a:r>
                  <a:rPr lang="en-US" dirty="0"/>
                  <a:t>State vector: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b="0" dirty="0"/>
                  <a:t>: </a:t>
                </a:r>
                <a:r>
                  <a:rPr lang="en-US" dirty="0"/>
                  <a:t>vehicle pose includes its position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heading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Control inputs: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: steering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and vehicle speed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(assumed to be constant).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: vehicle length (distance between 2 wheels);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rotation radius of Instantaneous Center of Rotation (ICR), equal to distance between ICR and rear wheel. Curvature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Line from ICR to each wheel is perpendicular to it.</a:t>
                </a:r>
                <a:endParaRPr lang="en-SE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Angular velocity is speed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divided by rotation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Typically, angles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are based on counter-clockwise convention w.r.t reference direction.</a:t>
                </a:r>
              </a:p>
              <a:p>
                <a:pPr lvl="1"/>
                <a:r>
                  <a:rPr lang="en-US" dirty="0"/>
                  <a:t>In </a:t>
                </a:r>
                <a:r>
                  <a:rPr lang="en-US" sz="3200" dirty="0">
                    <a:ea typeface="+mn-ea"/>
                    <a:cs typeface="+mn-cs"/>
                  </a:rPr>
                  <a:t>the fig,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𝛿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3200" dirty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lang="en-US" sz="3200" dirty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ea typeface="+mn-ea"/>
                    <a:cs typeface="+mn-cs"/>
                  </a:rPr>
                  <a:t> w.r.t </a:t>
                </a:r>
                <a:r>
                  <a:rPr lang="en-US" sz="3200" dirty="0">
                    <a:solidFill>
                      <a:schemeClr val="tx1"/>
                    </a:solidFill>
                    <a:ea typeface="+mn-ea"/>
                    <a:cs typeface="+mn-cs"/>
                  </a:rPr>
                  <a:t>ref direction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w.r.t ref direction east (horizontal);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for counter-clockwise rotation.</a:t>
                </a: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A3988-7AE1-6B92-D4BE-2419D82FC0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37592"/>
                <a:ext cx="6299234" cy="5525371"/>
              </a:xfrm>
              <a:blipFill>
                <a:blip r:embed="rId2"/>
                <a:stretch>
                  <a:fillRect l="-871" t="-1987" r="-96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A2B6C-4FE9-05EA-E94E-A094B5F3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4DA70-AC66-60BB-FCFF-99D2BF7AB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972" y="1256402"/>
            <a:ext cx="4927848" cy="2911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2209A0-4BC4-9E93-D7E5-5507013032B5}"/>
                  </a:ext>
                </a:extLst>
              </p:cNvPr>
              <p:cNvSpPr txBox="1"/>
              <p:nvPr/>
            </p:nvSpPr>
            <p:spPr>
              <a:xfrm>
                <a:off x="7714059" y="3307935"/>
                <a:ext cx="632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2209A0-4BC4-9E93-D7E5-55070130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059" y="3307935"/>
                <a:ext cx="632033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708DB9-99BE-1F18-010D-C240097B2AD8}"/>
              </a:ext>
            </a:extLst>
          </p:cNvPr>
          <p:cNvCxnSpPr/>
          <p:nvPr/>
        </p:nvCxnSpPr>
        <p:spPr bwMode="auto">
          <a:xfrm flipV="1">
            <a:off x="7842037" y="3627516"/>
            <a:ext cx="144016" cy="7200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C29C85-3B42-87C0-A966-A70732954C0A}"/>
              </a:ext>
            </a:extLst>
          </p:cNvPr>
          <p:cNvCxnSpPr/>
          <p:nvPr/>
        </p:nvCxnSpPr>
        <p:spPr bwMode="auto">
          <a:xfrm>
            <a:off x="7986053" y="3627516"/>
            <a:ext cx="88047" cy="18466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CC05A5-0C75-9687-0E97-9BAA18A0CF44}"/>
              </a:ext>
            </a:extLst>
          </p:cNvPr>
          <p:cNvGrpSpPr/>
          <p:nvPr/>
        </p:nvGrpSpPr>
        <p:grpSpPr>
          <a:xfrm rot="18836033">
            <a:off x="9977275" y="2562035"/>
            <a:ext cx="232063" cy="184666"/>
            <a:chOff x="5148064" y="5094726"/>
            <a:chExt cx="232063" cy="18466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661E32-77B4-891A-E2A3-0F705516CFF1}"/>
                </a:ext>
              </a:extLst>
            </p:cNvPr>
            <p:cNvCxnSpPr/>
            <p:nvPr/>
          </p:nvCxnSpPr>
          <p:spPr bwMode="auto">
            <a:xfrm flipV="1">
              <a:off x="5148064" y="5094726"/>
              <a:ext cx="144016" cy="7200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A282563-006F-E4E5-FCF3-0EAD15C4AD3B}"/>
                </a:ext>
              </a:extLst>
            </p:cNvPr>
            <p:cNvCxnSpPr/>
            <p:nvPr/>
          </p:nvCxnSpPr>
          <p:spPr bwMode="auto">
            <a:xfrm>
              <a:off x="5292080" y="5094726"/>
              <a:ext cx="88047" cy="184666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2A2A9F-A8CD-866E-C6C5-74161986F563}"/>
                  </a:ext>
                </a:extLst>
              </p:cNvPr>
              <p:cNvSpPr txBox="1"/>
              <p:nvPr/>
            </p:nvSpPr>
            <p:spPr>
              <a:xfrm>
                <a:off x="9648255" y="2257863"/>
                <a:ext cx="632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2A2A9F-A8CD-866E-C6C5-74161986F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8255" y="2257863"/>
                <a:ext cx="632033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4B03AC-F665-DE8A-C212-D2FD8315F30E}"/>
                  </a:ext>
                </a:extLst>
              </p:cNvPr>
              <p:cNvSpPr/>
              <p:nvPr/>
            </p:nvSpPr>
            <p:spPr>
              <a:xfrm>
                <a:off x="7894580" y="3925389"/>
                <a:ext cx="7919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4B03AC-F665-DE8A-C212-D2FD8315F3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580" y="3925389"/>
                <a:ext cx="791948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5FAF2DE-F5B1-0B86-DA03-FE2D84D7EC7B}"/>
                  </a:ext>
                </a:extLst>
              </p:cNvPr>
              <p:cNvSpPr/>
              <p:nvPr/>
            </p:nvSpPr>
            <p:spPr>
              <a:xfrm>
                <a:off x="8627411" y="5888825"/>
                <a:ext cx="201407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(Non-linear in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Linear in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/>
                  <a:t>)</a:t>
                </a:r>
                <a:endParaRPr lang="en-SE" sz="20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5FAF2DE-F5B1-0B86-DA03-FE2D84D7E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411" y="5888825"/>
                <a:ext cx="2014078" cy="707886"/>
              </a:xfrm>
              <a:prstGeom prst="rect">
                <a:avLst/>
              </a:prstGeom>
              <a:blipFill>
                <a:blip r:embed="rId7"/>
                <a:stretch>
                  <a:fillRect l="-3021" t="-4310" b="-1465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FE8932-5173-91DF-2028-988B3BDEF4B1}"/>
                  </a:ext>
                </a:extLst>
              </p:cNvPr>
              <p:cNvSpPr/>
              <p:nvPr/>
            </p:nvSpPr>
            <p:spPr>
              <a:xfrm>
                <a:off x="8609768" y="4346609"/>
                <a:ext cx="2343932" cy="1464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acc>
                                  </m:e>
                                </m:mr>
                              </m:m>
                            </m:e>
                          </m:acc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dirty="0">
                                            <a:latin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fName>
                                      <m:e>
                                        <m:r>
                                          <a:rPr lang="en-US" sz="240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E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FE8932-5173-91DF-2028-988B3BDEF4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768" y="4346609"/>
                <a:ext cx="2343932" cy="14641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66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06E46-EACA-22C3-F8FB-078F41CD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State Update in </a:t>
            </a:r>
            <a:r>
              <a:rPr lang="en-US" sz="4800"/>
              <a:t>Python Code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BB996-797C-2517-ED90-C8766FD35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EB4249C-FC0A-21A0-C005-F573EB342F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5564" y="1188761"/>
                <a:ext cx="5800436" cy="4851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# apply noise</a:t>
                </a:r>
              </a:p>
              <a:p>
                <a:r>
                  <a:rPr lang="en-US" dirty="0"/>
                  <a:t>        steering2 = </a:t>
                </a:r>
                <a:r>
                  <a:rPr lang="en-US" dirty="0" err="1"/>
                  <a:t>random.gauss</a:t>
                </a:r>
                <a:r>
                  <a:rPr lang="en-US" dirty="0"/>
                  <a:t>(steering, </a:t>
                </a:r>
                <a:r>
                  <a:rPr lang="en-US" dirty="0" err="1"/>
                  <a:t>self.steering_noise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        distance2 = </a:t>
                </a:r>
                <a:r>
                  <a:rPr lang="en-US" dirty="0" err="1"/>
                  <a:t>random.gauss</a:t>
                </a:r>
                <a:r>
                  <a:rPr lang="en-US" dirty="0"/>
                  <a:t>(distance, </a:t>
                </a:r>
                <a:r>
                  <a:rPr lang="en-US" dirty="0" err="1"/>
                  <a:t>self.distance_noise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# apply steering drift</a:t>
                </a:r>
              </a:p>
              <a:p>
                <a:r>
                  <a:rPr lang="en-US" dirty="0"/>
                  <a:t>        steering2 += </a:t>
                </a:r>
                <a:r>
                  <a:rPr lang="en-US" dirty="0" err="1"/>
                  <a:t>self.steering_drift</a:t>
                </a:r>
                <a:endParaRPr lang="en-US" dirty="0"/>
              </a:p>
              <a:p>
                <a:r>
                  <a:rPr lang="en-US" dirty="0"/>
                  <a:t># noise and drift are all set to 0, so steering2 is steering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 distance2 is distance traveled per time step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𝑣𝑑𝑡</m:t>
                    </m:r>
                  </m:oMath>
                </a14:m>
                <a:endParaRPr lang="en-US" dirty="0"/>
              </a:p>
              <a:p>
                <a:r>
                  <a:rPr lang="en-US" dirty="0"/>
                  <a:t># Execute motion</a:t>
                </a:r>
              </a:p>
              <a:p>
                <a:r>
                  <a:rPr lang="en-US" dirty="0"/>
                  <a:t>turn = </a:t>
                </a:r>
                <a:r>
                  <a:rPr lang="en-US" dirty="0" err="1"/>
                  <a:t>np.tan</a:t>
                </a:r>
                <a:r>
                  <a:rPr lang="en-US" dirty="0"/>
                  <a:t>(steering2) * distance2 / </a:t>
                </a:r>
                <a:r>
                  <a:rPr lang="en-US" dirty="0" err="1"/>
                  <a:t>self.length</a:t>
                </a:r>
                <a:r>
                  <a:rPr lang="en-US" dirty="0"/>
                  <a:t> 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m:rPr>
                                <m:sty m:val="p"/>
                              </m:rPr>
                              <a:rPr lang="en-US" dirty="0" smtClean="0">
                                <a:latin typeface="Cambria Math" panose="02040503050406030204" pitchFamily="18" charset="0"/>
                              </a:rPr>
                              <m:t>dt</m:t>
                            </m:r>
                            <m:r>
                              <a:rPr lang="en-US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b="1" dirty="0"/>
                  <a:t>if abs(turn) &lt; tolerance: </a:t>
                </a:r>
                <a:r>
                  <a:rPr lang="en-US" dirty="0"/>
                  <a:t>(with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# approximate by straight line motion</a:t>
                </a:r>
              </a:p>
              <a:p>
                <a:r>
                  <a:rPr lang="en-US" dirty="0" err="1"/>
                  <a:t>self.x</a:t>
                </a:r>
                <a:r>
                  <a:rPr lang="en-US" dirty="0"/>
                  <a:t> += distance2 * </a:t>
                </a:r>
                <a:r>
                  <a:rPr lang="en-US" dirty="0" err="1"/>
                  <a:t>np.cos</a:t>
                </a:r>
                <a:r>
                  <a:rPr lang="en-US" dirty="0"/>
                  <a:t>(</a:t>
                </a:r>
                <a:r>
                  <a:rPr lang="en-US" dirty="0" err="1"/>
                  <a:t>self.orientation</a:t>
                </a:r>
                <a:r>
                  <a:rPr lang="en-US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 err="1"/>
                  <a:t>self.y</a:t>
                </a:r>
                <a:r>
                  <a:rPr lang="en-US" dirty="0"/>
                  <a:t> += distance2 * </a:t>
                </a:r>
                <a:r>
                  <a:rPr lang="en-US" dirty="0" err="1"/>
                  <a:t>np.sin</a:t>
                </a:r>
                <a:r>
                  <a:rPr lang="en-US" dirty="0"/>
                  <a:t>(</a:t>
                </a:r>
                <a:r>
                  <a:rPr lang="en-US" dirty="0" err="1"/>
                  <a:t>self.orientation</a:t>
                </a:r>
                <a:r>
                  <a:rPr lang="en-US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 err="1"/>
                  <a:t>self.orientation</a:t>
                </a:r>
                <a:r>
                  <a:rPr lang="en-US" dirty="0"/>
                  <a:t> = (</a:t>
                </a:r>
                <a:r>
                  <a:rPr lang="en-US" dirty="0" err="1"/>
                  <a:t>self.orientation</a:t>
                </a:r>
                <a:r>
                  <a:rPr lang="en-US" dirty="0"/>
                  <a:t> + turn) % (2.0 * </a:t>
                </a:r>
                <a:r>
                  <a:rPr lang="en-US" dirty="0" err="1"/>
                  <a:t>np.pi</a:t>
                </a:r>
                <a:r>
                  <a:rPr lang="en-US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)%(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)) </a:t>
                </a: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EB4249C-FC0A-21A0-C005-F573EB342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4" y="1188761"/>
                <a:ext cx="5800436" cy="4851821"/>
              </a:xfrm>
              <a:prstGeom prst="rect">
                <a:avLst/>
              </a:prstGeom>
              <a:blipFill>
                <a:blip r:embed="rId2"/>
                <a:stretch>
                  <a:fillRect l="-315" t="-138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172A5B7-AE20-FB10-0853-199E545300F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179200" y="1188761"/>
                <a:ext cx="6003284" cy="3604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7500" lnSpcReduction="2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b="1" kern="0" dirty="0"/>
                  <a:t>else: </a:t>
                </a:r>
                <a:r>
                  <a:rPr lang="en-US" dirty="0"/>
                  <a:t>(with large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</a:t>
                </a:r>
                <a:endParaRPr lang="en-US" b="1" kern="0" dirty="0"/>
              </a:p>
              <a:p>
                <a:r>
                  <a:rPr lang="en-US" kern="0" dirty="0"/>
                  <a:t># Circular motion around ICR</a:t>
                </a:r>
              </a:p>
              <a:p>
                <a:r>
                  <a:rPr lang="en-US" kern="0" dirty="0"/>
                  <a:t>radius = distance2 / turn (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kern="0" dirty="0"/>
                  <a:t>; can also use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/>
                  <a:t># compute ICR’s coordinates (cx, cy)</a:t>
                </a:r>
              </a:p>
              <a:p>
                <a:r>
                  <a:rPr lang="en-US" kern="0" dirty="0"/>
                  <a:t>cx = </a:t>
                </a:r>
                <a:r>
                  <a:rPr lang="en-US" kern="0" dirty="0" err="1"/>
                  <a:t>self.x</a:t>
                </a:r>
                <a:r>
                  <a:rPr lang="en-US" kern="0" dirty="0"/>
                  <a:t> - (</a:t>
                </a:r>
                <a:r>
                  <a:rPr lang="en-US" kern="0" dirty="0" err="1"/>
                  <a:t>np.sin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ker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 </a:t>
                </a:r>
              </a:p>
              <a:p>
                <a:r>
                  <a:rPr lang="en-US" kern="0" dirty="0"/>
                  <a:t>cy = </a:t>
                </a:r>
                <a:r>
                  <a:rPr lang="en-US" kern="0" dirty="0" err="1"/>
                  <a:t>self.y</a:t>
                </a:r>
                <a:r>
                  <a:rPr lang="en-US" kern="0" dirty="0"/>
                  <a:t> + (</a:t>
                </a:r>
                <a:r>
                  <a:rPr lang="en-US" kern="0" dirty="0" err="1"/>
                  <a:t>np.cos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ker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 err="1"/>
                  <a:t>self.orientation</a:t>
                </a:r>
                <a:r>
                  <a:rPr lang="en-US" kern="0" dirty="0"/>
                  <a:t> = 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 + turn) % (2.0 * </a:t>
                </a:r>
                <a:r>
                  <a:rPr lang="en-US" kern="0" dirty="0" err="1"/>
                  <a:t>np.pi</a:t>
                </a:r>
                <a:r>
                  <a:rPr lang="en-US" kern="0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m:rPr>
                        <m:nor/>
                      </m:rPr>
                      <a:rPr lang="en-US" dirty="0"/>
                      <m:t>)%(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/>
                  <a:t># compute vehicle’s x, y coordinate after rotation around ICR</a:t>
                </a:r>
              </a:p>
              <a:p>
                <a:r>
                  <a:rPr lang="en-US" kern="0" dirty="0" err="1"/>
                  <a:t>self.x</a:t>
                </a:r>
                <a:r>
                  <a:rPr lang="en-US" kern="0" dirty="0"/>
                  <a:t> = cx + (</a:t>
                </a:r>
                <a:r>
                  <a:rPr lang="en-US" kern="0" dirty="0" err="1"/>
                  <a:t>np.sin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𝑐𝑥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 err="1"/>
                  <a:t>self.y</a:t>
                </a:r>
                <a:r>
                  <a:rPr lang="en-US" kern="0" dirty="0"/>
                  <a:t> = cy - (</a:t>
                </a:r>
                <a:r>
                  <a:rPr lang="en-US" kern="0" dirty="0" err="1"/>
                  <a:t>np.cos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𝑐𝑦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</a:t>
                </a:r>
                <a:endParaRPr lang="en-SE" kern="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172A5B7-AE20-FB10-0853-199E54530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200" y="1188761"/>
                <a:ext cx="6003284" cy="3604520"/>
              </a:xfrm>
              <a:prstGeom prst="rect">
                <a:avLst/>
              </a:prstGeom>
              <a:blipFill>
                <a:blip r:embed="rId3"/>
                <a:stretch>
                  <a:fillRect l="-508" t="-13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0CAAB00-F3CA-B77D-CD6B-DAEE3B6B98F9}"/>
              </a:ext>
            </a:extLst>
          </p:cNvPr>
          <p:cNvGrpSpPr/>
          <p:nvPr/>
        </p:nvGrpSpPr>
        <p:grpSpPr>
          <a:xfrm>
            <a:off x="6962225" y="4090366"/>
            <a:ext cx="4276194" cy="2408864"/>
            <a:chOff x="3779912" y="3938215"/>
            <a:chExt cx="5225088" cy="29093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189A28-3F14-876D-3E2A-1ADBF7248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3418" y="4037746"/>
              <a:ext cx="4421582" cy="26122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BBCB638-700C-E3A1-1CD5-D645FA37BE24}"/>
                    </a:ext>
                  </a:extLst>
                </p:cNvPr>
                <p:cNvSpPr txBox="1"/>
                <p:nvPr/>
              </p:nvSpPr>
              <p:spPr>
                <a:xfrm>
                  <a:off x="4943459" y="6465317"/>
                  <a:ext cx="812679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5A2BBC-50B5-4248-A140-9ACB588834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459" y="6465317"/>
                  <a:ext cx="812679" cy="382250"/>
                </a:xfrm>
                <a:prstGeom prst="rect">
                  <a:avLst/>
                </a:prstGeom>
                <a:blipFill>
                  <a:blip r:embed="rId5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0511927-C65D-0935-A40F-3AECC775EA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55426" y="4290413"/>
              <a:ext cx="0" cy="2174904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E6683-0511-9908-EE8F-E07DD613CA4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44876" y="6450783"/>
              <a:ext cx="576064" cy="814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029ECD0-BD56-0EB3-1104-1ABCB29F6FC1}"/>
                    </a:ext>
                  </a:extLst>
                </p:cNvPr>
                <p:cNvSpPr txBox="1"/>
                <p:nvPr/>
              </p:nvSpPr>
              <p:spPr>
                <a:xfrm>
                  <a:off x="4554217" y="4548346"/>
                  <a:ext cx="423023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0A7B88-F7FD-4781-B256-94614DB53B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4217" y="4548346"/>
                  <a:ext cx="423023" cy="38225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D522CCF-F0FD-62CC-5889-63244E9CE8E8}"/>
                    </a:ext>
                  </a:extLst>
                </p:cNvPr>
                <p:cNvSpPr txBox="1"/>
                <p:nvPr/>
              </p:nvSpPr>
              <p:spPr>
                <a:xfrm>
                  <a:off x="4554217" y="6149698"/>
                  <a:ext cx="1095223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func>
                          <m:func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30931B8-BB27-4798-9CDA-14E44724C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4217" y="6149698"/>
                  <a:ext cx="1095223" cy="38225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54A2F9E-7AEB-FFAE-7606-EB43C8BE52DC}"/>
                    </a:ext>
                  </a:extLst>
                </p:cNvPr>
                <p:cNvSpPr txBox="1"/>
                <p:nvPr/>
              </p:nvSpPr>
              <p:spPr>
                <a:xfrm>
                  <a:off x="3808179" y="5252713"/>
                  <a:ext cx="955863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func>
                          <m:func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1776E40-63CC-44D6-9BC2-D067711D4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8179" y="5252713"/>
                  <a:ext cx="955863" cy="3822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9B48B74-979C-D7E7-4DE1-00A96C334E6D}"/>
                    </a:ext>
                  </a:extLst>
                </p:cNvPr>
                <p:cNvSpPr txBox="1"/>
                <p:nvPr/>
              </p:nvSpPr>
              <p:spPr>
                <a:xfrm>
                  <a:off x="3779912" y="3938215"/>
                  <a:ext cx="1019731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70324C3-4316-43C6-80F6-A307AE6C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912" y="3938215"/>
                  <a:ext cx="1019731" cy="382250"/>
                </a:xfrm>
                <a:prstGeom prst="rect">
                  <a:avLst/>
                </a:prstGeom>
                <a:blipFill>
                  <a:blip r:embed="rId9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4DCFBB-AB12-A5FA-8C0A-C6DFD9396FDD}"/>
                  </a:ext>
                </a:extLst>
              </p:cNvPr>
              <p:cNvSpPr/>
              <p:nvPr/>
            </p:nvSpPr>
            <p:spPr>
              <a:xfrm>
                <a:off x="1644597" y="5956428"/>
                <a:ext cx="4861762" cy="738664"/>
              </a:xfrm>
              <a:prstGeom prst="rect">
                <a:avLst/>
              </a:prstGeom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(modulo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400" dirty="0"/>
                  <a:t>) keeps angles to be within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400" dirty="0"/>
                  <a:t>; It can be omitted </a:t>
                </a:r>
                <a:r>
                  <a:rPr lang="en-US" sz="1400"/>
                  <a:t>since it does </a:t>
                </a:r>
                <a:r>
                  <a:rPr lang="en-US" sz="1400" dirty="0"/>
                  <a:t>not affect results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sin</m:t>
                    </m:r>
                  </m:oMath>
                </a14:m>
                <a:r>
                  <a:rPr lang="en-US" sz="1400" dirty="0"/>
                  <a:t> functions (assuming no numeric overflow).</a:t>
                </a:r>
                <a:endParaRPr lang="en-SE" sz="1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4DCFBB-AB12-A5FA-8C0A-C6DFD9396F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597" y="5956428"/>
                <a:ext cx="4861762" cy="738664"/>
              </a:xfrm>
              <a:prstGeom prst="rect">
                <a:avLst/>
              </a:prstGeom>
              <a:blipFill>
                <a:blip r:embed="rId10"/>
                <a:stretch>
                  <a:fillRect l="-250" t="-813" b="-7317"/>
                </a:stretch>
              </a:blipFill>
              <a:ln w="9525"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5023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598-FFDD-4A2B-4ACA-8E1A8D17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Control Problem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F6250-CC5C-A97A-D101-2CC96B2D8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system and a reference signal, find a control law  such that the closed loop system is stable and follows the reference signal</a:t>
            </a:r>
          </a:p>
          <a:p>
            <a:r>
              <a:rPr lang="en-US" dirty="0"/>
              <a:t>The most common control algorithms in automotive systems are Proportional–Integral–Derivative (PID) and Model Predictive Control (MPC)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DA08A-3D95-3FC4-497B-29C80F9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47D7D-C89E-FA04-67EA-4E347C78E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215794"/>
            <a:ext cx="9144000" cy="22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76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CD26-1FE7-6C08-EE1F-189D0E5A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Update Equation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D365F7-857C-CF14-7B89-4F81631423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Circular motion around ICR (accurate):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Straight-line motion for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 (approximate):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𝑣𝑑𝑡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𝑣𝑑𝑡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→0,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D365F7-857C-CF14-7B89-4F81631423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316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B9D8C-6784-5F96-BF85-40936548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32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0C23-977C-5F31-06A5-600C79B77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Straight Line vs. Circular Motion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6D3DC-E51E-B27D-4391-523BD3ECFB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2"/>
                <a:ext cx="10949153" cy="5261637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sz="3300" dirty="0"/>
                  <a:t>Straight line motion (with </a:t>
                </a:r>
                <a:r>
                  <a:rPr lang="en-US" dirty="0"/>
                  <a:t>steering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is a special case of circular motion with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3300" dirty="0"/>
                  <a:t>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→0⇒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func>
                          <m:funcPr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dirty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→∞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900" dirty="0"/>
                  <a:t> (small steering angle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900" dirty="0"/>
                  <a:t> leads to slow angular velocity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2900" dirty="0"/>
                  <a:t>.)</a:t>
                </a:r>
              </a:p>
              <a:p>
                <a:pPr lvl="1"/>
                <a:r>
                  <a:rPr lang="en-US" sz="3200" dirty="0"/>
                  <a:t>We use this special case to improve computational efficiency for small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3200" dirty="0"/>
                  <a:t>, and avoid division by 0. </a:t>
                </a:r>
                <a:endParaRPr lang="en-US" sz="290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>
                        <a:latin typeface="Cambria Math" panose="02040503050406030204" pitchFamily="18" charset="0"/>
                      </a:rPr>
                      <m:t>)−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, for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>
                        <a:latin typeface="Cambria Math" panose="02040503050406030204" pitchFamily="18" charset="0"/>
                      </a:rPr>
                      <m:t>)−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, for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.</a:t>
                </a:r>
              </a:p>
              <a:p>
                <a:r>
                  <a:rPr lang="en-US" dirty="0"/>
                  <a:t>Four special cases </a:t>
                </a:r>
                <a:r>
                  <a:rPr lang="en-US" altLang="zh-CN" dirty="0"/>
                  <a:t>of </a:t>
                </a:r>
                <a:r>
                  <a:rPr lang="en-US" dirty="0"/>
                  <a:t>straight line motion: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=0⇒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300" dirty="0"/>
                  <a:t> (east)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300" dirty="0"/>
                  <a:t> (west)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3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</m:oMath>
                </a14:m>
                <a:r>
                  <a:rPr lang="en-US" sz="3300" dirty="0"/>
                  <a:t> (north)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3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</m:oMath>
                </a14:m>
                <a:r>
                  <a:rPr lang="en-US" sz="3300" dirty="0"/>
                  <a:t> (south)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6D3DC-E51E-B27D-4391-523BD3ECFB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2"/>
                <a:ext cx="10949153" cy="5261637"/>
              </a:xfrm>
              <a:blipFill>
                <a:blip r:embed="rId2"/>
                <a:stretch>
                  <a:fillRect l="-557" t="-2202" b="-11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16BB9-4FFC-6BAC-5901-CB46AC6A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63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10360-F639-E82B-A45D-B7E98772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PID Control Lab Setup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DA34B-B0F0-6FC0-28FF-C6A236A62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Udacity course Lesson AI for Robotics, Lesson 15: PID Control</a:t>
            </a:r>
          </a:p>
          <a:p>
            <a:pPr lvl="1"/>
            <a:r>
              <a:rPr lang="en-US" dirty="0">
                <a:hlinkClick r:id="rId2"/>
              </a:rPr>
              <a:t>https://classroom.udacity.com/courses/cs373/</a:t>
            </a:r>
            <a:endParaRPr lang="en-US" dirty="0"/>
          </a:p>
          <a:p>
            <a:r>
              <a:rPr lang="en-US" dirty="0"/>
              <a:t>Lateral control of a car to run along a race track (either straight line or circular) with fixed speed.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B656D-6CEF-2F89-7D8F-E6D44876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26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705C-2259-3C4A-C696-D432793B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CD8-7090-2514-955D-C0BEAE30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PID Control</a:t>
            </a:r>
          </a:p>
          <a:p>
            <a:r>
              <a:rPr lang="en-US" dirty="0"/>
              <a:t>MPC Control</a:t>
            </a:r>
          </a:p>
          <a:p>
            <a:r>
              <a:rPr lang="en-US" dirty="0"/>
              <a:t>Kinematic bicycle model</a:t>
            </a:r>
          </a:p>
          <a:p>
            <a:r>
              <a:rPr lang="en-US" dirty="0">
                <a:solidFill>
                  <a:srgbClr val="FF0000"/>
                </a:solidFill>
              </a:rPr>
              <a:t>Twiddle() for PID control tuning</a:t>
            </a:r>
            <a:endParaRPr lang="en-S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D6761-DD61-152F-9A9D-1CE1C3D2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56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0EF7-A6FB-E7C1-7CA6-0E1A89DFE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Udacity: Racetrack Control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8366B-A8BE-C775-1DFB-6601B17218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37592"/>
                <a:ext cx="5587133" cy="52616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Lesson 16: Problem Set 5, 4. Quiz: Racetrack control.</a:t>
                </a:r>
              </a:p>
              <a:p>
                <a:r>
                  <a:rPr lang="en-US" dirty="0"/>
                  <a:t>Cross-track error (</a:t>
                </a:r>
                <a:r>
                  <a:rPr lang="en-US" dirty="0" err="1"/>
                  <a:t>cte</a:t>
                </a:r>
                <a:r>
                  <a:rPr lang="en-US" dirty="0"/>
                  <a:t>): lateral distance (of rear wheel) to desired trajectory, defined as: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𝑟𝑎𝑑𝑖𝑢𝑠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3∗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𝑟𝑎𝑑𝑖𝑢𝑠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: deviation from the straight horizontal track (with the implicit assumption that the car will not deviate from the track for more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𝑟𝑎𝑑𝑖𝑢𝑠</m:t>
                    </m:r>
                  </m:oMath>
                </a14:m>
                <a:r>
                  <a:rPr lang="en-US" dirty="0"/>
                  <a:t>.)</a:t>
                </a:r>
              </a:p>
              <a:p>
                <a:pPr lvl="1"/>
                <a:r>
                  <a:rPr lang="en-US" dirty="0"/>
                  <a:t>Otherwise: deviation from each semi-circle track.</a:t>
                </a:r>
              </a:p>
              <a:p>
                <a:r>
                  <a:rPr lang="en-US" dirty="0"/>
                  <a:t>For clockwise traversal, </a:t>
                </a:r>
                <a:r>
                  <a:rPr lang="en-US" dirty="0" err="1"/>
                  <a:t>cte</a:t>
                </a:r>
                <a:r>
                  <a:rPr lang="en-US" dirty="0"/>
                  <a:t>&gt;0 if car is outside of the track region; </a:t>
                </a:r>
                <a:r>
                  <a:rPr lang="en-US" dirty="0" err="1"/>
                  <a:t>cte</a:t>
                </a:r>
                <a:r>
                  <a:rPr lang="en-US" dirty="0"/>
                  <a:t>&lt;0 if inside.</a:t>
                </a: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8366B-A8BE-C775-1DFB-6601B17218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37592"/>
                <a:ext cx="5587133" cy="5261638"/>
              </a:xfrm>
              <a:blipFill>
                <a:blip r:embed="rId2"/>
                <a:stretch>
                  <a:fillRect l="-2181" t="-3708" r="-2181" b="-382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4F70E-54E6-3B1B-E069-75740D83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0697D28-358E-63D9-4D41-90DF5419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0" t="14087" r="23970" b="18233"/>
          <a:stretch>
            <a:fillRect/>
          </a:stretch>
        </p:blipFill>
        <p:spPr bwMode="auto">
          <a:xfrm>
            <a:off x="6794979" y="2027920"/>
            <a:ext cx="5288609" cy="357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EE9622-3DB7-6262-6C01-2246FD3DA65B}"/>
              </a:ext>
            </a:extLst>
          </p:cNvPr>
          <p:cNvCxnSpPr>
            <a:cxnSpLocks/>
          </p:cNvCxnSpPr>
          <p:nvPr/>
        </p:nvCxnSpPr>
        <p:spPr bwMode="auto">
          <a:xfrm>
            <a:off x="9308410" y="2327502"/>
            <a:ext cx="0" cy="3600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2591120-EB08-1A73-36E9-5085E6904765}"/>
              </a:ext>
            </a:extLst>
          </p:cNvPr>
          <p:cNvSpPr/>
          <p:nvPr/>
        </p:nvSpPr>
        <p:spPr bwMode="auto">
          <a:xfrm flipV="1">
            <a:off x="9228450" y="2164901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993EAF-E5CA-2110-DECB-0EC45D902DC8}"/>
              </a:ext>
            </a:extLst>
          </p:cNvPr>
          <p:cNvSpPr/>
          <p:nvPr/>
        </p:nvSpPr>
        <p:spPr bwMode="auto">
          <a:xfrm flipV="1">
            <a:off x="7270962" y="2406917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1D1038-9A33-B01E-323D-CE689D5EAEB9}"/>
              </a:ext>
            </a:extLst>
          </p:cNvPr>
          <p:cNvCxnSpPr>
            <a:cxnSpLocks/>
          </p:cNvCxnSpPr>
          <p:nvPr/>
        </p:nvCxnSpPr>
        <p:spPr bwMode="auto">
          <a:xfrm>
            <a:off x="7394255" y="2543417"/>
            <a:ext cx="261135" cy="34107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DCC422-A634-BF86-8683-E8071819D96E}"/>
              </a:ext>
            </a:extLst>
          </p:cNvPr>
          <p:cNvSpPr/>
          <p:nvPr/>
        </p:nvSpPr>
        <p:spPr>
          <a:xfrm>
            <a:off x="9256251" y="2302211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&gt;0</a:t>
            </a:r>
            <a:endParaRPr lang="en-S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47A151-2D94-B315-31AF-4D7238A3AC9C}"/>
              </a:ext>
            </a:extLst>
          </p:cNvPr>
          <p:cNvCxnSpPr>
            <a:cxnSpLocks/>
          </p:cNvCxnSpPr>
          <p:nvPr/>
        </p:nvCxnSpPr>
        <p:spPr bwMode="auto">
          <a:xfrm>
            <a:off x="7651085" y="2884491"/>
            <a:ext cx="641063" cy="85513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299A9EE-58C8-0204-855B-454BF6404489}"/>
              </a:ext>
            </a:extLst>
          </p:cNvPr>
          <p:cNvSpPr/>
          <p:nvPr/>
        </p:nvSpPr>
        <p:spPr>
          <a:xfrm>
            <a:off x="7399692" y="2417766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&gt;0</a:t>
            </a:r>
            <a:endParaRPr lang="en-S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41D524-0C20-1CA7-103F-40F0D1E78FC6}"/>
              </a:ext>
            </a:extLst>
          </p:cNvPr>
          <p:cNvCxnSpPr>
            <a:cxnSpLocks/>
          </p:cNvCxnSpPr>
          <p:nvPr/>
        </p:nvCxnSpPr>
        <p:spPr bwMode="auto">
          <a:xfrm>
            <a:off x="9383260" y="4456354"/>
            <a:ext cx="0" cy="3600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C8C289D-E238-367E-57CD-DFF90F5F7BCC}"/>
              </a:ext>
            </a:extLst>
          </p:cNvPr>
          <p:cNvSpPr/>
          <p:nvPr/>
        </p:nvSpPr>
        <p:spPr bwMode="auto">
          <a:xfrm flipV="1">
            <a:off x="9303300" y="4293753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B214CD-4D8F-084F-C380-A429604C90A2}"/>
              </a:ext>
            </a:extLst>
          </p:cNvPr>
          <p:cNvSpPr/>
          <p:nvPr/>
        </p:nvSpPr>
        <p:spPr>
          <a:xfrm>
            <a:off x="9331101" y="443106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&lt;0</a:t>
            </a:r>
            <a:endParaRPr lang="en-SE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1F7C7D-3EBF-5991-8980-8E055F3B6630}"/>
              </a:ext>
            </a:extLst>
          </p:cNvPr>
          <p:cNvSpPr/>
          <p:nvPr/>
        </p:nvSpPr>
        <p:spPr bwMode="auto">
          <a:xfrm flipV="1">
            <a:off x="7712534" y="4109087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64A75D-5D67-2311-88CB-2CED018A42B0}"/>
              </a:ext>
            </a:extLst>
          </p:cNvPr>
          <p:cNvSpPr/>
          <p:nvPr/>
        </p:nvSpPr>
        <p:spPr>
          <a:xfrm>
            <a:off x="7514675" y="4226537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&lt;0</a:t>
            </a:r>
            <a:endParaRPr lang="en-SE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98F20D-8D39-210E-EF0F-D1AB40761056}"/>
              </a:ext>
            </a:extLst>
          </p:cNvPr>
          <p:cNvCxnSpPr>
            <a:cxnSpLocks/>
          </p:cNvCxnSpPr>
          <p:nvPr/>
        </p:nvCxnSpPr>
        <p:spPr bwMode="auto">
          <a:xfrm flipH="1">
            <a:off x="7514675" y="4246397"/>
            <a:ext cx="223663" cy="20727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873FE9-CDBB-D8E4-75C7-1BADC85FD12C}"/>
              </a:ext>
            </a:extLst>
          </p:cNvPr>
          <p:cNvCxnSpPr>
            <a:cxnSpLocks/>
            <a:stCxn id="18" idx="5"/>
          </p:cNvCxnSpPr>
          <p:nvPr/>
        </p:nvCxnSpPr>
        <p:spPr bwMode="auto">
          <a:xfrm flipV="1">
            <a:off x="7849034" y="3738633"/>
            <a:ext cx="474035" cy="39387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34FCE94-ED5A-18C3-B1C2-57BB5E97211B}"/>
              </a:ext>
            </a:extLst>
          </p:cNvPr>
          <p:cNvSpPr/>
          <p:nvPr/>
        </p:nvSpPr>
        <p:spPr bwMode="auto">
          <a:xfrm flipV="1">
            <a:off x="7143072" y="3655969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5E8DBD-B5C0-71B4-9BD3-F18803BBB8F9}"/>
              </a:ext>
            </a:extLst>
          </p:cNvPr>
          <p:cNvCxnSpPr>
            <a:cxnSpLocks/>
          </p:cNvCxnSpPr>
          <p:nvPr/>
        </p:nvCxnSpPr>
        <p:spPr bwMode="auto">
          <a:xfrm>
            <a:off x="7234048" y="3312060"/>
            <a:ext cx="0" cy="3600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204B54-E436-0494-9DB6-EA496B7002A9}"/>
              </a:ext>
            </a:extLst>
          </p:cNvPr>
          <p:cNvSpPr txBox="1"/>
          <p:nvPr/>
        </p:nvSpPr>
        <p:spPr>
          <a:xfrm>
            <a:off x="6074665" y="3709577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pose</a:t>
            </a:r>
            <a:endParaRPr lang="en-SE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765AA1-8C50-21C4-A3DD-FF02C7BEA4F4}"/>
              </a:ext>
            </a:extLst>
          </p:cNvPr>
          <p:cNvCxnSpPr/>
          <p:nvPr/>
        </p:nvCxnSpPr>
        <p:spPr bwMode="auto">
          <a:xfrm>
            <a:off x="8634620" y="2748000"/>
            <a:ext cx="1296144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1D5B2A9-81C8-A11E-EBA5-1FCF77B5BA97}"/>
              </a:ext>
            </a:extLst>
          </p:cNvPr>
          <p:cNvCxnSpPr>
            <a:cxnSpLocks/>
          </p:cNvCxnSpPr>
          <p:nvPr/>
        </p:nvCxnSpPr>
        <p:spPr bwMode="auto">
          <a:xfrm>
            <a:off x="11596486" y="3024920"/>
            <a:ext cx="0" cy="120161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8A3B2B3-355C-8009-3703-8765D665C817}"/>
              </a:ext>
            </a:extLst>
          </p:cNvPr>
          <p:cNvCxnSpPr/>
          <p:nvPr/>
        </p:nvCxnSpPr>
        <p:spPr bwMode="auto">
          <a:xfrm>
            <a:off x="8683029" y="4919128"/>
            <a:ext cx="1296144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25247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46BD9-A415-6B34-7C81-1B9E01F7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run()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3C6140-3635-33F3-960D-BB16822F04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2582" y="1237593"/>
                <a:ext cx="5472209" cy="5329444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kern="0" dirty="0"/>
                  <a:t>Implements the PID controller for  with PID gains</a:t>
                </a:r>
              </a:p>
              <a:p>
                <a:pPr lvl="1"/>
                <a:r>
                  <a:rPr lang="en-US" kern="0" dirty="0"/>
                  <a:t>params[0]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kern="0" dirty="0"/>
                  <a:t>; params[1]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kern="0" dirty="0"/>
                  <a:t>; params[2]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kern="0" dirty="0"/>
                  <a:t>. </a:t>
                </a:r>
              </a:p>
              <a:p>
                <a:pPr lvl="1"/>
                <a:r>
                  <a:rPr lang="en-US" kern="0" dirty="0"/>
                  <a:t>Returns actual trajectory as arrays of </a:t>
                </a:r>
                <a:r>
                  <a:rPr lang="en-US" kern="0" dirty="0" err="1"/>
                  <a:t>x_trajectory</a:t>
                </a:r>
                <a:r>
                  <a:rPr lang="en-US" kern="0" dirty="0"/>
                  <a:t>[], </a:t>
                </a:r>
                <a:r>
                  <a:rPr lang="en-US" kern="0" dirty="0" err="1"/>
                  <a:t>y_trajectory</a:t>
                </a:r>
                <a:r>
                  <a:rPr lang="en-US" kern="0" dirty="0"/>
                  <a:t>[]; and average error, defined as sum of squared </a:t>
                </a:r>
                <a:r>
                  <a:rPr lang="en-US" kern="0" dirty="0" err="1"/>
                  <a:t>cte</a:t>
                </a:r>
                <a:endParaRPr lang="en-US" kern="0" dirty="0"/>
              </a:p>
              <a:p>
                <a:r>
                  <a:rPr lang="en-US" kern="0" dirty="0"/>
                  <a:t>For clockwise travel direction:</a:t>
                </a:r>
              </a:p>
              <a:p>
                <a:pPr lvl="1"/>
                <a:r>
                  <a:rPr lang="en-US" kern="0" dirty="0"/>
                  <a:t>If </a:t>
                </a:r>
                <a:r>
                  <a:rPr lang="en-US" kern="0" dirty="0" err="1"/>
                  <a:t>cte</a:t>
                </a:r>
                <a:r>
                  <a:rPr lang="en-US" kern="0" dirty="0"/>
                  <a:t>&gt;0, car is outside of track region; steering angle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kern="0" dirty="0"/>
                  <a:t> should decrease (turn right according to the </a:t>
                </a:r>
                <a:r>
                  <a:rPr lang="en-US" dirty="0"/>
                  <a:t>counter-clockwise convention)</a:t>
                </a:r>
                <a:endParaRPr lang="en-US" kern="0" dirty="0"/>
              </a:p>
              <a:p>
                <a:pPr lvl="1"/>
                <a:r>
                  <a:rPr lang="en-US" kern="0" dirty="0"/>
                  <a:t>If </a:t>
                </a:r>
                <a:r>
                  <a:rPr lang="en-US" kern="0" dirty="0" err="1"/>
                  <a:t>cte</a:t>
                </a:r>
                <a:r>
                  <a:rPr lang="en-US" kern="0" dirty="0"/>
                  <a:t>&lt;0, car is inside of track region; steering angle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kern="0" dirty="0"/>
                  <a:t> should increase (turn left)</a:t>
                </a:r>
              </a:p>
              <a:p>
                <a:pPr lvl="1"/>
                <a:r>
                  <a:rPr lang="en-US" kern="0" dirty="0"/>
                  <a:t>Based on the above,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kern="0" dirty="0"/>
                  <a:t> should be positive (this can be a sanity check for your final solution)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3C6140-3635-33F3-960D-BB16822F04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582" y="1237593"/>
                <a:ext cx="5472209" cy="5329444"/>
              </a:xfrm>
              <a:blipFill>
                <a:blip r:embed="rId3"/>
                <a:stretch>
                  <a:fillRect l="-1559" t="-2632" r="-311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BFF51-D8D5-B340-0CA1-A3ED39A5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822B8-954A-EBEE-C18B-3F5F435F2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101" y="1881493"/>
            <a:ext cx="5472209" cy="386879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AD05D1-7189-B770-DFBB-3A846EED813B}"/>
              </a:ext>
            </a:extLst>
          </p:cNvPr>
          <p:cNvCxnSpPr>
            <a:cxnSpLocks/>
          </p:cNvCxnSpPr>
          <p:nvPr/>
        </p:nvCxnSpPr>
        <p:spPr bwMode="auto">
          <a:xfrm>
            <a:off x="6502521" y="4521215"/>
            <a:ext cx="4839789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C32282-9679-90A6-BBAD-A77E0F2E3965}"/>
              </a:ext>
            </a:extLst>
          </p:cNvPr>
          <p:cNvCxnSpPr>
            <a:cxnSpLocks/>
          </p:cNvCxnSpPr>
          <p:nvPr/>
        </p:nvCxnSpPr>
        <p:spPr bwMode="auto">
          <a:xfrm>
            <a:off x="6446165" y="3688290"/>
            <a:ext cx="936104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7FB27E0-BECD-AADE-4A87-2824DAB01B08}"/>
              </a:ext>
            </a:extLst>
          </p:cNvPr>
          <p:cNvSpPr/>
          <p:nvPr/>
        </p:nvSpPr>
        <p:spPr>
          <a:xfrm>
            <a:off x="7508628" y="3460462"/>
            <a:ext cx="464642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This is for straight line track; need to call </a:t>
            </a:r>
            <a:r>
              <a:rPr lang="en-US" sz="1200" dirty="0" err="1"/>
              <a:t>myrobot.cte</a:t>
            </a:r>
            <a:r>
              <a:rPr lang="en-US" sz="1200" dirty="0"/>
              <a:t>() for circular track.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859B68-AF9E-2865-2673-EEA1BA4150D0}"/>
              </a:ext>
            </a:extLst>
          </p:cNvPr>
          <p:cNvSpPr/>
          <p:nvPr/>
        </p:nvSpPr>
        <p:spPr>
          <a:xfrm>
            <a:off x="10930917" y="4571974"/>
            <a:ext cx="122413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PID control law</a:t>
            </a:r>
          </a:p>
        </p:txBody>
      </p:sp>
    </p:spTree>
    <p:extLst>
      <p:ext uri="{BB962C8B-B14F-4D97-AF65-F5344CB8AC3E}">
        <p14:creationId xmlns:p14="http://schemas.microsoft.com/office/powerpoint/2010/main" val="233873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0D94266-AF2E-883D-5771-961651366C8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For General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0D94266-AF2E-883D-5771-961651366C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506" t="-3977" b="-159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DCF28E-6A0C-7BCC-61B6-D195BCE1CC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 Python code assumes controller time step size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lvl="1"/>
                <a:r>
                  <a:rPr lang="en-US" dirty="0"/>
                  <a:t>Also,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is constant.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’s range is unconstrained (steering wheel can be turned to arbitrary angle).</a:t>
                </a:r>
              </a:p>
              <a:p>
                <a:r>
                  <a:rPr lang="en-US" dirty="0"/>
                  <a:t>For general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</a:t>
                </a:r>
                <a:r>
                  <a:rPr lang="en-US" dirty="0"/>
                  <a:t>e following needs to be modified: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Call </a:t>
                </a:r>
                <a:r>
                  <a:rPr lang="en-US" dirty="0" err="1"/>
                  <a:t>myrobot.move</a:t>
                </a:r>
                <a:r>
                  <a:rPr lang="en-US" dirty="0"/>
                  <a:t>(steer, speed*dt), to match its definition move(self, steering, distance,…)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In the PID control law: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Differential of error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𝑑𝑖𝑓𝑓𝑐𝑡𝑒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𝑐𝑡𝑒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𝑝𝑟𝑒𝑣𝑐𝑡𝑒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Integral of error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𝑖𝑛𝑡𝑐𝑡𝑒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𝑐𝑡𝑒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DCF28E-6A0C-7BCC-61B6-D195BCE1CC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81" t="-2347" r="-11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B655F-09A9-233A-CE8C-D5D44915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73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27EDE-1494-1ABE-8F7F-8B1CDE41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twiddle()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C862E-9F70-17BB-23FC-86D36630C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3"/>
            <a:ext cx="5514524" cy="100653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twiddle: “twist, move, or fiddle with (something), typically in a purposeless or nervous way” –Encyclopedia.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E9F0A-F334-FB15-5E18-ADC36D4F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B000C-4BF7-DC4D-F8DF-843BACB4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7319"/>
            <a:ext cx="4933823" cy="6583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2B0F2FD-C3AF-C46F-9EF6-CBF008C770D9}"/>
                  </a:ext>
                </a:extLst>
              </p:cNvPr>
              <p:cNvSpPr/>
              <p:nvPr/>
            </p:nvSpPr>
            <p:spPr bwMode="auto">
              <a:xfrm>
                <a:off x="940674" y="3253998"/>
                <a:ext cx="5118038" cy="718393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Update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 to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and run(). If error decreases, then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 was updated in the right direction. Keep the update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to get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, and increase step size to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1.1∗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.</a:t>
                </a:r>
                <a:endParaRPr lang="en-SE" sz="1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2B0F2FD-C3AF-C46F-9EF6-CBF008C770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674" y="3253998"/>
                <a:ext cx="5118038" cy="718393"/>
              </a:xfrm>
              <a:prstGeom prst="rect">
                <a:avLst/>
              </a:prstGeom>
              <a:blipFill>
                <a:blip r:embed="rId3"/>
                <a:stretch>
                  <a:fillRect l="-238" t="-833" b="-9167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7D90C34-24CE-0F39-4F31-2D091A5100A6}"/>
                  </a:ext>
                </a:extLst>
              </p:cNvPr>
              <p:cNvSpPr/>
              <p:nvPr/>
            </p:nvSpPr>
            <p:spPr bwMode="auto">
              <a:xfrm>
                <a:off x="942109" y="4064971"/>
                <a:ext cx="5111103" cy="718393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If error increases, then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 was updated in the wrong direction. Update in the opposite direction by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−2∗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to get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. Run again.</a:t>
                </a:r>
                <a:endParaRPr lang="en-SE" sz="1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7D90C34-24CE-0F39-4F31-2D091A510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2109" y="4064971"/>
                <a:ext cx="5111103" cy="718393"/>
              </a:xfrm>
              <a:prstGeom prst="rect">
                <a:avLst/>
              </a:prstGeom>
              <a:blipFill>
                <a:blip r:embed="rId4"/>
                <a:stretch>
                  <a:fillRect l="-238" t="-833" b="-9167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C4537E7-5968-62EA-78FD-33E020BDDD54}"/>
                  </a:ext>
                </a:extLst>
              </p:cNvPr>
              <p:cNvSpPr/>
              <p:nvPr/>
            </p:nvSpPr>
            <p:spPr bwMode="auto">
              <a:xfrm>
                <a:off x="940673" y="5177957"/>
                <a:ext cx="5118038" cy="493166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If error decreases, then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 was updated in the right direction. Keep the current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, and increase step size to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1.1∗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.</a:t>
                </a:r>
                <a:endParaRPr lang="en-SE" sz="1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C4537E7-5968-62EA-78FD-33E020BDDD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673" y="5177957"/>
                <a:ext cx="5118038" cy="493166"/>
              </a:xfrm>
              <a:prstGeom prst="rect">
                <a:avLst/>
              </a:prstGeom>
              <a:blipFill>
                <a:blip r:embed="rId5"/>
                <a:stretch>
                  <a:fillRect l="-238" b="-16867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6E9048-FE33-9765-4508-79A604CFD0D5}"/>
                  </a:ext>
                </a:extLst>
              </p:cNvPr>
              <p:cNvSpPr/>
              <p:nvPr/>
            </p:nvSpPr>
            <p:spPr bwMode="auto">
              <a:xfrm>
                <a:off x="935175" y="5801427"/>
                <a:ext cx="5118038" cy="697804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If error increases, then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 was updated in the wrong direction. Update in the opposite direction by +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to get back the original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 . Reduce step size to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.9∗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𝑑𝑝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. </a:t>
                </a:r>
                <a:endParaRPr lang="en-SE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6E9048-FE33-9765-4508-79A604CFD0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5175" y="5801427"/>
                <a:ext cx="5118038" cy="697804"/>
              </a:xfrm>
              <a:prstGeom prst="rect">
                <a:avLst/>
              </a:prstGeom>
              <a:blipFill>
                <a:blip r:embed="rId6"/>
                <a:stretch>
                  <a:fillRect l="-238" t="-862" b="-12931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2157297D-2DA0-DE46-0B85-879DD49773DD}"/>
              </a:ext>
            </a:extLst>
          </p:cNvPr>
          <p:cNvSpPr/>
          <p:nvPr/>
        </p:nvSpPr>
        <p:spPr bwMode="auto">
          <a:xfrm>
            <a:off x="6106998" y="6038330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4DC2845-3EE0-66C1-896F-39488C3BA599}"/>
              </a:ext>
            </a:extLst>
          </p:cNvPr>
          <p:cNvSpPr/>
          <p:nvPr/>
        </p:nvSpPr>
        <p:spPr bwMode="auto">
          <a:xfrm>
            <a:off x="6088972" y="5329362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698F30E-4B0D-2424-C33D-7F19B470E346}"/>
              </a:ext>
            </a:extLst>
          </p:cNvPr>
          <p:cNvSpPr/>
          <p:nvPr/>
        </p:nvSpPr>
        <p:spPr bwMode="auto">
          <a:xfrm>
            <a:off x="6096000" y="4321250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4727602-2858-AD96-2850-BB92BFBCF605}"/>
              </a:ext>
            </a:extLst>
          </p:cNvPr>
          <p:cNvSpPr/>
          <p:nvPr/>
        </p:nvSpPr>
        <p:spPr bwMode="auto">
          <a:xfrm>
            <a:off x="6106999" y="3745186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C4B21D-C0C2-4EFD-28BD-D7B4E356C2CB}"/>
                  </a:ext>
                </a:extLst>
              </p:cNvPr>
              <p:cNvSpPr/>
              <p:nvPr/>
            </p:nvSpPr>
            <p:spPr bwMode="auto">
              <a:xfrm>
                <a:off x="970935" y="2305026"/>
                <a:ext cx="5118038" cy="299532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Adjust each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 in turn.</a:t>
                </a:r>
                <a:endParaRPr lang="en-SE" sz="1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C4B21D-C0C2-4EFD-28BD-D7B4E356C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0935" y="2305026"/>
                <a:ext cx="5118038" cy="299532"/>
              </a:xfrm>
              <a:prstGeom prst="rect">
                <a:avLst/>
              </a:prstGeom>
              <a:blipFill>
                <a:blip r:embed="rId7"/>
                <a:stretch>
                  <a:fillRect l="-238" t="-1961" b="-21569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row: Right 14">
            <a:extLst>
              <a:ext uri="{FF2B5EF4-FFF2-40B4-BE49-F238E27FC236}">
                <a16:creationId xmlns:a16="http://schemas.microsoft.com/office/drawing/2014/main" id="{FA16F3A9-240C-E81C-2730-776D27FF140E}"/>
              </a:ext>
            </a:extLst>
          </p:cNvPr>
          <p:cNvSpPr/>
          <p:nvPr/>
        </p:nvSpPr>
        <p:spPr bwMode="auto">
          <a:xfrm>
            <a:off x="6137261" y="2395782"/>
            <a:ext cx="503490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64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7DC6-5201-64EE-9861-13FA05BF4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to P Control</a:t>
            </a:r>
            <a:endParaRPr lang="en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5A2A84-37D3-389A-1060-1F04A2D7FA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10949153" cy="2697098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Setting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𝑑𝑝𝑎𝑟𝑎𝑚𝑠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𝑑𝑝𝑎𝑟𝑎𝑚𝑠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turns it into a P controller, 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initialized to 0 and never changed.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is adjusted in twiddle()</a:t>
                </a:r>
              </a:p>
              <a:p>
                <a:r>
                  <a:rPr lang="en-US" dirty="0"/>
                  <a:t>twiddle() is a local optimization algorithm, so perf is dependent on parameter initialization. Here are initialized to 0 for simplicity.</a:t>
                </a:r>
              </a:p>
              <a:p>
                <a:pPr lvl="1"/>
                <a:r>
                  <a:rPr lang="en-US" dirty="0">
                    <a:hlinkClick r:id="rId2"/>
                  </a:rPr>
                  <a:t>https://classroom.udacity.com/courses/cs373/lessons/91f48b5b-a063-41f9-ace6-5fb9e7508941/concepts/b740218e-b0eb-40dc-80af-343912305293</a:t>
                </a:r>
                <a:r>
                  <a:rPr lang="en-US" dirty="0"/>
                  <a:t> </a:t>
                </a:r>
              </a:p>
              <a:p>
                <a:endParaRPr lang="en-S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5A2A84-37D3-389A-1060-1F04A2D7FA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10949153" cy="2697098"/>
              </a:xfrm>
              <a:blipFill>
                <a:blip r:embed="rId3"/>
                <a:stretch>
                  <a:fillRect l="-947" t="-4751" r="-55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CEF38-55E5-044E-BA9C-DAF9FDD0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9B3D8-BFE7-426E-1C9A-A698D16B3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523" y="3636668"/>
            <a:ext cx="5528953" cy="32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12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D4C8-5F5C-6652-E801-A37D3524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twiddle() </a:t>
            </a:r>
            <a:r>
              <a:rPr lang="en-US" altLang="zh-CN" dirty="0"/>
              <a:t>vs. Pole Placement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63BE1C-CA15-48D3-46F1-0F38B2C8A6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twiddle() is a model-free approach to tuning PID controller by Gradient descent. It adjusts each PID gain parameter systematically, gradually decreasing or increasing step of adjustment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(the gradient) until convergence to minimum </a:t>
                </a:r>
                <a:r>
                  <a:rPr lang="en-US" dirty="0" err="1"/>
                  <a:t>best_err</a:t>
                </a:r>
                <a:r>
                  <a:rPr lang="en-US" dirty="0"/>
                  <a:t>.</a:t>
                </a:r>
              </a:p>
              <a:p>
                <a:r>
                  <a:rPr lang="en-US" altLang="zh-CN" dirty="0"/>
                  <a:t>P</a:t>
                </a:r>
                <a:r>
                  <a:rPr lang="en-US" dirty="0"/>
                  <a:t>ole placement for PID controller design is model-based, but requires a linear model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mr>
                              <m:m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</m:mr>
                            </m:m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With simplifying assumptions: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small</a:t>
                </a:r>
              </a:p>
              <a:p>
                <a:pPr lvl="2"/>
                <a:r>
                  <a:rPr lang="en-US" dirty="0"/>
                  <a:t>Simplified kinematic model: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/>
                  <a:t> as control input instead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63BE1C-CA15-48D3-46F1-0F38B2C8A6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4" t="-2347" r="-1002" b="-46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EB1BD-9AD8-3E01-AFB0-CD1499A7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25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705C-2259-3C4A-C696-D432793B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CD8-7090-2514-955D-C0BEAE30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PID Control</a:t>
            </a:r>
          </a:p>
          <a:p>
            <a:r>
              <a:rPr lang="en-US" dirty="0"/>
              <a:t>MPC Control</a:t>
            </a:r>
          </a:p>
          <a:p>
            <a:r>
              <a:rPr lang="en-US" dirty="0"/>
              <a:t>Kinematic bicycle model</a:t>
            </a:r>
          </a:p>
          <a:p>
            <a:r>
              <a:rPr lang="en-US" dirty="0"/>
              <a:t>Twiddle() for PID control tuning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D6761-DD61-152F-9A9D-1CE1C3D2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6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D4FC-47B8-069B-3B02-7AEE5A6E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Control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C0852-CD61-D022-153E-6351288754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Tracking Error: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Control input: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Ref: Controlling Self Driving Cars</a:t>
                </a:r>
              </a:p>
              <a:p>
                <a:pPr lvl="1"/>
                <a:r>
                  <a:rPr lang="en-US" dirty="0">
                    <a:hlinkClick r:id="rId2"/>
                  </a:rPr>
                  <a:t>https://www.youtube.com/watch?v=4Y7zG48uHRo</a:t>
                </a:r>
                <a:r>
                  <a:rPr lang="en-US" dirty="0"/>
                  <a:t> </a:t>
                </a:r>
                <a:endParaRPr lang="en-SE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C0852-CD61-D022-153E-6351288754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81" t="-234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BBF5B-0C5C-58AA-04B3-B6003B8F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21DAA73-433A-3777-1FA8-40977A05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76007"/>
            <a:ext cx="8229600" cy="292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0AACB1-D53B-EC7C-295C-D5C93DC3E57E}"/>
              </a:ext>
            </a:extLst>
          </p:cNvPr>
          <p:cNvSpPr/>
          <p:nvPr/>
        </p:nvSpPr>
        <p:spPr>
          <a:xfrm>
            <a:off x="4784583" y="6499230"/>
            <a:ext cx="26228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https://en.wikipedia.org/wiki/PID_controller</a:t>
            </a:r>
            <a:endParaRPr lang="en-SE" sz="1050" dirty="0"/>
          </a:p>
        </p:txBody>
      </p:sp>
    </p:spTree>
    <p:extLst>
      <p:ext uri="{BB962C8B-B14F-4D97-AF65-F5344CB8AC3E}">
        <p14:creationId xmlns:p14="http://schemas.microsoft.com/office/powerpoint/2010/main" val="1521835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1498-E5D4-69E3-864D-D911C50E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Response Performance Metrics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6483FF-813F-94EF-9480-8CB0FE00E9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8001" y="1311563"/>
                <a:ext cx="6235700" cy="5120767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The control input (reference input) jumps from 0 to a reference value (e.g., 1.0) at time 0, and the controller aims to track it closely</a:t>
                </a:r>
              </a:p>
              <a:p>
                <a:pPr lvl="1"/>
                <a:r>
                  <a:rPr lang="en-US" dirty="0"/>
                  <a:t>Rise time: the time it takes the transient response to move to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1.0−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of the steady state response</a:t>
                </a:r>
              </a:p>
              <a:p>
                <a:pPr lvl="1"/>
                <a:r>
                  <a:rPr lang="en-US" dirty="0"/>
                  <a:t>Maximum overshoot: the amount (or percentage) by which the maximum value of the transient response exceeds the steady state value</a:t>
                </a:r>
              </a:p>
              <a:p>
                <a:pPr lvl="1"/>
                <a:r>
                  <a:rPr lang="en-US" dirty="0"/>
                  <a:t>Peak time: the time at which the maximum overshoot occurs</a:t>
                </a:r>
              </a:p>
              <a:p>
                <a:pPr lvl="1"/>
                <a:r>
                  <a:rPr lang="en-US" dirty="0"/>
                  <a:t>Settling time: the time after which the output is within a specified band around the steady state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1.0−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6483FF-813F-94EF-9480-8CB0FE00E9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001" y="1311563"/>
                <a:ext cx="6235700" cy="5120767"/>
              </a:xfrm>
              <a:blipFill>
                <a:blip r:embed="rId3"/>
                <a:stretch>
                  <a:fillRect l="-1662" t="-3214" r="-205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8564D-85F5-4877-E765-A24397E1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Response for a system using only proportional controls leads to overshoot and non-zero steady-state errors">
            <a:extLst>
              <a:ext uri="{FF2B5EF4-FFF2-40B4-BE49-F238E27FC236}">
                <a16:creationId xmlns:a16="http://schemas.microsoft.com/office/drawing/2014/main" id="{8CB0851E-3218-C8AE-26B0-4FC1D263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00" y="1237592"/>
            <a:ext cx="5183800" cy="535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22E3B-5700-F2C4-C16D-5FEDD401D025}"/>
              </a:ext>
            </a:extLst>
          </p:cNvPr>
          <p:cNvSpPr txBox="1"/>
          <p:nvPr/>
        </p:nvSpPr>
        <p:spPr>
          <a:xfrm>
            <a:off x="8044873" y="6445313"/>
            <a:ext cx="3336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https://www.newport.com/n/control-theory-terminology</a:t>
            </a:r>
            <a:endParaRPr lang="en-SE" sz="1050" dirty="0"/>
          </a:p>
        </p:txBody>
      </p:sp>
    </p:spTree>
    <p:extLst>
      <p:ext uri="{BB962C8B-B14F-4D97-AF65-F5344CB8AC3E}">
        <p14:creationId xmlns:p14="http://schemas.microsoft.com/office/powerpoint/2010/main" val="41313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8209EB-2DBB-33E2-29E4-CAA7F284C24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4800" dirty="0"/>
                  <a:t>Proportional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8209EB-2DBB-33E2-29E4-CAA7F284C2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506" t="-5682" b="-1420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5C53EB-C687-1BD1-32C2-DF4BD0027E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37593"/>
                <a:ext cx="6267589" cy="51947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SE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proportional to error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with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leads to:</a:t>
                </a:r>
              </a:p>
              <a:p>
                <a:pPr lvl="1"/>
                <a:r>
                  <a:rPr lang="en-US" dirty="0"/>
                  <a:t>Faster response</a:t>
                </a:r>
              </a:p>
              <a:p>
                <a:pPr lvl="1"/>
                <a:r>
                  <a:rPr lang="en-US" dirty="0"/>
                  <a:t>Bigger overshoot, oscillations</a:t>
                </a:r>
              </a:p>
              <a:p>
                <a:pPr lvl="2"/>
                <a:r>
                  <a:rPr lang="en-US" dirty="0"/>
                  <a:t>System may become unstable</a:t>
                </a:r>
                <a:endParaRPr lang="en-SE" dirty="0"/>
              </a:p>
              <a:p>
                <a:pPr lvl="1"/>
                <a:r>
                  <a:rPr lang="en-US" dirty="0"/>
                  <a:t>Smaller but non-zero steady state error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5C53EB-C687-1BD1-32C2-DF4BD0027E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37593"/>
                <a:ext cx="6267589" cy="5194738"/>
              </a:xfrm>
              <a:blipFill>
                <a:blip r:embed="rId3"/>
                <a:stretch>
                  <a:fillRect l="-223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4FC71-56F0-63A2-E3BF-586C1AA5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C97D2-C74F-F760-5184-CD5E072DF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884" y="283805"/>
            <a:ext cx="5145518" cy="3960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19BFF-EC30-3DA7-F483-24F79853B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848" y="4273291"/>
            <a:ext cx="4577482" cy="237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E3940-3E91-EF49-B3E0-0445C02F59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kern="0" dirty="0"/>
                  <a:t>Integral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E3940-3E91-EF49-B3E0-0445C02F59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506" t="-3977" b="-159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18E3E2-4EDE-E425-D976-B034518F88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6379905" cy="51947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S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takes into account history of tracking error, and eliminates steady state error</a:t>
                </a:r>
              </a:p>
              <a:p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leads to:</a:t>
                </a:r>
              </a:p>
              <a:p>
                <a:pPr lvl="1"/>
                <a:r>
                  <a:rPr lang="en-US" dirty="0"/>
                  <a:t>Increased overshoot</a:t>
                </a:r>
              </a:p>
              <a:p>
                <a:pPr lvl="1"/>
                <a:r>
                  <a:rPr lang="en-US" dirty="0"/>
                  <a:t>More robust to disturbances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18E3E2-4EDE-E425-D976-B034518F88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6379905" cy="5194738"/>
              </a:xfrm>
              <a:blipFill>
                <a:blip r:embed="rId3"/>
                <a:stretch>
                  <a:fillRect l="-219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BBE5F-E81D-AA95-2A2F-149DE83B0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00237-D049-4ED2-4C65-250078662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642" y="159970"/>
            <a:ext cx="4873283" cy="3880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F5D8C7-F1F6-F014-E32D-CB97ECDCA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217" y="4092554"/>
            <a:ext cx="4588547" cy="25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6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4716CBE-DE31-1F51-6EAF-5F9E1E125D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4800" dirty="0"/>
                  <a:t>Derivative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4716CBE-DE31-1F51-6EAF-5F9E1E125D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506" t="-3977" b="-159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556F9A-8047-66E5-069E-8D5D80EDD3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37593"/>
                <a:ext cx="6217167" cy="51947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nary>
                      <m:nary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acc>
                      <m:accPr>
                        <m:chr m:val="̇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SE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proportional to error derivative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by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leads to: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Reduced overshoot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Faster response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Little effect on steady state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More sensitive to measurement noise</a:t>
                </a:r>
                <a:endParaRPr lang="en-S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556F9A-8047-66E5-069E-8D5D80EDD3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37593"/>
                <a:ext cx="6217167" cy="5194738"/>
              </a:xfrm>
              <a:blipFill>
                <a:blip r:embed="rId3"/>
                <a:stretch>
                  <a:fillRect l="-225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6EE9-5213-B679-68C7-FFB87B55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72251-28F4-C234-DC72-7DBA0A2FA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921" y="4170398"/>
            <a:ext cx="4588547" cy="251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E6F2C-507E-80C5-31A2-078A336FB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325" y="302663"/>
            <a:ext cx="4901917" cy="38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79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B1CA95448E8341BAC02D84F836706E" ma:contentTypeVersion="6" ma:contentTypeDescription="Create a new document." ma:contentTypeScope="" ma:versionID="2327688fe12e390352dabca167932040">
  <xsd:schema xmlns:xsd="http://www.w3.org/2001/XMLSchema" xmlns:xs="http://www.w3.org/2001/XMLSchema" xmlns:p="http://schemas.microsoft.com/office/2006/metadata/properties" xmlns:ns1="http://schemas.microsoft.com/sharepoint/v3" xmlns:ns2="1b5a303a-3c2d-46af-894d-5a63675fdf5d" xmlns:ns3="13bd0950-6268-4383-96fe-5fe3a48110ec" targetNamespace="http://schemas.microsoft.com/office/2006/metadata/properties" ma:root="true" ma:fieldsID="e90c3ecbaea61ae9ab22f72bf2f79284" ns1:_="" ns2:_="" ns3:_="">
    <xsd:import namespace="http://schemas.microsoft.com/sharepoint/v3"/>
    <xsd:import namespace="1b5a303a-3c2d-46af-894d-5a63675fdf5d"/>
    <xsd:import namespace="13bd0950-6268-4383-96fe-5fe3a48110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a303a-3c2d-46af-894d-5a63675fdf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d0950-6268-4383-96fe-5fe3a481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991D47-3926-48A1-8BC1-320FB99AB8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42294E-F67E-4944-9A87-D5C631307A05}">
  <ds:schemaRefs>
    <ds:schemaRef ds:uri="13bd0950-6268-4383-96fe-5fe3a48110ec"/>
    <ds:schemaRef ds:uri="1b5a303a-3c2d-46af-894d-5a63675fdf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8A2820C-4060-44E8-B56E-83EBBB666E7B}">
  <ds:schemaRefs>
    <ds:schemaRef ds:uri="13bd0950-6268-4383-96fe-5fe3a48110ec"/>
    <ds:schemaRef ds:uri="1b5a303a-3c2d-46af-894d-5a63675fdf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8641</TotalTime>
  <Words>3943</Words>
  <Application>Microsoft Office PowerPoint</Application>
  <PresentationFormat>Widescreen</PresentationFormat>
  <Paragraphs>395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Office Theme</vt:lpstr>
      <vt:lpstr>Custom Design</vt:lpstr>
      <vt:lpstr>L6 Control</vt:lpstr>
      <vt:lpstr>Control in the AD Pipeline</vt:lpstr>
      <vt:lpstr>Feedback Control Problem</vt:lpstr>
      <vt:lpstr>Outline</vt:lpstr>
      <vt:lpstr>PID Control</vt:lpstr>
      <vt:lpstr>Step Response Performance Metrics</vt:lpstr>
      <vt:lpstr>Proportional Term K_p</vt:lpstr>
      <vt:lpstr>Integral Term K_i</vt:lpstr>
      <vt:lpstr>Derivative Term K_d</vt:lpstr>
      <vt:lpstr>Effects of PID Gains</vt:lpstr>
      <vt:lpstr>Example: Vehicle Lateral Control </vt:lpstr>
      <vt:lpstr>System and P Control Modeling</vt:lpstr>
      <vt:lpstr>P Control Design with Pole Placement (not covered in this course)</vt:lpstr>
      <vt:lpstr>P Control Design Cont’d</vt:lpstr>
      <vt:lpstr>Simplifying Assumptions</vt:lpstr>
      <vt:lpstr>Outline</vt:lpstr>
      <vt:lpstr>MPC (Model-Predictive Control)</vt:lpstr>
      <vt:lpstr>MPC Example</vt:lpstr>
      <vt:lpstr>MPC Illustration Con’t</vt:lpstr>
      <vt:lpstr>Linear vs. Nonlinear MPC</vt:lpstr>
      <vt:lpstr>MPC Pros and Cons</vt:lpstr>
      <vt:lpstr>PID Control Example (No Look-Ahead)</vt:lpstr>
      <vt:lpstr>MPC Control Example (Look-Ahead)</vt:lpstr>
      <vt:lpstr>MPC Quiz</vt:lpstr>
      <vt:lpstr>Outline</vt:lpstr>
      <vt:lpstr>Kinematics vs. Dynamics</vt:lpstr>
      <vt:lpstr>Kinematic vs. Dynamic Control</vt:lpstr>
      <vt:lpstr>Kinematic Bicycle Model</vt:lpstr>
      <vt:lpstr>State Update in Python Code</vt:lpstr>
      <vt:lpstr>State Update Equation</vt:lpstr>
      <vt:lpstr>Straight Line vs. Circular Motion</vt:lpstr>
      <vt:lpstr>PID Control Lab Setup</vt:lpstr>
      <vt:lpstr>Outline</vt:lpstr>
      <vt:lpstr>Udacity: Racetrack Control</vt:lpstr>
      <vt:lpstr>run()</vt:lpstr>
      <vt:lpstr>For General dt</vt:lpstr>
      <vt:lpstr>twiddle()</vt:lpstr>
      <vt:lpstr>Changing to P Control</vt:lpstr>
      <vt:lpstr>twiddle() vs. Pole Placement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Warner, James E. (LARC-D309)</dc:creator>
  <cp:lastModifiedBy>Zonghua Gu</cp:lastModifiedBy>
  <cp:revision>949</cp:revision>
  <dcterms:created xsi:type="dcterms:W3CDTF">2020-05-28T21:34:29Z</dcterms:created>
  <dcterms:modified xsi:type="dcterms:W3CDTF">2023-12-06T15:22:56Z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0x0101000DB1CA95448E8341BAC02D84F836706E</vt:lpwstr>
  </property>
</Properties>
</file>