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71" r:id="rId2"/>
    <p:sldId id="1174" r:id="rId3"/>
    <p:sldId id="992" r:id="rId4"/>
    <p:sldId id="1010" r:id="rId5"/>
    <p:sldId id="867" r:id="rId6"/>
    <p:sldId id="1149" r:id="rId7"/>
    <p:sldId id="843" r:id="rId8"/>
    <p:sldId id="1151" r:id="rId9"/>
    <p:sldId id="1160" r:id="rId10"/>
    <p:sldId id="378" r:id="rId11"/>
    <p:sldId id="1192" r:id="rId12"/>
    <p:sldId id="1178" r:id="rId13"/>
    <p:sldId id="1181" r:id="rId14"/>
    <p:sldId id="1173" r:id="rId15"/>
    <p:sldId id="1186" r:id="rId16"/>
    <p:sldId id="1188" r:id="rId17"/>
    <p:sldId id="1179" r:id="rId18"/>
    <p:sldId id="1187" r:id="rId19"/>
    <p:sldId id="1180" r:id="rId20"/>
    <p:sldId id="1191" r:id="rId21"/>
    <p:sldId id="1193" r:id="rId22"/>
    <p:sldId id="1194" r:id="rId23"/>
    <p:sldId id="1195" r:id="rId24"/>
    <p:sldId id="1189" r:id="rId25"/>
    <p:sldId id="1196" r:id="rId26"/>
    <p:sldId id="1111" r:id="rId27"/>
    <p:sldId id="1199" r:id="rId28"/>
    <p:sldId id="1197" r:id="rId29"/>
    <p:sldId id="119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DEA5474-E479-4DFF-9C39-EE39EF3980AF}">
          <p14:sldIdLst>
            <p14:sldId id="371"/>
            <p14:sldId id="1174"/>
            <p14:sldId id="992"/>
            <p14:sldId id="1010"/>
            <p14:sldId id="867"/>
            <p14:sldId id="1149"/>
            <p14:sldId id="843"/>
            <p14:sldId id="1151"/>
            <p14:sldId id="1160"/>
            <p14:sldId id="378"/>
            <p14:sldId id="1192"/>
            <p14:sldId id="1178"/>
            <p14:sldId id="1181"/>
            <p14:sldId id="1173"/>
            <p14:sldId id="1186"/>
            <p14:sldId id="1188"/>
            <p14:sldId id="1179"/>
            <p14:sldId id="1187"/>
            <p14:sldId id="1180"/>
            <p14:sldId id="1191"/>
            <p14:sldId id="1193"/>
            <p14:sldId id="1194"/>
            <p14:sldId id="1195"/>
            <p14:sldId id="1189"/>
            <p14:sldId id="1196"/>
            <p14:sldId id="1111"/>
            <p14:sldId id="1199"/>
            <p14:sldId id="1197"/>
            <p14:sldId id="11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F678"/>
    <a:srgbClr val="00FF99"/>
    <a:srgbClr val="996633"/>
    <a:srgbClr val="0000FF"/>
    <a:srgbClr val="008000"/>
    <a:srgbClr val="FF3300"/>
    <a:srgbClr val="B2B2B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52" autoAdjust="0"/>
    <p:restoredTop sz="75180" autoAdjust="0"/>
  </p:normalViewPr>
  <p:slideViewPr>
    <p:cSldViewPr snapToGrid="0">
      <p:cViewPr varScale="1">
        <p:scale>
          <a:sx n="94" d="100"/>
          <a:sy n="94" d="100"/>
        </p:scale>
        <p:origin x="1614" y="84"/>
      </p:cViewPr>
      <p:guideLst>
        <p:guide orient="horz" pos="2160"/>
        <p:guide pos="2880"/>
      </p:guideLst>
    </p:cSldViewPr>
  </p:slideViewPr>
  <p:outlineViewPr>
    <p:cViewPr>
      <p:scale>
        <a:sx n="33" d="100"/>
        <a:sy n="33" d="100"/>
      </p:scale>
      <p:origin x="0" y="-4152"/>
    </p:cViewPr>
  </p:outlineViewPr>
  <p:notesTextViewPr>
    <p:cViewPr>
      <p:scale>
        <a:sx n="100" d="100"/>
        <a:sy n="100" d="100"/>
      </p:scale>
      <p:origin x="0" y="0"/>
    </p:cViewPr>
  </p:notesTextViewPr>
  <p:sorterViewPr>
    <p:cViewPr>
      <p:scale>
        <a:sx n="200" d="100"/>
        <a:sy n="200" d="100"/>
      </p:scale>
      <p:origin x="0" y="-74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FA21340-DBF0-4FAC-9DE2-FD6DB24B56C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https://blog.floydhub.com/an-introduction-to-q-learning-reinforcement-learning/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8F5042-9C52-0449-B2EC-628456EB9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301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1-.2+.2/5</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15</a:t>
            </a:fld>
            <a:endParaRPr lang="en-US" altLang="zh-CN"/>
          </a:p>
        </p:txBody>
      </p:sp>
    </p:spTree>
    <p:extLst>
      <p:ext uri="{BB962C8B-B14F-4D97-AF65-F5344CB8AC3E}">
        <p14:creationId xmlns:p14="http://schemas.microsoft.com/office/powerpoint/2010/main" val="2397777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(“Dumb way” corresponds to upper middle figure, and “Smart way” corresponds to upper right figure</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27</a:t>
            </a:fld>
            <a:endParaRPr lang="en-US" altLang="zh-CN"/>
          </a:p>
        </p:txBody>
      </p:sp>
    </p:spTree>
    <p:extLst>
      <p:ext uri="{BB962C8B-B14F-4D97-AF65-F5344CB8AC3E}">
        <p14:creationId xmlns:p14="http://schemas.microsoft.com/office/powerpoint/2010/main" val="243105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2400" dirty="0">
                    <a:ea typeface="ＭＳ Ｐゴシック" pitchFamily="34" charset="-128"/>
                  </a:rPr>
                  <a:t>Still assume an MDP:</a:t>
                </a:r>
              </a:p>
              <a:p>
                <a:pPr lvl="1"/>
                <a:r>
                  <a:rPr lang="en-US" sz="2000" dirty="0">
                    <a:ea typeface="ＭＳ Ｐゴシック" pitchFamily="34" charset="-128"/>
                  </a:rPr>
                  <a:t>A set of states s </a:t>
                </a:r>
                <a:r>
                  <a:rPr lang="en-US" sz="2000" dirty="0">
                    <a:ea typeface="ＭＳ Ｐゴシック" pitchFamily="34" charset="-128"/>
                    <a:sym typeface="Symbol" pitchFamily="18" charset="2"/>
                  </a:rPr>
                  <a:t> </a:t>
                </a:r>
                <a:r>
                  <a:rPr lang="en-US" sz="2000" dirty="0">
                    <a:ea typeface="ＭＳ Ｐゴシック" pitchFamily="34" charset="-128"/>
                  </a:rPr>
                  <a:t>S</a:t>
                </a:r>
              </a:p>
              <a:p>
                <a:pPr lvl="1"/>
                <a:r>
                  <a:rPr lang="en-US" sz="2000" dirty="0">
                    <a:ea typeface="ＭＳ Ｐゴシック" pitchFamily="34" charset="-128"/>
                  </a:rPr>
                  <a:t>A set of actions (per state) A</a:t>
                </a:r>
              </a:p>
              <a:p>
                <a:pPr lvl="1"/>
                <a:r>
                  <a:rPr lang="en-US" sz="2000" dirty="0">
                    <a:ea typeface="ＭＳ Ｐゴシック" pitchFamily="34" charset="-128"/>
                  </a:rPr>
                  <a:t>A model T(</a:t>
                </a:r>
                <a:r>
                  <a:rPr lang="en-US" sz="2000" dirty="0" err="1">
                    <a:ea typeface="ＭＳ Ｐゴシック" pitchFamily="34" charset="-128"/>
                  </a:rPr>
                  <a:t>s,a,s</a:t>
                </a:r>
                <a:r>
                  <a:rPr lang="en-US" altLang="ja-JP" sz="2000" dirty="0">
                    <a:ea typeface="+mn-ea"/>
                  </a:rPr>
                  <a:t>’)</a:t>
                </a:r>
                <a:endParaRPr lang="en-US" sz="2000" dirty="0">
                  <a:ea typeface="ＭＳ Ｐゴシック" pitchFamily="34" charset="-128"/>
                  <a:sym typeface="Symbol" pitchFamily="18" charset="2"/>
                </a:endParaRPr>
              </a:p>
              <a:p>
                <a:pPr lvl="1"/>
                <a:r>
                  <a:rPr lang="en-US" sz="2000" dirty="0">
                    <a:ea typeface="ＭＳ Ｐゴシック" pitchFamily="34" charset="-128"/>
                    <a:sym typeface="Symbol" pitchFamily="18" charset="2"/>
                  </a:rPr>
                  <a:t>We </a:t>
                </a:r>
                <a:r>
                  <a:rPr lang="en-US" sz="2000" dirty="0"/>
                  <a:t>The same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r>
                      <a:rPr lang="en-US" sz="2000" i="1">
                        <a:latin typeface="Cambria Math" panose="02040503050406030204" pitchFamily="18" charset="0"/>
                      </a:rPr>
                      <m:t>)</m:t>
                    </m:r>
                  </m:oMath>
                </a14:m>
                <a:r>
                  <a:rPr lang="en-US" sz="2000" dirty="0"/>
                  <a:t> may lead to different reward </a:t>
                </a:r>
                <a14:m>
                  <m:oMath xmlns:m="http://schemas.openxmlformats.org/officeDocument/2006/math">
                    <m:r>
                      <a:rPr lang="en-US" sz="2000" i="1">
                        <a:latin typeface="Cambria Math" panose="02040503050406030204" pitchFamily="18" charset="0"/>
                      </a:rPr>
                      <m:t>𝑟</m:t>
                    </m:r>
                  </m:oMath>
                </a14:m>
                <a:r>
                  <a:rPr lang="en-US" sz="2000" dirty="0"/>
                  <a:t> and next state </a:t>
                </a:r>
                <a14:m>
                  <m:oMath xmlns:m="http://schemas.openxmlformats.org/officeDocument/2006/math">
                    <m:r>
                      <a:rPr lang="en-US" sz="2000" i="1">
                        <a:latin typeface="Cambria Math" panose="02040503050406030204" pitchFamily="18" charset="0"/>
                      </a:rPr>
                      <m:t>𝑠</m:t>
                    </m:r>
                    <m:r>
                      <a:rPr lang="en-US" sz="2000" i="1">
                        <a:latin typeface="Cambria Math" panose="02040503050406030204" pitchFamily="18" charset="0"/>
                      </a:rPr>
                      <m:t>′</m:t>
                    </m:r>
                  </m:oMath>
                </a14:m>
                <a:r>
                  <a:rPr lang="en-US" sz="2000" dirty="0"/>
                  <a:t>, denoted as state transition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𝑟</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oMath>
                </a14:m>
                <a:r>
                  <a:rPr lang="en-US" sz="2000" dirty="0"/>
                  <a:t>,</a:t>
                </a:r>
                <a:endParaRPr lang="en-US" sz="2000" dirty="0">
                  <a:ea typeface="ＭＳ Ｐゴシック" pitchFamily="34" charset="-128"/>
                  <a:sym typeface="Symbol" pitchFamily="18" charset="2"/>
                </a:endParaRPr>
              </a:p>
              <a:p>
                <a:pPr lvl="1"/>
                <a:r>
                  <a:rPr lang="en-US" sz="2000" dirty="0">
                    <a:ea typeface="ＭＳ Ｐゴシック" pitchFamily="34" charset="-128"/>
                    <a:sym typeface="Symbol" pitchFamily="18" charset="2"/>
                  </a:rPr>
                  <a:t>I.e. we don’</a:t>
                </a:r>
                <a:r>
                  <a:rPr lang="en-US" altLang="ja-JP" sz="2000" dirty="0">
                    <a:ea typeface="+mn-ea"/>
                    <a:sym typeface="Symbol" pitchFamily="18" charset="2"/>
                  </a:rPr>
                  <a:t>t know which states are good or what the actions do</a:t>
                </a:r>
              </a:p>
              <a:p>
                <a:pPr lvl="1"/>
                <a:endParaRPr lang="en-US" altLang="ja-JP" sz="2000" dirty="0">
                  <a:ea typeface="+mn-ea"/>
                </a:endParaRPr>
              </a:p>
              <a:p>
                <a:pPr lvl="1"/>
                <a:r>
                  <a:rPr lang="en-US" sz="2000" dirty="0">
                    <a:ea typeface="ＭＳ Ｐゴシック" pitchFamily="34" charset="-128"/>
                  </a:rPr>
                  <a:t>A reward function R(</a:t>
                </a:r>
                <a:r>
                  <a:rPr lang="en-US" sz="2000" dirty="0" err="1">
                    <a:ea typeface="ＭＳ Ｐゴシック" pitchFamily="34" charset="-128"/>
                  </a:rPr>
                  <a:t>s,a,s</a:t>
                </a:r>
                <a:r>
                  <a:rPr lang="en-US" altLang="ja-JP" sz="2000" dirty="0">
                    <a:ea typeface="+mn-ea"/>
                  </a:rPr>
                  <a:t>’)</a:t>
                </a:r>
              </a:p>
              <a:p>
                <a:endParaRPr lang="en-SE" dirty="0"/>
              </a:p>
            </p:txBody>
          </p:sp>
        </mc:Choice>
        <mc:Fallback xmlns="">
          <p:sp>
            <p:nvSpPr>
              <p:cNvPr id="3" name="Notes Placeholder 2"/>
              <p:cNvSpPr>
                <a:spLocks noGrp="1"/>
              </p:cNvSpPr>
              <p:nvPr>
                <p:ph type="body" idx="1"/>
              </p:nvPr>
            </p:nvSpPr>
            <p:spPr/>
            <p:txBody>
              <a:bodyPr/>
              <a:lstStyle/>
              <a:p>
                <a:r>
                  <a:rPr lang="en-US" sz="2400" dirty="0">
                    <a:ea typeface="ＭＳ Ｐゴシック" pitchFamily="34" charset="-128"/>
                  </a:rPr>
                  <a:t>Still assume an MDP:</a:t>
                </a:r>
              </a:p>
              <a:p>
                <a:pPr lvl="1"/>
                <a:r>
                  <a:rPr lang="en-US" sz="2000" dirty="0">
                    <a:ea typeface="ＭＳ Ｐゴシック" pitchFamily="34" charset="-128"/>
                  </a:rPr>
                  <a:t>A set of states s </a:t>
                </a:r>
                <a:r>
                  <a:rPr lang="en-US" sz="2000" dirty="0">
                    <a:ea typeface="ＭＳ Ｐゴシック" pitchFamily="34" charset="-128"/>
                    <a:sym typeface="Symbol" pitchFamily="18" charset="2"/>
                  </a:rPr>
                  <a:t> </a:t>
                </a:r>
                <a:r>
                  <a:rPr lang="en-US" sz="2000" dirty="0">
                    <a:ea typeface="ＭＳ Ｐゴシック" pitchFamily="34" charset="-128"/>
                  </a:rPr>
                  <a:t>S</a:t>
                </a:r>
              </a:p>
              <a:p>
                <a:pPr lvl="1"/>
                <a:r>
                  <a:rPr lang="en-US" sz="2000" dirty="0">
                    <a:ea typeface="ＭＳ Ｐゴシック" pitchFamily="34" charset="-128"/>
                  </a:rPr>
                  <a:t>A set of actions (per state) A</a:t>
                </a:r>
              </a:p>
              <a:p>
                <a:pPr lvl="1"/>
                <a:r>
                  <a:rPr lang="en-US" sz="2000" dirty="0">
                    <a:ea typeface="ＭＳ Ｐゴシック" pitchFamily="34" charset="-128"/>
                  </a:rPr>
                  <a:t>A model T(</a:t>
                </a:r>
                <a:r>
                  <a:rPr lang="en-US" sz="2000" dirty="0" err="1">
                    <a:ea typeface="ＭＳ Ｐゴシック" pitchFamily="34" charset="-128"/>
                  </a:rPr>
                  <a:t>s,a,s</a:t>
                </a:r>
                <a:r>
                  <a:rPr lang="en-US" altLang="ja-JP" sz="2000" dirty="0">
                    <a:ea typeface="+mn-ea"/>
                  </a:rPr>
                  <a:t>’)</a:t>
                </a:r>
                <a:endParaRPr lang="en-US" sz="2000" dirty="0">
                  <a:ea typeface="ＭＳ Ｐゴシック" pitchFamily="34" charset="-128"/>
                  <a:sym typeface="Symbol" pitchFamily="18" charset="2"/>
                </a:endParaRPr>
              </a:p>
              <a:p>
                <a:pPr lvl="1"/>
                <a:r>
                  <a:rPr lang="en-US" sz="2000" dirty="0">
                    <a:ea typeface="ＭＳ Ｐゴシック" pitchFamily="34" charset="-128"/>
                    <a:sym typeface="Symbol" pitchFamily="18" charset="2"/>
                  </a:rPr>
                  <a:t>We </a:t>
                </a:r>
                <a:r>
                  <a:rPr lang="en-US" sz="2000" dirty="0"/>
                  <a:t>The same </a:t>
                </a:r>
                <a:r>
                  <a:rPr lang="en-US" sz="2000" i="0">
                    <a:latin typeface="Cambria Math" panose="02040503050406030204" pitchFamily="18" charset="0"/>
                  </a:rPr>
                  <a:t>(𝑠,𝑎)</a:t>
                </a:r>
                <a:r>
                  <a:rPr lang="en-US" sz="2000" dirty="0"/>
                  <a:t> may lead to different reward </a:t>
                </a:r>
                <a:r>
                  <a:rPr lang="en-US" sz="2000" i="0">
                    <a:latin typeface="Cambria Math" panose="02040503050406030204" pitchFamily="18" charset="0"/>
                  </a:rPr>
                  <a:t>𝑟</a:t>
                </a:r>
                <a:r>
                  <a:rPr lang="en-US" sz="2000" dirty="0"/>
                  <a:t> and next state </a:t>
                </a:r>
                <a:r>
                  <a:rPr lang="en-US" sz="2000" i="0">
                    <a:latin typeface="Cambria Math" panose="02040503050406030204" pitchFamily="18" charset="0"/>
                  </a:rPr>
                  <a:t>𝑠′</a:t>
                </a:r>
                <a:r>
                  <a:rPr lang="en-US" sz="2000" dirty="0"/>
                  <a:t>, denoted as state transition </a:t>
                </a:r>
                <a:r>
                  <a:rPr lang="en-US" sz="2000" i="0">
                    <a:latin typeface="Cambria Math" panose="02040503050406030204" pitchFamily="18" charset="0"/>
                  </a:rPr>
                  <a:t>(𝑠,𝑎,𝑟,𝑠′)</a:t>
                </a:r>
                <a:r>
                  <a:rPr lang="en-US" sz="2000" dirty="0"/>
                  <a:t>,</a:t>
                </a:r>
                <a:endParaRPr lang="en-US" sz="2000" dirty="0">
                  <a:ea typeface="ＭＳ Ｐゴシック" pitchFamily="34" charset="-128"/>
                  <a:sym typeface="Symbol" pitchFamily="18" charset="2"/>
                </a:endParaRPr>
              </a:p>
              <a:p>
                <a:pPr lvl="1"/>
                <a:r>
                  <a:rPr lang="en-US" sz="2000" dirty="0">
                    <a:ea typeface="ＭＳ Ｐゴシック" pitchFamily="34" charset="-128"/>
                    <a:sym typeface="Symbol" pitchFamily="18" charset="2"/>
                  </a:rPr>
                  <a:t>I.e. we don’</a:t>
                </a:r>
                <a:r>
                  <a:rPr lang="en-US" altLang="ja-JP" sz="2000" dirty="0">
                    <a:ea typeface="+mn-ea"/>
                    <a:sym typeface="Symbol" pitchFamily="18" charset="2"/>
                  </a:rPr>
                  <a:t>t know which states are good or what the actions do</a:t>
                </a:r>
              </a:p>
              <a:p>
                <a:pPr lvl="1"/>
                <a:endParaRPr lang="en-US" altLang="ja-JP" sz="2000" dirty="0">
                  <a:ea typeface="+mn-ea"/>
                </a:endParaRPr>
              </a:p>
              <a:p>
                <a:pPr lvl="1"/>
                <a:r>
                  <a:rPr lang="en-US" sz="2000" dirty="0">
                    <a:ea typeface="ＭＳ Ｐゴシック" pitchFamily="34" charset="-128"/>
                  </a:rPr>
                  <a:t>A reward function R(</a:t>
                </a:r>
                <a:r>
                  <a:rPr lang="en-US" sz="2000" dirty="0" err="1">
                    <a:ea typeface="ＭＳ Ｐゴシック" pitchFamily="34" charset="-128"/>
                  </a:rPr>
                  <a:t>s,a,s</a:t>
                </a:r>
                <a:r>
                  <a:rPr lang="en-US" altLang="ja-JP" sz="2000" dirty="0">
                    <a:ea typeface="+mn-ea"/>
                  </a:rPr>
                  <a:t>’)</a:t>
                </a: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a:t>
            </a:fld>
            <a:endParaRPr lang="en-US" altLang="zh-CN"/>
          </a:p>
        </p:txBody>
      </p:sp>
    </p:spTree>
    <p:extLst>
      <p:ext uri="{BB962C8B-B14F-4D97-AF65-F5344CB8AC3E}">
        <p14:creationId xmlns:p14="http://schemas.microsoft.com/office/powerpoint/2010/main" val="1321582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makes RL different from other ML paradigms?</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a:t>
            </a:fld>
            <a:endParaRPr lang="en-US" altLang="zh-CN"/>
          </a:p>
        </p:txBody>
      </p:sp>
    </p:spTree>
    <p:extLst>
      <p:ext uri="{BB962C8B-B14F-4D97-AF65-F5344CB8AC3E}">
        <p14:creationId xmlns:p14="http://schemas.microsoft.com/office/powerpoint/2010/main" val="167863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nSpc>
                    <a:spcPct val="80000"/>
                  </a:lnSpc>
                </a:pPr>
                <a:r>
                  <a:rPr lang="en-US" dirty="0"/>
                  <a:t>Model-based RL</a:t>
                </a:r>
              </a:p>
              <a:p>
                <a:pPr lvl="1"/>
                <a:r>
                  <a:rPr lang="en-US" sz="2800" dirty="0"/>
                  <a:t>Learn MDP model </a:t>
                </a:r>
                <a14:m>
                  <m:oMath xmlns:m="http://schemas.openxmlformats.org/officeDocument/2006/math">
                    <m:r>
                      <a:rPr lang="en-US" sz="2800" i="1">
                        <a:latin typeface="Cambria Math" panose="02040503050406030204" pitchFamily="18" charset="0"/>
                      </a:rPr>
                      <m:t>𝑝</m:t>
                    </m:r>
                    <m:d>
                      <m:dPr>
                        <m:ctrlPr>
                          <a:rPr lang="en-US" sz="2800" i="1">
                            <a:latin typeface="Cambria Math" panose="02040503050406030204" pitchFamily="18" charset="0"/>
                          </a:rPr>
                        </m:ctrlPr>
                      </m:dPr>
                      <m:e>
                        <m:r>
                          <a:rPr lang="en-US" sz="2800" i="1">
                            <a:latin typeface="Cambria Math" panose="02040503050406030204" pitchFamily="18" charset="0"/>
                          </a:rPr>
                          <m:t>𝑟</m:t>
                        </m:r>
                        <m:r>
                          <a:rPr lang="en-US" sz="2800" i="1">
                            <a:latin typeface="Cambria Math" panose="02040503050406030204" pitchFamily="18" charset="0"/>
                          </a:rPr>
                          <m:t>,</m:t>
                        </m:r>
                        <m:r>
                          <a:rPr lang="en-US" sz="2800" i="1">
                            <a:latin typeface="Cambria Math" panose="02040503050406030204" pitchFamily="18" charset="0"/>
                          </a:rPr>
                          <m:t>𝑠</m:t>
                        </m:r>
                        <m:r>
                          <a:rPr lang="en-US" sz="2800" i="1">
                            <a:latin typeface="Cambria Math" panose="02040503050406030204" pitchFamily="18" charset="0"/>
                          </a:rPr>
                          <m:t>′</m:t>
                        </m:r>
                      </m:e>
                      <m:e>
                        <m:r>
                          <a:rPr lang="en-US" sz="2800" i="1">
                            <a:latin typeface="Cambria Math" panose="02040503050406030204" pitchFamily="18" charset="0"/>
                          </a:rPr>
                          <m:t>𝑠</m:t>
                        </m:r>
                        <m:r>
                          <a:rPr lang="en-US" sz="2800" i="1">
                            <a:latin typeface="Cambria Math" panose="02040503050406030204" pitchFamily="18" charset="0"/>
                          </a:rPr>
                          <m:t>,</m:t>
                        </m:r>
                        <m:r>
                          <a:rPr lang="en-US" sz="2800" i="1">
                            <a:latin typeface="Cambria Math" panose="02040503050406030204" pitchFamily="18" charset="0"/>
                          </a:rPr>
                          <m:t>𝑎</m:t>
                        </m:r>
                      </m:e>
                    </m:d>
                  </m:oMath>
                </a14:m>
                <a:r>
                  <a:rPr lang="en-US" sz="2800" dirty="0"/>
                  <a:t> then use Value Iteration or Policy Iteration to solve for the optimal value function and policy </a:t>
                </a:r>
              </a:p>
              <a:p>
                <a:pPr>
                  <a:lnSpc>
                    <a:spcPct val="80000"/>
                  </a:lnSpc>
                </a:pPr>
                <a:r>
                  <a:rPr lang="en-US" dirty="0"/>
                  <a:t>Model-free (our focus)</a:t>
                </a:r>
              </a:p>
              <a:p>
                <a:pPr lvl="1"/>
                <a:r>
                  <a:rPr lang="en-US" sz="2800" dirty="0"/>
                  <a:t>Learn the optimal value function and/or policy directly without learning the MDP</a:t>
                </a:r>
              </a:p>
              <a:p>
                <a:pPr>
                  <a:lnSpc>
                    <a:spcPct val="80000"/>
                  </a:lnSpc>
                </a:pPr>
                <a:endParaRPr lang="en-US" dirty="0"/>
              </a:p>
              <a:p>
                <a:pPr>
                  <a:lnSpc>
                    <a:spcPct val="80000"/>
                  </a:lnSpc>
                </a:pPr>
                <a:endParaRPr lang="en-US" dirty="0"/>
              </a:p>
              <a:p>
                <a:pPr>
                  <a:lnSpc>
                    <a:spcPct val="80000"/>
                  </a:lnSpc>
                </a:pPr>
                <a:r>
                  <a:rPr lang="en-US" dirty="0"/>
                  <a:t>Model-based</a:t>
                </a:r>
              </a:p>
              <a:p>
                <a:pPr lvl="1">
                  <a:lnSpc>
                    <a:spcPct val="80000"/>
                  </a:lnSpc>
                </a:pPr>
                <a:r>
                  <a:rPr lang="en-US" dirty="0"/>
                  <a:t>Learn MDP model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then solve for the optimal policy with PI or VI.</a:t>
                </a:r>
              </a:p>
              <a:p>
                <a:pPr>
                  <a:lnSpc>
                    <a:spcPct val="80000"/>
                  </a:lnSpc>
                </a:pPr>
                <a:r>
                  <a:rPr lang="en-US" dirty="0"/>
                  <a:t>Model-free</a:t>
                </a:r>
              </a:p>
              <a:p>
                <a:pPr lvl="1">
                  <a:lnSpc>
                    <a:spcPct val="80000"/>
                  </a:lnSpc>
                </a:pPr>
                <a:r>
                  <a:rPr lang="en-US" dirty="0"/>
                  <a:t> Learn the optimal policy without learning MDP.</a:t>
                </a:r>
                <a:endParaRPr lang="en-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MPC is model-based; PID can be model-based or model-free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i="1">
                        <a:latin typeface="Cambria Math" panose="02040503050406030204" pitchFamily="18" charset="0"/>
                      </a:rPr>
                      <m:t>𝜃</m:t>
                    </m:r>
                    <m:r>
                      <a:rPr lang="en-US" b="0" i="1" smtClean="0">
                        <a:latin typeface="Cambria Math" panose="02040503050406030204" pitchFamily="18" charset="0"/>
                      </a:rPr>
                      <m:t>)</m:t>
                    </m:r>
                  </m:oMath>
                </a14:m>
                <a:r>
                  <a:rPr lang="en-US" dirty="0"/>
                  <a:t> Estimate value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and optimize it, without knowledge of model </a:t>
                </a:r>
                <a14:m>
                  <m:oMath xmlns:m="http://schemas.openxmlformats.org/officeDocument/2006/math">
                    <m:r>
                      <a:rPr lang="en-US" i="1">
                        <a:latin typeface="Cambria Math" panose="02040503050406030204" pitchFamily="18" charset="0"/>
                      </a:rPr>
                      <m:t>𝑃</m:t>
                    </m:r>
                  </m:oMath>
                </a14:m>
                <a:r>
                  <a:rPr lang="en-US" dirty="0"/>
                  <a:t>Q-Learning/DQN, Policy Gradient, Imitation Learning…  </a:t>
                </a:r>
                <a14:m>
                  <m:oMath xmlns:m="http://schemas.openxmlformats.org/officeDocument/2006/math">
                    <m:r>
                      <a:rPr lang="en-US" i="1" smtClean="0">
                        <a:latin typeface="Cambria Math" panose="02040503050406030204" pitchFamily="18" charset="0"/>
                      </a:rPr>
                      <m:t>𝜃</m:t>
                    </m:r>
                  </m:oMath>
                </a14:m>
                <a:r>
                  <a:rPr lang="en-US" dirty="0"/>
                  <a:t> denotes model params, e.g., edge weights in a DNN.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SE" dirty="0"/>
              </a:p>
            </p:txBody>
          </p:sp>
        </mc:Choice>
        <mc:Fallback xmlns="">
          <p:sp>
            <p:nvSpPr>
              <p:cNvPr id="3" name="Notes Placeholder 2"/>
              <p:cNvSpPr>
                <a:spLocks noGrp="1"/>
              </p:cNvSpPr>
              <p:nvPr>
                <p:ph type="body" idx="1"/>
              </p:nvPr>
            </p:nvSpPr>
            <p:spPr/>
            <p:txBody>
              <a:bodyPr/>
              <a:lstStyle/>
              <a:p>
                <a:pPr>
                  <a:lnSpc>
                    <a:spcPct val="80000"/>
                  </a:lnSpc>
                </a:pPr>
                <a:r>
                  <a:rPr lang="en-US" dirty="0"/>
                  <a:t>Model-based</a:t>
                </a:r>
              </a:p>
              <a:p>
                <a:pPr lvl="1">
                  <a:lnSpc>
                    <a:spcPct val="80000"/>
                  </a:lnSpc>
                </a:pPr>
                <a:r>
                  <a:rPr lang="en-US" dirty="0"/>
                  <a:t>Learn MDP model </a:t>
                </a:r>
                <a:r>
                  <a:rPr lang="en-US" i="0">
                    <a:latin typeface="Cambria Math" panose="02040503050406030204" pitchFamily="18" charset="0"/>
                  </a:rPr>
                  <a:t>𝑝(𝑟,𝑠′│𝑠,𝑎)</a:t>
                </a:r>
                <a:r>
                  <a:rPr lang="en-US" dirty="0"/>
                  <a:t>, then solve for the optimal policy with PI or VI.</a:t>
                </a:r>
              </a:p>
              <a:p>
                <a:pPr>
                  <a:lnSpc>
                    <a:spcPct val="80000"/>
                  </a:lnSpc>
                </a:pPr>
                <a:r>
                  <a:rPr lang="en-US" dirty="0"/>
                  <a:t>Model-free</a:t>
                </a:r>
              </a:p>
              <a:p>
                <a:pPr lvl="1">
                  <a:lnSpc>
                    <a:spcPct val="80000"/>
                  </a:lnSpc>
                </a:pPr>
                <a:r>
                  <a:rPr lang="en-US" dirty="0"/>
                  <a:t> Learn the optimal policy without learning MDP.</a:t>
                </a:r>
                <a:endParaRPr lang="en-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MPC is model-based; PID can be model-based or model-free </a:t>
                </a:r>
                <a:r>
                  <a:rPr lang="en-US" b="0" i="0">
                    <a:latin typeface="Cambria Math" panose="02040503050406030204" pitchFamily="18" charset="0"/>
                  </a:rPr>
                  <a:t>[𝑠_(𝑡</a:t>
                </a:r>
                <a:r>
                  <a:rPr lang="en-US" i="0">
                    <a:latin typeface="Cambria Math" panose="02040503050406030204" pitchFamily="18" charset="0"/>
                  </a:rPr>
                  <a:t>+1</a:t>
                </a:r>
                <a:r>
                  <a:rPr lang="en-US" b="0" i="0">
                    <a:latin typeface="Cambria Math" panose="02040503050406030204" pitchFamily="18" charset="0"/>
                  </a:rPr>
                  <a:t>),𝑟_𝑡 ]∼𝑃(⋅|𝑠_𝑡,𝑎_𝑡;𝜃)</a:t>
                </a:r>
                <a:r>
                  <a:rPr lang="en-US" dirty="0"/>
                  <a:t> </a:t>
                </a:r>
                <a:r>
                  <a:rPr lang="en-US" b="0" i="0">
                    <a:latin typeface="Cambria Math" panose="02040503050406030204" pitchFamily="18" charset="0"/>
                  </a:rPr>
                  <a:t>𝑎_𝑡=𝜋(𝑠_𝑡,</a:t>
                </a:r>
                <a:r>
                  <a:rPr lang="en-US" i="0">
                    <a:latin typeface="Cambria Math" panose="02040503050406030204" pitchFamily="18" charset="0"/>
                  </a:rPr>
                  <a:t>𝜃</a:t>
                </a:r>
                <a:r>
                  <a:rPr lang="en-US" b="0" i="0">
                    <a:latin typeface="Cambria Math" panose="02040503050406030204" pitchFamily="18" charset="0"/>
                  </a:rPr>
                  <a:t>)</a:t>
                </a:r>
                <a:r>
                  <a:rPr lang="en-US" dirty="0"/>
                  <a:t> Estimate value </a:t>
                </a:r>
                <a:r>
                  <a:rPr lang="en-US" b="0" i="0">
                    <a:latin typeface="Cambria Math" panose="02040503050406030204" pitchFamily="18" charset="0"/>
                  </a:rPr>
                  <a:t>𝐽(𝜃)</a:t>
                </a:r>
                <a:r>
                  <a:rPr lang="en-US" dirty="0"/>
                  <a:t> and optimize it, without knowledge of model </a:t>
                </a:r>
                <a:r>
                  <a:rPr lang="en-US" i="0">
                    <a:latin typeface="Cambria Math" panose="02040503050406030204" pitchFamily="18" charset="0"/>
                  </a:rPr>
                  <a:t>𝑃</a:t>
                </a:r>
                <a:r>
                  <a:rPr lang="en-US" dirty="0"/>
                  <a:t>Q-Learning/DQN, Policy Gradient, Imitation Learning…  </a:t>
                </a:r>
                <a:r>
                  <a:rPr lang="en-US" i="0">
                    <a:latin typeface="Cambria Math" panose="02040503050406030204" pitchFamily="18" charset="0"/>
                  </a:rPr>
                  <a:t>𝜃</a:t>
                </a:r>
                <a:r>
                  <a:rPr lang="en-US" dirty="0"/>
                  <a:t> denotes model params, e.g., edge weights in a DNN.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a:t>
            </a:fld>
            <a:endParaRPr lang="en-US" altLang="zh-CN"/>
          </a:p>
        </p:txBody>
      </p:sp>
    </p:spTree>
    <p:extLst>
      <p:ext uri="{BB962C8B-B14F-4D97-AF65-F5344CB8AC3E}">
        <p14:creationId xmlns:p14="http://schemas.microsoft.com/office/powerpoint/2010/main" val="363507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Learn an approximate MSP based on experiences, then solve the learned MDP</a:t>
                </a:r>
              </a:p>
              <a:p>
                <a:r>
                  <a:rPr lang="en-US" dirty="0"/>
                  <a:t>counting transitions out of each state</a:t>
                </a:r>
              </a:p>
              <a:p>
                <a:pPr lvl="1">
                  <a:lnSpc>
                    <a:spcPct val="80000"/>
                  </a:lnSpc>
                </a:pPr>
                <a:r>
                  <a:rPr lang="en-US" dirty="0"/>
                  <a:t>CH08: Planning and Learning</a:t>
                </a:r>
              </a:p>
              <a:p>
                <a:pPr lvl="1">
                  <a:lnSpc>
                    <a:spcPct val="80000"/>
                  </a:lnSpc>
                </a:pPr>
                <a:r>
                  <a:rPr lang="en-US" dirty="0"/>
                  <a:t>Normalize to estimate the probabilities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ea typeface="ＭＳ Ｐゴシック" pitchFamily="34" charset="-128"/>
                  </a:rPr>
                  <a:t> </a:t>
                </a:r>
                <a:endParaRPr lang="en-US" b="1" dirty="0"/>
              </a:p>
              <a:p>
                <a:endParaRPr lang="en-SE" dirty="0"/>
              </a:p>
            </p:txBody>
          </p:sp>
        </mc:Choice>
        <mc:Fallback xmlns="">
          <p:sp>
            <p:nvSpPr>
              <p:cNvPr id="3" name="Notes Placeholder 2"/>
              <p:cNvSpPr>
                <a:spLocks noGrp="1"/>
              </p:cNvSpPr>
              <p:nvPr>
                <p:ph type="body" idx="1"/>
              </p:nvPr>
            </p:nvSpPr>
            <p:spPr/>
            <p:txBody>
              <a:bodyPr/>
              <a:lstStyle/>
              <a:p>
                <a:r>
                  <a:rPr lang="en-US" dirty="0"/>
                  <a:t>Learn an approximate MSP based on experiences, then solve the learned MDP</a:t>
                </a:r>
              </a:p>
              <a:p>
                <a:r>
                  <a:rPr lang="en-US" dirty="0"/>
                  <a:t>counting transitions out of each state</a:t>
                </a:r>
              </a:p>
              <a:p>
                <a:pPr lvl="1">
                  <a:lnSpc>
                    <a:spcPct val="80000"/>
                  </a:lnSpc>
                </a:pPr>
                <a:endParaRPr lang="en-US" dirty="0"/>
              </a:p>
              <a:p>
                <a:pPr lvl="1">
                  <a:lnSpc>
                    <a:spcPct val="80000"/>
                  </a:lnSpc>
                </a:pPr>
                <a:r>
                  <a:rPr lang="en-US" dirty="0"/>
                  <a:t>Normalize to estimate the probabilities </a:t>
                </a:r>
                <a:r>
                  <a:rPr lang="en-US" i="0">
                    <a:latin typeface="Cambria Math" panose="02040503050406030204" pitchFamily="18" charset="0"/>
                  </a:rPr>
                  <a:t>𝑝(𝑟,𝑠′│𝑠,𝑎)</a:t>
                </a:r>
                <a:r>
                  <a:rPr lang="en-US" dirty="0">
                    <a:ea typeface="ＭＳ Ｐゴシック" pitchFamily="34" charset="-128"/>
                  </a:rPr>
                  <a:t> </a:t>
                </a:r>
                <a:endParaRPr lang="en-US" b="1"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a:t>
            </a:fld>
            <a:endParaRPr lang="en-US" altLang="zh-CN"/>
          </a:p>
        </p:txBody>
      </p:sp>
    </p:spTree>
    <p:extLst>
      <p:ext uri="{BB962C8B-B14F-4D97-AF65-F5344CB8AC3E}">
        <p14:creationId xmlns:p14="http://schemas.microsoft.com/office/powerpoint/2010/main" val="1854916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 (may update </a:t>
                </a:r>
                <a14:m>
                  <m:oMath xmlns:m="http://schemas.openxmlformats.org/officeDocument/2006/math">
                    <m:r>
                      <a:rPr lang="en-US" i="1">
                        <a:latin typeface="Cambria Math" panose="02040503050406030204" pitchFamily="18" charset="0"/>
                      </a:rPr>
                      <m:t>𝜋</m:t>
                    </m:r>
                  </m:oMath>
                </a14:m>
                <a:r>
                  <a:rPr lang="en-US" dirty="0"/>
                  <a:t> and re-learn </a:t>
                </a:r>
                <a14:m>
                  <m:oMath xmlns:m="http://schemas.openxmlformats.org/officeDocument/2006/math">
                    <m:acc>
                      <m:accPr>
                        <m:chr m:val="̂"/>
                        <m:ctrlPr>
                          <a:rPr lang="en-US" b="0" i="1" dirty="0" smtClean="0">
                            <a:latin typeface="Cambria Math" panose="02040503050406030204" pitchFamily="18" charset="0"/>
                          </a:rPr>
                        </m:ctrlPr>
                      </m:accPr>
                      <m:e>
                        <m:r>
                          <a:rPr lang="en-US" i="1" dirty="0" smtClean="0">
                            <a:latin typeface="Cambria Math" panose="02040503050406030204" pitchFamily="18" charset="0"/>
                          </a:rPr>
                          <m:t>𝑇</m:t>
                        </m:r>
                      </m:e>
                    </m:acc>
                    <m:r>
                      <a:rPr lang="en-US" i="1" dirty="0" smtClean="0">
                        <a:latin typeface="Cambria Math" panose="02040503050406030204" pitchFamily="18" charset="0"/>
                      </a:rPr>
                      <m:t>(</m:t>
                    </m:r>
                    <m:r>
                      <a:rPr lang="en-US" i="1" dirty="0" err="1">
                        <a:latin typeface="Cambria Math" panose="02040503050406030204" pitchFamily="18" charset="0"/>
                      </a:rPr>
                      <m:t>𝑠</m:t>
                    </m:r>
                    <m:r>
                      <a:rPr lang="en-US" i="1" dirty="0" err="1">
                        <a:latin typeface="Cambria Math" panose="02040503050406030204" pitchFamily="18" charset="0"/>
                      </a:rPr>
                      <m:t>,</m:t>
                    </m:r>
                    <m:r>
                      <a:rPr lang="en-US" i="1" dirty="0" err="1">
                        <a:latin typeface="Cambria Math" panose="02040503050406030204" pitchFamily="18" charset="0"/>
                      </a:rPr>
                      <m:t>𝑎</m:t>
                    </m:r>
                    <m:r>
                      <a:rPr lang="en-US" i="1" dirty="0" err="1">
                        <a:latin typeface="Cambria Math" panose="02040503050406030204" pitchFamily="18" charset="0"/>
                      </a:rPr>
                      <m:t>,</m:t>
                    </m:r>
                    <m:r>
                      <a:rPr lang="en-US" i="1" dirty="0" err="1">
                        <a:latin typeface="Cambria Math" panose="02040503050406030204" pitchFamily="18" charset="0"/>
                      </a:rPr>
                      <m:t>𝑠</m:t>
                    </m:r>
                    <m:r>
                      <a:rPr lang="en-US" i="1" dirty="0" smtClean="0">
                        <a:latin typeface="Cambria Math" panose="02040503050406030204" pitchFamily="18" charset="0"/>
                      </a:rPr>
                      <m:t>’)</m:t>
                    </m:r>
                  </m:oMath>
                </a14:m>
                <a:r>
                  <a:rPr lang="en-US" dirty="0"/>
                  <a:t> iteratively)</a:t>
                </a:r>
                <a:endParaRPr lang="en-SE" dirty="0"/>
              </a:p>
            </p:txBody>
          </p:sp>
        </mc:Choice>
        <mc:Fallback xmlns="">
          <p:sp>
            <p:nvSpPr>
              <p:cNvPr id="3" name="Notes Placeholder 2"/>
              <p:cNvSpPr>
                <a:spLocks noGrp="1"/>
              </p:cNvSpPr>
              <p:nvPr>
                <p:ph type="body" idx="1"/>
              </p:nvPr>
            </p:nvSpPr>
            <p:spPr/>
            <p:txBody>
              <a:bodyPr/>
              <a:lstStyle/>
              <a:p>
                <a:r>
                  <a:rPr lang="en-US" dirty="0"/>
                  <a:t> (may update </a:t>
                </a:r>
                <a:r>
                  <a:rPr lang="en-US" i="0">
                    <a:latin typeface="Cambria Math" panose="02040503050406030204" pitchFamily="18" charset="0"/>
                  </a:rPr>
                  <a:t>𝜋</a:t>
                </a:r>
                <a:r>
                  <a:rPr lang="en-US" dirty="0"/>
                  <a:t> and re-learn </a:t>
                </a:r>
                <a:r>
                  <a:rPr lang="en-US" i="0" dirty="0">
                    <a:latin typeface="Cambria Math" panose="02040503050406030204" pitchFamily="18" charset="0"/>
                  </a:rPr>
                  <a:t>𝑇</a:t>
                </a:r>
                <a:r>
                  <a:rPr lang="en-US" b="0" i="0" dirty="0">
                    <a:latin typeface="Cambria Math" panose="02040503050406030204" pitchFamily="18" charset="0"/>
                  </a:rPr>
                  <a:t> ̂</a:t>
                </a:r>
                <a:r>
                  <a:rPr lang="en-US" i="0" dirty="0">
                    <a:latin typeface="Cambria Math" panose="02040503050406030204" pitchFamily="18" charset="0"/>
                  </a:rPr>
                  <a:t>(</a:t>
                </a:r>
                <a:r>
                  <a:rPr lang="en-US" i="0" dirty="0" err="1">
                    <a:latin typeface="Cambria Math" panose="02040503050406030204" pitchFamily="18" charset="0"/>
                  </a:rPr>
                  <a:t>𝑠,𝑎,𝑠</a:t>
                </a:r>
                <a:r>
                  <a:rPr lang="en-US" i="0" dirty="0">
                    <a:latin typeface="Cambria Math" panose="02040503050406030204" pitchFamily="18" charset="0"/>
                  </a:rPr>
                  <a:t>’)</a:t>
                </a:r>
                <a:r>
                  <a:rPr lang="en-US" dirty="0"/>
                  <a:t> iteratively)</a:t>
                </a:r>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7</a:t>
            </a:fld>
            <a:endParaRPr lang="en-US" altLang="zh-CN"/>
          </a:p>
        </p:txBody>
      </p:sp>
    </p:spTree>
    <p:extLst>
      <p:ext uri="{BB962C8B-B14F-4D97-AF65-F5344CB8AC3E}">
        <p14:creationId xmlns:p14="http://schemas.microsoft.com/office/powerpoint/2010/main" val="1755203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above: </a:t>
                </a:r>
                <a14:m>
                  <m:oMath xmlns:m="http://schemas.openxmlformats.org/officeDocument/2006/math">
                    <m:r>
                      <a:rPr lang="en-US" i="1" smtClean="0">
                        <a:solidFill>
                          <a:srgbClr val="C00000"/>
                        </a:solidFill>
                        <a:latin typeface="Cambria Math" panose="02040503050406030204" pitchFamily="18" charset="0"/>
                      </a:rPr>
                      <m:t>𝑎</m:t>
                    </m:r>
                    <m:r>
                      <a:rPr lang="en-US" i="1" smtClean="0">
                        <a:solidFill>
                          <a:srgbClr val="C00000"/>
                        </a:solidFill>
                        <a:latin typeface="Cambria Math" panose="02040503050406030204" pitchFamily="18" charset="0"/>
                      </a:rPr>
                      <m:t>′</m:t>
                    </m:r>
                  </m:oMath>
                </a14:m>
                <a:r>
                  <a:rPr lang="en-US" dirty="0"/>
                  <a:t> is one possible action in the next state </a:t>
                </a:r>
                <a:r>
                  <a:rPr lang="en-US" dirty="0">
                    <a:solidFill>
                      <a:srgbClr val="C00000"/>
                    </a:solidFill>
                  </a:rPr>
                  <a:t>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𝑆</m:t>
                        </m:r>
                      </m:e>
                      <m:sub>
                        <m:r>
                          <a:rPr lang="en-US" i="1">
                            <a:solidFill>
                              <a:srgbClr val="C00000"/>
                            </a:solidFill>
                            <a:latin typeface="Cambria Math" panose="02040503050406030204" pitchFamily="18" charset="0"/>
                          </a:rPr>
                          <m:t>𝑡</m:t>
                        </m:r>
                        <m:r>
                          <a:rPr lang="en-US" i="1">
                            <a:solidFill>
                              <a:srgbClr val="C00000"/>
                            </a:solidFill>
                            <a:latin typeface="Cambria Math" panose="02040503050406030204" pitchFamily="18" charset="0"/>
                          </a:rPr>
                          <m:t>+1</m:t>
                        </m:r>
                      </m:sub>
                    </m:sSub>
                  </m:oMath>
                </a14:m>
                <a:r>
                  <a:rPr lang="en-US" dirty="0"/>
                  <a:t>; below: </a:t>
                </a:r>
                <a14:m>
                  <m:oMath xmlns:m="http://schemas.openxmlformats.org/officeDocument/2006/math">
                    <m:r>
                      <a:rPr lang="en-US" b="0" i="1" smtClean="0">
                        <a:solidFill>
                          <a:srgbClr val="C00000"/>
                        </a:solidFill>
                        <a:latin typeface="Cambria Math" panose="02040503050406030204" pitchFamily="18" charset="0"/>
                      </a:rPr>
                      <m:t>𝑎</m:t>
                    </m:r>
                  </m:oMath>
                </a14:m>
                <a:r>
                  <a:rPr lang="en-US" dirty="0"/>
                  <a:t> is one possible action in the next state </a:t>
                </a:r>
                <a14:m>
                  <m:oMath xmlns:m="http://schemas.openxmlformats.org/officeDocument/2006/math">
                    <m:r>
                      <a:rPr lang="en-US" b="0" i="1" smtClean="0">
                        <a:solidFill>
                          <a:srgbClr val="C00000"/>
                        </a:solidFill>
                        <a:latin typeface="Cambria Math" panose="02040503050406030204" pitchFamily="18" charset="0"/>
                      </a:rPr>
                      <m:t>𝑆</m:t>
                    </m:r>
                    <m:r>
                      <a:rPr lang="en-US" b="0" i="1" smtClean="0">
                        <a:solidFill>
                          <a:srgbClr val="C00000"/>
                        </a:solidFill>
                        <a:latin typeface="Cambria Math" panose="02040503050406030204" pitchFamily="18" charset="0"/>
                      </a:rPr>
                      <m:t>′</m:t>
                    </m:r>
                  </m:oMath>
                </a14:m>
                <a:r>
                  <a:rPr lang="en-US" dirty="0"/>
                  <a:t>)</a:t>
                </a:r>
                <a:endParaRPr lang="en-SE" dirty="0"/>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above: </a:t>
                </a:r>
                <a:r>
                  <a:rPr lang="en-US" i="0">
                    <a:solidFill>
                      <a:srgbClr val="C00000"/>
                    </a:solidFill>
                    <a:latin typeface="Cambria Math" panose="02040503050406030204" pitchFamily="18" charset="0"/>
                  </a:rPr>
                  <a:t>𝑎′</a:t>
                </a:r>
                <a:r>
                  <a:rPr lang="en-US" dirty="0"/>
                  <a:t> is one possible action in the next state </a:t>
                </a:r>
                <a:r>
                  <a:rPr lang="en-US" dirty="0">
                    <a:solidFill>
                      <a:srgbClr val="C00000"/>
                    </a:solidFill>
                  </a:rPr>
                  <a:t> </a:t>
                </a:r>
                <a:r>
                  <a:rPr lang="en-US" i="0">
                    <a:solidFill>
                      <a:srgbClr val="C00000"/>
                    </a:solidFill>
                    <a:latin typeface="Cambria Math" panose="02040503050406030204" pitchFamily="18" charset="0"/>
                  </a:rPr>
                  <a:t>𝑆_(𝑡+1)</a:t>
                </a:r>
                <a:r>
                  <a:rPr lang="en-US" dirty="0"/>
                  <a:t>; below: </a:t>
                </a:r>
                <a:r>
                  <a:rPr lang="en-US" b="0" i="0">
                    <a:solidFill>
                      <a:srgbClr val="C00000"/>
                    </a:solidFill>
                    <a:latin typeface="Cambria Math" panose="02040503050406030204" pitchFamily="18" charset="0"/>
                  </a:rPr>
                  <a:t>𝑎</a:t>
                </a:r>
                <a:r>
                  <a:rPr lang="en-US" dirty="0"/>
                  <a:t> is one possible action in the next state </a:t>
                </a:r>
                <a:r>
                  <a:rPr lang="en-US" b="0" i="0">
                    <a:solidFill>
                      <a:srgbClr val="C00000"/>
                    </a:solidFill>
                    <a:latin typeface="Cambria Math" panose="02040503050406030204" pitchFamily="18" charset="0"/>
                  </a:rPr>
                  <a:t>𝑆′</a:t>
                </a:r>
                <a:r>
                  <a:rPr lang="en-US" dirty="0"/>
                  <a:t>)</a:t>
                </a:r>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10</a:t>
            </a:fld>
            <a:endParaRPr lang="en-US" altLang="zh-CN"/>
          </a:p>
        </p:txBody>
      </p:sp>
    </p:spTree>
    <p:extLst>
      <p:ext uri="{BB962C8B-B14F-4D97-AF65-F5344CB8AC3E}">
        <p14:creationId xmlns:p14="http://schemas.microsoft.com/office/powerpoint/2010/main" val="232044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know for each state what is the best action to take.</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13</a:t>
            </a:fld>
            <a:endParaRPr lang="en-US" altLang="zh-CN"/>
          </a:p>
        </p:txBody>
      </p:sp>
    </p:spTree>
    <p:extLst>
      <p:ext uri="{BB962C8B-B14F-4D97-AF65-F5344CB8AC3E}">
        <p14:creationId xmlns:p14="http://schemas.microsoft.com/office/powerpoint/2010/main" val="1648776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 a stochastic task, each action must be tried many times to gain a reliable estimate of its expected reward.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dilemma is that neither exploration nor exploitation can be pursued exclusively without failing at the task. The agent must try a variety of actions and progressively favor those that appear to be best. </a:t>
            </a:r>
            <a:endParaRPr lang="en-SE" dirty="0"/>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14</a:t>
            </a:fld>
            <a:endParaRPr lang="en-US" altLang="zh-CN"/>
          </a:p>
        </p:txBody>
      </p:sp>
    </p:spTree>
    <p:extLst>
      <p:ext uri="{BB962C8B-B14F-4D97-AF65-F5344CB8AC3E}">
        <p14:creationId xmlns:p14="http://schemas.microsoft.com/office/powerpoint/2010/main" val="398935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C03966-D6FD-4DDD-A95C-2C7993E51B97}"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ltLang="zh-CN" dirty="0"/>
              <a:t>Click to edit Master title style</a:t>
            </a:r>
            <a:endParaRPr lang="zh-CN" altLang="en-US" dirty="0"/>
          </a:p>
        </p:txBody>
      </p:sp>
      <p:sp>
        <p:nvSpPr>
          <p:cNvPr id="3" name="Content Placeholder 2"/>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a:xfrm>
            <a:off x="457200" y="6553200"/>
            <a:ext cx="2133600" cy="244475"/>
          </a:xfr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30035"/>
            <a:ext cx="2133600" cy="244475"/>
          </a:xfrm>
          <a:ln/>
        </p:spPr>
        <p:txBody>
          <a:bodyPr/>
          <a:lstStyle>
            <a:lvl1pPr>
              <a:defRPr/>
            </a:lvl1pPr>
          </a:lstStyle>
          <a:p>
            <a:pPr>
              <a:defRPr/>
            </a:pPr>
            <a:fld id="{F57F456A-00AF-44E6-8D70-638C0D0130FF}"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B0C9B42-DC4F-4955-8A6B-AF74C68745B6}"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52C1126-23CC-4559-B546-BAC515D1D40A}"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4"/>
            <a:ext cx="4040188"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4"/>
            <a:ext cx="4041775"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2DB2DEA-3332-4DF6-A348-197FA3F2EA8F}"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CN"/>
              <a:t>Click to edit Master title style</a:t>
            </a:r>
            <a:endParaRPr lang="zh-CN" altLang="en-US"/>
          </a:p>
        </p:txBody>
      </p:sp>
      <p:sp>
        <p:nvSpPr>
          <p:cNvPr id="3" name="Text Placeholder 2"/>
          <p:cNvSpPr>
            <a:spLocks noGrp="1"/>
          </p:cNvSpPr>
          <p:nvPr>
            <p:ph type="body" sz="half" idx="1"/>
          </p:nvPr>
        </p:nvSpPr>
        <p:spPr>
          <a:xfrm>
            <a:off x="457200" y="1600200"/>
            <a:ext cx="4038600" cy="452596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8309577-EEFF-4D12-A7EE-88AD1DC79305}"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8195" name="Rectangle 3"/>
          <p:cNvSpPr>
            <a:spLocks noGrp="1" noChangeArrowheads="1"/>
          </p:cNvSpPr>
          <p:nvPr>
            <p:ph type="body" idx="1"/>
          </p:nvPr>
        </p:nvSpPr>
        <p:spPr bwMode="auto">
          <a:xfrm>
            <a:off x="457200" y="12954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11.pn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By6TYFSIFVE"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11.png"/><Relationship Id="rId5" Type="http://schemas.openxmlformats.org/officeDocument/2006/relationships/image" Target="../media/image3.png"/><Relationship Id="rId4" Type="http://schemas.openxmlformats.org/officeDocument/2006/relationships/image" Target="../media/image3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311.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8" Type="http://schemas.openxmlformats.org/officeDocument/2006/relationships/image" Target="../media/image881.png"/><Relationship Id="rId3" Type="http://schemas.openxmlformats.org/officeDocument/2006/relationships/image" Target="../media/image810.png"/><Relationship Id="rId7" Type="http://schemas.openxmlformats.org/officeDocument/2006/relationships/image" Target="../media/image85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40.png"/><Relationship Id="rId5" Type="http://schemas.openxmlformats.org/officeDocument/2006/relationships/image" Target="../media/image830.png"/><Relationship Id="rId4" Type="http://schemas.openxmlformats.org/officeDocument/2006/relationships/image" Target="../media/image820.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11.png"/><Relationship Id="rId13" Type="http://schemas.openxmlformats.org/officeDocument/2006/relationships/image" Target="../media/image130.png"/><Relationship Id="rId3" Type="http://schemas.openxmlformats.org/officeDocument/2006/relationships/image" Target="../media/image312.png"/><Relationship Id="rId7" Type="http://schemas.openxmlformats.org/officeDocument/2006/relationships/image" Target="../media/image7.png"/><Relationship Id="rId12" Type="http://schemas.openxmlformats.org/officeDocument/2006/relationships/image" Target="../media/image120.png"/><Relationship Id="rId2" Type="http://schemas.openxmlformats.org/officeDocument/2006/relationships/image" Target="../media/image21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1.png"/><Relationship Id="rId5" Type="http://schemas.openxmlformats.org/officeDocument/2006/relationships/image" Target="../media/image51.png"/><Relationship Id="rId10" Type="http://schemas.openxmlformats.org/officeDocument/2006/relationships/image" Target="../media/image101.png"/><Relationship Id="rId4" Type="http://schemas.openxmlformats.org/officeDocument/2006/relationships/image" Target="../media/image410.png"/><Relationship Id="rId9" Type="http://schemas.openxmlformats.org/officeDocument/2006/relationships/image" Target="../media/image9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4400" dirty="0"/>
              <a:t>L7.2  Q-Learning</a:t>
            </a:r>
            <a:endParaRPr lang="en-US" sz="44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a:xfrm>
            <a:off x="1371600" y="6081119"/>
            <a:ext cx="6400800" cy="518117"/>
          </a:xfrm>
        </p:spPr>
        <p:txBody>
          <a:bodyPr rtlCol="0">
            <a:normAutofit/>
          </a:bodyPr>
          <a:lstStyle/>
          <a:p>
            <a:r>
              <a:rPr lang="en-US" altLang="zh-CN" sz="2000" dirty="0"/>
              <a:t>Zonghua Gu 2023</a:t>
            </a:r>
          </a:p>
        </p:txBody>
      </p:sp>
      <p:sp>
        <p:nvSpPr>
          <p:cNvPr id="6" name="Slide Number Placeholder 5"/>
          <p:cNvSpPr>
            <a:spLocks noGrp="1"/>
          </p:cNvSpPr>
          <p:nvPr>
            <p:ph type="sldNum" sz="quarter" idx="12"/>
          </p:nvPr>
        </p:nvSpPr>
        <p:spPr>
          <a:prstGeom prst="rect">
            <a:avLst/>
          </a:prstGeom>
        </p:spPr>
        <p:txBody>
          <a:bodyPr vert="horz" lIns="68580" tIns="34290" rIns="68580" bIns="34290" rtlCol="0" anchor="ctr"/>
          <a:lstStyle>
            <a:lvl1pPr algn="r">
              <a:defRPr sz="900">
                <a:solidFill>
                  <a:schemeClr val="tx1">
                    <a:tint val="75000"/>
                  </a:schemeClr>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3CC63E4C-4642-794D-A2FD-70F6B81535F5}" type="slidenum">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14C76FB5-D22A-4B30-8201-4391A28770C9}"/>
              </a:ext>
            </a:extLst>
          </p:cNvPr>
          <p:cNvSpPr/>
          <p:nvPr/>
        </p:nvSpPr>
        <p:spPr>
          <a:xfrm>
            <a:off x="1650367" y="6499024"/>
            <a:ext cx="5843266" cy="400110"/>
          </a:xfrm>
          <a:prstGeom prst="rect">
            <a:avLst/>
          </a:prstGeom>
        </p:spPr>
        <p:txBody>
          <a:bodyPr wrap="none">
            <a:spAutoFit/>
          </a:bodyPr>
          <a:lstStyle/>
          <a:p>
            <a:r>
              <a:rPr lang="en-US" sz="1000" dirty="0"/>
              <a:t>Acknowledgement: slides based on https://www.coursera.org/specializations/reinforcement-learning </a:t>
            </a:r>
          </a:p>
          <a:p>
            <a:r>
              <a:rPr lang="en-US" sz="1000" dirty="0"/>
              <a:t>And Hugging Face Deep RL Course https://huggingface.co/deep-rl-course  </a:t>
            </a:r>
            <a:endParaRPr lang="en-SE" sz="1000" dirty="0"/>
          </a:p>
        </p:txBody>
      </p:sp>
      <p:pic>
        <p:nvPicPr>
          <p:cNvPr id="2050" name="Picture 2">
            <a:extLst>
              <a:ext uri="{FF2B5EF4-FFF2-40B4-BE49-F238E27FC236}">
                <a16:creationId xmlns:a16="http://schemas.microsoft.com/office/drawing/2014/main" id="{3E1D8580-48BD-47EF-AF48-23391DA62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2" y="3499844"/>
            <a:ext cx="4105275"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289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721D521-5CC1-49C9-8D43-10017544218E}"/>
                  </a:ext>
                </a:extLst>
              </p:cNvPr>
              <p:cNvSpPr>
                <a:spLocks noGrp="1"/>
              </p:cNvSpPr>
              <p:nvPr>
                <p:ph idx="1"/>
              </p:nvPr>
            </p:nvSpPr>
            <p:spPr>
              <a:xfrm>
                <a:off x="457200" y="1151819"/>
                <a:ext cx="8229600" cy="2068902"/>
              </a:xfrm>
            </p:spPr>
            <p:txBody>
              <a:bodyPr>
                <a:normAutofit fontScale="85000" lnSpcReduction="20000"/>
              </a:bodyPr>
              <a:lstStyle/>
              <a:p>
                <a:r>
                  <a:rPr lang="en-US" sz="2000" dirty="0">
                    <a:solidFill>
                      <a:schemeClr val="tx1"/>
                    </a:solidFill>
                  </a:rPr>
                  <a:t>[BOA] Bellman Optimality Equation for Optimal Action Value Function</a:t>
                </a:r>
                <a:r>
                  <a:rPr lang="en-US" sz="2000" kern="0" dirty="0">
                    <a:solidFill>
                      <a:schemeClr val="tx1"/>
                    </a:solidFill>
                  </a:rPr>
                  <a:t>:</a:t>
                </a:r>
              </a:p>
              <a:p>
                <a:pPr lvl="1"/>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𝑞</m:t>
                        </m:r>
                      </m:e>
                      <m:sub>
                        <m:r>
                          <a:rPr lang="en-US" sz="1600" i="1">
                            <a:solidFill>
                              <a:schemeClr val="tx1"/>
                            </a:solidFill>
                            <a:latin typeface="Cambria Math" panose="02040503050406030204" pitchFamily="18" charset="0"/>
                          </a:rPr>
                          <m:t>∗</m:t>
                        </m:r>
                      </m:sub>
                    </m:sSub>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𝑠</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𝑎</m:t>
                        </m:r>
                      </m:e>
                    </m:d>
                    <m:r>
                      <a:rPr lang="en-US" sz="1600" i="1">
                        <a:solidFill>
                          <a:schemeClr val="tx1"/>
                        </a:solidFill>
                        <a:latin typeface="Cambria Math" panose="02040503050406030204" pitchFamily="18" charset="0"/>
                      </a:rPr>
                      <m:t>=</m:t>
                    </m:r>
                    <m:nary>
                      <m:naryPr>
                        <m:chr m:val="∑"/>
                        <m:supHide m:val="on"/>
                        <m:ctrlPr>
                          <a:rPr lang="en-US" sz="1600" i="1">
                            <a:solidFill>
                              <a:schemeClr val="tx1"/>
                            </a:solidFill>
                            <a:latin typeface="Cambria Math" panose="02040503050406030204" pitchFamily="18" charset="0"/>
                          </a:rPr>
                        </m:ctrlPr>
                      </m:naryPr>
                      <m:sub>
                        <m:r>
                          <a:rPr lang="en-US" sz="1600" i="1">
                            <a:solidFill>
                              <a:schemeClr val="tx1"/>
                            </a:solidFill>
                            <a:latin typeface="Cambria Math" panose="02040503050406030204" pitchFamily="18" charset="0"/>
                          </a:rPr>
                          <m:t>𝑟</m:t>
                        </m:r>
                        <m:r>
                          <a:rPr lang="en-US" sz="1600" i="1">
                            <a:solidFill>
                              <a:schemeClr val="tx1"/>
                            </a:solidFill>
                            <a:latin typeface="Cambria Math" panose="02040503050406030204" pitchFamily="18" charset="0"/>
                          </a:rPr>
                          <m:t>,</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𝑠</m:t>
                            </m:r>
                          </m:e>
                          <m:sup>
                            <m:r>
                              <a:rPr lang="en-US" sz="1600" i="1">
                                <a:solidFill>
                                  <a:schemeClr val="tx1"/>
                                </a:solidFill>
                                <a:latin typeface="Cambria Math" panose="02040503050406030204" pitchFamily="18" charset="0"/>
                              </a:rPr>
                              <m:t>′</m:t>
                            </m:r>
                          </m:sup>
                        </m:sSup>
                      </m:sub>
                      <m:sup/>
                      <m:e>
                        <m:r>
                          <a:rPr lang="en-US" sz="1600" i="1">
                            <a:solidFill>
                              <a:schemeClr val="tx1"/>
                            </a:solidFill>
                            <a:latin typeface="Cambria Math" panose="02040503050406030204" pitchFamily="18" charset="0"/>
                          </a:rPr>
                          <m:t>𝑝</m:t>
                        </m:r>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𝑟</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𝑠</m:t>
                            </m:r>
                            <m:r>
                              <a:rPr lang="en-US" sz="1600" i="1">
                                <a:solidFill>
                                  <a:schemeClr val="tx1"/>
                                </a:solidFill>
                                <a:latin typeface="Cambria Math" panose="02040503050406030204" pitchFamily="18" charset="0"/>
                              </a:rPr>
                              <m:t>′</m:t>
                            </m:r>
                          </m:e>
                          <m:e>
                            <m:r>
                              <a:rPr lang="en-US" sz="1600" i="1">
                                <a:solidFill>
                                  <a:schemeClr val="tx1"/>
                                </a:solidFill>
                                <a:latin typeface="Cambria Math" panose="02040503050406030204" pitchFamily="18" charset="0"/>
                              </a:rPr>
                              <m:t>𝑠</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𝑎</m:t>
                            </m:r>
                          </m:e>
                        </m:d>
                      </m:e>
                    </m:nary>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𝑟</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𝛾</m:t>
                        </m:r>
                        <m:limLow>
                          <m:limLowPr>
                            <m:ctrlPr>
                              <a:rPr lang="en-US" sz="1600" i="1">
                                <a:solidFill>
                                  <a:schemeClr val="tx1"/>
                                </a:solidFill>
                                <a:latin typeface="Cambria Math" panose="02040503050406030204" pitchFamily="18" charset="0"/>
                              </a:rPr>
                            </m:ctrlPr>
                          </m:limLowPr>
                          <m:e>
                            <m:r>
                              <m:rPr>
                                <m:sty m:val="p"/>
                              </m:rPr>
                              <a:rPr lang="en-US" sz="1600">
                                <a:solidFill>
                                  <a:schemeClr val="tx1"/>
                                </a:solidFill>
                                <a:latin typeface="Cambria Math" panose="02040503050406030204" pitchFamily="18" charset="0"/>
                              </a:rPr>
                              <m:t>max</m:t>
                            </m:r>
                          </m:e>
                          <m:lim>
                            <m:r>
                              <a:rPr lang="en-US" sz="1600" i="1">
                                <a:solidFill>
                                  <a:schemeClr val="tx1"/>
                                </a:solidFill>
                                <a:latin typeface="Cambria Math" panose="02040503050406030204" pitchFamily="18" charset="0"/>
                              </a:rPr>
                              <m:t>𝑎</m:t>
                            </m:r>
                            <m:r>
                              <a:rPr lang="en-US" sz="1600" i="1">
                                <a:solidFill>
                                  <a:schemeClr val="tx1"/>
                                </a:solidFill>
                                <a:latin typeface="Cambria Math" panose="02040503050406030204" pitchFamily="18" charset="0"/>
                              </a:rPr>
                              <m:t>′</m:t>
                            </m:r>
                          </m:lim>
                        </m:limLow>
                        <m:r>
                          <a:rPr lang="en-US" sz="1600" i="1">
                            <a:solidFill>
                              <a:schemeClr val="tx1"/>
                            </a:solidFill>
                            <a:latin typeface="Cambria Math" panose="02040503050406030204" pitchFamily="18" charset="0"/>
                          </a:rPr>
                          <m:t> </m:t>
                        </m:r>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𝑞</m:t>
                            </m:r>
                          </m:e>
                          <m:sub>
                            <m:r>
                              <a:rPr lang="en-US" sz="1600" i="1">
                                <a:solidFill>
                                  <a:schemeClr val="tx1"/>
                                </a:solidFill>
                                <a:latin typeface="Cambria Math" panose="02040503050406030204" pitchFamily="18" charset="0"/>
                              </a:rPr>
                              <m:t>∗</m:t>
                            </m:r>
                          </m:sub>
                        </m:sSub>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𝑠</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𝑎</m:t>
                            </m:r>
                            <m:r>
                              <a:rPr lang="en-US" sz="1600" i="1">
                                <a:solidFill>
                                  <a:schemeClr val="tx1"/>
                                </a:solidFill>
                                <a:latin typeface="Cambria Math" panose="02040503050406030204" pitchFamily="18" charset="0"/>
                              </a:rPr>
                              <m:t>′</m:t>
                            </m:r>
                          </m:e>
                        </m:d>
                      </m:e>
                    </m:d>
                  </m:oMath>
                </a14:m>
                <a:endParaRPr lang="en-US" sz="1600" dirty="0">
                  <a:solidFill>
                    <a:schemeClr val="tx1"/>
                  </a:solidFill>
                </a:endParaRPr>
              </a:p>
              <a:p>
                <a:r>
                  <a:rPr lang="en-US" sz="2000" dirty="0">
                    <a:solidFill>
                      <a:schemeClr val="tx1"/>
                    </a:solidFill>
                  </a:rPr>
                  <a:t>Q Learning solves [BOA] by sampling:</a:t>
                </a:r>
              </a:p>
              <a:p>
                <a:pPr lvl="1"/>
                <a14:m>
                  <m:oMath xmlns:m="http://schemas.openxmlformats.org/officeDocument/2006/math">
                    <m:r>
                      <a:rPr lang="en-US" sz="1600" i="1" smtClean="0">
                        <a:solidFill>
                          <a:schemeClr val="tx1"/>
                        </a:solidFill>
                        <a:latin typeface="Cambria Math" panose="02040503050406030204" pitchFamily="18" charset="0"/>
                      </a:rPr>
                      <m:t>𝑄</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sub>
                        </m:sSub>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𝑡</m:t>
                            </m:r>
                          </m:sub>
                        </m:sSub>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𝑄</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sub>
                        </m:sSub>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𝑡</m:t>
                            </m:r>
                          </m:sub>
                        </m:sSub>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𝛼</m:t>
                    </m:r>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𝑅</m:t>
                        </m:r>
                      </m:e>
                      <m:sub>
                        <m:r>
                          <a:rPr lang="en-US" sz="1600" i="1">
                            <a:solidFill>
                              <a:schemeClr val="tx1"/>
                            </a:solidFill>
                            <a:latin typeface="Cambria Math" panose="02040503050406030204" pitchFamily="18" charset="0"/>
                          </a:rPr>
                          <m:t>𝑡</m:t>
                        </m:r>
                        <m:r>
                          <a:rPr lang="en-US" sz="1600" i="1">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𝛾</m:t>
                    </m:r>
                    <m:func>
                      <m:funcPr>
                        <m:ctrlPr>
                          <a:rPr lang="en-US" sz="1600" b="0" i="1" smtClean="0">
                            <a:solidFill>
                              <a:schemeClr val="tx1"/>
                            </a:solidFill>
                            <a:latin typeface="Cambria Math" panose="02040503050406030204" pitchFamily="18" charset="0"/>
                          </a:rPr>
                        </m:ctrlPr>
                      </m:funcPr>
                      <m:fName>
                        <m:limLow>
                          <m:limLowPr>
                            <m:ctrlPr>
                              <a:rPr lang="en-US" sz="1600" b="0" i="1" smtClean="0">
                                <a:solidFill>
                                  <a:schemeClr val="tx1"/>
                                </a:solidFill>
                                <a:latin typeface="Cambria Math" panose="02040503050406030204" pitchFamily="18" charset="0"/>
                              </a:rPr>
                            </m:ctrlPr>
                          </m:limLowPr>
                          <m:e>
                            <m:r>
                              <m:rPr>
                                <m:sty m:val="p"/>
                              </m:rPr>
                              <a:rPr lang="en-US" sz="1600" b="0" i="0" smtClean="0">
                                <a:solidFill>
                                  <a:schemeClr val="tx1"/>
                                </a:solidFill>
                                <a:latin typeface="Cambria Math" panose="02040503050406030204" pitchFamily="18" charset="0"/>
                              </a:rPr>
                              <m:t>max</m:t>
                            </m:r>
                          </m:e>
                          <m:lim>
                            <m:r>
                              <a:rPr lang="en-US" sz="1600" b="0" i="1" smtClean="0">
                                <a:solidFill>
                                  <a:schemeClr val="tx1"/>
                                </a:solidFill>
                                <a:latin typeface="Cambria Math" panose="02040503050406030204" pitchFamily="18" charset="0"/>
                              </a:rPr>
                              <m:t>𝑎</m:t>
                            </m:r>
                          </m:lim>
                        </m:limLow>
                      </m:fName>
                      <m:e>
                        <m:r>
                          <a:rPr lang="en-US" sz="1600" i="1">
                            <a:solidFill>
                              <a:schemeClr val="tx1"/>
                            </a:solidFill>
                            <a:latin typeface="Cambria Math" panose="02040503050406030204" pitchFamily="18" charset="0"/>
                          </a:rPr>
                          <m:t>𝑄</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r>
                                  <a:rPr lang="en-US" sz="1600" i="1">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𝑎</m:t>
                            </m:r>
                          </m:e>
                        </m:d>
                      </m:e>
                    </m:func>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𝑄</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sub>
                        </m:sSub>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𝑡</m:t>
                            </m:r>
                          </m:sub>
                        </m:sSub>
                      </m:e>
                    </m:d>
                    <m:r>
                      <a:rPr lang="en-US" sz="1600" i="1">
                        <a:solidFill>
                          <a:schemeClr val="tx1"/>
                        </a:solidFill>
                        <a:latin typeface="Cambria Math" panose="02040503050406030204" pitchFamily="18" charset="0"/>
                      </a:rPr>
                      <m:t>)</m:t>
                    </m:r>
                  </m:oMath>
                </a14:m>
                <a:endParaRPr lang="en-US" sz="1600" dirty="0">
                  <a:solidFill>
                    <a:schemeClr val="tx1"/>
                  </a:solidFill>
                </a:endParaRPr>
              </a:p>
              <a:p>
                <a:pPr lvl="1"/>
                <a14:m>
                  <m:oMath xmlns:m="http://schemas.openxmlformats.org/officeDocument/2006/math">
                    <m:r>
                      <a:rPr lang="en-US" sz="1600">
                        <a:solidFill>
                          <a:schemeClr val="tx1"/>
                        </a:solidFill>
                        <a:latin typeface="Cambria Math" panose="02040503050406030204" pitchFamily="18" charset="0"/>
                      </a:rPr>
                      <m:t>𝛾</m:t>
                    </m:r>
                  </m:oMath>
                </a14:m>
                <a:r>
                  <a:rPr lang="en-US" sz="1600" dirty="0">
                    <a:solidFill>
                      <a:schemeClr val="tx1"/>
                    </a:solidFill>
                  </a:rPr>
                  <a:t> is the discount factor in MDP; </a:t>
                </a:r>
                <a14:m>
                  <m:oMath xmlns:m="http://schemas.openxmlformats.org/officeDocument/2006/math">
                    <m:r>
                      <a:rPr lang="en-US" sz="1600">
                        <a:solidFill>
                          <a:schemeClr val="tx1"/>
                        </a:solidFill>
                        <a:latin typeface="Cambria Math" panose="02040503050406030204" pitchFamily="18" charset="0"/>
                      </a:rPr>
                      <m:t>𝛼</m:t>
                    </m:r>
                  </m:oMath>
                </a14:m>
                <a:r>
                  <a:rPr lang="en-US" sz="1600" dirty="0">
                    <a:solidFill>
                      <a:schemeClr val="tx1"/>
                    </a:solidFill>
                  </a:rPr>
                  <a:t> is the learning rate</a:t>
                </a:r>
              </a:p>
              <a:p>
                <a:pPr lvl="1"/>
                <a:r>
                  <a:rPr lang="en-US" altLang="zh-CN" sz="1600" dirty="0">
                    <a:solidFill>
                      <a:schemeClr val="tx1"/>
                    </a:solidFill>
                  </a:rPr>
                  <a:t>TD Target: </a:t>
                </a:r>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𝑅</m:t>
                        </m:r>
                      </m:e>
                      <m:sub>
                        <m:r>
                          <a:rPr lang="en-US" sz="1600" i="1">
                            <a:solidFill>
                              <a:schemeClr val="tx1"/>
                            </a:solidFill>
                            <a:latin typeface="Cambria Math" panose="02040503050406030204" pitchFamily="18" charset="0"/>
                          </a:rPr>
                          <m:t>𝑡</m:t>
                        </m:r>
                        <m:r>
                          <a:rPr lang="en-US" sz="1600" i="1">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𝛾</m:t>
                    </m:r>
                    <m:func>
                      <m:funcPr>
                        <m:ctrlPr>
                          <a:rPr lang="en-US" sz="1600" b="0" i="1" smtClean="0">
                            <a:solidFill>
                              <a:schemeClr val="tx1"/>
                            </a:solidFill>
                            <a:latin typeface="Cambria Math" panose="02040503050406030204" pitchFamily="18" charset="0"/>
                          </a:rPr>
                        </m:ctrlPr>
                      </m:funcPr>
                      <m:fName>
                        <m:limLow>
                          <m:limLowPr>
                            <m:ctrlPr>
                              <a:rPr lang="en-US" sz="1600" b="0" i="1" smtClean="0">
                                <a:solidFill>
                                  <a:schemeClr val="tx1"/>
                                </a:solidFill>
                                <a:latin typeface="Cambria Math" panose="02040503050406030204" pitchFamily="18" charset="0"/>
                              </a:rPr>
                            </m:ctrlPr>
                          </m:limLowPr>
                          <m:e>
                            <m:r>
                              <m:rPr>
                                <m:sty m:val="p"/>
                              </m:rPr>
                              <a:rPr lang="en-US" sz="1600" b="0" i="0" smtClean="0">
                                <a:solidFill>
                                  <a:schemeClr val="tx1"/>
                                </a:solidFill>
                                <a:latin typeface="Cambria Math" panose="02040503050406030204" pitchFamily="18" charset="0"/>
                              </a:rPr>
                              <m:t>max</m:t>
                            </m:r>
                          </m:e>
                          <m:lim>
                            <m:r>
                              <a:rPr lang="en-US" sz="1600" b="0" i="1" smtClean="0">
                                <a:solidFill>
                                  <a:schemeClr val="tx1"/>
                                </a:solidFill>
                                <a:latin typeface="Cambria Math" panose="02040503050406030204" pitchFamily="18" charset="0"/>
                              </a:rPr>
                              <m:t>𝑎</m:t>
                            </m:r>
                          </m:lim>
                        </m:limLow>
                      </m:fName>
                      <m:e>
                        <m:r>
                          <a:rPr lang="en-US" sz="1600" i="1">
                            <a:solidFill>
                              <a:schemeClr val="tx1"/>
                            </a:solidFill>
                            <a:latin typeface="Cambria Math" panose="02040503050406030204" pitchFamily="18" charset="0"/>
                          </a:rPr>
                          <m:t>𝑄</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r>
                                  <a:rPr lang="en-US" sz="1600" i="1">
                                    <a:solidFill>
                                      <a:schemeClr val="tx1"/>
                                    </a:solidFill>
                                    <a:latin typeface="Cambria Math" panose="02040503050406030204" pitchFamily="18" charset="0"/>
                                  </a:rPr>
                                  <m:t>+1</m:t>
                                </m:r>
                              </m:sub>
                            </m:sSub>
                            <m:r>
                              <a:rPr lang="en-US" sz="1600" i="1">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𝑎</m:t>
                            </m:r>
                          </m:e>
                        </m:d>
                      </m:e>
                    </m:func>
                  </m:oMath>
                </a14:m>
                <a:r>
                  <a:rPr lang="en-US" sz="1600" dirty="0">
                    <a:solidFill>
                      <a:schemeClr val="tx1"/>
                    </a:solidFill>
                  </a:rPr>
                  <a:t>; </a:t>
                </a:r>
                <a:r>
                  <a:rPr lang="en-US" altLang="zh-CN" sz="1600" dirty="0"/>
                  <a:t>TD Error: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𝑡</m:t>
                        </m:r>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𝛾</m:t>
                    </m:r>
                    <m:func>
                      <m:funcPr>
                        <m:ctrlPr>
                          <a:rPr lang="en-US" sz="1600" i="1">
                            <a:latin typeface="Cambria Math" panose="02040503050406030204" pitchFamily="18" charset="0"/>
                          </a:rPr>
                        </m:ctrlPr>
                      </m:funcPr>
                      <m:fName>
                        <m:limLow>
                          <m:limLowPr>
                            <m:ctrlPr>
                              <a:rPr lang="en-US" sz="1600" i="1">
                                <a:latin typeface="Cambria Math" panose="02040503050406030204" pitchFamily="18" charset="0"/>
                              </a:rPr>
                            </m:ctrlPr>
                          </m:limLowPr>
                          <m:e>
                            <m:r>
                              <m:rPr>
                                <m:sty m:val="p"/>
                              </m:rPr>
                              <a:rPr lang="en-US" sz="1600">
                                <a:latin typeface="Cambria Math" panose="02040503050406030204" pitchFamily="18" charset="0"/>
                              </a:rPr>
                              <m:t>max</m:t>
                            </m:r>
                          </m:e>
                          <m:lim>
                            <m:r>
                              <a:rPr lang="en-US" sz="1600" i="1">
                                <a:latin typeface="Cambria Math" panose="02040503050406030204" pitchFamily="18" charset="0"/>
                              </a:rPr>
                              <m:t>𝑎</m:t>
                            </m:r>
                          </m:lim>
                        </m:limLow>
                      </m:fName>
                      <m:e>
                        <m:r>
                          <a:rPr lang="en-US" sz="1600" i="1">
                            <a:latin typeface="Cambria Math" panose="02040503050406030204" pitchFamily="18" charset="0"/>
                          </a:rPr>
                          <m:t>𝑄</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𝑡</m:t>
                                </m:r>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𝑎</m:t>
                            </m:r>
                          </m:e>
                        </m:d>
                      </m:e>
                    </m:func>
                    <m:r>
                      <a:rPr lang="en-US" sz="1600" i="1">
                        <a:latin typeface="Cambria Math" panose="02040503050406030204" pitchFamily="18" charset="0"/>
                      </a:rPr>
                      <m:t>−</m:t>
                    </m:r>
                    <m:r>
                      <a:rPr lang="en-US" sz="1600" i="1">
                        <a:latin typeface="Cambria Math" panose="02040503050406030204" pitchFamily="18" charset="0"/>
                      </a:rPr>
                      <m:t>𝑄</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𝑡</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1">
                                <a:latin typeface="Cambria Math" panose="02040503050406030204" pitchFamily="18" charset="0"/>
                              </a:rPr>
                              <m:t>𝑡</m:t>
                            </m:r>
                          </m:sub>
                        </m:sSub>
                      </m:e>
                    </m:d>
                  </m:oMath>
                </a14:m>
                <a:endParaRPr lang="en-US" sz="1600" dirty="0">
                  <a:solidFill>
                    <a:schemeClr val="tx1"/>
                  </a:solidFill>
                </a:endParaRPr>
              </a:p>
              <a:p>
                <a:pPr lvl="1"/>
                <a:r>
                  <a:rPr lang="en-US" sz="1600" dirty="0">
                    <a:solidFill>
                      <a:schemeClr val="tx1"/>
                    </a:solidFill>
                  </a:rPr>
                  <a:t>(Note slight difference in notation: </a:t>
                </a:r>
                <a14:m>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m:t>
                        </m:r>
                      </m:e>
                      <m:sub>
                        <m:r>
                          <a:rPr lang="en-US" sz="1600" b="0" i="1" smtClean="0">
                            <a:solidFill>
                              <a:schemeClr val="tx1"/>
                            </a:solidFill>
                            <a:latin typeface="Cambria Math" panose="02040503050406030204" pitchFamily="18" charset="0"/>
                          </a:rPr>
                          <m:t>𝑡</m:t>
                        </m:r>
                      </m:sub>
                    </m:sSub>
                  </m:oMath>
                </a14:m>
                <a:r>
                  <a:rPr lang="en-US" sz="1600" b="0" dirty="0">
                    <a:solidFill>
                      <a:schemeClr val="tx1"/>
                    </a:solidFill>
                  </a:rPr>
                  <a:t> and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𝑆</m:t>
                        </m:r>
                      </m:e>
                      <m:sub>
                        <m:r>
                          <a:rPr lang="en-US" sz="1600" i="1">
                            <a:solidFill>
                              <a:schemeClr val="tx1"/>
                            </a:solidFill>
                            <a:latin typeface="Cambria Math" panose="02040503050406030204" pitchFamily="18" charset="0"/>
                          </a:rPr>
                          <m:t>𝑡</m:t>
                        </m:r>
                        <m:r>
                          <a:rPr lang="en-US" sz="1600" b="0" i="1" smtClean="0">
                            <a:solidFill>
                              <a:schemeClr val="tx1"/>
                            </a:solidFill>
                            <a:latin typeface="Cambria Math" panose="02040503050406030204" pitchFamily="18" charset="0"/>
                          </a:rPr>
                          <m:t>+1</m:t>
                        </m:r>
                      </m:sub>
                    </m:sSub>
                  </m:oMath>
                </a14:m>
                <a:r>
                  <a:rPr lang="en-US" sz="1600" b="0" dirty="0">
                    <a:solidFill>
                      <a:schemeClr val="tx1"/>
                    </a:solidFill>
                  </a:rPr>
                  <a:t> above is the same as </a:t>
                </a:r>
                <a14:m>
                  <m:oMath xmlns:m="http://schemas.openxmlformats.org/officeDocument/2006/math">
                    <m:r>
                      <a:rPr lang="en-US" sz="1600" b="0" i="1" smtClean="0">
                        <a:solidFill>
                          <a:schemeClr val="tx1"/>
                        </a:solidFill>
                        <a:latin typeface="Cambria Math" panose="02040503050406030204" pitchFamily="18" charset="0"/>
                      </a:rPr>
                      <m:t>𝑆</m:t>
                    </m:r>
                  </m:oMath>
                </a14:m>
                <a:r>
                  <a:rPr lang="en-US" sz="1600" b="0" dirty="0">
                    <a:solidFill>
                      <a:schemeClr val="tx1"/>
                    </a:solidFill>
                  </a:rPr>
                  <a:t> and </a:t>
                </a:r>
                <a14:m>
                  <m:oMath xmlns:m="http://schemas.openxmlformats.org/officeDocument/2006/math">
                    <m:r>
                      <a:rPr lang="en-US" sz="1600" b="0" i="1" smtClean="0">
                        <a:solidFill>
                          <a:schemeClr val="tx1"/>
                        </a:solidFill>
                        <a:latin typeface="Cambria Math" panose="02040503050406030204" pitchFamily="18" charset="0"/>
                      </a:rPr>
                      <m:t>𝑆</m:t>
                    </m:r>
                    <m:r>
                      <a:rPr lang="en-US" sz="1600" b="0" i="1" smtClean="0">
                        <a:solidFill>
                          <a:schemeClr val="tx1"/>
                        </a:solidFill>
                        <a:latin typeface="Cambria Math" panose="02040503050406030204" pitchFamily="18" charset="0"/>
                      </a:rPr>
                      <m:t>′</m:t>
                    </m:r>
                  </m:oMath>
                </a14:m>
                <a:r>
                  <a:rPr lang="en-US" sz="1600" b="0" dirty="0">
                    <a:solidFill>
                      <a:schemeClr val="tx1"/>
                    </a:solidFill>
                  </a:rPr>
                  <a:t> below)</a:t>
                </a:r>
              </a:p>
            </p:txBody>
          </p:sp>
        </mc:Choice>
        <mc:Fallback>
          <p:sp>
            <p:nvSpPr>
              <p:cNvPr id="3" name="Content Placeholder 2">
                <a:extLst>
                  <a:ext uri="{FF2B5EF4-FFF2-40B4-BE49-F238E27FC236}">
                    <a16:creationId xmlns:a16="http://schemas.microsoft.com/office/drawing/2014/main" id="{1721D521-5CC1-49C9-8D43-10017544218E}"/>
                  </a:ext>
                </a:extLst>
              </p:cNvPr>
              <p:cNvSpPr>
                <a:spLocks noGrp="1" noRot="1" noChangeAspect="1" noMove="1" noResize="1" noEditPoints="1" noAdjustHandles="1" noChangeArrowheads="1" noChangeShapeType="1" noTextEdit="1"/>
              </p:cNvSpPr>
              <p:nvPr>
                <p:ph idx="1"/>
              </p:nvPr>
            </p:nvSpPr>
            <p:spPr>
              <a:xfrm>
                <a:off x="457200" y="1151819"/>
                <a:ext cx="8229600" cy="2068902"/>
              </a:xfrm>
              <a:blipFill>
                <a:blip r:embed="rId3"/>
                <a:stretch>
                  <a:fillRect l="-370" t="-3540"/>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416FAF1B-95F4-462A-9431-6B13AE213568}"/>
              </a:ext>
            </a:extLst>
          </p:cNvPr>
          <p:cNvSpPr>
            <a:spLocks noGrp="1"/>
          </p:cNvSpPr>
          <p:nvPr>
            <p:ph type="sldNum" sz="quarter" idx="12"/>
          </p:nvPr>
        </p:nvSpPr>
        <p:spPr/>
        <p:txBody>
          <a:bodyPr/>
          <a:lstStyle/>
          <a:p>
            <a:pPr>
              <a:defRPr/>
            </a:pPr>
            <a:fld id="{F57F456A-00AF-44E6-8D70-638C0D0130FF}" type="slidenum">
              <a:rPr lang="en-US" altLang="zh-CN" smtClean="0"/>
              <a:pPr>
                <a:defRPr/>
              </a:pPr>
              <a:t>10</a:t>
            </a:fld>
            <a:endParaRPr lang="en-US" altLang="zh-CN"/>
          </a:p>
        </p:txBody>
      </p:sp>
      <p:pic>
        <p:nvPicPr>
          <p:cNvPr id="6" name="Picture 5">
            <a:extLst>
              <a:ext uri="{FF2B5EF4-FFF2-40B4-BE49-F238E27FC236}">
                <a16:creationId xmlns:a16="http://schemas.microsoft.com/office/drawing/2014/main" id="{E4A1C610-4117-4EBC-A45E-B20922A6E9F2}"/>
              </a:ext>
            </a:extLst>
          </p:cNvPr>
          <p:cNvPicPr>
            <a:picLocks noChangeAspect="1"/>
          </p:cNvPicPr>
          <p:nvPr/>
        </p:nvPicPr>
        <p:blipFill>
          <a:blip r:embed="rId4"/>
          <a:stretch>
            <a:fillRect/>
          </a:stretch>
        </p:blipFill>
        <p:spPr>
          <a:xfrm>
            <a:off x="662791" y="3320122"/>
            <a:ext cx="7772400" cy="3185264"/>
          </a:xfrm>
          <a:prstGeom prst="rect">
            <a:avLst/>
          </a:prstGeom>
        </p:spPr>
      </p:pic>
      <p:sp>
        <p:nvSpPr>
          <p:cNvPr id="10" name="Title 9">
            <a:extLst>
              <a:ext uri="{FF2B5EF4-FFF2-40B4-BE49-F238E27FC236}">
                <a16:creationId xmlns:a16="http://schemas.microsoft.com/office/drawing/2014/main" id="{257502C9-B71B-A953-FC5D-434668A523E5}"/>
              </a:ext>
            </a:extLst>
          </p:cNvPr>
          <p:cNvSpPr>
            <a:spLocks noGrp="1"/>
          </p:cNvSpPr>
          <p:nvPr>
            <p:ph type="title"/>
          </p:nvPr>
        </p:nvSpPr>
        <p:spPr/>
        <p:txBody>
          <a:bodyPr/>
          <a:lstStyle/>
          <a:p>
            <a:r>
              <a:rPr lang="en-US" altLang="zh-CN" dirty="0"/>
              <a:t>Q-Learning</a:t>
            </a:r>
            <a:endParaRPr lang="en-SE"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0A439C-96EF-FC36-9750-08E626C8FD56}"/>
                  </a:ext>
                </a:extLst>
              </p:cNvPr>
              <p:cNvSpPr txBox="1"/>
              <p:nvPr/>
            </p:nvSpPr>
            <p:spPr>
              <a:xfrm>
                <a:off x="2895600" y="5855040"/>
                <a:ext cx="5638800" cy="58964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Off-policy, Value Iteration: in state </a:t>
                </a:r>
                <a14:m>
                  <m:oMath xmlns:m="http://schemas.openxmlformats.org/officeDocument/2006/math">
                    <m:r>
                      <a:rPr lang="en-US" sz="1400" i="1">
                        <a:latin typeface="Cambria Math" panose="02040503050406030204" pitchFamily="18" charset="0"/>
                      </a:rPr>
                      <m:t>𝑆</m:t>
                    </m:r>
                  </m:oMath>
                </a14:m>
                <a:r>
                  <a:rPr lang="en-US" sz="1400" dirty="0"/>
                  <a:t>, Q update w. one-step lookahead </a:t>
                </a:r>
                <a14:m>
                  <m:oMath xmlns:m="http://schemas.openxmlformats.org/officeDocument/2006/math">
                    <m:r>
                      <a:rPr lang="en-US" sz="1400" i="1">
                        <a:latin typeface="Cambria Math" panose="02040503050406030204" pitchFamily="18" charset="0"/>
                      </a:rPr>
                      <m:t>𝑄</m:t>
                    </m:r>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𝑆</m:t>
                        </m:r>
                      </m:e>
                      <m:sup>
                        <m:r>
                          <a:rPr lang="en-US" sz="1400" i="1">
                            <a:latin typeface="Cambria Math" panose="02040503050406030204" pitchFamily="18" charset="0"/>
                          </a:rPr>
                          <m:t>′</m:t>
                        </m:r>
                      </m:sup>
                    </m:sSup>
                    <m:r>
                      <a:rPr lang="en-US" sz="1400" i="1">
                        <a:latin typeface="Cambria Math" panose="02040503050406030204" pitchFamily="18" charset="0"/>
                      </a:rPr>
                      <m:t>,</m:t>
                    </m:r>
                    <m:r>
                      <a:rPr lang="en-US" sz="1400" b="0" i="1" smtClean="0">
                        <a:latin typeface="Cambria Math" panose="02040503050406030204" pitchFamily="18" charset="0"/>
                      </a:rPr>
                      <m:t>𝑎</m:t>
                    </m:r>
                    <m:r>
                      <a:rPr lang="en-US" sz="1400" i="1">
                        <a:latin typeface="Cambria Math" panose="02040503050406030204" pitchFamily="18" charset="0"/>
                      </a:rPr>
                      <m:t>)</m:t>
                    </m:r>
                  </m:oMath>
                </a14:m>
                <a:r>
                  <a:rPr lang="en-US" sz="1400" dirty="0"/>
                  <a:t> by taking </a:t>
                </a:r>
                <a14:m>
                  <m:oMath xmlns:m="http://schemas.openxmlformats.org/officeDocument/2006/math">
                    <m:func>
                      <m:funcPr>
                        <m:ctrlPr>
                          <a:rPr lang="en-US" sz="1400" i="1">
                            <a:latin typeface="Cambria Math" panose="02040503050406030204" pitchFamily="18" charset="0"/>
                          </a:rPr>
                        </m:ctrlPr>
                      </m:funcPr>
                      <m:fName>
                        <m:limLow>
                          <m:limLowPr>
                            <m:ctrlPr>
                              <a:rPr lang="en-US" sz="1400" i="1">
                                <a:latin typeface="Cambria Math" panose="02040503050406030204" pitchFamily="18" charset="0"/>
                              </a:rPr>
                            </m:ctrlPr>
                          </m:limLowPr>
                          <m:e>
                            <m:r>
                              <m:rPr>
                                <m:sty m:val="p"/>
                              </m:rPr>
                              <a:rPr lang="en-US" sz="1400">
                                <a:latin typeface="Cambria Math" panose="02040503050406030204" pitchFamily="18" charset="0"/>
                              </a:rPr>
                              <m:t>max</m:t>
                            </m:r>
                          </m:e>
                          <m:lim>
                            <m:r>
                              <a:rPr lang="en-US" sz="1400" i="1">
                                <a:latin typeface="Cambria Math" panose="02040503050406030204" pitchFamily="18" charset="0"/>
                              </a:rPr>
                              <m:t>𝑎</m:t>
                            </m:r>
                          </m:lim>
                        </m:limLow>
                      </m:fName>
                      <m:e>
                        <m:r>
                          <a:rPr lang="en-US" sz="1400" i="1">
                            <a:latin typeface="Cambria Math" panose="02040503050406030204" pitchFamily="18" charset="0"/>
                          </a:rPr>
                          <m:t>𝑄</m:t>
                        </m:r>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𝑆</m:t>
                            </m:r>
                          </m:e>
                          <m:sup>
                            <m:r>
                              <a:rPr lang="en-US" sz="1400" i="1">
                                <a:latin typeface="Cambria Math" panose="02040503050406030204" pitchFamily="18" charset="0"/>
                              </a:rPr>
                              <m:t>′</m:t>
                            </m:r>
                          </m:sup>
                        </m:sSup>
                        <m:r>
                          <a:rPr lang="en-US" sz="1400" i="1">
                            <a:latin typeface="Cambria Math" panose="02040503050406030204" pitchFamily="18" charset="0"/>
                          </a:rPr>
                          <m:t>,</m:t>
                        </m:r>
                        <m:r>
                          <a:rPr lang="en-US" sz="1400" i="1">
                            <a:latin typeface="Cambria Math" panose="02040503050406030204" pitchFamily="18" charset="0"/>
                          </a:rPr>
                          <m:t>𝑎</m:t>
                        </m:r>
                        <m:r>
                          <a:rPr lang="en-US" sz="1400" i="1">
                            <a:latin typeface="Cambria Math" panose="02040503050406030204" pitchFamily="18" charset="0"/>
                          </a:rPr>
                          <m:t>)</m:t>
                        </m:r>
                      </m:e>
                    </m:func>
                  </m:oMath>
                </a14:m>
                <a:r>
                  <a:rPr lang="en-US" sz="1400" dirty="0"/>
                  <a:t> among all possible actions.</a:t>
                </a:r>
                <a:endParaRPr lang="en-SE" sz="1400" dirty="0"/>
              </a:p>
            </p:txBody>
          </p:sp>
        </mc:Choice>
        <mc:Fallback xmlns="">
          <p:sp>
            <p:nvSpPr>
              <p:cNvPr id="11" name="TextBox 10">
                <a:extLst>
                  <a:ext uri="{FF2B5EF4-FFF2-40B4-BE49-F238E27FC236}">
                    <a16:creationId xmlns:a16="http://schemas.microsoft.com/office/drawing/2014/main" id="{D40A439C-96EF-FC36-9750-08E626C8FD56}"/>
                  </a:ext>
                </a:extLst>
              </p:cNvPr>
              <p:cNvSpPr txBox="1">
                <a:spLocks noRot="1" noChangeAspect="1" noMove="1" noResize="1" noEditPoints="1" noAdjustHandles="1" noChangeArrowheads="1" noChangeShapeType="1" noTextEdit="1"/>
              </p:cNvSpPr>
              <p:nvPr/>
            </p:nvSpPr>
            <p:spPr>
              <a:xfrm>
                <a:off x="2895600" y="5855040"/>
                <a:ext cx="5638800" cy="589649"/>
              </a:xfrm>
              <a:prstGeom prst="rect">
                <a:avLst/>
              </a:prstGeom>
              <a:blipFill>
                <a:blip r:embed="rId5"/>
                <a:stretch>
                  <a:fillRect l="-108" r="-431"/>
                </a:stretch>
              </a:blipFill>
            </p:spPr>
            <p:txBody>
              <a:bodyPr/>
              <a:lstStyle/>
              <a:p>
                <a:r>
                  <a:rPr lang="en-SE">
                    <a:noFill/>
                  </a:rPr>
                  <a:t> </a:t>
                </a:r>
              </a:p>
            </p:txBody>
          </p:sp>
        </mc:Fallback>
      </mc:AlternateContent>
    </p:spTree>
    <p:extLst>
      <p:ext uri="{BB962C8B-B14F-4D97-AF65-F5344CB8AC3E}">
        <p14:creationId xmlns:p14="http://schemas.microsoft.com/office/powerpoint/2010/main" val="125472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26C6-30A5-4AB6-E8E3-AD268441D22F}"/>
              </a:ext>
            </a:extLst>
          </p:cNvPr>
          <p:cNvSpPr>
            <a:spLocks noGrp="1"/>
          </p:cNvSpPr>
          <p:nvPr>
            <p:ph type="title"/>
          </p:nvPr>
        </p:nvSpPr>
        <p:spPr/>
        <p:txBody>
          <a:bodyPr/>
          <a:lstStyle/>
          <a:p>
            <a:r>
              <a:rPr lang="en-US" altLang="zh-CN" dirty="0"/>
              <a:t>Q-Learning Update Equation</a:t>
            </a:r>
            <a:endParaRPr lang="en-SE" dirty="0"/>
          </a:p>
        </p:txBody>
      </p:sp>
      <p:sp>
        <p:nvSpPr>
          <p:cNvPr id="3" name="Content Placeholder 2">
            <a:extLst>
              <a:ext uri="{FF2B5EF4-FFF2-40B4-BE49-F238E27FC236}">
                <a16:creationId xmlns:a16="http://schemas.microsoft.com/office/drawing/2014/main" id="{E32BA947-C8E4-39B2-97F7-BB3241DBB3A4}"/>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B9B3C1B7-69B1-7C04-889F-67B4D616EBD4}"/>
              </a:ext>
            </a:extLst>
          </p:cNvPr>
          <p:cNvSpPr>
            <a:spLocks noGrp="1"/>
          </p:cNvSpPr>
          <p:nvPr>
            <p:ph type="sldNum" sz="quarter" idx="12"/>
          </p:nvPr>
        </p:nvSpPr>
        <p:spPr/>
        <p:txBody>
          <a:bodyPr/>
          <a:lstStyle/>
          <a:p>
            <a:pPr>
              <a:defRPr/>
            </a:pPr>
            <a:fld id="{F57F456A-00AF-44E6-8D70-638C0D0130FF}" type="slidenum">
              <a:rPr lang="en-US" altLang="zh-CN" smtClean="0"/>
              <a:pPr>
                <a:defRPr/>
              </a:pPr>
              <a:t>11</a:t>
            </a:fld>
            <a:endParaRPr lang="en-US" altLang="zh-CN"/>
          </a:p>
        </p:txBody>
      </p:sp>
      <p:pic>
        <p:nvPicPr>
          <p:cNvPr id="6" name="Picture 5">
            <a:extLst>
              <a:ext uri="{FF2B5EF4-FFF2-40B4-BE49-F238E27FC236}">
                <a16:creationId xmlns:a16="http://schemas.microsoft.com/office/drawing/2014/main" id="{DE1F68D3-3686-1A65-30F0-37EDD92A942B}"/>
              </a:ext>
            </a:extLst>
          </p:cNvPr>
          <p:cNvPicPr>
            <a:picLocks noChangeAspect="1"/>
          </p:cNvPicPr>
          <p:nvPr/>
        </p:nvPicPr>
        <p:blipFill>
          <a:blip r:embed="rId2"/>
          <a:stretch>
            <a:fillRect/>
          </a:stretch>
        </p:blipFill>
        <p:spPr>
          <a:xfrm>
            <a:off x="342309" y="2429680"/>
            <a:ext cx="8459381" cy="2619741"/>
          </a:xfrm>
          <a:prstGeom prst="rect">
            <a:avLst/>
          </a:prstGeom>
        </p:spPr>
      </p:pic>
    </p:spTree>
    <p:extLst>
      <p:ext uri="{BB962C8B-B14F-4D97-AF65-F5344CB8AC3E}">
        <p14:creationId xmlns:p14="http://schemas.microsoft.com/office/powerpoint/2010/main" val="1464926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ADA3-5F1F-C4BA-1818-635EFFE4A022}"/>
              </a:ext>
            </a:extLst>
          </p:cNvPr>
          <p:cNvSpPr>
            <a:spLocks noGrp="1"/>
          </p:cNvSpPr>
          <p:nvPr>
            <p:ph type="title"/>
          </p:nvPr>
        </p:nvSpPr>
        <p:spPr/>
        <p:txBody>
          <a:bodyPr/>
          <a:lstStyle/>
          <a:p>
            <a:r>
              <a:rPr lang="en-US" dirty="0"/>
              <a:t>Q-Function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204FCF-D1E1-BE1A-1048-98B4E05D99A0}"/>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𝑄</m:t>
                    </m:r>
                    <m:d>
                      <m:dPr>
                        <m:ctrlPr>
                          <a:rPr lang="en-US" i="1">
                            <a:latin typeface="Cambria Math" panose="02040503050406030204" pitchFamily="18" charset="0"/>
                          </a:rPr>
                        </m:ctrlPr>
                      </m:dPr>
                      <m:e>
                        <m:r>
                          <a:rPr lang="en-US" b="0" i="1" smtClean="0">
                            <a:latin typeface="Cambria Math" panose="02040503050406030204" pitchFamily="18" charset="0"/>
                          </a:rPr>
                          <m:t>𝑆</m:t>
                        </m:r>
                        <m:r>
                          <a:rPr lang="en-US" i="1">
                            <a:latin typeface="Cambria Math" panose="02040503050406030204" pitchFamily="18" charset="0"/>
                          </a:rPr>
                          <m:t>,</m:t>
                        </m:r>
                        <m:r>
                          <a:rPr lang="en-US" b="0" i="1" smtClean="0">
                            <a:latin typeface="Cambria Math" panose="02040503050406030204" pitchFamily="18" charset="0"/>
                          </a:rPr>
                          <m:t>𝐴</m:t>
                        </m:r>
                      </m:e>
                    </m:d>
                  </m:oMath>
                </a14:m>
                <a:r>
                  <a:rPr lang="en-US" dirty="0"/>
                  <a:t> maps from state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 </m:t>
                    </m:r>
                  </m:oMath>
                </a14:m>
                <a:r>
                  <a:rPr lang="en-US" dirty="0"/>
                  <a:t>and action </a:t>
                </a:r>
                <a14:m>
                  <m:oMath xmlns:m="http://schemas.openxmlformats.org/officeDocument/2006/math">
                    <m:r>
                      <a:rPr lang="en-US" i="1">
                        <a:latin typeface="Cambria Math" panose="02040503050406030204" pitchFamily="18" charset="0"/>
                      </a:rPr>
                      <m:t>𝐴</m:t>
                    </m:r>
                  </m:oMath>
                </a14:m>
                <a:r>
                  <a:rPr lang="en-US" dirty="0"/>
                  <a:t> to a Q value.</a:t>
                </a:r>
              </a:p>
              <a:p>
                <a:r>
                  <a:rPr lang="en-US" dirty="0"/>
                  <a:t>In Tabular QL, </a:t>
                </a:r>
                <a14:m>
                  <m:oMath xmlns:m="http://schemas.openxmlformats.org/officeDocument/2006/math">
                    <m:r>
                      <a:rPr lang="en-US" i="1" smtClean="0">
                        <a:latin typeface="Cambria Math" panose="02040503050406030204" pitchFamily="18" charset="0"/>
                      </a:rPr>
                      <m:t>𝑄</m:t>
                    </m:r>
                    <m:d>
                      <m:dPr>
                        <m:ctrlPr>
                          <a:rPr lang="en-US" i="1">
                            <a:latin typeface="Cambria Math" panose="02040503050406030204" pitchFamily="18" charset="0"/>
                          </a:rPr>
                        </m:ctrlPr>
                      </m:dPr>
                      <m:e>
                        <m:r>
                          <a:rPr lang="en-US" b="0" i="1" smtClean="0">
                            <a:latin typeface="Cambria Math" panose="02040503050406030204" pitchFamily="18" charset="0"/>
                          </a:rPr>
                          <m:t>𝑆</m:t>
                        </m:r>
                        <m:r>
                          <a:rPr lang="en-US" i="1">
                            <a:latin typeface="Cambria Math" panose="02040503050406030204" pitchFamily="18" charset="0"/>
                          </a:rPr>
                          <m:t>,</m:t>
                        </m:r>
                        <m:r>
                          <a:rPr lang="en-US" b="0" i="1" smtClean="0">
                            <a:latin typeface="Cambria Math" panose="02040503050406030204" pitchFamily="18" charset="0"/>
                          </a:rPr>
                          <m:t>𝐴</m:t>
                        </m:r>
                      </m:e>
                    </m:d>
                    <m:r>
                      <a:rPr lang="en-US" b="0" i="1" smtClean="0">
                        <a:latin typeface="Cambria Math" panose="02040503050406030204" pitchFamily="18" charset="0"/>
                      </a:rPr>
                      <m:t> </m:t>
                    </m:r>
                  </m:oMath>
                </a14:m>
                <a:r>
                  <a:rPr lang="en-US" dirty="0"/>
                  <a:t>is a Q-table, where each cell corresponds to a state-action value pair value. </a:t>
                </a:r>
              </a:p>
              <a:p>
                <a:r>
                  <a:rPr lang="en-US" dirty="0"/>
                  <a:t>In Deep QL, </a:t>
                </a:r>
                <a14:m>
                  <m:oMath xmlns:m="http://schemas.openxmlformats.org/officeDocument/2006/math">
                    <m:r>
                      <a:rPr lang="en-US" i="1" smtClean="0">
                        <a:latin typeface="Cambria Math" panose="02040503050406030204" pitchFamily="18" charset="0"/>
                      </a:rPr>
                      <m:t>𝑄</m:t>
                    </m:r>
                    <m:d>
                      <m:dPr>
                        <m:ctrlPr>
                          <a:rPr lang="en-US" i="1">
                            <a:latin typeface="Cambria Math" panose="02040503050406030204" pitchFamily="18" charset="0"/>
                          </a:rPr>
                        </m:ctrlPr>
                      </m:dPr>
                      <m:e>
                        <m:r>
                          <a:rPr lang="en-US" b="0" i="1" smtClean="0">
                            <a:latin typeface="Cambria Math" panose="02040503050406030204" pitchFamily="18" charset="0"/>
                          </a:rPr>
                          <m:t>𝑆</m:t>
                        </m:r>
                        <m:r>
                          <a:rPr lang="en-US" i="1">
                            <a:latin typeface="Cambria Math" panose="02040503050406030204" pitchFamily="18" charset="0"/>
                          </a:rPr>
                          <m:t>,</m:t>
                        </m:r>
                        <m:r>
                          <a:rPr lang="en-US" b="0" i="1" smtClean="0">
                            <a:latin typeface="Cambria Math" panose="02040503050406030204" pitchFamily="18" charset="0"/>
                          </a:rPr>
                          <m:t>𝐴</m:t>
                        </m:r>
                      </m:e>
                    </m:d>
                    <m:r>
                      <a:rPr lang="en-US" b="0" i="1" smtClean="0">
                        <a:latin typeface="Cambria Math" panose="02040503050406030204" pitchFamily="18" charset="0"/>
                      </a:rPr>
                      <m:t> </m:t>
                    </m:r>
                  </m:oMath>
                </a14:m>
                <a:r>
                  <a:rPr lang="en-US" dirty="0"/>
                  <a:t>is a Neural Network</a:t>
                </a:r>
                <a:endParaRPr lang="en-SE" dirty="0"/>
              </a:p>
            </p:txBody>
          </p:sp>
        </mc:Choice>
        <mc:Fallback xmlns="">
          <p:sp>
            <p:nvSpPr>
              <p:cNvPr id="3" name="Content Placeholder 2">
                <a:extLst>
                  <a:ext uri="{FF2B5EF4-FFF2-40B4-BE49-F238E27FC236}">
                    <a16:creationId xmlns:a16="http://schemas.microsoft.com/office/drawing/2014/main" id="{9C204FCF-D1E1-BE1A-1048-98B4E05D99A0}"/>
                  </a:ext>
                </a:extLst>
              </p:cNvPr>
              <p:cNvSpPr>
                <a:spLocks noGrp="1" noRot="1" noChangeAspect="1" noMove="1" noResize="1" noEditPoints="1" noAdjustHandles="1" noChangeArrowheads="1" noChangeShapeType="1" noTextEdit="1"/>
              </p:cNvSpPr>
              <p:nvPr>
                <p:ph idx="1"/>
              </p:nvPr>
            </p:nvSpPr>
            <p:spPr>
              <a:blipFill>
                <a:blip r:embed="rId2"/>
                <a:stretch>
                  <a:fillRect l="-1704" t="-1553" r="-222"/>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74991589-0931-0203-9982-A588F59FE4E0}"/>
              </a:ext>
            </a:extLst>
          </p:cNvPr>
          <p:cNvSpPr>
            <a:spLocks noGrp="1"/>
          </p:cNvSpPr>
          <p:nvPr>
            <p:ph type="sldNum" sz="quarter" idx="12"/>
          </p:nvPr>
        </p:nvSpPr>
        <p:spPr/>
        <p:txBody>
          <a:bodyPr/>
          <a:lstStyle/>
          <a:p>
            <a:pPr>
              <a:defRPr/>
            </a:pPr>
            <a:fld id="{F57F456A-00AF-44E6-8D70-638C0D0130FF}" type="slidenum">
              <a:rPr lang="en-US" altLang="zh-CN" smtClean="0"/>
              <a:pPr>
                <a:defRPr/>
              </a:pPr>
              <a:t>12</a:t>
            </a:fld>
            <a:endParaRPr lang="en-US" altLang="zh-CN"/>
          </a:p>
        </p:txBody>
      </p:sp>
      <p:pic>
        <p:nvPicPr>
          <p:cNvPr id="6" name="Picture 5">
            <a:extLst>
              <a:ext uri="{FF2B5EF4-FFF2-40B4-BE49-F238E27FC236}">
                <a16:creationId xmlns:a16="http://schemas.microsoft.com/office/drawing/2014/main" id="{74D12879-41CE-D395-1CAA-9175660C620D}"/>
              </a:ext>
            </a:extLst>
          </p:cNvPr>
          <p:cNvPicPr>
            <a:picLocks noChangeAspect="1"/>
          </p:cNvPicPr>
          <p:nvPr/>
        </p:nvPicPr>
        <p:blipFill>
          <a:blip r:embed="rId3"/>
          <a:stretch>
            <a:fillRect/>
          </a:stretch>
        </p:blipFill>
        <p:spPr>
          <a:xfrm>
            <a:off x="866783" y="4491911"/>
            <a:ext cx="7923537" cy="2023813"/>
          </a:xfrm>
          <a:prstGeom prst="rect">
            <a:avLst/>
          </a:prstGeom>
        </p:spPr>
      </p:pic>
    </p:spTree>
    <p:extLst>
      <p:ext uri="{BB962C8B-B14F-4D97-AF65-F5344CB8AC3E}">
        <p14:creationId xmlns:p14="http://schemas.microsoft.com/office/powerpoint/2010/main" val="52955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417F-047B-5D33-2FC8-404C2FAF36FB}"/>
              </a:ext>
            </a:extLst>
          </p:cNvPr>
          <p:cNvSpPr>
            <a:spLocks noGrp="1"/>
          </p:cNvSpPr>
          <p:nvPr>
            <p:ph type="title"/>
          </p:nvPr>
        </p:nvSpPr>
        <p:spPr/>
        <p:txBody>
          <a:bodyPr/>
          <a:lstStyle/>
          <a:p>
            <a:r>
              <a:rPr lang="en-US" dirty="0"/>
              <a:t>Q-Learning Steps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EE3C86-F173-C2A9-267B-EE337DFDE14C}"/>
                  </a:ext>
                </a:extLst>
              </p:cNvPr>
              <p:cNvSpPr>
                <a:spLocks noGrp="1"/>
              </p:cNvSpPr>
              <p:nvPr>
                <p:ph idx="1"/>
              </p:nvPr>
            </p:nvSpPr>
            <p:spPr>
              <a:xfrm>
                <a:off x="457199" y="1295400"/>
                <a:ext cx="6195243" cy="5105400"/>
              </a:xfrm>
            </p:spPr>
            <p:txBody>
              <a:bodyPr>
                <a:normAutofit fontScale="85000" lnSpcReduction="20000"/>
              </a:bodyPr>
              <a:lstStyle/>
              <a:p>
                <a:r>
                  <a:rPr lang="en-US" dirty="0">
                    <a:solidFill>
                      <a:srgbClr val="C00000"/>
                    </a:solidFill>
                  </a:rPr>
                  <a:t>During training</a:t>
                </a:r>
                <a:r>
                  <a:rPr lang="en-US" dirty="0"/>
                  <a:t>: train a Q-Function (an action-value function), which is a Q-table that contains all the state-action pair values.</a:t>
                </a:r>
              </a:p>
              <a:p>
                <a:pPr lvl="1"/>
                <a:r>
                  <a:rPr lang="en-US" dirty="0"/>
                  <a:t>Given a state and an action, our Q-Function will search into its Q-table the corresponding value.</a:t>
                </a:r>
              </a:p>
              <a:p>
                <a:pPr lvl="1"/>
                <a:r>
                  <a:rPr lang="en-US" dirty="0"/>
                  <a:t>When the training is done, we have learned a Q-function</a:t>
                </a:r>
              </a:p>
              <a:p>
                <a:r>
                  <a:rPr lang="en-US" dirty="0">
                    <a:solidFill>
                      <a:srgbClr val="C00000"/>
                    </a:solidFill>
                  </a:rPr>
                  <a:t>During inference</a:t>
                </a:r>
                <a:r>
                  <a:rPr lang="en-US" dirty="0"/>
                  <a:t>: given the learned  Q-function, the optimal policy is to choose the greedy (best) action that results in the highest Q value </a:t>
                </a:r>
                <a14:m>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endParaRPr lang="en-SE" dirty="0"/>
              </a:p>
            </p:txBody>
          </p:sp>
        </mc:Choice>
        <mc:Fallback xmlns="">
          <p:sp>
            <p:nvSpPr>
              <p:cNvPr id="3" name="Content Placeholder 2">
                <a:extLst>
                  <a:ext uri="{FF2B5EF4-FFF2-40B4-BE49-F238E27FC236}">
                    <a16:creationId xmlns:a16="http://schemas.microsoft.com/office/drawing/2014/main" id="{6AEE3C86-F173-C2A9-267B-EE337DFDE14C}"/>
                  </a:ext>
                </a:extLst>
              </p:cNvPr>
              <p:cNvSpPr>
                <a:spLocks noGrp="1" noRot="1" noChangeAspect="1" noMove="1" noResize="1" noEditPoints="1" noAdjustHandles="1" noChangeArrowheads="1" noChangeShapeType="1" noTextEdit="1"/>
              </p:cNvSpPr>
              <p:nvPr>
                <p:ph idx="1"/>
              </p:nvPr>
            </p:nvSpPr>
            <p:spPr>
              <a:xfrm>
                <a:off x="457199" y="1295400"/>
                <a:ext cx="6195243" cy="5105400"/>
              </a:xfrm>
              <a:blipFill>
                <a:blip r:embed="rId3"/>
                <a:stretch>
                  <a:fillRect l="-1673" t="-2748" r="-2362"/>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999A7DA0-6A14-7961-991B-AEE3F3B0051D}"/>
              </a:ext>
            </a:extLst>
          </p:cNvPr>
          <p:cNvSpPr>
            <a:spLocks noGrp="1"/>
          </p:cNvSpPr>
          <p:nvPr>
            <p:ph type="sldNum" sz="quarter" idx="12"/>
          </p:nvPr>
        </p:nvSpPr>
        <p:spPr/>
        <p:txBody>
          <a:bodyPr/>
          <a:lstStyle/>
          <a:p>
            <a:pPr>
              <a:defRPr/>
            </a:pPr>
            <a:fld id="{F57F456A-00AF-44E6-8D70-638C0D0130FF}" type="slidenum">
              <a:rPr lang="en-US" altLang="zh-CN" smtClean="0"/>
              <a:pPr>
                <a:defRPr/>
              </a:pPr>
              <a:t>13</a:t>
            </a:fld>
            <a:endParaRPr lang="en-US" altLang="zh-CN"/>
          </a:p>
        </p:txBody>
      </p:sp>
      <p:grpSp>
        <p:nvGrpSpPr>
          <p:cNvPr id="5" name="Group 4">
            <a:extLst>
              <a:ext uri="{FF2B5EF4-FFF2-40B4-BE49-F238E27FC236}">
                <a16:creationId xmlns:a16="http://schemas.microsoft.com/office/drawing/2014/main" id="{D812B9E2-EA6C-E217-130D-F84EF6C425AD}"/>
              </a:ext>
            </a:extLst>
          </p:cNvPr>
          <p:cNvGrpSpPr/>
          <p:nvPr/>
        </p:nvGrpSpPr>
        <p:grpSpPr>
          <a:xfrm>
            <a:off x="6932922" y="2397729"/>
            <a:ext cx="1755387" cy="2028605"/>
            <a:chOff x="2971800" y="1766861"/>
            <a:chExt cx="1755387" cy="2028605"/>
          </a:xfrm>
        </p:grpSpPr>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BD9091E-BC59-9815-4281-8D0A3497F127}"/>
                    </a:ext>
                  </a:extLst>
                </p:cNvPr>
                <p:cNvSpPr/>
                <p:nvPr/>
              </p:nvSpPr>
              <p:spPr bwMode="auto">
                <a:xfrm>
                  <a:off x="2997259" y="2652466"/>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Para>
                  </a14:m>
                  <a:endParaRPr lang="en-SE" dirty="0"/>
                </a:p>
              </p:txBody>
            </p:sp>
          </mc:Choice>
          <mc:Fallback xmlns="">
            <p:sp>
              <p:nvSpPr>
                <p:cNvPr id="6" name="Rectangle: Rounded Corners 5">
                  <a:extLst>
                    <a:ext uri="{FF2B5EF4-FFF2-40B4-BE49-F238E27FC236}">
                      <a16:creationId xmlns:a16="http://schemas.microsoft.com/office/drawing/2014/main" id="{ABD9091E-BC59-9815-4281-8D0A3497F127}"/>
                    </a:ext>
                  </a:extLst>
                </p:cNvPr>
                <p:cNvSpPr>
                  <a:spLocks noRot="1" noChangeAspect="1" noMove="1" noResize="1" noEditPoints="1" noAdjustHandles="1" noChangeArrowheads="1" noChangeShapeType="1" noTextEdit="1"/>
                </p:cNvSpPr>
                <p:nvPr/>
              </p:nvSpPr>
              <p:spPr bwMode="auto">
                <a:xfrm>
                  <a:off x="2997259" y="2652466"/>
                  <a:ext cx="1623684" cy="609600"/>
                </a:xfrm>
                <a:prstGeom prst="roundRect">
                  <a:avLst/>
                </a:prstGeom>
                <a:blipFill>
                  <a:blip r:embed="rId4"/>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7" name="Straight Arrow Connector 6">
              <a:extLst>
                <a:ext uri="{FF2B5EF4-FFF2-40B4-BE49-F238E27FC236}">
                  <a16:creationId xmlns:a16="http://schemas.microsoft.com/office/drawing/2014/main" id="{CA559E42-763A-42CB-2792-CD8C31312778}"/>
                </a:ext>
              </a:extLst>
            </p:cNvPr>
            <p:cNvCxnSpPr>
              <a:cxnSpLocks/>
            </p:cNvCxnSpPr>
            <p:nvPr/>
          </p:nvCxnSpPr>
          <p:spPr bwMode="auto">
            <a:xfrm>
              <a:off x="3402335"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175B262-5662-9F84-59F7-B3438FE5FB8A}"/>
                    </a:ext>
                  </a:extLst>
                </p:cNvPr>
                <p:cNvSpPr txBox="1"/>
                <p:nvPr/>
              </p:nvSpPr>
              <p:spPr>
                <a:xfrm>
                  <a:off x="2971800"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44" name="TextBox 43">
                  <a:extLst>
                    <a:ext uri="{FF2B5EF4-FFF2-40B4-BE49-F238E27FC236}">
                      <a16:creationId xmlns:a16="http://schemas.microsoft.com/office/drawing/2014/main" id="{4AFB8B38-DAFA-4964-90FE-902039883A20}"/>
                    </a:ext>
                  </a:extLst>
                </p:cNvPr>
                <p:cNvSpPr txBox="1">
                  <a:spLocks noRot="1" noChangeAspect="1" noMove="1" noResize="1" noEditPoints="1" noAdjustHandles="1" noChangeArrowheads="1" noChangeShapeType="1" noTextEdit="1"/>
                </p:cNvSpPr>
                <p:nvPr/>
              </p:nvSpPr>
              <p:spPr>
                <a:xfrm>
                  <a:off x="2971800" y="1766861"/>
                  <a:ext cx="861070" cy="369332"/>
                </a:xfrm>
                <a:prstGeom prst="rect">
                  <a:avLst/>
                </a:prstGeom>
                <a:blipFill>
                  <a:blip r:embed="rId7"/>
                  <a:stretch>
                    <a:fillRect l="-6383"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30E5453-DCF4-C6C5-D20C-62107983FC0C}"/>
                    </a:ext>
                  </a:extLst>
                </p:cNvPr>
                <p:cNvSpPr txBox="1"/>
                <p:nvPr/>
              </p:nvSpPr>
              <p:spPr>
                <a:xfrm>
                  <a:off x="3728965"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45" name="TextBox 44">
                  <a:extLst>
                    <a:ext uri="{FF2B5EF4-FFF2-40B4-BE49-F238E27FC236}">
                      <a16:creationId xmlns:a16="http://schemas.microsoft.com/office/drawing/2014/main" id="{FB7C178F-5196-4B37-9291-22484A98FCCF}"/>
                    </a:ext>
                  </a:extLst>
                </p:cNvPr>
                <p:cNvSpPr txBox="1">
                  <a:spLocks noRot="1" noChangeAspect="1" noMove="1" noResize="1" noEditPoints="1" noAdjustHandles="1" noChangeArrowheads="1" noChangeShapeType="1" noTextEdit="1"/>
                </p:cNvSpPr>
                <p:nvPr/>
              </p:nvSpPr>
              <p:spPr>
                <a:xfrm>
                  <a:off x="3728965" y="1773831"/>
                  <a:ext cx="998222" cy="369332"/>
                </a:xfrm>
                <a:prstGeom prst="rect">
                  <a:avLst/>
                </a:prstGeom>
                <a:blipFill>
                  <a:blip r:embed="rId8"/>
                  <a:stretch>
                    <a:fillRect l="-5488" t="-8197" b="-24590"/>
                  </a:stretch>
                </a:blipFill>
              </p:spPr>
              <p:txBody>
                <a:bodyPr/>
                <a:lstStyle/>
                <a:p>
                  <a:r>
                    <a:rPr lang="en-SE">
                      <a:noFill/>
                    </a:rPr>
                    <a:t> </a:t>
                  </a:r>
                </a:p>
              </p:txBody>
            </p:sp>
          </mc:Fallback>
        </mc:AlternateContent>
        <p:cxnSp>
          <p:nvCxnSpPr>
            <p:cNvPr id="10" name="Straight Arrow Connector 9">
              <a:extLst>
                <a:ext uri="{FF2B5EF4-FFF2-40B4-BE49-F238E27FC236}">
                  <a16:creationId xmlns:a16="http://schemas.microsoft.com/office/drawing/2014/main" id="{E8E89316-F5AF-F210-BCE6-234E629B73AF}"/>
                </a:ext>
              </a:extLst>
            </p:cNvPr>
            <p:cNvCxnSpPr>
              <a:cxnSpLocks/>
            </p:cNvCxnSpPr>
            <p:nvPr/>
          </p:nvCxnSpPr>
          <p:spPr bwMode="auto">
            <a:xfrm>
              <a:off x="4163338" y="2119066"/>
              <a:ext cx="0" cy="533400"/>
            </a:xfrm>
            <a:prstGeom prst="straightConnector1">
              <a:avLst/>
            </a:prstGeom>
            <a:noFill/>
            <a:ln w="25400"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B795A7FA-7B5A-56E8-C2A8-C1D60F122C69}"/>
                </a:ext>
              </a:extLst>
            </p:cNvPr>
            <p:cNvCxnSpPr>
              <a:cxnSpLocks/>
            </p:cNvCxnSpPr>
            <p:nvPr/>
          </p:nvCxnSpPr>
          <p:spPr bwMode="auto">
            <a:xfrm>
              <a:off x="3821154"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0B60DE4-507E-0084-7315-7A822A682C37}"/>
                  </a:ext>
                </a:extLst>
              </p:cNvPr>
              <p:cNvSpPr txBox="1"/>
              <p:nvPr/>
            </p:nvSpPr>
            <p:spPr>
              <a:xfrm>
                <a:off x="6652447" y="4420506"/>
                <a:ext cx="2259658" cy="646331"/>
              </a:xfrm>
              <a:prstGeom prst="rect">
                <a:avLst/>
              </a:prstGeom>
              <a:noFill/>
            </p:spPr>
            <p:txBody>
              <a:bodyPr wrap="square" rtlCol="0" anchor="t">
                <a:spAutoFit/>
              </a:bodyPr>
              <a:lstStyle/>
              <a:p>
                <a:pPr algn="ctr"/>
                <a:r>
                  <a:rPr lang="en-US" dirty="0"/>
                  <a:t>action</a:t>
                </a:r>
              </a:p>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Para>
                </a14:m>
                <a:endParaRPr lang="en-SE" dirty="0"/>
              </a:p>
            </p:txBody>
          </p:sp>
        </mc:Choice>
        <mc:Fallback xmlns="">
          <p:sp>
            <p:nvSpPr>
              <p:cNvPr id="12" name="TextBox 11">
                <a:extLst>
                  <a:ext uri="{FF2B5EF4-FFF2-40B4-BE49-F238E27FC236}">
                    <a16:creationId xmlns:a16="http://schemas.microsoft.com/office/drawing/2014/main" id="{20B60DE4-507E-0084-7315-7A822A682C37}"/>
                  </a:ext>
                </a:extLst>
              </p:cNvPr>
              <p:cNvSpPr txBox="1">
                <a:spLocks noRot="1" noChangeAspect="1" noMove="1" noResize="1" noEditPoints="1" noAdjustHandles="1" noChangeArrowheads="1" noChangeShapeType="1" noTextEdit="1"/>
              </p:cNvSpPr>
              <p:nvPr/>
            </p:nvSpPr>
            <p:spPr>
              <a:xfrm>
                <a:off x="6652447" y="4420506"/>
                <a:ext cx="2259658" cy="646331"/>
              </a:xfrm>
              <a:prstGeom prst="rect">
                <a:avLst/>
              </a:prstGeom>
              <a:blipFill>
                <a:blip r:embed="rId9"/>
                <a:stretch>
                  <a:fillRect t="-4717" b="-8491"/>
                </a:stretch>
              </a:blipFill>
            </p:spPr>
            <p:txBody>
              <a:bodyPr/>
              <a:lstStyle/>
              <a:p>
                <a:r>
                  <a:rPr lang="en-SE">
                    <a:noFill/>
                  </a:rPr>
                  <a:t> </a:t>
                </a:r>
              </a:p>
            </p:txBody>
          </p:sp>
        </mc:Fallback>
      </mc:AlternateContent>
    </p:spTree>
    <p:extLst>
      <p:ext uri="{BB962C8B-B14F-4D97-AF65-F5344CB8AC3E}">
        <p14:creationId xmlns:p14="http://schemas.microsoft.com/office/powerpoint/2010/main" val="3081896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36D8-BEAC-44C8-B61B-4A6E51313505}"/>
              </a:ext>
            </a:extLst>
          </p:cNvPr>
          <p:cNvSpPr>
            <a:spLocks noGrp="1"/>
          </p:cNvSpPr>
          <p:nvPr>
            <p:ph type="title"/>
          </p:nvPr>
        </p:nvSpPr>
        <p:spPr/>
        <p:txBody>
          <a:bodyPr/>
          <a:lstStyle/>
          <a:p>
            <a:r>
              <a:rPr lang="en-US" dirty="0"/>
              <a:t>Exploration-Exploitation Dilemma</a:t>
            </a:r>
            <a:endParaRPr lang="en-SE" dirty="0"/>
          </a:p>
        </p:txBody>
      </p:sp>
      <p:sp>
        <p:nvSpPr>
          <p:cNvPr id="3" name="Content Placeholder 2">
            <a:extLst>
              <a:ext uri="{FF2B5EF4-FFF2-40B4-BE49-F238E27FC236}">
                <a16:creationId xmlns:a16="http://schemas.microsoft.com/office/drawing/2014/main" id="{A2261305-786F-4D25-8359-C2DBA7BB2491}"/>
              </a:ext>
            </a:extLst>
          </p:cNvPr>
          <p:cNvSpPr>
            <a:spLocks noGrp="1"/>
          </p:cNvSpPr>
          <p:nvPr>
            <p:ph idx="1"/>
          </p:nvPr>
        </p:nvSpPr>
        <p:spPr/>
        <p:txBody>
          <a:bodyPr>
            <a:normAutofit/>
          </a:bodyPr>
          <a:lstStyle/>
          <a:p>
            <a:r>
              <a:rPr lang="en-US" dirty="0"/>
              <a:t>The agent has to exploit what it has already experienced in order to obtain reward, but it also has to explore in order to make better action selections in the future</a:t>
            </a:r>
            <a:endParaRPr lang="en-SE" dirty="0"/>
          </a:p>
          <a:p>
            <a:pPr lvl="1"/>
            <a:r>
              <a:rPr lang="en-US" dirty="0"/>
              <a:t>Exploitation: to obtain high reward, the agent prefers actions that it has tried in the past and proven to give high reward</a:t>
            </a:r>
          </a:p>
          <a:p>
            <a:pPr lvl="1"/>
            <a:r>
              <a:rPr lang="en-US" dirty="0"/>
              <a:t>Exploration: to discover such actions, it has to try actions that it has not selected before</a:t>
            </a:r>
          </a:p>
        </p:txBody>
      </p:sp>
      <p:sp>
        <p:nvSpPr>
          <p:cNvPr id="4" name="Slide Number Placeholder 3">
            <a:extLst>
              <a:ext uri="{FF2B5EF4-FFF2-40B4-BE49-F238E27FC236}">
                <a16:creationId xmlns:a16="http://schemas.microsoft.com/office/drawing/2014/main" id="{3555FFB7-482A-4E34-984B-0E6515DE9BDA}"/>
              </a:ext>
            </a:extLst>
          </p:cNvPr>
          <p:cNvSpPr>
            <a:spLocks noGrp="1"/>
          </p:cNvSpPr>
          <p:nvPr>
            <p:ph type="sldNum" sz="quarter" idx="12"/>
          </p:nvPr>
        </p:nvSpPr>
        <p:spPr/>
        <p:txBody>
          <a:bodyPr/>
          <a:lstStyle/>
          <a:p>
            <a:pPr>
              <a:defRPr/>
            </a:pPr>
            <a:fld id="{F57F456A-00AF-44E6-8D70-638C0D0130FF}" type="slidenum">
              <a:rPr lang="en-US" altLang="zh-CN" smtClean="0"/>
              <a:pPr>
                <a:defRPr/>
              </a:pPr>
              <a:t>14</a:t>
            </a:fld>
            <a:endParaRPr lang="en-US" altLang="zh-CN"/>
          </a:p>
        </p:txBody>
      </p:sp>
    </p:spTree>
    <p:extLst>
      <p:ext uri="{BB962C8B-B14F-4D97-AF65-F5344CB8AC3E}">
        <p14:creationId xmlns:p14="http://schemas.microsoft.com/office/powerpoint/2010/main" val="191197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E0868A8-86E9-073D-383C-B9110B053A0D}"/>
                  </a:ext>
                </a:extLst>
              </p:cNvPr>
              <p:cNvSpPr>
                <a:spLocks noGrp="1"/>
              </p:cNvSpPr>
              <p:nvPr>
                <p:ph type="title"/>
              </p:nvPr>
            </p:nvSpPr>
            <p:spPr/>
            <p:txBody>
              <a:bodyPr/>
              <a:lstStyle/>
              <a:p>
                <a14:m>
                  <m:oMath xmlns:m="http://schemas.openxmlformats.org/officeDocument/2006/math">
                    <m:r>
                      <a:rPr lang="en-US" i="1" smtClean="0">
                        <a:latin typeface="Cambria Math" panose="02040503050406030204" pitchFamily="18" charset="0"/>
                      </a:rPr>
                      <m:t>𝜖</m:t>
                    </m:r>
                  </m:oMath>
                </a14:m>
                <a:r>
                  <a:rPr lang="en-US" dirty="0"/>
                  <a:t>-Greedy Policy</a:t>
                </a:r>
                <a:endParaRPr lang="en-SE" dirty="0"/>
              </a:p>
            </p:txBody>
          </p:sp>
        </mc:Choice>
        <mc:Fallback xmlns="">
          <p:sp>
            <p:nvSpPr>
              <p:cNvPr id="2" name="Title 1">
                <a:extLst>
                  <a:ext uri="{FF2B5EF4-FFF2-40B4-BE49-F238E27FC236}">
                    <a16:creationId xmlns:a16="http://schemas.microsoft.com/office/drawing/2014/main" id="{2E0868A8-86E9-073D-383C-B9110B053A0D}"/>
                  </a:ext>
                </a:extLst>
              </p:cNvPr>
              <p:cNvSpPr>
                <a:spLocks noGrp="1" noRot="1" noChangeAspect="1" noMove="1" noResize="1" noEditPoints="1" noAdjustHandles="1" noChangeArrowheads="1" noChangeShapeType="1" noTextEdit="1"/>
              </p:cNvSpPr>
              <p:nvPr>
                <p:ph type="title"/>
              </p:nvPr>
            </p:nvSpPr>
            <p:spPr>
              <a:blipFill>
                <a:blip r:embed="rId3"/>
                <a:stretch>
                  <a:fillRect t="-2797" b="-2028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4D0BC5-2724-9183-6FB5-B15CC1EDA2EC}"/>
                  </a:ext>
                </a:extLst>
              </p:cNvPr>
              <p:cNvSpPr>
                <a:spLocks noGrp="1"/>
              </p:cNvSpPr>
              <p:nvPr>
                <p:ph idx="1"/>
              </p:nvPr>
            </p:nvSpPr>
            <p:spPr>
              <a:xfrm>
                <a:off x="457200" y="1180067"/>
                <a:ext cx="8229600" cy="2857123"/>
              </a:xfrm>
            </p:spPr>
            <p:txBody>
              <a:bodyPr>
                <a:normAutofit fontScale="70000" lnSpcReduction="20000"/>
              </a:bodyPr>
              <a:lstStyle/>
              <a:p>
                <a14:m>
                  <m:oMath xmlns:m="http://schemas.openxmlformats.org/officeDocument/2006/math">
                    <m:r>
                      <a:rPr lang="en-US" b="0" i="1" smtClean="0">
                        <a:latin typeface="Cambria Math" panose="02040503050406030204" pitchFamily="18" charset="0"/>
                      </a:rPr>
                      <m:t>𝜖</m:t>
                    </m:r>
                  </m:oMath>
                </a14:m>
                <a:r>
                  <a:rPr lang="en-US" dirty="0"/>
                  <a:t>-greedy policy: select a random action w. prob </a:t>
                </a:r>
                <a14:m>
                  <m:oMath xmlns:m="http://schemas.openxmlformats.org/officeDocument/2006/math">
                    <m:r>
                      <a:rPr lang="en-US" i="1">
                        <a:latin typeface="Cambria Math" panose="02040503050406030204" pitchFamily="18" charset="0"/>
                      </a:rPr>
                      <m:t>𝜖</m:t>
                    </m:r>
                  </m:oMath>
                </a14:m>
                <a:r>
                  <a:rPr lang="en-US" dirty="0"/>
                  <a:t> (exploration); select the greedy action </a:t>
                </a: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argmax</m:t>
                            </m:r>
                          </m:e>
                          <m:lim>
                            <m:r>
                              <a:rPr lang="en-US" b="0" i="1" smtClean="0">
                                <a:latin typeface="Cambria Math" panose="02040503050406030204" pitchFamily="18" charset="0"/>
                              </a:rPr>
                              <m:t>𝑎</m:t>
                            </m:r>
                          </m:lim>
                        </m:limLow>
                      </m:fName>
                      <m:e>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e>
                    </m:func>
                  </m:oMath>
                </a14:m>
                <a:r>
                  <a:rPr lang="en-US" dirty="0"/>
                  <a:t> with prob </a:t>
                </a:r>
                <a14:m>
                  <m:oMath xmlns:m="http://schemas.openxmlformats.org/officeDocument/2006/math">
                    <m:r>
                      <a:rPr lang="en-US" b="0" i="0" smtClean="0">
                        <a:latin typeface="Cambria Math" panose="02040503050406030204" pitchFamily="18" charset="0"/>
                      </a:rPr>
                      <m:t>1−</m:t>
                    </m:r>
                    <m:r>
                      <a:rPr lang="en-US" i="1">
                        <a:latin typeface="Cambria Math" panose="02040503050406030204" pitchFamily="18" charset="0"/>
                      </a:rPr>
                      <m:t>𝜖</m:t>
                    </m:r>
                  </m:oMath>
                </a14:m>
                <a:r>
                  <a:rPr lang="en-US" dirty="0"/>
                  <a:t> (exploitation)</a:t>
                </a:r>
              </a:p>
              <a:p>
                <a:pPr lvl="1"/>
                <a:r>
                  <a:rPr lang="en-US" dirty="0"/>
                  <a:t>With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𝒜</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e>
                    </m:d>
                  </m:oMath>
                </a14:m>
                <a:r>
                  <a:rPr lang="en-US" dirty="0"/>
                  <a:t> possible actions in state </a:t>
                </a:r>
                <a14:m>
                  <m:oMath xmlns:m="http://schemas.openxmlformats.org/officeDocument/2006/math">
                    <m:r>
                      <a:rPr lang="en-US" b="0" i="1" smtClean="0">
                        <a:latin typeface="Cambria Math" panose="02040503050406030204" pitchFamily="18" charset="0"/>
                      </a:rPr>
                      <m:t>𝑠</m:t>
                    </m:r>
                  </m:oMath>
                </a14:m>
                <a:r>
                  <a:rPr lang="en-US" dirty="0"/>
                  <a:t>, select each non-greedy action w. prob </a:t>
                </a:r>
                <a14:m>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𝜖</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𝒜</m:t>
                            </m:r>
                            <m:d>
                              <m:dPr>
                                <m:ctrlPr>
                                  <a:rPr lang="en-US" i="1">
                                    <a:latin typeface="Cambria Math" panose="02040503050406030204" pitchFamily="18" charset="0"/>
                                  </a:rPr>
                                </m:ctrlPr>
                              </m:dPr>
                              <m:e>
                                <m:r>
                                  <a:rPr lang="en-US" i="1">
                                    <a:latin typeface="Cambria Math" panose="02040503050406030204" pitchFamily="18" charset="0"/>
                                  </a:rPr>
                                  <m:t>𝑠</m:t>
                                </m:r>
                              </m:e>
                            </m:d>
                          </m:e>
                        </m:d>
                      </m:den>
                    </m:f>
                  </m:oMath>
                </a14:m>
                <a:r>
                  <a:rPr lang="en-US" dirty="0"/>
                  <a:t>; the greedy action w. prob </a:t>
                </a:r>
                <a14:m>
                  <m:oMath xmlns:m="http://schemas.openxmlformats.org/officeDocument/2006/math">
                    <m:r>
                      <a:rPr lang="en-US">
                        <a:latin typeface="Cambria Math" panose="02040503050406030204" pitchFamily="18" charset="0"/>
                      </a:rPr>
                      <m:t>1−</m:t>
                    </m:r>
                    <m:r>
                      <a:rPr lang="en-US" i="1">
                        <a:latin typeface="Cambria Math" panose="02040503050406030204" pitchFamily="18" charset="0"/>
                      </a:rPr>
                      <m:t>𝜖</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𝜖</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𝒜</m:t>
                            </m:r>
                            <m:d>
                              <m:dPr>
                                <m:ctrlPr>
                                  <a:rPr lang="en-US" i="1">
                                    <a:latin typeface="Cambria Math" panose="02040503050406030204" pitchFamily="18" charset="0"/>
                                  </a:rPr>
                                </m:ctrlPr>
                              </m:dPr>
                              <m:e>
                                <m:r>
                                  <a:rPr lang="en-US" i="1">
                                    <a:latin typeface="Cambria Math" panose="02040503050406030204" pitchFamily="18" charset="0"/>
                                  </a:rPr>
                                  <m:t>𝑠</m:t>
                                </m:r>
                              </m:e>
                            </m:d>
                          </m:e>
                        </m:d>
                      </m:den>
                    </m:f>
                  </m:oMath>
                </a14:m>
                <a:endParaRPr lang="en-US" dirty="0"/>
              </a:p>
              <a:p>
                <a:pPr lvl="1"/>
                <a:r>
                  <a:rPr lang="en-US" dirty="0"/>
                  <a:t>e.g., if </a:t>
                </a:r>
                <a14:m>
                  <m:oMath xmlns:m="http://schemas.openxmlformats.org/officeDocument/2006/math">
                    <m:r>
                      <a:rPr lang="en-US" i="1" smtClean="0">
                        <a:latin typeface="Cambria Math" panose="02040503050406030204" pitchFamily="18" charset="0"/>
                      </a:rPr>
                      <m:t>𝜖</m:t>
                    </m:r>
                    <m:r>
                      <a:rPr lang="en-US" b="0" i="1" smtClean="0">
                        <a:latin typeface="Cambria Math" panose="02040503050406030204" pitchFamily="18" charset="0"/>
                      </a:rPr>
                      <m:t>=.1</m:t>
                    </m:r>
                  </m:oMath>
                </a14:m>
                <a:r>
                  <a:rPr lang="en-US" dirty="0"/>
                  <a:t>, select each non-greedy action w. prob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=.017</m:t>
                    </m:r>
                  </m:oMath>
                </a14:m>
                <a:r>
                  <a:rPr lang="en-US" dirty="0"/>
                  <a:t>; the greedy action w. prob </a:t>
                </a:r>
                <a14:m>
                  <m:oMath xmlns:m="http://schemas.openxmlformats.org/officeDocument/2006/math">
                    <m:r>
                      <a:rPr lang="en-US">
                        <a:latin typeface="Cambria Math" panose="02040503050406030204" pitchFamily="18" charset="0"/>
                      </a:rPr>
                      <m:t>1−</m:t>
                    </m:r>
                    <m:r>
                      <a:rPr lang="en-US" b="0" i="1" smtClean="0">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=.917</m:t>
                    </m:r>
                  </m:oMath>
                </a14:m>
                <a:endParaRPr lang="en-US" dirty="0"/>
              </a:p>
              <a:p>
                <a:endParaRPr lang="en-SE" dirty="0"/>
              </a:p>
            </p:txBody>
          </p:sp>
        </mc:Choice>
        <mc:Fallback xmlns="">
          <p:sp>
            <p:nvSpPr>
              <p:cNvPr id="3" name="Content Placeholder 2">
                <a:extLst>
                  <a:ext uri="{FF2B5EF4-FFF2-40B4-BE49-F238E27FC236}">
                    <a16:creationId xmlns:a16="http://schemas.microsoft.com/office/drawing/2014/main" id="{344D0BC5-2724-9183-6FB5-B15CC1EDA2EC}"/>
                  </a:ext>
                </a:extLst>
              </p:cNvPr>
              <p:cNvSpPr>
                <a:spLocks noGrp="1" noRot="1" noChangeAspect="1" noMove="1" noResize="1" noEditPoints="1" noAdjustHandles="1" noChangeArrowheads="1" noChangeShapeType="1" noTextEdit="1"/>
              </p:cNvSpPr>
              <p:nvPr>
                <p:ph idx="1"/>
              </p:nvPr>
            </p:nvSpPr>
            <p:spPr>
              <a:xfrm>
                <a:off x="457200" y="1180067"/>
                <a:ext cx="8229600" cy="2857123"/>
              </a:xfrm>
              <a:blipFill>
                <a:blip r:embed="rId4"/>
                <a:stretch>
                  <a:fillRect l="-889" t="-3632"/>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18E813E2-1DB0-2107-37F6-3257A347BBFD}"/>
              </a:ext>
            </a:extLst>
          </p:cNvPr>
          <p:cNvSpPr>
            <a:spLocks noGrp="1"/>
          </p:cNvSpPr>
          <p:nvPr>
            <p:ph type="sldNum" sz="quarter" idx="12"/>
          </p:nvPr>
        </p:nvSpPr>
        <p:spPr/>
        <p:txBody>
          <a:bodyPr/>
          <a:lstStyle/>
          <a:p>
            <a:pPr>
              <a:defRPr/>
            </a:pPr>
            <a:fld id="{F57F456A-00AF-44E6-8D70-638C0D0130FF}" type="slidenum">
              <a:rPr lang="en-US" altLang="zh-CN" smtClean="0"/>
              <a:pPr>
                <a:defRPr/>
              </a:pPr>
              <a:t>15</a:t>
            </a:fld>
            <a:endParaRPr lang="en-US" altLang="zh-CN"/>
          </a:p>
        </p:txBody>
      </p:sp>
      <p:pic>
        <p:nvPicPr>
          <p:cNvPr id="6" name="Picture 5">
            <a:extLst>
              <a:ext uri="{FF2B5EF4-FFF2-40B4-BE49-F238E27FC236}">
                <a16:creationId xmlns:a16="http://schemas.microsoft.com/office/drawing/2014/main" id="{FD9F67B7-8B26-71A9-B8E0-4F5787F94535}"/>
              </a:ext>
            </a:extLst>
          </p:cNvPr>
          <p:cNvPicPr>
            <a:picLocks noChangeAspect="1"/>
          </p:cNvPicPr>
          <p:nvPr/>
        </p:nvPicPr>
        <p:blipFill>
          <a:blip r:embed="rId5"/>
          <a:stretch>
            <a:fillRect/>
          </a:stretch>
        </p:blipFill>
        <p:spPr>
          <a:xfrm>
            <a:off x="2129350" y="3988540"/>
            <a:ext cx="4229690" cy="2705478"/>
          </a:xfrm>
          <a:prstGeom prst="rect">
            <a:avLst/>
          </a:prstGeom>
        </p:spPr>
      </p:pic>
    </p:spTree>
    <p:extLst>
      <p:ext uri="{BB962C8B-B14F-4D97-AF65-F5344CB8AC3E}">
        <p14:creationId xmlns:p14="http://schemas.microsoft.com/office/powerpoint/2010/main" val="4209170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C332FE1-2754-61C3-24E1-D4CBA399B6A4}"/>
                  </a:ext>
                </a:extLst>
              </p:cNvPr>
              <p:cNvSpPr>
                <a:spLocks noGrp="1"/>
              </p:cNvSpPr>
              <p:nvPr>
                <p:ph type="title"/>
              </p:nvPr>
            </p:nvSpPr>
            <p:spPr/>
            <p:txBody>
              <a:bodyPr/>
              <a:lstStyle/>
              <a:p>
                <a14:m>
                  <m:oMath xmlns:m="http://schemas.openxmlformats.org/officeDocument/2006/math">
                    <m:r>
                      <a:rPr lang="en-US" sz="3600" b="0" i="1" smtClean="0">
                        <a:latin typeface="Cambria Math" panose="02040503050406030204" pitchFamily="18" charset="0"/>
                      </a:rPr>
                      <m:t>𝜖</m:t>
                    </m:r>
                  </m:oMath>
                </a14:m>
                <a:r>
                  <a:rPr lang="en-US" sz="3600" dirty="0"/>
                  <a:t> is Gradually Reduced during Training</a:t>
                </a:r>
                <a:endParaRPr lang="en-SE" sz="3600" dirty="0"/>
              </a:p>
            </p:txBody>
          </p:sp>
        </mc:Choice>
        <mc:Fallback xmlns="">
          <p:sp>
            <p:nvSpPr>
              <p:cNvPr id="2" name="Title 1">
                <a:extLst>
                  <a:ext uri="{FF2B5EF4-FFF2-40B4-BE49-F238E27FC236}">
                    <a16:creationId xmlns:a16="http://schemas.microsoft.com/office/drawing/2014/main" id="{FC332FE1-2754-61C3-24E1-D4CBA399B6A4}"/>
                  </a:ext>
                </a:extLst>
              </p:cNvPr>
              <p:cNvSpPr>
                <a:spLocks noGrp="1" noRot="1" noChangeAspect="1" noMove="1" noResize="1" noEditPoints="1" noAdjustHandles="1" noChangeArrowheads="1" noChangeShapeType="1" noTextEdit="1"/>
              </p:cNvSpPr>
              <p:nvPr>
                <p:ph type="title"/>
              </p:nvPr>
            </p:nvSpPr>
            <p:spPr>
              <a:blipFill>
                <a:blip r:embed="rId2"/>
                <a:stretch>
                  <a:fillRect r="-1407" b="-1328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35DF49-8506-9494-D4C6-03653FB5D07B}"/>
                  </a:ext>
                </a:extLst>
              </p:cNvPr>
              <p:cNvSpPr>
                <a:spLocks noGrp="1"/>
              </p:cNvSpPr>
              <p:nvPr>
                <p:ph idx="1"/>
              </p:nvPr>
            </p:nvSpPr>
            <p:spPr>
              <a:xfrm>
                <a:off x="457200" y="1293962"/>
                <a:ext cx="8229600" cy="2415396"/>
              </a:xfrm>
            </p:spPr>
            <p:txBody>
              <a:bodyPr>
                <a:normAutofit fontScale="70000" lnSpcReduction="20000"/>
              </a:bodyPr>
              <a:lstStyle/>
              <a:p>
                <a:r>
                  <a:rPr lang="en-US" dirty="0"/>
                  <a:t>At the beginning of the training, the agent knows very little. We set </a:t>
                </a:r>
                <a14:m>
                  <m:oMath xmlns:m="http://schemas.openxmlformats.org/officeDocument/2006/math">
                    <m:r>
                      <a:rPr lang="en-US" b="0" i="1" smtClean="0">
                        <a:latin typeface="Cambria Math" panose="02040503050406030204" pitchFamily="18" charset="0"/>
                      </a:rPr>
                      <m:t>𝜖</m:t>
                    </m:r>
                  </m:oMath>
                </a14:m>
                <a:r>
                  <a:rPr lang="en-US" dirty="0"/>
                  <a:t> to be large (close to 1), so the agent is adventurous and explores a lot</a:t>
                </a:r>
              </a:p>
              <a:p>
                <a:r>
                  <a:rPr lang="en-US" dirty="0"/>
                  <a:t>As the training goes on, the Q-Table gets better and better in its estimations, we progressively reduce </a:t>
                </a:r>
                <a14:m>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rPr>
                      <m:t> </m:t>
                    </m:r>
                  </m:oMath>
                </a14:m>
                <a:r>
                  <a:rPr lang="en-US" dirty="0"/>
                  <a:t>since we will need less and less exploration and more exploitation</a:t>
                </a:r>
              </a:p>
              <a:p>
                <a:r>
                  <a:rPr lang="en-US" dirty="0"/>
                  <a:t>During inference: </a:t>
                </a:r>
                <a14:m>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rPr>
                      <m:t>=0</m:t>
                    </m:r>
                  </m:oMath>
                </a14:m>
                <a:r>
                  <a:rPr lang="en-US" dirty="0"/>
                  <a:t> (always take the greedy action)  </a:t>
                </a:r>
              </a:p>
              <a:p>
                <a:endParaRPr lang="en-SE" dirty="0"/>
              </a:p>
            </p:txBody>
          </p:sp>
        </mc:Choice>
        <mc:Fallback xmlns="">
          <p:sp>
            <p:nvSpPr>
              <p:cNvPr id="3" name="Content Placeholder 2">
                <a:extLst>
                  <a:ext uri="{FF2B5EF4-FFF2-40B4-BE49-F238E27FC236}">
                    <a16:creationId xmlns:a16="http://schemas.microsoft.com/office/drawing/2014/main" id="{5235DF49-8506-9494-D4C6-03653FB5D07B}"/>
                  </a:ext>
                </a:extLst>
              </p:cNvPr>
              <p:cNvSpPr>
                <a:spLocks noGrp="1" noRot="1" noChangeAspect="1" noMove="1" noResize="1" noEditPoints="1" noAdjustHandles="1" noChangeArrowheads="1" noChangeShapeType="1" noTextEdit="1"/>
              </p:cNvSpPr>
              <p:nvPr>
                <p:ph idx="1"/>
              </p:nvPr>
            </p:nvSpPr>
            <p:spPr>
              <a:xfrm>
                <a:off x="457200" y="1293962"/>
                <a:ext cx="8229600" cy="2415396"/>
              </a:xfrm>
              <a:blipFill>
                <a:blip r:embed="rId3"/>
                <a:stretch>
                  <a:fillRect l="-815" t="-4040"/>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E3990D67-2C5A-EBA3-8AA2-1C56FEC07B2F}"/>
              </a:ext>
            </a:extLst>
          </p:cNvPr>
          <p:cNvSpPr>
            <a:spLocks noGrp="1"/>
          </p:cNvSpPr>
          <p:nvPr>
            <p:ph type="sldNum" sz="quarter" idx="12"/>
          </p:nvPr>
        </p:nvSpPr>
        <p:spPr/>
        <p:txBody>
          <a:bodyPr/>
          <a:lstStyle/>
          <a:p>
            <a:pPr>
              <a:defRPr/>
            </a:pPr>
            <a:fld id="{F57F456A-00AF-44E6-8D70-638C0D0130FF}" type="slidenum">
              <a:rPr lang="en-US" altLang="zh-CN" smtClean="0"/>
              <a:pPr>
                <a:defRPr/>
              </a:pPr>
              <a:t>16</a:t>
            </a:fld>
            <a:endParaRPr lang="en-US" altLang="zh-CN"/>
          </a:p>
        </p:txBody>
      </p:sp>
      <p:pic>
        <p:nvPicPr>
          <p:cNvPr id="6146" name="Picture 2" descr="Q-learning">
            <a:extLst>
              <a:ext uri="{FF2B5EF4-FFF2-40B4-BE49-F238E27FC236}">
                <a16:creationId xmlns:a16="http://schemas.microsoft.com/office/drawing/2014/main" id="{EB44B378-F055-8E18-1A20-B86EDEA86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362" y="3479006"/>
            <a:ext cx="4572000" cy="337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52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8C94-8CBF-0679-8AA9-DA5EA1CC0553}"/>
              </a:ext>
            </a:extLst>
          </p:cNvPr>
          <p:cNvSpPr>
            <a:spLocks noGrp="1"/>
          </p:cNvSpPr>
          <p:nvPr>
            <p:ph type="title"/>
          </p:nvPr>
        </p:nvSpPr>
        <p:spPr/>
        <p:txBody>
          <a:bodyPr/>
          <a:lstStyle/>
          <a:p>
            <a:r>
              <a:rPr lang="en-US" dirty="0"/>
              <a:t>Example: a Maze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549E22-8E83-FAF5-69DD-FD585CF08CB9}"/>
                  </a:ext>
                </a:extLst>
              </p:cNvPr>
              <p:cNvSpPr>
                <a:spLocks noGrp="1"/>
              </p:cNvSpPr>
              <p:nvPr>
                <p:ph idx="1"/>
              </p:nvPr>
            </p:nvSpPr>
            <p:spPr>
              <a:xfrm>
                <a:off x="457200" y="1143001"/>
                <a:ext cx="8229600" cy="3040810"/>
              </a:xfrm>
            </p:spPr>
            <p:txBody>
              <a:bodyPr>
                <a:normAutofit fontScale="77500" lnSpcReduction="20000"/>
              </a:bodyPr>
              <a:lstStyle/>
              <a:p>
                <a:r>
                  <a:rPr lang="en-US" dirty="0"/>
                  <a:t>Agent (rat) always starts at the same starting point</a:t>
                </a:r>
              </a:p>
              <a:p>
                <a:r>
                  <a:rPr lang="en-US" dirty="0"/>
                  <a:t>It has 4 possible actions in each grid position (Left, Right, Up, Down)</a:t>
                </a:r>
                <a:endParaRPr lang="en-SE" dirty="0"/>
              </a:p>
              <a:p>
                <a:r>
                  <a:rPr lang="en-US" dirty="0"/>
                  <a:t>Goal: eat the big pile of cheese (at the lower right-hand corner) and avoid the poison</a:t>
                </a:r>
              </a:p>
              <a:p>
                <a:r>
                  <a:rPr lang="en-US" dirty="0"/>
                  <a:t>The episode ends if rat eats the poison, eats the big pile of cheese, or if it spends more than 5 steps.</a:t>
                </a:r>
              </a:p>
              <a:p>
                <a:r>
                  <a:rPr lang="en-US" dirty="0"/>
                  <a:t>Learning rate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=.01</m:t>
                    </m:r>
                  </m:oMath>
                </a14:m>
                <a:r>
                  <a:rPr lang="en-US" dirty="0"/>
                  <a:t>, discount factor </a:t>
                </a:r>
                <a14:m>
                  <m:oMath xmlns:m="http://schemas.openxmlformats.org/officeDocument/2006/math">
                    <m:r>
                      <a:rPr lang="en-US" b="0" i="1" smtClean="0">
                        <a:latin typeface="Cambria Math" panose="02040503050406030204" pitchFamily="18" charset="0"/>
                      </a:rPr>
                      <m:t>𝛾</m:t>
                    </m:r>
                    <m:r>
                      <a:rPr lang="en-US" i="1">
                        <a:latin typeface="Cambria Math" panose="02040503050406030204" pitchFamily="18" charset="0"/>
                      </a:rPr>
                      <m:t>=.</m:t>
                    </m:r>
                    <m:r>
                      <a:rPr lang="en-US" b="0" i="1" smtClean="0">
                        <a:latin typeface="Cambria Math" panose="02040503050406030204" pitchFamily="18" charset="0"/>
                      </a:rPr>
                      <m:t>99</m:t>
                    </m:r>
                  </m:oMath>
                </a14:m>
                <a:r>
                  <a:rPr lang="en-US" dirty="0"/>
                  <a:t> </a:t>
                </a:r>
              </a:p>
            </p:txBody>
          </p:sp>
        </mc:Choice>
        <mc:Fallback xmlns="">
          <p:sp>
            <p:nvSpPr>
              <p:cNvPr id="3" name="Content Placeholder 2">
                <a:extLst>
                  <a:ext uri="{FF2B5EF4-FFF2-40B4-BE49-F238E27FC236}">
                    <a16:creationId xmlns:a16="http://schemas.microsoft.com/office/drawing/2014/main" id="{20549E22-8E83-FAF5-69DD-FD585CF08CB9}"/>
                  </a:ext>
                </a:extLst>
              </p:cNvPr>
              <p:cNvSpPr>
                <a:spLocks noGrp="1" noRot="1" noChangeAspect="1" noMove="1" noResize="1" noEditPoints="1" noAdjustHandles="1" noChangeArrowheads="1" noChangeShapeType="1" noTextEdit="1"/>
              </p:cNvSpPr>
              <p:nvPr>
                <p:ph idx="1"/>
              </p:nvPr>
            </p:nvSpPr>
            <p:spPr>
              <a:xfrm>
                <a:off x="457200" y="1143001"/>
                <a:ext cx="8229600" cy="3040810"/>
              </a:xfrm>
              <a:blipFill>
                <a:blip r:embed="rId2"/>
                <a:stretch>
                  <a:fillRect l="-1037" t="-4217"/>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2456B4A5-0F07-0D8A-B322-603CF9A365C1}"/>
              </a:ext>
            </a:extLst>
          </p:cNvPr>
          <p:cNvSpPr>
            <a:spLocks noGrp="1"/>
          </p:cNvSpPr>
          <p:nvPr>
            <p:ph type="sldNum" sz="quarter" idx="12"/>
          </p:nvPr>
        </p:nvSpPr>
        <p:spPr/>
        <p:txBody>
          <a:bodyPr/>
          <a:lstStyle/>
          <a:p>
            <a:pPr>
              <a:defRPr/>
            </a:pPr>
            <a:fld id="{F57F456A-00AF-44E6-8D70-638C0D0130FF}" type="slidenum">
              <a:rPr lang="en-US" altLang="zh-CN" smtClean="0"/>
              <a:pPr>
                <a:defRPr/>
              </a:pPr>
              <a:t>17</a:t>
            </a:fld>
            <a:endParaRPr lang="en-US" altLang="zh-CN"/>
          </a:p>
        </p:txBody>
      </p:sp>
      <p:pic>
        <p:nvPicPr>
          <p:cNvPr id="1026" name="Picture 2" descr="Maze example">
            <a:extLst>
              <a:ext uri="{FF2B5EF4-FFF2-40B4-BE49-F238E27FC236}">
                <a16:creationId xmlns:a16="http://schemas.microsoft.com/office/drawing/2014/main" id="{AACDD07A-415D-546E-0F79-1BF0B981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318" y="3961867"/>
            <a:ext cx="4339364" cy="269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049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9713-C271-56C3-2133-5B5DA90C0135}"/>
              </a:ext>
            </a:extLst>
          </p:cNvPr>
          <p:cNvSpPr>
            <a:spLocks noGrp="1"/>
          </p:cNvSpPr>
          <p:nvPr>
            <p:ph type="title"/>
          </p:nvPr>
        </p:nvSpPr>
        <p:spPr/>
        <p:txBody>
          <a:bodyPr/>
          <a:lstStyle/>
          <a:p>
            <a:r>
              <a:rPr lang="en-US" dirty="0"/>
              <a:t>Reward Function </a:t>
            </a:r>
            <a:endParaRPr lang="en-SE" dirty="0"/>
          </a:p>
        </p:txBody>
      </p:sp>
      <p:sp>
        <p:nvSpPr>
          <p:cNvPr id="3" name="Content Placeholder 2">
            <a:extLst>
              <a:ext uri="{FF2B5EF4-FFF2-40B4-BE49-F238E27FC236}">
                <a16:creationId xmlns:a16="http://schemas.microsoft.com/office/drawing/2014/main" id="{FF759D05-F663-C6E9-398E-D47C7421B950}"/>
              </a:ext>
            </a:extLst>
          </p:cNvPr>
          <p:cNvSpPr>
            <a:spLocks noGrp="1"/>
          </p:cNvSpPr>
          <p:nvPr>
            <p:ph idx="1"/>
          </p:nvPr>
        </p:nvSpPr>
        <p:spPr/>
        <p:txBody>
          <a:bodyPr/>
          <a:lstStyle/>
          <a:p>
            <a:r>
              <a:rPr lang="en-US" dirty="0"/>
              <a:t>+0: Going to a state with no cheese in it.</a:t>
            </a:r>
          </a:p>
          <a:p>
            <a:r>
              <a:rPr lang="en-US" dirty="0"/>
              <a:t>+1: Going to a state with a small cheese in it.</a:t>
            </a:r>
          </a:p>
          <a:p>
            <a:r>
              <a:rPr lang="en-US" dirty="0"/>
              <a:t>+10: Going to the state with the big pile of cheese.</a:t>
            </a:r>
          </a:p>
          <a:p>
            <a:r>
              <a:rPr lang="en-US" dirty="0"/>
              <a:t>-10: Going to the state with the poison and thus die.</a:t>
            </a:r>
          </a:p>
          <a:p>
            <a:r>
              <a:rPr lang="en-US" dirty="0"/>
              <a:t>+0 If it spends more than five steps.</a:t>
            </a:r>
            <a:endParaRPr lang="en-SE" dirty="0"/>
          </a:p>
        </p:txBody>
      </p:sp>
      <p:sp>
        <p:nvSpPr>
          <p:cNvPr id="4" name="Slide Number Placeholder 3">
            <a:extLst>
              <a:ext uri="{FF2B5EF4-FFF2-40B4-BE49-F238E27FC236}">
                <a16:creationId xmlns:a16="http://schemas.microsoft.com/office/drawing/2014/main" id="{866EB70F-0D5C-B2CA-85B2-55CEFDD7BAE7}"/>
              </a:ext>
            </a:extLst>
          </p:cNvPr>
          <p:cNvSpPr>
            <a:spLocks noGrp="1"/>
          </p:cNvSpPr>
          <p:nvPr>
            <p:ph type="sldNum" sz="quarter" idx="12"/>
          </p:nvPr>
        </p:nvSpPr>
        <p:spPr/>
        <p:txBody>
          <a:bodyPr/>
          <a:lstStyle/>
          <a:p>
            <a:pPr>
              <a:defRPr/>
            </a:pPr>
            <a:fld id="{F57F456A-00AF-44E6-8D70-638C0D0130FF}" type="slidenum">
              <a:rPr lang="en-US" altLang="zh-CN" smtClean="0"/>
              <a:pPr>
                <a:defRPr/>
              </a:pPr>
              <a:t>18</a:t>
            </a:fld>
            <a:endParaRPr lang="en-US" altLang="zh-CN"/>
          </a:p>
        </p:txBody>
      </p:sp>
    </p:spTree>
    <p:extLst>
      <p:ext uri="{BB962C8B-B14F-4D97-AF65-F5344CB8AC3E}">
        <p14:creationId xmlns:p14="http://schemas.microsoft.com/office/powerpoint/2010/main" val="1623442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B1ED-1F95-3F72-CA24-2D368137F49C}"/>
              </a:ext>
            </a:extLst>
          </p:cNvPr>
          <p:cNvSpPr>
            <a:spLocks noGrp="1"/>
          </p:cNvSpPr>
          <p:nvPr>
            <p:ph type="title"/>
          </p:nvPr>
        </p:nvSpPr>
        <p:spPr/>
        <p:txBody>
          <a:bodyPr/>
          <a:lstStyle/>
          <a:p>
            <a:r>
              <a:rPr lang="en-US" dirty="0"/>
              <a:t>Initial Q-Table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AD332E-561D-FB92-4F02-BB6418429ABF}"/>
                  </a:ext>
                </a:extLst>
              </p:cNvPr>
              <p:cNvSpPr>
                <a:spLocks noGrp="1"/>
              </p:cNvSpPr>
              <p:nvPr>
                <p:ph idx="1"/>
              </p:nvPr>
            </p:nvSpPr>
            <p:spPr/>
            <p:txBody>
              <a:bodyPr/>
              <a:lstStyle/>
              <a:p>
                <a:r>
                  <a:rPr lang="en-US" dirty="0"/>
                  <a:t>All values are 0. This table contains, for each state, the four state-action values.</a:t>
                </a:r>
              </a:p>
              <a:p>
                <a:pPr lvl="1"/>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𝐿</m:t>
                        </m:r>
                      </m:e>
                    </m:d>
                    <m:r>
                      <a:rPr lang="en-US" b="0" i="1" smtClean="0">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b="0" i="1" smtClean="0">
                            <a:latin typeface="Cambria Math" panose="02040503050406030204" pitchFamily="18" charset="0"/>
                          </a:rPr>
                          <m:t>𝑅</m:t>
                        </m:r>
                      </m:e>
                    </m:d>
                    <m:r>
                      <a:rPr lang="en-US" b="0" i="1" smtClean="0">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b="0" i="1" smtClean="0">
                            <a:latin typeface="Cambria Math" panose="02040503050406030204" pitchFamily="18" charset="0"/>
                          </a:rPr>
                          <m:t>𝑈</m:t>
                        </m:r>
                      </m:e>
                    </m:d>
                    <m:r>
                      <a:rPr lang="en-US" b="0" i="1" smtClean="0">
                        <a:latin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b="0" i="1" smtClean="0">
                            <a:latin typeface="Cambria Math" panose="02040503050406030204" pitchFamily="18" charset="0"/>
                          </a:rPr>
                          <m:t>𝐷</m:t>
                        </m:r>
                      </m:e>
                    </m:d>
                  </m:oMath>
                </a14:m>
                <a:endParaRPr lang="en-SE" dirty="0"/>
              </a:p>
            </p:txBody>
          </p:sp>
        </mc:Choice>
        <mc:Fallback xmlns="">
          <p:sp>
            <p:nvSpPr>
              <p:cNvPr id="3" name="Content Placeholder 2">
                <a:extLst>
                  <a:ext uri="{FF2B5EF4-FFF2-40B4-BE49-F238E27FC236}">
                    <a16:creationId xmlns:a16="http://schemas.microsoft.com/office/drawing/2014/main" id="{9AAD332E-561D-FB92-4F02-BB6418429ABF}"/>
                  </a:ext>
                </a:extLst>
              </p:cNvPr>
              <p:cNvSpPr>
                <a:spLocks noGrp="1" noRot="1" noChangeAspect="1" noMove="1" noResize="1" noEditPoints="1" noAdjustHandles="1" noChangeArrowheads="1" noChangeShapeType="1" noTextEdit="1"/>
              </p:cNvSpPr>
              <p:nvPr>
                <p:ph idx="1"/>
              </p:nvPr>
            </p:nvSpPr>
            <p:spPr>
              <a:blipFill>
                <a:blip r:embed="rId2"/>
                <a:stretch>
                  <a:fillRect l="-1704" t="-155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B3866A03-5BC7-ABAD-6CE0-34F1E58F4AA7}"/>
              </a:ext>
            </a:extLst>
          </p:cNvPr>
          <p:cNvSpPr>
            <a:spLocks noGrp="1"/>
          </p:cNvSpPr>
          <p:nvPr>
            <p:ph type="sldNum" sz="quarter" idx="12"/>
          </p:nvPr>
        </p:nvSpPr>
        <p:spPr/>
        <p:txBody>
          <a:bodyPr/>
          <a:lstStyle/>
          <a:p>
            <a:pPr>
              <a:defRPr/>
            </a:pPr>
            <a:fld id="{F57F456A-00AF-44E6-8D70-638C0D0130FF}" type="slidenum">
              <a:rPr lang="en-US" altLang="zh-CN" smtClean="0"/>
              <a:pPr>
                <a:defRPr/>
              </a:pPr>
              <a:t>19</a:t>
            </a:fld>
            <a:endParaRPr lang="en-US" altLang="zh-CN"/>
          </a:p>
        </p:txBody>
      </p:sp>
      <p:pic>
        <p:nvPicPr>
          <p:cNvPr id="2050" name="Picture 2" descr="Maze example">
            <a:extLst>
              <a:ext uri="{FF2B5EF4-FFF2-40B4-BE49-F238E27FC236}">
                <a16:creationId xmlns:a16="http://schemas.microsoft.com/office/drawing/2014/main" id="{2102B889-EAF5-B597-C6AE-1E1DC85CD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994262"/>
            <a:ext cx="8610600" cy="365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3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4CA-5862-44EE-AE02-8911BEF604C7}"/>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2B7ADE97-C6CC-4470-B768-4407C93E933C}"/>
              </a:ext>
            </a:extLst>
          </p:cNvPr>
          <p:cNvSpPr>
            <a:spLocks noGrp="1"/>
          </p:cNvSpPr>
          <p:nvPr>
            <p:ph idx="1"/>
          </p:nvPr>
        </p:nvSpPr>
        <p:spPr/>
        <p:txBody>
          <a:bodyPr/>
          <a:lstStyle/>
          <a:p>
            <a:r>
              <a:rPr lang="en-US" dirty="0">
                <a:solidFill>
                  <a:srgbClr val="C00000"/>
                </a:solidFill>
              </a:rPr>
              <a:t>Introduction to RL</a:t>
            </a:r>
          </a:p>
          <a:p>
            <a:r>
              <a:rPr lang="en-US" dirty="0"/>
              <a:t>Q-Learning</a:t>
            </a:r>
          </a:p>
          <a:p>
            <a:r>
              <a:rPr lang="en-US" dirty="0"/>
              <a:t>Deep Q Learning w. Function Approximation</a:t>
            </a:r>
            <a:endParaRPr lang="en-SE" dirty="0"/>
          </a:p>
        </p:txBody>
      </p:sp>
      <p:sp>
        <p:nvSpPr>
          <p:cNvPr id="4" name="Slide Number Placeholder 3">
            <a:extLst>
              <a:ext uri="{FF2B5EF4-FFF2-40B4-BE49-F238E27FC236}">
                <a16:creationId xmlns:a16="http://schemas.microsoft.com/office/drawing/2014/main" id="{4E7889E7-380D-45F6-948B-10ADF0CFBAB6}"/>
              </a:ext>
            </a:extLst>
          </p:cNvPr>
          <p:cNvSpPr>
            <a:spLocks noGrp="1"/>
          </p:cNvSpPr>
          <p:nvPr>
            <p:ph type="sldNum" sz="quarter" idx="12"/>
          </p:nvPr>
        </p:nvSpPr>
        <p:spPr/>
        <p:txBody>
          <a:bodyPr/>
          <a:lstStyle/>
          <a:p>
            <a:pPr>
              <a:defRPr/>
            </a:pPr>
            <a:fld id="{F57F456A-00AF-44E6-8D70-638C0D0130FF}" type="slidenum">
              <a:rPr lang="en-US" altLang="zh-CN" smtClean="0"/>
              <a:pPr>
                <a:defRPr/>
              </a:pPr>
              <a:t>2</a:t>
            </a:fld>
            <a:endParaRPr lang="en-US" altLang="zh-CN"/>
          </a:p>
        </p:txBody>
      </p:sp>
    </p:spTree>
    <p:extLst>
      <p:ext uri="{BB962C8B-B14F-4D97-AF65-F5344CB8AC3E}">
        <p14:creationId xmlns:p14="http://schemas.microsoft.com/office/powerpoint/2010/main" val="2100735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9B22-2885-3E08-324E-CD2C2796BB4F}"/>
              </a:ext>
            </a:extLst>
          </p:cNvPr>
          <p:cNvSpPr>
            <a:spLocks noGrp="1"/>
          </p:cNvSpPr>
          <p:nvPr>
            <p:ph type="title"/>
          </p:nvPr>
        </p:nvSpPr>
        <p:spPr/>
        <p:txBody>
          <a:bodyPr/>
          <a:lstStyle/>
          <a:p>
            <a:r>
              <a:rPr lang="en-US" dirty="0"/>
              <a:t>Step 1</a:t>
            </a:r>
            <a:endParaRPr lang="en-SE" dirty="0"/>
          </a:p>
        </p:txBody>
      </p:sp>
      <p:sp>
        <p:nvSpPr>
          <p:cNvPr id="3" name="Content Placeholder 2">
            <a:extLst>
              <a:ext uri="{FF2B5EF4-FFF2-40B4-BE49-F238E27FC236}">
                <a16:creationId xmlns:a16="http://schemas.microsoft.com/office/drawing/2014/main" id="{03C57399-6A2C-92D7-3E2C-B675CA67363F}"/>
              </a:ext>
            </a:extLst>
          </p:cNvPr>
          <p:cNvSpPr>
            <a:spLocks noGrp="1"/>
          </p:cNvSpPr>
          <p:nvPr>
            <p:ph idx="1"/>
          </p:nvPr>
        </p:nvSpPr>
        <p:spPr/>
        <p:txBody>
          <a:bodyPr/>
          <a:lstStyle/>
          <a:p>
            <a:r>
              <a:rPr lang="en-US" dirty="0"/>
              <a:t>Agent takes a random action, and moves right</a:t>
            </a:r>
          </a:p>
          <a:p>
            <a:r>
              <a:rPr lang="en-US" dirty="0"/>
              <a:t>It gets a small cheese with +1 reward</a:t>
            </a:r>
            <a:endParaRPr lang="en-SE" dirty="0"/>
          </a:p>
        </p:txBody>
      </p:sp>
      <p:sp>
        <p:nvSpPr>
          <p:cNvPr id="4" name="Slide Number Placeholder 3">
            <a:extLst>
              <a:ext uri="{FF2B5EF4-FFF2-40B4-BE49-F238E27FC236}">
                <a16:creationId xmlns:a16="http://schemas.microsoft.com/office/drawing/2014/main" id="{26DD3DB0-7D1D-FD53-79A5-DDF709AC3261}"/>
              </a:ext>
            </a:extLst>
          </p:cNvPr>
          <p:cNvSpPr>
            <a:spLocks noGrp="1"/>
          </p:cNvSpPr>
          <p:nvPr>
            <p:ph type="sldNum" sz="quarter" idx="12"/>
          </p:nvPr>
        </p:nvSpPr>
        <p:spPr/>
        <p:txBody>
          <a:bodyPr/>
          <a:lstStyle/>
          <a:p>
            <a:pPr>
              <a:defRPr/>
            </a:pPr>
            <a:fld id="{F57F456A-00AF-44E6-8D70-638C0D0130FF}" type="slidenum">
              <a:rPr lang="en-US" altLang="zh-CN" smtClean="0"/>
              <a:pPr>
                <a:defRPr/>
              </a:pPr>
              <a:t>20</a:t>
            </a:fld>
            <a:endParaRPr lang="en-US" altLang="zh-CN"/>
          </a:p>
        </p:txBody>
      </p:sp>
      <p:pic>
        <p:nvPicPr>
          <p:cNvPr id="6" name="Picture 5">
            <a:extLst>
              <a:ext uri="{FF2B5EF4-FFF2-40B4-BE49-F238E27FC236}">
                <a16:creationId xmlns:a16="http://schemas.microsoft.com/office/drawing/2014/main" id="{81237C0A-E9A4-9BAA-7969-AD1141567289}"/>
              </a:ext>
            </a:extLst>
          </p:cNvPr>
          <p:cNvPicPr>
            <a:picLocks noChangeAspect="1"/>
          </p:cNvPicPr>
          <p:nvPr/>
        </p:nvPicPr>
        <p:blipFill>
          <a:blip r:embed="rId2"/>
          <a:stretch>
            <a:fillRect/>
          </a:stretch>
        </p:blipFill>
        <p:spPr>
          <a:xfrm>
            <a:off x="1227780" y="4280807"/>
            <a:ext cx="6773220" cy="2000529"/>
          </a:xfrm>
          <a:prstGeom prst="rect">
            <a:avLst/>
          </a:prstGeom>
        </p:spPr>
      </p:pic>
    </p:spTree>
    <p:extLst>
      <p:ext uri="{BB962C8B-B14F-4D97-AF65-F5344CB8AC3E}">
        <p14:creationId xmlns:p14="http://schemas.microsoft.com/office/powerpoint/2010/main" val="3399384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4550-7BC6-4A60-10A3-C41C4B784BF1}"/>
              </a:ext>
            </a:extLst>
          </p:cNvPr>
          <p:cNvSpPr>
            <a:spLocks noGrp="1"/>
          </p:cNvSpPr>
          <p:nvPr>
            <p:ph type="title"/>
          </p:nvPr>
        </p:nvSpPr>
        <p:spPr/>
        <p:txBody>
          <a:bodyPr/>
          <a:lstStyle/>
          <a:p>
            <a:r>
              <a:rPr lang="en-US" dirty="0"/>
              <a:t>Q-Table Update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D19054-59D1-FBAB-1DDB-93AD291B078A}"/>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𝐼𝑛𝑖𝑡</m:t>
                        </m:r>
                        <m:r>
                          <a:rPr lang="en-US" b="0" i="1" smtClean="0">
                            <a:latin typeface="Cambria Math" panose="02040503050406030204" pitchFamily="18" charset="0"/>
                          </a:rPr>
                          <m:t>, </m:t>
                        </m:r>
                        <m:r>
                          <a:rPr lang="en-US" b="0" i="1" smtClean="0">
                            <a:latin typeface="Cambria Math" panose="02040503050406030204" pitchFamily="18" charset="0"/>
                          </a:rPr>
                          <m:t>𝑅𝑖𝑔h𝑡</m:t>
                        </m:r>
                      </m:e>
                    </m:d>
                    <m:r>
                      <a:rPr lang="en-US" b="0" i="1" smtClean="0">
                        <a:latin typeface="Cambria Math" panose="02040503050406030204" pitchFamily="18" charset="0"/>
                      </a:rPr>
                      <m:t>=0+.1</m:t>
                    </m:r>
                    <m:d>
                      <m:dPr>
                        <m:ctrlPr>
                          <a:rPr lang="en-US" b="0" i="1" smtClean="0">
                            <a:latin typeface="Cambria Math" panose="02040503050406030204" pitchFamily="18" charset="0"/>
                          </a:rPr>
                        </m:ctrlPr>
                      </m:dPr>
                      <m:e>
                        <m:r>
                          <a:rPr lang="en-US" b="0" i="1" smtClean="0">
                            <a:latin typeface="Cambria Math" panose="02040503050406030204" pitchFamily="18" charset="0"/>
                          </a:rPr>
                          <m:t>1+.99∗0−0</m:t>
                        </m:r>
                      </m:e>
                    </m:d>
                    <m:r>
                      <a:rPr lang="en-US" b="0" i="1" smtClean="0">
                        <a:latin typeface="Cambria Math" panose="02040503050406030204" pitchFamily="18" charset="0"/>
                      </a:rPr>
                      <m:t>=.1</m:t>
                    </m:r>
                  </m:oMath>
                </a14:m>
                <a:endParaRPr lang="en-SE" dirty="0"/>
              </a:p>
            </p:txBody>
          </p:sp>
        </mc:Choice>
        <mc:Fallback xmlns="">
          <p:sp>
            <p:nvSpPr>
              <p:cNvPr id="3" name="Content Placeholder 2">
                <a:extLst>
                  <a:ext uri="{FF2B5EF4-FFF2-40B4-BE49-F238E27FC236}">
                    <a16:creationId xmlns:a16="http://schemas.microsoft.com/office/drawing/2014/main" id="{A8D19054-59D1-FBAB-1DDB-93AD291B078A}"/>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08FD1D41-F41B-FC97-D9EB-23B717132116}"/>
              </a:ext>
            </a:extLst>
          </p:cNvPr>
          <p:cNvSpPr>
            <a:spLocks noGrp="1"/>
          </p:cNvSpPr>
          <p:nvPr>
            <p:ph type="sldNum" sz="quarter" idx="12"/>
          </p:nvPr>
        </p:nvSpPr>
        <p:spPr/>
        <p:txBody>
          <a:bodyPr/>
          <a:lstStyle/>
          <a:p>
            <a:pPr>
              <a:defRPr/>
            </a:pPr>
            <a:fld id="{F57F456A-00AF-44E6-8D70-638C0D0130FF}" type="slidenum">
              <a:rPr lang="en-US" altLang="zh-CN" smtClean="0"/>
              <a:pPr>
                <a:defRPr/>
              </a:pPr>
              <a:t>21</a:t>
            </a:fld>
            <a:endParaRPr lang="en-US" altLang="zh-CN"/>
          </a:p>
        </p:txBody>
      </p:sp>
      <p:sp>
        <p:nvSpPr>
          <p:cNvPr id="6" name="TextBox 5">
            <a:extLst>
              <a:ext uri="{FF2B5EF4-FFF2-40B4-BE49-F238E27FC236}">
                <a16:creationId xmlns:a16="http://schemas.microsoft.com/office/drawing/2014/main" id="{21DEE73B-BBCD-C302-510F-2471AFB4F1F2}"/>
              </a:ext>
            </a:extLst>
          </p:cNvPr>
          <p:cNvSpPr txBox="1"/>
          <p:nvPr/>
        </p:nvSpPr>
        <p:spPr>
          <a:xfrm>
            <a:off x="2286000" y="3244334"/>
            <a:ext cx="4572000" cy="369332"/>
          </a:xfrm>
          <a:prstGeom prst="rect">
            <a:avLst/>
          </a:prstGeom>
          <a:noFill/>
        </p:spPr>
        <p:txBody>
          <a:bodyPr wrap="square">
            <a:spAutoFit/>
          </a:bodyPr>
          <a:lstStyle/>
          <a:p>
            <a:r>
              <a:rPr lang="en-US" altLang="zh-CN" dirty="0"/>
              <a:t>Q-Learning</a:t>
            </a:r>
            <a:endParaRPr lang="en-SE" dirty="0"/>
          </a:p>
        </p:txBody>
      </p:sp>
      <p:pic>
        <p:nvPicPr>
          <p:cNvPr id="9" name="Picture 8">
            <a:extLst>
              <a:ext uri="{FF2B5EF4-FFF2-40B4-BE49-F238E27FC236}">
                <a16:creationId xmlns:a16="http://schemas.microsoft.com/office/drawing/2014/main" id="{CB360965-2C8C-7E5C-D87E-0B0CC032D6A9}"/>
              </a:ext>
            </a:extLst>
          </p:cNvPr>
          <p:cNvPicPr>
            <a:picLocks noChangeAspect="1"/>
          </p:cNvPicPr>
          <p:nvPr/>
        </p:nvPicPr>
        <p:blipFill>
          <a:blip r:embed="rId3"/>
          <a:stretch>
            <a:fillRect/>
          </a:stretch>
        </p:blipFill>
        <p:spPr>
          <a:xfrm>
            <a:off x="99817" y="1367126"/>
            <a:ext cx="8967983" cy="4290365"/>
          </a:xfrm>
          <a:prstGeom prst="rect">
            <a:avLst/>
          </a:prstGeom>
        </p:spPr>
      </p:pic>
    </p:spTree>
    <p:extLst>
      <p:ext uri="{BB962C8B-B14F-4D97-AF65-F5344CB8AC3E}">
        <p14:creationId xmlns:p14="http://schemas.microsoft.com/office/powerpoint/2010/main" val="69591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3B79-58C6-6486-4FC6-C8E9B1DB0D67}"/>
              </a:ext>
            </a:extLst>
          </p:cNvPr>
          <p:cNvSpPr>
            <a:spLocks noGrp="1"/>
          </p:cNvSpPr>
          <p:nvPr>
            <p:ph type="title"/>
          </p:nvPr>
        </p:nvSpPr>
        <p:spPr/>
        <p:txBody>
          <a:bodyPr/>
          <a:lstStyle/>
          <a:p>
            <a:r>
              <a:rPr lang="en-US" dirty="0"/>
              <a:t>Step 2</a:t>
            </a:r>
            <a:endParaRPr lang="en-SE" dirty="0"/>
          </a:p>
        </p:txBody>
      </p:sp>
      <p:sp>
        <p:nvSpPr>
          <p:cNvPr id="3" name="Content Placeholder 2">
            <a:extLst>
              <a:ext uri="{FF2B5EF4-FFF2-40B4-BE49-F238E27FC236}">
                <a16:creationId xmlns:a16="http://schemas.microsoft.com/office/drawing/2014/main" id="{DA7DE5C6-17EF-8D2A-1335-BC17C582B2C5}"/>
              </a:ext>
            </a:extLst>
          </p:cNvPr>
          <p:cNvSpPr>
            <a:spLocks noGrp="1"/>
          </p:cNvSpPr>
          <p:nvPr>
            <p:ph idx="1"/>
          </p:nvPr>
        </p:nvSpPr>
        <p:spPr/>
        <p:txBody>
          <a:bodyPr/>
          <a:lstStyle/>
          <a:p>
            <a:r>
              <a:rPr lang="en-US" dirty="0"/>
              <a:t>Agent takes a random action, and moves down</a:t>
            </a:r>
          </a:p>
          <a:p>
            <a:r>
              <a:rPr lang="en-US" dirty="0"/>
              <a:t>It gets the poison with -10 reward </a:t>
            </a:r>
          </a:p>
          <a:p>
            <a:r>
              <a:rPr lang="en-US" dirty="0"/>
              <a:t>Episode ends</a:t>
            </a:r>
            <a:endParaRPr lang="en-SE" dirty="0"/>
          </a:p>
          <a:p>
            <a:endParaRPr lang="en-SE" dirty="0"/>
          </a:p>
        </p:txBody>
      </p:sp>
      <p:sp>
        <p:nvSpPr>
          <p:cNvPr id="4" name="Slide Number Placeholder 3">
            <a:extLst>
              <a:ext uri="{FF2B5EF4-FFF2-40B4-BE49-F238E27FC236}">
                <a16:creationId xmlns:a16="http://schemas.microsoft.com/office/drawing/2014/main" id="{BF4B4891-8BC0-3F3A-A7CC-C8105D2B6C4D}"/>
              </a:ext>
            </a:extLst>
          </p:cNvPr>
          <p:cNvSpPr>
            <a:spLocks noGrp="1"/>
          </p:cNvSpPr>
          <p:nvPr>
            <p:ph type="sldNum" sz="quarter" idx="12"/>
          </p:nvPr>
        </p:nvSpPr>
        <p:spPr/>
        <p:txBody>
          <a:bodyPr/>
          <a:lstStyle/>
          <a:p>
            <a:pPr>
              <a:defRPr/>
            </a:pPr>
            <a:fld id="{F57F456A-00AF-44E6-8D70-638C0D0130FF}" type="slidenum">
              <a:rPr lang="en-US" altLang="zh-CN" smtClean="0"/>
              <a:pPr>
                <a:defRPr/>
              </a:pPr>
              <a:t>22</a:t>
            </a:fld>
            <a:endParaRPr lang="en-US" altLang="zh-CN"/>
          </a:p>
        </p:txBody>
      </p:sp>
      <p:pic>
        <p:nvPicPr>
          <p:cNvPr id="6" name="Picture 5">
            <a:extLst>
              <a:ext uri="{FF2B5EF4-FFF2-40B4-BE49-F238E27FC236}">
                <a16:creationId xmlns:a16="http://schemas.microsoft.com/office/drawing/2014/main" id="{FD48C0D1-3022-2BF7-37B8-640FF13EAEBD}"/>
              </a:ext>
            </a:extLst>
          </p:cNvPr>
          <p:cNvPicPr>
            <a:picLocks noChangeAspect="1"/>
          </p:cNvPicPr>
          <p:nvPr/>
        </p:nvPicPr>
        <p:blipFill>
          <a:blip r:embed="rId2"/>
          <a:stretch>
            <a:fillRect/>
          </a:stretch>
        </p:blipFill>
        <p:spPr>
          <a:xfrm>
            <a:off x="1237784" y="4117448"/>
            <a:ext cx="6668431" cy="1952898"/>
          </a:xfrm>
          <a:prstGeom prst="rect">
            <a:avLst/>
          </a:prstGeom>
        </p:spPr>
      </p:pic>
    </p:spTree>
    <p:extLst>
      <p:ext uri="{BB962C8B-B14F-4D97-AF65-F5344CB8AC3E}">
        <p14:creationId xmlns:p14="http://schemas.microsoft.com/office/powerpoint/2010/main" val="2926204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49DCA-F9B3-F019-5EE2-EEC1F51A2141}"/>
              </a:ext>
            </a:extLst>
          </p:cNvPr>
          <p:cNvSpPr>
            <a:spLocks noGrp="1"/>
          </p:cNvSpPr>
          <p:nvPr>
            <p:ph type="title"/>
          </p:nvPr>
        </p:nvSpPr>
        <p:spPr/>
        <p:txBody>
          <a:bodyPr/>
          <a:lstStyle/>
          <a:p>
            <a:r>
              <a:rPr lang="en-US" dirty="0"/>
              <a:t>Q-Table Update</a:t>
            </a:r>
            <a:endParaRPr lang="en-SE" dirty="0"/>
          </a:p>
        </p:txBody>
      </p:sp>
      <p:sp>
        <p:nvSpPr>
          <p:cNvPr id="3" name="Content Placeholder 2">
            <a:extLst>
              <a:ext uri="{FF2B5EF4-FFF2-40B4-BE49-F238E27FC236}">
                <a16:creationId xmlns:a16="http://schemas.microsoft.com/office/drawing/2014/main" id="{8CADAFE7-7F2C-F60E-2C5A-40555AED3C60}"/>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B77493C1-C355-6DD9-509E-44281FD1D904}"/>
              </a:ext>
            </a:extLst>
          </p:cNvPr>
          <p:cNvSpPr>
            <a:spLocks noGrp="1"/>
          </p:cNvSpPr>
          <p:nvPr>
            <p:ph type="sldNum" sz="quarter" idx="12"/>
          </p:nvPr>
        </p:nvSpPr>
        <p:spPr/>
        <p:txBody>
          <a:bodyPr/>
          <a:lstStyle/>
          <a:p>
            <a:pPr>
              <a:defRPr/>
            </a:pPr>
            <a:fld id="{F57F456A-00AF-44E6-8D70-638C0D0130FF}" type="slidenum">
              <a:rPr lang="en-US" altLang="zh-CN" smtClean="0"/>
              <a:pPr>
                <a:defRPr/>
              </a:pPr>
              <a:t>23</a:t>
            </a:fld>
            <a:endParaRPr lang="en-US" altLang="zh-CN"/>
          </a:p>
        </p:txBody>
      </p:sp>
      <p:pic>
        <p:nvPicPr>
          <p:cNvPr id="6" name="Picture 5">
            <a:extLst>
              <a:ext uri="{FF2B5EF4-FFF2-40B4-BE49-F238E27FC236}">
                <a16:creationId xmlns:a16="http://schemas.microsoft.com/office/drawing/2014/main" id="{D422E8CD-11E6-467D-F9FE-F4E3B1D813AD}"/>
              </a:ext>
            </a:extLst>
          </p:cNvPr>
          <p:cNvPicPr>
            <a:picLocks noChangeAspect="1"/>
          </p:cNvPicPr>
          <p:nvPr/>
        </p:nvPicPr>
        <p:blipFill>
          <a:blip r:embed="rId2"/>
          <a:stretch>
            <a:fillRect/>
          </a:stretch>
        </p:blipFill>
        <p:spPr>
          <a:xfrm>
            <a:off x="370888" y="1466576"/>
            <a:ext cx="8402223" cy="3924848"/>
          </a:xfrm>
          <a:prstGeom prst="rect">
            <a:avLst/>
          </a:prstGeom>
        </p:spPr>
      </p:pic>
    </p:spTree>
    <p:extLst>
      <p:ext uri="{BB962C8B-B14F-4D97-AF65-F5344CB8AC3E}">
        <p14:creationId xmlns:p14="http://schemas.microsoft.com/office/powerpoint/2010/main" val="1207275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7F54E-6F00-8CAC-5D3B-24AB98BA97AD}"/>
              </a:ext>
            </a:extLst>
          </p:cNvPr>
          <p:cNvSpPr>
            <a:spLocks noGrp="1"/>
          </p:cNvSpPr>
          <p:nvPr>
            <p:ph type="title"/>
          </p:nvPr>
        </p:nvSpPr>
        <p:spPr/>
        <p:txBody>
          <a:bodyPr/>
          <a:lstStyle/>
          <a:p>
            <a:r>
              <a:rPr lang="en-US" dirty="0"/>
              <a:t>After Some Training Episodes</a:t>
            </a:r>
            <a:endParaRPr lang="en-SE" dirty="0"/>
          </a:p>
        </p:txBody>
      </p:sp>
      <p:sp>
        <p:nvSpPr>
          <p:cNvPr id="4" name="Slide Number Placeholder 3">
            <a:extLst>
              <a:ext uri="{FF2B5EF4-FFF2-40B4-BE49-F238E27FC236}">
                <a16:creationId xmlns:a16="http://schemas.microsoft.com/office/drawing/2014/main" id="{4887828A-301D-4CEB-EB39-345AA03DD806}"/>
              </a:ext>
            </a:extLst>
          </p:cNvPr>
          <p:cNvSpPr>
            <a:spLocks noGrp="1"/>
          </p:cNvSpPr>
          <p:nvPr>
            <p:ph type="sldNum" sz="quarter" idx="12"/>
          </p:nvPr>
        </p:nvSpPr>
        <p:spPr/>
        <p:txBody>
          <a:bodyPr/>
          <a:lstStyle/>
          <a:p>
            <a:pPr>
              <a:defRPr/>
            </a:pPr>
            <a:fld id="{F57F456A-00AF-44E6-8D70-638C0D0130FF}" type="slidenum">
              <a:rPr lang="en-US" altLang="zh-CN" smtClean="0"/>
              <a:pPr>
                <a:defRPr/>
              </a:pPr>
              <a:t>24</a:t>
            </a:fld>
            <a:endParaRPr lang="en-US" altLang="zh-CN"/>
          </a:p>
        </p:txBody>
      </p:sp>
      <p:pic>
        <p:nvPicPr>
          <p:cNvPr id="6" name="Picture 5">
            <a:extLst>
              <a:ext uri="{FF2B5EF4-FFF2-40B4-BE49-F238E27FC236}">
                <a16:creationId xmlns:a16="http://schemas.microsoft.com/office/drawing/2014/main" id="{BB90EC63-1091-1B68-021C-165B763520C1}"/>
              </a:ext>
            </a:extLst>
          </p:cNvPr>
          <p:cNvPicPr>
            <a:picLocks noChangeAspect="1"/>
          </p:cNvPicPr>
          <p:nvPr/>
        </p:nvPicPr>
        <p:blipFill>
          <a:blip r:embed="rId2"/>
          <a:stretch>
            <a:fillRect/>
          </a:stretch>
        </p:blipFill>
        <p:spPr>
          <a:xfrm>
            <a:off x="258792" y="1541520"/>
            <a:ext cx="3867690" cy="2267266"/>
          </a:xfrm>
          <a:prstGeom prst="rect">
            <a:avLst/>
          </a:prstGeom>
        </p:spPr>
      </p:pic>
      <p:pic>
        <p:nvPicPr>
          <p:cNvPr id="8" name="Picture 7">
            <a:extLst>
              <a:ext uri="{FF2B5EF4-FFF2-40B4-BE49-F238E27FC236}">
                <a16:creationId xmlns:a16="http://schemas.microsoft.com/office/drawing/2014/main" id="{F5BE9EE3-28B5-6E67-D6FD-371038913780}"/>
              </a:ext>
            </a:extLst>
          </p:cNvPr>
          <p:cNvPicPr>
            <a:picLocks noChangeAspect="1"/>
          </p:cNvPicPr>
          <p:nvPr/>
        </p:nvPicPr>
        <p:blipFill>
          <a:blip r:embed="rId3"/>
          <a:stretch>
            <a:fillRect/>
          </a:stretch>
        </p:blipFill>
        <p:spPr>
          <a:xfrm>
            <a:off x="4914091" y="1541520"/>
            <a:ext cx="3867690" cy="2267266"/>
          </a:xfrm>
          <a:prstGeom prst="rect">
            <a:avLst/>
          </a:prstGeom>
        </p:spPr>
      </p:pic>
      <p:sp>
        <p:nvSpPr>
          <p:cNvPr id="9" name="Arrow: Right 8">
            <a:extLst>
              <a:ext uri="{FF2B5EF4-FFF2-40B4-BE49-F238E27FC236}">
                <a16:creationId xmlns:a16="http://schemas.microsoft.com/office/drawing/2014/main" id="{904C2143-AD2E-2DAF-AF31-5DC4EF2A04C7}"/>
              </a:ext>
            </a:extLst>
          </p:cNvPr>
          <p:cNvSpPr/>
          <p:nvPr/>
        </p:nvSpPr>
        <p:spPr bwMode="auto">
          <a:xfrm>
            <a:off x="4301794" y="2299905"/>
            <a:ext cx="540411" cy="388188"/>
          </a:xfrm>
          <a:prstGeom prst="rightArrow">
            <a:avLst/>
          </a:prstGeom>
          <a:solidFill>
            <a:schemeClr val="bg1">
              <a:lumMod val="95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pic>
        <p:nvPicPr>
          <p:cNvPr id="3" name="Picture 2" descr="Maze example">
            <a:extLst>
              <a:ext uri="{FF2B5EF4-FFF2-40B4-BE49-F238E27FC236}">
                <a16:creationId xmlns:a16="http://schemas.microsoft.com/office/drawing/2014/main" id="{F0F07DD9-FF4C-78EE-D555-536F64D550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318" y="3961867"/>
            <a:ext cx="4339364" cy="26904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C7FBA8D-F111-6FAA-BB1B-7818C3703CBE}"/>
              </a:ext>
            </a:extLst>
          </p:cNvPr>
          <p:cNvSpPr/>
          <p:nvPr/>
        </p:nvSpPr>
        <p:spPr bwMode="auto">
          <a:xfrm>
            <a:off x="5914768" y="2858528"/>
            <a:ext cx="321275" cy="18123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D85806D9-0015-22B0-92F7-C466FBB531F0}"/>
              </a:ext>
            </a:extLst>
          </p:cNvPr>
          <p:cNvSpPr txBox="1"/>
          <p:nvPr/>
        </p:nvSpPr>
        <p:spPr>
          <a:xfrm>
            <a:off x="6675007" y="2841001"/>
            <a:ext cx="351378" cy="230832"/>
          </a:xfrm>
          <a:prstGeom prst="rect">
            <a:avLst/>
          </a:prstGeom>
          <a:solidFill>
            <a:schemeClr val="bg1"/>
          </a:solidFill>
        </p:spPr>
        <p:txBody>
          <a:bodyPr wrap="none" rtlCol="0">
            <a:spAutoFit/>
          </a:bodyPr>
          <a:lstStyle/>
          <a:p>
            <a:r>
              <a:rPr lang="en-US" sz="900" dirty="0"/>
              <a:t>-10</a:t>
            </a:r>
            <a:endParaRPr lang="en-SE" sz="900" dirty="0"/>
          </a:p>
        </p:txBody>
      </p:sp>
      <p:sp>
        <p:nvSpPr>
          <p:cNvPr id="10" name="TextBox 9">
            <a:extLst>
              <a:ext uri="{FF2B5EF4-FFF2-40B4-BE49-F238E27FC236}">
                <a16:creationId xmlns:a16="http://schemas.microsoft.com/office/drawing/2014/main" id="{90C770A8-F8C4-6313-4A5A-4D88DBE02A1B}"/>
              </a:ext>
            </a:extLst>
          </p:cNvPr>
          <p:cNvSpPr txBox="1"/>
          <p:nvPr/>
        </p:nvSpPr>
        <p:spPr>
          <a:xfrm>
            <a:off x="5968913" y="2832763"/>
            <a:ext cx="248786" cy="230832"/>
          </a:xfrm>
          <a:prstGeom prst="rect">
            <a:avLst/>
          </a:prstGeom>
          <a:solidFill>
            <a:schemeClr val="bg1"/>
          </a:solidFill>
        </p:spPr>
        <p:txBody>
          <a:bodyPr wrap="none" rtlCol="0">
            <a:spAutoFit/>
          </a:bodyPr>
          <a:lstStyle/>
          <a:p>
            <a:r>
              <a:rPr lang="en-US" sz="900" dirty="0"/>
              <a:t>0</a:t>
            </a:r>
            <a:endParaRPr lang="en-SE" sz="900" dirty="0"/>
          </a:p>
        </p:txBody>
      </p:sp>
    </p:spTree>
    <p:extLst>
      <p:ext uri="{BB962C8B-B14F-4D97-AF65-F5344CB8AC3E}">
        <p14:creationId xmlns:p14="http://schemas.microsoft.com/office/powerpoint/2010/main" val="3195146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4CA-5862-44EE-AE02-8911BEF604C7}"/>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2B7ADE97-C6CC-4470-B768-4407C93E933C}"/>
              </a:ext>
            </a:extLst>
          </p:cNvPr>
          <p:cNvSpPr>
            <a:spLocks noGrp="1"/>
          </p:cNvSpPr>
          <p:nvPr>
            <p:ph idx="1"/>
          </p:nvPr>
        </p:nvSpPr>
        <p:spPr/>
        <p:txBody>
          <a:bodyPr/>
          <a:lstStyle/>
          <a:p>
            <a:r>
              <a:rPr lang="en-US" dirty="0"/>
              <a:t>Introduction to RL</a:t>
            </a:r>
          </a:p>
          <a:p>
            <a:r>
              <a:rPr lang="en-US" dirty="0"/>
              <a:t>Q-Learning</a:t>
            </a:r>
          </a:p>
          <a:p>
            <a:r>
              <a:rPr lang="en-US" dirty="0">
                <a:solidFill>
                  <a:srgbClr val="C00000"/>
                </a:solidFill>
              </a:rPr>
              <a:t>Deep Q Learning w. Function Approximation</a:t>
            </a:r>
            <a:endParaRPr lang="en-SE" dirty="0">
              <a:solidFill>
                <a:srgbClr val="C00000"/>
              </a:solidFill>
            </a:endParaRPr>
          </a:p>
        </p:txBody>
      </p:sp>
      <p:sp>
        <p:nvSpPr>
          <p:cNvPr id="4" name="Slide Number Placeholder 3">
            <a:extLst>
              <a:ext uri="{FF2B5EF4-FFF2-40B4-BE49-F238E27FC236}">
                <a16:creationId xmlns:a16="http://schemas.microsoft.com/office/drawing/2014/main" id="{4E7889E7-380D-45F6-948B-10ADF0CFBAB6}"/>
              </a:ext>
            </a:extLst>
          </p:cNvPr>
          <p:cNvSpPr>
            <a:spLocks noGrp="1"/>
          </p:cNvSpPr>
          <p:nvPr>
            <p:ph type="sldNum" sz="quarter" idx="12"/>
          </p:nvPr>
        </p:nvSpPr>
        <p:spPr/>
        <p:txBody>
          <a:bodyPr/>
          <a:lstStyle/>
          <a:p>
            <a:pPr>
              <a:defRPr/>
            </a:pPr>
            <a:fld id="{F57F456A-00AF-44E6-8D70-638C0D0130FF}" type="slidenum">
              <a:rPr lang="en-US" altLang="zh-CN" smtClean="0"/>
              <a:pPr>
                <a:defRPr/>
              </a:pPr>
              <a:t>25</a:t>
            </a:fld>
            <a:endParaRPr lang="en-US" altLang="zh-CN"/>
          </a:p>
        </p:txBody>
      </p:sp>
    </p:spTree>
    <p:extLst>
      <p:ext uri="{BB962C8B-B14F-4D97-AF65-F5344CB8AC3E}">
        <p14:creationId xmlns:p14="http://schemas.microsoft.com/office/powerpoint/2010/main" val="1815825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7ECF6-FD1E-4FEC-86D3-8C83FB710809}"/>
              </a:ext>
            </a:extLst>
          </p:cNvPr>
          <p:cNvSpPr>
            <a:spLocks noGrp="1"/>
          </p:cNvSpPr>
          <p:nvPr>
            <p:ph type="title"/>
          </p:nvPr>
        </p:nvSpPr>
        <p:spPr/>
        <p:txBody>
          <a:bodyPr/>
          <a:lstStyle/>
          <a:p>
            <a:r>
              <a:rPr lang="en-US" dirty="0"/>
              <a:t>Q Learning vs. Deep QL</a:t>
            </a:r>
            <a:endParaRPr lang="en-SE" dirty="0"/>
          </a:p>
        </p:txBody>
      </p:sp>
      <p:sp>
        <p:nvSpPr>
          <p:cNvPr id="3" name="Content Placeholder 2">
            <a:extLst>
              <a:ext uri="{FF2B5EF4-FFF2-40B4-BE49-F238E27FC236}">
                <a16:creationId xmlns:a16="http://schemas.microsoft.com/office/drawing/2014/main" id="{D9D297A8-2F3B-49C5-8B10-0139D7AE3C21}"/>
              </a:ext>
            </a:extLst>
          </p:cNvPr>
          <p:cNvSpPr>
            <a:spLocks noGrp="1"/>
          </p:cNvSpPr>
          <p:nvPr>
            <p:ph idx="1"/>
          </p:nvPr>
        </p:nvSpPr>
        <p:spPr/>
        <p:txBody>
          <a:bodyPr/>
          <a:lstStyle/>
          <a:p>
            <a:endParaRPr lang="en-SE"/>
          </a:p>
        </p:txBody>
      </p:sp>
      <p:pic>
        <p:nvPicPr>
          <p:cNvPr id="2050" name="Picture 2" descr="deep q-learning">
            <a:extLst>
              <a:ext uri="{FF2B5EF4-FFF2-40B4-BE49-F238E27FC236}">
                <a16:creationId xmlns:a16="http://schemas.microsoft.com/office/drawing/2014/main" id="{5BF436BF-3E71-419F-B599-E30835794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85860"/>
            <a:ext cx="8064896" cy="5289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B1A89F-A018-4837-B93A-0A47DC72E11B}"/>
              </a:ext>
            </a:extLst>
          </p:cNvPr>
          <p:cNvSpPr txBox="1"/>
          <p:nvPr/>
        </p:nvSpPr>
        <p:spPr>
          <a:xfrm>
            <a:off x="2051719" y="6604084"/>
            <a:ext cx="5255167" cy="253916"/>
          </a:xfrm>
          <a:prstGeom prst="rect">
            <a:avLst/>
          </a:prstGeom>
          <a:noFill/>
        </p:spPr>
        <p:txBody>
          <a:bodyPr wrap="square">
            <a:spAutoFit/>
          </a:bodyPr>
          <a:lstStyle/>
          <a:p>
            <a:r>
              <a:rPr lang="en-SE" sz="1050" dirty="0"/>
              <a:t>https://www.analyticsvidhya.com/blog/2019/04/introduction-deep-q-learning-python/</a:t>
            </a:r>
          </a:p>
        </p:txBody>
      </p:sp>
    </p:spTree>
    <p:extLst>
      <p:ext uri="{BB962C8B-B14F-4D97-AF65-F5344CB8AC3E}">
        <p14:creationId xmlns:p14="http://schemas.microsoft.com/office/powerpoint/2010/main" val="2388687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92643-2F9B-47E0-8DC1-DB6E0A6898AC}"/>
              </a:ext>
            </a:extLst>
          </p:cNvPr>
          <p:cNvSpPr>
            <a:spLocks noGrp="1"/>
          </p:cNvSpPr>
          <p:nvPr>
            <p:ph type="title"/>
          </p:nvPr>
        </p:nvSpPr>
        <p:spPr/>
        <p:txBody>
          <a:bodyPr>
            <a:normAutofit fontScale="90000"/>
          </a:bodyPr>
          <a:lstStyle/>
          <a:p>
            <a:r>
              <a:rPr lang="en-US" dirty="0"/>
              <a:t>Function Approximations of Value Functions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330F6C-4DE3-4B74-968D-DECB64071E79}"/>
                  </a:ext>
                </a:extLst>
              </p:cNvPr>
              <p:cNvSpPr>
                <a:spLocks noGrp="1"/>
              </p:cNvSpPr>
              <p:nvPr>
                <p:ph idx="1"/>
              </p:nvPr>
            </p:nvSpPr>
            <p:spPr>
              <a:xfrm>
                <a:off x="76200" y="1181819"/>
                <a:ext cx="4572000" cy="5592691"/>
              </a:xfrm>
            </p:spPr>
            <p:txBody>
              <a:bodyPr>
                <a:normAutofit fontScale="85000" lnSpcReduction="20000"/>
              </a:bodyPr>
              <a:lstStyle/>
              <a:p>
                <a:r>
                  <a:rPr lang="en-US" dirty="0"/>
                  <a:t>Upper:</a:t>
                </a:r>
              </a:p>
              <a:p>
                <a:pPr lvl="1"/>
                <a:r>
                  <a:rPr lang="en-US" dirty="0"/>
                  <a:t>Left: state value function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1" i="0" dirty="0" smtClean="0">
                        <a:latin typeface="Cambria Math" panose="02040503050406030204" pitchFamily="18" charset="0"/>
                      </a:rPr>
                      <m:t>𝐰</m:t>
                    </m:r>
                    <m:r>
                      <a:rPr lang="en-US" b="0" i="1" dirty="0" smtClean="0">
                        <a:latin typeface="Cambria Math" panose="02040503050406030204" pitchFamily="18" charset="0"/>
                      </a:rPr>
                      <m:t>)</m:t>
                    </m:r>
                  </m:oMath>
                </a14:m>
                <a:r>
                  <a:rPr lang="en-US" dirty="0"/>
                  <a:t> with params </a:t>
                </a:r>
                <a14:m>
                  <m:oMath xmlns:m="http://schemas.openxmlformats.org/officeDocument/2006/math">
                    <m:r>
                      <a:rPr lang="en-US" b="1" dirty="0">
                        <a:latin typeface="Cambria Math" panose="02040503050406030204" pitchFamily="18" charset="0"/>
                      </a:rPr>
                      <m:t>𝐰</m:t>
                    </m:r>
                  </m:oMath>
                </a14:m>
                <a:endParaRPr lang="en-US" dirty="0"/>
              </a:p>
              <a:p>
                <a:pPr lvl="1"/>
                <a:r>
                  <a:rPr lang="en-US" dirty="0"/>
                  <a:t>Middle: action value function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𝑞</m:t>
                        </m:r>
                      </m:e>
                    </m:acc>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1" dirty="0">
                        <a:latin typeface="Cambria Math" panose="02040503050406030204" pitchFamily="18" charset="0"/>
                      </a:rPr>
                      <m:t>𝐰</m:t>
                    </m:r>
                    <m:r>
                      <a:rPr lang="en-US" i="1" dirty="0">
                        <a:latin typeface="Cambria Math" panose="02040503050406030204" pitchFamily="18" charset="0"/>
                      </a:rPr>
                      <m:t>)</m:t>
                    </m:r>
                  </m:oMath>
                </a14:m>
                <a:r>
                  <a:rPr lang="en-US" dirty="0"/>
                  <a:t> with params </a:t>
                </a:r>
                <a14:m>
                  <m:oMath xmlns:m="http://schemas.openxmlformats.org/officeDocument/2006/math">
                    <m:r>
                      <a:rPr lang="en-US" b="1" dirty="0">
                        <a:latin typeface="Cambria Math" panose="02040503050406030204" pitchFamily="18" charset="0"/>
                      </a:rPr>
                      <m:t>𝐰</m:t>
                    </m:r>
                  </m:oMath>
                </a14:m>
                <a:endParaRPr lang="en-US" dirty="0"/>
              </a:p>
              <a:p>
                <a:pPr lvl="1"/>
                <a:r>
                  <a:rPr lang="en-US" dirty="0"/>
                  <a:t>Right: action value functions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𝑖</m:t>
                        </m:r>
                      </m:sub>
                    </m:sSub>
                    <m:r>
                      <a:rPr lang="en-US" i="1" dirty="0">
                        <a:latin typeface="Cambria Math" panose="02040503050406030204" pitchFamily="18" charset="0"/>
                      </a:rPr>
                      <m:t>,</m:t>
                    </m:r>
                    <m:r>
                      <a:rPr lang="en-US" b="1" dirty="0">
                        <a:latin typeface="Cambria Math" panose="02040503050406030204" pitchFamily="18" charset="0"/>
                      </a:rPr>
                      <m:t>𝐰</m:t>
                    </m:r>
                    <m:r>
                      <a:rPr lang="en-US" i="1" dirty="0">
                        <a:latin typeface="Cambria Math" panose="02040503050406030204" pitchFamily="18" charset="0"/>
                      </a:rPr>
                      <m:t>)</m:t>
                    </m:r>
                  </m:oMath>
                </a14:m>
                <a:r>
                  <a:rPr lang="en-US" dirty="0"/>
                  <a:t> with params </a:t>
                </a:r>
                <a14:m>
                  <m:oMath xmlns:m="http://schemas.openxmlformats.org/officeDocument/2006/math">
                    <m:r>
                      <a:rPr lang="en-US" b="1" dirty="0">
                        <a:latin typeface="Cambria Math" panose="02040503050406030204" pitchFamily="18" charset="0"/>
                      </a:rPr>
                      <m:t>𝐰</m:t>
                    </m:r>
                  </m:oMath>
                </a14:m>
                <a:r>
                  <a:rPr lang="en-US" dirty="0"/>
                  <a:t>, since we need all Q-values for computing greedy policy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fName>
                      <m:e>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b="0" i="1" dirty="0" smtClean="0">
                            <a:latin typeface="Cambria Math" panose="02040503050406030204" pitchFamily="18" charset="0"/>
                          </a:rPr>
                          <m:t>𝑎</m:t>
                        </m:r>
                        <m:r>
                          <a:rPr lang="en-US" i="1" dirty="0">
                            <a:latin typeface="Cambria Math" panose="02040503050406030204" pitchFamily="18" charset="0"/>
                          </a:rPr>
                          <m:t>,</m:t>
                        </m:r>
                        <m:r>
                          <a:rPr lang="en-US" b="1" dirty="0">
                            <a:latin typeface="Cambria Math" panose="02040503050406030204" pitchFamily="18" charset="0"/>
                          </a:rPr>
                          <m:t>𝐰</m:t>
                        </m:r>
                        <m:r>
                          <a:rPr lang="en-US" i="1" dirty="0">
                            <a:latin typeface="Cambria Math" panose="02040503050406030204" pitchFamily="18" charset="0"/>
                          </a:rPr>
                          <m:t>)</m:t>
                        </m:r>
                      </m:e>
                    </m:func>
                  </m:oMath>
                </a14:m>
                <a:endParaRPr lang="en-US" dirty="0"/>
              </a:p>
              <a:p>
                <a:r>
                  <a:rPr lang="en-US" dirty="0"/>
                  <a:t>Lower: </a:t>
                </a:r>
              </a:p>
              <a:p>
                <a:pPr lvl="1"/>
                <a:r>
                  <a:rPr lang="en-US" dirty="0"/>
                  <a:t>Use NN to approximate action value functions</a:t>
                </a:r>
              </a:p>
              <a:p>
                <a:pPr lvl="1"/>
                <a:r>
                  <a:rPr lang="en-US" dirty="0"/>
                  <a:t>Optimized with Gradient descent</a:t>
                </a:r>
                <a:endParaRPr lang="en-SE" dirty="0"/>
              </a:p>
              <a:p>
                <a:endParaRPr lang="en-SE" dirty="0"/>
              </a:p>
            </p:txBody>
          </p:sp>
        </mc:Choice>
        <mc:Fallback xmlns="">
          <p:sp>
            <p:nvSpPr>
              <p:cNvPr id="3" name="Content Placeholder 2">
                <a:extLst>
                  <a:ext uri="{FF2B5EF4-FFF2-40B4-BE49-F238E27FC236}">
                    <a16:creationId xmlns:a16="http://schemas.microsoft.com/office/drawing/2014/main" id="{73330F6C-4DE3-4B74-968D-DECB64071E79}"/>
                  </a:ext>
                </a:extLst>
              </p:cNvPr>
              <p:cNvSpPr>
                <a:spLocks noGrp="1" noRot="1" noChangeAspect="1" noMove="1" noResize="1" noEditPoints="1" noAdjustHandles="1" noChangeArrowheads="1" noChangeShapeType="1" noTextEdit="1"/>
              </p:cNvSpPr>
              <p:nvPr>
                <p:ph idx="1"/>
              </p:nvPr>
            </p:nvSpPr>
            <p:spPr>
              <a:xfrm>
                <a:off x="76200" y="1181819"/>
                <a:ext cx="4572000" cy="5592691"/>
              </a:xfrm>
              <a:blipFill>
                <a:blip r:embed="rId3"/>
                <a:stretch>
                  <a:fillRect l="-2267" t="-2508" r="-1600" b="-250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CCE98F95-DA09-42C8-8841-D8FAF64F5769}"/>
              </a:ext>
            </a:extLst>
          </p:cNvPr>
          <p:cNvSpPr>
            <a:spLocks noGrp="1"/>
          </p:cNvSpPr>
          <p:nvPr>
            <p:ph type="sldNum" sz="quarter" idx="12"/>
          </p:nvPr>
        </p:nvSpPr>
        <p:spPr bwMode="auto">
          <a:xfrm>
            <a:off x="6934200" y="653003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57F456A-00AF-44E6-8D70-638C0D0130FF}" type="slidenum">
              <a:rPr lang="en-US" altLang="zh-CN" smtClean="0"/>
              <a:pPr>
                <a:defRPr/>
              </a:pPr>
              <a:t>27</a:t>
            </a:fld>
            <a:endParaRPr lang="en-US" altLang="zh-CN"/>
          </a:p>
        </p:txBody>
      </p:sp>
      <p:pic>
        <p:nvPicPr>
          <p:cNvPr id="6" name="Picture 5">
            <a:extLst>
              <a:ext uri="{FF2B5EF4-FFF2-40B4-BE49-F238E27FC236}">
                <a16:creationId xmlns:a16="http://schemas.microsoft.com/office/drawing/2014/main" id="{BB1CF6A5-1F76-453A-9A82-DDFCBEBB1F5A}"/>
              </a:ext>
            </a:extLst>
          </p:cNvPr>
          <p:cNvPicPr>
            <a:picLocks noChangeAspect="1"/>
          </p:cNvPicPr>
          <p:nvPr/>
        </p:nvPicPr>
        <p:blipFill>
          <a:blip r:embed="rId4"/>
          <a:stretch>
            <a:fillRect/>
          </a:stretch>
        </p:blipFill>
        <p:spPr>
          <a:xfrm>
            <a:off x="4762500" y="1219200"/>
            <a:ext cx="4305300" cy="2296160"/>
          </a:xfrm>
          <a:prstGeom prst="rect">
            <a:avLst/>
          </a:prstGeom>
        </p:spPr>
      </p:pic>
      <p:pic>
        <p:nvPicPr>
          <p:cNvPr id="7" name="Picture 6">
            <a:extLst>
              <a:ext uri="{FF2B5EF4-FFF2-40B4-BE49-F238E27FC236}">
                <a16:creationId xmlns:a16="http://schemas.microsoft.com/office/drawing/2014/main" id="{7B132EAC-5728-4B7F-BECC-6CE02198F29E}"/>
              </a:ext>
            </a:extLst>
          </p:cNvPr>
          <p:cNvPicPr>
            <a:picLocks noChangeAspect="1"/>
          </p:cNvPicPr>
          <p:nvPr/>
        </p:nvPicPr>
        <p:blipFill>
          <a:blip r:embed="rId5"/>
          <a:stretch>
            <a:fillRect/>
          </a:stretch>
        </p:blipFill>
        <p:spPr>
          <a:xfrm>
            <a:off x="4757245" y="3652346"/>
            <a:ext cx="4305299" cy="2999926"/>
          </a:xfrm>
          <a:prstGeom prst="rect">
            <a:avLst/>
          </a:prstGeom>
        </p:spPr>
      </p:pic>
    </p:spTree>
    <p:extLst>
      <p:ext uri="{BB962C8B-B14F-4D97-AF65-F5344CB8AC3E}">
        <p14:creationId xmlns:p14="http://schemas.microsoft.com/office/powerpoint/2010/main" val="2028882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4F216-CD79-7648-AB4A-325F361844F5}"/>
              </a:ext>
            </a:extLst>
          </p:cNvPr>
          <p:cNvSpPr>
            <a:spLocks noGrp="1"/>
          </p:cNvSpPr>
          <p:nvPr>
            <p:ph type="title"/>
          </p:nvPr>
        </p:nvSpPr>
        <p:spPr/>
        <p:txBody>
          <a:bodyPr/>
          <a:lstStyle/>
          <a:p>
            <a:r>
              <a:rPr lang="en-US" dirty="0"/>
              <a:t>Deep QL Pros and Cons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2222FD-CA2E-DC89-B3E8-E0732D9ADA46}"/>
                  </a:ext>
                </a:extLst>
              </p:cNvPr>
              <p:cNvSpPr>
                <a:spLocks noGrp="1"/>
              </p:cNvSpPr>
              <p:nvPr>
                <p:ph idx="1"/>
              </p:nvPr>
            </p:nvSpPr>
            <p:spPr/>
            <p:txBody>
              <a:bodyPr/>
              <a:lstStyle/>
              <a:p>
                <a:r>
                  <a:rPr lang="en-US" dirty="0"/>
                  <a:t>Pros:</a:t>
                </a:r>
              </a:p>
              <a:p>
                <a:pPr lvl="1"/>
                <a:r>
                  <a:rPr lang="en-US" dirty="0"/>
                  <a:t>Compresses Q-table with a Neural Network</a:t>
                </a:r>
              </a:p>
              <a:p>
                <a:pPr lvl="1"/>
                <a:r>
                  <a:rPr lang="en-US" dirty="0"/>
                  <a:t>Can handle states not seen during training</a:t>
                </a:r>
              </a:p>
              <a:p>
                <a:r>
                  <a:rPr lang="en-US" dirty="0"/>
                  <a:t>Cons</a:t>
                </a:r>
              </a:p>
              <a:p>
                <a:pPr lvl="1"/>
                <a:r>
                  <a:rPr lang="en-US" dirty="0"/>
                  <a:t>Deterministic: cannot learn stochastic policies</a:t>
                </a:r>
              </a:p>
              <a:p>
                <a:pPr lvl="1"/>
                <a:r>
                  <a:rPr lang="en-US" dirty="0"/>
                  <a:t>Cannot be directly applied to continuous action spaces (need to discretize)</a:t>
                </a:r>
              </a:p>
              <a:p>
                <a:pPr lvl="1"/>
                <a:r>
                  <a:rPr lang="en-US" dirty="0"/>
                  <a:t>Needs to separately add </a:t>
                </a:r>
                <a14:m>
                  <m:oMath xmlns:m="http://schemas.openxmlformats.org/officeDocument/2006/math">
                    <m:r>
                      <a:rPr lang="en-US" b="0" i="1" smtClean="0">
                        <a:latin typeface="Cambria Math" panose="02040503050406030204" pitchFamily="18" charset="0"/>
                      </a:rPr>
                      <m:t>𝜖</m:t>
                    </m:r>
                  </m:oMath>
                </a14:m>
                <a:r>
                  <a:rPr lang="en-US" dirty="0"/>
                  <a:t>-greedy algorithm to balance exploration vs. exploitation. </a:t>
                </a:r>
                <a:endParaRPr lang="en-SE" dirty="0"/>
              </a:p>
            </p:txBody>
          </p:sp>
        </mc:Choice>
        <mc:Fallback xmlns="">
          <p:sp>
            <p:nvSpPr>
              <p:cNvPr id="3" name="Content Placeholder 2">
                <a:extLst>
                  <a:ext uri="{FF2B5EF4-FFF2-40B4-BE49-F238E27FC236}">
                    <a16:creationId xmlns:a16="http://schemas.microsoft.com/office/drawing/2014/main" id="{F92222FD-CA2E-DC89-B3E8-E0732D9ADA46}"/>
                  </a:ext>
                </a:extLst>
              </p:cNvPr>
              <p:cNvSpPr>
                <a:spLocks noGrp="1" noRot="1" noChangeAspect="1" noMove="1" noResize="1" noEditPoints="1" noAdjustHandles="1" noChangeArrowheads="1" noChangeShapeType="1" noTextEdit="1"/>
              </p:cNvSpPr>
              <p:nvPr>
                <p:ph idx="1"/>
              </p:nvPr>
            </p:nvSpPr>
            <p:spPr>
              <a:blipFill>
                <a:blip r:embed="rId2"/>
                <a:stretch>
                  <a:fillRect l="-1704" t="-155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B33083DD-B3A3-3FEC-AEEC-405DA89AA62C}"/>
              </a:ext>
            </a:extLst>
          </p:cNvPr>
          <p:cNvSpPr>
            <a:spLocks noGrp="1"/>
          </p:cNvSpPr>
          <p:nvPr>
            <p:ph type="sldNum" sz="quarter" idx="12"/>
          </p:nvPr>
        </p:nvSpPr>
        <p:spPr/>
        <p:txBody>
          <a:bodyPr/>
          <a:lstStyle/>
          <a:p>
            <a:pPr>
              <a:defRPr/>
            </a:pPr>
            <a:fld id="{F57F456A-00AF-44E6-8D70-638C0D0130FF}" type="slidenum">
              <a:rPr lang="en-US" altLang="zh-CN" smtClean="0"/>
              <a:pPr>
                <a:defRPr/>
              </a:pPr>
              <a:t>28</a:t>
            </a:fld>
            <a:endParaRPr lang="en-US" altLang="zh-CN"/>
          </a:p>
        </p:txBody>
      </p:sp>
    </p:spTree>
    <p:extLst>
      <p:ext uri="{BB962C8B-B14F-4D97-AF65-F5344CB8AC3E}">
        <p14:creationId xmlns:p14="http://schemas.microsoft.com/office/powerpoint/2010/main" val="4046746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BD54-DCA5-DC1C-AF83-32BB473DB92E}"/>
              </a:ext>
            </a:extLst>
          </p:cNvPr>
          <p:cNvSpPr>
            <a:spLocks noGrp="1"/>
          </p:cNvSpPr>
          <p:nvPr>
            <p:ph type="title"/>
          </p:nvPr>
        </p:nvSpPr>
        <p:spPr/>
        <p:txBody>
          <a:bodyPr/>
          <a:lstStyle/>
          <a:p>
            <a:r>
              <a:rPr lang="en-US" dirty="0"/>
              <a:t>DQN Extensions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FD03D8-D731-C2DB-AD7E-1D1C299CEACE}"/>
                  </a:ext>
                </a:extLst>
              </p:cNvPr>
              <p:cNvSpPr>
                <a:spLocks noGrp="1"/>
              </p:cNvSpPr>
              <p:nvPr>
                <p:ph idx="1"/>
              </p:nvPr>
            </p:nvSpPr>
            <p:spPr/>
            <p:txBody>
              <a:bodyPr>
                <a:normAutofit fontScale="92500" lnSpcReduction="20000"/>
              </a:bodyPr>
              <a:lstStyle/>
              <a:p>
                <a:r>
                  <a:rPr lang="en-US" dirty="0"/>
                  <a:t>Experience replay</a:t>
                </a:r>
              </a:p>
              <a:p>
                <a:pPr lvl="1"/>
                <a:r>
                  <a:rPr lang="en-US" dirty="0"/>
                  <a:t>Save transitions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m:t>
                    </m:r>
                  </m:oMath>
                </a14:m>
                <a:r>
                  <a:rPr lang="en-US" dirty="0"/>
                  <a:t> to buffer</a:t>
                </a:r>
              </a:p>
              <a:p>
                <a:pPr lvl="1"/>
                <a:r>
                  <a:rPr lang="en-US" dirty="0"/>
                  <a:t>Randomly sample from replay buffer and apply Q update</a:t>
                </a:r>
              </a:p>
              <a:p>
                <a:r>
                  <a:rPr lang="en-US" dirty="0"/>
                  <a:t>Target network</a:t>
                </a:r>
              </a:p>
              <a:p>
                <a:pPr lvl="1"/>
                <a:r>
                  <a:rPr lang="en-US" dirty="0"/>
                  <a:t>Use a separate Q-network to estimate TD-target</a:t>
                </a:r>
              </a:p>
              <a:p>
                <a:pPr lvl="1"/>
                <a:r>
                  <a:rPr lang="en-US" dirty="0"/>
                  <a:t>Target network is synced infrequently with main network</a:t>
                </a:r>
              </a:p>
              <a:p>
                <a:pPr lvl="1"/>
                <a:r>
                  <a:rPr lang="en-US" dirty="0"/>
                  <a:t>Reduce correlation between Q-value and TD-target</a:t>
                </a:r>
              </a:p>
              <a:p>
                <a:pPr lvl="1"/>
                <a14:m>
                  <m:oMath xmlns:m="http://schemas.openxmlformats.org/officeDocument/2006/math">
                    <m:r>
                      <a:rPr lang="en-US" sz="2800" i="1" smtClean="0">
                        <a:solidFill>
                          <a:schemeClr val="tx1"/>
                        </a:solidFill>
                        <a:latin typeface="Cambria Math" panose="02040503050406030204" pitchFamily="18" charset="0"/>
                      </a:rPr>
                      <m:t>𝑄</m:t>
                    </m:r>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𝑆</m:t>
                            </m:r>
                          </m:e>
                          <m:sub>
                            <m:r>
                              <a:rPr lang="en-US" sz="2800" i="1">
                                <a:solidFill>
                                  <a:schemeClr val="tx1"/>
                                </a:solidFill>
                                <a:latin typeface="Cambria Math" panose="02040503050406030204" pitchFamily="18" charset="0"/>
                              </a:rPr>
                              <m:t>𝑡</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𝐴</m:t>
                            </m:r>
                          </m:e>
                          <m:sub>
                            <m:r>
                              <a:rPr lang="en-US" sz="2800" i="1">
                                <a:solidFill>
                                  <a:schemeClr val="tx1"/>
                                </a:solidFill>
                                <a:latin typeface="Cambria Math" panose="02040503050406030204" pitchFamily="18" charset="0"/>
                              </a:rPr>
                              <m:t>𝑡</m:t>
                            </m:r>
                          </m:sub>
                        </m:sSub>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𝑄</m:t>
                    </m:r>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𝑆</m:t>
                            </m:r>
                          </m:e>
                          <m:sub>
                            <m:r>
                              <a:rPr lang="en-US" sz="2800" i="1">
                                <a:solidFill>
                                  <a:schemeClr val="tx1"/>
                                </a:solidFill>
                                <a:latin typeface="Cambria Math" panose="02040503050406030204" pitchFamily="18" charset="0"/>
                              </a:rPr>
                              <m:t>𝑡</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𝐴</m:t>
                            </m:r>
                          </m:e>
                          <m:sub>
                            <m:r>
                              <a:rPr lang="en-US" sz="2800" i="1">
                                <a:solidFill>
                                  <a:schemeClr val="tx1"/>
                                </a:solidFill>
                                <a:latin typeface="Cambria Math" panose="02040503050406030204" pitchFamily="18" charset="0"/>
                              </a:rPr>
                              <m:t>𝑡</m:t>
                            </m:r>
                          </m:sub>
                        </m:sSub>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𝛼</m:t>
                    </m:r>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𝑅</m:t>
                        </m:r>
                      </m:e>
                      <m:sub>
                        <m:r>
                          <a:rPr lang="en-US" sz="2800" i="1">
                            <a:solidFill>
                              <a:schemeClr val="tx1"/>
                            </a:solidFill>
                            <a:latin typeface="Cambria Math" panose="02040503050406030204" pitchFamily="18" charset="0"/>
                          </a:rPr>
                          <m:t>𝑡</m:t>
                        </m:r>
                        <m:r>
                          <a:rPr lang="en-US" sz="2800" i="1">
                            <a:solidFill>
                              <a:schemeClr val="tx1"/>
                            </a:solidFill>
                            <a:latin typeface="Cambria Math" panose="02040503050406030204" pitchFamily="18" charset="0"/>
                          </a:rPr>
                          <m:t>+1</m:t>
                        </m:r>
                      </m:sub>
                    </m:sSub>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𝛾</m:t>
                    </m:r>
                    <m:func>
                      <m:funcPr>
                        <m:ctrlPr>
                          <a:rPr lang="en-US" sz="2800" b="0" i="1" smtClean="0">
                            <a:solidFill>
                              <a:schemeClr val="tx1"/>
                            </a:solidFill>
                            <a:latin typeface="Cambria Math" panose="02040503050406030204" pitchFamily="18" charset="0"/>
                          </a:rPr>
                        </m:ctrlPr>
                      </m:funcPr>
                      <m:fName>
                        <m:limLow>
                          <m:limLowPr>
                            <m:ctrlPr>
                              <a:rPr lang="en-US" sz="2800" b="0" i="1" smtClean="0">
                                <a:solidFill>
                                  <a:schemeClr val="tx1"/>
                                </a:solidFill>
                                <a:latin typeface="Cambria Math" panose="02040503050406030204" pitchFamily="18" charset="0"/>
                              </a:rPr>
                            </m:ctrlPr>
                          </m:limLowPr>
                          <m:e>
                            <m:r>
                              <m:rPr>
                                <m:sty m:val="p"/>
                              </m:rPr>
                              <a:rPr lang="en-US" sz="2800" b="0" i="0" smtClean="0">
                                <a:solidFill>
                                  <a:schemeClr val="tx1"/>
                                </a:solidFill>
                                <a:latin typeface="Cambria Math" panose="02040503050406030204" pitchFamily="18" charset="0"/>
                              </a:rPr>
                              <m:t>max</m:t>
                            </m:r>
                          </m:e>
                          <m:lim>
                            <m:r>
                              <a:rPr lang="en-US" sz="2800" b="0" i="1" smtClean="0">
                                <a:solidFill>
                                  <a:schemeClr val="tx1"/>
                                </a:solidFill>
                                <a:latin typeface="Cambria Math" panose="02040503050406030204" pitchFamily="18" charset="0"/>
                              </a:rPr>
                              <m:t>𝑎</m:t>
                            </m:r>
                          </m:lim>
                        </m:limLow>
                      </m:fName>
                      <m:e>
                        <m:sSup>
                          <m:sSupPr>
                            <m:ctrlPr>
                              <a:rPr lang="en-US" sz="2800" b="0" i="1" smtClean="0">
                                <a:solidFill>
                                  <a:srgbClr val="C00000"/>
                                </a:solidFill>
                                <a:latin typeface="Cambria Math" panose="02040503050406030204" pitchFamily="18" charset="0"/>
                              </a:rPr>
                            </m:ctrlPr>
                          </m:sSupPr>
                          <m:e>
                            <m:r>
                              <a:rPr lang="en-US" sz="2800" i="1">
                                <a:solidFill>
                                  <a:srgbClr val="C00000"/>
                                </a:solidFill>
                                <a:latin typeface="Cambria Math" panose="02040503050406030204" pitchFamily="18" charset="0"/>
                              </a:rPr>
                              <m:t>𝑄</m:t>
                            </m:r>
                          </m:e>
                          <m:sup>
                            <m:r>
                              <a:rPr lang="en-US" sz="2800" b="0" i="1" smtClean="0">
                                <a:solidFill>
                                  <a:srgbClr val="C00000"/>
                                </a:solidFill>
                                <a:latin typeface="Cambria Math" panose="02040503050406030204" pitchFamily="18" charset="0"/>
                              </a:rPr>
                              <m:t>𝑡𝑎𝑟𝑔𝑒𝑡</m:t>
                            </m:r>
                          </m:sup>
                        </m:sSup>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𝑆</m:t>
                                </m:r>
                              </m:e>
                              <m:sub>
                                <m:r>
                                  <a:rPr lang="en-US" sz="2800" i="1">
                                    <a:solidFill>
                                      <a:schemeClr val="tx1"/>
                                    </a:solidFill>
                                    <a:latin typeface="Cambria Math" panose="02040503050406030204" pitchFamily="18" charset="0"/>
                                  </a:rPr>
                                  <m:t>𝑡</m:t>
                                </m:r>
                                <m:r>
                                  <a:rPr lang="en-US" sz="2800" i="1">
                                    <a:solidFill>
                                      <a:schemeClr val="tx1"/>
                                    </a:solidFill>
                                    <a:latin typeface="Cambria Math" panose="02040503050406030204" pitchFamily="18" charset="0"/>
                                  </a:rPr>
                                  <m:t>+1</m:t>
                                </m:r>
                              </m:sub>
                            </m:sSub>
                            <m:r>
                              <a:rPr lang="en-US" sz="2800" i="1">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𝑎</m:t>
                            </m:r>
                          </m:e>
                        </m:d>
                      </m:e>
                    </m:func>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𝑄</m:t>
                    </m:r>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𝑆</m:t>
                            </m:r>
                          </m:e>
                          <m:sub>
                            <m:r>
                              <a:rPr lang="en-US" sz="2800" i="1">
                                <a:solidFill>
                                  <a:schemeClr val="tx1"/>
                                </a:solidFill>
                                <a:latin typeface="Cambria Math" panose="02040503050406030204" pitchFamily="18" charset="0"/>
                              </a:rPr>
                              <m:t>𝑡</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𝐴</m:t>
                            </m:r>
                          </m:e>
                          <m:sub>
                            <m:r>
                              <a:rPr lang="en-US" sz="2800" i="1">
                                <a:solidFill>
                                  <a:schemeClr val="tx1"/>
                                </a:solidFill>
                                <a:latin typeface="Cambria Math" panose="02040503050406030204" pitchFamily="18" charset="0"/>
                              </a:rPr>
                              <m:t>𝑡</m:t>
                            </m:r>
                          </m:sub>
                        </m:sSub>
                      </m:e>
                    </m:d>
                    <m:r>
                      <a:rPr lang="en-US" sz="2800" i="1">
                        <a:solidFill>
                          <a:schemeClr val="tx1"/>
                        </a:solidFill>
                        <a:latin typeface="Cambria Math" panose="02040503050406030204" pitchFamily="18" charset="0"/>
                      </a:rPr>
                      <m:t>)</m:t>
                    </m:r>
                  </m:oMath>
                </a14:m>
                <a:endParaRPr lang="en-US" sz="2800" dirty="0">
                  <a:solidFill>
                    <a:schemeClr val="tx1"/>
                  </a:solidFill>
                </a:endParaRPr>
              </a:p>
              <a:p>
                <a:pPr lvl="1"/>
                <a:endParaRPr lang="en-SE" dirty="0"/>
              </a:p>
            </p:txBody>
          </p:sp>
        </mc:Choice>
        <mc:Fallback xmlns="">
          <p:sp>
            <p:nvSpPr>
              <p:cNvPr id="3" name="Content Placeholder 2">
                <a:extLst>
                  <a:ext uri="{FF2B5EF4-FFF2-40B4-BE49-F238E27FC236}">
                    <a16:creationId xmlns:a16="http://schemas.microsoft.com/office/drawing/2014/main" id="{DAFD03D8-D731-C2DB-AD7E-1D1C299CEACE}"/>
                  </a:ext>
                </a:extLst>
              </p:cNvPr>
              <p:cNvSpPr>
                <a:spLocks noGrp="1" noRot="1" noChangeAspect="1" noMove="1" noResize="1" noEditPoints="1" noAdjustHandles="1" noChangeArrowheads="1" noChangeShapeType="1" noTextEdit="1"/>
              </p:cNvSpPr>
              <p:nvPr>
                <p:ph idx="1"/>
              </p:nvPr>
            </p:nvSpPr>
            <p:spPr>
              <a:blipFill>
                <a:blip r:embed="rId2"/>
                <a:stretch>
                  <a:fillRect l="-1481" t="-3345" r="-1259"/>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D4FA1053-2D81-1100-9B62-671179B6F868}"/>
              </a:ext>
            </a:extLst>
          </p:cNvPr>
          <p:cNvSpPr>
            <a:spLocks noGrp="1"/>
          </p:cNvSpPr>
          <p:nvPr>
            <p:ph type="sldNum" sz="quarter" idx="12"/>
          </p:nvPr>
        </p:nvSpPr>
        <p:spPr/>
        <p:txBody>
          <a:bodyPr/>
          <a:lstStyle/>
          <a:p>
            <a:pPr>
              <a:defRPr/>
            </a:pPr>
            <a:fld id="{F57F456A-00AF-44E6-8D70-638C0D0130FF}" type="slidenum">
              <a:rPr lang="en-US" altLang="zh-CN" smtClean="0"/>
              <a:pPr>
                <a:defRPr/>
              </a:pPr>
              <a:t>29</a:t>
            </a:fld>
            <a:endParaRPr lang="en-US" altLang="zh-CN"/>
          </a:p>
        </p:txBody>
      </p:sp>
      <p:sp>
        <p:nvSpPr>
          <p:cNvPr id="6" name="TextBox 5">
            <a:extLst>
              <a:ext uri="{FF2B5EF4-FFF2-40B4-BE49-F238E27FC236}">
                <a16:creationId xmlns:a16="http://schemas.microsoft.com/office/drawing/2014/main" id="{9C1CC92C-5099-5F44-54AC-E57792E006A1}"/>
              </a:ext>
            </a:extLst>
          </p:cNvPr>
          <p:cNvSpPr txBox="1"/>
          <p:nvPr/>
        </p:nvSpPr>
        <p:spPr>
          <a:xfrm>
            <a:off x="2406770" y="6557483"/>
            <a:ext cx="4666892" cy="253916"/>
          </a:xfrm>
          <a:prstGeom prst="rect">
            <a:avLst/>
          </a:prstGeom>
          <a:noFill/>
        </p:spPr>
        <p:txBody>
          <a:bodyPr wrap="square">
            <a:spAutoFit/>
          </a:bodyPr>
          <a:lstStyle/>
          <a:p>
            <a:r>
              <a:rPr lang="en-US" sz="1050" dirty="0"/>
              <a:t>2) Deep Q Network DQN </a:t>
            </a:r>
            <a:r>
              <a:rPr lang="en-US" sz="1050" dirty="0">
                <a:hlinkClick r:id="rId3"/>
              </a:rPr>
              <a:t>https://www.youtube.com/watch?v=By6TYFSIFVE</a:t>
            </a:r>
            <a:r>
              <a:rPr lang="en-US" sz="1050" dirty="0"/>
              <a:t> </a:t>
            </a:r>
            <a:endParaRPr lang="en-SE" sz="1050" dirty="0"/>
          </a:p>
        </p:txBody>
      </p:sp>
    </p:spTree>
    <p:extLst>
      <p:ext uri="{BB962C8B-B14F-4D97-AF65-F5344CB8AC3E}">
        <p14:creationId xmlns:p14="http://schemas.microsoft.com/office/powerpoint/2010/main" val="251534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ea typeface="ＭＳ Ｐゴシック" pitchFamily="34" charset="-128"/>
              </a:rPr>
              <a:t>Reinforcement Learning</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 y="5096490"/>
            <a:ext cx="4078214" cy="1486872"/>
          </a:xfrm>
          <a:prstGeom prst="rect">
            <a:avLst/>
          </a:prstGeom>
          <a:noFill/>
          <a:ln w="9525">
            <a:noFill/>
            <a:miter lim="800000"/>
            <a:headEnd/>
            <a:tailEnd/>
          </a:ln>
        </p:spPr>
      </p:pic>
      <p:grpSp>
        <p:nvGrpSpPr>
          <p:cNvPr id="16" name="Group 15"/>
          <p:cNvGrpSpPr/>
          <p:nvPr/>
        </p:nvGrpSpPr>
        <p:grpSpPr>
          <a:xfrm>
            <a:off x="-190501" y="4947260"/>
            <a:ext cx="3886200" cy="1834661"/>
            <a:chOff x="5920155" y="2133600"/>
            <a:chExt cx="5181600" cy="2446215"/>
          </a:xfrm>
        </p:grpSpPr>
        <p:sp>
          <p:nvSpPr>
            <p:cNvPr id="5" name="Rectangle 4"/>
            <p:cNvSpPr/>
            <p:nvPr/>
          </p:nvSpPr>
          <p:spPr>
            <a:xfrm>
              <a:off x="5920155" y="2971800"/>
              <a:ext cx="816708"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8" name="Rectangle 7"/>
            <p:cNvSpPr/>
            <p:nvPr/>
          </p:nvSpPr>
          <p:spPr>
            <a:xfrm>
              <a:off x="6605955" y="4046415"/>
              <a:ext cx="1676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9" name="Rectangle 8"/>
            <p:cNvSpPr/>
            <p:nvPr/>
          </p:nvSpPr>
          <p:spPr>
            <a:xfrm>
              <a:off x="6224955" y="3733800"/>
              <a:ext cx="685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0" name="Rectangle 9"/>
            <p:cNvSpPr/>
            <p:nvPr/>
          </p:nvSpPr>
          <p:spPr>
            <a:xfrm>
              <a:off x="7139354" y="2286000"/>
              <a:ext cx="1547445"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1" name="Rectangle 10"/>
            <p:cNvSpPr/>
            <p:nvPr/>
          </p:nvSpPr>
          <p:spPr>
            <a:xfrm>
              <a:off x="9653955" y="2209800"/>
              <a:ext cx="14478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2" name="Rectangle 11"/>
            <p:cNvSpPr/>
            <p:nvPr/>
          </p:nvSpPr>
          <p:spPr>
            <a:xfrm>
              <a:off x="8001000" y="2133600"/>
              <a:ext cx="1828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4" name="Isosceles Triangle 13"/>
            <p:cNvSpPr/>
            <p:nvPr/>
          </p:nvSpPr>
          <p:spPr>
            <a:xfrm rot="10800000">
              <a:off x="8458200" y="2743200"/>
              <a:ext cx="304800" cy="2286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5" name="Rectangle 14"/>
            <p:cNvSpPr/>
            <p:nvPr/>
          </p:nvSpPr>
          <p:spPr>
            <a:xfrm>
              <a:off x="7748955" y="3429000"/>
              <a:ext cx="1654908"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grpSp>
      <mc:AlternateContent xmlns:mc="http://schemas.openxmlformats.org/markup-compatibility/2006" xmlns:a14="http://schemas.microsoft.com/office/drawing/2010/main">
        <mc:Choice Requires="a14">
          <p:sp>
            <p:nvSpPr>
              <p:cNvPr id="24578" name="Rectangle 3"/>
              <p:cNvSpPr>
                <a:spLocks noGrp="1" noChangeArrowheads="1"/>
              </p:cNvSpPr>
              <p:nvPr>
                <p:ph idx="1"/>
              </p:nvPr>
            </p:nvSpPr>
            <p:spPr>
              <a:xfrm>
                <a:off x="342900" y="1524000"/>
                <a:ext cx="8286750" cy="3543301"/>
              </a:xfrm>
            </p:spPr>
            <p:txBody>
              <a:bodyPr>
                <a:normAutofit fontScale="92500" lnSpcReduction="10000"/>
              </a:bodyPr>
              <a:lstStyle/>
              <a:p>
                <a:pPr>
                  <a:lnSpc>
                    <a:spcPct val="80000"/>
                  </a:lnSpc>
                </a:pPr>
                <a:r>
                  <a:rPr lang="en-US" sz="2800" dirty="0">
                    <a:ea typeface="ＭＳ Ｐゴシック" pitchFamily="34" charset="-128"/>
                  </a:rPr>
                  <a:t>Recall: an MDP consists of:</a:t>
                </a:r>
              </a:p>
              <a:p>
                <a:pPr lvl="1">
                  <a:lnSpc>
                    <a:spcPct val="80000"/>
                  </a:lnSpc>
                </a:pPr>
                <a:r>
                  <a:rPr lang="en-US" sz="2400" dirty="0">
                    <a:ea typeface="ＭＳ Ｐゴシック" pitchFamily="34" charset="-128"/>
                  </a:rPr>
                  <a:t>Set of states </a:t>
                </a:r>
                <a14:m>
                  <m:oMath xmlns:m="http://schemas.openxmlformats.org/officeDocument/2006/math">
                    <m:r>
                      <a:rPr lang="en-US" sz="2400" i="1" dirty="0">
                        <a:latin typeface="Cambria Math" panose="02040503050406030204" pitchFamily="18" charset="0"/>
                        <a:ea typeface="ＭＳ Ｐゴシック" pitchFamily="34" charset="-128"/>
                      </a:rPr>
                      <m:t>𝑆</m:t>
                    </m:r>
                  </m:oMath>
                </a14:m>
                <a:endParaRPr lang="en-US" sz="2400" dirty="0">
                  <a:ea typeface="ＭＳ Ｐゴシック" pitchFamily="34" charset="-128"/>
                </a:endParaRPr>
              </a:p>
              <a:p>
                <a:pPr lvl="1">
                  <a:lnSpc>
                    <a:spcPct val="80000"/>
                  </a:lnSpc>
                </a:pPr>
                <a:r>
                  <a:rPr lang="en-US" sz="2400" dirty="0">
                    <a:ea typeface="ＭＳ Ｐゴシック" pitchFamily="34" charset="-128"/>
                  </a:rPr>
                  <a:t>Start state </a:t>
                </a:r>
                <a14:m>
                  <m:oMath xmlns:m="http://schemas.openxmlformats.org/officeDocument/2006/math">
                    <m:sSub>
                      <m:sSubPr>
                        <m:ctrlPr>
                          <a:rPr lang="en-US" sz="2400" i="1" dirty="0">
                            <a:latin typeface="Cambria Math" panose="02040503050406030204" pitchFamily="18" charset="0"/>
                            <a:ea typeface="ＭＳ Ｐゴシック" pitchFamily="34" charset="-128"/>
                          </a:rPr>
                        </m:ctrlPr>
                      </m:sSubPr>
                      <m:e>
                        <m:r>
                          <m:rPr>
                            <m:sty m:val="p"/>
                          </m:rPr>
                          <a:rPr lang="en-US" sz="2400" dirty="0">
                            <a:latin typeface="Cambria Math" panose="02040503050406030204" pitchFamily="18" charset="0"/>
                            <a:ea typeface="ＭＳ Ｐゴシック" pitchFamily="34" charset="-128"/>
                          </a:rPr>
                          <m:t>s</m:t>
                        </m:r>
                      </m:e>
                      <m:sub>
                        <m:r>
                          <a:rPr lang="en-US" sz="2400" dirty="0">
                            <a:latin typeface="Cambria Math" panose="02040503050406030204" pitchFamily="18" charset="0"/>
                            <a:ea typeface="ＭＳ Ｐゴシック" pitchFamily="34" charset="-128"/>
                          </a:rPr>
                          <m:t>0</m:t>
                        </m:r>
                      </m:sub>
                    </m:sSub>
                  </m:oMath>
                </a14:m>
                <a:endParaRPr lang="en-US" sz="2400" baseline="-25000" dirty="0">
                  <a:ea typeface="ＭＳ Ｐゴシック" pitchFamily="34" charset="-128"/>
                </a:endParaRPr>
              </a:p>
              <a:p>
                <a:pPr lvl="1">
                  <a:lnSpc>
                    <a:spcPct val="80000"/>
                  </a:lnSpc>
                </a:pPr>
                <a:r>
                  <a:rPr lang="en-US" sz="2400" dirty="0">
                    <a:ea typeface="ＭＳ Ｐゴシック" pitchFamily="34" charset="-128"/>
                  </a:rPr>
                  <a:t>Set of actions </a:t>
                </a:r>
                <a14:m>
                  <m:oMath xmlns:m="http://schemas.openxmlformats.org/officeDocument/2006/math">
                    <m:r>
                      <a:rPr lang="en-US" sz="2400" i="1" dirty="0">
                        <a:latin typeface="Cambria Math" panose="02040503050406030204" pitchFamily="18" charset="0"/>
                        <a:ea typeface="ＭＳ Ｐゴシック" pitchFamily="34" charset="-128"/>
                      </a:rPr>
                      <m:t>𝐴</m:t>
                    </m:r>
                  </m:oMath>
                </a14:m>
                <a:endParaRPr lang="en-US" sz="2400" dirty="0">
                  <a:ea typeface="ＭＳ Ｐゴシック" pitchFamily="34" charset="-128"/>
                </a:endParaRPr>
              </a:p>
              <a:p>
                <a:pPr lvl="1">
                  <a:lnSpc>
                    <a:spcPct val="80000"/>
                  </a:lnSpc>
                </a:pPr>
                <a:r>
                  <a:rPr lang="en-US" sz="2400" dirty="0">
                    <a:ea typeface="ＭＳ Ｐゴシック" pitchFamily="34" charset="-128"/>
                  </a:rPr>
                  <a:t>Transitions and rewards </a:t>
                </a:r>
                <a14:m>
                  <m:oMath xmlns:m="http://schemas.openxmlformats.org/officeDocument/2006/math">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e>
                      <m:e>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𝑎</m:t>
                        </m:r>
                      </m:e>
                    </m:d>
                  </m:oMath>
                </a14:m>
                <a:r>
                  <a:rPr lang="en-US" sz="2400" dirty="0">
                    <a:ea typeface="ＭＳ Ｐゴシック" pitchFamily="34" charset="-128"/>
                  </a:rPr>
                  <a:t> </a:t>
                </a:r>
                <a:r>
                  <a:rPr lang="en-US" altLang="ja-JP" sz="2400" dirty="0">
                    <a:ea typeface="ＭＳ Ｐゴシック" pitchFamily="34" charset="-128"/>
                  </a:rPr>
                  <a:t>(w. discount </a:t>
                </a:r>
                <a14:m>
                  <m:oMath xmlns:m="http://schemas.openxmlformats.org/officeDocument/2006/math">
                    <m:r>
                      <a:rPr lang="en-US" altLang="ja-JP" sz="2400" i="1" dirty="0">
                        <a:latin typeface="Cambria Math" panose="02040503050406030204" pitchFamily="18" charset="0"/>
                        <a:ea typeface="ＭＳ Ｐゴシック" pitchFamily="34" charset="-128"/>
                        <a:sym typeface="Symbol" pitchFamily="18" charset="2"/>
                      </a:rPr>
                      <m:t></m:t>
                    </m:r>
                  </m:oMath>
                </a14:m>
                <a:r>
                  <a:rPr lang="en-US" altLang="ja-JP" sz="2400" dirty="0">
                    <a:ea typeface="ＭＳ Ｐゴシック" pitchFamily="34" charset="-128"/>
                  </a:rPr>
                  <a:t>)</a:t>
                </a:r>
                <a:endParaRPr lang="en-US" sz="1400" dirty="0">
                  <a:ea typeface="ＭＳ Ｐゴシック" pitchFamily="34" charset="-128"/>
                  <a:sym typeface="Symbol" pitchFamily="18" charset="2"/>
                </a:endParaRPr>
              </a:p>
              <a:p>
                <a:r>
                  <a:rPr lang="en-US" sz="2800" dirty="0">
                    <a:ea typeface="ＭＳ Ｐゴシック" pitchFamily="34" charset="-128"/>
                    <a:sym typeface="Symbol" pitchFamily="18" charset="2"/>
                  </a:rPr>
                  <a:t>But now the model </a:t>
                </a:r>
                <a14:m>
                  <m:oMath xmlns:m="http://schemas.openxmlformats.org/officeDocument/2006/math">
                    <m:r>
                      <a:rPr lang="en-US" sz="2800" i="1">
                        <a:latin typeface="Cambria Math" panose="02040503050406030204" pitchFamily="18" charset="0"/>
                      </a:rPr>
                      <m:t>𝑝</m:t>
                    </m:r>
                    <m:d>
                      <m:dPr>
                        <m:ctrlPr>
                          <a:rPr lang="en-US" sz="2800" i="1">
                            <a:latin typeface="Cambria Math" panose="02040503050406030204" pitchFamily="18" charset="0"/>
                          </a:rPr>
                        </m:ctrlPr>
                      </m:dPr>
                      <m:e>
                        <m:r>
                          <a:rPr lang="en-US" sz="2800" i="1">
                            <a:latin typeface="Cambria Math" panose="02040503050406030204" pitchFamily="18" charset="0"/>
                          </a:rPr>
                          <m:t>𝑟</m:t>
                        </m:r>
                        <m:r>
                          <a:rPr lang="en-US" sz="2800" i="1">
                            <a:latin typeface="Cambria Math" panose="02040503050406030204" pitchFamily="18" charset="0"/>
                          </a:rPr>
                          <m:t>,</m:t>
                        </m:r>
                        <m:r>
                          <a:rPr lang="en-US" sz="2800" i="1">
                            <a:latin typeface="Cambria Math" panose="02040503050406030204" pitchFamily="18" charset="0"/>
                          </a:rPr>
                          <m:t>𝑠</m:t>
                        </m:r>
                        <m:r>
                          <a:rPr lang="en-US" sz="2800" i="1">
                            <a:latin typeface="Cambria Math" panose="02040503050406030204" pitchFamily="18" charset="0"/>
                          </a:rPr>
                          <m:t>′</m:t>
                        </m:r>
                      </m:e>
                      <m:e>
                        <m:r>
                          <a:rPr lang="en-US" sz="2800" i="1">
                            <a:latin typeface="Cambria Math" panose="02040503050406030204" pitchFamily="18" charset="0"/>
                          </a:rPr>
                          <m:t>𝑠</m:t>
                        </m:r>
                        <m:r>
                          <a:rPr lang="en-US" sz="2800" i="1">
                            <a:latin typeface="Cambria Math" panose="02040503050406030204" pitchFamily="18" charset="0"/>
                          </a:rPr>
                          <m:t>,</m:t>
                        </m:r>
                        <m:r>
                          <a:rPr lang="en-US" sz="2800" i="1">
                            <a:latin typeface="Cambria Math" panose="02040503050406030204" pitchFamily="18" charset="0"/>
                          </a:rPr>
                          <m:t>𝑎</m:t>
                        </m:r>
                      </m:e>
                    </m:d>
                  </m:oMath>
                </a14:m>
                <a:r>
                  <a:rPr lang="en-US" sz="2800" dirty="0">
                    <a:ea typeface="ＭＳ Ｐゴシック" pitchFamily="34" charset="-128"/>
                  </a:rPr>
                  <a:t> is unknown</a:t>
                </a:r>
                <a:endParaRPr lang="en-US" altLang="ja-JP" sz="2800" dirty="0">
                  <a:ea typeface="ＭＳ Ｐゴシック" pitchFamily="34" charset="-128"/>
                  <a:sym typeface="Symbol" pitchFamily="18" charset="2"/>
                </a:endParaRPr>
              </a:p>
              <a:p>
                <a:pPr lvl="1"/>
                <a:r>
                  <a:rPr lang="en-US" sz="2400" dirty="0"/>
                  <a:t>Unknown reward </a:t>
                </a:r>
                <a14:m>
                  <m:oMath xmlns:m="http://schemas.openxmlformats.org/officeDocument/2006/math">
                    <m:r>
                      <a:rPr lang="en-US" sz="2400" i="1">
                        <a:latin typeface="Cambria Math" panose="02040503050406030204" pitchFamily="18" charset="0"/>
                      </a:rPr>
                      <m:t>𝑟</m:t>
                    </m:r>
                  </m:oMath>
                </a14:m>
                <a:r>
                  <a:rPr lang="en-US" sz="2400" dirty="0"/>
                  <a:t> and next state </a:t>
                </a:r>
                <a14:m>
                  <m:oMath xmlns:m="http://schemas.openxmlformats.org/officeDocument/2006/math">
                    <m:r>
                      <a:rPr lang="en-US" sz="2400" i="1">
                        <a:latin typeface="Cambria Math" panose="02040503050406030204" pitchFamily="18" charset="0"/>
                      </a:rPr>
                      <m:t>𝑠</m:t>
                    </m:r>
                    <m:r>
                      <a:rPr lang="en-US" sz="2400" i="1">
                        <a:latin typeface="Cambria Math" panose="02040503050406030204" pitchFamily="18" charset="0"/>
                      </a:rPr>
                      <m:t>′</m:t>
                    </m:r>
                  </m:oMath>
                </a14:m>
                <a:r>
                  <a:rPr lang="en-US" sz="2400" dirty="0"/>
                  <a:t>, denoted as state transition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oMath>
                </a14:m>
                <a:r>
                  <a:rPr lang="en-US" sz="2400" dirty="0"/>
                  <a:t>, if agent takes action </a:t>
                </a:r>
                <a14:m>
                  <m:oMath xmlns:m="http://schemas.openxmlformats.org/officeDocument/2006/math">
                    <m:r>
                      <a:rPr lang="en-US" sz="2400" i="1">
                        <a:latin typeface="Cambria Math" panose="02040503050406030204" pitchFamily="18" charset="0"/>
                      </a:rPr>
                      <m:t>𝑎</m:t>
                    </m:r>
                  </m:oMath>
                </a14:m>
                <a:r>
                  <a:rPr lang="en-US" sz="2400" dirty="0"/>
                  <a:t> in state </a:t>
                </a:r>
                <a14:m>
                  <m:oMath xmlns:m="http://schemas.openxmlformats.org/officeDocument/2006/math">
                    <m:r>
                      <a:rPr lang="en-US" sz="2400" i="1">
                        <a:latin typeface="Cambria Math" panose="02040503050406030204" pitchFamily="18" charset="0"/>
                      </a:rPr>
                      <m:t>𝑠</m:t>
                    </m:r>
                  </m:oMath>
                </a14:m>
                <a:r>
                  <a:rPr lang="en-US" sz="2400" dirty="0"/>
                  <a:t>. </a:t>
                </a:r>
                <a:endParaRPr lang="en-US" sz="2400" dirty="0">
                  <a:ea typeface="ＭＳ Ｐゴシック" pitchFamily="34" charset="-128"/>
                  <a:sym typeface="Symbol" pitchFamily="18" charset="2"/>
                </a:endParaRPr>
              </a:p>
              <a:p>
                <a:pPr lvl="1"/>
                <a:r>
                  <a:rPr lang="en-US" sz="2400" dirty="0">
                    <a:ea typeface="ＭＳ Ｐゴシック" pitchFamily="34" charset="-128"/>
                    <a:sym typeface="Symbol" pitchFamily="18" charset="2"/>
                  </a:rPr>
                  <a:t>Agent must learn the optimal policy </a:t>
                </a:r>
                <a14:m>
                  <m:oMath xmlns:m="http://schemas.openxmlformats.org/officeDocument/2006/math">
                    <m:r>
                      <a:rPr lang="en-US" sz="2400" i="1">
                        <a:latin typeface="Cambria Math" panose="02040503050406030204" pitchFamily="18" charset="0"/>
                        <a:ea typeface="ＭＳ Ｐゴシック" pitchFamily="34" charset="-128"/>
                      </a:rPr>
                      <m:t>𝜋</m:t>
                    </m:r>
                    <m:r>
                      <a:rPr lang="en-US" sz="2400" i="1">
                        <a:latin typeface="Cambria Math" panose="02040503050406030204" pitchFamily="18" charset="0"/>
                        <a:ea typeface="ＭＳ Ｐゴシック" pitchFamily="34" charset="-128"/>
                      </a:rPr>
                      <m:t>(</m:t>
                    </m:r>
                    <m:r>
                      <a:rPr lang="en-US" sz="2400" i="1">
                        <a:latin typeface="Cambria Math" panose="02040503050406030204" pitchFamily="18" charset="0"/>
                        <a:ea typeface="ＭＳ Ｐゴシック" pitchFamily="34" charset="-128"/>
                      </a:rPr>
                      <m:t>𝑎</m:t>
                    </m:r>
                    <m:r>
                      <a:rPr lang="en-US" sz="2400" i="1">
                        <a:latin typeface="Cambria Math" panose="02040503050406030204" pitchFamily="18" charset="0"/>
                        <a:ea typeface="ＭＳ Ｐゴシック" pitchFamily="34" charset="-128"/>
                      </a:rPr>
                      <m:t>|</m:t>
                    </m:r>
                    <m:r>
                      <a:rPr lang="en-US" sz="2400" i="1">
                        <a:latin typeface="Cambria Math" panose="02040503050406030204" pitchFamily="18" charset="0"/>
                        <a:ea typeface="ＭＳ Ｐゴシック" pitchFamily="34" charset="-128"/>
                      </a:rPr>
                      <m:t>𝑠</m:t>
                    </m:r>
                    <m:r>
                      <a:rPr lang="en-US" sz="2400" i="1">
                        <a:latin typeface="Cambria Math" panose="02040503050406030204" pitchFamily="18" charset="0"/>
                        <a:ea typeface="ＭＳ Ｐゴシック" pitchFamily="34" charset="-128"/>
                      </a:rPr>
                      <m:t>)</m:t>
                    </m:r>
                  </m:oMath>
                </a14:m>
                <a:r>
                  <a:rPr lang="en-US" sz="2400" dirty="0">
                    <a:ea typeface="ＭＳ Ｐゴシック" pitchFamily="34" charset="-128"/>
                    <a:sym typeface="Symbol" pitchFamily="18" charset="2"/>
                  </a:rPr>
                  <a:t> by trial-and-error.</a:t>
                </a:r>
              </a:p>
            </p:txBody>
          </p:sp>
        </mc:Choice>
        <mc:Fallback xmlns="">
          <p:sp>
            <p:nvSpPr>
              <p:cNvPr id="24578" name="Rectangle 3"/>
              <p:cNvSpPr>
                <a:spLocks noGrp="1" noRot="1" noChangeAspect="1" noMove="1" noResize="1" noEditPoints="1" noAdjustHandles="1" noChangeArrowheads="1" noChangeShapeType="1" noTextEdit="1"/>
              </p:cNvSpPr>
              <p:nvPr>
                <p:ph idx="1"/>
              </p:nvPr>
            </p:nvSpPr>
            <p:spPr>
              <a:xfrm>
                <a:off x="342900" y="1524000"/>
                <a:ext cx="8286750" cy="3543301"/>
              </a:xfrm>
              <a:blipFill>
                <a:blip r:embed="rId4"/>
                <a:stretch>
                  <a:fillRect l="-1103" t="-4819"/>
                </a:stretch>
              </a:blipFill>
            </p:spPr>
            <p:txBody>
              <a:bodyPr/>
              <a:lstStyle/>
              <a:p>
                <a:r>
                  <a:rPr lang="en-SE">
                    <a:noFill/>
                  </a:rPr>
                  <a:t> </a:t>
                </a:r>
              </a:p>
            </p:txBody>
          </p:sp>
        </mc:Fallback>
      </mc:AlternateContent>
      <p:pic>
        <p:nvPicPr>
          <p:cNvPr id="2" name="Picture 1">
            <a:extLst>
              <a:ext uri="{FF2B5EF4-FFF2-40B4-BE49-F238E27FC236}">
                <a16:creationId xmlns:a16="http://schemas.microsoft.com/office/drawing/2014/main" id="{8570FD22-3012-43AC-83C7-84A166893C80}"/>
              </a:ext>
            </a:extLst>
          </p:cNvPr>
          <p:cNvPicPr>
            <a:picLocks noChangeAspect="1"/>
          </p:cNvPicPr>
          <p:nvPr/>
        </p:nvPicPr>
        <p:blipFill>
          <a:blip r:embed="rId5"/>
          <a:stretch>
            <a:fillRect/>
          </a:stretch>
        </p:blipFill>
        <p:spPr>
          <a:xfrm>
            <a:off x="4269177" y="5096490"/>
            <a:ext cx="4712167" cy="144249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C0CE514-C78C-42FC-81D9-AF9633975BDD}"/>
                  </a:ext>
                </a:extLst>
              </p:cNvPr>
              <p:cNvSpPr/>
              <p:nvPr/>
            </p:nvSpPr>
            <p:spPr>
              <a:xfrm>
                <a:off x="5638800" y="5978047"/>
                <a:ext cx="17288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𝑝</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e>
                        <m:e>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𝑎</m:t>
                          </m:r>
                        </m:e>
                      </m:d>
                    </m:oMath>
                  </m:oMathPara>
                </a14:m>
                <a:endParaRPr lang="en-SE" sz="2400" dirty="0"/>
              </a:p>
            </p:txBody>
          </p:sp>
        </mc:Choice>
        <mc:Fallback xmlns="">
          <p:sp>
            <p:nvSpPr>
              <p:cNvPr id="3" name="Rectangle 2">
                <a:extLst>
                  <a:ext uri="{FF2B5EF4-FFF2-40B4-BE49-F238E27FC236}">
                    <a16:creationId xmlns:a16="http://schemas.microsoft.com/office/drawing/2014/main" id="{0C0CE514-C78C-42FC-81D9-AF9633975BDD}"/>
                  </a:ext>
                </a:extLst>
              </p:cNvPr>
              <p:cNvSpPr>
                <a:spLocks noRot="1" noChangeAspect="1" noMove="1" noResize="1" noEditPoints="1" noAdjustHandles="1" noChangeArrowheads="1" noChangeShapeType="1" noTextEdit="1"/>
              </p:cNvSpPr>
              <p:nvPr/>
            </p:nvSpPr>
            <p:spPr>
              <a:xfrm>
                <a:off x="5638800" y="5978047"/>
                <a:ext cx="1728807" cy="461665"/>
              </a:xfrm>
              <a:prstGeom prst="rect">
                <a:avLst/>
              </a:prstGeom>
              <a:blipFill>
                <a:blip r:embed="rId6"/>
                <a:stretch>
                  <a:fillRect b="-13333"/>
                </a:stretch>
              </a:blipFill>
            </p:spPr>
            <p:txBody>
              <a:bodyPr/>
              <a:lstStyle/>
              <a:p>
                <a:r>
                  <a:rPr lang="en-SE">
                    <a:noFill/>
                  </a:rPr>
                  <a:t> </a:t>
                </a:r>
              </a:p>
            </p:txBody>
          </p:sp>
        </mc:Fallback>
      </mc:AlternateContent>
      <p:sp>
        <p:nvSpPr>
          <p:cNvPr id="17" name="Slide Number Placeholder 3">
            <a:extLst>
              <a:ext uri="{FF2B5EF4-FFF2-40B4-BE49-F238E27FC236}">
                <a16:creationId xmlns:a16="http://schemas.microsoft.com/office/drawing/2014/main" id="{2EE972F6-E7B1-4897-A03D-7E8D7192B698}"/>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3</a:t>
            </a:fld>
            <a:endParaRPr lang="en-US" altLang="zh-CN" dirty="0"/>
          </a:p>
        </p:txBody>
      </p:sp>
    </p:spTree>
    <p:extLst>
      <p:ext uri="{BB962C8B-B14F-4D97-AF65-F5344CB8AC3E}">
        <p14:creationId xmlns:p14="http://schemas.microsoft.com/office/powerpoint/2010/main" val="314260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0E45-BA98-4E3F-9FA9-E5253EAA7999}"/>
              </a:ext>
            </a:extLst>
          </p:cNvPr>
          <p:cNvSpPr>
            <a:spLocks noGrp="1"/>
          </p:cNvSpPr>
          <p:nvPr>
            <p:ph type="title"/>
          </p:nvPr>
        </p:nvSpPr>
        <p:spPr/>
        <p:txBody>
          <a:bodyPr/>
          <a:lstStyle/>
          <a:p>
            <a:r>
              <a:rPr lang="en-US" dirty="0"/>
              <a:t>Characteristics of RL</a:t>
            </a:r>
            <a:endParaRPr lang="en-SE" dirty="0"/>
          </a:p>
        </p:txBody>
      </p:sp>
      <p:sp>
        <p:nvSpPr>
          <p:cNvPr id="3" name="Content Placeholder 2">
            <a:extLst>
              <a:ext uri="{FF2B5EF4-FFF2-40B4-BE49-F238E27FC236}">
                <a16:creationId xmlns:a16="http://schemas.microsoft.com/office/drawing/2014/main" id="{7D44F80C-0618-4CDD-8664-C0C1A8069D32}"/>
              </a:ext>
            </a:extLst>
          </p:cNvPr>
          <p:cNvSpPr>
            <a:spLocks noGrp="1"/>
          </p:cNvSpPr>
          <p:nvPr>
            <p:ph idx="1"/>
          </p:nvPr>
        </p:nvSpPr>
        <p:spPr/>
        <p:txBody>
          <a:bodyPr/>
          <a:lstStyle/>
          <a:p>
            <a:r>
              <a:rPr lang="en-US" dirty="0"/>
              <a:t>There is no supervisor, only a reward signal (may be sparse)</a:t>
            </a:r>
          </a:p>
          <a:p>
            <a:r>
              <a:rPr lang="en-US" dirty="0"/>
              <a:t>Feedback is delayed, not instantaneous</a:t>
            </a:r>
          </a:p>
          <a:p>
            <a:r>
              <a:rPr lang="en-US" dirty="0"/>
              <a:t>Sequential, non </a:t>
            </a:r>
            <a:r>
              <a:rPr lang="en-US" dirty="0" err="1"/>
              <a:t>i.i.d</a:t>
            </a:r>
            <a:r>
              <a:rPr lang="en-US"/>
              <a:t> (</a:t>
            </a:r>
            <a:r>
              <a:rPr lang="en-US" dirty="0"/>
              <a:t>Independent and identically </a:t>
            </a:r>
            <a:r>
              <a:rPr lang="en-US"/>
              <a:t>distributed) data</a:t>
            </a:r>
            <a:endParaRPr lang="en-US" dirty="0"/>
          </a:p>
          <a:p>
            <a:pPr lvl="1"/>
            <a:r>
              <a:rPr lang="en-US" dirty="0"/>
              <a:t>Agent's actions affect the subsequent data it receives</a:t>
            </a:r>
            <a:endParaRPr lang="en-SE" dirty="0"/>
          </a:p>
        </p:txBody>
      </p:sp>
      <p:sp>
        <p:nvSpPr>
          <p:cNvPr id="4" name="Slide Number Placeholder 3">
            <a:extLst>
              <a:ext uri="{FF2B5EF4-FFF2-40B4-BE49-F238E27FC236}">
                <a16:creationId xmlns:a16="http://schemas.microsoft.com/office/drawing/2014/main" id="{F1B51FBC-6DB5-4364-8093-47566EFB2345}"/>
              </a:ext>
            </a:extLst>
          </p:cNvPr>
          <p:cNvSpPr>
            <a:spLocks noGrp="1"/>
          </p:cNvSpPr>
          <p:nvPr>
            <p:ph type="sldNum" sz="quarter" idx="12"/>
          </p:nvPr>
        </p:nvSpPr>
        <p:spPr/>
        <p:txBody>
          <a:bodyPr/>
          <a:lstStyle/>
          <a:p>
            <a:pPr>
              <a:defRPr/>
            </a:pPr>
            <a:fld id="{F57F456A-00AF-44E6-8D70-638C0D0130FF}" type="slidenum">
              <a:rPr lang="en-US" altLang="zh-CN" smtClean="0"/>
              <a:pPr>
                <a:defRPr/>
              </a:pPr>
              <a:t>4</a:t>
            </a:fld>
            <a:endParaRPr lang="en-US" altLang="zh-CN" dirty="0"/>
          </a:p>
        </p:txBody>
      </p:sp>
    </p:spTree>
    <p:extLst>
      <p:ext uri="{BB962C8B-B14F-4D97-AF65-F5344CB8AC3E}">
        <p14:creationId xmlns:p14="http://schemas.microsoft.com/office/powerpoint/2010/main" val="218690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6F39-961C-4EF1-BE9D-90B3AB58DFA9}"/>
              </a:ext>
            </a:extLst>
          </p:cNvPr>
          <p:cNvSpPr>
            <a:spLocks noGrp="1"/>
          </p:cNvSpPr>
          <p:nvPr>
            <p:ph type="title"/>
          </p:nvPr>
        </p:nvSpPr>
        <p:spPr/>
        <p:txBody>
          <a:bodyPr/>
          <a:lstStyle/>
          <a:p>
            <a:r>
              <a:rPr lang="en-US" dirty="0"/>
              <a:t>Model-Based vs. Model-Free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B1FC91-8C5B-4A8D-85D8-CDB8E474A081}"/>
                  </a:ext>
                </a:extLst>
              </p:cNvPr>
              <p:cNvSpPr>
                <a:spLocks noGrp="1"/>
              </p:cNvSpPr>
              <p:nvPr>
                <p:ph idx="1"/>
              </p:nvPr>
            </p:nvSpPr>
            <p:spPr>
              <a:xfrm>
                <a:off x="397601" y="1182305"/>
                <a:ext cx="8229600" cy="2580640"/>
              </a:xfrm>
            </p:spPr>
            <p:txBody>
              <a:bodyPr>
                <a:normAutofit fontScale="92500"/>
              </a:bodyPr>
              <a:lstStyle/>
              <a:p>
                <a:r>
                  <a:rPr lang="en-US" sz="2400" dirty="0"/>
                  <a:t>Model-Based RL: MDP planning </a:t>
                </a:r>
              </a:p>
              <a:p>
                <a:pPr lvl="1"/>
                <a:r>
                  <a:rPr lang="en-US" sz="2000" dirty="0"/>
                  <a:t>Learn MDP </a:t>
                </a:r>
                <a14:m>
                  <m:oMath xmlns:m="http://schemas.openxmlformats.org/officeDocument/2006/math">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𝑟</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e>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e>
                    </m:d>
                  </m:oMath>
                </a14:m>
                <a:r>
                  <a:rPr lang="en-US" sz="2000" dirty="0"/>
                  <a:t>(given current state </a:t>
                </a:r>
                <a14:m>
                  <m:oMath xmlns:m="http://schemas.openxmlformats.org/officeDocument/2006/math">
                    <m:r>
                      <a:rPr lang="en-US" sz="2000" b="0" i="1" smtClean="0">
                        <a:latin typeface="Cambria Math" panose="02040503050406030204" pitchFamily="18" charset="0"/>
                      </a:rPr>
                      <m:t>𝑠</m:t>
                    </m:r>
                    <m:r>
                      <a:rPr lang="en-US" sz="2000" i="1">
                        <a:latin typeface="Cambria Math" panose="02040503050406030204" pitchFamily="18" charset="0"/>
                      </a:rPr>
                      <m:t> </m:t>
                    </m:r>
                  </m:oMath>
                </a14:m>
                <a:r>
                  <a:rPr lang="en-US" sz="2000" dirty="0"/>
                  <a:t>and action </a:t>
                </a:r>
                <a14:m>
                  <m:oMath xmlns:m="http://schemas.openxmlformats.org/officeDocument/2006/math">
                    <m:r>
                      <a:rPr lang="en-US" sz="2000" b="0" i="1" smtClean="0">
                        <a:latin typeface="Cambria Math" panose="02040503050406030204" pitchFamily="18" charset="0"/>
                      </a:rPr>
                      <m:t>𝑎</m:t>
                    </m:r>
                  </m:oMath>
                </a14:m>
                <a:r>
                  <a:rPr lang="en-US" sz="2000" dirty="0"/>
                  <a:t>, returns prob distribution of current reward </a:t>
                </a:r>
                <a14:m>
                  <m:oMath xmlns:m="http://schemas.openxmlformats.org/officeDocument/2006/math">
                    <m:r>
                      <a:rPr lang="en-US" sz="2000" b="0" i="1" smtClean="0">
                        <a:latin typeface="Cambria Math" panose="02040503050406030204" pitchFamily="18" charset="0"/>
                      </a:rPr>
                      <m:t>𝑟</m:t>
                    </m:r>
                    <m:r>
                      <a:rPr lang="en-US" sz="2000" i="1">
                        <a:latin typeface="Cambria Math" panose="02040503050406030204" pitchFamily="18" charset="0"/>
                      </a:rPr>
                      <m:t> </m:t>
                    </m:r>
                  </m:oMath>
                </a14:m>
                <a:r>
                  <a:rPr lang="en-US" sz="2000" dirty="0"/>
                  <a:t>and next state </a:t>
                </a:r>
                <a14:m>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oMath>
                </a14:m>
                <a:r>
                  <a:rPr lang="en-US" sz="2000" dirty="0"/>
                  <a:t>), then plan with Value Iteration or Policy Iteration</a:t>
                </a:r>
              </a:p>
              <a:p>
                <a:r>
                  <a:rPr lang="en-US" sz="2400" dirty="0"/>
                  <a:t>Model-Free RL: Value-based (our focus) and Policy-based</a:t>
                </a:r>
              </a:p>
              <a:p>
                <a:pPr lvl="1"/>
                <a:r>
                  <a:rPr lang="en-US" sz="2000" dirty="0"/>
                  <a:t>Learn value function </a:t>
                </a:r>
                <a14:m>
                  <m:oMath xmlns:m="http://schemas.openxmlformats.org/officeDocument/2006/math">
                    <m:r>
                      <a:rPr lang="en-US" sz="2000" i="1">
                        <a:latin typeface="Cambria Math" panose="02040503050406030204" pitchFamily="18" charset="0"/>
                      </a:rPr>
                      <m:t>𝑉</m:t>
                    </m:r>
                    <m:d>
                      <m:dPr>
                        <m:ctrlPr>
                          <a:rPr lang="en-US" sz="2000" i="1">
                            <a:latin typeface="Cambria Math" panose="02040503050406030204" pitchFamily="18" charset="0"/>
                          </a:rPr>
                        </m:ctrlPr>
                      </m:dPr>
                      <m:e>
                        <m:r>
                          <a:rPr lang="en-US" sz="2000" i="1">
                            <a:latin typeface="Cambria Math" panose="02040503050406030204" pitchFamily="18" charset="0"/>
                          </a:rPr>
                          <m:t>𝑠</m:t>
                        </m:r>
                      </m:e>
                    </m:d>
                  </m:oMath>
                </a14:m>
                <a:r>
                  <a:rPr lang="en-US" sz="2000" i="1" dirty="0">
                    <a:latin typeface="Cambria Math" panose="02040503050406030204" pitchFamily="18" charset="0"/>
                  </a:rPr>
                  <a:t> </a:t>
                </a:r>
                <a:r>
                  <a:rPr lang="en-US" sz="2000" dirty="0"/>
                  <a:t>or</a:t>
                </a:r>
                <a14:m>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rPr>
                      <m:t>𝑄</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r>
                      <a:rPr lang="en-US" sz="2000" i="1">
                        <a:latin typeface="Cambria Math" panose="02040503050406030204" pitchFamily="18" charset="0"/>
                      </a:rPr>
                      <m:t>)</m:t>
                    </m:r>
                  </m:oMath>
                </a14:m>
                <a:r>
                  <a:rPr lang="en-US" sz="2000" dirty="0"/>
                  <a:t>, or policy function </a:t>
                </a:r>
                <a14:m>
                  <m:oMath xmlns:m="http://schemas.openxmlformats.org/officeDocument/2006/math">
                    <m:r>
                      <a:rPr lang="en-US" sz="2000" i="1">
                        <a:latin typeface="Cambria Math" panose="02040503050406030204" pitchFamily="18" charset="0"/>
                      </a:rPr>
                      <m:t>𝜋</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oMath>
                </a14:m>
                <a:r>
                  <a:rPr lang="en-US" sz="2000" dirty="0"/>
                  <a:t> without learning MDP</a:t>
                </a:r>
              </a:p>
            </p:txBody>
          </p:sp>
        </mc:Choice>
        <mc:Fallback xmlns="">
          <p:sp>
            <p:nvSpPr>
              <p:cNvPr id="3" name="Content Placeholder 2">
                <a:extLst>
                  <a:ext uri="{FF2B5EF4-FFF2-40B4-BE49-F238E27FC236}">
                    <a16:creationId xmlns:a16="http://schemas.microsoft.com/office/drawing/2014/main" id="{B2B1FC91-8C5B-4A8D-85D8-CDB8E474A081}"/>
                  </a:ext>
                </a:extLst>
              </p:cNvPr>
              <p:cNvSpPr>
                <a:spLocks noGrp="1" noRot="1" noChangeAspect="1" noMove="1" noResize="1" noEditPoints="1" noAdjustHandles="1" noChangeArrowheads="1" noChangeShapeType="1" noTextEdit="1"/>
              </p:cNvSpPr>
              <p:nvPr>
                <p:ph idx="1"/>
              </p:nvPr>
            </p:nvSpPr>
            <p:spPr>
              <a:xfrm>
                <a:off x="397601" y="1182305"/>
                <a:ext cx="8229600" cy="2580640"/>
              </a:xfrm>
              <a:blipFill>
                <a:blip r:embed="rId3"/>
                <a:stretch>
                  <a:fillRect l="-815" t="-141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33B4FC0F-F2C1-4161-8260-7103ECB9EF2C}"/>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a:p>
        </p:txBody>
      </p:sp>
      <p:grpSp>
        <p:nvGrpSpPr>
          <p:cNvPr id="59" name="Group 58">
            <a:extLst>
              <a:ext uri="{FF2B5EF4-FFF2-40B4-BE49-F238E27FC236}">
                <a16:creationId xmlns:a16="http://schemas.microsoft.com/office/drawing/2014/main" id="{3DF8DAE1-397B-4712-8DF1-91CE481A6E51}"/>
              </a:ext>
            </a:extLst>
          </p:cNvPr>
          <p:cNvGrpSpPr/>
          <p:nvPr/>
        </p:nvGrpSpPr>
        <p:grpSpPr>
          <a:xfrm>
            <a:off x="1524000" y="3657600"/>
            <a:ext cx="1794102" cy="2586800"/>
            <a:chOff x="669059" y="1766861"/>
            <a:chExt cx="1794102" cy="2586800"/>
          </a:xfrm>
        </p:grpSpPr>
        <p:sp>
          <p:nvSpPr>
            <p:cNvPr id="60" name="Rectangle: Rounded Corners 59">
              <a:extLst>
                <a:ext uri="{FF2B5EF4-FFF2-40B4-BE49-F238E27FC236}">
                  <a16:creationId xmlns:a16="http://schemas.microsoft.com/office/drawing/2014/main" id="{CE052DE9-8EA8-4D87-831C-EC8DFE597738}"/>
                </a:ext>
              </a:extLst>
            </p:cNvPr>
            <p:cNvSpPr/>
            <p:nvPr/>
          </p:nvSpPr>
          <p:spPr bwMode="auto">
            <a:xfrm>
              <a:off x="709260" y="2652466"/>
              <a:ext cx="1524000"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MDP</a:t>
              </a:r>
              <a:endParaRPr kumimoji="0" lang="en-SE" sz="1800" b="0" i="0" u="none" strike="noStrike" cap="none" normalizeH="0" baseline="0" dirty="0">
                <a:ln>
                  <a:noFill/>
                </a:ln>
                <a:solidFill>
                  <a:schemeClr val="tx1"/>
                </a:solidFill>
                <a:effectLst/>
                <a:latin typeface="Arial" charset="0"/>
              </a:endParaRPr>
            </a:p>
          </p:txBody>
        </p:sp>
        <p:cxnSp>
          <p:nvCxnSpPr>
            <p:cNvPr id="61" name="Straight Arrow Connector 60">
              <a:extLst>
                <a:ext uri="{FF2B5EF4-FFF2-40B4-BE49-F238E27FC236}">
                  <a16:creationId xmlns:a16="http://schemas.microsoft.com/office/drawing/2014/main" id="{51A507F2-CE6C-4862-87E5-F76623AACBEC}"/>
                </a:ext>
              </a:extLst>
            </p:cNvPr>
            <p:cNvCxnSpPr>
              <a:cxnSpLocks/>
            </p:cNvCxnSpPr>
            <p:nvPr/>
          </p:nvCxnSpPr>
          <p:spPr bwMode="auto">
            <a:xfrm>
              <a:off x="1099594"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073D2EA-113E-4C0E-B0DF-D7A7E0960912}"/>
                    </a:ext>
                  </a:extLst>
                </p:cNvPr>
                <p:cNvSpPr txBox="1"/>
                <p:nvPr/>
              </p:nvSpPr>
              <p:spPr>
                <a:xfrm>
                  <a:off x="669059"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62" name="TextBox 61">
                  <a:extLst>
                    <a:ext uri="{FF2B5EF4-FFF2-40B4-BE49-F238E27FC236}">
                      <a16:creationId xmlns:a16="http://schemas.microsoft.com/office/drawing/2014/main" id="{F073D2EA-113E-4C0E-B0DF-D7A7E0960912}"/>
                    </a:ext>
                  </a:extLst>
                </p:cNvPr>
                <p:cNvSpPr txBox="1">
                  <a:spLocks noRot="1" noChangeAspect="1" noMove="1" noResize="1" noEditPoints="1" noAdjustHandles="1" noChangeArrowheads="1" noChangeShapeType="1" noTextEdit="1"/>
                </p:cNvSpPr>
                <p:nvPr/>
              </p:nvSpPr>
              <p:spPr>
                <a:xfrm>
                  <a:off x="669059" y="1766861"/>
                  <a:ext cx="861070" cy="369332"/>
                </a:xfrm>
                <a:prstGeom prst="rect">
                  <a:avLst/>
                </a:prstGeom>
                <a:blipFill>
                  <a:blip r:embed="rId4"/>
                  <a:stretch>
                    <a:fillRect l="-5674"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3C796AD5-58B9-4A89-AFBD-2438207F7BC0}"/>
                    </a:ext>
                  </a:extLst>
                </p:cNvPr>
                <p:cNvSpPr txBox="1"/>
                <p:nvPr/>
              </p:nvSpPr>
              <p:spPr>
                <a:xfrm>
                  <a:off x="1426224"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63" name="TextBox 62">
                  <a:extLst>
                    <a:ext uri="{FF2B5EF4-FFF2-40B4-BE49-F238E27FC236}">
                      <a16:creationId xmlns:a16="http://schemas.microsoft.com/office/drawing/2014/main" id="{3C796AD5-58B9-4A89-AFBD-2438207F7BC0}"/>
                    </a:ext>
                  </a:extLst>
                </p:cNvPr>
                <p:cNvSpPr txBox="1">
                  <a:spLocks noRot="1" noChangeAspect="1" noMove="1" noResize="1" noEditPoints="1" noAdjustHandles="1" noChangeArrowheads="1" noChangeShapeType="1" noTextEdit="1"/>
                </p:cNvSpPr>
                <p:nvPr/>
              </p:nvSpPr>
              <p:spPr>
                <a:xfrm>
                  <a:off x="1426224" y="1773831"/>
                  <a:ext cx="998222" cy="369332"/>
                </a:xfrm>
                <a:prstGeom prst="rect">
                  <a:avLst/>
                </a:prstGeom>
                <a:blipFill>
                  <a:blip r:embed="rId5"/>
                  <a:stretch>
                    <a:fillRect l="-4878" t="-8197" b="-24590"/>
                  </a:stretch>
                </a:blipFill>
              </p:spPr>
              <p:txBody>
                <a:bodyPr/>
                <a:lstStyle/>
                <a:p>
                  <a:r>
                    <a:rPr lang="en-SE">
                      <a:noFill/>
                    </a:rPr>
                    <a:t> </a:t>
                  </a:r>
                </a:p>
              </p:txBody>
            </p:sp>
          </mc:Fallback>
        </mc:AlternateContent>
        <p:cxnSp>
          <p:nvCxnSpPr>
            <p:cNvPr id="64" name="Straight Arrow Connector 63">
              <a:extLst>
                <a:ext uri="{FF2B5EF4-FFF2-40B4-BE49-F238E27FC236}">
                  <a16:creationId xmlns:a16="http://schemas.microsoft.com/office/drawing/2014/main" id="{1526768C-2799-4EFC-937C-A4C1BB838281}"/>
                </a:ext>
              </a:extLst>
            </p:cNvPr>
            <p:cNvCxnSpPr>
              <a:cxnSpLocks/>
            </p:cNvCxnSpPr>
            <p:nvPr/>
          </p:nvCxnSpPr>
          <p:spPr bwMode="auto">
            <a:xfrm>
              <a:off x="1860597"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9D7736EB-2EAD-4666-89EC-3009E87502C1}"/>
                    </a:ext>
                  </a:extLst>
                </p:cNvPr>
                <p:cNvSpPr txBox="1"/>
                <p:nvPr/>
              </p:nvSpPr>
              <p:spPr>
                <a:xfrm>
                  <a:off x="776520" y="3707330"/>
                  <a:ext cx="915635" cy="646331"/>
                </a:xfrm>
                <a:prstGeom prst="rect">
                  <a:avLst/>
                </a:prstGeom>
                <a:noFill/>
              </p:spPr>
              <p:txBody>
                <a:bodyPr wrap="none" rtlCol="0">
                  <a:spAutoFit/>
                </a:bodyPr>
                <a:lstStyle/>
                <a:p>
                  <a:r>
                    <a:rPr lang="en-US" dirty="0"/>
                    <a:t>next</a:t>
                  </a:r>
                </a:p>
                <a:p>
                  <a:r>
                    <a:rPr lang="en-US" dirty="0"/>
                    <a:t>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SE" dirty="0"/>
                </a:p>
              </p:txBody>
            </p:sp>
          </mc:Choice>
          <mc:Fallback xmlns="">
            <p:sp>
              <p:nvSpPr>
                <p:cNvPr id="65" name="TextBox 64">
                  <a:extLst>
                    <a:ext uri="{FF2B5EF4-FFF2-40B4-BE49-F238E27FC236}">
                      <a16:creationId xmlns:a16="http://schemas.microsoft.com/office/drawing/2014/main" id="{9D7736EB-2EAD-4666-89EC-3009E87502C1}"/>
                    </a:ext>
                  </a:extLst>
                </p:cNvPr>
                <p:cNvSpPr txBox="1">
                  <a:spLocks noRot="1" noChangeAspect="1" noMove="1" noResize="1" noEditPoints="1" noAdjustHandles="1" noChangeArrowheads="1" noChangeShapeType="1" noTextEdit="1"/>
                </p:cNvSpPr>
                <p:nvPr/>
              </p:nvSpPr>
              <p:spPr>
                <a:xfrm>
                  <a:off x="776520" y="3707330"/>
                  <a:ext cx="915635" cy="646331"/>
                </a:xfrm>
                <a:prstGeom prst="rect">
                  <a:avLst/>
                </a:prstGeom>
                <a:blipFill>
                  <a:blip r:embed="rId6"/>
                  <a:stretch>
                    <a:fillRect l="-6000" t="-4717" b="-14151"/>
                  </a:stretch>
                </a:blipFill>
              </p:spPr>
              <p:txBody>
                <a:bodyPr/>
                <a:lstStyle/>
                <a:p>
                  <a:r>
                    <a:rPr lang="en-SE">
                      <a:noFill/>
                    </a:rPr>
                    <a:t> </a:t>
                  </a:r>
                </a:p>
              </p:txBody>
            </p:sp>
          </mc:Fallback>
        </mc:AlternateContent>
        <p:cxnSp>
          <p:nvCxnSpPr>
            <p:cNvPr id="66" name="Straight Arrow Connector 65">
              <a:extLst>
                <a:ext uri="{FF2B5EF4-FFF2-40B4-BE49-F238E27FC236}">
                  <a16:creationId xmlns:a16="http://schemas.microsoft.com/office/drawing/2014/main" id="{D56AF08B-F4A4-45BC-9BBD-7327E26CF721}"/>
                </a:ext>
              </a:extLst>
            </p:cNvPr>
            <p:cNvCxnSpPr>
              <a:cxnSpLocks/>
            </p:cNvCxnSpPr>
            <p:nvPr/>
          </p:nvCxnSpPr>
          <p:spPr bwMode="auto">
            <a:xfrm>
              <a:off x="1099594" y="3265713"/>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904D01E-09A4-4AEC-B67C-0D6650BFD969}"/>
                    </a:ext>
                  </a:extLst>
                </p:cNvPr>
                <p:cNvSpPr txBox="1"/>
                <p:nvPr/>
              </p:nvSpPr>
              <p:spPr>
                <a:xfrm>
                  <a:off x="1394983" y="3703683"/>
                  <a:ext cx="1068178" cy="369332"/>
                </a:xfrm>
                <a:prstGeom prst="rect">
                  <a:avLst/>
                </a:prstGeom>
                <a:noFill/>
              </p:spPr>
              <p:txBody>
                <a:bodyPr wrap="none" rtlCol="0">
                  <a:spAutoFit/>
                </a:bodyPr>
                <a:lstStyle/>
                <a:p>
                  <a:r>
                    <a:rPr lang="en-US" dirty="0"/>
                    <a:t>reward </a:t>
                  </a:r>
                  <a14:m>
                    <m:oMath xmlns:m="http://schemas.openxmlformats.org/officeDocument/2006/math">
                      <m:r>
                        <a:rPr lang="en-US" b="0" i="1" smtClean="0">
                          <a:latin typeface="Cambria Math" panose="02040503050406030204" pitchFamily="18" charset="0"/>
                        </a:rPr>
                        <m:t>𝑟</m:t>
                      </m:r>
                    </m:oMath>
                  </a14:m>
                  <a:endParaRPr lang="en-SE" dirty="0"/>
                </a:p>
              </p:txBody>
            </p:sp>
          </mc:Choice>
          <mc:Fallback xmlns="">
            <p:sp>
              <p:nvSpPr>
                <p:cNvPr id="67" name="TextBox 66">
                  <a:extLst>
                    <a:ext uri="{FF2B5EF4-FFF2-40B4-BE49-F238E27FC236}">
                      <a16:creationId xmlns:a16="http://schemas.microsoft.com/office/drawing/2014/main" id="{7904D01E-09A4-4AEC-B67C-0D6650BFD969}"/>
                    </a:ext>
                  </a:extLst>
                </p:cNvPr>
                <p:cNvSpPr txBox="1">
                  <a:spLocks noRot="1" noChangeAspect="1" noMove="1" noResize="1" noEditPoints="1" noAdjustHandles="1" noChangeArrowheads="1" noChangeShapeType="1" noTextEdit="1"/>
                </p:cNvSpPr>
                <p:nvPr/>
              </p:nvSpPr>
              <p:spPr>
                <a:xfrm>
                  <a:off x="1394983" y="3703683"/>
                  <a:ext cx="1068178" cy="369332"/>
                </a:xfrm>
                <a:prstGeom prst="rect">
                  <a:avLst/>
                </a:prstGeom>
                <a:blipFill>
                  <a:blip r:embed="rId7"/>
                  <a:stretch>
                    <a:fillRect l="-4571" t="-10000" b="-26667"/>
                  </a:stretch>
                </a:blipFill>
              </p:spPr>
              <p:txBody>
                <a:bodyPr/>
                <a:lstStyle/>
                <a:p>
                  <a:r>
                    <a:rPr lang="en-SE">
                      <a:noFill/>
                    </a:rPr>
                    <a:t> </a:t>
                  </a:r>
                </a:p>
              </p:txBody>
            </p:sp>
          </mc:Fallback>
        </mc:AlternateContent>
        <p:cxnSp>
          <p:nvCxnSpPr>
            <p:cNvPr id="68" name="Straight Arrow Connector 67">
              <a:extLst>
                <a:ext uri="{FF2B5EF4-FFF2-40B4-BE49-F238E27FC236}">
                  <a16:creationId xmlns:a16="http://schemas.microsoft.com/office/drawing/2014/main" id="{AFCF2F2F-4C10-42A0-ADE0-D28852AD68A5}"/>
                </a:ext>
              </a:extLst>
            </p:cNvPr>
            <p:cNvCxnSpPr>
              <a:cxnSpLocks/>
            </p:cNvCxnSpPr>
            <p:nvPr/>
          </p:nvCxnSpPr>
          <p:spPr bwMode="auto">
            <a:xfrm>
              <a:off x="1860597"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69" name="Group 68">
            <a:extLst>
              <a:ext uri="{FF2B5EF4-FFF2-40B4-BE49-F238E27FC236}">
                <a16:creationId xmlns:a16="http://schemas.microsoft.com/office/drawing/2014/main" id="{0D30E00B-8DC4-4DA9-B9FE-EED43B0E6A66}"/>
              </a:ext>
            </a:extLst>
          </p:cNvPr>
          <p:cNvGrpSpPr/>
          <p:nvPr/>
        </p:nvGrpSpPr>
        <p:grpSpPr>
          <a:xfrm>
            <a:off x="3874435" y="3657600"/>
            <a:ext cx="1755387" cy="2028605"/>
            <a:chOff x="2971800" y="1766861"/>
            <a:chExt cx="1755387" cy="2028605"/>
          </a:xfrm>
        </p:grpSpPr>
        <mc:AlternateContent xmlns:mc="http://schemas.openxmlformats.org/markup-compatibility/2006" xmlns:a14="http://schemas.microsoft.com/office/drawing/2010/main">
          <mc:Choice Requires="a14">
            <p:sp>
              <p:nvSpPr>
                <p:cNvPr id="70" name="Rectangle: Rounded Corners 69">
                  <a:extLst>
                    <a:ext uri="{FF2B5EF4-FFF2-40B4-BE49-F238E27FC236}">
                      <a16:creationId xmlns:a16="http://schemas.microsoft.com/office/drawing/2014/main" id="{8B43147E-9E53-4C29-9CAB-997EE7CB8875}"/>
                    </a:ext>
                  </a:extLst>
                </p:cNvPr>
                <p:cNvSpPr/>
                <p:nvPr/>
              </p:nvSpPr>
              <p:spPr bwMode="auto">
                <a:xfrm>
                  <a:off x="2997259" y="2652466"/>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endParaRPr lang="en-SE" dirty="0"/>
                </a:p>
              </p:txBody>
            </p:sp>
          </mc:Choice>
          <mc:Fallback xmlns="">
            <p:sp>
              <p:nvSpPr>
                <p:cNvPr id="70" name="Rectangle: Rounded Corners 69">
                  <a:extLst>
                    <a:ext uri="{FF2B5EF4-FFF2-40B4-BE49-F238E27FC236}">
                      <a16:creationId xmlns:a16="http://schemas.microsoft.com/office/drawing/2014/main" id="{8B43147E-9E53-4C29-9CAB-997EE7CB8875}"/>
                    </a:ext>
                  </a:extLst>
                </p:cNvPr>
                <p:cNvSpPr>
                  <a:spLocks noRot="1" noChangeAspect="1" noMove="1" noResize="1" noEditPoints="1" noAdjustHandles="1" noChangeArrowheads="1" noChangeShapeType="1" noTextEdit="1"/>
                </p:cNvSpPr>
                <p:nvPr/>
              </p:nvSpPr>
              <p:spPr bwMode="auto">
                <a:xfrm>
                  <a:off x="2997259" y="2652466"/>
                  <a:ext cx="1623684" cy="609600"/>
                </a:xfrm>
                <a:prstGeom prst="roundRect">
                  <a:avLst/>
                </a:prstGeom>
                <a:blipFill>
                  <a:blip r:embed="rId8"/>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71" name="Straight Arrow Connector 70">
              <a:extLst>
                <a:ext uri="{FF2B5EF4-FFF2-40B4-BE49-F238E27FC236}">
                  <a16:creationId xmlns:a16="http://schemas.microsoft.com/office/drawing/2014/main" id="{C50C3ED4-E448-4C3C-B0A1-46A93F99ECFD}"/>
                </a:ext>
              </a:extLst>
            </p:cNvPr>
            <p:cNvCxnSpPr>
              <a:cxnSpLocks/>
            </p:cNvCxnSpPr>
            <p:nvPr/>
          </p:nvCxnSpPr>
          <p:spPr bwMode="auto">
            <a:xfrm>
              <a:off x="3402335"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90E056B-A39A-4E5E-AFFA-CF2168B9BFF1}"/>
                    </a:ext>
                  </a:extLst>
                </p:cNvPr>
                <p:cNvSpPr txBox="1"/>
                <p:nvPr/>
              </p:nvSpPr>
              <p:spPr>
                <a:xfrm>
                  <a:off x="2971800"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72" name="TextBox 71">
                  <a:extLst>
                    <a:ext uri="{FF2B5EF4-FFF2-40B4-BE49-F238E27FC236}">
                      <a16:creationId xmlns:a16="http://schemas.microsoft.com/office/drawing/2014/main" id="{190E056B-A39A-4E5E-AFFA-CF2168B9BFF1}"/>
                    </a:ext>
                  </a:extLst>
                </p:cNvPr>
                <p:cNvSpPr txBox="1">
                  <a:spLocks noRot="1" noChangeAspect="1" noMove="1" noResize="1" noEditPoints="1" noAdjustHandles="1" noChangeArrowheads="1" noChangeShapeType="1" noTextEdit="1"/>
                </p:cNvSpPr>
                <p:nvPr/>
              </p:nvSpPr>
              <p:spPr>
                <a:xfrm>
                  <a:off x="2971800" y="1766861"/>
                  <a:ext cx="861070" cy="369332"/>
                </a:xfrm>
                <a:prstGeom prst="rect">
                  <a:avLst/>
                </a:prstGeom>
                <a:blipFill>
                  <a:blip r:embed="rId9"/>
                  <a:stretch>
                    <a:fillRect l="-6383"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FAA56AC-6D58-4505-9D1B-65324EF7E56C}"/>
                    </a:ext>
                  </a:extLst>
                </p:cNvPr>
                <p:cNvSpPr txBox="1"/>
                <p:nvPr/>
              </p:nvSpPr>
              <p:spPr>
                <a:xfrm>
                  <a:off x="3728965"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73" name="TextBox 72">
                  <a:extLst>
                    <a:ext uri="{FF2B5EF4-FFF2-40B4-BE49-F238E27FC236}">
                      <a16:creationId xmlns:a16="http://schemas.microsoft.com/office/drawing/2014/main" id="{2FAA56AC-6D58-4505-9D1B-65324EF7E56C}"/>
                    </a:ext>
                  </a:extLst>
                </p:cNvPr>
                <p:cNvSpPr txBox="1">
                  <a:spLocks noRot="1" noChangeAspect="1" noMove="1" noResize="1" noEditPoints="1" noAdjustHandles="1" noChangeArrowheads="1" noChangeShapeType="1" noTextEdit="1"/>
                </p:cNvSpPr>
                <p:nvPr/>
              </p:nvSpPr>
              <p:spPr>
                <a:xfrm>
                  <a:off x="3728965" y="1773831"/>
                  <a:ext cx="998222" cy="369332"/>
                </a:xfrm>
                <a:prstGeom prst="rect">
                  <a:avLst/>
                </a:prstGeom>
                <a:blipFill>
                  <a:blip r:embed="rId10"/>
                  <a:stretch>
                    <a:fillRect l="-5488" t="-8197" b="-24590"/>
                  </a:stretch>
                </a:blipFill>
              </p:spPr>
              <p:txBody>
                <a:bodyPr/>
                <a:lstStyle/>
                <a:p>
                  <a:r>
                    <a:rPr lang="en-SE">
                      <a:noFill/>
                    </a:rPr>
                    <a:t> </a:t>
                  </a:r>
                </a:p>
              </p:txBody>
            </p:sp>
          </mc:Fallback>
        </mc:AlternateContent>
        <p:cxnSp>
          <p:nvCxnSpPr>
            <p:cNvPr id="74" name="Straight Arrow Connector 73">
              <a:extLst>
                <a:ext uri="{FF2B5EF4-FFF2-40B4-BE49-F238E27FC236}">
                  <a16:creationId xmlns:a16="http://schemas.microsoft.com/office/drawing/2014/main" id="{A5654829-B0B1-4796-ABAE-36CC2FD77FBC}"/>
                </a:ext>
              </a:extLst>
            </p:cNvPr>
            <p:cNvCxnSpPr>
              <a:cxnSpLocks/>
            </p:cNvCxnSpPr>
            <p:nvPr/>
          </p:nvCxnSpPr>
          <p:spPr bwMode="auto">
            <a:xfrm>
              <a:off x="4163338" y="2119066"/>
              <a:ext cx="0" cy="533400"/>
            </a:xfrm>
            <a:prstGeom prst="straightConnector1">
              <a:avLst/>
            </a:prstGeom>
            <a:noFill/>
            <a:ln w="25400" cap="flat" cmpd="sng" algn="ctr">
              <a:solidFill>
                <a:schemeClr val="tx1"/>
              </a:solidFill>
              <a:prstDash val="solid"/>
              <a:round/>
              <a:headEnd type="none" w="med" len="med"/>
              <a:tailEnd type="triangle"/>
            </a:ln>
            <a:effectLst/>
          </p:spPr>
        </p:cxnSp>
        <p:cxnSp>
          <p:nvCxnSpPr>
            <p:cNvPr id="76" name="Straight Arrow Connector 75">
              <a:extLst>
                <a:ext uri="{FF2B5EF4-FFF2-40B4-BE49-F238E27FC236}">
                  <a16:creationId xmlns:a16="http://schemas.microsoft.com/office/drawing/2014/main" id="{8401A176-41FC-4F26-9CC0-C4BDE55A97FD}"/>
                </a:ext>
              </a:extLst>
            </p:cNvPr>
            <p:cNvCxnSpPr>
              <a:cxnSpLocks/>
            </p:cNvCxnSpPr>
            <p:nvPr/>
          </p:nvCxnSpPr>
          <p:spPr bwMode="auto">
            <a:xfrm>
              <a:off x="3821154"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77" name="Group 76">
            <a:extLst>
              <a:ext uri="{FF2B5EF4-FFF2-40B4-BE49-F238E27FC236}">
                <a16:creationId xmlns:a16="http://schemas.microsoft.com/office/drawing/2014/main" id="{E955A1B5-DD57-4242-9E8B-D3B78E305176}"/>
              </a:ext>
            </a:extLst>
          </p:cNvPr>
          <p:cNvGrpSpPr/>
          <p:nvPr/>
        </p:nvGrpSpPr>
        <p:grpSpPr>
          <a:xfrm>
            <a:off x="6186154" y="3657600"/>
            <a:ext cx="1794809" cy="2306154"/>
            <a:chOff x="5331213" y="1774882"/>
            <a:chExt cx="1794809" cy="2306154"/>
          </a:xfrm>
        </p:grpSpPr>
        <mc:AlternateContent xmlns:mc="http://schemas.openxmlformats.org/markup-compatibility/2006" xmlns:a14="http://schemas.microsoft.com/office/drawing/2010/main">
          <mc:Choice Requires="a14">
            <p:sp>
              <p:nvSpPr>
                <p:cNvPr id="78" name="Rectangle: Rounded Corners 77">
                  <a:extLst>
                    <a:ext uri="{FF2B5EF4-FFF2-40B4-BE49-F238E27FC236}">
                      <a16:creationId xmlns:a16="http://schemas.microsoft.com/office/drawing/2014/main" id="{3BD22EF3-3957-4581-81F7-6DF6B0E59B15}"/>
                    </a:ext>
                  </a:extLst>
                </p:cNvPr>
                <p:cNvSpPr/>
                <p:nvPr/>
              </p:nvSpPr>
              <p:spPr bwMode="auto">
                <a:xfrm>
                  <a:off x="5356673" y="2660487"/>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Policy </a:t>
                  </a:r>
                  <a14:m>
                    <m:oMath xmlns:m="http://schemas.openxmlformats.org/officeDocument/2006/math">
                      <m:r>
                        <a:rPr lang="en-US" i="1" smtClean="0">
                          <a:latin typeface="Cambria Math" panose="02040503050406030204" pitchFamily="18" charset="0"/>
                        </a:rPr>
                        <m:t>𝜋</m:t>
                      </m:r>
                      <m:r>
                        <a:rPr lang="en-US" i="1" smtClean="0">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kumimoji="0" lang="en-SE" sz="1800" b="0" i="0" u="none" strike="noStrike" cap="none" normalizeH="0" baseline="0" dirty="0">
                    <a:ln>
                      <a:noFill/>
                    </a:ln>
                    <a:solidFill>
                      <a:schemeClr val="tx1"/>
                    </a:solidFill>
                    <a:effectLst/>
                    <a:latin typeface="Arial" charset="0"/>
                  </a:endParaRPr>
                </a:p>
              </p:txBody>
            </p:sp>
          </mc:Choice>
          <mc:Fallback xmlns="">
            <p:sp>
              <p:nvSpPr>
                <p:cNvPr id="78" name="Rectangle: Rounded Corners 77">
                  <a:extLst>
                    <a:ext uri="{FF2B5EF4-FFF2-40B4-BE49-F238E27FC236}">
                      <a16:creationId xmlns:a16="http://schemas.microsoft.com/office/drawing/2014/main" id="{3BD22EF3-3957-4581-81F7-6DF6B0E59B15}"/>
                    </a:ext>
                  </a:extLst>
                </p:cNvPr>
                <p:cNvSpPr>
                  <a:spLocks noRot="1" noChangeAspect="1" noMove="1" noResize="1" noEditPoints="1" noAdjustHandles="1" noChangeArrowheads="1" noChangeShapeType="1" noTextEdit="1"/>
                </p:cNvSpPr>
                <p:nvPr/>
              </p:nvSpPr>
              <p:spPr bwMode="auto">
                <a:xfrm>
                  <a:off x="5356673" y="2660487"/>
                  <a:ext cx="1623684" cy="609600"/>
                </a:xfrm>
                <a:prstGeom prst="roundRect">
                  <a:avLst/>
                </a:prstGeom>
                <a:blipFill>
                  <a:blip r:embed="rId11"/>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79" name="Straight Arrow Connector 78">
              <a:extLst>
                <a:ext uri="{FF2B5EF4-FFF2-40B4-BE49-F238E27FC236}">
                  <a16:creationId xmlns:a16="http://schemas.microsoft.com/office/drawing/2014/main" id="{48191A91-9D42-438D-ADE6-28559ED2A060}"/>
                </a:ext>
              </a:extLst>
            </p:cNvPr>
            <p:cNvCxnSpPr>
              <a:cxnSpLocks/>
            </p:cNvCxnSpPr>
            <p:nvPr/>
          </p:nvCxnSpPr>
          <p:spPr bwMode="auto">
            <a:xfrm>
              <a:off x="5761748"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B372A81-26E5-4170-AB71-97C1221A7378}"/>
                    </a:ext>
                  </a:extLst>
                </p:cNvPr>
                <p:cNvSpPr txBox="1"/>
                <p:nvPr/>
              </p:nvSpPr>
              <p:spPr>
                <a:xfrm>
                  <a:off x="5331213" y="1774882"/>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80" name="TextBox 79">
                  <a:extLst>
                    <a:ext uri="{FF2B5EF4-FFF2-40B4-BE49-F238E27FC236}">
                      <a16:creationId xmlns:a16="http://schemas.microsoft.com/office/drawing/2014/main" id="{4B372A81-26E5-4170-AB71-97C1221A7378}"/>
                    </a:ext>
                  </a:extLst>
                </p:cNvPr>
                <p:cNvSpPr txBox="1">
                  <a:spLocks noRot="1" noChangeAspect="1" noMove="1" noResize="1" noEditPoints="1" noAdjustHandles="1" noChangeArrowheads="1" noChangeShapeType="1" noTextEdit="1"/>
                </p:cNvSpPr>
                <p:nvPr/>
              </p:nvSpPr>
              <p:spPr>
                <a:xfrm>
                  <a:off x="5331213" y="1774882"/>
                  <a:ext cx="861070" cy="369332"/>
                </a:xfrm>
                <a:prstGeom prst="rect">
                  <a:avLst/>
                </a:prstGeom>
                <a:blipFill>
                  <a:blip r:embed="rId12"/>
                  <a:stretch>
                    <a:fillRect l="-6383"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1ADEA83-AA78-41D6-B5D1-6A7C4CD608EA}"/>
                    </a:ext>
                  </a:extLst>
                </p:cNvPr>
                <p:cNvSpPr txBox="1"/>
                <p:nvPr/>
              </p:nvSpPr>
              <p:spPr>
                <a:xfrm>
                  <a:off x="6088378" y="1781852"/>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81" name="TextBox 80">
                  <a:extLst>
                    <a:ext uri="{FF2B5EF4-FFF2-40B4-BE49-F238E27FC236}">
                      <a16:creationId xmlns:a16="http://schemas.microsoft.com/office/drawing/2014/main" id="{31ADEA83-AA78-41D6-B5D1-6A7C4CD608EA}"/>
                    </a:ext>
                  </a:extLst>
                </p:cNvPr>
                <p:cNvSpPr txBox="1">
                  <a:spLocks noRot="1" noChangeAspect="1" noMove="1" noResize="1" noEditPoints="1" noAdjustHandles="1" noChangeArrowheads="1" noChangeShapeType="1" noTextEdit="1"/>
                </p:cNvSpPr>
                <p:nvPr/>
              </p:nvSpPr>
              <p:spPr>
                <a:xfrm>
                  <a:off x="6088378" y="1781852"/>
                  <a:ext cx="998222" cy="369332"/>
                </a:xfrm>
                <a:prstGeom prst="rect">
                  <a:avLst/>
                </a:prstGeom>
                <a:blipFill>
                  <a:blip r:embed="rId13"/>
                  <a:stretch>
                    <a:fillRect l="-5488" t="-8197" b="-24590"/>
                  </a:stretch>
                </a:blipFill>
              </p:spPr>
              <p:txBody>
                <a:bodyPr/>
                <a:lstStyle/>
                <a:p>
                  <a:r>
                    <a:rPr lang="en-SE">
                      <a:noFill/>
                    </a:rPr>
                    <a:t> </a:t>
                  </a:r>
                </a:p>
              </p:txBody>
            </p:sp>
          </mc:Fallback>
        </mc:AlternateContent>
        <p:cxnSp>
          <p:nvCxnSpPr>
            <p:cNvPr id="82" name="Straight Arrow Connector 81">
              <a:extLst>
                <a:ext uri="{FF2B5EF4-FFF2-40B4-BE49-F238E27FC236}">
                  <a16:creationId xmlns:a16="http://schemas.microsoft.com/office/drawing/2014/main" id="{0D928EC0-BA9E-407C-9C14-C463F91E0702}"/>
                </a:ext>
              </a:extLst>
            </p:cNvPr>
            <p:cNvCxnSpPr>
              <a:cxnSpLocks/>
            </p:cNvCxnSpPr>
            <p:nvPr/>
          </p:nvCxnSpPr>
          <p:spPr bwMode="auto">
            <a:xfrm>
              <a:off x="6522751"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F8102987-478A-4228-9997-EA825F0893BB}"/>
                    </a:ext>
                  </a:extLst>
                </p:cNvPr>
                <p:cNvSpPr txBox="1"/>
                <p:nvPr/>
              </p:nvSpPr>
              <p:spPr>
                <a:xfrm>
                  <a:off x="5380736" y="3711704"/>
                  <a:ext cx="1745286" cy="369332"/>
                </a:xfrm>
                <a:prstGeom prst="rect">
                  <a:avLst/>
                </a:prstGeom>
                <a:noFill/>
              </p:spPr>
              <p:txBody>
                <a:bodyPr wrap="none" rtlCol="0">
                  <a:spAutoFit/>
                </a:bodyPr>
                <a:lstStyle/>
                <a:p>
                  <a:r>
                    <a:rPr lang="en-US" dirty="0"/>
                    <a:t>action</a:t>
                  </a:r>
                  <a:r>
                    <a:rPr lang="en-US" i="1"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lang="en-SE" dirty="0"/>
                </a:p>
              </p:txBody>
            </p:sp>
          </mc:Choice>
          <mc:Fallback xmlns="">
            <p:sp>
              <p:nvSpPr>
                <p:cNvPr id="83" name="TextBox 82">
                  <a:extLst>
                    <a:ext uri="{FF2B5EF4-FFF2-40B4-BE49-F238E27FC236}">
                      <a16:creationId xmlns:a16="http://schemas.microsoft.com/office/drawing/2014/main" id="{F8102987-478A-4228-9997-EA825F0893BB}"/>
                    </a:ext>
                  </a:extLst>
                </p:cNvPr>
                <p:cNvSpPr txBox="1">
                  <a:spLocks noRot="1" noChangeAspect="1" noMove="1" noResize="1" noEditPoints="1" noAdjustHandles="1" noChangeArrowheads="1" noChangeShapeType="1" noTextEdit="1"/>
                </p:cNvSpPr>
                <p:nvPr/>
              </p:nvSpPr>
              <p:spPr>
                <a:xfrm>
                  <a:off x="5380736" y="3711704"/>
                  <a:ext cx="1745286" cy="369332"/>
                </a:xfrm>
                <a:prstGeom prst="rect">
                  <a:avLst/>
                </a:prstGeom>
                <a:blipFill>
                  <a:blip r:embed="rId14"/>
                  <a:stretch>
                    <a:fillRect l="-3147" t="-10000" r="-350" b="-26667"/>
                  </a:stretch>
                </a:blipFill>
              </p:spPr>
              <p:txBody>
                <a:bodyPr/>
                <a:lstStyle/>
                <a:p>
                  <a:r>
                    <a:rPr lang="en-SE">
                      <a:noFill/>
                    </a:rPr>
                    <a:t> </a:t>
                  </a:r>
                </a:p>
              </p:txBody>
            </p:sp>
          </mc:Fallback>
        </mc:AlternateContent>
        <p:cxnSp>
          <p:nvCxnSpPr>
            <p:cNvPr id="84" name="Straight Arrow Connector 83">
              <a:extLst>
                <a:ext uri="{FF2B5EF4-FFF2-40B4-BE49-F238E27FC236}">
                  <a16:creationId xmlns:a16="http://schemas.microsoft.com/office/drawing/2014/main" id="{CEB94166-9B93-4FD2-AD3B-6E66A80988D0}"/>
                </a:ext>
              </a:extLst>
            </p:cNvPr>
            <p:cNvCxnSpPr>
              <a:cxnSpLocks/>
            </p:cNvCxnSpPr>
            <p:nvPr/>
          </p:nvCxnSpPr>
          <p:spPr bwMode="auto">
            <a:xfrm>
              <a:off x="6180567" y="3270087"/>
              <a:ext cx="0" cy="533400"/>
            </a:xfrm>
            <a:prstGeom prst="straightConnector1">
              <a:avLst/>
            </a:prstGeom>
            <a:noFill/>
            <a:ln w="25400" cap="flat" cmpd="sng" algn="ctr">
              <a:solidFill>
                <a:schemeClr val="tx1"/>
              </a:solidFill>
              <a:prstDash val="solid"/>
              <a:round/>
              <a:headEnd type="none" w="med" len="med"/>
              <a:tailEnd type="triangle"/>
            </a:ln>
            <a:effectLst/>
          </p:spPr>
        </p:cxnSp>
      </p:grpSp>
      <p:graphicFrame>
        <p:nvGraphicFramePr>
          <p:cNvPr id="85" name="Table 63">
            <a:extLst>
              <a:ext uri="{FF2B5EF4-FFF2-40B4-BE49-F238E27FC236}">
                <a16:creationId xmlns:a16="http://schemas.microsoft.com/office/drawing/2014/main" id="{5972C3EA-5634-467D-8187-379D0605C119}"/>
              </a:ext>
            </a:extLst>
          </p:cNvPr>
          <p:cNvGraphicFramePr>
            <a:graphicFrameLocks/>
          </p:cNvGraphicFramePr>
          <p:nvPr/>
        </p:nvGraphicFramePr>
        <p:xfrm>
          <a:off x="1631461" y="6336868"/>
          <a:ext cx="6995880" cy="370840"/>
        </p:xfrm>
        <a:graphic>
          <a:graphicData uri="http://schemas.openxmlformats.org/drawingml/2006/table">
            <a:tbl>
              <a:tblPr firstRow="1" bandRow="1">
                <a:tableStyleId>{2D5ABB26-0587-4C30-8999-92F81FD0307C}</a:tableStyleId>
              </a:tblPr>
              <a:tblGrid>
                <a:gridCol w="2331960">
                  <a:extLst>
                    <a:ext uri="{9D8B030D-6E8A-4147-A177-3AD203B41FA5}">
                      <a16:colId xmlns:a16="http://schemas.microsoft.com/office/drawing/2014/main" val="1487118975"/>
                    </a:ext>
                  </a:extLst>
                </a:gridCol>
                <a:gridCol w="2331960">
                  <a:extLst>
                    <a:ext uri="{9D8B030D-6E8A-4147-A177-3AD203B41FA5}">
                      <a16:colId xmlns:a16="http://schemas.microsoft.com/office/drawing/2014/main" val="875602381"/>
                    </a:ext>
                  </a:extLst>
                </a:gridCol>
                <a:gridCol w="2331960">
                  <a:extLst>
                    <a:ext uri="{9D8B030D-6E8A-4147-A177-3AD203B41FA5}">
                      <a16:colId xmlns:a16="http://schemas.microsoft.com/office/drawing/2014/main" val="3256823831"/>
                    </a:ext>
                  </a:extLst>
                </a:gridCol>
              </a:tblGrid>
              <a:tr h="370840">
                <a:tc>
                  <a:txBody>
                    <a:bodyPr/>
                    <a:lstStyle/>
                    <a:p>
                      <a:r>
                        <a:rPr lang="en-US" dirty="0"/>
                        <a:t>MDP-based RL</a:t>
                      </a:r>
                      <a:endParaRPr lang="en-SE" dirty="0"/>
                    </a:p>
                  </a:txBody>
                  <a:tcPr/>
                </a:tc>
                <a:tc>
                  <a:txBody>
                    <a:bodyPr/>
                    <a:lstStyle/>
                    <a:p>
                      <a:r>
                        <a:rPr lang="en-US" dirty="0"/>
                        <a:t>Value-based RL</a:t>
                      </a:r>
                      <a:endParaRPr lang="en-SE" dirty="0"/>
                    </a:p>
                  </a:txBody>
                  <a:tcPr/>
                </a:tc>
                <a:tc>
                  <a:txBody>
                    <a:bodyPr/>
                    <a:lstStyle/>
                    <a:p>
                      <a:r>
                        <a:rPr lang="en-US" dirty="0"/>
                        <a:t>Policy-based RL</a:t>
                      </a:r>
                      <a:endParaRPr lang="en-SE" dirty="0"/>
                    </a:p>
                  </a:txBody>
                  <a:tcPr/>
                </a:tc>
                <a:extLst>
                  <a:ext uri="{0D108BD9-81ED-4DB2-BD59-A6C34878D82A}">
                    <a16:rowId xmlns:a16="http://schemas.microsoft.com/office/drawing/2014/main" val="473992227"/>
                  </a:ext>
                </a:extLst>
              </a:tr>
            </a:tbl>
          </a:graphicData>
        </a:graphic>
      </p:graphicFrame>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5420550-F481-40CA-8B38-45FF2035F094}"/>
                  </a:ext>
                </a:extLst>
              </p:cNvPr>
              <p:cNvSpPr txBox="1"/>
              <p:nvPr/>
            </p:nvSpPr>
            <p:spPr>
              <a:xfrm>
                <a:off x="3593960" y="5680377"/>
                <a:ext cx="2259658" cy="646331"/>
              </a:xfrm>
              <a:prstGeom prst="rect">
                <a:avLst/>
              </a:prstGeom>
              <a:noFill/>
            </p:spPr>
            <p:txBody>
              <a:bodyPr wrap="square" rtlCol="0" anchor="t">
                <a:spAutoFit/>
              </a:bodyPr>
              <a:lstStyle/>
              <a:p>
                <a:pPr algn="ctr"/>
                <a:r>
                  <a:rPr lang="en-US" dirty="0"/>
                  <a:t>action</a:t>
                </a:r>
              </a:p>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Para>
                </a14:m>
                <a:endParaRPr lang="en-SE" dirty="0"/>
              </a:p>
            </p:txBody>
          </p:sp>
        </mc:Choice>
        <mc:Fallback xmlns="">
          <p:sp>
            <p:nvSpPr>
              <p:cNvPr id="86" name="TextBox 85">
                <a:extLst>
                  <a:ext uri="{FF2B5EF4-FFF2-40B4-BE49-F238E27FC236}">
                    <a16:creationId xmlns:a16="http://schemas.microsoft.com/office/drawing/2014/main" id="{75420550-F481-40CA-8B38-45FF2035F094}"/>
                  </a:ext>
                </a:extLst>
              </p:cNvPr>
              <p:cNvSpPr txBox="1">
                <a:spLocks noRot="1" noChangeAspect="1" noMove="1" noResize="1" noEditPoints="1" noAdjustHandles="1" noChangeArrowheads="1" noChangeShapeType="1" noTextEdit="1"/>
              </p:cNvSpPr>
              <p:nvPr/>
            </p:nvSpPr>
            <p:spPr>
              <a:xfrm>
                <a:off x="3593960" y="5680377"/>
                <a:ext cx="2259658" cy="646331"/>
              </a:xfrm>
              <a:prstGeom prst="rect">
                <a:avLst/>
              </a:prstGeom>
              <a:blipFill>
                <a:blip r:embed="rId15"/>
                <a:stretch>
                  <a:fillRect t="-5660" b="-7547"/>
                </a:stretch>
              </a:blipFill>
            </p:spPr>
            <p:txBody>
              <a:bodyPr/>
              <a:lstStyle/>
              <a:p>
                <a:r>
                  <a:rPr lang="en-SE">
                    <a:noFill/>
                  </a:rPr>
                  <a:t> </a:t>
                </a:r>
              </a:p>
            </p:txBody>
          </p:sp>
        </mc:Fallback>
      </mc:AlternateContent>
      <p:sp>
        <p:nvSpPr>
          <p:cNvPr id="87" name="Rectangle 86">
            <a:extLst>
              <a:ext uri="{FF2B5EF4-FFF2-40B4-BE49-F238E27FC236}">
                <a16:creationId xmlns:a16="http://schemas.microsoft.com/office/drawing/2014/main" id="{3C5D8ACE-4F32-4140-A2CB-0FD5151D8257}"/>
              </a:ext>
            </a:extLst>
          </p:cNvPr>
          <p:cNvSpPr/>
          <p:nvPr/>
        </p:nvSpPr>
        <p:spPr bwMode="auto">
          <a:xfrm>
            <a:off x="1298757" y="3680612"/>
            <a:ext cx="2189189" cy="3043138"/>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0623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Model-Based RL</a:t>
            </a:r>
          </a:p>
        </p:txBody>
      </p:sp>
      <mc:AlternateContent xmlns:mc="http://schemas.openxmlformats.org/markup-compatibility/2006" xmlns:a14="http://schemas.microsoft.com/office/drawing/2010/main">
        <mc:Choice Requires="a14">
          <p:sp>
            <p:nvSpPr>
              <p:cNvPr id="9219" name="Rectangle 3"/>
              <p:cNvSpPr>
                <a:spLocks noGrp="1" noChangeArrowheads="1"/>
              </p:cNvSpPr>
              <p:nvPr>
                <p:ph idx="1"/>
              </p:nvPr>
            </p:nvSpPr>
            <p:spPr>
              <a:xfrm>
                <a:off x="457200" y="1295400"/>
                <a:ext cx="8458200" cy="3276600"/>
              </a:xfrm>
            </p:spPr>
            <p:txBody>
              <a:bodyPr>
                <a:normAutofit fontScale="92500" lnSpcReduction="20000"/>
              </a:bodyPr>
              <a:lstStyle/>
              <a:p>
                <a:pPr>
                  <a:lnSpc>
                    <a:spcPct val="80000"/>
                  </a:lnSpc>
                </a:pPr>
                <a:r>
                  <a:rPr lang="en-US" dirty="0"/>
                  <a:t>If MDP is not available, we can use Model-Based RL:</a:t>
                </a:r>
              </a:p>
              <a:p>
                <a:pPr>
                  <a:lnSpc>
                    <a:spcPct val="80000"/>
                  </a:lnSpc>
                </a:pPr>
                <a:r>
                  <a:rPr lang="en-US" dirty="0"/>
                  <a:t>Step 1: Learn empirical MDP model</a:t>
                </a:r>
              </a:p>
              <a:p>
                <a:pPr lvl="1">
                  <a:lnSpc>
                    <a:spcPct val="80000"/>
                  </a:lnSpc>
                </a:pPr>
                <a:r>
                  <a:rPr lang="en-US" dirty="0"/>
                  <a:t>Estimate the model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by executing some policy </a:t>
                </a:r>
                <a14:m>
                  <m:oMath xmlns:m="http://schemas.openxmlformats.org/officeDocument/2006/math">
                    <m:r>
                      <a:rPr lang="en-US" i="1">
                        <a:latin typeface="Cambria Math" panose="02040503050406030204" pitchFamily="18" charset="0"/>
                      </a:rPr>
                      <m:t>𝜋</m:t>
                    </m:r>
                  </m:oMath>
                </a14:m>
                <a:r>
                  <a:rPr lang="en-US" dirty="0"/>
                  <a:t> (may be random), and keeping track of outcomes </a:t>
                </a:r>
                <a14:m>
                  <m:oMath xmlns:m="http://schemas.openxmlformats.org/officeDocument/2006/math">
                    <m:r>
                      <a:rPr lang="en-US" i="1" dirty="0">
                        <a:latin typeface="Cambria Math" panose="02040503050406030204" pitchFamily="18" charset="0"/>
                      </a:rPr>
                      <m:t>𝑟</m:t>
                    </m:r>
                    <m:r>
                      <a:rPr lang="en-US" i="1" dirty="0">
                        <a:latin typeface="Cambria Math" panose="02040503050406030204" pitchFamily="18" charset="0"/>
                      </a:rPr>
                      <m:t>,</m:t>
                    </m:r>
                    <m:r>
                      <m:rPr>
                        <m:sty m:val="p"/>
                      </m:rPr>
                      <a:rPr lang="en-US" dirty="0">
                        <a:latin typeface="Cambria Math" panose="02040503050406030204" pitchFamily="18" charset="0"/>
                      </a:rPr>
                      <m:t>s</m:t>
                    </m:r>
                    <m:r>
                      <a:rPr lang="en-US" dirty="0">
                        <a:latin typeface="Cambria Math" panose="02040503050406030204" pitchFamily="18" charset="0"/>
                      </a:rPr>
                      <m:t>′</m:t>
                    </m:r>
                  </m:oMath>
                </a14:m>
                <a:r>
                  <a:rPr lang="en-US" dirty="0"/>
                  <a:t> for each </a:t>
                </a:r>
                <a14:m>
                  <m:oMath xmlns:m="http://schemas.openxmlformats.org/officeDocument/2006/math">
                    <m:r>
                      <a:rPr lang="en-US" i="1" dirty="0">
                        <a:latin typeface="Cambria Math" panose="02040503050406030204" pitchFamily="18" charset="0"/>
                      </a:rPr>
                      <m:t>𝑠</m:t>
                    </m:r>
                    <m:r>
                      <a:rPr lang="en-US" i="1" dirty="0">
                        <a:latin typeface="Cambria Math" panose="02040503050406030204" pitchFamily="18" charset="0"/>
                      </a:rPr>
                      <m:t>, </m:t>
                    </m:r>
                    <m:r>
                      <a:rPr lang="en-US" i="1" dirty="0">
                        <a:latin typeface="Cambria Math" panose="02040503050406030204" pitchFamily="18" charset="0"/>
                      </a:rPr>
                      <m:t>𝑎</m:t>
                    </m:r>
                    <m:r>
                      <a:rPr lang="en-US" i="1" dirty="0">
                        <a:latin typeface="Cambria Math" panose="02040503050406030204" pitchFamily="18" charset="0"/>
                      </a:rPr>
                      <m:t> </m:t>
                    </m:r>
                  </m:oMath>
                </a14:m>
                <a:r>
                  <a:rPr lang="en-US" dirty="0"/>
                  <a:t>in the observed episodes.</a:t>
                </a:r>
              </a:p>
              <a:p>
                <a:pPr>
                  <a:lnSpc>
                    <a:spcPct val="80000"/>
                  </a:lnSpc>
                </a:pPr>
                <a:r>
                  <a:rPr lang="en-US" dirty="0"/>
                  <a:t>Step 2: Do planning w. the learned MDP for the optimal policy</a:t>
                </a:r>
              </a:p>
              <a:p>
                <a:pPr lvl="1">
                  <a:lnSpc>
                    <a:spcPct val="80000"/>
                  </a:lnSpc>
                </a:pPr>
                <a:r>
                  <a:rPr lang="en-US" dirty="0"/>
                  <a:t>Dynamic Programming w. Value Iteration or Policy Iteration </a:t>
                </a:r>
              </a:p>
            </p:txBody>
          </p:sp>
        </mc:Choice>
        <mc:Fallback xmlns="">
          <p:sp>
            <p:nvSpPr>
              <p:cNvPr id="9219" name="Rectangle 3"/>
              <p:cNvSpPr>
                <a:spLocks noGrp="1" noRot="1" noChangeAspect="1" noMove="1" noResize="1" noEditPoints="1" noAdjustHandles="1" noChangeArrowheads="1" noChangeShapeType="1" noTextEdit="1"/>
              </p:cNvSpPr>
              <p:nvPr>
                <p:ph idx="1"/>
              </p:nvPr>
            </p:nvSpPr>
            <p:spPr>
              <a:xfrm>
                <a:off x="457200" y="1295400"/>
                <a:ext cx="8458200" cy="3276600"/>
              </a:xfrm>
              <a:blipFill>
                <a:blip r:embed="rId3"/>
                <a:stretch>
                  <a:fillRect l="-1441" t="-7449" r="-360" b="-372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6E97DB76-4DD8-4570-8007-26D7FFB21C48}"/>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6</a:t>
            </a:fld>
            <a:endParaRPr lang="en-US" altLang="zh-CN" dirty="0"/>
          </a:p>
        </p:txBody>
      </p:sp>
      <p:pic>
        <p:nvPicPr>
          <p:cNvPr id="2" name="Picture 1">
            <a:extLst>
              <a:ext uri="{FF2B5EF4-FFF2-40B4-BE49-F238E27FC236}">
                <a16:creationId xmlns:a16="http://schemas.microsoft.com/office/drawing/2014/main" id="{F47FA995-FC49-4658-B113-3A4BB8FFA411}"/>
              </a:ext>
            </a:extLst>
          </p:cNvPr>
          <p:cNvPicPr>
            <a:picLocks noChangeAspect="1"/>
          </p:cNvPicPr>
          <p:nvPr/>
        </p:nvPicPr>
        <p:blipFill>
          <a:blip r:embed="rId4"/>
          <a:stretch>
            <a:fillRect/>
          </a:stretch>
        </p:blipFill>
        <p:spPr>
          <a:xfrm>
            <a:off x="2809875" y="4358723"/>
            <a:ext cx="3524250" cy="2415787"/>
          </a:xfrm>
          <a:prstGeom prst="rect">
            <a:avLst/>
          </a:prstGeom>
        </p:spPr>
      </p:pic>
    </p:spTree>
    <p:extLst>
      <p:ext uri="{BB962C8B-B14F-4D97-AF65-F5344CB8AC3E}">
        <p14:creationId xmlns:p14="http://schemas.microsoft.com/office/powerpoint/2010/main" val="28198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MiniGW</a:t>
            </a:r>
            <a:r>
              <a:rPr lang="en-US" dirty="0"/>
              <a:t>: Model Learning</a:t>
            </a:r>
          </a:p>
        </p:txBody>
      </p:sp>
      <p:sp>
        <p:nvSpPr>
          <p:cNvPr id="4" name="TextBox 3"/>
          <p:cNvSpPr txBox="1"/>
          <p:nvPr/>
        </p:nvSpPr>
        <p:spPr>
          <a:xfrm>
            <a:off x="457200" y="1143000"/>
            <a:ext cx="1657350" cy="415498"/>
          </a:xfrm>
          <a:prstGeom prst="rect">
            <a:avLst/>
          </a:prstGeom>
          <a:noFill/>
        </p:spPr>
        <p:txBody>
          <a:bodyPr wrap="square" rtlCol="0">
            <a:spAutoFit/>
          </a:bodyPr>
          <a:lstStyle/>
          <a:p>
            <a:pPr algn="ctr"/>
            <a:r>
              <a:rPr lang="en-US" sz="2100" dirty="0">
                <a:solidFill>
                  <a:schemeClr val="accent2"/>
                </a:solidFill>
                <a:latin typeface="Calibri"/>
                <a:cs typeface="Calibri"/>
              </a:rPr>
              <a:t>Input Policy </a:t>
            </a:r>
            <a:r>
              <a:rPr lang="en-US" sz="2100" dirty="0">
                <a:solidFill>
                  <a:schemeClr val="accent2"/>
                </a:solidFill>
                <a:latin typeface="Calibri"/>
                <a:cs typeface="Calibri"/>
                <a:sym typeface="Symbol" pitchFamily="18" charset="2"/>
              </a:rPr>
              <a:t></a:t>
            </a:r>
            <a:r>
              <a:rPr lang="en-US" dirty="0">
                <a:solidFill>
                  <a:schemeClr val="accent2"/>
                </a:solidFill>
                <a:latin typeface="Calibri"/>
                <a:cs typeface="Calibri"/>
              </a:rPr>
              <a:t> </a:t>
            </a:r>
          </a:p>
        </p:txBody>
      </p:sp>
      <p:sp>
        <p:nvSpPr>
          <p:cNvPr id="14" name="Text Box 13"/>
          <p:cNvSpPr txBox="1">
            <a:spLocks noChangeArrowheads="1"/>
          </p:cNvSpPr>
          <p:nvPr/>
        </p:nvSpPr>
        <p:spPr bwMode="auto">
          <a:xfrm>
            <a:off x="342900" y="4180701"/>
            <a:ext cx="1828800" cy="369332"/>
          </a:xfrm>
          <a:prstGeom prst="rect">
            <a:avLst/>
          </a:prstGeom>
          <a:noFill/>
          <a:ln w="9525">
            <a:noFill/>
            <a:miter lim="800000"/>
            <a:headEnd/>
            <a:tailEnd/>
          </a:ln>
        </p:spPr>
        <p:txBody>
          <a:bodyPr wrap="square">
            <a:spAutoFit/>
          </a:bodyPr>
          <a:lstStyle/>
          <a:p>
            <a:pPr algn="ctr">
              <a:spcBef>
                <a:spcPct val="50000"/>
              </a:spcBef>
            </a:pPr>
            <a:r>
              <a:rPr lang="en-US" i="1" dirty="0">
                <a:latin typeface="Calibri"/>
                <a:cs typeface="Calibri"/>
                <a:sym typeface="Symbol" pitchFamily="18" charset="2"/>
              </a:rPr>
              <a:t>Assume: </a:t>
            </a:r>
            <a:r>
              <a:rPr lang="en-US" dirty="0">
                <a:latin typeface="Calibri"/>
                <a:cs typeface="Calibri"/>
                <a:sym typeface="Symbol" pitchFamily="18" charset="2"/>
              </a:rPr>
              <a:t> = 1</a:t>
            </a:r>
            <a:endParaRPr lang="en-US" dirty="0">
              <a:latin typeface="Calibri"/>
              <a:cs typeface="Calibri"/>
            </a:endParaRPr>
          </a:p>
        </p:txBody>
      </p:sp>
      <p:sp>
        <p:nvSpPr>
          <p:cNvPr id="15" name="TextBox 14"/>
          <p:cNvSpPr txBox="1"/>
          <p:nvPr/>
        </p:nvSpPr>
        <p:spPr>
          <a:xfrm>
            <a:off x="2800350" y="1143000"/>
            <a:ext cx="3371850" cy="415498"/>
          </a:xfrm>
          <a:prstGeom prst="rect">
            <a:avLst/>
          </a:prstGeom>
          <a:noFill/>
        </p:spPr>
        <p:txBody>
          <a:bodyPr wrap="square" rtlCol="0">
            <a:spAutoFit/>
          </a:bodyPr>
          <a:lstStyle/>
          <a:p>
            <a:pPr algn="ctr"/>
            <a:r>
              <a:rPr lang="en-US" sz="2100" dirty="0">
                <a:solidFill>
                  <a:schemeClr val="accent2"/>
                </a:solidFill>
                <a:latin typeface="Calibri"/>
                <a:cs typeface="Calibri"/>
              </a:rPr>
              <a:t>Observed Episodes (Training)</a:t>
            </a:r>
            <a:endParaRPr lang="en-US" dirty="0">
              <a:solidFill>
                <a:schemeClr val="accent2"/>
              </a:solidFill>
              <a:latin typeface="Calibri"/>
              <a:cs typeface="Calibri"/>
            </a:endParaRPr>
          </a:p>
        </p:txBody>
      </p:sp>
      <p:sp>
        <p:nvSpPr>
          <p:cNvPr id="18" name="TextBox 17"/>
          <p:cNvSpPr txBox="1"/>
          <p:nvPr/>
        </p:nvSpPr>
        <p:spPr>
          <a:xfrm>
            <a:off x="6743700" y="1143000"/>
            <a:ext cx="2057400" cy="415498"/>
          </a:xfrm>
          <a:prstGeom prst="rect">
            <a:avLst/>
          </a:prstGeom>
          <a:noFill/>
        </p:spPr>
        <p:txBody>
          <a:bodyPr wrap="square" rtlCol="0">
            <a:spAutoFit/>
          </a:bodyPr>
          <a:lstStyle/>
          <a:p>
            <a:pPr algn="ctr"/>
            <a:r>
              <a:rPr lang="en-US" sz="2100" dirty="0">
                <a:solidFill>
                  <a:schemeClr val="accent2"/>
                </a:solidFill>
                <a:latin typeface="Calibri"/>
                <a:cs typeface="Calibri"/>
              </a:rPr>
              <a:t>Learned Model</a:t>
            </a:r>
            <a:endParaRPr lang="en-US" dirty="0">
              <a:solidFill>
                <a:schemeClr val="accent2"/>
              </a:solidFill>
              <a:latin typeface="Calibri"/>
              <a:cs typeface="Calibri"/>
            </a:endParaRPr>
          </a:p>
        </p:txBody>
      </p:sp>
      <p:graphicFrame>
        <p:nvGraphicFramePr>
          <p:cNvPr id="19" name="Table 18"/>
          <p:cNvGraphicFramePr>
            <a:graphicFrameLocks noGrp="1"/>
          </p:cNvGraphicFramePr>
          <p:nvPr/>
        </p:nvGraphicFramePr>
        <p:xfrm>
          <a:off x="285750" y="200025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0" name="Rectangle 19"/>
          <p:cNvSpPr/>
          <p:nvPr/>
        </p:nvSpPr>
        <p:spPr>
          <a:xfrm>
            <a:off x="1727688" y="27234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1" name="Rectangle 20"/>
          <p:cNvSpPr/>
          <p:nvPr/>
        </p:nvSpPr>
        <p:spPr>
          <a:xfrm>
            <a:off x="1055076" y="2094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2" name="Isosceles Triangle 21"/>
          <p:cNvSpPr/>
          <p:nvPr/>
        </p:nvSpPr>
        <p:spPr>
          <a:xfrm rot="5400000">
            <a:off x="798736" y="288251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3" name="Isosceles Triangle 22"/>
          <p:cNvSpPr/>
          <p:nvPr/>
        </p:nvSpPr>
        <p:spPr>
          <a:xfrm rot="5400000">
            <a:off x="1440574" y="288251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4" name="Isosceles Triangle 23"/>
          <p:cNvSpPr/>
          <p:nvPr/>
        </p:nvSpPr>
        <p:spPr>
          <a:xfrm>
            <a:off x="1206744" y="328119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mc:AlternateContent xmlns:mc="http://schemas.openxmlformats.org/markup-compatibility/2006" xmlns:a14="http://schemas.microsoft.com/office/drawing/2010/main">
        <mc:Choice Requires="a14">
          <p:sp>
            <p:nvSpPr>
              <p:cNvPr id="26" name="TextBox 25"/>
              <p:cNvSpPr txBox="1"/>
              <p:nvPr/>
            </p:nvSpPr>
            <p:spPr>
              <a:xfrm>
                <a:off x="2527788" y="2039814"/>
                <a:ext cx="195702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𝐵</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𝐶</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𝐶</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𝐷</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𝐷</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𝑒𝑥𝑖𝑡</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𝑥</m:t>
                      </m:r>
                      <m:r>
                        <a:rPr lang="en-US" i="1" dirty="0" smtClean="0">
                          <a:latin typeface="Cambria Math" panose="02040503050406030204" pitchFamily="18" charset="0"/>
                          <a:cs typeface="Calibri"/>
                        </a:rPr>
                        <m:t>, 10)</m:t>
                      </m:r>
                    </m:oMath>
                  </m:oMathPara>
                </a14:m>
                <a:endParaRPr lang="en-US" dirty="0">
                  <a:latin typeface="Calibri"/>
                  <a:cs typeface="Calibri"/>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527788" y="2039814"/>
                <a:ext cx="1957020" cy="923330"/>
              </a:xfrm>
              <a:prstGeom prst="rect">
                <a:avLst/>
              </a:prstGeom>
              <a:blipFill>
                <a:blip r:embed="rId3"/>
                <a:stretch>
                  <a:fillRect b="-4636"/>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514850" y="2039814"/>
                <a:ext cx="1943099"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𝐵</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𝐶</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cs typeface="Calibri"/>
                        </a:rPr>
                        <m:t>(</m:t>
                      </m:r>
                      <m:r>
                        <a:rPr lang="en-US" i="1" dirty="0" smtClean="0">
                          <a:latin typeface="Cambria Math" panose="02040503050406030204" pitchFamily="18" charset="0"/>
                          <a:cs typeface="Calibri"/>
                        </a:rPr>
                        <m:t>𝐶</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𝐷</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cs typeface="Calibri"/>
                        </a:rPr>
                        <m:t>(</m:t>
                      </m:r>
                      <m:r>
                        <a:rPr lang="en-US" i="1" dirty="0" smtClean="0">
                          <a:latin typeface="Cambria Math" panose="02040503050406030204" pitchFamily="18" charset="0"/>
                          <a:cs typeface="Calibri"/>
                        </a:rPr>
                        <m:t>𝐷</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𝑒𝑥𝑖𝑡</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𝑥</m:t>
                      </m:r>
                      <m:r>
                        <a:rPr lang="en-US" i="1" dirty="0" smtClean="0">
                          <a:latin typeface="Cambria Math" panose="02040503050406030204" pitchFamily="18" charset="0"/>
                          <a:cs typeface="Calibri"/>
                        </a:rPr>
                        <m:t>, +10)</m:t>
                      </m:r>
                    </m:oMath>
                  </m:oMathPara>
                </a14:m>
                <a:endParaRPr lang="en-US" dirty="0">
                  <a:latin typeface="Calibri"/>
                  <a:cs typeface="Calibri"/>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514850" y="2039814"/>
                <a:ext cx="1943099" cy="923330"/>
              </a:xfrm>
              <a:prstGeom prst="rect">
                <a:avLst/>
              </a:prstGeom>
              <a:blipFill>
                <a:blip r:embed="rId4"/>
                <a:stretch>
                  <a:fillRect b="-4636"/>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692893" y="3638783"/>
                <a:ext cx="1587012"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𝐸</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𝑢</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𝐶</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𝐶</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𝐴</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𝐴</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𝑒𝑥𝑖𝑡</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𝑥</m:t>
                      </m:r>
                      <m:r>
                        <a:rPr lang="en-US" i="1" dirty="0" smtClean="0">
                          <a:latin typeface="Cambria Math" panose="02040503050406030204" pitchFamily="18" charset="0"/>
                          <a:cs typeface="Calibri"/>
                        </a:rPr>
                        <m:t>, −10)</m:t>
                      </m:r>
                    </m:oMath>
                  </m:oMathPara>
                </a14:m>
                <a:endParaRPr lang="en-US" dirty="0">
                  <a:latin typeface="Calibri"/>
                  <a:cs typeface="Calibri"/>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692893" y="3638783"/>
                <a:ext cx="1587012" cy="923330"/>
              </a:xfrm>
              <a:prstGeom prst="rect">
                <a:avLst/>
              </a:prstGeom>
              <a:blipFill>
                <a:blip r:embed="rId5"/>
                <a:stretch>
                  <a:fillRect l="-1154" r="-10769" b="-4636"/>
                </a:stretch>
              </a:blipFill>
            </p:spPr>
            <p:txBody>
              <a:bodyPr/>
              <a:lstStyle/>
              <a:p>
                <a:r>
                  <a:rPr lang="en-SE">
                    <a:noFill/>
                  </a:rPr>
                  <a:t> </a:t>
                </a:r>
              </a:p>
            </p:txBody>
          </p:sp>
        </mc:Fallback>
      </mc:AlternateContent>
      <p:sp>
        <p:nvSpPr>
          <p:cNvPr id="30" name="TextBox 29"/>
          <p:cNvSpPr txBox="1"/>
          <p:nvPr/>
        </p:nvSpPr>
        <p:spPr>
          <a:xfrm>
            <a:off x="2914650" y="1600200"/>
            <a:ext cx="1257300" cy="415498"/>
          </a:xfrm>
          <a:prstGeom prst="rect">
            <a:avLst/>
          </a:prstGeom>
          <a:noFill/>
        </p:spPr>
        <p:txBody>
          <a:bodyPr wrap="square" rtlCol="0">
            <a:spAutoFit/>
          </a:bodyPr>
          <a:lstStyle/>
          <a:p>
            <a:pPr algn="ctr"/>
            <a:r>
              <a:rPr lang="en-US" sz="2100" dirty="0">
                <a:latin typeface="Calibri"/>
                <a:cs typeface="Calibri"/>
              </a:rPr>
              <a:t>Episode 1</a:t>
            </a:r>
          </a:p>
        </p:txBody>
      </p:sp>
      <p:sp>
        <p:nvSpPr>
          <p:cNvPr id="31" name="Rounded Rectangle 30"/>
          <p:cNvSpPr/>
          <p:nvPr/>
        </p:nvSpPr>
        <p:spPr>
          <a:xfrm>
            <a:off x="2686050" y="2000250"/>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2" name="TextBox 31"/>
          <p:cNvSpPr txBox="1"/>
          <p:nvPr/>
        </p:nvSpPr>
        <p:spPr>
          <a:xfrm>
            <a:off x="4857750" y="1600200"/>
            <a:ext cx="1257300" cy="415498"/>
          </a:xfrm>
          <a:prstGeom prst="rect">
            <a:avLst/>
          </a:prstGeom>
          <a:noFill/>
        </p:spPr>
        <p:txBody>
          <a:bodyPr wrap="square" rtlCol="0">
            <a:spAutoFit/>
          </a:bodyPr>
          <a:lstStyle/>
          <a:p>
            <a:pPr algn="ctr"/>
            <a:r>
              <a:rPr lang="en-US" sz="2100" dirty="0">
                <a:latin typeface="Calibri"/>
                <a:cs typeface="Calibri"/>
              </a:rPr>
              <a:t>Episode 2</a:t>
            </a:r>
          </a:p>
        </p:txBody>
      </p:sp>
      <p:sp>
        <p:nvSpPr>
          <p:cNvPr id="33" name="Rounded Rectangle 32"/>
          <p:cNvSpPr/>
          <p:nvPr/>
        </p:nvSpPr>
        <p:spPr>
          <a:xfrm>
            <a:off x="4638674" y="2000250"/>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4" name="TextBox 33"/>
          <p:cNvSpPr txBox="1"/>
          <p:nvPr/>
        </p:nvSpPr>
        <p:spPr>
          <a:xfrm>
            <a:off x="2914650" y="3200400"/>
            <a:ext cx="1257300" cy="415498"/>
          </a:xfrm>
          <a:prstGeom prst="rect">
            <a:avLst/>
          </a:prstGeom>
          <a:noFill/>
        </p:spPr>
        <p:txBody>
          <a:bodyPr wrap="square" rtlCol="0">
            <a:spAutoFit/>
          </a:bodyPr>
          <a:lstStyle/>
          <a:p>
            <a:pPr algn="ctr"/>
            <a:r>
              <a:rPr lang="en-US" sz="2100" dirty="0">
                <a:latin typeface="Calibri"/>
                <a:cs typeface="Calibri"/>
              </a:rPr>
              <a:t>Episode 3</a:t>
            </a:r>
          </a:p>
        </p:txBody>
      </p:sp>
      <p:sp>
        <p:nvSpPr>
          <p:cNvPr id="35" name="Rounded Rectangle 34"/>
          <p:cNvSpPr/>
          <p:nvPr/>
        </p:nvSpPr>
        <p:spPr>
          <a:xfrm>
            <a:off x="2686050" y="3600450"/>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6" name="TextBox 35"/>
          <p:cNvSpPr txBox="1"/>
          <p:nvPr/>
        </p:nvSpPr>
        <p:spPr>
          <a:xfrm>
            <a:off x="4857750" y="3200400"/>
            <a:ext cx="1257300" cy="415498"/>
          </a:xfrm>
          <a:prstGeom prst="rect">
            <a:avLst/>
          </a:prstGeom>
          <a:noFill/>
        </p:spPr>
        <p:txBody>
          <a:bodyPr wrap="square" rtlCol="0">
            <a:spAutoFit/>
          </a:bodyPr>
          <a:lstStyle/>
          <a:p>
            <a:pPr algn="ctr"/>
            <a:r>
              <a:rPr lang="en-US" sz="2100" dirty="0">
                <a:latin typeface="Calibri"/>
                <a:cs typeface="Calibri"/>
              </a:rPr>
              <a:t>Episode 4</a:t>
            </a:r>
          </a:p>
        </p:txBody>
      </p:sp>
      <mc:AlternateContent xmlns:mc="http://schemas.openxmlformats.org/markup-compatibility/2006" xmlns:a14="http://schemas.microsoft.com/office/drawing/2010/main">
        <mc:Choice Requires="a14">
          <p:sp>
            <p:nvSpPr>
              <p:cNvPr id="44" name="TextBox 43"/>
              <p:cNvSpPr txBox="1"/>
              <p:nvPr/>
            </p:nvSpPr>
            <p:spPr>
              <a:xfrm>
                <a:off x="2527788" y="3637818"/>
                <a:ext cx="2101362"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𝐸</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𝑢</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𝐶</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𝐶</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𝐷</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𝐷</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𝑒𝑥𝑖𝑡</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𝑥</m:t>
                      </m:r>
                      <m:r>
                        <a:rPr lang="en-US" i="1" dirty="0" smtClean="0">
                          <a:latin typeface="Cambria Math" panose="02040503050406030204" pitchFamily="18" charset="0"/>
                          <a:cs typeface="Calibri"/>
                        </a:rPr>
                        <m:t>, 10)</m:t>
                      </m:r>
                    </m:oMath>
                  </m:oMathPara>
                </a14:m>
                <a:endParaRPr lang="en-US" dirty="0">
                  <a:latin typeface="Calibri"/>
                  <a:cs typeface="Calibri"/>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527788" y="3637818"/>
                <a:ext cx="2101362" cy="923330"/>
              </a:xfrm>
              <a:prstGeom prst="rect">
                <a:avLst/>
              </a:prstGeom>
              <a:blipFill>
                <a:blip r:embed="rId6"/>
                <a:stretch>
                  <a:fillRect b="-4636"/>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686550" y="1600200"/>
                <a:ext cx="2305050" cy="1750479"/>
              </a:xfrm>
              <a:prstGeom prst="rect">
                <a:avLst/>
              </a:prstGeom>
              <a:noFill/>
            </p:spPr>
            <p:txBody>
              <a:bodyPr wrap="square" rtlCol="0">
                <a:spAutoFit/>
              </a:bodyPr>
              <a:lstStyle/>
              <a:p>
                <a:pPr algn="ctr"/>
                <a:endParaRPr lang="en-US" sz="2400" dirty="0">
                  <a:solidFill>
                    <a:schemeClr val="bg1"/>
                  </a:solidFill>
                  <a:latin typeface="Calibri"/>
                  <a:cs typeface="Calibri"/>
                </a:endParaRPr>
              </a:p>
              <a:p>
                <a:endParaRPr lang="en-US" sz="375" dirty="0">
                  <a:latin typeface="Calibri"/>
                  <a:cs typeface="Calibri"/>
                </a:endParaRP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𝐶</m:t>
                          </m:r>
                        </m:e>
                        <m:e>
                          <m:r>
                            <a:rPr lang="en-US" sz="1600" b="0" i="1" smtClean="0">
                              <a:latin typeface="Cambria Math" panose="02040503050406030204" pitchFamily="18" charset="0"/>
                            </a:rPr>
                            <m:t>𝐵</m:t>
                          </m:r>
                          <m:r>
                            <a:rPr lang="en-US" sz="1600" i="1">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=1.0</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𝐷</m:t>
                          </m:r>
                        </m:e>
                        <m:e>
                          <m:r>
                            <a:rPr lang="en-US" sz="1600" b="0" i="1" smtClean="0">
                              <a:latin typeface="Cambria Math" panose="02040503050406030204" pitchFamily="18" charset="0"/>
                            </a:rPr>
                            <m:t>𝐶</m:t>
                          </m:r>
                          <m:r>
                            <a:rPr lang="en-US" sz="1600" i="1">
                              <a:latin typeface="Cambria Math" panose="02040503050406030204" pitchFamily="18" charset="0"/>
                            </a:rPr>
                            <m:t>,</m:t>
                          </m:r>
                          <m:r>
                            <a:rPr lang="en-US" sz="1600" i="1">
                              <a:latin typeface="Cambria Math" panose="02040503050406030204" pitchFamily="18" charset="0"/>
                            </a:rPr>
                            <m:t>𝑟</m:t>
                          </m:r>
                        </m:e>
                      </m:d>
                      <m:r>
                        <a:rPr lang="en-US" sz="1600" i="1">
                          <a:latin typeface="Cambria Math" panose="02040503050406030204" pitchFamily="18" charset="0"/>
                        </a:rPr>
                        <m:t>=</m:t>
                      </m:r>
                      <m:r>
                        <a:rPr lang="en-US" sz="1600" b="0" i="1" smtClean="0">
                          <a:latin typeface="Cambria Math" panose="02040503050406030204" pitchFamily="18" charset="0"/>
                        </a:rPr>
                        <m:t>0.75</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𝐴</m:t>
                          </m:r>
                        </m:e>
                        <m:e>
                          <m:r>
                            <a:rPr lang="en-US" sz="1600" i="1">
                              <a:latin typeface="Cambria Math" panose="02040503050406030204" pitchFamily="18" charset="0"/>
                            </a:rPr>
                            <m:t>𝐶</m:t>
                          </m:r>
                          <m:r>
                            <a:rPr lang="en-US" sz="1600" i="1">
                              <a:latin typeface="Cambria Math" panose="02040503050406030204" pitchFamily="18" charset="0"/>
                            </a:rPr>
                            <m:t>,</m:t>
                          </m:r>
                          <m:r>
                            <a:rPr lang="en-US" sz="1600" i="1">
                              <a:latin typeface="Cambria Math" panose="02040503050406030204" pitchFamily="18" charset="0"/>
                            </a:rPr>
                            <m:t>𝑟</m:t>
                          </m:r>
                        </m:e>
                      </m:d>
                      <m:r>
                        <a:rPr lang="en-US" sz="1600" i="1">
                          <a:latin typeface="Cambria Math" panose="02040503050406030204" pitchFamily="18" charset="0"/>
                        </a:rPr>
                        <m:t>=0.</m:t>
                      </m:r>
                      <m:r>
                        <a:rPr lang="en-US" sz="1600" b="0" i="1" smtClean="0">
                          <a:latin typeface="Cambria Math" panose="02040503050406030204" pitchFamily="18" charset="0"/>
                        </a:rPr>
                        <m:t>2</m:t>
                      </m:r>
                      <m:r>
                        <a:rPr lang="en-US" sz="1600" i="1">
                          <a:latin typeface="Cambria Math" panose="02040503050406030204" pitchFamily="18" charset="0"/>
                        </a:rPr>
                        <m:t>5</m:t>
                      </m:r>
                    </m:oMath>
                  </m:oMathPara>
                </a14:m>
                <a:endParaRPr lang="en-US" sz="1600" dirty="0">
                  <a:latin typeface="Calibri"/>
                  <a:cs typeface="Calibri"/>
                </a:endParaRP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10</m:t>
                          </m:r>
                          <m:r>
                            <a:rPr lang="en-US" sz="1600" i="1">
                              <a:latin typeface="Cambria Math" panose="02040503050406030204" pitchFamily="18" charset="0"/>
                            </a:rPr>
                            <m:t>,</m:t>
                          </m:r>
                          <m:r>
                            <a:rPr lang="en-US" sz="1600" b="0" i="1" smtClean="0">
                              <a:latin typeface="Cambria Math" panose="02040503050406030204" pitchFamily="18" charset="0"/>
                            </a:rPr>
                            <m:t>𝑥</m:t>
                          </m:r>
                        </m:e>
                        <m:e>
                          <m:r>
                            <a:rPr lang="en-US" sz="1600" b="0" i="1" smtClean="0">
                              <a:latin typeface="Cambria Math" panose="02040503050406030204" pitchFamily="18" charset="0"/>
                            </a:rPr>
                            <m:t>𝐷</m:t>
                          </m:r>
                          <m:r>
                            <a:rPr lang="en-US" sz="1600" i="1">
                              <a:latin typeface="Cambria Math" panose="02040503050406030204" pitchFamily="18" charset="0"/>
                            </a:rPr>
                            <m:t>,</m:t>
                          </m:r>
                          <m:r>
                            <a:rPr lang="en-US" sz="1600" b="0" i="1" smtClean="0">
                              <a:latin typeface="Cambria Math" panose="02040503050406030204" pitchFamily="18" charset="0"/>
                            </a:rPr>
                            <m:t>𝑒𝑥𝑖𝑡</m:t>
                          </m:r>
                        </m:e>
                      </m:d>
                      <m:r>
                        <a:rPr lang="en-US" sz="1600" i="1">
                          <a:latin typeface="Cambria Math" panose="02040503050406030204" pitchFamily="18" charset="0"/>
                        </a:rPr>
                        <m:t>=</m:t>
                      </m:r>
                      <m:r>
                        <a:rPr lang="en-US" sz="1600" b="0" i="1" smtClean="0">
                          <a:latin typeface="Cambria Math" panose="02040503050406030204" pitchFamily="18" charset="0"/>
                        </a:rPr>
                        <m:t>1.0</m:t>
                      </m:r>
                    </m:oMath>
                  </m:oMathPara>
                </a14:m>
                <a:endParaRPr lang="en-US" sz="1600" dirty="0">
                  <a:latin typeface="Calibri"/>
                  <a:cs typeface="Calibri"/>
                </a:endParaRP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m:t>
                          </m:r>
                          <m:r>
                            <a:rPr lang="en-US" sz="1600" i="1">
                              <a:latin typeface="Cambria Math" panose="02040503050406030204" pitchFamily="18" charset="0"/>
                            </a:rPr>
                            <m:t>10,</m:t>
                          </m:r>
                          <m:r>
                            <a:rPr lang="en-US" sz="1600" i="1">
                              <a:latin typeface="Cambria Math" panose="02040503050406030204" pitchFamily="18" charset="0"/>
                            </a:rPr>
                            <m:t>𝑥</m:t>
                          </m:r>
                        </m:e>
                        <m:e>
                          <m:r>
                            <a:rPr lang="en-US" sz="1600" b="0" i="1" smtClean="0">
                              <a:latin typeface="Cambria Math" panose="02040503050406030204" pitchFamily="18" charset="0"/>
                            </a:rPr>
                            <m:t>𝐴</m:t>
                          </m:r>
                          <m:r>
                            <a:rPr lang="en-US" sz="1600" i="1">
                              <a:latin typeface="Cambria Math" panose="02040503050406030204" pitchFamily="18" charset="0"/>
                            </a:rPr>
                            <m:t>,</m:t>
                          </m:r>
                          <m:r>
                            <a:rPr lang="en-US" sz="1600" i="1">
                              <a:latin typeface="Cambria Math" panose="02040503050406030204" pitchFamily="18" charset="0"/>
                            </a:rPr>
                            <m:t>𝑒𝑥𝑖𝑡</m:t>
                          </m:r>
                        </m:e>
                      </m:d>
                      <m:r>
                        <a:rPr lang="en-US" sz="1600" i="1">
                          <a:latin typeface="Cambria Math" panose="02040503050406030204" pitchFamily="18" charset="0"/>
                        </a:rPr>
                        <m:t>=1.0</m:t>
                      </m:r>
                    </m:oMath>
                  </m:oMathPara>
                </a14:m>
                <a:endParaRPr lang="en-US" sz="1600" dirty="0">
                  <a:latin typeface="Calibri"/>
                  <a:cs typeface="Calibri"/>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6686550" y="1600200"/>
                <a:ext cx="2305050" cy="1750479"/>
              </a:xfrm>
              <a:prstGeom prst="rect">
                <a:avLst/>
              </a:prstGeom>
              <a:blipFill>
                <a:blip r:embed="rId7"/>
                <a:stretch>
                  <a:fillRect/>
                </a:stretch>
              </a:blipFill>
            </p:spPr>
            <p:txBody>
              <a:bodyPr/>
              <a:lstStyle/>
              <a:p>
                <a:r>
                  <a:rPr lang="en-SE">
                    <a:noFill/>
                  </a:rPr>
                  <a:t> </a:t>
                </a:r>
              </a:p>
            </p:txBody>
          </p:sp>
        </mc:Fallback>
      </mc:AlternateContent>
      <p:sp>
        <p:nvSpPr>
          <p:cNvPr id="39" name="Rounded Rectangle 38"/>
          <p:cNvSpPr/>
          <p:nvPr/>
        </p:nvSpPr>
        <p:spPr>
          <a:xfrm>
            <a:off x="6743700" y="2000250"/>
            <a:ext cx="2141658" cy="15049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mc:AlternateContent xmlns:mc="http://schemas.openxmlformats.org/markup-compatibility/2006" xmlns:a14="http://schemas.microsoft.com/office/drawing/2010/main">
        <mc:Choice Requires="a14">
          <p:sp>
            <p:nvSpPr>
              <p:cNvPr id="43" name="Content Placeholder 2">
                <a:extLst>
                  <a:ext uri="{FF2B5EF4-FFF2-40B4-BE49-F238E27FC236}">
                    <a16:creationId xmlns:a16="http://schemas.microsoft.com/office/drawing/2014/main" id="{0D421951-EDCB-4BC3-BFCE-069E2991CFAB}"/>
                  </a:ext>
                </a:extLst>
              </p:cNvPr>
              <p:cNvSpPr>
                <a:spLocks noGrp="1"/>
              </p:cNvSpPr>
              <p:nvPr>
                <p:ph idx="1"/>
              </p:nvPr>
            </p:nvSpPr>
            <p:spPr>
              <a:xfrm>
                <a:off x="285750" y="4718622"/>
                <a:ext cx="8515350" cy="1932698"/>
              </a:xfrm>
            </p:spPr>
            <p:txBody>
              <a:bodyPr>
                <a:normAutofit fontScale="92500" lnSpcReduction="20000"/>
              </a:bodyPr>
              <a:lstStyle/>
              <a:p>
                <a:r>
                  <a:rPr lang="en-US" dirty="0"/>
                  <a:t>In the 4 episodes, we see 4 transitions from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 </m:t>
                    </m:r>
                    <m:r>
                      <a:rPr lang="en-US" i="1" dirty="0" smtClean="0">
                        <a:latin typeface="Cambria Math" panose="02040503050406030204" pitchFamily="18" charset="0"/>
                      </a:rPr>
                      <m:t>𝑎</m:t>
                    </m:r>
                    <m:r>
                      <a:rPr lang="en-US"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oMath>
                </a14:m>
                <a:r>
                  <a:rPr lang="en-US" dirty="0"/>
                  <a:t>. 3 of them go to next state </a:t>
                </a:r>
                <a14:m>
                  <m:oMath xmlns:m="http://schemas.openxmlformats.org/officeDocument/2006/math">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i="1" dirty="0" smtClean="0">
                        <a:latin typeface="Cambria Math" panose="02040503050406030204" pitchFamily="18" charset="0"/>
                      </a:rPr>
                      <m:t>𝐷</m:t>
                    </m:r>
                  </m:oMath>
                </a14:m>
                <a:r>
                  <a:rPr lang="en-US" dirty="0"/>
                  <a:t>, and one goes to next state </a:t>
                </a:r>
                <a14:m>
                  <m:oMath xmlns:m="http://schemas.openxmlformats.org/officeDocument/2006/math">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i="1" dirty="0" smtClean="0">
                        <a:latin typeface="Cambria Math" panose="02040503050406030204" pitchFamily="18" charset="0"/>
                      </a:rPr>
                      <m:t>𝐴</m:t>
                    </m:r>
                  </m:oMath>
                </a14:m>
                <a:r>
                  <a:rPr lang="en-US" dirty="0"/>
                  <a:t>, each w. reward </a:t>
                </a:r>
                <a14:m>
                  <m:oMath xmlns:m="http://schemas.openxmlformats.org/officeDocument/2006/math">
                    <m:r>
                      <a:rPr lang="en-US" b="0" i="1" smtClean="0">
                        <a:latin typeface="Cambria Math" panose="02040503050406030204" pitchFamily="18" charset="0"/>
                      </a:rPr>
                      <m:t>−1</m:t>
                    </m:r>
                  </m:oMath>
                </a14:m>
                <a:r>
                  <a:rPr lang="en-US" dirty="0"/>
                  <a:t>. </a:t>
                </a:r>
                <a:r>
                  <a:rPr lang="en-US" sz="3100" dirty="0"/>
                  <a:t>Hence </a:t>
                </a:r>
                <a14:m>
                  <m:oMath xmlns:m="http://schemas.openxmlformats.org/officeDocument/2006/math">
                    <m:r>
                      <a:rPr lang="en-US" sz="3100" i="1">
                        <a:latin typeface="Cambria Math" panose="02040503050406030204" pitchFamily="18" charset="0"/>
                      </a:rPr>
                      <m:t>𝑝</m:t>
                    </m:r>
                    <m:d>
                      <m:dPr>
                        <m:ctrlPr>
                          <a:rPr lang="en-US" sz="3100" i="1">
                            <a:latin typeface="Cambria Math" panose="02040503050406030204" pitchFamily="18" charset="0"/>
                          </a:rPr>
                        </m:ctrlPr>
                      </m:dPr>
                      <m:e>
                        <m:r>
                          <a:rPr lang="en-US" sz="3100" i="1">
                            <a:latin typeface="Cambria Math" panose="02040503050406030204" pitchFamily="18" charset="0"/>
                          </a:rPr>
                          <m:t>−1,</m:t>
                        </m:r>
                        <m:r>
                          <a:rPr lang="en-US" sz="3100" i="1">
                            <a:latin typeface="Cambria Math" panose="02040503050406030204" pitchFamily="18" charset="0"/>
                          </a:rPr>
                          <m:t>𝐷</m:t>
                        </m:r>
                      </m:e>
                      <m:e>
                        <m:r>
                          <a:rPr lang="en-US" sz="3100" i="1">
                            <a:latin typeface="Cambria Math" panose="02040503050406030204" pitchFamily="18" charset="0"/>
                          </a:rPr>
                          <m:t>𝐶</m:t>
                        </m:r>
                        <m:r>
                          <a:rPr lang="en-US" sz="3100" i="1">
                            <a:latin typeface="Cambria Math" panose="02040503050406030204" pitchFamily="18" charset="0"/>
                          </a:rPr>
                          <m:t>,</m:t>
                        </m:r>
                        <m:r>
                          <a:rPr lang="en-US" sz="3100" i="1">
                            <a:latin typeface="Cambria Math" panose="02040503050406030204" pitchFamily="18" charset="0"/>
                          </a:rPr>
                          <m:t>𝑟</m:t>
                        </m:r>
                      </m:e>
                    </m:d>
                    <m:r>
                      <a:rPr lang="en-US" sz="3100" i="1">
                        <a:latin typeface="Cambria Math" panose="02040503050406030204" pitchFamily="18" charset="0"/>
                      </a:rPr>
                      <m:t>=</m:t>
                    </m:r>
                    <m:r>
                      <a:rPr lang="en-US" sz="3100" i="1" smtClean="0">
                        <a:latin typeface="Cambria Math" panose="02040503050406030204" pitchFamily="18" charset="0"/>
                      </a:rPr>
                      <m:t>0</m:t>
                    </m:r>
                    <m:r>
                      <a:rPr lang="en-US" sz="3100" i="1">
                        <a:latin typeface="Cambria Math" panose="02040503050406030204" pitchFamily="18" charset="0"/>
                      </a:rPr>
                      <m:t>.75</m:t>
                    </m:r>
                    <m:r>
                      <a:rPr lang="en-US" sz="3100" b="0" i="1" smtClean="0">
                        <a:latin typeface="Cambria Math" panose="02040503050406030204" pitchFamily="18" charset="0"/>
                      </a:rPr>
                      <m:t>;</m:t>
                    </m:r>
                    <m:r>
                      <a:rPr lang="en-US" sz="3100" i="1">
                        <a:latin typeface="Cambria Math" panose="02040503050406030204" pitchFamily="18" charset="0"/>
                      </a:rPr>
                      <m:t>𝑝</m:t>
                    </m:r>
                    <m:d>
                      <m:dPr>
                        <m:ctrlPr>
                          <a:rPr lang="en-US" sz="3100" i="1">
                            <a:latin typeface="Cambria Math" panose="02040503050406030204" pitchFamily="18" charset="0"/>
                          </a:rPr>
                        </m:ctrlPr>
                      </m:dPr>
                      <m:e>
                        <m:r>
                          <a:rPr lang="en-US" sz="3100" i="1">
                            <a:latin typeface="Cambria Math" panose="02040503050406030204" pitchFamily="18" charset="0"/>
                          </a:rPr>
                          <m:t>−1,</m:t>
                        </m:r>
                        <m:r>
                          <a:rPr lang="en-US" sz="3100" i="1">
                            <a:latin typeface="Cambria Math" panose="02040503050406030204" pitchFamily="18" charset="0"/>
                          </a:rPr>
                          <m:t>𝐴</m:t>
                        </m:r>
                      </m:e>
                      <m:e>
                        <m:r>
                          <a:rPr lang="en-US" sz="3100" i="1">
                            <a:latin typeface="Cambria Math" panose="02040503050406030204" pitchFamily="18" charset="0"/>
                          </a:rPr>
                          <m:t>𝐶</m:t>
                        </m:r>
                        <m:r>
                          <a:rPr lang="en-US" sz="3100" i="1">
                            <a:latin typeface="Cambria Math" panose="02040503050406030204" pitchFamily="18" charset="0"/>
                          </a:rPr>
                          <m:t>,</m:t>
                        </m:r>
                        <m:r>
                          <a:rPr lang="en-US" sz="3100" i="1">
                            <a:latin typeface="Cambria Math" panose="02040503050406030204" pitchFamily="18" charset="0"/>
                          </a:rPr>
                          <m:t>𝑟</m:t>
                        </m:r>
                      </m:e>
                    </m:d>
                    <m:r>
                      <a:rPr lang="en-US" sz="3100" i="1">
                        <a:latin typeface="Cambria Math" panose="02040503050406030204" pitchFamily="18" charset="0"/>
                      </a:rPr>
                      <m:t>=0.25</m:t>
                    </m:r>
                  </m:oMath>
                </a14:m>
                <a:r>
                  <a:rPr lang="en-US" sz="3100" dirty="0">
                    <a:latin typeface="Calibri"/>
                    <a:cs typeface="Calibri"/>
                  </a:rPr>
                  <a:t>.</a:t>
                </a:r>
              </a:p>
              <a:p>
                <a:pPr lvl="1"/>
                <a:endParaRPr lang="en-US" dirty="0">
                  <a:latin typeface="Calibri"/>
                  <a:cs typeface="Calibri"/>
                </a:endParaRPr>
              </a:p>
              <a:p>
                <a:endParaRPr lang="en-SE" dirty="0"/>
              </a:p>
            </p:txBody>
          </p:sp>
        </mc:Choice>
        <mc:Fallback xmlns="">
          <p:sp>
            <p:nvSpPr>
              <p:cNvPr id="43" name="Content Placeholder 2">
                <a:extLst>
                  <a:ext uri="{FF2B5EF4-FFF2-40B4-BE49-F238E27FC236}">
                    <a16:creationId xmlns:a16="http://schemas.microsoft.com/office/drawing/2014/main" id="{0D421951-EDCB-4BC3-BFCE-069E2991CFAB}"/>
                  </a:ext>
                </a:extLst>
              </p:cNvPr>
              <p:cNvSpPr>
                <a:spLocks noGrp="1" noRot="1" noChangeAspect="1" noMove="1" noResize="1" noEditPoints="1" noAdjustHandles="1" noChangeArrowheads="1" noChangeShapeType="1" noTextEdit="1"/>
              </p:cNvSpPr>
              <p:nvPr>
                <p:ph idx="1"/>
              </p:nvPr>
            </p:nvSpPr>
            <p:spPr>
              <a:xfrm>
                <a:off x="285750" y="4718622"/>
                <a:ext cx="8515350" cy="1932698"/>
              </a:xfrm>
              <a:blipFill>
                <a:blip r:embed="rId8"/>
                <a:stretch>
                  <a:fillRect l="-1503" t="-8833" b="-851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2B3984E-9F2E-4483-9D96-6E17B1249CA0}"/>
                  </a:ext>
                </a:extLst>
              </p:cNvPr>
              <p:cNvSpPr/>
              <p:nvPr/>
            </p:nvSpPr>
            <p:spPr>
              <a:xfrm>
                <a:off x="6991219" y="1589465"/>
                <a:ext cx="13444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 </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m:oMathPara>
                </a14:m>
                <a:endParaRPr lang="en-SE" dirty="0"/>
              </a:p>
            </p:txBody>
          </p:sp>
        </mc:Choice>
        <mc:Fallback xmlns="">
          <p:sp>
            <p:nvSpPr>
              <p:cNvPr id="3" name="Rectangle 2">
                <a:extLst>
                  <a:ext uri="{FF2B5EF4-FFF2-40B4-BE49-F238E27FC236}">
                    <a16:creationId xmlns:a16="http://schemas.microsoft.com/office/drawing/2014/main" id="{62B3984E-9F2E-4483-9D96-6E17B1249CA0}"/>
                  </a:ext>
                </a:extLst>
              </p:cNvPr>
              <p:cNvSpPr>
                <a:spLocks noRot="1" noChangeAspect="1" noMove="1" noResize="1" noEditPoints="1" noAdjustHandles="1" noChangeArrowheads="1" noChangeShapeType="1" noTextEdit="1"/>
              </p:cNvSpPr>
              <p:nvPr/>
            </p:nvSpPr>
            <p:spPr>
              <a:xfrm>
                <a:off x="6991219" y="1589465"/>
                <a:ext cx="1344407" cy="369332"/>
              </a:xfrm>
              <a:prstGeom prst="rect">
                <a:avLst/>
              </a:prstGeom>
              <a:blipFill>
                <a:blip r:embed="rId9"/>
                <a:stretch>
                  <a:fillRect b="-8333"/>
                </a:stretch>
              </a:blipFill>
            </p:spPr>
            <p:txBody>
              <a:bodyPr/>
              <a:lstStyle/>
              <a:p>
                <a:r>
                  <a:rPr lang="en-SE">
                    <a:noFill/>
                  </a:rPr>
                  <a:t> </a:t>
                </a:r>
              </a:p>
            </p:txBody>
          </p:sp>
        </mc:Fallback>
      </mc:AlternateContent>
      <p:sp>
        <p:nvSpPr>
          <p:cNvPr id="45" name="Rounded Rectangle 32">
            <a:extLst>
              <a:ext uri="{FF2B5EF4-FFF2-40B4-BE49-F238E27FC236}">
                <a16:creationId xmlns:a16="http://schemas.microsoft.com/office/drawing/2014/main" id="{1507921D-25A0-4DDC-B01B-DB5AB042681C}"/>
              </a:ext>
            </a:extLst>
          </p:cNvPr>
          <p:cNvSpPr/>
          <p:nvPr/>
        </p:nvSpPr>
        <p:spPr>
          <a:xfrm>
            <a:off x="4638674" y="3637818"/>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46" name="Slide Number Placeholder 3">
            <a:extLst>
              <a:ext uri="{FF2B5EF4-FFF2-40B4-BE49-F238E27FC236}">
                <a16:creationId xmlns:a16="http://schemas.microsoft.com/office/drawing/2014/main" id="{FEE6FA0A-1411-48E1-869B-EF738966C431}"/>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7</a:t>
            </a:fld>
            <a:endParaRPr lang="en-US" altLang="zh-CN" dirty="0"/>
          </a:p>
        </p:txBody>
      </p:sp>
    </p:spTree>
    <p:extLst>
      <p:ext uri="{BB962C8B-B14F-4D97-AF65-F5344CB8AC3E}">
        <p14:creationId xmlns:p14="http://schemas.microsoft.com/office/powerpoint/2010/main" val="35172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6" grpId="0"/>
      <p:bldP spid="28" grpId="0"/>
      <p:bldP spid="29" grpId="0"/>
      <p:bldP spid="30" grpId="0"/>
      <p:bldP spid="31" grpId="0" animBg="1"/>
      <p:bldP spid="32" grpId="0"/>
      <p:bldP spid="33" grpId="0" animBg="1"/>
      <p:bldP spid="34" grpId="0"/>
      <p:bldP spid="35" grpId="0" animBg="1"/>
      <p:bldP spid="36" grpId="0"/>
      <p:bldP spid="44" grpId="0"/>
      <p:bldP spid="38" grpId="0"/>
      <p:bldP spid="39"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CD7D-C080-4E94-B949-CEFDE84FC3CA}"/>
              </a:ext>
            </a:extLst>
          </p:cNvPr>
          <p:cNvSpPr>
            <a:spLocks noGrp="1"/>
          </p:cNvSpPr>
          <p:nvPr>
            <p:ph type="title"/>
          </p:nvPr>
        </p:nvSpPr>
        <p:spPr/>
        <p:txBody>
          <a:bodyPr/>
          <a:lstStyle/>
          <a:p>
            <a:r>
              <a:rPr lang="en-US" dirty="0"/>
              <a:t>Value-based RL</a:t>
            </a:r>
            <a:endParaRPr lang="en-SE" dirty="0"/>
          </a:p>
        </p:txBody>
      </p:sp>
      <p:sp>
        <p:nvSpPr>
          <p:cNvPr id="3" name="Content Placeholder 2">
            <a:extLst>
              <a:ext uri="{FF2B5EF4-FFF2-40B4-BE49-F238E27FC236}">
                <a16:creationId xmlns:a16="http://schemas.microsoft.com/office/drawing/2014/main" id="{E6A13D25-280F-44AC-9C34-63D7C1AC0298}"/>
              </a:ext>
            </a:extLst>
          </p:cNvPr>
          <p:cNvSpPr>
            <a:spLocks noGrp="1"/>
          </p:cNvSpPr>
          <p:nvPr>
            <p:ph idx="1"/>
          </p:nvPr>
        </p:nvSpPr>
        <p:spPr>
          <a:xfrm>
            <a:off x="457200" y="1295400"/>
            <a:ext cx="8229600" cy="152400"/>
          </a:xfrm>
        </p:spPr>
        <p:txBody>
          <a:bodyPr/>
          <a:lstStyle/>
          <a:p>
            <a:endParaRPr lang="en-SE" dirty="0"/>
          </a:p>
        </p:txBody>
      </p:sp>
      <p:sp>
        <p:nvSpPr>
          <p:cNvPr id="4" name="Slide Number Placeholder 3">
            <a:extLst>
              <a:ext uri="{FF2B5EF4-FFF2-40B4-BE49-F238E27FC236}">
                <a16:creationId xmlns:a16="http://schemas.microsoft.com/office/drawing/2014/main" id="{EBAFB0CD-3AF4-4A95-868C-B9D18DD0F447}"/>
              </a:ext>
            </a:extLst>
          </p:cNvPr>
          <p:cNvSpPr>
            <a:spLocks noGrp="1"/>
          </p:cNvSpPr>
          <p:nvPr>
            <p:ph type="sldNum" sz="quarter" idx="12"/>
          </p:nvPr>
        </p:nvSpPr>
        <p:spPr/>
        <p:txBody>
          <a:bodyPr/>
          <a:lstStyle/>
          <a:p>
            <a:pPr>
              <a:defRPr/>
            </a:pPr>
            <a:fld id="{F57F456A-00AF-44E6-8D70-638C0D0130FF}" type="slidenum">
              <a:rPr lang="en-US" altLang="zh-CN" smtClean="0"/>
              <a:pPr>
                <a:defRPr/>
              </a:pPr>
              <a:t>8</a:t>
            </a:fld>
            <a:endParaRPr lang="en-US" altLang="zh-CN"/>
          </a:p>
        </p:txBody>
      </p:sp>
      <p:grpSp>
        <p:nvGrpSpPr>
          <p:cNvPr id="31" name="Group 30">
            <a:extLst>
              <a:ext uri="{FF2B5EF4-FFF2-40B4-BE49-F238E27FC236}">
                <a16:creationId xmlns:a16="http://schemas.microsoft.com/office/drawing/2014/main" id="{469B368A-03BE-4C9F-95D5-82079C7125CA}"/>
              </a:ext>
            </a:extLst>
          </p:cNvPr>
          <p:cNvGrpSpPr/>
          <p:nvPr/>
        </p:nvGrpSpPr>
        <p:grpSpPr>
          <a:xfrm>
            <a:off x="1433846" y="2311464"/>
            <a:ext cx="1794102" cy="2586800"/>
            <a:chOff x="669059" y="1766861"/>
            <a:chExt cx="1794102" cy="2586800"/>
          </a:xfrm>
        </p:grpSpPr>
        <p:sp>
          <p:nvSpPr>
            <p:cNvPr id="32" name="Rectangle: Rounded Corners 31">
              <a:extLst>
                <a:ext uri="{FF2B5EF4-FFF2-40B4-BE49-F238E27FC236}">
                  <a16:creationId xmlns:a16="http://schemas.microsoft.com/office/drawing/2014/main" id="{97A248C7-F2AB-43D9-A4EA-F16EF175340E}"/>
                </a:ext>
              </a:extLst>
            </p:cNvPr>
            <p:cNvSpPr/>
            <p:nvPr/>
          </p:nvSpPr>
          <p:spPr bwMode="auto">
            <a:xfrm>
              <a:off x="709260" y="2652466"/>
              <a:ext cx="1524000"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MDP</a:t>
              </a:r>
              <a:endParaRPr kumimoji="0" lang="en-SE" sz="1800" b="0" i="0" u="none" strike="noStrike" cap="none" normalizeH="0" baseline="0" dirty="0">
                <a:ln>
                  <a:noFill/>
                </a:ln>
                <a:solidFill>
                  <a:schemeClr val="tx1"/>
                </a:solidFill>
                <a:effectLst/>
                <a:latin typeface="Arial" charset="0"/>
              </a:endParaRPr>
            </a:p>
          </p:txBody>
        </p:sp>
        <p:cxnSp>
          <p:nvCxnSpPr>
            <p:cNvPr id="33" name="Straight Arrow Connector 32">
              <a:extLst>
                <a:ext uri="{FF2B5EF4-FFF2-40B4-BE49-F238E27FC236}">
                  <a16:creationId xmlns:a16="http://schemas.microsoft.com/office/drawing/2014/main" id="{12618B95-E929-4A56-AE7A-0D58E3233998}"/>
                </a:ext>
              </a:extLst>
            </p:cNvPr>
            <p:cNvCxnSpPr>
              <a:cxnSpLocks/>
            </p:cNvCxnSpPr>
            <p:nvPr/>
          </p:nvCxnSpPr>
          <p:spPr bwMode="auto">
            <a:xfrm>
              <a:off x="1099594"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C13532B-7768-441F-86E4-F37F10237A1C}"/>
                    </a:ext>
                  </a:extLst>
                </p:cNvPr>
                <p:cNvSpPr txBox="1"/>
                <p:nvPr/>
              </p:nvSpPr>
              <p:spPr>
                <a:xfrm>
                  <a:off x="669059"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34" name="TextBox 33">
                  <a:extLst>
                    <a:ext uri="{FF2B5EF4-FFF2-40B4-BE49-F238E27FC236}">
                      <a16:creationId xmlns:a16="http://schemas.microsoft.com/office/drawing/2014/main" id="{DC13532B-7768-441F-86E4-F37F10237A1C}"/>
                    </a:ext>
                  </a:extLst>
                </p:cNvPr>
                <p:cNvSpPr txBox="1">
                  <a:spLocks noRot="1" noChangeAspect="1" noMove="1" noResize="1" noEditPoints="1" noAdjustHandles="1" noChangeArrowheads="1" noChangeShapeType="1" noTextEdit="1"/>
                </p:cNvSpPr>
                <p:nvPr/>
              </p:nvSpPr>
              <p:spPr>
                <a:xfrm>
                  <a:off x="669059" y="1766861"/>
                  <a:ext cx="861070" cy="369332"/>
                </a:xfrm>
                <a:prstGeom prst="rect">
                  <a:avLst/>
                </a:prstGeom>
                <a:blipFill>
                  <a:blip r:embed="rId2"/>
                  <a:stretch>
                    <a:fillRect l="-5674"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CA62A8C-DFB1-441E-8E3B-8EB0518B51D1}"/>
                    </a:ext>
                  </a:extLst>
                </p:cNvPr>
                <p:cNvSpPr txBox="1"/>
                <p:nvPr/>
              </p:nvSpPr>
              <p:spPr>
                <a:xfrm>
                  <a:off x="1426224"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35" name="TextBox 34">
                  <a:extLst>
                    <a:ext uri="{FF2B5EF4-FFF2-40B4-BE49-F238E27FC236}">
                      <a16:creationId xmlns:a16="http://schemas.microsoft.com/office/drawing/2014/main" id="{DCA62A8C-DFB1-441E-8E3B-8EB0518B51D1}"/>
                    </a:ext>
                  </a:extLst>
                </p:cNvPr>
                <p:cNvSpPr txBox="1">
                  <a:spLocks noRot="1" noChangeAspect="1" noMove="1" noResize="1" noEditPoints="1" noAdjustHandles="1" noChangeArrowheads="1" noChangeShapeType="1" noTextEdit="1"/>
                </p:cNvSpPr>
                <p:nvPr/>
              </p:nvSpPr>
              <p:spPr>
                <a:xfrm>
                  <a:off x="1426224" y="1773831"/>
                  <a:ext cx="998222" cy="369332"/>
                </a:xfrm>
                <a:prstGeom prst="rect">
                  <a:avLst/>
                </a:prstGeom>
                <a:blipFill>
                  <a:blip r:embed="rId3"/>
                  <a:stretch>
                    <a:fillRect l="-4878" t="-8197" b="-24590"/>
                  </a:stretch>
                </a:blipFill>
              </p:spPr>
              <p:txBody>
                <a:bodyPr/>
                <a:lstStyle/>
                <a:p>
                  <a:r>
                    <a:rPr lang="en-SE">
                      <a:noFill/>
                    </a:rPr>
                    <a:t> </a:t>
                  </a:r>
                </a:p>
              </p:txBody>
            </p:sp>
          </mc:Fallback>
        </mc:AlternateContent>
        <p:cxnSp>
          <p:nvCxnSpPr>
            <p:cNvPr id="36" name="Straight Arrow Connector 35">
              <a:extLst>
                <a:ext uri="{FF2B5EF4-FFF2-40B4-BE49-F238E27FC236}">
                  <a16:creationId xmlns:a16="http://schemas.microsoft.com/office/drawing/2014/main" id="{E0F35B79-1FD5-4E51-82BE-09D8B3F1581C}"/>
                </a:ext>
              </a:extLst>
            </p:cNvPr>
            <p:cNvCxnSpPr>
              <a:cxnSpLocks/>
            </p:cNvCxnSpPr>
            <p:nvPr/>
          </p:nvCxnSpPr>
          <p:spPr bwMode="auto">
            <a:xfrm>
              <a:off x="1860597"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A3839EB-CF4F-464C-AF1C-05CC8D165D2C}"/>
                    </a:ext>
                  </a:extLst>
                </p:cNvPr>
                <p:cNvSpPr txBox="1"/>
                <p:nvPr/>
              </p:nvSpPr>
              <p:spPr>
                <a:xfrm>
                  <a:off x="776520" y="3707330"/>
                  <a:ext cx="915635" cy="646331"/>
                </a:xfrm>
                <a:prstGeom prst="rect">
                  <a:avLst/>
                </a:prstGeom>
                <a:noFill/>
              </p:spPr>
              <p:txBody>
                <a:bodyPr wrap="none" rtlCol="0">
                  <a:spAutoFit/>
                </a:bodyPr>
                <a:lstStyle/>
                <a:p>
                  <a:r>
                    <a:rPr lang="en-US" dirty="0"/>
                    <a:t>next</a:t>
                  </a:r>
                </a:p>
                <a:p>
                  <a:r>
                    <a:rPr lang="en-US" dirty="0"/>
                    <a:t>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SE" dirty="0"/>
                </a:p>
              </p:txBody>
            </p:sp>
          </mc:Choice>
          <mc:Fallback xmlns="">
            <p:sp>
              <p:nvSpPr>
                <p:cNvPr id="37" name="TextBox 36">
                  <a:extLst>
                    <a:ext uri="{FF2B5EF4-FFF2-40B4-BE49-F238E27FC236}">
                      <a16:creationId xmlns:a16="http://schemas.microsoft.com/office/drawing/2014/main" id="{8A3839EB-CF4F-464C-AF1C-05CC8D165D2C}"/>
                    </a:ext>
                  </a:extLst>
                </p:cNvPr>
                <p:cNvSpPr txBox="1">
                  <a:spLocks noRot="1" noChangeAspect="1" noMove="1" noResize="1" noEditPoints="1" noAdjustHandles="1" noChangeArrowheads="1" noChangeShapeType="1" noTextEdit="1"/>
                </p:cNvSpPr>
                <p:nvPr/>
              </p:nvSpPr>
              <p:spPr>
                <a:xfrm>
                  <a:off x="776520" y="3707330"/>
                  <a:ext cx="915635" cy="646331"/>
                </a:xfrm>
                <a:prstGeom prst="rect">
                  <a:avLst/>
                </a:prstGeom>
                <a:blipFill>
                  <a:blip r:embed="rId4"/>
                  <a:stretch>
                    <a:fillRect l="-6000" t="-4673" b="-13084"/>
                  </a:stretch>
                </a:blipFill>
              </p:spPr>
              <p:txBody>
                <a:bodyPr/>
                <a:lstStyle/>
                <a:p>
                  <a:r>
                    <a:rPr lang="en-SE">
                      <a:noFill/>
                    </a:rPr>
                    <a:t> </a:t>
                  </a:r>
                </a:p>
              </p:txBody>
            </p:sp>
          </mc:Fallback>
        </mc:AlternateContent>
        <p:cxnSp>
          <p:nvCxnSpPr>
            <p:cNvPr id="38" name="Straight Arrow Connector 37">
              <a:extLst>
                <a:ext uri="{FF2B5EF4-FFF2-40B4-BE49-F238E27FC236}">
                  <a16:creationId xmlns:a16="http://schemas.microsoft.com/office/drawing/2014/main" id="{30C90B34-83F5-40B6-B677-C642D4FF1BB9}"/>
                </a:ext>
              </a:extLst>
            </p:cNvPr>
            <p:cNvCxnSpPr>
              <a:cxnSpLocks/>
            </p:cNvCxnSpPr>
            <p:nvPr/>
          </p:nvCxnSpPr>
          <p:spPr bwMode="auto">
            <a:xfrm>
              <a:off x="1099594" y="3265713"/>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A80B5C2-AB3D-4FB4-AF4F-4186DBE3E570}"/>
                    </a:ext>
                  </a:extLst>
                </p:cNvPr>
                <p:cNvSpPr txBox="1"/>
                <p:nvPr/>
              </p:nvSpPr>
              <p:spPr>
                <a:xfrm>
                  <a:off x="1394983" y="3703683"/>
                  <a:ext cx="1068178" cy="369332"/>
                </a:xfrm>
                <a:prstGeom prst="rect">
                  <a:avLst/>
                </a:prstGeom>
                <a:noFill/>
              </p:spPr>
              <p:txBody>
                <a:bodyPr wrap="none" rtlCol="0">
                  <a:spAutoFit/>
                </a:bodyPr>
                <a:lstStyle/>
                <a:p>
                  <a:r>
                    <a:rPr lang="en-US" dirty="0"/>
                    <a:t>reward </a:t>
                  </a:r>
                  <a14:m>
                    <m:oMath xmlns:m="http://schemas.openxmlformats.org/officeDocument/2006/math">
                      <m:r>
                        <a:rPr lang="en-US" b="0" i="1" smtClean="0">
                          <a:latin typeface="Cambria Math" panose="02040503050406030204" pitchFamily="18" charset="0"/>
                        </a:rPr>
                        <m:t>𝑟</m:t>
                      </m:r>
                    </m:oMath>
                  </a14:m>
                  <a:endParaRPr lang="en-SE" dirty="0"/>
                </a:p>
              </p:txBody>
            </p:sp>
          </mc:Choice>
          <mc:Fallback xmlns="">
            <p:sp>
              <p:nvSpPr>
                <p:cNvPr id="39" name="TextBox 38">
                  <a:extLst>
                    <a:ext uri="{FF2B5EF4-FFF2-40B4-BE49-F238E27FC236}">
                      <a16:creationId xmlns:a16="http://schemas.microsoft.com/office/drawing/2014/main" id="{2A80B5C2-AB3D-4FB4-AF4F-4186DBE3E570}"/>
                    </a:ext>
                  </a:extLst>
                </p:cNvPr>
                <p:cNvSpPr txBox="1">
                  <a:spLocks noRot="1" noChangeAspect="1" noMove="1" noResize="1" noEditPoints="1" noAdjustHandles="1" noChangeArrowheads="1" noChangeShapeType="1" noTextEdit="1"/>
                </p:cNvSpPr>
                <p:nvPr/>
              </p:nvSpPr>
              <p:spPr>
                <a:xfrm>
                  <a:off x="1394983" y="3703683"/>
                  <a:ext cx="1068178" cy="369332"/>
                </a:xfrm>
                <a:prstGeom prst="rect">
                  <a:avLst/>
                </a:prstGeom>
                <a:blipFill>
                  <a:blip r:embed="rId5"/>
                  <a:stretch>
                    <a:fillRect l="-4545" t="-10000" b="-26667"/>
                  </a:stretch>
                </a:blipFill>
              </p:spPr>
              <p:txBody>
                <a:bodyPr/>
                <a:lstStyle/>
                <a:p>
                  <a:r>
                    <a:rPr lang="en-SE">
                      <a:noFill/>
                    </a:rPr>
                    <a:t> </a:t>
                  </a:r>
                </a:p>
              </p:txBody>
            </p:sp>
          </mc:Fallback>
        </mc:AlternateContent>
        <p:cxnSp>
          <p:nvCxnSpPr>
            <p:cNvPr id="40" name="Straight Arrow Connector 39">
              <a:extLst>
                <a:ext uri="{FF2B5EF4-FFF2-40B4-BE49-F238E27FC236}">
                  <a16:creationId xmlns:a16="http://schemas.microsoft.com/office/drawing/2014/main" id="{52A3F0F0-2A5B-460E-84C7-1EC4E4F4CD9A}"/>
                </a:ext>
              </a:extLst>
            </p:cNvPr>
            <p:cNvCxnSpPr>
              <a:cxnSpLocks/>
            </p:cNvCxnSpPr>
            <p:nvPr/>
          </p:nvCxnSpPr>
          <p:spPr bwMode="auto">
            <a:xfrm>
              <a:off x="1860597"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AB90AEE2-9C34-487A-A508-E00F4E7581E5}"/>
              </a:ext>
            </a:extLst>
          </p:cNvPr>
          <p:cNvGrpSpPr/>
          <p:nvPr/>
        </p:nvGrpSpPr>
        <p:grpSpPr>
          <a:xfrm>
            <a:off x="3784281" y="2311464"/>
            <a:ext cx="1755387" cy="2028605"/>
            <a:chOff x="2971800" y="1766861"/>
            <a:chExt cx="1755387" cy="2028605"/>
          </a:xfrm>
        </p:grpSpPr>
        <mc:AlternateContent xmlns:mc="http://schemas.openxmlformats.org/markup-compatibility/2006" xmlns:a14="http://schemas.microsoft.com/office/drawing/2010/main">
          <mc:Choice Requires="a14">
            <p:sp>
              <p:nvSpPr>
                <p:cNvPr id="42" name="Rectangle: Rounded Corners 41">
                  <a:extLst>
                    <a:ext uri="{FF2B5EF4-FFF2-40B4-BE49-F238E27FC236}">
                      <a16:creationId xmlns:a16="http://schemas.microsoft.com/office/drawing/2014/main" id="{0E58C94F-61DD-4787-86C7-FE02C7B4C679}"/>
                    </a:ext>
                  </a:extLst>
                </p:cNvPr>
                <p:cNvSpPr/>
                <p:nvPr/>
              </p:nvSpPr>
              <p:spPr bwMode="auto">
                <a:xfrm>
                  <a:off x="2997259" y="2652466"/>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Para>
                  </a14:m>
                  <a:endParaRPr lang="en-SE" dirty="0"/>
                </a:p>
              </p:txBody>
            </p:sp>
          </mc:Choice>
          <mc:Fallback xmlns="">
            <p:sp>
              <p:nvSpPr>
                <p:cNvPr id="42" name="Rectangle: Rounded Corners 41">
                  <a:extLst>
                    <a:ext uri="{FF2B5EF4-FFF2-40B4-BE49-F238E27FC236}">
                      <a16:creationId xmlns:a16="http://schemas.microsoft.com/office/drawing/2014/main" id="{0E58C94F-61DD-4787-86C7-FE02C7B4C679}"/>
                    </a:ext>
                  </a:extLst>
                </p:cNvPr>
                <p:cNvSpPr>
                  <a:spLocks noRot="1" noChangeAspect="1" noMove="1" noResize="1" noEditPoints="1" noAdjustHandles="1" noChangeArrowheads="1" noChangeShapeType="1" noTextEdit="1"/>
                </p:cNvSpPr>
                <p:nvPr/>
              </p:nvSpPr>
              <p:spPr bwMode="auto">
                <a:xfrm>
                  <a:off x="2997259" y="2652466"/>
                  <a:ext cx="1623684" cy="609600"/>
                </a:xfrm>
                <a:prstGeom prst="roundRect">
                  <a:avLst/>
                </a:prstGeom>
                <a:blipFill>
                  <a:blip r:embed="rId6"/>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43" name="Straight Arrow Connector 42">
              <a:extLst>
                <a:ext uri="{FF2B5EF4-FFF2-40B4-BE49-F238E27FC236}">
                  <a16:creationId xmlns:a16="http://schemas.microsoft.com/office/drawing/2014/main" id="{5F6F60D0-01C0-4CD0-9BA4-43445F6A92B2}"/>
                </a:ext>
              </a:extLst>
            </p:cNvPr>
            <p:cNvCxnSpPr>
              <a:cxnSpLocks/>
            </p:cNvCxnSpPr>
            <p:nvPr/>
          </p:nvCxnSpPr>
          <p:spPr bwMode="auto">
            <a:xfrm>
              <a:off x="3402335"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AFB8B38-DAFA-4964-90FE-902039883A20}"/>
                    </a:ext>
                  </a:extLst>
                </p:cNvPr>
                <p:cNvSpPr txBox="1"/>
                <p:nvPr/>
              </p:nvSpPr>
              <p:spPr>
                <a:xfrm>
                  <a:off x="2971800"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44" name="TextBox 43">
                  <a:extLst>
                    <a:ext uri="{FF2B5EF4-FFF2-40B4-BE49-F238E27FC236}">
                      <a16:creationId xmlns:a16="http://schemas.microsoft.com/office/drawing/2014/main" id="{4AFB8B38-DAFA-4964-90FE-902039883A20}"/>
                    </a:ext>
                  </a:extLst>
                </p:cNvPr>
                <p:cNvSpPr txBox="1">
                  <a:spLocks noRot="1" noChangeAspect="1" noMove="1" noResize="1" noEditPoints="1" noAdjustHandles="1" noChangeArrowheads="1" noChangeShapeType="1" noTextEdit="1"/>
                </p:cNvSpPr>
                <p:nvPr/>
              </p:nvSpPr>
              <p:spPr>
                <a:xfrm>
                  <a:off x="2971800" y="1766861"/>
                  <a:ext cx="861070" cy="369332"/>
                </a:xfrm>
                <a:prstGeom prst="rect">
                  <a:avLst/>
                </a:prstGeom>
                <a:blipFill>
                  <a:blip r:embed="rId7"/>
                  <a:stretch>
                    <a:fillRect l="-6383"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B7C178F-5196-4B37-9291-22484A98FCCF}"/>
                    </a:ext>
                  </a:extLst>
                </p:cNvPr>
                <p:cNvSpPr txBox="1"/>
                <p:nvPr/>
              </p:nvSpPr>
              <p:spPr>
                <a:xfrm>
                  <a:off x="3728965"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45" name="TextBox 44">
                  <a:extLst>
                    <a:ext uri="{FF2B5EF4-FFF2-40B4-BE49-F238E27FC236}">
                      <a16:creationId xmlns:a16="http://schemas.microsoft.com/office/drawing/2014/main" id="{FB7C178F-5196-4B37-9291-22484A98FCCF}"/>
                    </a:ext>
                  </a:extLst>
                </p:cNvPr>
                <p:cNvSpPr txBox="1">
                  <a:spLocks noRot="1" noChangeAspect="1" noMove="1" noResize="1" noEditPoints="1" noAdjustHandles="1" noChangeArrowheads="1" noChangeShapeType="1" noTextEdit="1"/>
                </p:cNvSpPr>
                <p:nvPr/>
              </p:nvSpPr>
              <p:spPr>
                <a:xfrm>
                  <a:off x="3728965" y="1773831"/>
                  <a:ext cx="998222" cy="369332"/>
                </a:xfrm>
                <a:prstGeom prst="rect">
                  <a:avLst/>
                </a:prstGeom>
                <a:blipFill>
                  <a:blip r:embed="rId8"/>
                  <a:stretch>
                    <a:fillRect l="-5488" t="-8197" b="-24590"/>
                  </a:stretch>
                </a:blipFill>
              </p:spPr>
              <p:txBody>
                <a:bodyPr/>
                <a:lstStyle/>
                <a:p>
                  <a:r>
                    <a:rPr lang="en-SE">
                      <a:noFill/>
                    </a:rPr>
                    <a:t> </a:t>
                  </a:r>
                </a:p>
              </p:txBody>
            </p:sp>
          </mc:Fallback>
        </mc:AlternateContent>
        <p:cxnSp>
          <p:nvCxnSpPr>
            <p:cNvPr id="46" name="Straight Arrow Connector 45">
              <a:extLst>
                <a:ext uri="{FF2B5EF4-FFF2-40B4-BE49-F238E27FC236}">
                  <a16:creationId xmlns:a16="http://schemas.microsoft.com/office/drawing/2014/main" id="{AB2007EA-4A71-4B45-81AC-95F37D837A6A}"/>
                </a:ext>
              </a:extLst>
            </p:cNvPr>
            <p:cNvCxnSpPr>
              <a:cxnSpLocks/>
            </p:cNvCxnSpPr>
            <p:nvPr/>
          </p:nvCxnSpPr>
          <p:spPr bwMode="auto">
            <a:xfrm>
              <a:off x="4163338" y="2119066"/>
              <a:ext cx="0" cy="533400"/>
            </a:xfrm>
            <a:prstGeom prst="straightConnector1">
              <a:avLst/>
            </a:prstGeom>
            <a:noFill/>
            <a:ln w="254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5B8BEE9D-8BAF-4CD4-B1B0-BD49D668253B}"/>
                </a:ext>
              </a:extLst>
            </p:cNvPr>
            <p:cNvCxnSpPr>
              <a:cxnSpLocks/>
            </p:cNvCxnSpPr>
            <p:nvPr/>
          </p:nvCxnSpPr>
          <p:spPr bwMode="auto">
            <a:xfrm>
              <a:off x="3821154"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48" name="Group 47">
            <a:extLst>
              <a:ext uri="{FF2B5EF4-FFF2-40B4-BE49-F238E27FC236}">
                <a16:creationId xmlns:a16="http://schemas.microsoft.com/office/drawing/2014/main" id="{7CEFCE6A-1819-4F2E-A4CC-73058D917DC6}"/>
              </a:ext>
            </a:extLst>
          </p:cNvPr>
          <p:cNvGrpSpPr/>
          <p:nvPr/>
        </p:nvGrpSpPr>
        <p:grpSpPr>
          <a:xfrm>
            <a:off x="6096000" y="2311464"/>
            <a:ext cx="1794809" cy="2306154"/>
            <a:chOff x="5331213" y="1774882"/>
            <a:chExt cx="1794809" cy="2306154"/>
          </a:xfrm>
        </p:grpSpPr>
        <mc:AlternateContent xmlns:mc="http://schemas.openxmlformats.org/markup-compatibility/2006" xmlns:a14="http://schemas.microsoft.com/office/drawing/2010/main">
          <mc:Choice Requires="a14">
            <p:sp>
              <p:nvSpPr>
                <p:cNvPr id="49" name="Rectangle: Rounded Corners 48">
                  <a:extLst>
                    <a:ext uri="{FF2B5EF4-FFF2-40B4-BE49-F238E27FC236}">
                      <a16:creationId xmlns:a16="http://schemas.microsoft.com/office/drawing/2014/main" id="{E30D1A05-9234-413D-B2D4-75322440D7C2}"/>
                    </a:ext>
                  </a:extLst>
                </p:cNvPr>
                <p:cNvSpPr/>
                <p:nvPr/>
              </p:nvSpPr>
              <p:spPr bwMode="auto">
                <a:xfrm>
                  <a:off x="5356673" y="2660487"/>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Policy </a:t>
                  </a:r>
                  <a14:m>
                    <m:oMath xmlns:m="http://schemas.openxmlformats.org/officeDocument/2006/math">
                      <m:r>
                        <a:rPr lang="en-US" i="1" smtClean="0">
                          <a:latin typeface="Cambria Math" panose="02040503050406030204" pitchFamily="18" charset="0"/>
                        </a:rPr>
                        <m:t>𝜋</m:t>
                      </m:r>
                      <m:r>
                        <a:rPr lang="en-US" i="1" smtClean="0">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kumimoji="0" lang="en-SE" sz="1800" b="0" i="0" u="none" strike="noStrike" cap="none" normalizeH="0" baseline="0" dirty="0">
                    <a:ln>
                      <a:noFill/>
                    </a:ln>
                    <a:solidFill>
                      <a:schemeClr val="tx1"/>
                    </a:solidFill>
                    <a:effectLst/>
                    <a:latin typeface="Arial" charset="0"/>
                  </a:endParaRPr>
                </a:p>
              </p:txBody>
            </p:sp>
          </mc:Choice>
          <mc:Fallback xmlns="">
            <p:sp>
              <p:nvSpPr>
                <p:cNvPr id="49" name="Rectangle: Rounded Corners 48">
                  <a:extLst>
                    <a:ext uri="{FF2B5EF4-FFF2-40B4-BE49-F238E27FC236}">
                      <a16:creationId xmlns:a16="http://schemas.microsoft.com/office/drawing/2014/main" id="{E30D1A05-9234-413D-B2D4-75322440D7C2}"/>
                    </a:ext>
                  </a:extLst>
                </p:cNvPr>
                <p:cNvSpPr>
                  <a:spLocks noRot="1" noChangeAspect="1" noMove="1" noResize="1" noEditPoints="1" noAdjustHandles="1" noChangeArrowheads="1" noChangeShapeType="1" noTextEdit="1"/>
                </p:cNvSpPr>
                <p:nvPr/>
              </p:nvSpPr>
              <p:spPr bwMode="auto">
                <a:xfrm>
                  <a:off x="5356673" y="2660487"/>
                  <a:ext cx="1623684" cy="609600"/>
                </a:xfrm>
                <a:prstGeom prst="roundRect">
                  <a:avLst/>
                </a:prstGeom>
                <a:blipFill>
                  <a:blip r:embed="rId9"/>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50" name="Straight Arrow Connector 49">
              <a:extLst>
                <a:ext uri="{FF2B5EF4-FFF2-40B4-BE49-F238E27FC236}">
                  <a16:creationId xmlns:a16="http://schemas.microsoft.com/office/drawing/2014/main" id="{1963840F-503C-4897-8B2C-2FD41BFB7813}"/>
                </a:ext>
              </a:extLst>
            </p:cNvPr>
            <p:cNvCxnSpPr>
              <a:cxnSpLocks/>
            </p:cNvCxnSpPr>
            <p:nvPr/>
          </p:nvCxnSpPr>
          <p:spPr bwMode="auto">
            <a:xfrm>
              <a:off x="5761748"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142115D-9CB3-43B2-BD3E-17F53AE7F89A}"/>
                    </a:ext>
                  </a:extLst>
                </p:cNvPr>
                <p:cNvSpPr txBox="1"/>
                <p:nvPr/>
              </p:nvSpPr>
              <p:spPr>
                <a:xfrm>
                  <a:off x="5331213" y="1774882"/>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51" name="TextBox 50">
                  <a:extLst>
                    <a:ext uri="{FF2B5EF4-FFF2-40B4-BE49-F238E27FC236}">
                      <a16:creationId xmlns:a16="http://schemas.microsoft.com/office/drawing/2014/main" id="{F142115D-9CB3-43B2-BD3E-17F53AE7F89A}"/>
                    </a:ext>
                  </a:extLst>
                </p:cNvPr>
                <p:cNvSpPr txBox="1">
                  <a:spLocks noRot="1" noChangeAspect="1" noMove="1" noResize="1" noEditPoints="1" noAdjustHandles="1" noChangeArrowheads="1" noChangeShapeType="1" noTextEdit="1"/>
                </p:cNvSpPr>
                <p:nvPr/>
              </p:nvSpPr>
              <p:spPr>
                <a:xfrm>
                  <a:off x="5331213" y="1774882"/>
                  <a:ext cx="861070" cy="369332"/>
                </a:xfrm>
                <a:prstGeom prst="rect">
                  <a:avLst/>
                </a:prstGeom>
                <a:blipFill>
                  <a:blip r:embed="rId10"/>
                  <a:stretch>
                    <a:fillRect l="-5674"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15A6DE1-7EC1-4FA5-ADCC-27A2EB1D071C}"/>
                    </a:ext>
                  </a:extLst>
                </p:cNvPr>
                <p:cNvSpPr txBox="1"/>
                <p:nvPr/>
              </p:nvSpPr>
              <p:spPr>
                <a:xfrm>
                  <a:off x="6088378" y="1781852"/>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52" name="TextBox 51">
                  <a:extLst>
                    <a:ext uri="{FF2B5EF4-FFF2-40B4-BE49-F238E27FC236}">
                      <a16:creationId xmlns:a16="http://schemas.microsoft.com/office/drawing/2014/main" id="{015A6DE1-7EC1-4FA5-ADCC-27A2EB1D071C}"/>
                    </a:ext>
                  </a:extLst>
                </p:cNvPr>
                <p:cNvSpPr txBox="1">
                  <a:spLocks noRot="1" noChangeAspect="1" noMove="1" noResize="1" noEditPoints="1" noAdjustHandles="1" noChangeArrowheads="1" noChangeShapeType="1" noTextEdit="1"/>
                </p:cNvSpPr>
                <p:nvPr/>
              </p:nvSpPr>
              <p:spPr>
                <a:xfrm>
                  <a:off x="6088378" y="1781852"/>
                  <a:ext cx="998222" cy="369332"/>
                </a:xfrm>
                <a:prstGeom prst="rect">
                  <a:avLst/>
                </a:prstGeom>
                <a:blipFill>
                  <a:blip r:embed="rId11"/>
                  <a:stretch>
                    <a:fillRect l="-4878" t="-8197" b="-24590"/>
                  </a:stretch>
                </a:blipFill>
              </p:spPr>
              <p:txBody>
                <a:bodyPr/>
                <a:lstStyle/>
                <a:p>
                  <a:r>
                    <a:rPr lang="en-SE">
                      <a:noFill/>
                    </a:rPr>
                    <a:t> </a:t>
                  </a:r>
                </a:p>
              </p:txBody>
            </p:sp>
          </mc:Fallback>
        </mc:AlternateContent>
        <p:cxnSp>
          <p:nvCxnSpPr>
            <p:cNvPr id="53" name="Straight Arrow Connector 52">
              <a:extLst>
                <a:ext uri="{FF2B5EF4-FFF2-40B4-BE49-F238E27FC236}">
                  <a16:creationId xmlns:a16="http://schemas.microsoft.com/office/drawing/2014/main" id="{0ECD256F-3629-43F0-807B-61FD2FB4AE7F}"/>
                </a:ext>
              </a:extLst>
            </p:cNvPr>
            <p:cNvCxnSpPr>
              <a:cxnSpLocks/>
            </p:cNvCxnSpPr>
            <p:nvPr/>
          </p:nvCxnSpPr>
          <p:spPr bwMode="auto">
            <a:xfrm>
              <a:off x="6522751"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4DF32D5-95CA-4E49-BB87-381345F76B5E}"/>
                    </a:ext>
                  </a:extLst>
                </p:cNvPr>
                <p:cNvSpPr txBox="1"/>
                <p:nvPr/>
              </p:nvSpPr>
              <p:spPr>
                <a:xfrm>
                  <a:off x="5380736" y="3711704"/>
                  <a:ext cx="1745286" cy="369332"/>
                </a:xfrm>
                <a:prstGeom prst="rect">
                  <a:avLst/>
                </a:prstGeom>
                <a:noFill/>
              </p:spPr>
              <p:txBody>
                <a:bodyPr wrap="none" rtlCol="0">
                  <a:spAutoFit/>
                </a:bodyPr>
                <a:lstStyle/>
                <a:p>
                  <a:r>
                    <a:rPr lang="en-US" dirty="0"/>
                    <a:t>action</a:t>
                  </a:r>
                  <a:r>
                    <a:rPr lang="en-US" i="1"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lang="en-SE" dirty="0"/>
                </a:p>
              </p:txBody>
            </p:sp>
          </mc:Choice>
          <mc:Fallback xmlns="">
            <p:sp>
              <p:nvSpPr>
                <p:cNvPr id="54" name="TextBox 53">
                  <a:extLst>
                    <a:ext uri="{FF2B5EF4-FFF2-40B4-BE49-F238E27FC236}">
                      <a16:creationId xmlns:a16="http://schemas.microsoft.com/office/drawing/2014/main" id="{E4DF32D5-95CA-4E49-BB87-381345F76B5E}"/>
                    </a:ext>
                  </a:extLst>
                </p:cNvPr>
                <p:cNvSpPr txBox="1">
                  <a:spLocks noRot="1" noChangeAspect="1" noMove="1" noResize="1" noEditPoints="1" noAdjustHandles="1" noChangeArrowheads="1" noChangeShapeType="1" noTextEdit="1"/>
                </p:cNvSpPr>
                <p:nvPr/>
              </p:nvSpPr>
              <p:spPr>
                <a:xfrm>
                  <a:off x="5380736" y="3711704"/>
                  <a:ext cx="1745286" cy="369332"/>
                </a:xfrm>
                <a:prstGeom prst="rect">
                  <a:avLst/>
                </a:prstGeom>
                <a:blipFill>
                  <a:blip r:embed="rId12"/>
                  <a:stretch>
                    <a:fillRect l="-2797" t="-10000" r="-350" b="-26667"/>
                  </a:stretch>
                </a:blipFill>
              </p:spPr>
              <p:txBody>
                <a:bodyPr/>
                <a:lstStyle/>
                <a:p>
                  <a:r>
                    <a:rPr lang="en-SE">
                      <a:noFill/>
                    </a:rPr>
                    <a:t> </a:t>
                  </a:r>
                </a:p>
              </p:txBody>
            </p:sp>
          </mc:Fallback>
        </mc:AlternateContent>
        <p:cxnSp>
          <p:nvCxnSpPr>
            <p:cNvPr id="55" name="Straight Arrow Connector 54">
              <a:extLst>
                <a:ext uri="{FF2B5EF4-FFF2-40B4-BE49-F238E27FC236}">
                  <a16:creationId xmlns:a16="http://schemas.microsoft.com/office/drawing/2014/main" id="{DCBD18F9-FA35-4DDB-99A2-13F34905E700}"/>
                </a:ext>
              </a:extLst>
            </p:cNvPr>
            <p:cNvCxnSpPr>
              <a:cxnSpLocks/>
            </p:cNvCxnSpPr>
            <p:nvPr/>
          </p:nvCxnSpPr>
          <p:spPr bwMode="auto">
            <a:xfrm>
              <a:off x="6180567" y="3270087"/>
              <a:ext cx="0" cy="533400"/>
            </a:xfrm>
            <a:prstGeom prst="straightConnector1">
              <a:avLst/>
            </a:prstGeom>
            <a:noFill/>
            <a:ln w="25400" cap="flat" cmpd="sng" algn="ctr">
              <a:solidFill>
                <a:schemeClr val="tx1"/>
              </a:solidFill>
              <a:prstDash val="solid"/>
              <a:round/>
              <a:headEnd type="none" w="med" len="med"/>
              <a:tailEnd type="triangle"/>
            </a:ln>
            <a:effectLst/>
          </p:spPr>
        </p:cxnSp>
      </p:grpSp>
      <p:graphicFrame>
        <p:nvGraphicFramePr>
          <p:cNvPr id="56" name="Table 63">
            <a:extLst>
              <a:ext uri="{FF2B5EF4-FFF2-40B4-BE49-F238E27FC236}">
                <a16:creationId xmlns:a16="http://schemas.microsoft.com/office/drawing/2014/main" id="{AE5A0D84-1373-4AB2-AD15-7D1C73B46938}"/>
              </a:ext>
            </a:extLst>
          </p:cNvPr>
          <p:cNvGraphicFramePr>
            <a:graphicFrameLocks/>
          </p:cNvGraphicFramePr>
          <p:nvPr>
            <p:extLst>
              <p:ext uri="{D42A27DB-BD31-4B8C-83A1-F6EECF244321}">
                <p14:modId xmlns:p14="http://schemas.microsoft.com/office/powerpoint/2010/main" val="3701048818"/>
              </p:ext>
            </p:extLst>
          </p:nvPr>
        </p:nvGraphicFramePr>
        <p:xfrm>
          <a:off x="1541307" y="4990732"/>
          <a:ext cx="6995880" cy="370840"/>
        </p:xfrm>
        <a:graphic>
          <a:graphicData uri="http://schemas.openxmlformats.org/drawingml/2006/table">
            <a:tbl>
              <a:tblPr firstRow="1" bandRow="1">
                <a:tableStyleId>{2D5ABB26-0587-4C30-8999-92F81FD0307C}</a:tableStyleId>
              </a:tblPr>
              <a:tblGrid>
                <a:gridCol w="2331960">
                  <a:extLst>
                    <a:ext uri="{9D8B030D-6E8A-4147-A177-3AD203B41FA5}">
                      <a16:colId xmlns:a16="http://schemas.microsoft.com/office/drawing/2014/main" val="1487118975"/>
                    </a:ext>
                  </a:extLst>
                </a:gridCol>
                <a:gridCol w="2331960">
                  <a:extLst>
                    <a:ext uri="{9D8B030D-6E8A-4147-A177-3AD203B41FA5}">
                      <a16:colId xmlns:a16="http://schemas.microsoft.com/office/drawing/2014/main" val="875602381"/>
                    </a:ext>
                  </a:extLst>
                </a:gridCol>
                <a:gridCol w="2331960">
                  <a:extLst>
                    <a:ext uri="{9D8B030D-6E8A-4147-A177-3AD203B41FA5}">
                      <a16:colId xmlns:a16="http://schemas.microsoft.com/office/drawing/2014/main" val="3256823831"/>
                    </a:ext>
                  </a:extLst>
                </a:gridCol>
              </a:tblGrid>
              <a:tr h="370840">
                <a:tc>
                  <a:txBody>
                    <a:bodyPr/>
                    <a:lstStyle/>
                    <a:p>
                      <a:r>
                        <a:rPr lang="en-US" dirty="0"/>
                        <a:t>MDP Planning</a:t>
                      </a:r>
                      <a:endParaRPr lang="en-SE" dirty="0"/>
                    </a:p>
                  </a:txBody>
                  <a:tcPr/>
                </a:tc>
                <a:tc>
                  <a:txBody>
                    <a:bodyPr/>
                    <a:lstStyle/>
                    <a:p>
                      <a:r>
                        <a:rPr lang="en-US" dirty="0"/>
                        <a:t>Value-based RL</a:t>
                      </a:r>
                      <a:endParaRPr lang="en-SE" dirty="0"/>
                    </a:p>
                  </a:txBody>
                  <a:tcPr/>
                </a:tc>
                <a:tc>
                  <a:txBody>
                    <a:bodyPr/>
                    <a:lstStyle/>
                    <a:p>
                      <a:r>
                        <a:rPr lang="en-US" dirty="0"/>
                        <a:t>Policy-based RL</a:t>
                      </a:r>
                      <a:endParaRPr lang="en-SE" dirty="0"/>
                    </a:p>
                  </a:txBody>
                  <a:tcPr/>
                </a:tc>
                <a:extLst>
                  <a:ext uri="{0D108BD9-81ED-4DB2-BD59-A6C34878D82A}">
                    <a16:rowId xmlns:a16="http://schemas.microsoft.com/office/drawing/2014/main" val="473992227"/>
                  </a:ext>
                </a:extLst>
              </a:tr>
            </a:tbl>
          </a:graphicData>
        </a:graphic>
      </p:graphicFrame>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16DCF83-579B-4902-903D-C4D033E3C067}"/>
                  </a:ext>
                </a:extLst>
              </p:cNvPr>
              <p:cNvSpPr txBox="1"/>
              <p:nvPr/>
            </p:nvSpPr>
            <p:spPr>
              <a:xfrm>
                <a:off x="3503806" y="4334241"/>
                <a:ext cx="2259658" cy="646331"/>
              </a:xfrm>
              <a:prstGeom prst="rect">
                <a:avLst/>
              </a:prstGeom>
              <a:noFill/>
            </p:spPr>
            <p:txBody>
              <a:bodyPr wrap="square" rtlCol="0" anchor="t">
                <a:spAutoFit/>
              </a:bodyPr>
              <a:lstStyle/>
              <a:p>
                <a:pPr algn="ctr"/>
                <a:r>
                  <a:rPr lang="en-US" dirty="0"/>
                  <a:t>action</a:t>
                </a:r>
              </a:p>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Para>
                </a14:m>
                <a:endParaRPr lang="en-SE" dirty="0"/>
              </a:p>
            </p:txBody>
          </p:sp>
        </mc:Choice>
        <mc:Fallback xmlns="">
          <p:sp>
            <p:nvSpPr>
              <p:cNvPr id="57" name="TextBox 56">
                <a:extLst>
                  <a:ext uri="{FF2B5EF4-FFF2-40B4-BE49-F238E27FC236}">
                    <a16:creationId xmlns:a16="http://schemas.microsoft.com/office/drawing/2014/main" id="{D16DCF83-579B-4902-903D-C4D033E3C067}"/>
                  </a:ext>
                </a:extLst>
              </p:cNvPr>
              <p:cNvSpPr txBox="1">
                <a:spLocks noRot="1" noChangeAspect="1" noMove="1" noResize="1" noEditPoints="1" noAdjustHandles="1" noChangeArrowheads="1" noChangeShapeType="1" noTextEdit="1"/>
              </p:cNvSpPr>
              <p:nvPr/>
            </p:nvSpPr>
            <p:spPr>
              <a:xfrm>
                <a:off x="3503806" y="4334241"/>
                <a:ext cx="2259658" cy="646331"/>
              </a:xfrm>
              <a:prstGeom prst="rect">
                <a:avLst/>
              </a:prstGeom>
              <a:blipFill>
                <a:blip r:embed="rId13"/>
                <a:stretch>
                  <a:fillRect t="-5660" b="-7547"/>
                </a:stretch>
              </a:blipFill>
            </p:spPr>
            <p:txBody>
              <a:bodyPr/>
              <a:lstStyle/>
              <a:p>
                <a:r>
                  <a:rPr lang="en-SE">
                    <a:noFill/>
                  </a:rPr>
                  <a:t> </a:t>
                </a:r>
              </a:p>
            </p:txBody>
          </p:sp>
        </mc:Fallback>
      </mc:AlternateContent>
      <p:sp>
        <p:nvSpPr>
          <p:cNvPr id="58" name="Rectangle 57">
            <a:extLst>
              <a:ext uri="{FF2B5EF4-FFF2-40B4-BE49-F238E27FC236}">
                <a16:creationId xmlns:a16="http://schemas.microsoft.com/office/drawing/2014/main" id="{CE1FA8D7-D4C6-42BF-95B8-4E600DB9F94D}"/>
              </a:ext>
            </a:extLst>
          </p:cNvPr>
          <p:cNvSpPr/>
          <p:nvPr/>
        </p:nvSpPr>
        <p:spPr bwMode="auto">
          <a:xfrm>
            <a:off x="3505200" y="2209800"/>
            <a:ext cx="2286000" cy="327660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5698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F4CA-5862-44EE-AE02-8911BEF604C7}"/>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2B7ADE97-C6CC-4470-B768-4407C93E933C}"/>
              </a:ext>
            </a:extLst>
          </p:cNvPr>
          <p:cNvSpPr>
            <a:spLocks noGrp="1"/>
          </p:cNvSpPr>
          <p:nvPr>
            <p:ph idx="1"/>
          </p:nvPr>
        </p:nvSpPr>
        <p:spPr/>
        <p:txBody>
          <a:bodyPr/>
          <a:lstStyle/>
          <a:p>
            <a:r>
              <a:rPr lang="en-US" dirty="0"/>
              <a:t>Introduction to RL</a:t>
            </a:r>
          </a:p>
          <a:p>
            <a:r>
              <a:rPr lang="en-US" dirty="0">
                <a:solidFill>
                  <a:srgbClr val="C00000"/>
                </a:solidFill>
              </a:rPr>
              <a:t>Q-Learning</a:t>
            </a:r>
          </a:p>
          <a:p>
            <a:r>
              <a:rPr lang="en-US" dirty="0"/>
              <a:t>Deep Q Learning w. Function Approximation</a:t>
            </a:r>
            <a:endParaRPr lang="en-SE" dirty="0"/>
          </a:p>
        </p:txBody>
      </p:sp>
      <p:sp>
        <p:nvSpPr>
          <p:cNvPr id="4" name="Slide Number Placeholder 3">
            <a:extLst>
              <a:ext uri="{FF2B5EF4-FFF2-40B4-BE49-F238E27FC236}">
                <a16:creationId xmlns:a16="http://schemas.microsoft.com/office/drawing/2014/main" id="{4E7889E7-380D-45F6-948B-10ADF0CFBAB6}"/>
              </a:ext>
            </a:extLst>
          </p:cNvPr>
          <p:cNvSpPr>
            <a:spLocks noGrp="1"/>
          </p:cNvSpPr>
          <p:nvPr>
            <p:ph type="sldNum" sz="quarter" idx="12"/>
          </p:nvPr>
        </p:nvSpPr>
        <p:spPr/>
        <p:txBody>
          <a:bodyPr/>
          <a:lstStyle/>
          <a:p>
            <a:pPr>
              <a:defRPr/>
            </a:pPr>
            <a:fld id="{F57F456A-00AF-44E6-8D70-638C0D0130FF}" type="slidenum">
              <a:rPr lang="en-US" altLang="zh-CN" smtClean="0"/>
              <a:pPr>
                <a:defRPr/>
              </a:pPr>
              <a:t>9</a:t>
            </a:fld>
            <a:endParaRPr lang="en-US" altLang="zh-CN"/>
          </a:p>
        </p:txBody>
      </p:sp>
    </p:spTree>
    <p:extLst>
      <p:ext uri="{BB962C8B-B14F-4D97-AF65-F5344CB8AC3E}">
        <p14:creationId xmlns:p14="http://schemas.microsoft.com/office/powerpoint/2010/main" val="13868339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New.potx" id="{B14B07C0-9486-4721-8783-BFBD5BB00260}" vid="{C37858ED-E72E-42C2-A32A-A61396065B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6639</TotalTime>
  <Words>2176</Words>
  <Application>Microsoft Office PowerPoint</Application>
  <PresentationFormat>On-screen Show (4:3)</PresentationFormat>
  <Paragraphs>281</Paragraphs>
  <Slides>29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Cambria Math</vt:lpstr>
      <vt:lpstr>Palatino</vt:lpstr>
      <vt:lpstr>Default Design</vt:lpstr>
      <vt:lpstr>L7.2  Q-Learning</vt:lpstr>
      <vt:lpstr>Outline</vt:lpstr>
      <vt:lpstr>Reinforcement Learning</vt:lpstr>
      <vt:lpstr>Characteristics of RL</vt:lpstr>
      <vt:lpstr>Model-Based vs. Model-Free</vt:lpstr>
      <vt:lpstr>Model-Based RL</vt:lpstr>
      <vt:lpstr>MiniGW: Model Learning</vt:lpstr>
      <vt:lpstr>Value-based RL</vt:lpstr>
      <vt:lpstr>Outline</vt:lpstr>
      <vt:lpstr>Q-Learning</vt:lpstr>
      <vt:lpstr>Q-Learning Update Equation</vt:lpstr>
      <vt:lpstr>Q-Function</vt:lpstr>
      <vt:lpstr>Q-Learning Steps</vt:lpstr>
      <vt:lpstr>Exploration-Exploitation Dilemma</vt:lpstr>
      <vt:lpstr>ϵ-Greedy Policy</vt:lpstr>
      <vt:lpstr>ϵ is Gradually Reduced during Training</vt:lpstr>
      <vt:lpstr>Example: a Maze</vt:lpstr>
      <vt:lpstr>Reward Function </vt:lpstr>
      <vt:lpstr>Initial Q-Table</vt:lpstr>
      <vt:lpstr>Step 1</vt:lpstr>
      <vt:lpstr>Q-Table Update</vt:lpstr>
      <vt:lpstr>Step 2</vt:lpstr>
      <vt:lpstr>Q-Table Update</vt:lpstr>
      <vt:lpstr>After Some Training Episodes</vt:lpstr>
      <vt:lpstr>Outline</vt:lpstr>
      <vt:lpstr>Q Learning vs. Deep QL</vt:lpstr>
      <vt:lpstr>Function Approximations of Value Functions</vt:lpstr>
      <vt:lpstr>Deep QL Pros and Cons</vt:lpstr>
      <vt:lpstr>DQN Extensions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L8  Model-based RL</dc:title>
  <dc:creator>Zonghua Gu</dc:creator>
  <cp:lastModifiedBy>Zonghua Gu</cp:lastModifiedBy>
  <cp:revision>381</cp:revision>
  <dcterms:created xsi:type="dcterms:W3CDTF">2020-05-13T19:01:03Z</dcterms:created>
  <dcterms:modified xsi:type="dcterms:W3CDTF">2024-01-12T10:34:49Z</dcterms:modified>
</cp:coreProperties>
</file>