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376" r:id="rId2"/>
    <p:sldId id="862" r:id="rId3"/>
    <p:sldId id="390" r:id="rId4"/>
    <p:sldId id="863" r:id="rId5"/>
    <p:sldId id="888" r:id="rId6"/>
    <p:sldId id="864" r:id="rId7"/>
    <p:sldId id="421" r:id="rId8"/>
    <p:sldId id="920" r:id="rId9"/>
    <p:sldId id="937" r:id="rId10"/>
    <p:sldId id="931" r:id="rId11"/>
    <p:sldId id="932" r:id="rId12"/>
    <p:sldId id="933" r:id="rId13"/>
    <p:sldId id="840" r:id="rId14"/>
    <p:sldId id="925" r:id="rId15"/>
    <p:sldId id="949" r:id="rId16"/>
    <p:sldId id="389" r:id="rId17"/>
    <p:sldId id="387" r:id="rId18"/>
    <p:sldId id="921" r:id="rId19"/>
    <p:sldId id="887" r:id="rId20"/>
    <p:sldId id="865" r:id="rId21"/>
    <p:sldId id="936" r:id="rId22"/>
    <p:sldId id="922" r:id="rId23"/>
    <p:sldId id="948" r:id="rId24"/>
    <p:sldId id="413" r:id="rId25"/>
    <p:sldId id="410" r:id="rId26"/>
    <p:sldId id="924" r:id="rId27"/>
    <p:sldId id="951" r:id="rId28"/>
    <p:sldId id="411" r:id="rId29"/>
    <p:sldId id="412" r:id="rId30"/>
    <p:sldId id="934" r:id="rId31"/>
    <p:sldId id="883" r:id="rId32"/>
    <p:sldId id="379" r:id="rId33"/>
    <p:sldId id="857" r:id="rId34"/>
    <p:sldId id="402" r:id="rId35"/>
    <p:sldId id="858" r:id="rId36"/>
    <p:sldId id="859" r:id="rId37"/>
    <p:sldId id="869" r:id="rId38"/>
    <p:sldId id="870" r:id="rId39"/>
    <p:sldId id="403" r:id="rId40"/>
    <p:sldId id="860" r:id="rId41"/>
    <p:sldId id="380" r:id="rId42"/>
    <p:sldId id="831" r:id="rId43"/>
    <p:sldId id="950" r:id="rId44"/>
    <p:sldId id="885" r:id="rId45"/>
    <p:sldId id="926" r:id="rId46"/>
    <p:sldId id="378" r:id="rId47"/>
    <p:sldId id="940" r:id="rId48"/>
    <p:sldId id="832" r:id="rId49"/>
    <p:sldId id="871" r:id="rId50"/>
    <p:sldId id="872" r:id="rId51"/>
    <p:sldId id="833" r:id="rId52"/>
    <p:sldId id="873" r:id="rId53"/>
    <p:sldId id="941" r:id="rId54"/>
    <p:sldId id="942" r:id="rId55"/>
    <p:sldId id="834" r:id="rId56"/>
    <p:sldId id="835" r:id="rId57"/>
    <p:sldId id="939" r:id="rId58"/>
    <p:sldId id="841" r:id="rId59"/>
    <p:sldId id="946" r:id="rId60"/>
    <p:sldId id="836" r:id="rId61"/>
    <p:sldId id="837" r:id="rId62"/>
    <p:sldId id="843" r:id="rId63"/>
    <p:sldId id="923" r:id="rId64"/>
    <p:sldId id="896" r:id="rId65"/>
    <p:sldId id="397" r:id="rId66"/>
    <p:sldId id="398" r:id="rId67"/>
    <p:sldId id="423" r:id="rId68"/>
    <p:sldId id="424" r:id="rId69"/>
    <p:sldId id="909" r:id="rId70"/>
    <p:sldId id="907" r:id="rId71"/>
    <p:sldId id="828" r:id="rId72"/>
    <p:sldId id="426" r:id="rId73"/>
    <p:sldId id="892" r:id="rId74"/>
    <p:sldId id="427" r:id="rId75"/>
    <p:sldId id="428" r:id="rId76"/>
    <p:sldId id="637" r:id="rId77"/>
    <p:sldId id="893" r:id="rId78"/>
    <p:sldId id="898" r:id="rId79"/>
    <p:sldId id="899" r:id="rId80"/>
    <p:sldId id="900" r:id="rId81"/>
    <p:sldId id="429" r:id="rId82"/>
    <p:sldId id="636" r:id="rId83"/>
    <p:sldId id="895" r:id="rId84"/>
    <p:sldId id="416" r:id="rId85"/>
    <p:sldId id="906" r:id="rId86"/>
    <p:sldId id="905" r:id="rId87"/>
    <p:sldId id="880" r:id="rId88"/>
    <p:sldId id="904" r:id="rId89"/>
    <p:sldId id="879" r:id="rId90"/>
    <p:sldId id="945" r:id="rId91"/>
    <p:sldId id="908" r:id="rId92"/>
    <p:sldId id="417" r:id="rId93"/>
    <p:sldId id="894" r:id="rId94"/>
    <p:sldId id="418" r:id="rId95"/>
    <p:sldId id="425" r:id="rId96"/>
    <p:sldId id="396" r:id="rId97"/>
    <p:sldId id="395" r:id="rId98"/>
    <p:sldId id="391" r:id="rId99"/>
    <p:sldId id="635" r:id="rId100"/>
    <p:sldId id="385" r:id="rId101"/>
    <p:sldId id="393" r:id="rId102"/>
    <p:sldId id="394" r:id="rId103"/>
    <p:sldId id="829" r:id="rId104"/>
    <p:sldId id="386" r:id="rId105"/>
    <p:sldId id="817" r:id="rId106"/>
    <p:sldId id="280" r:id="rId107"/>
    <p:sldId id="844" r:id="rId108"/>
    <p:sldId id="275" r:id="rId109"/>
    <p:sldId id="274" r:id="rId110"/>
    <p:sldId id="845" r:id="rId111"/>
    <p:sldId id="846" r:id="rId112"/>
    <p:sldId id="847" r:id="rId113"/>
    <p:sldId id="848" r:id="rId114"/>
    <p:sldId id="853" r:id="rId115"/>
    <p:sldId id="283" r:id="rId116"/>
    <p:sldId id="284" r:id="rId117"/>
    <p:sldId id="855" r:id="rId118"/>
    <p:sldId id="854" r:id="rId1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77942E4D-44FA-4853-8CF7-938F2AED9C5E}">
          <p14:sldIdLst>
            <p14:sldId id="376"/>
          </p14:sldIdLst>
        </p14:section>
        <p14:section name="Introduction" id="{CC7E0EDF-9316-4588-86A8-04C6E72A6BAD}">
          <p14:sldIdLst>
            <p14:sldId id="862"/>
            <p14:sldId id="390"/>
            <p14:sldId id="863"/>
            <p14:sldId id="888"/>
            <p14:sldId id="864"/>
            <p14:sldId id="421"/>
            <p14:sldId id="920"/>
            <p14:sldId id="937"/>
            <p14:sldId id="931"/>
            <p14:sldId id="932"/>
            <p14:sldId id="933"/>
            <p14:sldId id="840"/>
            <p14:sldId id="925"/>
            <p14:sldId id="949"/>
            <p14:sldId id="389"/>
            <p14:sldId id="387"/>
            <p14:sldId id="921"/>
            <p14:sldId id="887"/>
            <p14:sldId id="865"/>
            <p14:sldId id="936"/>
            <p14:sldId id="922"/>
            <p14:sldId id="948"/>
            <p14:sldId id="413"/>
            <p14:sldId id="410"/>
            <p14:sldId id="924"/>
            <p14:sldId id="951"/>
            <p14:sldId id="411"/>
            <p14:sldId id="412"/>
            <p14:sldId id="934"/>
          </p14:sldIdLst>
        </p14:section>
        <p14:section name="AD Processing Pipeline" id="{3576C51A-D4AB-4E8A-A93E-115EE7534EC2}">
          <p14:sldIdLst>
            <p14:sldId id="883"/>
            <p14:sldId id="379"/>
            <p14:sldId id="857"/>
            <p14:sldId id="402"/>
            <p14:sldId id="858"/>
            <p14:sldId id="859"/>
            <p14:sldId id="869"/>
            <p14:sldId id="870"/>
            <p14:sldId id="403"/>
            <p14:sldId id="860"/>
            <p14:sldId id="380"/>
          </p14:sldIdLst>
        </p14:section>
        <p14:section name="Sensors and Perception" id="{CA18E34E-4A91-45DD-80A5-E01298D8E28F}">
          <p14:sldIdLst>
            <p14:sldId id="831"/>
            <p14:sldId id="950"/>
            <p14:sldId id="885"/>
            <p14:sldId id="926"/>
            <p14:sldId id="378"/>
            <p14:sldId id="940"/>
            <p14:sldId id="832"/>
            <p14:sldId id="871"/>
            <p14:sldId id="872"/>
            <p14:sldId id="833"/>
            <p14:sldId id="873"/>
            <p14:sldId id="941"/>
            <p14:sldId id="942"/>
            <p14:sldId id="834"/>
            <p14:sldId id="835"/>
            <p14:sldId id="939"/>
            <p14:sldId id="841"/>
            <p14:sldId id="946"/>
            <p14:sldId id="836"/>
            <p14:sldId id="837"/>
            <p14:sldId id="843"/>
            <p14:sldId id="923"/>
            <p14:sldId id="896"/>
          </p14:sldIdLst>
        </p14:section>
        <p14:section name="HD Maps" id="{8B790207-2D5E-4348-BAD2-AD9888043B24}">
          <p14:sldIdLst>
            <p14:sldId id="397"/>
            <p14:sldId id="398"/>
            <p14:sldId id="423"/>
          </p14:sldIdLst>
        </p14:section>
        <p14:section name="Hardware Platforms" id="{CD233AF6-B62A-433B-A924-5430991036C2}">
          <p14:sldIdLst>
            <p14:sldId id="424"/>
            <p14:sldId id="909"/>
            <p14:sldId id="907"/>
            <p14:sldId id="828"/>
            <p14:sldId id="426"/>
            <p14:sldId id="892"/>
            <p14:sldId id="427"/>
            <p14:sldId id="428"/>
            <p14:sldId id="637"/>
            <p14:sldId id="893"/>
            <p14:sldId id="898"/>
            <p14:sldId id="899"/>
            <p14:sldId id="900"/>
            <p14:sldId id="429"/>
            <p14:sldId id="636"/>
            <p14:sldId id="895"/>
          </p14:sldIdLst>
        </p14:section>
        <p14:section name="Software Platforms" id="{AF01842C-6493-4B3F-B91B-0713FF43D966}">
          <p14:sldIdLst>
            <p14:sldId id="416"/>
            <p14:sldId id="906"/>
            <p14:sldId id="905"/>
            <p14:sldId id="880"/>
            <p14:sldId id="904"/>
            <p14:sldId id="879"/>
            <p14:sldId id="945"/>
            <p14:sldId id="908"/>
            <p14:sldId id="417"/>
            <p14:sldId id="894"/>
            <p14:sldId id="418"/>
            <p14:sldId id="425"/>
          </p14:sldIdLst>
        </p14:section>
        <p14:section name="Ethics" id="{07641755-2088-458C-9AC6-FDE9097DC369}">
          <p14:sldIdLst>
            <p14:sldId id="396"/>
            <p14:sldId id="395"/>
            <p14:sldId id="391"/>
            <p14:sldId id="635"/>
            <p14:sldId id="385"/>
            <p14:sldId id="393"/>
            <p14:sldId id="394"/>
            <p14:sldId id="829"/>
            <p14:sldId id="386"/>
          </p14:sldIdLst>
        </p14:section>
        <p14:section name="V2X" id="{2A719870-B352-47BC-93B1-3CEB2CAE82C4}">
          <p14:sldIdLst>
            <p14:sldId id="817"/>
            <p14:sldId id="280"/>
            <p14:sldId id="844"/>
            <p14:sldId id="275"/>
            <p14:sldId id="274"/>
            <p14:sldId id="845"/>
            <p14:sldId id="846"/>
            <p14:sldId id="847"/>
            <p14:sldId id="848"/>
            <p14:sldId id="853"/>
            <p14:sldId id="283"/>
            <p14:sldId id="284"/>
            <p14:sldId id="855"/>
            <p14:sldId id="85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008000"/>
    <a:srgbClr val="B2B2B2"/>
    <a:srgbClr val="EAEAEA"/>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90216" autoAdjust="0"/>
  </p:normalViewPr>
  <p:slideViewPr>
    <p:cSldViewPr>
      <p:cViewPr varScale="1">
        <p:scale>
          <a:sx n="117" d="100"/>
          <a:sy n="117" d="100"/>
        </p:scale>
        <p:origin x="131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16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FA21340-DBF0-4FAC-9DE2-FD6DB24B56C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jKfwHsHUdVc"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ity3d.com/machine-learn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a:t>
            </a:fld>
            <a:endParaRPr lang="en-US" altLang="zh-CN"/>
          </a:p>
        </p:txBody>
      </p:sp>
    </p:spTree>
    <p:extLst>
      <p:ext uri="{BB962C8B-B14F-4D97-AF65-F5344CB8AC3E}">
        <p14:creationId xmlns:p14="http://schemas.microsoft.com/office/powerpoint/2010/main" val="3917494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https://www.wired.com/story/teslas-latest-autopilot-death-looks-like-prior-crash/ </a:t>
            </a:r>
          </a:p>
          <a:p>
            <a:r>
              <a:rPr lang="en-US" dirty="0"/>
              <a:t>https://www.businessinsider.com/details-about-the-fatal-tesla-autopilot-accident-released-2017-6?r=US&amp;IR=T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NTSB (National Transportation Safety Board)’s report noted the truck driver should have yielded to the Tesla and that the driver was inattentive.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25</a:t>
            </a:fld>
            <a:endParaRPr lang="en-US" altLang="zh-CN"/>
          </a:p>
        </p:txBody>
      </p:sp>
    </p:spTree>
    <p:extLst>
      <p:ext uri="{BB962C8B-B14F-4D97-AF65-F5344CB8AC3E}">
        <p14:creationId xmlns:p14="http://schemas.microsoft.com/office/powerpoint/2010/main" val="3669943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Model X's collision avoidance system was not designed to detect a crash attenuator and the NHTSA does not require such capability, which resulted in a severe crash in which the automatic braking and collision warning systems failed to activate.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26</a:t>
            </a:fld>
            <a:endParaRPr lang="en-US" altLang="zh-CN"/>
          </a:p>
        </p:txBody>
      </p:sp>
    </p:spTree>
    <p:extLst>
      <p:ext uri="{BB962C8B-B14F-4D97-AF65-F5344CB8AC3E}">
        <p14:creationId xmlns:p14="http://schemas.microsoft.com/office/powerpoint/2010/main" val="1069235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https://www.nytimes.com/interactive/2018/03/20/us/self-driving-uber-pedestrian-killed.html</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28</a:t>
            </a:fld>
            <a:endParaRPr lang="en-US" altLang="zh-CN"/>
          </a:p>
        </p:txBody>
      </p:sp>
    </p:spTree>
    <p:extLst>
      <p:ext uri="{BB962C8B-B14F-4D97-AF65-F5344CB8AC3E}">
        <p14:creationId xmlns:p14="http://schemas.microsoft.com/office/powerpoint/2010/main" val="1859128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https://en.wikipedia.org/wiki/Death_of_Elaine_Herzberg David King, an Arizona State University professor: “This is exactly the type of situation that Lidar and radar are supposed to pick up. This is a catastrophic failure that happened with Uber’s technology.”</a:t>
            </a:r>
          </a:p>
          <a:p>
            <a:r>
              <a:rPr lang="en-US" dirty="0"/>
              <a:t>Ryan </a:t>
            </a:r>
            <a:r>
              <a:rPr lang="en-US" dirty="0" err="1"/>
              <a:t>Calo</a:t>
            </a:r>
            <a:r>
              <a:rPr lang="en-US" dirty="0"/>
              <a:t>, a University of Washington law professor and self-driving expert: “I really don’t understand why Lidar didn’t pick this up. Shadows don’t matter to Lidar. There is no question it should have been able to see her.”</a:t>
            </a:r>
          </a:p>
          <a:p>
            <a:r>
              <a:rPr lang="en-US" dirty="0"/>
              <a:t>The XC90 as modified by Uber included a single roof-mounted LiDAR sensor and 10 radar sensors, providing 360° coverage around the vehicle. In comparison, the Fusion had seven LiDAR sensors (including one mounted on the roof) and seven radar sensors. According to </a:t>
            </a:r>
            <a:r>
              <a:rPr lang="en-US" dirty="0" err="1"/>
              <a:t>Velodyne</a:t>
            </a:r>
            <a:r>
              <a:rPr lang="en-US" dirty="0"/>
              <a:t>, the supplier of Uber's LiDAR, the single roof-mounted LiDAR sensor has a narrow vertical range that prevents it from detecting obstacles low to the ground, creating a blind spot around the vehicle. Marta Hall, the president of </a:t>
            </a:r>
            <a:r>
              <a:rPr lang="en-US" dirty="0" err="1"/>
              <a:t>Velodyne</a:t>
            </a:r>
            <a:r>
              <a:rPr lang="en-US" dirty="0"/>
              <a:t> commented "If you're going to avoid pedestrians, you're going to need to have a side lidar to see those pedestrians and avoid them, especially at night."</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29</a:t>
            </a:fld>
            <a:endParaRPr lang="en-US" altLang="zh-CN"/>
          </a:p>
        </p:txBody>
      </p:sp>
    </p:spTree>
    <p:extLst>
      <p:ext uri="{BB962C8B-B14F-4D97-AF65-F5344CB8AC3E}">
        <p14:creationId xmlns:p14="http://schemas.microsoft.com/office/powerpoint/2010/main" val="536732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 Perception</a:t>
            </a:r>
          </a:p>
          <a:p>
            <a:r>
              <a:rPr lang="en-US" dirty="0"/>
              <a:t>Environment Mapping</a:t>
            </a:r>
          </a:p>
          <a:p>
            <a:r>
              <a:rPr lang="en-US" dirty="0"/>
              <a:t>Motion Planning</a:t>
            </a:r>
          </a:p>
          <a:p>
            <a:r>
              <a:rPr lang="en-US" dirty="0"/>
              <a:t>Controller</a:t>
            </a:r>
          </a:p>
          <a:p>
            <a:r>
              <a:rPr lang="en-US" dirty="0"/>
              <a:t>System Supervisor</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32</a:t>
            </a:fld>
            <a:endParaRPr lang="en-US" altLang="zh-CN"/>
          </a:p>
        </p:txBody>
      </p:sp>
    </p:spTree>
    <p:extLst>
      <p:ext uri="{BB962C8B-B14F-4D97-AF65-F5344CB8AC3E}">
        <p14:creationId xmlns:p14="http://schemas.microsoft.com/office/powerpoint/2010/main" val="3330444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Perception </a:t>
            </a:r>
          </a:p>
          <a:p>
            <a:pPr lvl="2"/>
            <a:r>
              <a:rPr lang="en-US" dirty="0"/>
              <a:t>e.g., classic Computer Vision algorithms</a:t>
            </a:r>
          </a:p>
          <a:p>
            <a:pPr lvl="1"/>
            <a:r>
              <a:rPr lang="en-US" dirty="0"/>
              <a:t>Decision making </a:t>
            </a:r>
          </a:p>
          <a:p>
            <a:pPr lvl="2"/>
            <a:r>
              <a:rPr lang="en-US" dirty="0"/>
              <a:t>e.g., behavior/path/trajectory planning</a:t>
            </a:r>
          </a:p>
          <a:p>
            <a:pPr lvl="1"/>
            <a:r>
              <a:rPr lang="en-US" dirty="0"/>
              <a:t>Control </a:t>
            </a:r>
          </a:p>
          <a:p>
            <a:pPr lvl="2"/>
            <a:r>
              <a:rPr lang="en-US" dirty="0"/>
              <a:t>e.g., PID, MPC</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41</a:t>
            </a:fld>
            <a:endParaRPr lang="en-US" altLang="zh-CN"/>
          </a:p>
        </p:txBody>
      </p:sp>
    </p:spTree>
    <p:extLst>
      <p:ext uri="{BB962C8B-B14F-4D97-AF65-F5344CB8AC3E}">
        <p14:creationId xmlns:p14="http://schemas.microsoft.com/office/powerpoint/2010/main" val="296328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Positioning System (GPS) • Light Detection and Ranging (LIDAR) • Cameras (Video) • Ultrasonic Sensors • Central Computer • Radar Sensors • Dedicated Short-Range Communications-Based Receiver (not pictured)</a:t>
            </a:r>
          </a:p>
          <a:p>
            <a:r>
              <a:rPr lang="en-US" dirty="0"/>
              <a:t>https://www.economist.com/the-economist-explains/2015/05/12/how-does-a-self-driving-car-work</a:t>
            </a:r>
          </a:p>
          <a:p>
            <a:pPr marL="241300" marR="611505" indent="-229235">
              <a:lnSpc>
                <a:spcPts val="2160"/>
              </a:lnSpc>
              <a:spcBef>
                <a:spcPts val="375"/>
              </a:spcBef>
              <a:buClr>
                <a:srgbClr val="359DD6"/>
              </a:buClr>
              <a:buFont typeface="Arial"/>
              <a:buChar char="•"/>
              <a:tabLst>
                <a:tab pos="241300" algn="l"/>
                <a:tab pos="241935" algn="l"/>
              </a:tabLst>
            </a:pPr>
            <a:r>
              <a:rPr lang="en-US" sz="1200" b="1" dirty="0">
                <a:latin typeface="Arial"/>
                <a:cs typeface="Arial"/>
              </a:rPr>
              <a:t>Cameras </a:t>
            </a:r>
            <a:r>
              <a:rPr lang="en-US" sz="1200" dirty="0">
                <a:latin typeface="Arial"/>
                <a:cs typeface="Arial"/>
              </a:rPr>
              <a:t>– Provide real-time obstacle detection to facilitate lane departure and</a:t>
            </a:r>
            <a:r>
              <a:rPr lang="en-US" sz="1200" spc="-210" dirty="0">
                <a:latin typeface="Arial"/>
                <a:cs typeface="Arial"/>
              </a:rPr>
              <a:t> </a:t>
            </a:r>
            <a:r>
              <a:rPr lang="en-US" sz="1200" dirty="0">
                <a:latin typeface="Arial"/>
                <a:cs typeface="Arial"/>
              </a:rPr>
              <a:t>track  roadway information (like road</a:t>
            </a:r>
            <a:r>
              <a:rPr lang="en-US" sz="1200" spc="-105" dirty="0">
                <a:latin typeface="Arial"/>
                <a:cs typeface="Arial"/>
              </a:rPr>
              <a:t> </a:t>
            </a:r>
            <a:r>
              <a:rPr lang="en-US" sz="1200" dirty="0">
                <a:latin typeface="Arial"/>
                <a:cs typeface="Arial"/>
              </a:rPr>
              <a:t>signs).</a:t>
            </a:r>
          </a:p>
          <a:p>
            <a:pPr marL="241300" indent="-229235">
              <a:lnSpc>
                <a:spcPct val="100000"/>
              </a:lnSpc>
              <a:spcBef>
                <a:spcPts val="1325"/>
              </a:spcBef>
              <a:buClr>
                <a:srgbClr val="359DD6"/>
              </a:buClr>
              <a:buFont typeface="Arial"/>
              <a:buChar char="•"/>
              <a:tabLst>
                <a:tab pos="241300" algn="l"/>
                <a:tab pos="241935" algn="l"/>
              </a:tabLst>
            </a:pPr>
            <a:r>
              <a:rPr lang="en-US" sz="1200" b="1" dirty="0">
                <a:latin typeface="Arial"/>
                <a:cs typeface="Arial"/>
              </a:rPr>
              <a:t>Radar </a:t>
            </a:r>
            <a:r>
              <a:rPr lang="en-US" sz="1200" dirty="0">
                <a:latin typeface="Arial"/>
                <a:cs typeface="Arial"/>
              </a:rPr>
              <a:t>– Radio waves detect short &amp; long-range</a:t>
            </a:r>
            <a:r>
              <a:rPr lang="en-US" sz="1200" spc="-165" dirty="0">
                <a:latin typeface="Arial"/>
                <a:cs typeface="Arial"/>
              </a:rPr>
              <a:t> </a:t>
            </a:r>
            <a:r>
              <a:rPr lang="en-US" sz="1200" dirty="0">
                <a:latin typeface="Arial"/>
                <a:cs typeface="Arial"/>
              </a:rPr>
              <a:t>depth.</a:t>
            </a:r>
          </a:p>
          <a:p>
            <a:pPr marL="241300" marR="266065" indent="-229235">
              <a:lnSpc>
                <a:spcPts val="2160"/>
              </a:lnSpc>
              <a:spcBef>
                <a:spcPts val="1639"/>
              </a:spcBef>
              <a:buClr>
                <a:srgbClr val="359DD6"/>
              </a:buClr>
              <a:buFont typeface="Arial"/>
              <a:buChar char="•"/>
              <a:tabLst>
                <a:tab pos="241300" algn="l"/>
                <a:tab pos="241935" algn="l"/>
              </a:tabLst>
            </a:pPr>
            <a:r>
              <a:rPr lang="en-US" sz="1200" b="1" dirty="0">
                <a:latin typeface="Arial"/>
                <a:cs typeface="Arial"/>
              </a:rPr>
              <a:t>LIDAR </a:t>
            </a:r>
            <a:r>
              <a:rPr lang="en-US" sz="1200" dirty="0">
                <a:latin typeface="Arial"/>
                <a:cs typeface="Arial"/>
              </a:rPr>
              <a:t>– Measures distance by illuminating target with pulsed laser light and</a:t>
            </a:r>
            <a:r>
              <a:rPr lang="en-US" sz="1200" spc="-150" dirty="0">
                <a:latin typeface="Arial"/>
                <a:cs typeface="Arial"/>
              </a:rPr>
              <a:t> </a:t>
            </a:r>
            <a:r>
              <a:rPr lang="en-US" sz="1200" dirty="0">
                <a:latin typeface="Arial"/>
                <a:cs typeface="Arial"/>
              </a:rPr>
              <a:t>measuring  reflected pulses with sensors to create 3-D map of</a:t>
            </a:r>
            <a:r>
              <a:rPr lang="en-US" sz="1200" spc="-215" dirty="0">
                <a:latin typeface="Arial"/>
                <a:cs typeface="Arial"/>
              </a:rPr>
              <a:t> </a:t>
            </a:r>
            <a:r>
              <a:rPr lang="en-US" sz="1200" dirty="0">
                <a:latin typeface="Arial"/>
                <a:cs typeface="Arial"/>
              </a:rPr>
              <a:t>area.</a:t>
            </a:r>
          </a:p>
          <a:p>
            <a:pPr marL="241300" marR="5080" indent="-229235">
              <a:lnSpc>
                <a:spcPts val="2160"/>
              </a:lnSpc>
              <a:spcBef>
                <a:spcPts val="1600"/>
              </a:spcBef>
              <a:buClr>
                <a:srgbClr val="359DD6"/>
              </a:buClr>
              <a:buFont typeface="Arial"/>
              <a:buChar char="•"/>
              <a:tabLst>
                <a:tab pos="241300" algn="l"/>
                <a:tab pos="241935" algn="l"/>
                <a:tab pos="6039485" algn="l"/>
              </a:tabLst>
            </a:pPr>
            <a:r>
              <a:rPr lang="en-US" sz="1200" b="1" dirty="0">
                <a:latin typeface="Arial"/>
                <a:cs typeface="Arial"/>
              </a:rPr>
              <a:t>GPS </a:t>
            </a:r>
            <a:r>
              <a:rPr lang="en-US" sz="1200" dirty="0">
                <a:latin typeface="Arial"/>
                <a:cs typeface="Arial"/>
              </a:rPr>
              <a:t>– </a:t>
            </a:r>
            <a:r>
              <a:rPr lang="en-US" sz="1200" spc="-5" dirty="0">
                <a:latin typeface="Arial"/>
                <a:cs typeface="Arial"/>
              </a:rPr>
              <a:t>Triangulates </a:t>
            </a:r>
            <a:r>
              <a:rPr lang="en-US" sz="1200" dirty="0">
                <a:latin typeface="Arial"/>
                <a:cs typeface="Arial"/>
              </a:rPr>
              <a:t>position of car</a:t>
            </a:r>
            <a:r>
              <a:rPr lang="en-US" sz="1200" spc="-110" dirty="0">
                <a:latin typeface="Arial"/>
                <a:cs typeface="Arial"/>
              </a:rPr>
              <a:t> </a:t>
            </a:r>
            <a:r>
              <a:rPr lang="en-US" sz="1200" dirty="0">
                <a:latin typeface="Arial"/>
                <a:cs typeface="Arial"/>
              </a:rPr>
              <a:t>using</a:t>
            </a:r>
            <a:r>
              <a:rPr lang="en-US" sz="1200" spc="-5" dirty="0">
                <a:latin typeface="Arial"/>
                <a:cs typeface="Arial"/>
              </a:rPr>
              <a:t> </a:t>
            </a:r>
            <a:r>
              <a:rPr lang="en-US" sz="1200" dirty="0">
                <a:latin typeface="Arial"/>
                <a:cs typeface="Arial"/>
              </a:rPr>
              <a:t>satellites.	Current GPS technology is limited to</a:t>
            </a:r>
            <a:r>
              <a:rPr lang="en-US" sz="1200" spc="-140" dirty="0">
                <a:latin typeface="Arial"/>
                <a:cs typeface="Arial"/>
              </a:rPr>
              <a:t> </a:t>
            </a:r>
            <a:r>
              <a:rPr lang="en-US" sz="1200" dirty="0">
                <a:latin typeface="Arial"/>
                <a:cs typeface="Arial"/>
              </a:rPr>
              <a:t>a  certain distance. Advanced GPS is in</a:t>
            </a:r>
            <a:r>
              <a:rPr lang="en-US" sz="1200" spc="-220" dirty="0">
                <a:latin typeface="Arial"/>
                <a:cs typeface="Arial"/>
              </a:rPr>
              <a:t> </a:t>
            </a:r>
            <a:r>
              <a:rPr lang="en-US" sz="1200" dirty="0">
                <a:latin typeface="Arial"/>
                <a:cs typeface="Arial"/>
              </a:rPr>
              <a:t>development.</a:t>
            </a:r>
          </a:p>
          <a:p>
            <a:pPr marL="241300" indent="-229235">
              <a:lnSpc>
                <a:spcPts val="2280"/>
              </a:lnSpc>
              <a:spcBef>
                <a:spcPts val="1325"/>
              </a:spcBef>
              <a:buClr>
                <a:srgbClr val="359DD6"/>
              </a:buClr>
              <a:buFont typeface="Arial"/>
              <a:buChar char="•"/>
              <a:tabLst>
                <a:tab pos="241300" algn="l"/>
                <a:tab pos="241935" algn="l"/>
              </a:tabLst>
            </a:pPr>
            <a:r>
              <a:rPr lang="en-US" sz="1200" b="1" dirty="0">
                <a:latin typeface="Arial"/>
                <a:cs typeface="Arial"/>
              </a:rPr>
              <a:t>Ultrasonic Sensors </a:t>
            </a:r>
            <a:r>
              <a:rPr lang="en-US" sz="1200" dirty="0">
                <a:latin typeface="Arial"/>
                <a:cs typeface="Arial"/>
              </a:rPr>
              <a:t>– Uses high-frequency sound waves and bounce-back to</a:t>
            </a:r>
            <a:r>
              <a:rPr lang="en-US" sz="1200" spc="-220" dirty="0">
                <a:latin typeface="Arial"/>
                <a:cs typeface="Arial"/>
              </a:rPr>
              <a:t> </a:t>
            </a:r>
            <a:r>
              <a:rPr lang="en-US" sz="1200" dirty="0">
                <a:latin typeface="Arial"/>
                <a:cs typeface="Arial"/>
              </a:rPr>
              <a:t>calculate</a:t>
            </a:r>
          </a:p>
          <a:p>
            <a:pPr marL="241300">
              <a:lnSpc>
                <a:spcPts val="2280"/>
              </a:lnSpc>
              <a:tabLst>
                <a:tab pos="1397000" algn="l"/>
              </a:tabLst>
            </a:pPr>
            <a:r>
              <a:rPr lang="en-US" sz="1200" dirty="0">
                <a:latin typeface="Arial"/>
                <a:cs typeface="Arial"/>
              </a:rPr>
              <a:t>distance.	Best in close</a:t>
            </a:r>
            <a:r>
              <a:rPr lang="en-US" sz="1200" spc="-45" dirty="0">
                <a:latin typeface="Arial"/>
                <a:cs typeface="Arial"/>
              </a:rPr>
              <a:t> </a:t>
            </a:r>
            <a:r>
              <a:rPr lang="en-US" sz="1200" dirty="0">
                <a:latin typeface="Arial"/>
                <a:cs typeface="Arial"/>
              </a:rPr>
              <a:t>range.</a:t>
            </a:r>
          </a:p>
          <a:p>
            <a:pPr marL="241300" marR="1374140" indent="-229235">
              <a:lnSpc>
                <a:spcPts val="2160"/>
              </a:lnSpc>
              <a:spcBef>
                <a:spcPts val="1640"/>
              </a:spcBef>
              <a:buClr>
                <a:srgbClr val="359DD6"/>
              </a:buClr>
              <a:buFont typeface="Arial"/>
              <a:buChar char="•"/>
              <a:tabLst>
                <a:tab pos="241300" algn="l"/>
                <a:tab pos="241935" algn="l"/>
              </a:tabLst>
            </a:pPr>
            <a:r>
              <a:rPr lang="en-US" sz="1200" b="1" dirty="0">
                <a:latin typeface="Arial"/>
                <a:cs typeface="Arial"/>
              </a:rPr>
              <a:t>Central Computer </a:t>
            </a:r>
            <a:r>
              <a:rPr lang="en-US" sz="1200" dirty="0">
                <a:latin typeface="Arial"/>
                <a:cs typeface="Arial"/>
              </a:rPr>
              <a:t>– “Brain” </a:t>
            </a:r>
            <a:r>
              <a:rPr lang="en-US" sz="1200" spc="-5" dirty="0">
                <a:latin typeface="Arial"/>
                <a:cs typeface="Arial"/>
              </a:rPr>
              <a:t>of </a:t>
            </a:r>
            <a:r>
              <a:rPr lang="en-US" sz="1200" dirty="0">
                <a:latin typeface="Arial"/>
                <a:cs typeface="Arial"/>
              </a:rPr>
              <a:t>the vehicle. Receives information from</a:t>
            </a:r>
            <a:r>
              <a:rPr lang="en-US" sz="1200" spc="-180" dirty="0">
                <a:latin typeface="Arial"/>
                <a:cs typeface="Arial"/>
              </a:rPr>
              <a:t> </a:t>
            </a:r>
            <a:r>
              <a:rPr lang="en-US" sz="1200" dirty="0">
                <a:latin typeface="Arial"/>
                <a:cs typeface="Arial"/>
              </a:rPr>
              <a:t>various  components and helps direct vehicle</a:t>
            </a:r>
            <a:r>
              <a:rPr lang="en-US" sz="1200" spc="-110" dirty="0">
                <a:latin typeface="Arial"/>
                <a:cs typeface="Arial"/>
              </a:rPr>
              <a:t> </a:t>
            </a:r>
            <a:r>
              <a:rPr lang="en-US" sz="1200" dirty="0">
                <a:latin typeface="Arial"/>
                <a:cs typeface="Arial"/>
              </a:rPr>
              <a:t>overall.</a:t>
            </a:r>
          </a:p>
          <a:p>
            <a:pPr marL="241300" marR="269240" indent="-229235">
              <a:lnSpc>
                <a:spcPts val="2160"/>
              </a:lnSpc>
              <a:spcBef>
                <a:spcPts val="1595"/>
              </a:spcBef>
              <a:buClr>
                <a:srgbClr val="359DD6"/>
              </a:buClr>
              <a:buFont typeface="Arial"/>
              <a:buChar char="•"/>
              <a:tabLst>
                <a:tab pos="241300" algn="l"/>
                <a:tab pos="241935" algn="l"/>
              </a:tabLst>
            </a:pPr>
            <a:r>
              <a:rPr lang="en-US" sz="1200" b="1" spc="5" dirty="0">
                <a:latin typeface="Arial"/>
                <a:cs typeface="Arial"/>
              </a:rPr>
              <a:t>DRSC </a:t>
            </a:r>
            <a:r>
              <a:rPr lang="en-US" sz="1200" b="1" dirty="0">
                <a:latin typeface="Arial"/>
                <a:cs typeface="Arial"/>
              </a:rPr>
              <a:t>- Based </a:t>
            </a:r>
            <a:r>
              <a:rPr lang="en-US" sz="1200" b="1" spc="-5" dirty="0">
                <a:latin typeface="Arial"/>
                <a:cs typeface="Arial"/>
              </a:rPr>
              <a:t>Receiver </a:t>
            </a:r>
            <a:r>
              <a:rPr lang="en-US" sz="1200" dirty="0">
                <a:latin typeface="Arial"/>
                <a:cs typeface="Arial"/>
              </a:rPr>
              <a:t>– Communications device permitting vehicle to communicate  with other vehicles (V2V) using </a:t>
            </a:r>
            <a:r>
              <a:rPr lang="en-US" sz="1200" spc="5" dirty="0">
                <a:latin typeface="Arial"/>
                <a:cs typeface="Arial"/>
              </a:rPr>
              <a:t>DSRC, </a:t>
            </a:r>
            <a:r>
              <a:rPr lang="en-US" sz="1200" dirty="0">
                <a:latin typeface="Arial"/>
                <a:cs typeface="Arial"/>
              </a:rPr>
              <a:t>a wireless communication standard that</a:t>
            </a:r>
            <a:r>
              <a:rPr lang="en-US" sz="1200" spc="-195" dirty="0">
                <a:latin typeface="Arial"/>
                <a:cs typeface="Arial"/>
              </a:rPr>
              <a:t> </a:t>
            </a:r>
            <a:r>
              <a:rPr lang="en-US" sz="1200" dirty="0">
                <a:latin typeface="Arial"/>
                <a:cs typeface="Arial"/>
              </a:rPr>
              <a:t>enables  reliable data transmission in active safety applications. NHTSA has promoted the use</a:t>
            </a:r>
            <a:r>
              <a:rPr lang="en-US" sz="1200" spc="-305" dirty="0">
                <a:latin typeface="Arial"/>
                <a:cs typeface="Arial"/>
              </a:rPr>
              <a:t> </a:t>
            </a:r>
            <a:r>
              <a:rPr lang="en-US" sz="1200" dirty="0">
                <a:latin typeface="Arial"/>
                <a:cs typeface="Arial"/>
              </a:rPr>
              <a:t>of  </a:t>
            </a:r>
            <a:r>
              <a:rPr lang="en-US" sz="1200" spc="5" dirty="0">
                <a:latin typeface="Arial"/>
                <a:cs typeface="Arial"/>
              </a:rPr>
              <a:t>DSRC.</a:t>
            </a:r>
            <a:endParaRPr lang="en-US" sz="1200" dirty="0">
              <a:latin typeface="Arial"/>
              <a:cs typeface="Arial"/>
            </a:endParaRP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45</a:t>
            </a:fld>
            <a:endParaRPr lang="en-US" altLang="zh-CN"/>
          </a:p>
        </p:txBody>
      </p:sp>
    </p:spTree>
    <p:extLst>
      <p:ext uri="{BB962C8B-B14F-4D97-AF65-F5344CB8AC3E}">
        <p14:creationId xmlns:p14="http://schemas.microsoft.com/office/powerpoint/2010/main" val="3678293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rgbClr val="424242"/>
                </a:solidFill>
                <a:latin typeface="Helvetica" panose="020B0604020202020204" pitchFamily="34" charset="0"/>
              </a:rPr>
              <a:t>My opinion: Cameras should be enough, theoretically, since humans drive quite well with their eyes as the only sensor. But in practice, computer vision algorithms are not yet at the level of human visual system (</a:t>
            </a:r>
            <a:r>
              <a:rPr lang="en-US" sz="1200" kern="0" dirty="0" err="1">
                <a:solidFill>
                  <a:srgbClr val="424242"/>
                </a:solidFill>
                <a:latin typeface="Helvetica" panose="020B0604020202020204" pitchFamily="34" charset="0"/>
              </a:rPr>
              <a:t>eyes+brain</a:t>
            </a:r>
            <a:r>
              <a:rPr lang="en-US" sz="1200" kern="0" dirty="0">
                <a:solidFill>
                  <a:srgbClr val="424242"/>
                </a:solidFill>
                <a:latin typeface="Helvetica" panose="020B0604020202020204" pitchFamily="34" charset="0"/>
              </a:rPr>
              <a:t>), and Lidar can be very helpful. (I think one reason of not using lidar is to save cost.)</a:t>
            </a:r>
            <a:endParaRPr lang="en-SE" sz="1200" kern="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46</a:t>
            </a:fld>
            <a:endParaRPr lang="en-US" altLang="zh-CN"/>
          </a:p>
        </p:txBody>
      </p:sp>
    </p:spTree>
    <p:extLst>
      <p:ext uri="{BB962C8B-B14F-4D97-AF65-F5344CB8AC3E}">
        <p14:creationId xmlns:p14="http://schemas.microsoft.com/office/powerpoint/2010/main" val="98740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human eye can perceive about 20 stops of dynamic range, </a:t>
                </a:r>
                <a:r>
                  <a:rPr lang="en-US" dirty="0" err="1"/>
                  <a:t>i.e</a:t>
                </a:r>
                <a:r>
                  <a:rPr lang="en-US" dirty="0"/>
                  <a:t>, we can perceive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20</m:t>
                        </m:r>
                      </m:sup>
                    </m:sSup>
                    <m:r>
                      <a:rPr lang="en-US" b="0" i="1" smtClean="0">
                        <a:latin typeface="Cambria Math" panose="02040503050406030204" pitchFamily="18" charset="0"/>
                      </a:rPr>
                      <m:t>=1</m:t>
                    </m:r>
                  </m:oMath>
                </a14:m>
                <a:r>
                  <a:rPr lang="en-US" dirty="0"/>
                  <a:t> million times darker than the brightest ones in the same scene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most versatile sensor (main sensing modality of humans). </a:t>
                </a:r>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human eye can perceive about 20 stops of dynamic range, </a:t>
                </a:r>
                <a:r>
                  <a:rPr lang="en-US" dirty="0" err="1"/>
                  <a:t>i.e</a:t>
                </a:r>
                <a:r>
                  <a:rPr lang="en-US" dirty="0"/>
                  <a:t>, we can perceive </a:t>
                </a:r>
                <a:r>
                  <a:rPr lang="en-US" b="0" i="0">
                    <a:latin typeface="Cambria Math" panose="02040503050406030204" pitchFamily="18" charset="0"/>
                  </a:rPr>
                  <a:t>2^20=1</a:t>
                </a:r>
                <a:r>
                  <a:rPr lang="en-US" dirty="0"/>
                  <a:t> million times darker than the brightest ones in the same scene</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48</a:t>
            </a:fld>
            <a:endParaRPr lang="en-US" altLang="zh-CN"/>
          </a:p>
        </p:txBody>
      </p:sp>
    </p:spTree>
    <p:extLst>
      <p:ext uri="{BB962C8B-B14F-4D97-AF65-F5344CB8AC3E}">
        <p14:creationId xmlns:p14="http://schemas.microsoft.com/office/powerpoint/2010/main" val="1469812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Figure shows the ideal detection results from a 3D LIDAR, with all the moving objects being identified. . With its rotating axis, it is able to create a dynamic, 3D map of the environment. Point clouds per Second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51</a:t>
            </a:fld>
            <a:endParaRPr lang="en-US" altLang="zh-CN"/>
          </a:p>
        </p:txBody>
      </p:sp>
    </p:spTree>
    <p:extLst>
      <p:ext uri="{BB962C8B-B14F-4D97-AF65-F5344CB8AC3E}">
        <p14:creationId xmlns:p14="http://schemas.microsoft.com/office/powerpoint/2010/main" val="217944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Sensor fusion with filters (Kalman, Particle, UKF)</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a:t>
            </a:fld>
            <a:endParaRPr lang="en-US" altLang="zh-CN"/>
          </a:p>
        </p:txBody>
      </p:sp>
    </p:spTree>
    <p:extLst>
      <p:ext uri="{BB962C8B-B14F-4D97-AF65-F5344CB8AC3E}">
        <p14:creationId xmlns:p14="http://schemas.microsoft.com/office/powerpoint/2010/main" val="1137037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0" dirty="0"/>
              <a:t>than SICK laser range finders (SICK ~$2-4K, </a:t>
            </a:r>
            <a:r>
              <a:rPr lang="en-US" kern="0" dirty="0" err="1"/>
              <a:t>Velodyne</a:t>
            </a:r>
            <a:r>
              <a:rPr lang="en-US" kern="0" dirty="0"/>
              <a:t>  Today hundreds of Lidar products are on the market, some with very low prices.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kern="0" dirty="0"/>
              <a:t>The distance accuracy is better than 2 cm and can measure depth up to 50 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kern="0" dirty="0"/>
              <a:t>Its position on top of the car increases air resistance and reduces mileage (maybe a minor concern).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kern="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52</a:t>
            </a:fld>
            <a:endParaRPr lang="en-US" altLang="zh-CN"/>
          </a:p>
        </p:txBody>
      </p:sp>
    </p:spTree>
    <p:extLst>
      <p:ext uri="{BB962C8B-B14F-4D97-AF65-F5344CB8AC3E}">
        <p14:creationId xmlns:p14="http://schemas.microsoft.com/office/powerpoint/2010/main" val="1923531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 it allows users to scan a depth-accurate depiction of their surroundings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54</a:t>
            </a:fld>
            <a:endParaRPr lang="en-US" altLang="zh-CN"/>
          </a:p>
        </p:txBody>
      </p:sp>
    </p:spTree>
    <p:extLst>
      <p:ext uri="{BB962C8B-B14F-4D97-AF65-F5344CB8AC3E}">
        <p14:creationId xmlns:p14="http://schemas.microsoft.com/office/powerpoint/2010/main" val="2644616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accurate target detection and relative speed measurement (main sensing modality of bats)</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55</a:t>
            </a:fld>
            <a:endParaRPr lang="en-US" altLang="zh-CN"/>
          </a:p>
        </p:txBody>
      </p:sp>
    </p:spTree>
    <p:extLst>
      <p:ext uri="{BB962C8B-B14F-4D97-AF65-F5344CB8AC3E}">
        <p14:creationId xmlns:p14="http://schemas.microsoft.com/office/powerpoint/2010/main" val="2342284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uses gyroscopes and accelerometers to estimate the relative position (x, y, z), orientation (roll, pitch, yaw), velocity, and acceleration of a moving vehicle with respect to an inertial frame</a:t>
            </a:r>
          </a:p>
          <a:p>
            <a:r>
              <a:rPr lang="en-US" dirty="0"/>
              <a:t>After long periods of operation, drifts occurs; need external reference to cancel it</a:t>
            </a:r>
          </a:p>
          <a:p>
            <a:pPr lvl="1"/>
            <a:r>
              <a:rPr lang="en-US" dirty="0"/>
              <a:t>Kalman Filter, Particle Filter…</a:t>
            </a:r>
          </a:p>
          <a:p>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60</a:t>
            </a:fld>
            <a:endParaRPr lang="en-US" altLang="zh-CN"/>
          </a:p>
        </p:txBody>
      </p:sp>
    </p:spTree>
    <p:extLst>
      <p:ext uri="{BB962C8B-B14F-4D97-AF65-F5344CB8AC3E}">
        <p14:creationId xmlns:p14="http://schemas.microsoft.com/office/powerpoint/2010/main" val="3819910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https://www.youtube.com/watch?v=jKfwHsHUdVc</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63</a:t>
            </a:fld>
            <a:endParaRPr lang="en-US" altLang="zh-CN"/>
          </a:p>
        </p:txBody>
      </p:sp>
    </p:spTree>
    <p:extLst>
      <p:ext uri="{BB962C8B-B14F-4D97-AF65-F5344CB8AC3E}">
        <p14:creationId xmlns:p14="http://schemas.microsoft.com/office/powerpoint/2010/main" val="4266375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Cameras: ~20-40 MB/s</a:t>
            </a:r>
          </a:p>
          <a:p>
            <a:pPr lvl="1"/>
            <a:r>
              <a:rPr lang="en-US" dirty="0"/>
              <a:t>Lidars: ~10-70 MB/s</a:t>
            </a:r>
          </a:p>
          <a:p>
            <a:pPr lvl="1"/>
            <a:r>
              <a:rPr lang="en-US" dirty="0"/>
              <a:t>Radars: ~10-100 KB/s</a:t>
            </a:r>
          </a:p>
          <a:p>
            <a:pPr lvl="1"/>
            <a:r>
              <a:rPr lang="en-US" dirty="0"/>
              <a:t>Sonars: ~10-100 KB/s</a:t>
            </a:r>
          </a:p>
          <a:p>
            <a:pPr lvl="1"/>
            <a:r>
              <a:rPr lang="en-US" dirty="0"/>
              <a:t>GPS: ~50 KB/s</a:t>
            </a:r>
          </a:p>
          <a:p>
            <a:r>
              <a:rPr lang="en-US" dirty="0"/>
              <a:t>An AV can generate ~4TB/day sensor data </a:t>
            </a:r>
            <a:r>
              <a:rPr lang="en-US" altLang="zh-CN" dirty="0"/>
              <a:t>that must be</a:t>
            </a:r>
            <a:r>
              <a:rPr lang="en-US" dirty="0"/>
              <a:t> processed in real-time</a:t>
            </a:r>
          </a:p>
          <a:p>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64</a:t>
            </a:fld>
            <a:endParaRPr lang="en-US" altLang="zh-CN"/>
          </a:p>
        </p:txBody>
      </p:sp>
    </p:spTree>
    <p:extLst>
      <p:ext uri="{BB962C8B-B14F-4D97-AF65-F5344CB8AC3E}">
        <p14:creationId xmlns:p14="http://schemas.microsoft.com/office/powerpoint/2010/main" val="3683969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In-Vehicle Networking</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69</a:t>
            </a:fld>
            <a:endParaRPr lang="en-US" altLang="zh-CN"/>
          </a:p>
        </p:txBody>
      </p:sp>
    </p:spTree>
    <p:extLst>
      <p:ext uri="{BB962C8B-B14F-4D97-AF65-F5344CB8AC3E}">
        <p14:creationId xmlns:p14="http://schemas.microsoft.com/office/powerpoint/2010/main" val="397419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t.com/content/ccc/resource/sales_and_marketing/presentation/product_presentation/group0/02/cb/7a/e7/8d/aa/40/1e/China_STM_MCU_Techincal_Day_5_Elektrobit_AUTOSAR_Introduction/files/China_STM_MCU_Techincal_Day_5_Elektrobit_AUTOSAR_Introduction.pdf/jcr:content/translations/en.China_STM_MCU_Techincal_Day_5_Elektrobit_AUTOSAR_Introduction.pdf</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70</a:t>
            </a:fld>
            <a:endParaRPr lang="en-US" altLang="zh-CN"/>
          </a:p>
        </p:txBody>
      </p:sp>
    </p:spTree>
    <p:extLst>
      <p:ext uri="{BB962C8B-B14F-4D97-AF65-F5344CB8AC3E}">
        <p14:creationId xmlns:p14="http://schemas.microsoft.com/office/powerpoint/2010/main" val="2493036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71</a:t>
            </a:fld>
            <a:endParaRPr lang="en-US" altLang="zh-CN"/>
          </a:p>
        </p:txBody>
      </p:sp>
    </p:spTree>
    <p:extLst>
      <p:ext uri="{BB962C8B-B14F-4D97-AF65-F5344CB8AC3E}">
        <p14:creationId xmlns:p14="http://schemas.microsoft.com/office/powerpoint/2010/main" val="3427846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of limited form factor, power consumption and cooling capacity. </a:t>
            </a:r>
            <a:endParaRPr lang="en-SE" dirty="0"/>
          </a:p>
          <a:p>
            <a:endParaRPr lang="en-US" dirty="0"/>
          </a:p>
          <a:p>
            <a:r>
              <a:rPr lang="en-US" dirty="0"/>
              <a:t>Must achieve high performance under constraints</a:t>
            </a:r>
          </a:p>
          <a:p>
            <a:pPr lvl="2"/>
            <a:r>
              <a:rPr lang="en-US" dirty="0"/>
              <a:t>Real-time processing of sensor data</a:t>
            </a:r>
          </a:p>
          <a:p>
            <a:pPr lvl="1"/>
            <a:r>
              <a:rPr lang="en-US" dirty="0"/>
              <a:t>HW resource</a:t>
            </a:r>
          </a:p>
          <a:p>
            <a:pPr lvl="2"/>
            <a:r>
              <a:rPr lang="en-US" altLang="zh-CN" dirty="0"/>
              <a:t>Due to cost/power/thermal constraints</a:t>
            </a:r>
          </a:p>
          <a:p>
            <a:r>
              <a:rPr lang="en-US" dirty="0"/>
              <a:t>(some estimate it to be 2.5KW)</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72</a:t>
            </a:fld>
            <a:endParaRPr lang="en-US" altLang="zh-CN"/>
          </a:p>
        </p:txBody>
      </p:sp>
    </p:spTree>
    <p:extLst>
      <p:ext uri="{BB962C8B-B14F-4D97-AF65-F5344CB8AC3E}">
        <p14:creationId xmlns:p14="http://schemas.microsoft.com/office/powerpoint/2010/main" val="2025874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Unity ML (</a:t>
            </a:r>
            <a:r>
              <a:rPr lang="en-US" dirty="0">
                <a:hlinkClick r:id="rId3"/>
              </a:rPr>
              <a:t>https://unity3d.com/machine-learning</a:t>
            </a:r>
            <a:r>
              <a:rPr lang="en-US" dirty="0"/>
              <a:t>). </a:t>
            </a:r>
          </a:p>
          <a:p>
            <a:pPr lvl="2"/>
            <a:r>
              <a:rPr lang="en-US" dirty="0"/>
              <a:t>Lab1: PID controller for lane tracking</a:t>
            </a:r>
          </a:p>
          <a:p>
            <a:pPr lvl="2"/>
            <a:r>
              <a:rPr lang="en-US" dirty="0"/>
              <a:t>Lab2: MPC controller for trajectory optimization</a:t>
            </a:r>
          </a:p>
          <a:p>
            <a:pPr lvl="2"/>
            <a:r>
              <a:rPr lang="en-US" dirty="0"/>
              <a:t>Lab3: Reinforcement Learning (DQN)</a:t>
            </a:r>
          </a:p>
          <a:p>
            <a:pPr lvl="2"/>
            <a:r>
              <a:rPr lang="en-US" dirty="0"/>
              <a:t>Lab4: Reinforcement Learning (PPO or Actor-Critic)</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a:t>
            </a:fld>
            <a:endParaRPr lang="en-US" altLang="zh-CN"/>
          </a:p>
        </p:txBody>
      </p:sp>
    </p:spTree>
    <p:extLst>
      <p:ext uri="{BB962C8B-B14F-4D97-AF65-F5344CB8AC3E}">
        <p14:creationId xmlns:p14="http://schemas.microsoft.com/office/powerpoint/2010/main" val="3155905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sz="1200" dirty="0"/>
              <a:t>https://devblogs.nvidia.com/jetson-xavier-nx-the-worlds-smallest-ai-supercomputer/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Xavier is claimed to be “the world’s first processor designed for autonomous driving.”</a:t>
            </a:r>
          </a:p>
          <a:p>
            <a:r>
              <a:rPr lang="en-US" dirty="0"/>
              <a:t>https://www.forbes.com/sites/tiriasresearch/2019/12/18/nvidia-announces-new-orin-auto-ai-processor/</a:t>
            </a:r>
          </a:p>
          <a:p>
            <a:r>
              <a:rPr lang="en-US" dirty="0"/>
              <a:t>, to the low-end Jetson Xavier NX (shown below) with 21 TOPS under 15W of power, or up to 14 TOPS of under 10W.</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76</a:t>
            </a:fld>
            <a:endParaRPr lang="en-US" altLang="zh-CN"/>
          </a:p>
        </p:txBody>
      </p:sp>
    </p:spTree>
    <p:extLst>
      <p:ext uri="{BB962C8B-B14F-4D97-AF65-F5344CB8AC3E}">
        <p14:creationId xmlns:p14="http://schemas.microsoft.com/office/powerpoint/2010/main" val="1563242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https://www.researchgate.net/publication/290929451_Field_Programmable_Gate_Array_FPGA_From_Conventional_to_Modern_Architectures/figures?lo=1</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77</a:t>
            </a:fld>
            <a:endParaRPr lang="en-US" altLang="zh-CN"/>
          </a:p>
        </p:txBody>
      </p:sp>
    </p:spTree>
    <p:extLst>
      <p:ext uri="{BB962C8B-B14F-4D97-AF65-F5344CB8AC3E}">
        <p14:creationId xmlns:p14="http://schemas.microsoft.com/office/powerpoint/2010/main" val="3402140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https://www.mobileye.com/our-technology/evolution-eyeq-chip/</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81</a:t>
            </a:fld>
            <a:endParaRPr lang="en-US" altLang="zh-CN"/>
          </a:p>
        </p:txBody>
      </p:sp>
    </p:spTree>
    <p:extLst>
      <p:ext uri="{BB962C8B-B14F-4D97-AF65-F5344CB8AC3E}">
        <p14:creationId xmlns:p14="http://schemas.microsoft.com/office/powerpoint/2010/main" val="2736121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https://medium.com/@autonom/autosar-fundamentals-what-is-autosar-part-1-ac6198c4b075</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85</a:t>
            </a:fld>
            <a:endParaRPr lang="en-US" altLang="zh-CN"/>
          </a:p>
        </p:txBody>
      </p:sp>
    </p:spTree>
    <p:extLst>
      <p:ext uri="{BB962C8B-B14F-4D97-AF65-F5344CB8AC3E}">
        <p14:creationId xmlns:p14="http://schemas.microsoft.com/office/powerpoint/2010/main" val="2249748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https://www.nxp.com/design/automotive-software-and-tools/autosar-/autosar-4-3-x-classic-platform-software:AUTOSAR-4-3 https://www2.informatik.uni-erlangen.de/teaching/thesis/download/i2S00428.pdf</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86</a:t>
            </a:fld>
            <a:endParaRPr lang="en-US" altLang="zh-CN"/>
          </a:p>
        </p:txBody>
      </p:sp>
    </p:spTree>
    <p:extLst>
      <p:ext uri="{BB962C8B-B14F-4D97-AF65-F5344CB8AC3E}">
        <p14:creationId xmlns:p14="http://schemas.microsoft.com/office/powerpoint/2010/main" val="3730010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 interfaces allow OEMs, as in the car manufacturers, to implement AD, over-the-air software updates, IoT (Internet of Things) features, media streaming and other services to their future cars. </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87</a:t>
            </a:fld>
            <a:endParaRPr lang="en-US" altLang="zh-CN"/>
          </a:p>
        </p:txBody>
      </p:sp>
    </p:spTree>
    <p:extLst>
      <p:ext uri="{BB962C8B-B14F-4D97-AF65-F5344CB8AC3E}">
        <p14:creationId xmlns:p14="http://schemas.microsoft.com/office/powerpoint/2010/main" val="2134420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https://www.autosar.org/fileadmin/user_upload/standards/adaptive/17-03/AUTOSAR_EXP_PlatformDesign.pdf</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88</a:t>
            </a:fld>
            <a:endParaRPr lang="en-US" altLang="zh-CN"/>
          </a:p>
        </p:txBody>
      </p:sp>
    </p:spTree>
    <p:extLst>
      <p:ext uri="{BB962C8B-B14F-4D97-AF65-F5344CB8AC3E}">
        <p14:creationId xmlns:p14="http://schemas.microsoft.com/office/powerpoint/2010/main" val="31580844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https://maker.pro/ros/tutorial/robot-operating-system-2-ros-2-introduction-and-getting-started </a:t>
            </a:r>
            <a:r>
              <a:rPr lang="en-SE" sz="1200" dirty="0"/>
              <a:t>https://www.esol.com/embedded/ros.html</a:t>
            </a:r>
            <a:r>
              <a:rPr lang="en-US" sz="1200" dirty="0"/>
              <a:t> </a:t>
            </a:r>
            <a:r>
              <a:rPr lang="en-US" dirty="0"/>
              <a:t>Right figure shows integration of ROS, ROS 2, AUTOSAR on top of a Real-Time Operating System </a:t>
            </a:r>
            <a:r>
              <a:rPr lang="en-US" dirty="0" err="1"/>
              <a:t>eMCOS</a:t>
            </a:r>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sz="120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89</a:t>
            </a:fld>
            <a:endParaRPr lang="en-US" altLang="zh-CN"/>
          </a:p>
        </p:txBody>
      </p:sp>
    </p:spTree>
    <p:extLst>
      <p:ext uri="{BB962C8B-B14F-4D97-AF65-F5344CB8AC3E}">
        <p14:creationId xmlns:p14="http://schemas.microsoft.com/office/powerpoint/2010/main" val="2956448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https://developer.nvidia.com/drive/drive-software https://gigazine.net/gsc_news/en/20190319-nvidia-self-driving-cars/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92</a:t>
            </a:fld>
            <a:endParaRPr lang="en-US" altLang="zh-CN"/>
          </a:p>
        </p:txBody>
      </p:sp>
    </p:spTree>
    <p:extLst>
      <p:ext uri="{BB962C8B-B14F-4D97-AF65-F5344CB8AC3E}">
        <p14:creationId xmlns:p14="http://schemas.microsoft.com/office/powerpoint/2010/main" val="2130278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Arial" charset="0"/>
                <a:ea typeface="+mn-ea"/>
                <a:cs typeface="+mn-cs"/>
              </a:rPr>
              <a:t>Nagoya University.</a:t>
            </a:r>
          </a:p>
          <a:p>
            <a:pPr fontAlgn="base"/>
            <a:r>
              <a:rPr lang="en-US" sz="1200" b="0" kern="1200" dirty="0">
                <a:solidFill>
                  <a:schemeClr val="tx1"/>
                </a:solidFill>
                <a:effectLst/>
                <a:latin typeface="Arial" charset="0"/>
                <a:ea typeface="+mn-ea"/>
                <a:cs typeface="+mn-cs"/>
              </a:rPr>
              <a:t>Today, Autoware.AI is supported by the largest autonomous driving open source community with 2300+ stars on GitHub and 500+ accounts on Slack (10/2018).</a:t>
            </a:r>
          </a:p>
          <a:p>
            <a:pPr fontAlgn="base"/>
            <a:r>
              <a:rPr lang="en-US" sz="1200" b="0" kern="1200" dirty="0">
                <a:solidFill>
                  <a:schemeClr val="tx1"/>
                </a:solidFill>
                <a:effectLst/>
                <a:latin typeface="Arial" charset="0"/>
                <a:ea typeface="+mn-ea"/>
                <a:cs typeface="+mn-cs"/>
              </a:rPr>
              <a:t>Autoware.AI has found widespread and international adoption as it is used by more than 100 companies and runs on more than 30 vehicles in more than 20 different countries.</a:t>
            </a:r>
          </a:p>
          <a:p>
            <a:pPr fontAlgn="base"/>
            <a:r>
              <a:rPr lang="en-US" sz="1200" b="0" kern="1200" dirty="0">
                <a:solidFill>
                  <a:schemeClr val="tx1"/>
                </a:solidFill>
                <a:effectLst/>
                <a:latin typeface="Arial" charset="0"/>
                <a:ea typeface="+mn-ea"/>
                <a:cs typeface="+mn-cs"/>
              </a:rPr>
              <a:t>Courses using </a:t>
            </a:r>
            <a:r>
              <a:rPr lang="en-US" sz="1200" b="0" kern="1200" dirty="0" err="1">
                <a:solidFill>
                  <a:schemeClr val="tx1"/>
                </a:solidFill>
                <a:effectLst/>
                <a:latin typeface="Arial" charset="0"/>
                <a:ea typeface="+mn-ea"/>
                <a:cs typeface="+mn-cs"/>
              </a:rPr>
              <a:t>Autoware</a:t>
            </a:r>
            <a:r>
              <a:rPr lang="en-US" sz="1200" b="0" kern="1200" dirty="0">
                <a:solidFill>
                  <a:schemeClr val="tx1"/>
                </a:solidFill>
                <a:effectLst/>
                <a:latin typeface="Arial" charset="0"/>
                <a:ea typeface="+mn-ea"/>
                <a:cs typeface="+mn-cs"/>
              </a:rPr>
              <a:t> are offered in 5 countries.</a:t>
            </a:r>
          </a:p>
          <a:p>
            <a:pPr fontAlgn="base"/>
            <a:r>
              <a:rPr lang="en-US" sz="1200" b="0" kern="1200" dirty="0">
                <a:solidFill>
                  <a:schemeClr val="tx1"/>
                </a:solidFill>
                <a:effectLst/>
                <a:latin typeface="Arial" charset="0"/>
                <a:ea typeface="+mn-ea"/>
                <a:cs typeface="+mn-cs"/>
              </a:rPr>
              <a:t>Automotive OEMs are using </a:t>
            </a:r>
            <a:r>
              <a:rPr lang="en-US" sz="1200" b="0" kern="1200" dirty="0" err="1">
                <a:solidFill>
                  <a:schemeClr val="tx1"/>
                </a:solidFill>
                <a:effectLst/>
                <a:latin typeface="Arial" charset="0"/>
                <a:ea typeface="+mn-ea"/>
                <a:cs typeface="+mn-cs"/>
              </a:rPr>
              <a:t>Autoware</a:t>
            </a:r>
            <a:r>
              <a:rPr lang="en-US" sz="1200" b="0" kern="1200" dirty="0">
                <a:solidFill>
                  <a:schemeClr val="tx1"/>
                </a:solidFill>
                <a:effectLst/>
                <a:latin typeface="Arial" charset="0"/>
                <a:ea typeface="+mn-ea"/>
                <a:cs typeface="+mn-cs"/>
              </a:rPr>
              <a:t> for Mobility as a Service (</a:t>
            </a:r>
            <a:r>
              <a:rPr lang="en-US" sz="1200" b="0" kern="1200" dirty="0" err="1">
                <a:solidFill>
                  <a:schemeClr val="tx1"/>
                </a:solidFill>
                <a:effectLst/>
                <a:latin typeface="Arial" charset="0"/>
                <a:ea typeface="+mn-ea"/>
                <a:cs typeface="+mn-cs"/>
              </a:rPr>
              <a:t>MaaS</a:t>
            </a:r>
            <a:r>
              <a:rPr lang="en-US" sz="1200" b="0" kern="1200" dirty="0">
                <a:solidFill>
                  <a:schemeClr val="tx1"/>
                </a:solidFill>
                <a:effectLst/>
                <a:latin typeface="Arial" charset="0"/>
                <a:ea typeface="+mn-ea"/>
                <a:cs typeface="+mn-cs"/>
              </a:rPr>
              <a:t>) development. </a:t>
            </a:r>
          </a:p>
          <a:p>
            <a:pPr fontAlgn="base"/>
            <a:r>
              <a:rPr lang="en-US" sz="1200" b="0" kern="1200" dirty="0" err="1">
                <a:solidFill>
                  <a:schemeClr val="tx1"/>
                </a:solidFill>
                <a:effectLst/>
                <a:latin typeface="Arial" charset="0"/>
                <a:ea typeface="+mn-ea"/>
                <a:cs typeface="+mn-cs"/>
              </a:rPr>
              <a:t>Autoware</a:t>
            </a:r>
            <a:r>
              <a:rPr lang="en-US" sz="1200" b="0" kern="1200" dirty="0">
                <a:solidFill>
                  <a:schemeClr val="tx1"/>
                </a:solidFill>
                <a:effectLst/>
                <a:latin typeface="Arial" charset="0"/>
                <a:ea typeface="+mn-ea"/>
                <a:cs typeface="+mn-cs"/>
              </a:rPr>
              <a:t> is qualified to run on </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95</a:t>
            </a:fld>
            <a:endParaRPr lang="en-US" altLang="zh-CN"/>
          </a:p>
        </p:txBody>
      </p:sp>
    </p:spTree>
    <p:extLst>
      <p:ext uri="{BB962C8B-B14F-4D97-AF65-F5344CB8AC3E}">
        <p14:creationId xmlns:p14="http://schemas.microsoft.com/office/powerpoint/2010/main" val="91031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average North American </a:t>
            </a:r>
          </a:p>
          <a:p>
            <a:pPr lvl="1"/>
            <a:r>
              <a:rPr lang="en-US" dirty="0"/>
              <a:t>spends 100 minutes per day driving.</a:t>
            </a:r>
          </a:p>
          <a:p>
            <a:pPr lvl="1"/>
            <a:r>
              <a:rPr lang="en-US" dirty="0"/>
              <a:t>total of ~38k hours, 1.3 million miles in his/her lifetime, which is more than 3x distance to the moon.</a:t>
            </a:r>
          </a:p>
          <a:p>
            <a:r>
              <a:rPr lang="en-US" dirty="0"/>
              <a:t>Traffic deaths – a 2% decline from 2018 (39,404 deaths) and a 4% decline from 2017 (40,231 deaths)</a:t>
            </a:r>
          </a:p>
          <a:p>
            <a:pPr lvl="1"/>
            <a:r>
              <a:rPr lang="en-US" dirty="0"/>
              <a:t>~1.25 million fatalities globally</a:t>
            </a:r>
            <a:endParaRPr lang="en-SE" dirty="0"/>
          </a:p>
          <a:p>
            <a:r>
              <a:rPr lang="en-US" dirty="0"/>
              <a:t>https://www.nsc.org/road-safety/safety-topics/fatality-estimates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a:t>
            </a:fld>
            <a:endParaRPr lang="en-US" altLang="zh-CN"/>
          </a:p>
        </p:txBody>
      </p:sp>
    </p:spTree>
    <p:extLst>
      <p:ext uri="{BB962C8B-B14F-4D97-AF65-F5344CB8AC3E}">
        <p14:creationId xmlns:p14="http://schemas.microsoft.com/office/powerpoint/2010/main" val="2147934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97</a:t>
            </a:fld>
            <a:endParaRPr lang="en-US" altLang="zh-CN"/>
          </a:p>
        </p:txBody>
      </p:sp>
    </p:spTree>
    <p:extLst>
      <p:ext uri="{BB962C8B-B14F-4D97-AF65-F5344CB8AC3E}">
        <p14:creationId xmlns:p14="http://schemas.microsoft.com/office/powerpoint/2010/main" val="4054045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Arial" charset="0"/>
                <a:ea typeface="+mn-ea"/>
                <a:cs typeface="+mn-cs"/>
              </a:rPr>
              <a:t>Awad</a:t>
            </a:r>
            <a:r>
              <a:rPr lang="en-US" sz="1200" b="0" i="0" kern="1200" dirty="0">
                <a:solidFill>
                  <a:schemeClr val="tx1"/>
                </a:solidFill>
                <a:effectLst/>
                <a:latin typeface="Arial" charset="0"/>
                <a:ea typeface="+mn-ea"/>
                <a:cs typeface="+mn-cs"/>
              </a:rPr>
              <a:t>, Edmond, et al. "The moral machine experiment." </a:t>
            </a:r>
            <a:r>
              <a:rPr lang="en-US" sz="1200" b="0" i="1" kern="1200" dirty="0">
                <a:solidFill>
                  <a:schemeClr val="tx1"/>
                </a:solidFill>
                <a:effectLst/>
                <a:latin typeface="Arial" charset="0"/>
                <a:ea typeface="+mn-ea"/>
                <a:cs typeface="+mn-cs"/>
              </a:rPr>
              <a:t>Nature</a:t>
            </a:r>
            <a:r>
              <a:rPr lang="en-US" sz="1200" b="0" i="0" kern="1200" dirty="0">
                <a:solidFill>
                  <a:schemeClr val="tx1"/>
                </a:solidFill>
                <a:effectLst/>
                <a:latin typeface="Arial" charset="0"/>
                <a:ea typeface="+mn-ea"/>
                <a:cs typeface="+mn-cs"/>
              </a:rPr>
              <a:t> 563.7729 (2018): 59-64.</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100</a:t>
            </a:fld>
            <a:endParaRPr lang="en-US" altLang="zh-CN"/>
          </a:p>
        </p:txBody>
      </p:sp>
    </p:spTree>
    <p:extLst>
      <p:ext uri="{BB962C8B-B14F-4D97-AF65-F5344CB8AC3E}">
        <p14:creationId xmlns:p14="http://schemas.microsoft.com/office/powerpoint/2010/main" val="1697758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immediate answer is it would never get in certain situation like this.200:00:04,410 --&gt; 00:00:06,240It's a way too careful.300:00:06,240 --&gt; 00:00:08,565We're sad if that situation happened.400:00:08,565 --&gt; 00:00:11,280And then, secondly, </a:t>
            </a:r>
          </a:p>
          <a:p>
            <a:endParaRPr lang="en-US" dirty="0"/>
          </a:p>
          <a:p>
            <a:r>
              <a:rPr lang="en-US" dirty="0"/>
              <a:t>I think it’s a great thing for philosophers to discuss these kind of problems. They can get tenure at the universities, but it's not of practical relevance. If we manage with certain car technology to halve the traffic deaths in the world,, which means if we are able to have 500,000 fewer deaths in total, then for this extremely rare, purely hypothetical trolley problem that might occur once in a hundred years. I think whatever the outcome is, the mental energy that philosophers have spent on discussing it is completely out of proportion to the benefit of others on one problem. I will leave it at that.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opinion: it indeed looks to be unimportant for now, but maybe will gain importance after AVs gain wide deployment.</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103</a:t>
            </a:fld>
            <a:endParaRPr lang="en-US" altLang="zh-CN"/>
          </a:p>
        </p:txBody>
      </p:sp>
    </p:spTree>
    <p:extLst>
      <p:ext uri="{BB962C8B-B14F-4D97-AF65-F5344CB8AC3E}">
        <p14:creationId xmlns:p14="http://schemas.microsoft.com/office/powerpoint/2010/main" val="2328819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 from Wi-Fi: OCB (Outside the Context of a Basic Service Set), no authentication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10Hz, 300-500m range</a:t>
            </a:r>
          </a:p>
          <a:p>
            <a:r>
              <a:rPr lang="en-US" sz="1200" b="0" i="0" kern="1200" dirty="0">
                <a:solidFill>
                  <a:schemeClr val="tx1"/>
                </a:solidFill>
                <a:effectLst/>
                <a:latin typeface="+mn-lt"/>
                <a:ea typeface="+mn-ea"/>
                <a:cs typeface="+mn-cs"/>
              </a:rPr>
              <a:t>The current way to safely operate automated vehicles is reliant on a lot of onboard sensors and cameras, but some situations are still hard to predict. V2X techniques could offer the possibilities of AVs to “literally see around corners” [1].</a:t>
            </a:r>
          </a:p>
          <a:p>
            <a:r>
              <a:rPr lang="en-US" sz="1200" b="0" i="0" kern="1200" dirty="0">
                <a:solidFill>
                  <a:schemeClr val="tx1"/>
                </a:solidFill>
                <a:effectLst/>
                <a:latin typeface="+mn-lt"/>
                <a:ea typeface="+mn-ea"/>
                <a:cs typeface="+mn-cs"/>
              </a:rPr>
              <a:t>Ford, has together with many other OEMs, spent a lot of effort looking at dedicated short-range communications (DSRC) a vehicle-specific dialect of Wi-Fi for communications between vehicles as well as with infrastructure (V2X) during recent years. Now, Ford is changing direction to instead aim for a cellular-based vehicle-to-everything technology (C-V2X) which they consider a more promising technology for this purpose. “This is the right step to take” according to the executive director of Ford’s connected vehicle-platform, Don Butler. Leveraging 5G mobile communications technology, C-V2X could ride along with the upgrade of existing cell towers and road antennas to create an easy and elegant transition towards safer operation of automated vehicles. Butler argues that deployment of DSRC would instead require billions of dollars invested in building new infrastructure, rather than upgrading the existing one.</a:t>
            </a:r>
          </a:p>
          <a:p>
            <a:r>
              <a:rPr lang="en-US" sz="1200" b="0" i="0" kern="1200" dirty="0">
                <a:solidFill>
                  <a:schemeClr val="tx1"/>
                </a:solidFill>
                <a:effectLst/>
                <a:latin typeface="+mn-lt"/>
                <a:ea typeface="+mn-ea"/>
                <a:cs typeface="+mn-cs"/>
              </a:rPr>
              <a:t>Automated vehicles are currently dependent on cameras, radar, </a:t>
            </a:r>
            <a:r>
              <a:rPr lang="en-US" sz="1200" b="0" i="0" kern="1200" dirty="0" err="1">
                <a:solidFill>
                  <a:schemeClr val="tx1"/>
                </a:solidFill>
                <a:effectLst/>
                <a:latin typeface="+mn-lt"/>
                <a:ea typeface="+mn-ea"/>
                <a:cs typeface="+mn-cs"/>
              </a:rPr>
              <a:t>lidar</a:t>
            </a:r>
            <a:r>
              <a:rPr lang="en-US" sz="1200" b="0" i="0" kern="1200" dirty="0">
                <a:solidFill>
                  <a:schemeClr val="tx1"/>
                </a:solidFill>
                <a:effectLst/>
                <a:latin typeface="+mn-lt"/>
                <a:ea typeface="+mn-ea"/>
                <a:cs typeface="+mn-cs"/>
              </a:rPr>
              <a:t> and such to drive safely in different environments, but less information is available regarding what these vehicles can’t see due to physical obstacles. For instance, a vehicle that has abruptly stopped behind a road turn could be invisible until an accident is too late to prevent. The deployment of C-V2X could on the other hand, offer a way for the trailing vehicle to predict its environment even before entering that same turn.</a:t>
            </a:r>
          </a:p>
          <a:p>
            <a:r>
              <a:rPr lang="en-US" sz="1200" b="0" i="0" kern="1200" dirty="0">
                <a:solidFill>
                  <a:schemeClr val="tx1"/>
                </a:solidFill>
                <a:effectLst/>
                <a:latin typeface="+mn-lt"/>
                <a:ea typeface="+mn-ea"/>
                <a:cs typeface="+mn-cs"/>
              </a:rPr>
              <a:t>Ford has announced that it will be outfitting all of its new U.S. model with C-V2X technology starting 2022.</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Personal comments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DSRC (or ITS-G5 as it’s called in Europe) works over a dedicated frequency band in the 5,9 GHz range that has been reserved for traffic safety purposes. Many, if not most, vehicle manufacturers have spent about 15 years on developing technology, protocols and services for this communications channel. However, an expected US regulatory framework that would make such a communication device mandatory on new vehicles, has not yet materialized. At the same time cellular technologies, particularly the 5th generation, has grown into a strong competitor to DSRC, and over the last few years there’s been a constant debate between these technologies, represented by manufacturers on each side and OEMs that have been struggling to decide in which direction to go.</a:t>
            </a:r>
          </a:p>
          <a:p>
            <a:r>
              <a:rPr lang="en-US" sz="1200" b="0" i="0" kern="1200" dirty="0">
                <a:solidFill>
                  <a:schemeClr val="tx1"/>
                </a:solidFill>
                <a:effectLst/>
                <a:latin typeface="+mn-lt"/>
                <a:ea typeface="+mn-ea"/>
                <a:cs typeface="+mn-cs"/>
              </a:rPr>
              <a:t>During last year both VW and Toyota made somewhat surprising public statements about committing to DSRC, now to be followed by Ford going in the opposite direction. Most certainly this is only the beginning of a battle that will just continue. Possibly a hybrid solution, which is in the works, would be the best solution. Otherwise, given the recent announcement [2] about Ford and VW joining forces on certain technology development, the outcome of that process may indicate which technology will win.</a:t>
            </a:r>
          </a:p>
          <a:p>
            <a:r>
              <a:rPr lang="en-US" sz="1200" b="0" i="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fld id="{9759C4A7-EF62-4E76-99C8-FC7A8F377225}" type="slidenum">
              <a:rPr lang="en-US" smtClean="0"/>
              <a:pPr/>
              <a:t>106</a:t>
            </a:fld>
            <a:endParaRPr lang="en-US"/>
          </a:p>
        </p:txBody>
      </p:sp>
    </p:spTree>
    <p:extLst>
      <p:ext uri="{BB962C8B-B14F-4D97-AF65-F5344CB8AC3E}">
        <p14:creationId xmlns:p14="http://schemas.microsoft.com/office/powerpoint/2010/main" val="16720212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WAVE (Wireless Access in the Vehicular Environment) or IPv6+TCP/UDP.</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107</a:t>
            </a:fld>
            <a:endParaRPr lang="en-US" altLang="zh-CN"/>
          </a:p>
        </p:txBody>
      </p:sp>
    </p:spTree>
    <p:extLst>
      <p:ext uri="{BB962C8B-B14F-4D97-AF65-F5344CB8AC3E}">
        <p14:creationId xmlns:p14="http://schemas.microsoft.com/office/powerpoint/2010/main" val="1003277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(focused on LTE, but application scenarios are also applicable to 5G)</a:t>
            </a:r>
          </a:p>
        </p:txBody>
      </p:sp>
      <p:sp>
        <p:nvSpPr>
          <p:cNvPr id="4" name="Slide Number Placeholder 3"/>
          <p:cNvSpPr>
            <a:spLocks noGrp="1"/>
          </p:cNvSpPr>
          <p:nvPr>
            <p:ph type="sldNum" sz="quarter" idx="10"/>
          </p:nvPr>
        </p:nvSpPr>
        <p:spPr/>
        <p:txBody>
          <a:bodyPr/>
          <a:lstStyle/>
          <a:p>
            <a:fld id="{9759C4A7-EF62-4E76-99C8-FC7A8F377225}" type="slidenum">
              <a:rPr lang="en-US" smtClean="0"/>
              <a:pPr/>
              <a:t>108</a:t>
            </a:fld>
            <a:endParaRPr lang="en-US"/>
          </a:p>
        </p:txBody>
      </p:sp>
    </p:spTree>
    <p:extLst>
      <p:ext uri="{BB962C8B-B14F-4D97-AF65-F5344CB8AC3E}">
        <p14:creationId xmlns:p14="http://schemas.microsoft.com/office/powerpoint/2010/main" val="22201652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Enhanced safety c-v2x r14 better link budget leading to longer range and more reliability</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109</a:t>
            </a:fld>
            <a:endParaRPr lang="en-US" altLang="zh-CN"/>
          </a:p>
        </p:txBody>
      </p:sp>
    </p:spTree>
    <p:extLst>
      <p:ext uri="{BB962C8B-B14F-4D97-AF65-F5344CB8AC3E}">
        <p14:creationId xmlns:p14="http://schemas.microsoft.com/office/powerpoint/2010/main" val="3608046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11</a:t>
            </a:fld>
            <a:endParaRPr lang="en-US" altLang="zh-CN"/>
          </a:p>
        </p:txBody>
      </p:sp>
    </p:spTree>
    <p:extLst>
      <p:ext uri="{BB962C8B-B14F-4D97-AF65-F5344CB8AC3E}">
        <p14:creationId xmlns:p14="http://schemas.microsoft.com/office/powerpoint/2010/main" val="1990665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https://www.sae.org/news/press-room/2018/12/sae-international-releases-updated-visual-chart-for-its-“levels-of-driving-automation”-standard-for-self-driving-vehicles</a:t>
            </a:r>
          </a:p>
          <a:p>
            <a:r>
              <a:rPr lang="en-US" dirty="0"/>
              <a:t>Level 1 (L1): Advanced Driver Assistance Systems (ADAS) are introduced: features that either control steering or speed to support the driver. For example, adaptive cruise control that automatically accelerates and decelerates based on other vehicles on the road. Level 2 (L2): Now both steering and acceleration are simultaneously handled by the autonomous system. The human driver still monitors the environment and supervises the support functions. Levels of driving automation summary. Adapted from SAE by </a:t>
            </a:r>
            <a:r>
              <a:rPr lang="en-US" dirty="0" err="1"/>
              <a:t>Wevolver</a:t>
            </a:r>
            <a:r>
              <a:rPr lang="en-US" dirty="0"/>
              <a:t>. [6] Level 3 (L3): Conditional automation: The system can drive without the need for a human to monitor and respond. However, the system might ask a human to intervene, so the driver must be able to take control at all times. Level 4 (L4): These systems have high automation and can fully drive themselves under certain conditions. The vehicle won’t drive if not all conditions are met. Level 5 (L5): Full automation, the vehicle can drive wherever, whenever. </a:t>
            </a:r>
          </a:p>
          <a:p>
            <a:endParaRPr lang="en-US" dirty="0"/>
          </a:p>
          <a:p>
            <a:r>
              <a:rPr lang="en-US" dirty="0"/>
              <a:t>Examples are systems where the driver controls steering and the automated system controls engine power to maintain a set speed (Cruise Control) or engine and brake power to maintain and vary speed (Adaptive Cruise Control or ACC); and Parking Assistance, where steering is automated while speed is under manual control. The driver must be ready to retake full control at any time. Lane Keeping Assistance (LKA) Type II is a further example of Level 1 self-driving. The Automatic Emergency Braking feature which alerts the driver to a crash and deploys full braking capacity is also a Level 1 feature.</a:t>
            </a:r>
          </a:p>
          <a:p>
            <a:r>
              <a:rPr lang="en-US" dirty="0"/>
              <a:t>Level 1 ("hands on"): The driver and the automated system share control of the vehicle. Typical ADAS (Advanced Driver Assistance) functions belong to Level 1, incl.: Adaptive Cruise Control, Automatic Parking, Blind Spot Monitoring, Lane Departure Warning, Lane Keeping Assistance, Automatic Emergency Braking, Tire Pressure Monitoring…</a:t>
            </a:r>
          </a:p>
          <a:p>
            <a:r>
              <a:rPr lang="en-US" dirty="0"/>
              <a:t>Level 2 ("hands off"): The automated system takes full control of the vehicle: accelerating, braking, and steering. The driver must monitor the driving and be prepared to intervene immediately at any time if the automated system fails to respond properly. The shorthand "hands off" is not meant to be taken literally – contact between hand and wheel is often mandatory, to confirm that the driver is ready to intervene.</a:t>
            </a:r>
          </a:p>
          <a:p>
            <a:r>
              <a:rPr lang="en-US" dirty="0"/>
              <a:t>Level 3 ("eyes off"): The driver can safely turn their attention away from the driving tasks, e.g. the driver can text or watch a movie. The vehicle will handle situations that call for an immediate response, like emergency braking. The driver must still be prepared to intervene within some limited time, specified by the manufacturer, when called upon by the vehicle to do so.</a:t>
            </a:r>
          </a:p>
          <a:p>
            <a:r>
              <a:rPr lang="en-US" dirty="0"/>
              <a:t>Level 4 ("mind off"): No driver attention is ever required for safety, e.g. the driver may safely go to sleep or leave the driver's seat. Self-driving is supported only in limited spatial areas (geofenced) or under special circumstances. Outside of these areas or circumstances, the vehicle must be able to safely abort the trip, e.g. park the car, if the driver does not retake control. An example would be a robotic taxi or a robotic delivery service that only covers selected locations in a specific area.</a:t>
            </a:r>
          </a:p>
          <a:p>
            <a:r>
              <a:rPr lang="en-US" dirty="0"/>
              <a:t>Level 5 ("steering wheel optional"): No human intervention is required at all. An example would be a robotic taxi that works an all roads all over the world, all year around, in all weather conditions.</a:t>
            </a:r>
          </a:p>
          <a:p>
            <a:endParaRPr lang="en-US" dirty="0"/>
          </a:p>
          <a:p>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16</a:t>
            </a:fld>
            <a:endParaRPr lang="en-US" altLang="zh-CN"/>
          </a:p>
        </p:txBody>
      </p:sp>
    </p:spTree>
    <p:extLst>
      <p:ext uri="{BB962C8B-B14F-4D97-AF65-F5344CB8AC3E}">
        <p14:creationId xmlns:p14="http://schemas.microsoft.com/office/powerpoint/2010/main" val="1779714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https://thenextweb.com/shift/2020/02/27/6-levels-autonomous-self-driving-explained-tesla-waymo-autopilot/ https://europe.autonews.com/automakers/lexus-prepares-introduce-level-2-autonomy</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17</a:t>
            </a:fld>
            <a:endParaRPr lang="en-US" altLang="zh-CN"/>
          </a:p>
        </p:txBody>
      </p:sp>
    </p:spTree>
    <p:extLst>
      <p:ext uri="{BB962C8B-B14F-4D97-AF65-F5344CB8AC3E}">
        <p14:creationId xmlns:p14="http://schemas.microsoft.com/office/powerpoint/2010/main" val="3114710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Disengagement is defined as human Vehicle Operator takes over control from AD system.</a:t>
            </a:r>
          </a:p>
          <a:p>
            <a:r>
              <a:rPr lang="en-US" dirty="0"/>
              <a:t>allows companies to avoid reporting certain road events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21</a:t>
            </a:fld>
            <a:endParaRPr lang="en-US" altLang="zh-CN"/>
          </a:p>
        </p:txBody>
      </p:sp>
    </p:spTree>
    <p:extLst>
      <p:ext uri="{BB962C8B-B14F-4D97-AF65-F5344CB8AC3E}">
        <p14:creationId xmlns:p14="http://schemas.microsoft.com/office/powerpoint/2010/main" val="131569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By that I mean mass deployment without Human Operators to fall back on.</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24</a:t>
            </a:fld>
            <a:endParaRPr lang="en-US" altLang="zh-CN"/>
          </a:p>
        </p:txBody>
      </p:sp>
    </p:spTree>
    <p:extLst>
      <p:ext uri="{BB962C8B-B14F-4D97-AF65-F5344CB8AC3E}">
        <p14:creationId xmlns:p14="http://schemas.microsoft.com/office/powerpoint/2010/main" val="1551494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5C03966-D6FD-4DDD-A95C-2C7993E51B9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a:xfrm>
            <a:off x="457200" y="6553200"/>
            <a:ext cx="2133600" cy="244475"/>
          </a:xfrm>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553200"/>
            <a:ext cx="2895600" cy="244475"/>
          </a:xfrm>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934200" y="6530035"/>
            <a:ext cx="2133600" cy="244475"/>
          </a:xfrm>
          <a:ln/>
        </p:spPr>
        <p:txBody>
          <a:bodyPr/>
          <a:lstStyle>
            <a:lvl1pPr>
              <a:defRPr/>
            </a:lvl1pPr>
          </a:lstStyle>
          <a:p>
            <a:pPr>
              <a:defRPr/>
            </a:pPr>
            <a:fld id="{F57F456A-00AF-44E6-8D70-638C0D0130FF}"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B0C9B42-DC4F-4955-8A6B-AF74C68745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52C1126-23CC-4559-B546-BAC515D1D40A}"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4"/>
            <a:ext cx="4040188"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4"/>
            <a:ext cx="4041775"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2DB2DEA-3332-4DF6-A348-197FA3F2EA8F}"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zh-CN"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8309577-EEFF-4D12-A7EE-88AD1DC79305}"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8195" name="Rectangle 3"/>
          <p:cNvSpPr>
            <a:spLocks noGrp="1" noChangeArrowheads="1"/>
          </p:cNvSpPr>
          <p:nvPr>
            <p:ph type="body" idx="1"/>
          </p:nvPr>
        </p:nvSpPr>
        <p:spPr bwMode="auto">
          <a:xfrm>
            <a:off x="457200" y="12954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zh-CN" dirty="0"/>
          </a:p>
        </p:txBody>
      </p:sp>
      <p:sp>
        <p:nvSpPr>
          <p:cNvPr id="1028" name="Rectangle 4"/>
          <p:cNvSpPr>
            <a:spLocks noGrp="1" noChangeArrowheads="1"/>
          </p:cNvSpPr>
          <p:nvPr>
            <p:ph type="dt" sz="half" idx="2"/>
          </p:nvPr>
        </p:nvSpPr>
        <p:spPr bwMode="auto">
          <a:xfrm>
            <a:off x="457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smtClean="0">
                <a:ea typeface="宋体" charset="-122"/>
              </a:defRPr>
            </a:lvl1pPr>
          </a:lstStyle>
          <a:p>
            <a:pPr>
              <a:defRPr/>
            </a:pPr>
            <a:endParaRPr lang="en-US" altLang="zh-CN" dirty="0"/>
          </a:p>
        </p:txBody>
      </p:sp>
      <p:sp>
        <p:nvSpPr>
          <p:cNvPr id="1029" name="Rectangle 5"/>
          <p:cNvSpPr>
            <a:spLocks noGrp="1" noChangeArrowheads="1"/>
          </p:cNvSpPr>
          <p:nvPr>
            <p:ph type="ftr" sz="quarter" idx="3"/>
          </p:nvPr>
        </p:nvSpPr>
        <p:spPr bwMode="auto">
          <a:xfrm>
            <a:off x="3124200" y="6476999"/>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smtClean="0">
                <a:ea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宋体" charset="-122"/>
              </a:defRPr>
            </a:lvl1pPr>
          </a:lstStyle>
          <a:p>
            <a:pPr>
              <a:defRPr/>
            </a:pPr>
            <a:fld id="{FE160EA6-A35E-4F72-A219-BD66FDF9DC93}"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Lst>
  <p:hf hdr="0" ftr="0" dt="0"/>
  <p:txStyles>
    <p:titleStyle>
      <a:lvl1pPr algn="ctr" rtl="0" eaLnBrk="1" fontAlgn="base" hangingPunct="1">
        <a:spcBef>
          <a:spcPct val="0"/>
        </a:spcBef>
        <a:spcAft>
          <a:spcPct val="0"/>
        </a:spcAft>
        <a:defRPr sz="40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moralmachine.mit.edu/"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umu.zoom.us/j/61403558067"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TIUU1xNqI8w"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2.xml"/><Relationship Id="rId5" Type="http://schemas.openxmlformats.org/officeDocument/2006/relationships/slideLayout" Target="../slideLayouts/slideLayout2.xml"/><Relationship Id="rId10" Type="http://schemas.openxmlformats.org/officeDocument/2006/relationships/image" Target="../media/image24.jpeg"/><Relationship Id="rId4" Type="http://schemas.openxmlformats.org/officeDocument/2006/relationships/video" Target="../media/media2.mp4"/><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guzonghua.github.io/saa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3.png"/><Relationship Id="rId4" Type="http://schemas.openxmlformats.org/officeDocument/2006/relationships/notesSlide" Target="../notesSlides/notesSlide2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2.png"/><Relationship Id="rId4" Type="http://schemas.openxmlformats.org/officeDocument/2006/relationships/notesSlide" Target="../notesSlides/notesSlide24.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7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9C22-43DB-4CF1-9478-5B5914CD68E3}"/>
              </a:ext>
            </a:extLst>
          </p:cNvPr>
          <p:cNvSpPr>
            <a:spLocks noGrp="1"/>
          </p:cNvSpPr>
          <p:nvPr>
            <p:ph type="ctrTitle"/>
          </p:nvPr>
        </p:nvSpPr>
        <p:spPr/>
        <p:txBody>
          <a:bodyPr/>
          <a:lstStyle/>
          <a:p>
            <a:r>
              <a:rPr lang="en-US" dirty="0"/>
              <a:t>L1 Introduction and Overview</a:t>
            </a:r>
            <a:endParaRPr lang="en-SE" dirty="0"/>
          </a:p>
        </p:txBody>
      </p:sp>
      <p:sp>
        <p:nvSpPr>
          <p:cNvPr id="3" name="Subtitle 2">
            <a:extLst>
              <a:ext uri="{FF2B5EF4-FFF2-40B4-BE49-F238E27FC236}">
                <a16:creationId xmlns:a16="http://schemas.microsoft.com/office/drawing/2014/main" id="{DF4F0A68-9DF3-4C69-98DF-06276D6EC073}"/>
              </a:ext>
            </a:extLst>
          </p:cNvPr>
          <p:cNvSpPr>
            <a:spLocks noGrp="1"/>
          </p:cNvSpPr>
          <p:nvPr>
            <p:ph type="subTitle" idx="1"/>
          </p:nvPr>
        </p:nvSpPr>
        <p:spPr/>
        <p:txBody>
          <a:bodyPr/>
          <a:lstStyle/>
          <a:p>
            <a:r>
              <a:rPr lang="en-US"/>
              <a:t>Zonghua </a:t>
            </a:r>
            <a:r>
              <a:rPr lang="en-US" dirty="0"/>
              <a:t>Gu 2021</a:t>
            </a:r>
            <a:endParaRPr lang="en-SE" dirty="0"/>
          </a:p>
        </p:txBody>
      </p:sp>
      <p:sp>
        <p:nvSpPr>
          <p:cNvPr id="4" name="Slide Number Placeholder 3">
            <a:extLst>
              <a:ext uri="{FF2B5EF4-FFF2-40B4-BE49-F238E27FC236}">
                <a16:creationId xmlns:a16="http://schemas.microsoft.com/office/drawing/2014/main" id="{4B263021-74D3-4F09-91B6-CABEF5EC6ED7}"/>
              </a:ext>
            </a:extLst>
          </p:cNvPr>
          <p:cNvSpPr>
            <a:spLocks noGrp="1"/>
          </p:cNvSpPr>
          <p:nvPr>
            <p:ph type="sldNum" sz="quarter" idx="12"/>
          </p:nvPr>
        </p:nvSpPr>
        <p:spPr/>
        <p:txBody>
          <a:bodyPr/>
          <a:lstStyle/>
          <a:p>
            <a:pPr>
              <a:defRPr/>
            </a:pPr>
            <a:fld id="{D5C03966-D6FD-4DDD-A95C-2C7993E51B97}" type="slidenum">
              <a:rPr lang="en-US" altLang="zh-CN" smtClean="0"/>
              <a:pPr>
                <a:defRPr/>
              </a:pPr>
              <a:t>1</a:t>
            </a:fld>
            <a:endParaRPr lang="en-US" altLang="zh-CN"/>
          </a:p>
        </p:txBody>
      </p:sp>
    </p:spTree>
    <p:extLst>
      <p:ext uri="{BB962C8B-B14F-4D97-AF65-F5344CB8AC3E}">
        <p14:creationId xmlns:p14="http://schemas.microsoft.com/office/powerpoint/2010/main" val="1470442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626D-72F9-4811-8A08-3E248A3E731C}"/>
              </a:ext>
            </a:extLst>
          </p:cNvPr>
          <p:cNvSpPr>
            <a:spLocks noGrp="1"/>
          </p:cNvSpPr>
          <p:nvPr>
            <p:ph type="title"/>
          </p:nvPr>
        </p:nvSpPr>
        <p:spPr/>
        <p:txBody>
          <a:bodyPr>
            <a:noAutofit/>
          </a:bodyPr>
          <a:lstStyle/>
          <a:p>
            <a:r>
              <a:rPr lang="en-US" dirty="0"/>
              <a:t>DARPA Grand Challenge (2004)</a:t>
            </a:r>
            <a:endParaRPr lang="en-SE" dirty="0"/>
          </a:p>
        </p:txBody>
      </p:sp>
      <p:sp>
        <p:nvSpPr>
          <p:cNvPr id="3" name="Content Placeholder 2">
            <a:extLst>
              <a:ext uri="{FF2B5EF4-FFF2-40B4-BE49-F238E27FC236}">
                <a16:creationId xmlns:a16="http://schemas.microsoft.com/office/drawing/2014/main" id="{77AEAF38-DE46-4A06-A0FC-C49526ACCB0A}"/>
              </a:ext>
            </a:extLst>
          </p:cNvPr>
          <p:cNvSpPr>
            <a:spLocks noGrp="1"/>
          </p:cNvSpPr>
          <p:nvPr>
            <p:ph idx="1"/>
          </p:nvPr>
        </p:nvSpPr>
        <p:spPr/>
        <p:txBody>
          <a:bodyPr>
            <a:normAutofit fontScale="92500"/>
          </a:bodyPr>
          <a:lstStyle/>
          <a:p>
            <a:r>
              <a:rPr lang="en-US" dirty="0"/>
              <a:t>Held in the Mojave Desert region of the USA, along a 150-mile route. </a:t>
            </a:r>
          </a:p>
          <a:p>
            <a:r>
              <a:rPr lang="en-US" dirty="0"/>
              <a:t>None of the robot vehicles finished the route. Carnegie Mellon University's Red Team and car Sandstorm (a converted Humvee) traveled the farthest distance, completing 7.32 mi of the course before getting hung up on a rock after making a switchback turn. </a:t>
            </a:r>
          </a:p>
          <a:p>
            <a:r>
              <a:rPr lang="en-US" dirty="0"/>
              <a:t>No winner was declared, and the cash prize was not given.</a:t>
            </a:r>
            <a:endParaRPr lang="en-SE" dirty="0"/>
          </a:p>
        </p:txBody>
      </p:sp>
      <p:sp>
        <p:nvSpPr>
          <p:cNvPr id="4" name="Slide Number Placeholder 3">
            <a:extLst>
              <a:ext uri="{FF2B5EF4-FFF2-40B4-BE49-F238E27FC236}">
                <a16:creationId xmlns:a16="http://schemas.microsoft.com/office/drawing/2014/main" id="{5F7044E2-08B8-4A9B-842C-028DFAEF72E2}"/>
              </a:ext>
            </a:extLst>
          </p:cNvPr>
          <p:cNvSpPr>
            <a:spLocks noGrp="1"/>
          </p:cNvSpPr>
          <p:nvPr>
            <p:ph type="sldNum" sz="quarter" idx="12"/>
          </p:nvPr>
        </p:nvSpPr>
        <p:spPr/>
        <p:txBody>
          <a:bodyPr/>
          <a:lstStyle/>
          <a:p>
            <a:pPr>
              <a:defRPr/>
            </a:pPr>
            <a:fld id="{F57F456A-00AF-44E6-8D70-638C0D0130FF}" type="slidenum">
              <a:rPr lang="en-US" altLang="zh-CN" smtClean="0"/>
              <a:pPr>
                <a:defRPr/>
              </a:pPr>
              <a:t>10</a:t>
            </a:fld>
            <a:endParaRPr lang="en-US" altLang="zh-CN"/>
          </a:p>
        </p:txBody>
      </p:sp>
    </p:spTree>
    <p:extLst>
      <p:ext uri="{BB962C8B-B14F-4D97-AF65-F5344CB8AC3E}">
        <p14:creationId xmlns:p14="http://schemas.microsoft.com/office/powerpoint/2010/main" val="31350171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B5DA-D126-42FE-BB92-099CA7F65FE3}"/>
              </a:ext>
            </a:extLst>
          </p:cNvPr>
          <p:cNvSpPr>
            <a:spLocks noGrp="1"/>
          </p:cNvSpPr>
          <p:nvPr>
            <p:ph type="title"/>
          </p:nvPr>
        </p:nvSpPr>
        <p:spPr/>
        <p:txBody>
          <a:bodyPr/>
          <a:lstStyle/>
          <a:p>
            <a:r>
              <a:rPr lang="en-US" dirty="0"/>
              <a:t>MIT Moral Machine Experiment</a:t>
            </a:r>
            <a:endParaRPr lang="en-SE" dirty="0"/>
          </a:p>
        </p:txBody>
      </p:sp>
      <p:sp>
        <p:nvSpPr>
          <p:cNvPr id="3" name="Content Placeholder 2">
            <a:extLst>
              <a:ext uri="{FF2B5EF4-FFF2-40B4-BE49-F238E27FC236}">
                <a16:creationId xmlns:a16="http://schemas.microsoft.com/office/drawing/2014/main" id="{B989204B-8B72-47F8-BDD0-73CF256E7B9A}"/>
              </a:ext>
            </a:extLst>
          </p:cNvPr>
          <p:cNvSpPr>
            <a:spLocks noGrp="1"/>
          </p:cNvSpPr>
          <p:nvPr>
            <p:ph idx="1"/>
          </p:nvPr>
        </p:nvSpPr>
        <p:spPr>
          <a:xfrm>
            <a:off x="457200" y="1207617"/>
            <a:ext cx="8229600" cy="2653431"/>
          </a:xfrm>
        </p:spPr>
        <p:txBody>
          <a:bodyPr>
            <a:normAutofit fontScale="40000" lnSpcReduction="20000"/>
          </a:bodyPr>
          <a:lstStyle/>
          <a:p>
            <a:r>
              <a:rPr lang="en-US" dirty="0"/>
              <a:t>A 2016 survey indicates that people wanted an autonomous vehicle to protect pedestrians even if it meant sacrificing its passengers — but also that they wouldn’t buy self-driving vehicles programmed to act this way. This prompted the MIT Moral Machine Experiment, a platform for gathering a human perspective on moral decisions made by machine intelligence, such as AVs (</a:t>
            </a:r>
            <a:r>
              <a:rPr lang="en-US" dirty="0">
                <a:hlinkClick r:id="rId3"/>
              </a:rPr>
              <a:t>http://moralmachine.mit.edu/</a:t>
            </a:r>
            <a:r>
              <a:rPr lang="en-US" dirty="0"/>
              <a:t>)</a:t>
            </a:r>
          </a:p>
          <a:p>
            <a:r>
              <a:rPr lang="en-US" dirty="0"/>
              <a:t>An AV must choose between killing two passengers or five pedestrians. An AV experiences a sudden brake failure. Staying on course would result in the death of two elderly men and an elderly woman who are crossing on a ‘do not cross’ signal (left). Swerving would result in the death of three passengers: an adult man, an adult woman, and a boy (right).</a:t>
            </a:r>
          </a:p>
          <a:p>
            <a:r>
              <a:rPr lang="en-US" dirty="0"/>
              <a:t>You can also design other scenarios. Accident scenarios are generated with nine factors: sparing humans (versus pets), staying on course (versus swerving), sparing passengers (versus pedestrians), sparing more lives (versus fewer lives), sparing men (versus women), sparing the young (versus the elderly), sparing pedestrians who cross legally (versus jaywalking), sparing the fit (versus the less fit), and sparing those with higher social status (versus lower social status). </a:t>
            </a:r>
            <a:endParaRPr lang="en-SE" dirty="0"/>
          </a:p>
          <a:p>
            <a:r>
              <a:rPr lang="en-US" dirty="0"/>
              <a:t>This platform gathered 40 million decisions in ten languages from millions of people in 233 countries</a:t>
            </a:r>
            <a:endParaRPr lang="en-SE" dirty="0"/>
          </a:p>
        </p:txBody>
      </p:sp>
      <p:sp>
        <p:nvSpPr>
          <p:cNvPr id="4" name="Slide Number Placeholder 3">
            <a:extLst>
              <a:ext uri="{FF2B5EF4-FFF2-40B4-BE49-F238E27FC236}">
                <a16:creationId xmlns:a16="http://schemas.microsoft.com/office/drawing/2014/main" id="{3731F598-9CFD-4C45-8B56-24908A3E3CE4}"/>
              </a:ext>
            </a:extLst>
          </p:cNvPr>
          <p:cNvSpPr>
            <a:spLocks noGrp="1"/>
          </p:cNvSpPr>
          <p:nvPr>
            <p:ph type="sldNum" sz="quarter" idx="12"/>
          </p:nvPr>
        </p:nvSpPr>
        <p:spPr/>
        <p:txBody>
          <a:bodyPr/>
          <a:lstStyle/>
          <a:p>
            <a:pPr>
              <a:defRPr/>
            </a:pPr>
            <a:fld id="{F57F456A-00AF-44E6-8D70-638C0D0130FF}" type="slidenum">
              <a:rPr lang="en-US" altLang="zh-CN" smtClean="0"/>
              <a:pPr>
                <a:defRPr/>
              </a:pPr>
              <a:t>100</a:t>
            </a:fld>
            <a:endParaRPr lang="en-US" altLang="zh-CN"/>
          </a:p>
        </p:txBody>
      </p:sp>
      <p:pic>
        <p:nvPicPr>
          <p:cNvPr id="5" name="Picture 4">
            <a:extLst>
              <a:ext uri="{FF2B5EF4-FFF2-40B4-BE49-F238E27FC236}">
                <a16:creationId xmlns:a16="http://schemas.microsoft.com/office/drawing/2014/main" id="{2DBCCAA5-5830-4848-9B56-54DE850735ED}"/>
              </a:ext>
            </a:extLst>
          </p:cNvPr>
          <p:cNvPicPr>
            <a:picLocks noChangeAspect="1"/>
          </p:cNvPicPr>
          <p:nvPr/>
        </p:nvPicPr>
        <p:blipFill>
          <a:blip r:embed="rId4"/>
          <a:stretch>
            <a:fillRect/>
          </a:stretch>
        </p:blipFill>
        <p:spPr>
          <a:xfrm>
            <a:off x="2555776" y="3740140"/>
            <a:ext cx="4080230" cy="2929220"/>
          </a:xfrm>
          <a:prstGeom prst="rect">
            <a:avLst/>
          </a:prstGeom>
        </p:spPr>
      </p:pic>
      <p:sp>
        <p:nvSpPr>
          <p:cNvPr id="6" name="Rectangle 5">
            <a:extLst>
              <a:ext uri="{FF2B5EF4-FFF2-40B4-BE49-F238E27FC236}">
                <a16:creationId xmlns:a16="http://schemas.microsoft.com/office/drawing/2014/main" id="{855485FA-2C7D-4C58-AFE0-577FD54D1933}"/>
              </a:ext>
            </a:extLst>
          </p:cNvPr>
          <p:cNvSpPr/>
          <p:nvPr/>
        </p:nvSpPr>
        <p:spPr>
          <a:xfrm>
            <a:off x="1977525" y="6611779"/>
            <a:ext cx="5188950" cy="246221"/>
          </a:xfrm>
          <a:prstGeom prst="rect">
            <a:avLst/>
          </a:prstGeom>
        </p:spPr>
        <p:txBody>
          <a:bodyPr wrap="square">
            <a:spAutoFit/>
          </a:bodyPr>
          <a:lstStyle/>
          <a:p>
            <a:r>
              <a:rPr lang="en-US" sz="1000" dirty="0" err="1"/>
              <a:t>Awad</a:t>
            </a:r>
            <a:r>
              <a:rPr lang="en-US" sz="1000" dirty="0"/>
              <a:t>, Edmond, et al. "The moral machine experiment." </a:t>
            </a:r>
            <a:r>
              <a:rPr lang="en-US" sz="1000" i="1" dirty="0"/>
              <a:t>Nature</a:t>
            </a:r>
            <a:r>
              <a:rPr lang="en-US" sz="1000" dirty="0"/>
              <a:t> 563.7729 (2018): 59-64.</a:t>
            </a:r>
            <a:endParaRPr lang="en-SE" sz="1000" dirty="0"/>
          </a:p>
        </p:txBody>
      </p:sp>
    </p:spTree>
    <p:extLst>
      <p:ext uri="{BB962C8B-B14F-4D97-AF65-F5344CB8AC3E}">
        <p14:creationId xmlns:p14="http://schemas.microsoft.com/office/powerpoint/2010/main" val="244195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45C1-20A8-40CD-B66D-81760048762E}"/>
              </a:ext>
            </a:extLst>
          </p:cNvPr>
          <p:cNvSpPr>
            <a:spLocks noGrp="1"/>
          </p:cNvSpPr>
          <p:nvPr>
            <p:ph type="title"/>
          </p:nvPr>
        </p:nvSpPr>
        <p:spPr/>
        <p:txBody>
          <a:bodyPr/>
          <a:lstStyle/>
          <a:p>
            <a:r>
              <a:rPr lang="en-US" sz="3600" dirty="0"/>
              <a:t>Individual Variations</a:t>
            </a:r>
            <a:endParaRPr lang="en-SE" sz="3600" dirty="0"/>
          </a:p>
        </p:txBody>
      </p:sp>
      <p:sp>
        <p:nvSpPr>
          <p:cNvPr id="3" name="Content Placeholder 2">
            <a:extLst>
              <a:ext uri="{FF2B5EF4-FFF2-40B4-BE49-F238E27FC236}">
                <a16:creationId xmlns:a16="http://schemas.microsoft.com/office/drawing/2014/main" id="{52241645-1BE5-4607-BFF1-1AF3D153BA36}"/>
              </a:ext>
            </a:extLst>
          </p:cNvPr>
          <p:cNvSpPr>
            <a:spLocks noGrp="1"/>
          </p:cNvSpPr>
          <p:nvPr>
            <p:ph idx="1"/>
          </p:nvPr>
        </p:nvSpPr>
        <p:spPr>
          <a:xfrm>
            <a:off x="457200" y="6309320"/>
            <a:ext cx="8229600" cy="478718"/>
          </a:xfrm>
        </p:spPr>
        <p:txBody>
          <a:bodyPr>
            <a:normAutofit/>
          </a:bodyPr>
          <a:lstStyle/>
          <a:p>
            <a:r>
              <a:rPr lang="en-US" sz="1800" dirty="0"/>
              <a:t>AMCE (Average Marginal Component Effect)</a:t>
            </a:r>
            <a:endParaRPr lang="en-SE" sz="1800" dirty="0"/>
          </a:p>
        </p:txBody>
      </p:sp>
      <p:sp>
        <p:nvSpPr>
          <p:cNvPr id="4" name="Slide Number Placeholder 3">
            <a:extLst>
              <a:ext uri="{FF2B5EF4-FFF2-40B4-BE49-F238E27FC236}">
                <a16:creationId xmlns:a16="http://schemas.microsoft.com/office/drawing/2014/main" id="{12B5E3F4-D9C3-4F64-BE35-617D8C2CD018}"/>
              </a:ext>
            </a:extLst>
          </p:cNvPr>
          <p:cNvSpPr>
            <a:spLocks noGrp="1"/>
          </p:cNvSpPr>
          <p:nvPr>
            <p:ph type="sldNum" sz="quarter" idx="12"/>
          </p:nvPr>
        </p:nvSpPr>
        <p:spPr/>
        <p:txBody>
          <a:bodyPr/>
          <a:lstStyle/>
          <a:p>
            <a:pPr>
              <a:defRPr/>
            </a:pPr>
            <a:fld id="{F57F456A-00AF-44E6-8D70-638C0D0130FF}" type="slidenum">
              <a:rPr lang="en-US" altLang="zh-CN" smtClean="0"/>
              <a:pPr>
                <a:defRPr/>
              </a:pPr>
              <a:t>101</a:t>
            </a:fld>
            <a:endParaRPr lang="en-US" altLang="zh-CN" dirty="0"/>
          </a:p>
        </p:txBody>
      </p:sp>
      <p:pic>
        <p:nvPicPr>
          <p:cNvPr id="5" name="Picture 4">
            <a:extLst>
              <a:ext uri="{FF2B5EF4-FFF2-40B4-BE49-F238E27FC236}">
                <a16:creationId xmlns:a16="http://schemas.microsoft.com/office/drawing/2014/main" id="{0EFA1F71-813E-4802-910E-20136B62A06C}"/>
              </a:ext>
            </a:extLst>
          </p:cNvPr>
          <p:cNvPicPr>
            <a:picLocks noChangeAspect="1"/>
          </p:cNvPicPr>
          <p:nvPr/>
        </p:nvPicPr>
        <p:blipFill>
          <a:blip r:embed="rId2"/>
          <a:stretch>
            <a:fillRect/>
          </a:stretch>
        </p:blipFill>
        <p:spPr>
          <a:xfrm>
            <a:off x="179512" y="1359610"/>
            <a:ext cx="8888288" cy="4734947"/>
          </a:xfrm>
          <a:prstGeom prst="rect">
            <a:avLst/>
          </a:prstGeom>
        </p:spPr>
      </p:pic>
    </p:spTree>
    <p:extLst>
      <p:ext uri="{BB962C8B-B14F-4D97-AF65-F5344CB8AC3E}">
        <p14:creationId xmlns:p14="http://schemas.microsoft.com/office/powerpoint/2010/main" val="33319667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1C5B-48F2-4AFD-8198-647ECEB354D0}"/>
              </a:ext>
            </a:extLst>
          </p:cNvPr>
          <p:cNvSpPr>
            <a:spLocks noGrp="1"/>
          </p:cNvSpPr>
          <p:nvPr>
            <p:ph type="title"/>
          </p:nvPr>
        </p:nvSpPr>
        <p:spPr>
          <a:xfrm>
            <a:off x="457200" y="274638"/>
            <a:ext cx="4402832" cy="868362"/>
          </a:xfrm>
        </p:spPr>
        <p:txBody>
          <a:bodyPr/>
          <a:lstStyle/>
          <a:p>
            <a:r>
              <a:rPr lang="en-US" dirty="0"/>
              <a:t>Cultural Clusters</a:t>
            </a:r>
            <a:endParaRPr lang="en-SE" dirty="0"/>
          </a:p>
        </p:txBody>
      </p:sp>
      <p:sp>
        <p:nvSpPr>
          <p:cNvPr id="3" name="Content Placeholder 2">
            <a:extLst>
              <a:ext uri="{FF2B5EF4-FFF2-40B4-BE49-F238E27FC236}">
                <a16:creationId xmlns:a16="http://schemas.microsoft.com/office/drawing/2014/main" id="{5CD5882C-6DFE-4BC7-8ED1-5A41082CF71A}"/>
              </a:ext>
            </a:extLst>
          </p:cNvPr>
          <p:cNvSpPr>
            <a:spLocks noGrp="1"/>
          </p:cNvSpPr>
          <p:nvPr>
            <p:ph idx="1"/>
          </p:nvPr>
        </p:nvSpPr>
        <p:spPr>
          <a:xfrm>
            <a:off x="179512" y="1295400"/>
            <a:ext cx="4608512" cy="5479110"/>
          </a:xfrm>
        </p:spPr>
        <p:txBody>
          <a:bodyPr>
            <a:normAutofit fontScale="55000" lnSpcReduction="20000"/>
          </a:bodyPr>
          <a:lstStyle/>
          <a:p>
            <a:r>
              <a:rPr lang="en-US" dirty="0"/>
              <a:t>Three large clusters</a:t>
            </a:r>
          </a:p>
          <a:p>
            <a:pPr lvl="1"/>
            <a:r>
              <a:rPr lang="en-US" dirty="0"/>
              <a:t>Western: Protestant, Catholic, and Orthodox countries in Europe and North America </a:t>
            </a:r>
          </a:p>
          <a:p>
            <a:pPr lvl="1"/>
            <a:r>
              <a:rPr lang="en-US" dirty="0"/>
              <a:t>Eastern: Islamic and Confucian (Asian) cultures</a:t>
            </a:r>
          </a:p>
          <a:p>
            <a:pPr lvl="1"/>
            <a:r>
              <a:rPr lang="en-US" dirty="0"/>
              <a:t>Southern: Central and South America, as well as France and former French colonies.</a:t>
            </a:r>
          </a:p>
          <a:p>
            <a:r>
              <a:rPr lang="en-US" dirty="0"/>
              <a:t>The preference to spare younger characters rather than older characters is much less pronounced for countries in the Eastern cluster, and much higher for countries in the Southern cluster. </a:t>
            </a:r>
          </a:p>
          <a:p>
            <a:r>
              <a:rPr lang="en-US" dirty="0"/>
              <a:t>The same is true for the preference for sparing higher status characters. </a:t>
            </a:r>
          </a:p>
          <a:p>
            <a:r>
              <a:rPr lang="en-US" dirty="0"/>
              <a:t>Countries in the Southern cluster exhibit a much weaker preference for sparing humans over pets, compared to the other two clusters. </a:t>
            </a:r>
          </a:p>
          <a:p>
            <a:r>
              <a:rPr lang="en-US" dirty="0"/>
              <a:t>Only the (weak) preference for sparing pedestrians over passengers and the (moderate) preference for sparing the lawful over the unlawful appear to be shared to the same extent in all clusters</a:t>
            </a:r>
          </a:p>
          <a:p>
            <a:pPr lvl="2"/>
            <a:endParaRPr lang="en-SE" dirty="0"/>
          </a:p>
        </p:txBody>
      </p:sp>
      <p:sp>
        <p:nvSpPr>
          <p:cNvPr id="4" name="Slide Number Placeholder 3">
            <a:extLst>
              <a:ext uri="{FF2B5EF4-FFF2-40B4-BE49-F238E27FC236}">
                <a16:creationId xmlns:a16="http://schemas.microsoft.com/office/drawing/2014/main" id="{0199958A-DA65-4320-AD34-971FA30D7197}"/>
              </a:ext>
            </a:extLst>
          </p:cNvPr>
          <p:cNvSpPr>
            <a:spLocks noGrp="1"/>
          </p:cNvSpPr>
          <p:nvPr>
            <p:ph type="sldNum" sz="quarter" idx="12"/>
          </p:nvPr>
        </p:nvSpPr>
        <p:spPr/>
        <p:txBody>
          <a:bodyPr/>
          <a:lstStyle/>
          <a:p>
            <a:pPr>
              <a:defRPr/>
            </a:pPr>
            <a:fld id="{F57F456A-00AF-44E6-8D70-638C0D0130FF}" type="slidenum">
              <a:rPr lang="en-US" altLang="zh-CN" smtClean="0"/>
              <a:pPr>
                <a:defRPr/>
              </a:pPr>
              <a:t>102</a:t>
            </a:fld>
            <a:endParaRPr lang="en-US" altLang="zh-CN"/>
          </a:p>
        </p:txBody>
      </p:sp>
      <p:pic>
        <p:nvPicPr>
          <p:cNvPr id="8194" name="Picture 2">
            <a:extLst>
              <a:ext uri="{FF2B5EF4-FFF2-40B4-BE49-F238E27FC236}">
                <a16:creationId xmlns:a16="http://schemas.microsoft.com/office/drawing/2014/main" id="{1C229D2D-21D8-436A-AC4B-808B10C97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174" y="0"/>
            <a:ext cx="3935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5911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72640-E56F-4ABE-B8CB-012F5C554465}"/>
              </a:ext>
            </a:extLst>
          </p:cNvPr>
          <p:cNvSpPr>
            <a:spLocks noGrp="1"/>
          </p:cNvSpPr>
          <p:nvPr>
            <p:ph type="title"/>
          </p:nvPr>
        </p:nvSpPr>
        <p:spPr/>
        <p:txBody>
          <a:bodyPr>
            <a:normAutofit/>
          </a:bodyPr>
          <a:lstStyle/>
          <a:p>
            <a:r>
              <a:rPr lang="en-US" sz="3200" dirty="0"/>
              <a:t>AV Ethical Issues: is it Worth the Time?</a:t>
            </a:r>
            <a:endParaRPr lang="en-SE" sz="3200" dirty="0"/>
          </a:p>
        </p:txBody>
      </p:sp>
      <p:sp>
        <p:nvSpPr>
          <p:cNvPr id="3" name="Content Placeholder 2">
            <a:extLst>
              <a:ext uri="{FF2B5EF4-FFF2-40B4-BE49-F238E27FC236}">
                <a16:creationId xmlns:a16="http://schemas.microsoft.com/office/drawing/2014/main" id="{869742DD-9BA4-4959-BCBD-7E6DB570D18D}"/>
              </a:ext>
            </a:extLst>
          </p:cNvPr>
          <p:cNvSpPr>
            <a:spLocks noGrp="1"/>
          </p:cNvSpPr>
          <p:nvPr>
            <p:ph idx="1"/>
          </p:nvPr>
        </p:nvSpPr>
        <p:spPr>
          <a:xfrm>
            <a:off x="457200" y="1295400"/>
            <a:ext cx="8229600" cy="5287962"/>
          </a:xfrm>
        </p:spPr>
        <p:txBody>
          <a:bodyPr>
            <a:normAutofit fontScale="70000" lnSpcReduction="20000"/>
          </a:bodyPr>
          <a:lstStyle/>
          <a:p>
            <a:r>
              <a:rPr lang="en-US" dirty="0"/>
              <a:t>Many argue that ethical issues are just a distraction from the real problem of AV safety and security, esp. in the presence of ML/DL algorithms.</a:t>
            </a:r>
          </a:p>
          <a:p>
            <a:pPr lvl="1"/>
            <a:r>
              <a:rPr lang="en-US" dirty="0"/>
              <a:t>None of the AV accidents in recent years involved any ethical decisions similar to the Trolley Problem. They are due to failures in sensors or perception algorithms.</a:t>
            </a:r>
          </a:p>
          <a:p>
            <a:r>
              <a:rPr lang="en-US" dirty="0"/>
              <a:t>Sebastian </a:t>
            </a:r>
            <a:r>
              <a:rPr lang="en-US" dirty="0" err="1"/>
              <a:t>Thrun</a:t>
            </a:r>
            <a:r>
              <a:rPr lang="en-US" dirty="0"/>
              <a:t> (formal head of Google’s SDC project, former professor at Stanford who led the development of Stanley, winner of DARPA Grant Challenge in 2005): </a:t>
            </a:r>
          </a:p>
          <a:p>
            <a:pPr lvl="1"/>
            <a:r>
              <a:rPr lang="en-US" dirty="0"/>
              <a:t>“I think it’s a great thing for philosophers to discuss these kind of problems. They can get tenure at their universities, but it's not of practical relevance. If we manage with certain car technology to halve the traffic deaths in the world, which means if we are able to have 500,000 fewer deaths in total, then for this extremely rare, purely hypothetical trolley problem that might occur once in a hundred years. I think whatever the outcome is, the mental energy that philosophers have spent on discussing it is completely out of proportion to the benefit of others on one problem. I will leave it at that.”</a:t>
            </a:r>
          </a:p>
        </p:txBody>
      </p:sp>
      <p:sp>
        <p:nvSpPr>
          <p:cNvPr id="4" name="Slide Number Placeholder 3">
            <a:extLst>
              <a:ext uri="{FF2B5EF4-FFF2-40B4-BE49-F238E27FC236}">
                <a16:creationId xmlns:a16="http://schemas.microsoft.com/office/drawing/2014/main" id="{B28F3662-9879-4135-A0B0-666E0B863442}"/>
              </a:ext>
            </a:extLst>
          </p:cNvPr>
          <p:cNvSpPr>
            <a:spLocks noGrp="1"/>
          </p:cNvSpPr>
          <p:nvPr>
            <p:ph type="sldNum" sz="quarter" idx="12"/>
          </p:nvPr>
        </p:nvSpPr>
        <p:spPr/>
        <p:txBody>
          <a:bodyPr/>
          <a:lstStyle/>
          <a:p>
            <a:pPr>
              <a:defRPr/>
            </a:pPr>
            <a:fld id="{F57F456A-00AF-44E6-8D70-638C0D0130FF}" type="slidenum">
              <a:rPr lang="en-US" altLang="zh-CN" smtClean="0"/>
              <a:pPr>
                <a:defRPr/>
              </a:pPr>
              <a:t>103</a:t>
            </a:fld>
            <a:endParaRPr lang="en-US" altLang="zh-CN"/>
          </a:p>
        </p:txBody>
      </p:sp>
    </p:spTree>
    <p:extLst>
      <p:ext uri="{BB962C8B-B14F-4D97-AF65-F5344CB8AC3E}">
        <p14:creationId xmlns:p14="http://schemas.microsoft.com/office/powerpoint/2010/main" val="17525490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AE56-A99B-408F-AD56-C55F96BDE68B}"/>
              </a:ext>
            </a:extLst>
          </p:cNvPr>
          <p:cNvSpPr>
            <a:spLocks noGrp="1"/>
          </p:cNvSpPr>
          <p:nvPr>
            <p:ph type="title"/>
          </p:nvPr>
        </p:nvSpPr>
        <p:spPr/>
        <p:txBody>
          <a:bodyPr/>
          <a:lstStyle/>
          <a:p>
            <a:r>
              <a:rPr lang="en-US" dirty="0"/>
              <a:t>AV Testing Legislation (USA)</a:t>
            </a:r>
            <a:endParaRPr lang="en-SE" dirty="0"/>
          </a:p>
        </p:txBody>
      </p:sp>
      <p:sp>
        <p:nvSpPr>
          <p:cNvPr id="3" name="Content Placeholder 2">
            <a:extLst>
              <a:ext uri="{FF2B5EF4-FFF2-40B4-BE49-F238E27FC236}">
                <a16:creationId xmlns:a16="http://schemas.microsoft.com/office/drawing/2014/main" id="{16F5D33F-A536-47A4-B01F-A558EB4FFA30}"/>
              </a:ext>
            </a:extLst>
          </p:cNvPr>
          <p:cNvSpPr>
            <a:spLocks noGrp="1"/>
          </p:cNvSpPr>
          <p:nvPr>
            <p:ph idx="1"/>
          </p:nvPr>
        </p:nvSpPr>
        <p:spPr>
          <a:xfrm>
            <a:off x="179512" y="1340768"/>
            <a:ext cx="4042792" cy="5105400"/>
          </a:xfrm>
        </p:spPr>
        <p:txBody>
          <a:bodyPr>
            <a:normAutofit fontScale="70000" lnSpcReduction="20000"/>
          </a:bodyPr>
          <a:lstStyle/>
          <a:p>
            <a:r>
              <a:rPr lang="en-US" dirty="0"/>
              <a:t>It is absolutely necessary to test AVs on public roads for technology development, but is it ethical?</a:t>
            </a:r>
          </a:p>
          <a:p>
            <a:r>
              <a:rPr lang="en-US" dirty="0"/>
              <a:t>Legislation regulating AV testing differs widely across states. Several states have no proposed legislation, meanwhile states like Nevada, California, Texas, and Arizona are hotbeds for testing AVs.</a:t>
            </a:r>
          </a:p>
          <a:p>
            <a:r>
              <a:rPr lang="en-US" dirty="0"/>
              <a:t>My opinion: Yes, if Human Operators are alert and responsible. </a:t>
            </a:r>
            <a:br>
              <a:rPr lang="en-US" dirty="0"/>
            </a:br>
            <a:endParaRPr lang="en-SE" dirty="0"/>
          </a:p>
        </p:txBody>
      </p:sp>
      <p:sp>
        <p:nvSpPr>
          <p:cNvPr id="4" name="Slide Number Placeholder 3">
            <a:extLst>
              <a:ext uri="{FF2B5EF4-FFF2-40B4-BE49-F238E27FC236}">
                <a16:creationId xmlns:a16="http://schemas.microsoft.com/office/drawing/2014/main" id="{2C47536B-1AC5-49E3-BEAE-76078278DE2B}"/>
              </a:ext>
            </a:extLst>
          </p:cNvPr>
          <p:cNvSpPr>
            <a:spLocks noGrp="1"/>
          </p:cNvSpPr>
          <p:nvPr>
            <p:ph type="sldNum" sz="quarter" idx="12"/>
          </p:nvPr>
        </p:nvSpPr>
        <p:spPr/>
        <p:txBody>
          <a:bodyPr/>
          <a:lstStyle/>
          <a:p>
            <a:pPr>
              <a:defRPr/>
            </a:pPr>
            <a:fld id="{F57F456A-00AF-44E6-8D70-638C0D0130FF}" type="slidenum">
              <a:rPr lang="en-US" altLang="zh-CN" smtClean="0"/>
              <a:pPr>
                <a:defRPr/>
              </a:pPr>
              <a:t>104</a:t>
            </a:fld>
            <a:endParaRPr lang="en-US" altLang="zh-CN"/>
          </a:p>
        </p:txBody>
      </p:sp>
      <p:pic>
        <p:nvPicPr>
          <p:cNvPr id="1026" name="Picture 2">
            <a:extLst>
              <a:ext uri="{FF2B5EF4-FFF2-40B4-BE49-F238E27FC236}">
                <a16:creationId xmlns:a16="http://schemas.microsoft.com/office/drawing/2014/main" id="{A7324C67-F793-4B18-8DDA-726685006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643" y="2060848"/>
            <a:ext cx="4984550" cy="392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9269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AA05-2C2B-44DD-903C-C7F66817E951}"/>
              </a:ext>
            </a:extLst>
          </p:cNvPr>
          <p:cNvSpPr>
            <a:spLocks noGrp="1"/>
          </p:cNvSpPr>
          <p:nvPr>
            <p:ph type="title"/>
          </p:nvPr>
        </p:nvSpPr>
        <p:spPr/>
        <p:txBody>
          <a:bodyPr/>
          <a:lstStyle/>
          <a:p>
            <a:r>
              <a:rPr lang="en-US" dirty="0">
                <a:solidFill>
                  <a:srgbClr val="FF0000"/>
                </a:solidFill>
              </a:rPr>
              <a:t>V2X</a:t>
            </a:r>
            <a:endParaRPr lang="en-SE" dirty="0">
              <a:solidFill>
                <a:srgbClr val="FF0000"/>
              </a:solidFill>
            </a:endParaRPr>
          </a:p>
        </p:txBody>
      </p:sp>
      <p:sp>
        <p:nvSpPr>
          <p:cNvPr id="3" name="Content Placeholder 2">
            <a:extLst>
              <a:ext uri="{FF2B5EF4-FFF2-40B4-BE49-F238E27FC236}">
                <a16:creationId xmlns:a16="http://schemas.microsoft.com/office/drawing/2014/main" id="{1A0D90F0-1550-4B7D-B08D-CCC893577C4D}"/>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94DE5846-33F4-4F14-B233-6FF6BBDA3F5A}"/>
              </a:ext>
            </a:extLst>
          </p:cNvPr>
          <p:cNvSpPr>
            <a:spLocks noGrp="1"/>
          </p:cNvSpPr>
          <p:nvPr>
            <p:ph type="sldNum" sz="quarter" idx="12"/>
          </p:nvPr>
        </p:nvSpPr>
        <p:spPr/>
        <p:txBody>
          <a:bodyPr/>
          <a:lstStyle/>
          <a:p>
            <a:pPr>
              <a:defRPr/>
            </a:pPr>
            <a:fld id="{F57F456A-00AF-44E6-8D70-638C0D0130FF}" type="slidenum">
              <a:rPr lang="en-US" altLang="zh-CN" smtClean="0"/>
              <a:pPr>
                <a:defRPr/>
              </a:pPr>
              <a:t>105</a:t>
            </a:fld>
            <a:endParaRPr lang="en-US" altLang="zh-CN" dirty="0"/>
          </a:p>
        </p:txBody>
      </p:sp>
      <p:pic>
        <p:nvPicPr>
          <p:cNvPr id="2050" name="Picture 2">
            <a:extLst>
              <a:ext uri="{FF2B5EF4-FFF2-40B4-BE49-F238E27FC236}">
                <a16:creationId xmlns:a16="http://schemas.microsoft.com/office/drawing/2014/main" id="{C36850B4-60F0-4217-9742-C19CF5CD7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350492"/>
            <a:ext cx="904875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8926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V2X Types</a:t>
            </a:r>
          </a:p>
        </p:txBody>
      </p:sp>
      <p:sp>
        <p:nvSpPr>
          <p:cNvPr id="3" name="Content Placeholder 2"/>
          <p:cNvSpPr>
            <a:spLocks noGrp="1"/>
          </p:cNvSpPr>
          <p:nvPr>
            <p:ph idx="1"/>
          </p:nvPr>
        </p:nvSpPr>
        <p:spPr>
          <a:xfrm>
            <a:off x="243880" y="1142999"/>
            <a:ext cx="8991600" cy="2867070"/>
          </a:xfrm>
        </p:spPr>
        <p:txBody>
          <a:bodyPr>
            <a:normAutofit fontScale="62500" lnSpcReduction="20000"/>
          </a:bodyPr>
          <a:lstStyle/>
          <a:p>
            <a:r>
              <a:rPr lang="en-US" dirty="0"/>
              <a:t>Four types of V2X applications in 3GPP Standard:</a:t>
            </a:r>
          </a:p>
          <a:p>
            <a:pPr lvl="1"/>
            <a:r>
              <a:rPr lang="en-US" dirty="0"/>
              <a:t>Vehicle-to-Vehicle (V2V)</a:t>
            </a:r>
          </a:p>
          <a:p>
            <a:pPr lvl="2"/>
            <a:r>
              <a:rPr lang="en-US" dirty="0"/>
              <a:t>e.g., collision avoidance system</a:t>
            </a:r>
          </a:p>
          <a:p>
            <a:pPr lvl="1"/>
            <a:r>
              <a:rPr lang="en-US" dirty="0"/>
              <a:t>Vehicle-to-Pedestrian (V2P) </a:t>
            </a:r>
          </a:p>
          <a:p>
            <a:pPr lvl="2"/>
            <a:r>
              <a:rPr lang="en-US" dirty="0"/>
              <a:t>e.g., safety alerts to pedestrians and bicyclists</a:t>
            </a:r>
          </a:p>
          <a:p>
            <a:pPr lvl="1"/>
            <a:r>
              <a:rPr lang="en-US" dirty="0"/>
              <a:t>Vehicle-to-Infrastructure (V2I) </a:t>
            </a:r>
          </a:p>
          <a:p>
            <a:pPr lvl="2"/>
            <a:r>
              <a:rPr lang="en-US" dirty="0"/>
              <a:t>e.g., adaptive traffic light control, traffic-light optimal speed advisory</a:t>
            </a:r>
          </a:p>
          <a:p>
            <a:pPr lvl="1"/>
            <a:r>
              <a:rPr lang="en-US" dirty="0"/>
              <a:t>Vehicle-to-Network (V2N)</a:t>
            </a:r>
          </a:p>
          <a:p>
            <a:pPr lvl="2"/>
            <a:r>
              <a:rPr lang="en-US" dirty="0"/>
              <a:t>e.g., real-time traffic routing, cloud services</a:t>
            </a:r>
          </a:p>
          <a:p>
            <a:pPr lvl="2"/>
            <a:r>
              <a:rPr lang="en-US" dirty="0"/>
              <a:t>Also called Vehicle-to-Cloud</a:t>
            </a:r>
          </a:p>
        </p:txBody>
      </p:sp>
      <p:sp>
        <p:nvSpPr>
          <p:cNvPr id="8" name="Slide Number Placeholder 3">
            <a:extLst>
              <a:ext uri="{FF2B5EF4-FFF2-40B4-BE49-F238E27FC236}">
                <a16:creationId xmlns:a16="http://schemas.microsoft.com/office/drawing/2014/main" id="{4C03C254-A5CE-4D7D-A465-7E5252768624}"/>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106</a:t>
            </a:fld>
            <a:endParaRPr lang="en-US" altLang="zh-CN" dirty="0"/>
          </a:p>
        </p:txBody>
      </p:sp>
      <p:pic>
        <p:nvPicPr>
          <p:cNvPr id="7" name="Picture 6">
            <a:extLst>
              <a:ext uri="{FF2B5EF4-FFF2-40B4-BE49-F238E27FC236}">
                <a16:creationId xmlns:a16="http://schemas.microsoft.com/office/drawing/2014/main" id="{FC136032-89B2-4AB4-B9E9-C75C41FB8902}"/>
              </a:ext>
            </a:extLst>
          </p:cNvPr>
          <p:cNvPicPr>
            <a:picLocks noChangeAspect="1"/>
          </p:cNvPicPr>
          <p:nvPr/>
        </p:nvPicPr>
        <p:blipFill>
          <a:blip r:embed="rId3"/>
          <a:stretch>
            <a:fillRect/>
          </a:stretch>
        </p:blipFill>
        <p:spPr>
          <a:xfrm>
            <a:off x="2051720" y="4010069"/>
            <a:ext cx="4536504" cy="2746591"/>
          </a:xfrm>
          <a:prstGeom prst="rect">
            <a:avLst/>
          </a:prstGeom>
        </p:spPr>
      </p:pic>
    </p:spTree>
    <p:extLst>
      <p:ext uri="{BB962C8B-B14F-4D97-AF65-F5344CB8AC3E}">
        <p14:creationId xmlns:p14="http://schemas.microsoft.com/office/powerpoint/2010/main" val="7819713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C4203-5835-46DF-B383-86E27E233CDE}"/>
              </a:ext>
            </a:extLst>
          </p:cNvPr>
          <p:cNvSpPr>
            <a:spLocks noGrp="1"/>
          </p:cNvSpPr>
          <p:nvPr>
            <p:ph type="title"/>
          </p:nvPr>
        </p:nvSpPr>
        <p:spPr/>
        <p:txBody>
          <a:bodyPr/>
          <a:lstStyle/>
          <a:p>
            <a:r>
              <a:rPr lang="en-US" dirty="0"/>
              <a:t>Two Camps</a:t>
            </a:r>
            <a:endParaRPr lang="en-SE" dirty="0"/>
          </a:p>
        </p:txBody>
      </p:sp>
      <p:sp>
        <p:nvSpPr>
          <p:cNvPr id="3" name="Content Placeholder 2">
            <a:extLst>
              <a:ext uri="{FF2B5EF4-FFF2-40B4-BE49-F238E27FC236}">
                <a16:creationId xmlns:a16="http://schemas.microsoft.com/office/drawing/2014/main" id="{5802DB55-24F1-4E83-87F3-8A79BDD66E79}"/>
              </a:ext>
            </a:extLst>
          </p:cNvPr>
          <p:cNvSpPr>
            <a:spLocks noGrp="1"/>
          </p:cNvSpPr>
          <p:nvPr>
            <p:ph idx="1"/>
          </p:nvPr>
        </p:nvSpPr>
        <p:spPr/>
        <p:txBody>
          <a:bodyPr>
            <a:normAutofit fontScale="92500" lnSpcReduction="20000"/>
          </a:bodyPr>
          <a:lstStyle/>
          <a:p>
            <a:r>
              <a:rPr lang="en-US" dirty="0"/>
              <a:t>DSRC (Distributed Short-Range Communication): Toyota, </a:t>
            </a:r>
            <a:r>
              <a:rPr lang="en-US" altLang="zh-CN" dirty="0"/>
              <a:t>GM</a:t>
            </a:r>
            <a:r>
              <a:rPr lang="en-SE" altLang="zh-CN" dirty="0"/>
              <a:t>…</a:t>
            </a:r>
            <a:endParaRPr lang="en-US" altLang="zh-CN" dirty="0"/>
          </a:p>
          <a:p>
            <a:pPr lvl="1"/>
            <a:r>
              <a:rPr lang="en-US" dirty="0"/>
              <a:t>Based on </a:t>
            </a:r>
            <a:r>
              <a:rPr lang="en-US" dirty="0" err="1"/>
              <a:t>WiFi</a:t>
            </a:r>
            <a:r>
              <a:rPr lang="en-US" dirty="0"/>
              <a:t>, i.e., 802.11p at 5.9GHz</a:t>
            </a:r>
          </a:p>
          <a:p>
            <a:pPr lvl="1"/>
            <a:r>
              <a:rPr lang="en-US" dirty="0"/>
              <a:t>For latency-sensitive applications.</a:t>
            </a:r>
          </a:p>
          <a:p>
            <a:r>
              <a:rPr lang="en-US" dirty="0"/>
              <a:t>C-V2X (Cellular V2X): Qualcomm/Ford</a:t>
            </a:r>
            <a:r>
              <a:rPr lang="en-SE" dirty="0"/>
              <a:t>…</a:t>
            </a:r>
            <a:endParaRPr lang="en-US" dirty="0"/>
          </a:p>
          <a:p>
            <a:pPr lvl="1"/>
            <a:r>
              <a:rPr lang="en-US" dirty="0"/>
              <a:t>Traditionally for latency-tolerant applications e.g., Over-the-Air (OTA) updates.</a:t>
            </a:r>
          </a:p>
          <a:p>
            <a:pPr lvl="1"/>
            <a:r>
              <a:rPr lang="en-US" dirty="0"/>
              <a:t>With the advent of 5G, C-V2X will become more prevalent, used also for latency-sensitive applications.</a:t>
            </a:r>
          </a:p>
          <a:p>
            <a:r>
              <a:rPr lang="en-US" dirty="0"/>
              <a:t>C-V2X seems to be winning over DSRC in recent years. The following slides are based on Qualcomm’s C-V2X approach</a:t>
            </a:r>
          </a:p>
          <a:p>
            <a:endParaRPr lang="en-SE" dirty="0"/>
          </a:p>
        </p:txBody>
      </p:sp>
      <p:sp>
        <p:nvSpPr>
          <p:cNvPr id="4" name="Slide Number Placeholder 3">
            <a:extLst>
              <a:ext uri="{FF2B5EF4-FFF2-40B4-BE49-F238E27FC236}">
                <a16:creationId xmlns:a16="http://schemas.microsoft.com/office/drawing/2014/main" id="{F7DA21F7-C164-42D6-9C27-86C8612C1B87}"/>
              </a:ext>
            </a:extLst>
          </p:cNvPr>
          <p:cNvSpPr>
            <a:spLocks noGrp="1"/>
          </p:cNvSpPr>
          <p:nvPr>
            <p:ph type="sldNum" sz="quarter" idx="12"/>
          </p:nvPr>
        </p:nvSpPr>
        <p:spPr/>
        <p:txBody>
          <a:bodyPr/>
          <a:lstStyle/>
          <a:p>
            <a:pPr>
              <a:defRPr/>
            </a:pPr>
            <a:fld id="{F57F456A-00AF-44E6-8D70-638C0D0130FF}" type="slidenum">
              <a:rPr lang="en-US" altLang="zh-CN" smtClean="0"/>
              <a:pPr>
                <a:defRPr/>
              </a:pPr>
              <a:t>107</a:t>
            </a:fld>
            <a:endParaRPr lang="en-US" altLang="zh-CN"/>
          </a:p>
        </p:txBody>
      </p:sp>
      <p:sp>
        <p:nvSpPr>
          <p:cNvPr id="5" name="Rectangle 4">
            <a:extLst>
              <a:ext uri="{FF2B5EF4-FFF2-40B4-BE49-F238E27FC236}">
                <a16:creationId xmlns:a16="http://schemas.microsoft.com/office/drawing/2014/main" id="{CA9D919F-1073-482E-91F2-5B3C4C1E9771}"/>
              </a:ext>
            </a:extLst>
          </p:cNvPr>
          <p:cNvSpPr/>
          <p:nvPr/>
        </p:nvSpPr>
        <p:spPr>
          <a:xfrm>
            <a:off x="2051720" y="6522352"/>
            <a:ext cx="5688632" cy="246221"/>
          </a:xfrm>
          <a:prstGeom prst="rect">
            <a:avLst/>
          </a:prstGeom>
        </p:spPr>
        <p:txBody>
          <a:bodyPr wrap="square">
            <a:spAutoFit/>
          </a:bodyPr>
          <a:lstStyle/>
          <a:p>
            <a:r>
              <a:rPr lang="en-SE" sz="1000" dirty="0"/>
              <a:t>https://www.qualcomm.com/media/documents/files/accelerating-c-v2x-commercialization.pdf</a:t>
            </a:r>
          </a:p>
        </p:txBody>
      </p:sp>
    </p:spTree>
    <p:extLst>
      <p:ext uri="{BB962C8B-B14F-4D97-AF65-F5344CB8AC3E}">
        <p14:creationId xmlns:p14="http://schemas.microsoft.com/office/powerpoint/2010/main" val="3894521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71422"/>
            <a:ext cx="9028112" cy="1143000"/>
          </a:xfrm>
        </p:spPr>
        <p:txBody>
          <a:bodyPr>
            <a:normAutofit/>
          </a:bodyPr>
          <a:lstStyle/>
          <a:p>
            <a:r>
              <a:rPr lang="en-US" dirty="0"/>
              <a:t>V2X Applications in AD</a:t>
            </a:r>
          </a:p>
        </p:txBody>
      </p:sp>
      <p:sp>
        <p:nvSpPr>
          <p:cNvPr id="3" name="Content Placeholder 2"/>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C6F6BFB6-48B8-48FB-B2F8-9159BDB4DC30}"/>
              </a:ext>
            </a:extLst>
          </p:cNvPr>
          <p:cNvPicPr>
            <a:picLocks noChangeAspect="1"/>
          </p:cNvPicPr>
          <p:nvPr/>
        </p:nvPicPr>
        <p:blipFill>
          <a:blip r:embed="rId3"/>
          <a:stretch>
            <a:fillRect/>
          </a:stretch>
        </p:blipFill>
        <p:spPr>
          <a:xfrm>
            <a:off x="0" y="1844824"/>
            <a:ext cx="9144000" cy="3750198"/>
          </a:xfrm>
          <a:prstGeom prst="rect">
            <a:avLst/>
          </a:prstGeom>
        </p:spPr>
      </p:pic>
    </p:spTree>
    <p:extLst>
      <p:ext uri="{BB962C8B-B14F-4D97-AF65-F5344CB8AC3E}">
        <p14:creationId xmlns:p14="http://schemas.microsoft.com/office/powerpoint/2010/main" val="42271833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V2X Technology Evolution</a:t>
            </a:r>
          </a:p>
        </p:txBody>
      </p:sp>
      <p:sp>
        <p:nvSpPr>
          <p:cNvPr id="3" name="Content Placeholder 2"/>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08BB374D-1B24-42A4-B127-D2A805C4BE59}"/>
              </a:ext>
            </a:extLst>
          </p:cNvPr>
          <p:cNvPicPr>
            <a:picLocks noChangeAspect="1"/>
          </p:cNvPicPr>
          <p:nvPr/>
        </p:nvPicPr>
        <p:blipFill>
          <a:blip r:embed="rId3"/>
          <a:stretch>
            <a:fillRect/>
          </a:stretch>
        </p:blipFill>
        <p:spPr>
          <a:xfrm>
            <a:off x="0" y="2708920"/>
            <a:ext cx="9144000" cy="3992027"/>
          </a:xfrm>
          <a:prstGeom prst="rect">
            <a:avLst/>
          </a:prstGeom>
        </p:spPr>
      </p:pic>
    </p:spTree>
    <p:extLst>
      <p:ext uri="{BB962C8B-B14F-4D97-AF65-F5344CB8AC3E}">
        <p14:creationId xmlns:p14="http://schemas.microsoft.com/office/powerpoint/2010/main" val="3794806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5B7F-917D-4007-AC09-E705825BEEBC}"/>
              </a:ext>
            </a:extLst>
          </p:cNvPr>
          <p:cNvSpPr>
            <a:spLocks noGrp="1"/>
          </p:cNvSpPr>
          <p:nvPr>
            <p:ph type="title"/>
          </p:nvPr>
        </p:nvSpPr>
        <p:spPr/>
        <p:txBody>
          <a:bodyPr>
            <a:normAutofit/>
          </a:bodyPr>
          <a:lstStyle/>
          <a:p>
            <a:r>
              <a:rPr lang="en-US" dirty="0"/>
              <a:t>DARPA Grand Challenge (2005)</a:t>
            </a:r>
            <a:endParaRPr lang="en-SE" dirty="0"/>
          </a:p>
        </p:txBody>
      </p:sp>
      <p:sp>
        <p:nvSpPr>
          <p:cNvPr id="3" name="Content Placeholder 2">
            <a:extLst>
              <a:ext uri="{FF2B5EF4-FFF2-40B4-BE49-F238E27FC236}">
                <a16:creationId xmlns:a16="http://schemas.microsoft.com/office/drawing/2014/main" id="{6477DE8B-4DF0-4AC0-BDE3-D0B708FBDE32}"/>
              </a:ext>
            </a:extLst>
          </p:cNvPr>
          <p:cNvSpPr>
            <a:spLocks noGrp="1"/>
          </p:cNvSpPr>
          <p:nvPr>
            <p:ph idx="1"/>
          </p:nvPr>
        </p:nvSpPr>
        <p:spPr>
          <a:xfrm>
            <a:off x="457200" y="1295400"/>
            <a:ext cx="8229600" cy="3357736"/>
          </a:xfrm>
        </p:spPr>
        <p:txBody>
          <a:bodyPr>
            <a:normAutofit/>
          </a:bodyPr>
          <a:lstStyle/>
          <a:p>
            <a:r>
              <a:rPr lang="en-US" dirty="0"/>
              <a:t>Vehicles passed through three narrow tunnels and negotiated more than 100 sharp left and right turns. </a:t>
            </a:r>
          </a:p>
          <a:p>
            <a:r>
              <a:rPr lang="en-US" dirty="0"/>
              <a:t>Five vehicles successfully completed the 132 mi course. Stanford’s Stanley won the $2M top prize.</a:t>
            </a:r>
            <a:endParaRPr lang="en-SE" dirty="0"/>
          </a:p>
        </p:txBody>
      </p:sp>
      <p:sp>
        <p:nvSpPr>
          <p:cNvPr id="4" name="Slide Number Placeholder 3">
            <a:extLst>
              <a:ext uri="{FF2B5EF4-FFF2-40B4-BE49-F238E27FC236}">
                <a16:creationId xmlns:a16="http://schemas.microsoft.com/office/drawing/2014/main" id="{A51B17A8-45C4-4693-9FF6-3E945CDAA8A3}"/>
              </a:ext>
            </a:extLst>
          </p:cNvPr>
          <p:cNvSpPr>
            <a:spLocks noGrp="1"/>
          </p:cNvSpPr>
          <p:nvPr>
            <p:ph type="sldNum" sz="quarter" idx="12"/>
          </p:nvPr>
        </p:nvSpPr>
        <p:spPr/>
        <p:txBody>
          <a:bodyPr/>
          <a:lstStyle/>
          <a:p>
            <a:pPr>
              <a:defRPr/>
            </a:pPr>
            <a:fld id="{F57F456A-00AF-44E6-8D70-638C0D0130FF}" type="slidenum">
              <a:rPr lang="en-US" altLang="zh-CN" smtClean="0"/>
              <a:pPr>
                <a:defRPr/>
              </a:pPr>
              <a:t>11</a:t>
            </a:fld>
            <a:endParaRPr lang="en-US" altLang="zh-CN"/>
          </a:p>
        </p:txBody>
      </p:sp>
      <p:pic>
        <p:nvPicPr>
          <p:cNvPr id="9" name="Picture 8">
            <a:extLst>
              <a:ext uri="{FF2B5EF4-FFF2-40B4-BE49-F238E27FC236}">
                <a16:creationId xmlns:a16="http://schemas.microsoft.com/office/drawing/2014/main" id="{9411C0AB-85FF-4EA6-B502-C0EA3CCDCED0}"/>
              </a:ext>
            </a:extLst>
          </p:cNvPr>
          <p:cNvPicPr>
            <a:picLocks noChangeAspect="1"/>
          </p:cNvPicPr>
          <p:nvPr/>
        </p:nvPicPr>
        <p:blipFill>
          <a:blip r:embed="rId3"/>
          <a:stretch>
            <a:fillRect/>
          </a:stretch>
        </p:blipFill>
        <p:spPr>
          <a:xfrm>
            <a:off x="215857" y="4437113"/>
            <a:ext cx="8713591" cy="1963316"/>
          </a:xfrm>
          <a:prstGeom prst="rect">
            <a:avLst/>
          </a:prstGeom>
        </p:spPr>
      </p:pic>
    </p:spTree>
    <p:extLst>
      <p:ext uri="{BB962C8B-B14F-4D97-AF65-F5344CB8AC3E}">
        <p14:creationId xmlns:p14="http://schemas.microsoft.com/office/powerpoint/2010/main" val="8749811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495B-2805-4738-9E13-3A6288D57701}"/>
              </a:ext>
            </a:extLst>
          </p:cNvPr>
          <p:cNvSpPr>
            <a:spLocks noGrp="1"/>
          </p:cNvSpPr>
          <p:nvPr>
            <p:ph type="title"/>
          </p:nvPr>
        </p:nvSpPr>
        <p:spPr/>
        <p:txBody>
          <a:bodyPr/>
          <a:lstStyle/>
          <a:p>
            <a:r>
              <a:rPr lang="en-US" dirty="0"/>
              <a:t>C-V2X Evolution towards 5G</a:t>
            </a:r>
            <a:endParaRPr lang="en-SE" dirty="0"/>
          </a:p>
        </p:txBody>
      </p:sp>
      <p:sp>
        <p:nvSpPr>
          <p:cNvPr id="3" name="Content Placeholder 2">
            <a:extLst>
              <a:ext uri="{FF2B5EF4-FFF2-40B4-BE49-F238E27FC236}">
                <a16:creationId xmlns:a16="http://schemas.microsoft.com/office/drawing/2014/main" id="{42483213-19F7-46E4-8963-81A33CA07C7F}"/>
              </a:ext>
            </a:extLst>
          </p:cNvPr>
          <p:cNvSpPr>
            <a:spLocks noGrp="1"/>
          </p:cNvSpPr>
          <p:nvPr>
            <p:ph idx="1"/>
          </p:nvPr>
        </p:nvSpPr>
        <p:spPr>
          <a:xfrm>
            <a:off x="395536" y="1295400"/>
            <a:ext cx="8291264" cy="1125488"/>
          </a:xfrm>
        </p:spPr>
        <p:txBody>
          <a:bodyPr>
            <a:normAutofit fontScale="85000" lnSpcReduction="10000"/>
          </a:bodyPr>
          <a:lstStyle/>
          <a:p>
            <a:r>
              <a:rPr lang="en-US" dirty="0"/>
              <a:t>In 2020/07, 3GPP (3rd Generation Partnership Project) declared R16 to be frozen</a:t>
            </a:r>
            <a:endParaRPr lang="en-SE" dirty="0"/>
          </a:p>
        </p:txBody>
      </p:sp>
      <p:sp>
        <p:nvSpPr>
          <p:cNvPr id="4" name="Slide Number Placeholder 3">
            <a:extLst>
              <a:ext uri="{FF2B5EF4-FFF2-40B4-BE49-F238E27FC236}">
                <a16:creationId xmlns:a16="http://schemas.microsoft.com/office/drawing/2014/main" id="{A6BB6EB7-91DB-402B-B732-902AC4B36B52}"/>
              </a:ext>
            </a:extLst>
          </p:cNvPr>
          <p:cNvSpPr>
            <a:spLocks noGrp="1"/>
          </p:cNvSpPr>
          <p:nvPr>
            <p:ph type="sldNum" sz="quarter" idx="12"/>
          </p:nvPr>
        </p:nvSpPr>
        <p:spPr/>
        <p:txBody>
          <a:bodyPr/>
          <a:lstStyle/>
          <a:p>
            <a:pPr>
              <a:defRPr/>
            </a:pPr>
            <a:fld id="{F57F456A-00AF-44E6-8D70-638C0D0130FF}" type="slidenum">
              <a:rPr lang="en-US" altLang="zh-CN" smtClean="0"/>
              <a:pPr>
                <a:defRPr/>
              </a:pPr>
              <a:t>110</a:t>
            </a:fld>
            <a:endParaRPr lang="en-US" altLang="zh-CN"/>
          </a:p>
        </p:txBody>
      </p:sp>
      <p:pic>
        <p:nvPicPr>
          <p:cNvPr id="5" name="Picture 4">
            <a:extLst>
              <a:ext uri="{FF2B5EF4-FFF2-40B4-BE49-F238E27FC236}">
                <a16:creationId xmlns:a16="http://schemas.microsoft.com/office/drawing/2014/main" id="{03569C8C-C07C-4B06-BC2A-5F8DC1267324}"/>
              </a:ext>
            </a:extLst>
          </p:cNvPr>
          <p:cNvPicPr>
            <a:picLocks noChangeAspect="1"/>
          </p:cNvPicPr>
          <p:nvPr/>
        </p:nvPicPr>
        <p:blipFill>
          <a:blip r:embed="rId2"/>
          <a:stretch>
            <a:fillRect/>
          </a:stretch>
        </p:blipFill>
        <p:spPr>
          <a:xfrm>
            <a:off x="58924" y="2558460"/>
            <a:ext cx="8964488" cy="4015267"/>
          </a:xfrm>
          <a:prstGeom prst="rect">
            <a:avLst/>
          </a:prstGeom>
        </p:spPr>
      </p:pic>
    </p:spTree>
    <p:extLst>
      <p:ext uri="{BB962C8B-B14F-4D97-AF65-F5344CB8AC3E}">
        <p14:creationId xmlns:p14="http://schemas.microsoft.com/office/powerpoint/2010/main" val="39901143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4F27-90FC-462E-AA5C-279D8BBC959F}"/>
              </a:ext>
            </a:extLst>
          </p:cNvPr>
          <p:cNvSpPr>
            <a:spLocks noGrp="1"/>
          </p:cNvSpPr>
          <p:nvPr>
            <p:ph type="title"/>
          </p:nvPr>
        </p:nvSpPr>
        <p:spPr/>
        <p:txBody>
          <a:bodyPr/>
          <a:lstStyle/>
          <a:p>
            <a:r>
              <a:rPr lang="en-US" sz="3600" dirty="0"/>
              <a:t>C-V2X Defines 2 Transmission Modes</a:t>
            </a:r>
            <a:endParaRPr lang="en-SE" sz="3600" dirty="0"/>
          </a:p>
        </p:txBody>
      </p:sp>
      <p:sp>
        <p:nvSpPr>
          <p:cNvPr id="3" name="Content Placeholder 2">
            <a:extLst>
              <a:ext uri="{FF2B5EF4-FFF2-40B4-BE49-F238E27FC236}">
                <a16:creationId xmlns:a16="http://schemas.microsoft.com/office/drawing/2014/main" id="{1BAB7F1E-6750-48A4-B614-274751A74040}"/>
              </a:ext>
            </a:extLst>
          </p:cNvPr>
          <p:cNvSpPr>
            <a:spLocks noGrp="1"/>
          </p:cNvSpPr>
          <p:nvPr>
            <p:ph idx="1"/>
          </p:nvPr>
        </p:nvSpPr>
        <p:spPr>
          <a:xfrm>
            <a:off x="457200" y="1295400"/>
            <a:ext cx="8229600" cy="1039490"/>
          </a:xfrm>
        </p:spPr>
        <p:txBody>
          <a:bodyPr>
            <a:normAutofit fontScale="55000" lnSpcReduction="20000"/>
          </a:bodyPr>
          <a:lstStyle/>
          <a:p>
            <a:r>
              <a:rPr lang="en-US" dirty="0"/>
              <a:t>V2X-Cellular: network communications going through base station (</a:t>
            </a:r>
            <a:r>
              <a:rPr lang="en-US" dirty="0" err="1"/>
              <a:t>eNodeB</a:t>
            </a:r>
            <a:r>
              <a:rPr lang="en-US" dirty="0"/>
              <a:t>)</a:t>
            </a:r>
          </a:p>
          <a:p>
            <a:r>
              <a:rPr lang="en-US" dirty="0"/>
              <a:t>V2X-Direct: Device-to-Device direct communications without going through base station </a:t>
            </a:r>
            <a:endParaRPr lang="en-SE" dirty="0"/>
          </a:p>
        </p:txBody>
      </p:sp>
      <p:sp>
        <p:nvSpPr>
          <p:cNvPr id="4" name="Slide Number Placeholder 3">
            <a:extLst>
              <a:ext uri="{FF2B5EF4-FFF2-40B4-BE49-F238E27FC236}">
                <a16:creationId xmlns:a16="http://schemas.microsoft.com/office/drawing/2014/main" id="{080B9E35-3494-429F-9CDF-2DDD38A18289}"/>
              </a:ext>
            </a:extLst>
          </p:cNvPr>
          <p:cNvSpPr>
            <a:spLocks noGrp="1"/>
          </p:cNvSpPr>
          <p:nvPr>
            <p:ph type="sldNum" sz="quarter" idx="12"/>
          </p:nvPr>
        </p:nvSpPr>
        <p:spPr/>
        <p:txBody>
          <a:bodyPr/>
          <a:lstStyle/>
          <a:p>
            <a:pPr>
              <a:defRPr/>
            </a:pPr>
            <a:fld id="{F57F456A-00AF-44E6-8D70-638C0D0130FF}" type="slidenum">
              <a:rPr lang="en-US" altLang="zh-CN" smtClean="0"/>
              <a:pPr>
                <a:defRPr/>
              </a:pPr>
              <a:t>111</a:t>
            </a:fld>
            <a:endParaRPr lang="en-US" altLang="zh-CN"/>
          </a:p>
        </p:txBody>
      </p:sp>
      <p:pic>
        <p:nvPicPr>
          <p:cNvPr id="5" name="Picture 4">
            <a:extLst>
              <a:ext uri="{FF2B5EF4-FFF2-40B4-BE49-F238E27FC236}">
                <a16:creationId xmlns:a16="http://schemas.microsoft.com/office/drawing/2014/main" id="{5D13E944-C30E-4E9D-BE82-23AA9FF05227}"/>
              </a:ext>
            </a:extLst>
          </p:cNvPr>
          <p:cNvPicPr>
            <a:picLocks noChangeAspect="1"/>
          </p:cNvPicPr>
          <p:nvPr/>
        </p:nvPicPr>
        <p:blipFill>
          <a:blip r:embed="rId2"/>
          <a:stretch>
            <a:fillRect/>
          </a:stretch>
        </p:blipFill>
        <p:spPr>
          <a:xfrm>
            <a:off x="187937" y="2334890"/>
            <a:ext cx="8768125" cy="4248472"/>
          </a:xfrm>
          <a:prstGeom prst="rect">
            <a:avLst/>
          </a:prstGeom>
        </p:spPr>
      </p:pic>
    </p:spTree>
    <p:extLst>
      <p:ext uri="{BB962C8B-B14F-4D97-AF65-F5344CB8AC3E}">
        <p14:creationId xmlns:p14="http://schemas.microsoft.com/office/powerpoint/2010/main" val="27331324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44C3-E74D-4A93-87A6-B33DDA5F7D45}"/>
              </a:ext>
            </a:extLst>
          </p:cNvPr>
          <p:cNvSpPr>
            <a:spLocks noGrp="1"/>
          </p:cNvSpPr>
          <p:nvPr>
            <p:ph type="title"/>
          </p:nvPr>
        </p:nvSpPr>
        <p:spPr/>
        <p:txBody>
          <a:bodyPr/>
          <a:lstStyle/>
          <a:p>
            <a:r>
              <a:rPr lang="en-US" sz="3200" dirty="0"/>
              <a:t>V2X-Cellular for Latency-Tolerant Use Cases</a:t>
            </a:r>
            <a:endParaRPr lang="en-SE" sz="3200" dirty="0"/>
          </a:p>
        </p:txBody>
      </p:sp>
      <p:sp>
        <p:nvSpPr>
          <p:cNvPr id="3" name="Content Placeholder 2">
            <a:extLst>
              <a:ext uri="{FF2B5EF4-FFF2-40B4-BE49-F238E27FC236}">
                <a16:creationId xmlns:a16="http://schemas.microsoft.com/office/drawing/2014/main" id="{19926C23-6F06-49F9-8371-933D03D8D88D}"/>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4371E849-9C19-4C9C-BE59-9F0C04604E8B}"/>
              </a:ext>
            </a:extLst>
          </p:cNvPr>
          <p:cNvSpPr>
            <a:spLocks noGrp="1"/>
          </p:cNvSpPr>
          <p:nvPr>
            <p:ph type="sldNum" sz="quarter" idx="12"/>
          </p:nvPr>
        </p:nvSpPr>
        <p:spPr/>
        <p:txBody>
          <a:bodyPr/>
          <a:lstStyle/>
          <a:p>
            <a:pPr>
              <a:defRPr/>
            </a:pPr>
            <a:fld id="{F57F456A-00AF-44E6-8D70-638C0D0130FF}" type="slidenum">
              <a:rPr lang="en-US" altLang="zh-CN" smtClean="0"/>
              <a:pPr>
                <a:defRPr/>
              </a:pPr>
              <a:t>112</a:t>
            </a:fld>
            <a:endParaRPr lang="en-US" altLang="zh-CN"/>
          </a:p>
        </p:txBody>
      </p:sp>
      <p:pic>
        <p:nvPicPr>
          <p:cNvPr id="5" name="Picture 4">
            <a:extLst>
              <a:ext uri="{FF2B5EF4-FFF2-40B4-BE49-F238E27FC236}">
                <a16:creationId xmlns:a16="http://schemas.microsoft.com/office/drawing/2014/main" id="{F89EC7DC-4237-45D0-92C2-0B62964E24A4}"/>
              </a:ext>
            </a:extLst>
          </p:cNvPr>
          <p:cNvPicPr>
            <a:picLocks noChangeAspect="1"/>
          </p:cNvPicPr>
          <p:nvPr/>
        </p:nvPicPr>
        <p:blipFill>
          <a:blip r:embed="rId2"/>
          <a:stretch>
            <a:fillRect/>
          </a:stretch>
        </p:blipFill>
        <p:spPr>
          <a:xfrm>
            <a:off x="-6531" y="1556792"/>
            <a:ext cx="9144000" cy="4149518"/>
          </a:xfrm>
          <a:prstGeom prst="rect">
            <a:avLst/>
          </a:prstGeom>
        </p:spPr>
      </p:pic>
    </p:spTree>
    <p:extLst>
      <p:ext uri="{BB962C8B-B14F-4D97-AF65-F5344CB8AC3E}">
        <p14:creationId xmlns:p14="http://schemas.microsoft.com/office/powerpoint/2010/main" val="8525882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118D-1FB2-4252-A916-88BE66442454}"/>
              </a:ext>
            </a:extLst>
          </p:cNvPr>
          <p:cNvSpPr>
            <a:spLocks noGrp="1"/>
          </p:cNvSpPr>
          <p:nvPr>
            <p:ph type="title"/>
          </p:nvPr>
        </p:nvSpPr>
        <p:spPr/>
        <p:txBody>
          <a:bodyPr/>
          <a:lstStyle/>
          <a:p>
            <a:r>
              <a:rPr lang="en-US" sz="3200" dirty="0"/>
              <a:t>V2X-Direct for Latency-Sensitive Active Safety Use Cases</a:t>
            </a:r>
            <a:endParaRPr lang="en-SE" sz="3200" dirty="0"/>
          </a:p>
        </p:txBody>
      </p:sp>
      <p:sp>
        <p:nvSpPr>
          <p:cNvPr id="3" name="Content Placeholder 2">
            <a:extLst>
              <a:ext uri="{FF2B5EF4-FFF2-40B4-BE49-F238E27FC236}">
                <a16:creationId xmlns:a16="http://schemas.microsoft.com/office/drawing/2014/main" id="{491900CE-86C1-42A8-BF71-F3C0C5093913}"/>
              </a:ext>
            </a:extLst>
          </p:cNvPr>
          <p:cNvSpPr>
            <a:spLocks noGrp="1"/>
          </p:cNvSpPr>
          <p:nvPr>
            <p:ph idx="1"/>
          </p:nvPr>
        </p:nvSpPr>
        <p:spPr/>
        <p:txBody>
          <a:bodyPr/>
          <a:lstStyle/>
          <a:p>
            <a:r>
              <a:rPr lang="en-US" dirty="0"/>
              <a:t>Useful for NLOS (Non-Line-of-Sight) scenarios.</a:t>
            </a:r>
            <a:endParaRPr lang="en-SE" dirty="0"/>
          </a:p>
        </p:txBody>
      </p:sp>
      <p:sp>
        <p:nvSpPr>
          <p:cNvPr id="4" name="Slide Number Placeholder 3">
            <a:extLst>
              <a:ext uri="{FF2B5EF4-FFF2-40B4-BE49-F238E27FC236}">
                <a16:creationId xmlns:a16="http://schemas.microsoft.com/office/drawing/2014/main" id="{7CEC5E0E-1A3F-46F6-910F-C92D83CE9083}"/>
              </a:ext>
            </a:extLst>
          </p:cNvPr>
          <p:cNvSpPr>
            <a:spLocks noGrp="1"/>
          </p:cNvSpPr>
          <p:nvPr>
            <p:ph type="sldNum" sz="quarter" idx="12"/>
          </p:nvPr>
        </p:nvSpPr>
        <p:spPr/>
        <p:txBody>
          <a:bodyPr/>
          <a:lstStyle/>
          <a:p>
            <a:pPr>
              <a:defRPr/>
            </a:pPr>
            <a:fld id="{F57F456A-00AF-44E6-8D70-638C0D0130FF}" type="slidenum">
              <a:rPr lang="en-US" altLang="zh-CN" smtClean="0"/>
              <a:pPr>
                <a:defRPr/>
              </a:pPr>
              <a:t>113</a:t>
            </a:fld>
            <a:endParaRPr lang="en-US" altLang="zh-CN"/>
          </a:p>
        </p:txBody>
      </p:sp>
      <p:pic>
        <p:nvPicPr>
          <p:cNvPr id="5" name="Picture 4">
            <a:extLst>
              <a:ext uri="{FF2B5EF4-FFF2-40B4-BE49-F238E27FC236}">
                <a16:creationId xmlns:a16="http://schemas.microsoft.com/office/drawing/2014/main" id="{B74EBE14-1517-4CD1-B898-71D5B1A32FE0}"/>
              </a:ext>
            </a:extLst>
          </p:cNvPr>
          <p:cNvPicPr>
            <a:picLocks noChangeAspect="1"/>
          </p:cNvPicPr>
          <p:nvPr/>
        </p:nvPicPr>
        <p:blipFill>
          <a:blip r:embed="rId2"/>
          <a:stretch>
            <a:fillRect/>
          </a:stretch>
        </p:blipFill>
        <p:spPr>
          <a:xfrm>
            <a:off x="0" y="2348880"/>
            <a:ext cx="9144000" cy="3633746"/>
          </a:xfrm>
          <a:prstGeom prst="rect">
            <a:avLst/>
          </a:prstGeom>
        </p:spPr>
      </p:pic>
    </p:spTree>
    <p:extLst>
      <p:ext uri="{BB962C8B-B14F-4D97-AF65-F5344CB8AC3E}">
        <p14:creationId xmlns:p14="http://schemas.microsoft.com/office/powerpoint/2010/main" val="11453111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6F4C-0FD9-4C41-BFDB-68863A8FDA66}"/>
              </a:ext>
            </a:extLst>
          </p:cNvPr>
          <p:cNvSpPr>
            <a:spLocks noGrp="1"/>
          </p:cNvSpPr>
          <p:nvPr>
            <p:ph type="title"/>
          </p:nvPr>
        </p:nvSpPr>
        <p:spPr/>
        <p:txBody>
          <a:bodyPr/>
          <a:lstStyle/>
          <a:p>
            <a:r>
              <a:rPr lang="en-US" dirty="0"/>
              <a:t>C-V2X Deployment</a:t>
            </a:r>
            <a:endParaRPr lang="en-SE" dirty="0"/>
          </a:p>
        </p:txBody>
      </p:sp>
      <p:sp>
        <p:nvSpPr>
          <p:cNvPr id="3" name="Content Placeholder 2">
            <a:extLst>
              <a:ext uri="{FF2B5EF4-FFF2-40B4-BE49-F238E27FC236}">
                <a16:creationId xmlns:a16="http://schemas.microsoft.com/office/drawing/2014/main" id="{3675DFCE-B96B-4422-A4A9-80F738E64643}"/>
              </a:ext>
            </a:extLst>
          </p:cNvPr>
          <p:cNvSpPr>
            <a:spLocks noGrp="1"/>
          </p:cNvSpPr>
          <p:nvPr>
            <p:ph idx="1"/>
          </p:nvPr>
        </p:nvSpPr>
        <p:spPr>
          <a:xfrm>
            <a:off x="457200" y="1295400"/>
            <a:ext cx="8229600" cy="1197496"/>
          </a:xfrm>
        </p:spPr>
        <p:txBody>
          <a:bodyPr>
            <a:normAutofit fontScale="70000" lnSpcReduction="20000"/>
          </a:bodyPr>
          <a:lstStyle/>
          <a:p>
            <a:r>
              <a:rPr lang="en-US" dirty="0"/>
              <a:t>Combined RSUs (Road-Side Units) with direct link (PC5) interface for V2X-Direct, and 4G/5G base stations for V2X-Cellular, benefiting from cellular network densification in 5G (smaller and denser cells)</a:t>
            </a:r>
            <a:endParaRPr lang="en-SE" dirty="0"/>
          </a:p>
        </p:txBody>
      </p:sp>
      <p:sp>
        <p:nvSpPr>
          <p:cNvPr id="4" name="Slide Number Placeholder 3">
            <a:extLst>
              <a:ext uri="{FF2B5EF4-FFF2-40B4-BE49-F238E27FC236}">
                <a16:creationId xmlns:a16="http://schemas.microsoft.com/office/drawing/2014/main" id="{56B89E7B-6E9D-4F0C-8FF4-F6BBAEF326BE}"/>
              </a:ext>
            </a:extLst>
          </p:cNvPr>
          <p:cNvSpPr>
            <a:spLocks noGrp="1"/>
          </p:cNvSpPr>
          <p:nvPr>
            <p:ph type="sldNum" sz="quarter" idx="12"/>
          </p:nvPr>
        </p:nvSpPr>
        <p:spPr/>
        <p:txBody>
          <a:bodyPr/>
          <a:lstStyle/>
          <a:p>
            <a:pPr>
              <a:defRPr/>
            </a:pPr>
            <a:fld id="{F57F456A-00AF-44E6-8D70-638C0D0130FF}" type="slidenum">
              <a:rPr lang="en-US" altLang="zh-CN" smtClean="0"/>
              <a:pPr>
                <a:defRPr/>
              </a:pPr>
              <a:t>114</a:t>
            </a:fld>
            <a:endParaRPr lang="en-US" altLang="zh-CN"/>
          </a:p>
        </p:txBody>
      </p:sp>
      <p:pic>
        <p:nvPicPr>
          <p:cNvPr id="5" name="Picture 4">
            <a:extLst>
              <a:ext uri="{FF2B5EF4-FFF2-40B4-BE49-F238E27FC236}">
                <a16:creationId xmlns:a16="http://schemas.microsoft.com/office/drawing/2014/main" id="{A8303187-763C-41A0-9B6C-7E56CF796A55}"/>
              </a:ext>
            </a:extLst>
          </p:cNvPr>
          <p:cNvPicPr>
            <a:picLocks noChangeAspect="1"/>
          </p:cNvPicPr>
          <p:nvPr/>
        </p:nvPicPr>
        <p:blipFill>
          <a:blip r:embed="rId2"/>
          <a:stretch>
            <a:fillRect/>
          </a:stretch>
        </p:blipFill>
        <p:spPr>
          <a:xfrm>
            <a:off x="0" y="2561884"/>
            <a:ext cx="9144000" cy="3968151"/>
          </a:xfrm>
          <a:prstGeom prst="rect">
            <a:avLst/>
          </a:prstGeom>
        </p:spPr>
      </p:pic>
    </p:spTree>
    <p:extLst>
      <p:ext uri="{BB962C8B-B14F-4D97-AF65-F5344CB8AC3E}">
        <p14:creationId xmlns:p14="http://schemas.microsoft.com/office/powerpoint/2010/main" val="40286256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Disabled Vehicle after Blind Curve</a:t>
            </a:r>
          </a:p>
        </p:txBody>
      </p:sp>
      <p:sp>
        <p:nvSpPr>
          <p:cNvPr id="3" name="Content Placeholder 2"/>
          <p:cNvSpPr>
            <a:spLocks noGrp="1"/>
          </p:cNvSpPr>
          <p:nvPr>
            <p:ph idx="1"/>
          </p:nvPr>
        </p:nvSpPr>
        <p:spPr>
          <a:xfrm>
            <a:off x="457200" y="1295400"/>
            <a:ext cx="8229600" cy="1709936"/>
          </a:xfrm>
        </p:spPr>
        <p:txBody>
          <a:bodyPr>
            <a:normAutofit fontScale="77500" lnSpcReduction="20000"/>
          </a:bodyPr>
          <a:lstStyle/>
          <a:p>
            <a:r>
              <a:rPr lang="en-US" dirty="0"/>
              <a:t>C-V2X has (at least 2x) longer range than DSRC/802.11p, which enables the ego-vehicle to get warning message earlier, hence travel at higher speed while avoiding collision with the disabled vehicle</a:t>
            </a:r>
          </a:p>
        </p:txBody>
      </p:sp>
      <p:pic>
        <p:nvPicPr>
          <p:cNvPr id="5" name="Picture 4">
            <a:extLst>
              <a:ext uri="{FF2B5EF4-FFF2-40B4-BE49-F238E27FC236}">
                <a16:creationId xmlns:a16="http://schemas.microsoft.com/office/drawing/2014/main" id="{450723FF-95C6-438D-89E2-261DA658CA38}"/>
              </a:ext>
            </a:extLst>
          </p:cNvPr>
          <p:cNvPicPr>
            <a:picLocks noChangeAspect="1"/>
          </p:cNvPicPr>
          <p:nvPr/>
        </p:nvPicPr>
        <p:blipFill>
          <a:blip r:embed="rId2"/>
          <a:stretch>
            <a:fillRect/>
          </a:stretch>
        </p:blipFill>
        <p:spPr>
          <a:xfrm>
            <a:off x="148518" y="3005336"/>
            <a:ext cx="8964488" cy="3747696"/>
          </a:xfrm>
          <a:prstGeom prst="rect">
            <a:avLst/>
          </a:prstGeom>
        </p:spPr>
      </p:pic>
    </p:spTree>
    <p:extLst>
      <p:ext uri="{BB962C8B-B14F-4D97-AF65-F5344CB8AC3E}">
        <p14:creationId xmlns:p14="http://schemas.microsoft.com/office/powerpoint/2010/main" val="30598972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Do Not Pass Warning</a:t>
            </a:r>
          </a:p>
        </p:txBody>
      </p:sp>
      <p:pic>
        <p:nvPicPr>
          <p:cNvPr id="5" name="Picture 4">
            <a:extLst>
              <a:ext uri="{FF2B5EF4-FFF2-40B4-BE49-F238E27FC236}">
                <a16:creationId xmlns:a16="http://schemas.microsoft.com/office/drawing/2014/main" id="{BEFCAB68-457F-4D11-8AC2-4DD3FBDF6450}"/>
              </a:ext>
            </a:extLst>
          </p:cNvPr>
          <p:cNvPicPr>
            <a:picLocks noChangeAspect="1"/>
          </p:cNvPicPr>
          <p:nvPr/>
        </p:nvPicPr>
        <p:blipFill>
          <a:blip r:embed="rId2"/>
          <a:stretch>
            <a:fillRect/>
          </a:stretch>
        </p:blipFill>
        <p:spPr>
          <a:xfrm>
            <a:off x="-5071" y="2780928"/>
            <a:ext cx="9144000" cy="3964751"/>
          </a:xfrm>
          <a:prstGeom prst="rect">
            <a:avLst/>
          </a:prstGeom>
        </p:spPr>
      </p:pic>
      <p:sp>
        <p:nvSpPr>
          <p:cNvPr id="6" name="Content Placeholder 2">
            <a:extLst>
              <a:ext uri="{FF2B5EF4-FFF2-40B4-BE49-F238E27FC236}">
                <a16:creationId xmlns:a16="http://schemas.microsoft.com/office/drawing/2014/main" id="{05A8EE0B-AE68-45C3-81E8-70196B0A1F02}"/>
              </a:ext>
            </a:extLst>
          </p:cNvPr>
          <p:cNvSpPr txBox="1">
            <a:spLocks/>
          </p:cNvSpPr>
          <p:nvPr/>
        </p:nvSpPr>
        <p:spPr bwMode="auto">
          <a:xfrm>
            <a:off x="323528" y="1143000"/>
            <a:ext cx="8229600" cy="17099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800" kern="0" dirty="0"/>
              <a:t>C-V2X’s longer range enables the </a:t>
            </a:r>
            <a:r>
              <a:rPr lang="en-US" sz="2800" dirty="0"/>
              <a:t>ego-vehicle</a:t>
            </a:r>
            <a:r>
              <a:rPr lang="en-US" sz="2800" kern="0" dirty="0"/>
              <a:t> to get warning message earlier, hence travel at higher speed while avoiding collision with the disabled vehicle</a:t>
            </a:r>
          </a:p>
        </p:txBody>
      </p:sp>
    </p:spTree>
    <p:extLst>
      <p:ext uri="{BB962C8B-B14F-4D97-AF65-F5344CB8AC3E}">
        <p14:creationId xmlns:p14="http://schemas.microsoft.com/office/powerpoint/2010/main" val="42661475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1F2C-06E7-4ACD-A718-10ABAFA551F4}"/>
              </a:ext>
            </a:extLst>
          </p:cNvPr>
          <p:cNvSpPr>
            <a:spLocks noGrp="1"/>
          </p:cNvSpPr>
          <p:nvPr>
            <p:ph type="title"/>
          </p:nvPr>
        </p:nvSpPr>
        <p:spPr/>
        <p:txBody>
          <a:bodyPr/>
          <a:lstStyle/>
          <a:p>
            <a:r>
              <a:rPr lang="en-US" dirty="0"/>
              <a:t>Industry Consortium</a:t>
            </a:r>
            <a:endParaRPr lang="en-SE" dirty="0"/>
          </a:p>
        </p:txBody>
      </p:sp>
      <p:sp>
        <p:nvSpPr>
          <p:cNvPr id="3" name="Content Placeholder 2">
            <a:extLst>
              <a:ext uri="{FF2B5EF4-FFF2-40B4-BE49-F238E27FC236}">
                <a16:creationId xmlns:a16="http://schemas.microsoft.com/office/drawing/2014/main" id="{8FBE1969-E206-4D1C-BAFD-C99D2DDCB23A}"/>
              </a:ext>
            </a:extLst>
          </p:cNvPr>
          <p:cNvSpPr>
            <a:spLocks noGrp="1"/>
          </p:cNvSpPr>
          <p:nvPr>
            <p:ph idx="1"/>
          </p:nvPr>
        </p:nvSpPr>
        <p:spPr/>
        <p:txBody>
          <a:bodyPr/>
          <a:lstStyle/>
          <a:p>
            <a:r>
              <a:rPr lang="en-US" dirty="0"/>
              <a:t>5GAA is a cross-industry consortium that defines 5G V2X communications</a:t>
            </a:r>
            <a:endParaRPr lang="en-SE" dirty="0"/>
          </a:p>
        </p:txBody>
      </p:sp>
      <p:sp>
        <p:nvSpPr>
          <p:cNvPr id="4" name="Slide Number Placeholder 3">
            <a:extLst>
              <a:ext uri="{FF2B5EF4-FFF2-40B4-BE49-F238E27FC236}">
                <a16:creationId xmlns:a16="http://schemas.microsoft.com/office/drawing/2014/main" id="{8A43140B-F62E-4563-A729-ABD053567F93}"/>
              </a:ext>
            </a:extLst>
          </p:cNvPr>
          <p:cNvSpPr>
            <a:spLocks noGrp="1"/>
          </p:cNvSpPr>
          <p:nvPr>
            <p:ph type="sldNum" sz="quarter" idx="12"/>
          </p:nvPr>
        </p:nvSpPr>
        <p:spPr/>
        <p:txBody>
          <a:bodyPr/>
          <a:lstStyle/>
          <a:p>
            <a:pPr>
              <a:defRPr/>
            </a:pPr>
            <a:fld id="{F57F456A-00AF-44E6-8D70-638C0D0130FF}" type="slidenum">
              <a:rPr lang="en-US" altLang="zh-CN" smtClean="0"/>
              <a:pPr>
                <a:defRPr/>
              </a:pPr>
              <a:t>117</a:t>
            </a:fld>
            <a:endParaRPr lang="en-US" altLang="zh-CN"/>
          </a:p>
        </p:txBody>
      </p:sp>
      <p:pic>
        <p:nvPicPr>
          <p:cNvPr id="5" name="Picture 4">
            <a:extLst>
              <a:ext uri="{FF2B5EF4-FFF2-40B4-BE49-F238E27FC236}">
                <a16:creationId xmlns:a16="http://schemas.microsoft.com/office/drawing/2014/main" id="{4FC1E862-1B06-4F51-A6EF-D1A7D589F698}"/>
              </a:ext>
            </a:extLst>
          </p:cNvPr>
          <p:cNvPicPr>
            <a:picLocks noChangeAspect="1"/>
          </p:cNvPicPr>
          <p:nvPr/>
        </p:nvPicPr>
        <p:blipFill>
          <a:blip r:embed="rId2"/>
          <a:stretch>
            <a:fillRect/>
          </a:stretch>
        </p:blipFill>
        <p:spPr>
          <a:xfrm>
            <a:off x="0" y="2780928"/>
            <a:ext cx="9144000" cy="3320278"/>
          </a:xfrm>
          <a:prstGeom prst="rect">
            <a:avLst/>
          </a:prstGeom>
        </p:spPr>
      </p:pic>
    </p:spTree>
    <p:extLst>
      <p:ext uri="{BB962C8B-B14F-4D97-AF65-F5344CB8AC3E}">
        <p14:creationId xmlns:p14="http://schemas.microsoft.com/office/powerpoint/2010/main" val="27144119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8A34-C9C4-4F9A-B2CF-6F82D051A86D}"/>
              </a:ext>
            </a:extLst>
          </p:cNvPr>
          <p:cNvSpPr>
            <a:spLocks noGrp="1"/>
          </p:cNvSpPr>
          <p:nvPr>
            <p:ph type="title"/>
          </p:nvPr>
        </p:nvSpPr>
        <p:spPr/>
        <p:txBody>
          <a:bodyPr/>
          <a:lstStyle/>
          <a:p>
            <a:r>
              <a:rPr lang="en-US" dirty="0"/>
              <a:t>5G Accelerates AVs</a:t>
            </a:r>
            <a:endParaRPr lang="en-SE" dirty="0"/>
          </a:p>
        </p:txBody>
      </p:sp>
      <p:sp>
        <p:nvSpPr>
          <p:cNvPr id="3" name="Content Placeholder 2">
            <a:extLst>
              <a:ext uri="{FF2B5EF4-FFF2-40B4-BE49-F238E27FC236}">
                <a16:creationId xmlns:a16="http://schemas.microsoft.com/office/drawing/2014/main" id="{360AE4C4-1809-4902-BE80-E91255AF2A33}"/>
              </a:ext>
            </a:extLst>
          </p:cNvPr>
          <p:cNvSpPr>
            <a:spLocks noGrp="1"/>
          </p:cNvSpPr>
          <p:nvPr>
            <p:ph idx="1"/>
          </p:nvPr>
        </p:nvSpPr>
        <p:spPr>
          <a:xfrm>
            <a:off x="611560" y="5300464"/>
            <a:ext cx="8229600" cy="1557536"/>
          </a:xfrm>
        </p:spPr>
        <p:txBody>
          <a:bodyPr>
            <a:normAutofit fontScale="85000" lnSpcReduction="20000"/>
          </a:bodyPr>
          <a:lstStyle/>
          <a:p>
            <a:r>
              <a:rPr lang="en-US" dirty="0"/>
              <a:t>My thoughts: Massive deployment of V2X is necessary for AVs to benefit from V2X; It is a promising technology, but current AV players are not counting on V2X. </a:t>
            </a:r>
          </a:p>
          <a:p>
            <a:endParaRPr lang="en-SE" dirty="0"/>
          </a:p>
        </p:txBody>
      </p:sp>
      <p:sp>
        <p:nvSpPr>
          <p:cNvPr id="4" name="Slide Number Placeholder 3">
            <a:extLst>
              <a:ext uri="{FF2B5EF4-FFF2-40B4-BE49-F238E27FC236}">
                <a16:creationId xmlns:a16="http://schemas.microsoft.com/office/drawing/2014/main" id="{24FA6896-B374-40FD-91CA-4DEFBA62C7E7}"/>
              </a:ext>
            </a:extLst>
          </p:cNvPr>
          <p:cNvSpPr>
            <a:spLocks noGrp="1"/>
          </p:cNvSpPr>
          <p:nvPr>
            <p:ph type="sldNum" sz="quarter" idx="12"/>
          </p:nvPr>
        </p:nvSpPr>
        <p:spPr/>
        <p:txBody>
          <a:bodyPr/>
          <a:lstStyle/>
          <a:p>
            <a:pPr>
              <a:defRPr/>
            </a:pPr>
            <a:fld id="{F57F456A-00AF-44E6-8D70-638C0D0130FF}" type="slidenum">
              <a:rPr lang="en-US" altLang="zh-CN" smtClean="0"/>
              <a:pPr>
                <a:defRPr/>
              </a:pPr>
              <a:t>118</a:t>
            </a:fld>
            <a:endParaRPr lang="en-US" altLang="zh-CN"/>
          </a:p>
        </p:txBody>
      </p:sp>
      <p:pic>
        <p:nvPicPr>
          <p:cNvPr id="5" name="Picture 4">
            <a:extLst>
              <a:ext uri="{FF2B5EF4-FFF2-40B4-BE49-F238E27FC236}">
                <a16:creationId xmlns:a16="http://schemas.microsoft.com/office/drawing/2014/main" id="{2CFD1AAE-036D-4108-B2DD-F6B740ED963A}"/>
              </a:ext>
            </a:extLst>
          </p:cNvPr>
          <p:cNvPicPr>
            <a:picLocks noChangeAspect="1"/>
          </p:cNvPicPr>
          <p:nvPr/>
        </p:nvPicPr>
        <p:blipFill>
          <a:blip r:embed="rId2"/>
          <a:stretch>
            <a:fillRect/>
          </a:stretch>
        </p:blipFill>
        <p:spPr>
          <a:xfrm>
            <a:off x="172993" y="1078021"/>
            <a:ext cx="8798013" cy="4147635"/>
          </a:xfrm>
          <a:prstGeom prst="rect">
            <a:avLst/>
          </a:prstGeom>
        </p:spPr>
      </p:pic>
    </p:spTree>
    <p:extLst>
      <p:ext uri="{BB962C8B-B14F-4D97-AF65-F5344CB8AC3E}">
        <p14:creationId xmlns:p14="http://schemas.microsoft.com/office/powerpoint/2010/main" val="777292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F218-FA8E-42A6-BF37-A5294688E89B}"/>
              </a:ext>
            </a:extLst>
          </p:cNvPr>
          <p:cNvSpPr>
            <a:spLocks noGrp="1"/>
          </p:cNvSpPr>
          <p:nvPr>
            <p:ph type="title"/>
          </p:nvPr>
        </p:nvSpPr>
        <p:spPr/>
        <p:txBody>
          <a:bodyPr/>
          <a:lstStyle/>
          <a:p>
            <a:r>
              <a:rPr lang="en-US" dirty="0"/>
              <a:t>DARPA Urban Challenge (2007)</a:t>
            </a:r>
            <a:endParaRPr lang="en-SE" dirty="0"/>
          </a:p>
        </p:txBody>
      </p:sp>
      <p:sp>
        <p:nvSpPr>
          <p:cNvPr id="3" name="Content Placeholder 2">
            <a:extLst>
              <a:ext uri="{FF2B5EF4-FFF2-40B4-BE49-F238E27FC236}">
                <a16:creationId xmlns:a16="http://schemas.microsoft.com/office/drawing/2014/main" id="{E314BA5A-D8C0-4E85-BD54-07503F3374EB}"/>
              </a:ext>
            </a:extLst>
          </p:cNvPr>
          <p:cNvSpPr>
            <a:spLocks noGrp="1"/>
          </p:cNvSpPr>
          <p:nvPr>
            <p:ph idx="1"/>
          </p:nvPr>
        </p:nvSpPr>
        <p:spPr>
          <a:xfrm>
            <a:off x="457200" y="1295400"/>
            <a:ext cx="8229600" cy="2997696"/>
          </a:xfrm>
        </p:spPr>
        <p:txBody>
          <a:bodyPr>
            <a:normAutofit fontScale="62500" lnSpcReduction="20000"/>
          </a:bodyPr>
          <a:lstStyle/>
          <a:p>
            <a:r>
              <a:rPr lang="en-US" dirty="0"/>
              <a:t>Held at the site of the now-closed George Air Force Base. The course involved a 60 mi urban area course, to be completed in less than 6 hours. Rules included obeying all traffic regulations while negotiating with other traffic and obstacles and merging into traffic.</a:t>
            </a:r>
          </a:p>
          <a:p>
            <a:r>
              <a:rPr lang="en-US" dirty="0"/>
              <a:t>CMU’s Boss won the $2M top prize, and Stanford’s Junior won the $1M second prize.</a:t>
            </a:r>
          </a:p>
          <a:p>
            <a:r>
              <a:rPr lang="en-US" dirty="0"/>
              <a:t>The 3 Grand Challenge races jump-started the Self-Driving Car industry. Faculty and students from winning teams such as Stanford and CMU later became leaders in SDC projects at companies like Google/Waymo and Uber and numerous startups.</a:t>
            </a:r>
            <a:endParaRPr lang="en-SE" dirty="0"/>
          </a:p>
        </p:txBody>
      </p:sp>
      <p:sp>
        <p:nvSpPr>
          <p:cNvPr id="4" name="Slide Number Placeholder 3">
            <a:extLst>
              <a:ext uri="{FF2B5EF4-FFF2-40B4-BE49-F238E27FC236}">
                <a16:creationId xmlns:a16="http://schemas.microsoft.com/office/drawing/2014/main" id="{5F20E68E-C59F-40F9-BADC-E97529ED081E}"/>
              </a:ext>
            </a:extLst>
          </p:cNvPr>
          <p:cNvSpPr>
            <a:spLocks noGrp="1"/>
          </p:cNvSpPr>
          <p:nvPr>
            <p:ph type="sldNum" sz="quarter" idx="12"/>
          </p:nvPr>
        </p:nvSpPr>
        <p:spPr/>
        <p:txBody>
          <a:bodyPr/>
          <a:lstStyle/>
          <a:p>
            <a:pPr>
              <a:defRPr/>
            </a:pPr>
            <a:fld id="{F57F456A-00AF-44E6-8D70-638C0D0130FF}" type="slidenum">
              <a:rPr lang="en-US" altLang="zh-CN" smtClean="0"/>
              <a:pPr>
                <a:defRPr/>
              </a:pPr>
              <a:t>12</a:t>
            </a:fld>
            <a:endParaRPr lang="en-US" altLang="zh-CN"/>
          </a:p>
        </p:txBody>
      </p:sp>
      <p:pic>
        <p:nvPicPr>
          <p:cNvPr id="5" name="Picture 4">
            <a:extLst>
              <a:ext uri="{FF2B5EF4-FFF2-40B4-BE49-F238E27FC236}">
                <a16:creationId xmlns:a16="http://schemas.microsoft.com/office/drawing/2014/main" id="{91030D9C-8683-4457-A5AF-203FECF66BEE}"/>
              </a:ext>
            </a:extLst>
          </p:cNvPr>
          <p:cNvPicPr>
            <a:picLocks noChangeAspect="1"/>
          </p:cNvPicPr>
          <p:nvPr/>
        </p:nvPicPr>
        <p:blipFill>
          <a:blip r:embed="rId2"/>
          <a:stretch>
            <a:fillRect/>
          </a:stretch>
        </p:blipFill>
        <p:spPr>
          <a:xfrm>
            <a:off x="0" y="4401893"/>
            <a:ext cx="9144000" cy="2153641"/>
          </a:xfrm>
          <a:prstGeom prst="rect">
            <a:avLst/>
          </a:prstGeom>
        </p:spPr>
      </p:pic>
    </p:spTree>
    <p:extLst>
      <p:ext uri="{BB962C8B-B14F-4D97-AF65-F5344CB8AC3E}">
        <p14:creationId xmlns:p14="http://schemas.microsoft.com/office/powerpoint/2010/main" val="3657384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0F10E-2CEE-4879-A55B-7B6855D48BB2}"/>
              </a:ext>
            </a:extLst>
          </p:cNvPr>
          <p:cNvSpPr>
            <a:spLocks noGrp="1"/>
          </p:cNvSpPr>
          <p:nvPr>
            <p:ph type="title"/>
          </p:nvPr>
        </p:nvSpPr>
        <p:spPr/>
        <p:txBody>
          <a:bodyPr/>
          <a:lstStyle/>
          <a:p>
            <a:r>
              <a:rPr lang="en-US" dirty="0"/>
              <a:t>Highway vs. City Driving</a:t>
            </a:r>
            <a:endParaRPr lang="en-SE" dirty="0"/>
          </a:p>
        </p:txBody>
      </p:sp>
      <p:sp>
        <p:nvSpPr>
          <p:cNvPr id="3" name="Content Placeholder 2">
            <a:extLst>
              <a:ext uri="{FF2B5EF4-FFF2-40B4-BE49-F238E27FC236}">
                <a16:creationId xmlns:a16="http://schemas.microsoft.com/office/drawing/2014/main" id="{32D3F90E-0CC3-417F-B86C-BD4F997A868F}"/>
              </a:ext>
            </a:extLst>
          </p:cNvPr>
          <p:cNvSpPr>
            <a:spLocks noGrp="1"/>
          </p:cNvSpPr>
          <p:nvPr>
            <p:ph idx="1"/>
          </p:nvPr>
        </p:nvSpPr>
        <p:spPr>
          <a:xfrm>
            <a:off x="457200" y="1295400"/>
            <a:ext cx="8229600" cy="1773560"/>
          </a:xfrm>
        </p:spPr>
        <p:txBody>
          <a:bodyPr>
            <a:normAutofit fontScale="77500" lnSpcReduction="20000"/>
          </a:bodyPr>
          <a:lstStyle/>
          <a:p>
            <a:r>
              <a:rPr lang="en-US" dirty="0"/>
              <a:t>Highway driving is perceived as an easier problem than city driving.</a:t>
            </a:r>
          </a:p>
          <a:p>
            <a:pPr lvl="1"/>
            <a:r>
              <a:rPr lang="en-US" dirty="0"/>
              <a:t>Has potential of massive displacement of truck driver jobs</a:t>
            </a:r>
          </a:p>
          <a:p>
            <a:pPr lvl="1"/>
            <a:r>
              <a:rPr lang="en-US" dirty="0"/>
              <a:t>But traffic merging is tricky and may require human operator assistance </a:t>
            </a:r>
            <a:endParaRPr lang="en-SE" dirty="0"/>
          </a:p>
        </p:txBody>
      </p:sp>
      <p:sp>
        <p:nvSpPr>
          <p:cNvPr id="4" name="Slide Number Placeholder 3">
            <a:extLst>
              <a:ext uri="{FF2B5EF4-FFF2-40B4-BE49-F238E27FC236}">
                <a16:creationId xmlns:a16="http://schemas.microsoft.com/office/drawing/2014/main" id="{B98B81D8-8D77-42EA-AABC-C54FAF92F9E0}"/>
              </a:ext>
            </a:extLst>
          </p:cNvPr>
          <p:cNvSpPr>
            <a:spLocks noGrp="1"/>
          </p:cNvSpPr>
          <p:nvPr>
            <p:ph type="sldNum" sz="quarter" idx="12"/>
          </p:nvPr>
        </p:nvSpPr>
        <p:spPr/>
        <p:txBody>
          <a:bodyPr/>
          <a:lstStyle/>
          <a:p>
            <a:pPr>
              <a:defRPr/>
            </a:pPr>
            <a:fld id="{F57F456A-00AF-44E6-8D70-638C0D0130FF}" type="slidenum">
              <a:rPr lang="en-US" altLang="zh-CN" smtClean="0"/>
              <a:pPr>
                <a:defRPr/>
              </a:pPr>
              <a:t>13</a:t>
            </a:fld>
            <a:endParaRPr lang="en-US" altLang="zh-CN"/>
          </a:p>
        </p:txBody>
      </p:sp>
      <p:graphicFrame>
        <p:nvGraphicFramePr>
          <p:cNvPr id="5" name="Table 6">
            <a:extLst>
              <a:ext uri="{FF2B5EF4-FFF2-40B4-BE49-F238E27FC236}">
                <a16:creationId xmlns:a16="http://schemas.microsoft.com/office/drawing/2014/main" id="{3AF60303-4889-49E6-B2CA-17F3F1B416B3}"/>
              </a:ext>
            </a:extLst>
          </p:cNvPr>
          <p:cNvGraphicFramePr>
            <a:graphicFrameLocks/>
          </p:cNvGraphicFramePr>
          <p:nvPr/>
        </p:nvGraphicFramePr>
        <p:xfrm>
          <a:off x="611560" y="3040796"/>
          <a:ext cx="8193687" cy="3611476"/>
        </p:xfrm>
        <a:graphic>
          <a:graphicData uri="http://schemas.openxmlformats.org/drawingml/2006/table">
            <a:tbl>
              <a:tblPr firstRow="1" bandRow="1">
                <a:tableStyleId>{5C22544A-7EE6-4342-B048-85BDC9FD1C3A}</a:tableStyleId>
              </a:tblPr>
              <a:tblGrid>
                <a:gridCol w="2731229">
                  <a:extLst>
                    <a:ext uri="{9D8B030D-6E8A-4147-A177-3AD203B41FA5}">
                      <a16:colId xmlns:a16="http://schemas.microsoft.com/office/drawing/2014/main" val="3337616711"/>
                    </a:ext>
                  </a:extLst>
                </a:gridCol>
                <a:gridCol w="2731229">
                  <a:extLst>
                    <a:ext uri="{9D8B030D-6E8A-4147-A177-3AD203B41FA5}">
                      <a16:colId xmlns:a16="http://schemas.microsoft.com/office/drawing/2014/main" val="3987327559"/>
                    </a:ext>
                  </a:extLst>
                </a:gridCol>
                <a:gridCol w="2731229">
                  <a:extLst>
                    <a:ext uri="{9D8B030D-6E8A-4147-A177-3AD203B41FA5}">
                      <a16:colId xmlns:a16="http://schemas.microsoft.com/office/drawing/2014/main" val="599444439"/>
                    </a:ext>
                  </a:extLst>
                </a:gridCol>
              </a:tblGrid>
              <a:tr h="602819">
                <a:tc>
                  <a:txBody>
                    <a:bodyPr/>
                    <a:lstStyle/>
                    <a:p>
                      <a:endParaRPr lang="en-SE" sz="2300" dirty="0"/>
                    </a:p>
                  </a:txBody>
                  <a:tcPr marL="148640" marR="148640" marT="74320" marB="74320"/>
                </a:tc>
                <a:tc>
                  <a:txBody>
                    <a:bodyPr/>
                    <a:lstStyle/>
                    <a:p>
                      <a:r>
                        <a:rPr lang="en-US" sz="2300" dirty="0">
                          <a:solidFill>
                            <a:schemeClr val="tx1"/>
                          </a:solidFill>
                        </a:rPr>
                        <a:t>Highway Driving</a:t>
                      </a:r>
                      <a:endParaRPr lang="en-SE" sz="2300" dirty="0">
                        <a:solidFill>
                          <a:schemeClr val="tx1"/>
                        </a:solidFill>
                      </a:endParaRPr>
                    </a:p>
                  </a:txBody>
                  <a:tcPr marL="148640" marR="148640" marT="74320" marB="74320"/>
                </a:tc>
                <a:tc>
                  <a:txBody>
                    <a:bodyPr/>
                    <a:lstStyle/>
                    <a:p>
                      <a:r>
                        <a:rPr lang="en-US" sz="2300" dirty="0">
                          <a:solidFill>
                            <a:schemeClr val="tx1"/>
                          </a:solidFill>
                        </a:rPr>
                        <a:t>City Driving</a:t>
                      </a:r>
                      <a:endParaRPr lang="en-SE" sz="2300" dirty="0">
                        <a:solidFill>
                          <a:schemeClr val="tx1"/>
                        </a:solidFill>
                      </a:endParaRPr>
                    </a:p>
                  </a:txBody>
                  <a:tcPr marL="148640" marR="148640" marT="74320" marB="74320"/>
                </a:tc>
                <a:extLst>
                  <a:ext uri="{0D108BD9-81ED-4DB2-BD59-A6C34878D82A}">
                    <a16:rowId xmlns:a16="http://schemas.microsoft.com/office/drawing/2014/main" val="2043938476"/>
                  </a:ext>
                </a:extLst>
              </a:tr>
              <a:tr h="602819">
                <a:tc>
                  <a:txBody>
                    <a:bodyPr/>
                    <a:lstStyle/>
                    <a:p>
                      <a:r>
                        <a:rPr lang="en-US" sz="2300" dirty="0"/>
                        <a:t>Travel Speed</a:t>
                      </a:r>
                      <a:endParaRPr lang="en-SE" sz="2300" dirty="0"/>
                    </a:p>
                  </a:txBody>
                  <a:tcPr marL="148640" marR="148640" marT="74320" marB="74320"/>
                </a:tc>
                <a:tc>
                  <a:txBody>
                    <a:bodyPr/>
                    <a:lstStyle/>
                    <a:p>
                      <a:r>
                        <a:rPr lang="en-US" sz="2300" dirty="0"/>
                        <a:t>High</a:t>
                      </a:r>
                      <a:endParaRPr lang="en-SE" sz="2300" dirty="0"/>
                    </a:p>
                  </a:txBody>
                  <a:tcPr marL="148640" marR="148640" marT="74320" marB="74320"/>
                </a:tc>
                <a:tc>
                  <a:txBody>
                    <a:bodyPr/>
                    <a:lstStyle/>
                    <a:p>
                      <a:r>
                        <a:rPr lang="en-US" sz="2300" dirty="0"/>
                        <a:t>Low to medium</a:t>
                      </a:r>
                      <a:endParaRPr lang="en-SE" sz="2300" dirty="0"/>
                    </a:p>
                  </a:txBody>
                  <a:tcPr marL="148640" marR="148640" marT="74320" marB="74320"/>
                </a:tc>
                <a:extLst>
                  <a:ext uri="{0D108BD9-81ED-4DB2-BD59-A6C34878D82A}">
                    <a16:rowId xmlns:a16="http://schemas.microsoft.com/office/drawing/2014/main" val="1337679461"/>
                  </a:ext>
                </a:extLst>
              </a:tr>
              <a:tr h="602819">
                <a:tc>
                  <a:txBody>
                    <a:bodyPr/>
                    <a:lstStyle/>
                    <a:p>
                      <a:r>
                        <a:rPr lang="en-US" sz="2300" dirty="0"/>
                        <a:t>Traffic Volume</a:t>
                      </a:r>
                      <a:endParaRPr lang="en-SE" sz="2300" dirty="0"/>
                    </a:p>
                  </a:txBody>
                  <a:tcPr marL="148640" marR="148640" marT="74320" marB="74320"/>
                </a:tc>
                <a:tc>
                  <a:txBody>
                    <a:bodyPr/>
                    <a:lstStyle/>
                    <a:p>
                      <a:r>
                        <a:rPr lang="en-US" sz="2300" dirty="0"/>
                        <a:t>High</a:t>
                      </a:r>
                      <a:endParaRPr lang="en-SE" sz="2300" dirty="0"/>
                    </a:p>
                  </a:txBody>
                  <a:tcPr marL="148640" marR="148640" marT="74320" marB="74320"/>
                </a:tc>
                <a:tc>
                  <a:txBody>
                    <a:bodyPr/>
                    <a:lstStyle/>
                    <a:p>
                      <a:r>
                        <a:rPr lang="en-US" sz="2300" dirty="0"/>
                        <a:t>Medium to high</a:t>
                      </a:r>
                      <a:endParaRPr lang="en-SE" sz="2300" dirty="0"/>
                    </a:p>
                  </a:txBody>
                  <a:tcPr marL="148640" marR="148640" marT="74320" marB="74320"/>
                </a:tc>
                <a:extLst>
                  <a:ext uri="{0D108BD9-81ED-4DB2-BD59-A6C34878D82A}">
                    <a16:rowId xmlns:a16="http://schemas.microsoft.com/office/drawing/2014/main" val="3198751999"/>
                  </a:ext>
                </a:extLst>
              </a:tr>
              <a:tr h="602819">
                <a:tc>
                  <a:txBody>
                    <a:bodyPr/>
                    <a:lstStyle/>
                    <a:p>
                      <a:r>
                        <a:rPr lang="en-US" sz="2300" dirty="0"/>
                        <a:t>Number of Lanes</a:t>
                      </a:r>
                      <a:endParaRPr lang="en-SE" sz="2300" dirty="0"/>
                    </a:p>
                  </a:txBody>
                  <a:tcPr marL="148640" marR="148640" marT="74320" marB="74320"/>
                </a:tc>
                <a:tc>
                  <a:txBody>
                    <a:bodyPr/>
                    <a:lstStyle/>
                    <a:p>
                      <a:r>
                        <a:rPr lang="en-US" sz="2300" dirty="0"/>
                        <a:t>Large (6-8)</a:t>
                      </a:r>
                      <a:endParaRPr lang="en-SE" sz="2300" dirty="0"/>
                    </a:p>
                  </a:txBody>
                  <a:tcPr marL="148640" marR="148640" marT="74320" marB="74320"/>
                </a:tc>
                <a:tc>
                  <a:txBody>
                    <a:bodyPr/>
                    <a:lstStyle/>
                    <a:p>
                      <a:r>
                        <a:rPr lang="en-US" sz="2300" dirty="0"/>
                        <a:t>Small (2-4)</a:t>
                      </a:r>
                      <a:endParaRPr lang="en-SE" sz="2300" dirty="0"/>
                    </a:p>
                  </a:txBody>
                  <a:tcPr marL="148640" marR="148640" marT="74320" marB="74320"/>
                </a:tc>
                <a:extLst>
                  <a:ext uri="{0D108BD9-81ED-4DB2-BD59-A6C34878D82A}">
                    <a16:rowId xmlns:a16="http://schemas.microsoft.com/office/drawing/2014/main" val="1187805278"/>
                  </a:ext>
                </a:extLst>
              </a:tr>
              <a:tr h="1189123">
                <a:tc>
                  <a:txBody>
                    <a:bodyPr/>
                    <a:lstStyle/>
                    <a:p>
                      <a:r>
                        <a:rPr lang="en-US" sz="2300" dirty="0"/>
                        <a:t>Others</a:t>
                      </a:r>
                      <a:endParaRPr lang="en-SE" sz="2300" dirty="0"/>
                    </a:p>
                  </a:txBody>
                  <a:tcPr marL="148640" marR="148640" marT="74320" marB="74320"/>
                </a:tc>
                <a:tc>
                  <a:txBody>
                    <a:bodyPr/>
                    <a:lstStyle/>
                    <a:p>
                      <a:r>
                        <a:rPr lang="en-US" sz="2300" dirty="0"/>
                        <a:t>Entry and exit points for traffic merging</a:t>
                      </a:r>
                      <a:endParaRPr lang="en-SE" sz="2300" dirty="0"/>
                    </a:p>
                  </a:txBody>
                  <a:tcPr marL="148640" marR="148640" marT="74320" marB="74320"/>
                </a:tc>
                <a:tc>
                  <a:txBody>
                    <a:bodyPr/>
                    <a:lstStyle/>
                    <a:p>
                      <a:r>
                        <a:rPr lang="en-US" sz="2300" dirty="0"/>
                        <a:t>Many intersections with traffic lights</a:t>
                      </a:r>
                      <a:endParaRPr lang="en-SE" sz="2300" dirty="0"/>
                    </a:p>
                  </a:txBody>
                  <a:tcPr marL="148640" marR="148640" marT="74320" marB="74320"/>
                </a:tc>
                <a:extLst>
                  <a:ext uri="{0D108BD9-81ED-4DB2-BD59-A6C34878D82A}">
                    <a16:rowId xmlns:a16="http://schemas.microsoft.com/office/drawing/2014/main" val="1076875245"/>
                  </a:ext>
                </a:extLst>
              </a:tr>
            </a:tbl>
          </a:graphicData>
        </a:graphic>
      </p:graphicFrame>
    </p:spTree>
    <p:extLst>
      <p:ext uri="{BB962C8B-B14F-4D97-AF65-F5344CB8AC3E}">
        <p14:creationId xmlns:p14="http://schemas.microsoft.com/office/powerpoint/2010/main" val="379421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1D43-C6CF-49B3-A37C-16AB04F7C9FB}"/>
              </a:ext>
            </a:extLst>
          </p:cNvPr>
          <p:cNvSpPr>
            <a:spLocks noGrp="1"/>
          </p:cNvSpPr>
          <p:nvPr>
            <p:ph type="title"/>
          </p:nvPr>
        </p:nvSpPr>
        <p:spPr/>
        <p:txBody>
          <a:bodyPr/>
          <a:lstStyle/>
          <a:p>
            <a:r>
              <a:rPr lang="en-US" dirty="0"/>
              <a:t>Brief History of SDCs</a:t>
            </a:r>
            <a:endParaRPr lang="en-SE" dirty="0"/>
          </a:p>
        </p:txBody>
      </p:sp>
      <p:sp>
        <p:nvSpPr>
          <p:cNvPr id="3" name="Content Placeholder 2">
            <a:extLst>
              <a:ext uri="{FF2B5EF4-FFF2-40B4-BE49-F238E27FC236}">
                <a16:creationId xmlns:a16="http://schemas.microsoft.com/office/drawing/2014/main" id="{935C09B7-2581-4621-A26D-55B7FB99AE59}"/>
              </a:ext>
            </a:extLst>
          </p:cNvPr>
          <p:cNvSpPr>
            <a:spLocks noGrp="1"/>
          </p:cNvSpPr>
          <p:nvPr>
            <p:ph idx="1"/>
          </p:nvPr>
        </p:nvSpPr>
        <p:spPr>
          <a:xfrm>
            <a:off x="457200" y="1295400"/>
            <a:ext cx="8229600" cy="656273"/>
          </a:xfrm>
        </p:spPr>
        <p:txBody>
          <a:bodyPr/>
          <a:lstStyle/>
          <a:p>
            <a:endParaRPr lang="en-SE" dirty="0"/>
          </a:p>
        </p:txBody>
      </p:sp>
      <p:sp>
        <p:nvSpPr>
          <p:cNvPr id="4" name="Slide Number Placeholder 3">
            <a:extLst>
              <a:ext uri="{FF2B5EF4-FFF2-40B4-BE49-F238E27FC236}">
                <a16:creationId xmlns:a16="http://schemas.microsoft.com/office/drawing/2014/main" id="{7F7B37C4-1031-41FC-957C-E3A3824D6ED7}"/>
              </a:ext>
            </a:extLst>
          </p:cNvPr>
          <p:cNvSpPr>
            <a:spLocks noGrp="1"/>
          </p:cNvSpPr>
          <p:nvPr>
            <p:ph type="sldNum" sz="quarter" idx="12"/>
          </p:nvPr>
        </p:nvSpPr>
        <p:spPr/>
        <p:txBody>
          <a:bodyPr/>
          <a:lstStyle/>
          <a:p>
            <a:pPr>
              <a:defRPr/>
            </a:pPr>
            <a:fld id="{F57F456A-00AF-44E6-8D70-638C0D0130FF}" type="slidenum">
              <a:rPr lang="en-US" altLang="zh-CN" smtClean="0"/>
              <a:pPr>
                <a:defRPr/>
              </a:pPr>
              <a:t>14</a:t>
            </a:fld>
            <a:endParaRPr lang="en-US" altLang="zh-CN"/>
          </a:p>
        </p:txBody>
      </p:sp>
      <p:sp>
        <p:nvSpPr>
          <p:cNvPr id="6" name="Rectangle 5">
            <a:extLst>
              <a:ext uri="{FF2B5EF4-FFF2-40B4-BE49-F238E27FC236}">
                <a16:creationId xmlns:a16="http://schemas.microsoft.com/office/drawing/2014/main" id="{99F85CBC-38BC-49C5-9BA1-FFF47455D102}"/>
              </a:ext>
            </a:extLst>
          </p:cNvPr>
          <p:cNvSpPr/>
          <p:nvPr/>
        </p:nvSpPr>
        <p:spPr>
          <a:xfrm>
            <a:off x="2466541" y="6583362"/>
            <a:ext cx="4572000" cy="246221"/>
          </a:xfrm>
          <a:prstGeom prst="rect">
            <a:avLst/>
          </a:prstGeom>
        </p:spPr>
        <p:txBody>
          <a:bodyPr>
            <a:spAutoFit/>
          </a:bodyPr>
          <a:lstStyle/>
          <a:p>
            <a:r>
              <a:rPr lang="en-SE" sz="1000" dirty="0"/>
              <a:t>https://www.mcca.com/wp-content/uploads/2018/04/Autonomous-Vehicles.pdf</a:t>
            </a:r>
          </a:p>
        </p:txBody>
      </p:sp>
      <p:sp>
        <p:nvSpPr>
          <p:cNvPr id="46" name="object 3">
            <a:extLst>
              <a:ext uri="{FF2B5EF4-FFF2-40B4-BE49-F238E27FC236}">
                <a16:creationId xmlns:a16="http://schemas.microsoft.com/office/drawing/2014/main" id="{5A856A2E-B236-409E-BF8E-9E2AE8D7C62D}"/>
              </a:ext>
            </a:extLst>
          </p:cNvPr>
          <p:cNvSpPr/>
          <p:nvPr/>
        </p:nvSpPr>
        <p:spPr>
          <a:xfrm flipV="1">
            <a:off x="443420" y="3768736"/>
            <a:ext cx="8161025" cy="45719"/>
          </a:xfrm>
          <a:custGeom>
            <a:avLst/>
            <a:gdLst/>
            <a:ahLst/>
            <a:cxnLst/>
            <a:rect l="l" t="t" r="r" b="b"/>
            <a:pathLst>
              <a:path w="8839200">
                <a:moveTo>
                  <a:pt x="0" y="0"/>
                </a:moveTo>
                <a:lnTo>
                  <a:pt x="8839200" y="0"/>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3" name="object 10">
            <a:extLst>
              <a:ext uri="{FF2B5EF4-FFF2-40B4-BE49-F238E27FC236}">
                <a16:creationId xmlns:a16="http://schemas.microsoft.com/office/drawing/2014/main" id="{2BBF6570-F2EF-4255-A599-326917178657}"/>
              </a:ext>
            </a:extLst>
          </p:cNvPr>
          <p:cNvSpPr txBox="1"/>
          <p:nvPr/>
        </p:nvSpPr>
        <p:spPr>
          <a:xfrm>
            <a:off x="1457399" y="3872747"/>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2007</a:t>
            </a:r>
            <a:endParaRPr sz="800">
              <a:latin typeface="Arial"/>
              <a:cs typeface="Arial"/>
            </a:endParaRPr>
          </a:p>
        </p:txBody>
      </p:sp>
      <p:sp>
        <p:nvSpPr>
          <p:cNvPr id="54" name="object 11">
            <a:extLst>
              <a:ext uri="{FF2B5EF4-FFF2-40B4-BE49-F238E27FC236}">
                <a16:creationId xmlns:a16="http://schemas.microsoft.com/office/drawing/2014/main" id="{BD863955-E8C5-43FB-B0E2-A69D521A943E}"/>
              </a:ext>
            </a:extLst>
          </p:cNvPr>
          <p:cNvSpPr txBox="1"/>
          <p:nvPr/>
        </p:nvSpPr>
        <p:spPr>
          <a:xfrm>
            <a:off x="966036" y="4150243"/>
            <a:ext cx="1282065" cy="325089"/>
          </a:xfrm>
          <a:prstGeom prst="rect">
            <a:avLst/>
          </a:prstGeom>
          <a:ln w="12700">
            <a:solidFill>
              <a:srgbClr val="000000"/>
            </a:solidFill>
          </a:ln>
        </p:spPr>
        <p:txBody>
          <a:bodyPr vert="horz" wrap="square" lIns="0" tIns="190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5095" marR="116205" indent="-2540" algn="ctr">
              <a:lnSpc>
                <a:spcPct val="100000"/>
              </a:lnSpc>
              <a:spcBef>
                <a:spcPts val="15"/>
              </a:spcBef>
            </a:pPr>
            <a:r>
              <a:rPr sz="1050" spc="-10" dirty="0">
                <a:latin typeface="Arial"/>
                <a:cs typeface="Arial"/>
              </a:rPr>
              <a:t>DARPA </a:t>
            </a:r>
            <a:r>
              <a:rPr lang="en-US" sz="1050" spc="-10" dirty="0">
                <a:latin typeface="Arial"/>
                <a:cs typeface="Arial"/>
              </a:rPr>
              <a:t>Urbane </a:t>
            </a:r>
            <a:r>
              <a:rPr sz="1050" spc="-10" dirty="0">
                <a:latin typeface="Arial"/>
                <a:cs typeface="Arial"/>
              </a:rPr>
              <a:t>Challenge</a:t>
            </a:r>
            <a:endParaRPr sz="1050" dirty="0">
              <a:latin typeface="Arial"/>
              <a:cs typeface="Arial"/>
            </a:endParaRPr>
          </a:p>
        </p:txBody>
      </p:sp>
      <p:sp>
        <p:nvSpPr>
          <p:cNvPr id="55" name="object 12">
            <a:extLst>
              <a:ext uri="{FF2B5EF4-FFF2-40B4-BE49-F238E27FC236}">
                <a16:creationId xmlns:a16="http://schemas.microsoft.com/office/drawing/2014/main" id="{15D9C616-8DE3-4FDE-9134-67089AB626B5}"/>
              </a:ext>
            </a:extLst>
          </p:cNvPr>
          <p:cNvSpPr/>
          <p:nvPr/>
        </p:nvSpPr>
        <p:spPr>
          <a:xfrm>
            <a:off x="1600020" y="4008638"/>
            <a:ext cx="0" cy="118110"/>
          </a:xfrm>
          <a:custGeom>
            <a:avLst/>
            <a:gdLst/>
            <a:ahLst/>
            <a:cxnLst/>
            <a:rect l="l" t="t" r="r" b="b"/>
            <a:pathLst>
              <a:path h="118110">
                <a:moveTo>
                  <a:pt x="0" y="0"/>
                </a:moveTo>
                <a:lnTo>
                  <a:pt x="0" y="117602"/>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6" name="object 13">
            <a:extLst>
              <a:ext uri="{FF2B5EF4-FFF2-40B4-BE49-F238E27FC236}">
                <a16:creationId xmlns:a16="http://schemas.microsoft.com/office/drawing/2014/main" id="{144F4BA0-55CC-47D6-A2B3-FAC6928A87EE}"/>
              </a:ext>
            </a:extLst>
          </p:cNvPr>
          <p:cNvSpPr txBox="1"/>
          <p:nvPr/>
        </p:nvSpPr>
        <p:spPr>
          <a:xfrm>
            <a:off x="2066999" y="3616716"/>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2009</a:t>
            </a:r>
            <a:endParaRPr sz="800">
              <a:latin typeface="Arial"/>
              <a:cs typeface="Arial"/>
            </a:endParaRPr>
          </a:p>
        </p:txBody>
      </p:sp>
      <p:sp>
        <p:nvSpPr>
          <p:cNvPr id="57" name="object 14">
            <a:extLst>
              <a:ext uri="{FF2B5EF4-FFF2-40B4-BE49-F238E27FC236}">
                <a16:creationId xmlns:a16="http://schemas.microsoft.com/office/drawing/2014/main" id="{3E4A50C4-B102-4713-96A8-5E275B0A78AC}"/>
              </a:ext>
            </a:extLst>
          </p:cNvPr>
          <p:cNvSpPr txBox="1"/>
          <p:nvPr/>
        </p:nvSpPr>
        <p:spPr>
          <a:xfrm>
            <a:off x="1835479" y="3017979"/>
            <a:ext cx="762000" cy="484748"/>
          </a:xfrm>
          <a:prstGeom prst="rect">
            <a:avLst/>
          </a:prstGeom>
          <a:ln w="12700">
            <a:solidFill>
              <a:srgbClr val="000000"/>
            </a:solidFill>
          </a:ln>
        </p:spPr>
        <p:txBody>
          <a:bodyPr vert="horz" wrap="square" lIns="0" tIns="0"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6515" marR="50165" algn="ctr">
              <a:lnSpc>
                <a:spcPct val="100000"/>
              </a:lnSpc>
            </a:pPr>
            <a:r>
              <a:rPr sz="1050" spc="-10" dirty="0">
                <a:latin typeface="Arial"/>
                <a:cs typeface="Arial"/>
              </a:rPr>
              <a:t>Google  </a:t>
            </a:r>
            <a:r>
              <a:rPr sz="1050" spc="-5" dirty="0">
                <a:latin typeface="Arial"/>
                <a:cs typeface="Arial"/>
              </a:rPr>
              <a:t>begins</a:t>
            </a:r>
            <a:r>
              <a:rPr sz="1050" spc="-75" dirty="0">
                <a:latin typeface="Arial"/>
                <a:cs typeface="Arial"/>
              </a:rPr>
              <a:t> </a:t>
            </a:r>
            <a:r>
              <a:rPr lang="en-US" sz="1050" spc="-75" dirty="0">
                <a:latin typeface="Arial"/>
                <a:cs typeface="Arial"/>
              </a:rPr>
              <a:t>AV</a:t>
            </a:r>
            <a:r>
              <a:rPr sz="1050" spc="-5" dirty="0">
                <a:latin typeface="Arial"/>
                <a:cs typeface="Arial"/>
              </a:rPr>
              <a:t>  project</a:t>
            </a:r>
            <a:endParaRPr sz="1050" dirty="0">
              <a:latin typeface="Arial"/>
              <a:cs typeface="Arial"/>
            </a:endParaRPr>
          </a:p>
        </p:txBody>
      </p:sp>
      <p:sp>
        <p:nvSpPr>
          <p:cNvPr id="58" name="object 15">
            <a:extLst>
              <a:ext uri="{FF2B5EF4-FFF2-40B4-BE49-F238E27FC236}">
                <a16:creationId xmlns:a16="http://schemas.microsoft.com/office/drawing/2014/main" id="{6155809B-BC08-41B5-8497-D3820DEEC92A}"/>
              </a:ext>
            </a:extLst>
          </p:cNvPr>
          <p:cNvSpPr/>
          <p:nvPr/>
        </p:nvSpPr>
        <p:spPr>
          <a:xfrm>
            <a:off x="2209620" y="3497081"/>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000"/>
          </a:p>
        </p:txBody>
      </p:sp>
      <p:sp>
        <p:nvSpPr>
          <p:cNvPr id="59" name="object 16">
            <a:extLst>
              <a:ext uri="{FF2B5EF4-FFF2-40B4-BE49-F238E27FC236}">
                <a16:creationId xmlns:a16="http://schemas.microsoft.com/office/drawing/2014/main" id="{337CA3D8-8149-4E5D-A844-F2910F654197}"/>
              </a:ext>
            </a:extLst>
          </p:cNvPr>
          <p:cNvSpPr txBox="1"/>
          <p:nvPr/>
        </p:nvSpPr>
        <p:spPr>
          <a:xfrm>
            <a:off x="2981654" y="3629797"/>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2012</a:t>
            </a:r>
            <a:endParaRPr sz="800">
              <a:latin typeface="Arial"/>
              <a:cs typeface="Arial"/>
            </a:endParaRPr>
          </a:p>
        </p:txBody>
      </p:sp>
      <p:sp>
        <p:nvSpPr>
          <p:cNvPr id="60" name="object 17">
            <a:extLst>
              <a:ext uri="{FF2B5EF4-FFF2-40B4-BE49-F238E27FC236}">
                <a16:creationId xmlns:a16="http://schemas.microsoft.com/office/drawing/2014/main" id="{F84492EC-667B-4A88-94E8-5F0D491FF87E}"/>
              </a:ext>
            </a:extLst>
          </p:cNvPr>
          <p:cNvSpPr txBox="1"/>
          <p:nvPr/>
        </p:nvSpPr>
        <p:spPr>
          <a:xfrm>
            <a:off x="2749879" y="2708920"/>
            <a:ext cx="762000" cy="809196"/>
          </a:xfrm>
          <a:prstGeom prst="rect">
            <a:avLst/>
          </a:prstGeom>
          <a:ln w="12700">
            <a:solidFill>
              <a:srgbClr val="000000"/>
            </a:solidFill>
          </a:ln>
        </p:spPr>
        <p:txBody>
          <a:bodyPr vert="horz" wrap="square" lIns="0" tIns="1270"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635" indent="-2540" algn="ctr">
              <a:lnSpc>
                <a:spcPct val="100000"/>
              </a:lnSpc>
              <a:spcBef>
                <a:spcPts val="10"/>
              </a:spcBef>
            </a:pPr>
            <a:r>
              <a:rPr sz="1050" spc="-10" dirty="0">
                <a:latin typeface="Arial"/>
                <a:cs typeface="Arial"/>
              </a:rPr>
              <a:t>Google’s  </a:t>
            </a:r>
            <a:r>
              <a:rPr lang="en-US" sz="1050" spc="-5" dirty="0">
                <a:latin typeface="Arial"/>
                <a:cs typeface="Arial"/>
              </a:rPr>
              <a:t>AV</a:t>
            </a:r>
            <a:r>
              <a:rPr sz="1050" spc="-5" dirty="0">
                <a:latin typeface="Arial"/>
                <a:cs typeface="Arial"/>
              </a:rPr>
              <a:t> passes a  14-mile  driving</a:t>
            </a:r>
            <a:r>
              <a:rPr sz="1050" spc="-25" dirty="0">
                <a:latin typeface="Arial"/>
                <a:cs typeface="Arial"/>
              </a:rPr>
              <a:t> </a:t>
            </a:r>
            <a:r>
              <a:rPr sz="1050" spc="-5" dirty="0">
                <a:latin typeface="Arial"/>
                <a:cs typeface="Arial"/>
              </a:rPr>
              <a:t>test</a:t>
            </a:r>
            <a:r>
              <a:rPr sz="1050" spc="-55" dirty="0">
                <a:latin typeface="Arial"/>
                <a:cs typeface="Arial"/>
              </a:rPr>
              <a:t> </a:t>
            </a:r>
            <a:r>
              <a:rPr sz="1050" spc="-5" dirty="0">
                <a:latin typeface="Arial"/>
                <a:cs typeface="Arial"/>
              </a:rPr>
              <a:t>in  Nevada</a:t>
            </a:r>
            <a:endParaRPr sz="1050" dirty="0">
              <a:latin typeface="Arial"/>
              <a:cs typeface="Arial"/>
            </a:endParaRPr>
          </a:p>
        </p:txBody>
      </p:sp>
      <p:sp>
        <p:nvSpPr>
          <p:cNvPr id="61" name="object 18">
            <a:extLst>
              <a:ext uri="{FF2B5EF4-FFF2-40B4-BE49-F238E27FC236}">
                <a16:creationId xmlns:a16="http://schemas.microsoft.com/office/drawing/2014/main" id="{11E86243-4D82-413A-AF13-17F3F62ABBA9}"/>
              </a:ext>
            </a:extLst>
          </p:cNvPr>
          <p:cNvSpPr/>
          <p:nvPr/>
        </p:nvSpPr>
        <p:spPr>
          <a:xfrm>
            <a:off x="3130879" y="3514607"/>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000"/>
          </a:p>
        </p:txBody>
      </p:sp>
      <p:sp>
        <p:nvSpPr>
          <p:cNvPr id="62" name="object 19">
            <a:extLst>
              <a:ext uri="{FF2B5EF4-FFF2-40B4-BE49-F238E27FC236}">
                <a16:creationId xmlns:a16="http://schemas.microsoft.com/office/drawing/2014/main" id="{40CDBF13-927B-4DF3-B7AD-D41DAA906606}"/>
              </a:ext>
            </a:extLst>
          </p:cNvPr>
          <p:cNvSpPr txBox="1"/>
          <p:nvPr/>
        </p:nvSpPr>
        <p:spPr>
          <a:xfrm>
            <a:off x="3317314" y="3879225"/>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2013</a:t>
            </a:r>
            <a:endParaRPr sz="800">
              <a:latin typeface="Arial"/>
              <a:cs typeface="Arial"/>
            </a:endParaRPr>
          </a:p>
        </p:txBody>
      </p:sp>
      <p:sp>
        <p:nvSpPr>
          <p:cNvPr id="63" name="object 20">
            <a:extLst>
              <a:ext uri="{FF2B5EF4-FFF2-40B4-BE49-F238E27FC236}">
                <a16:creationId xmlns:a16="http://schemas.microsoft.com/office/drawing/2014/main" id="{668CF279-E9A8-465E-9921-A4C242569010}"/>
              </a:ext>
            </a:extLst>
          </p:cNvPr>
          <p:cNvSpPr txBox="1"/>
          <p:nvPr/>
        </p:nvSpPr>
        <p:spPr>
          <a:xfrm>
            <a:off x="2993845" y="4150243"/>
            <a:ext cx="945515" cy="972061"/>
          </a:xfrm>
          <a:prstGeom prst="rect">
            <a:avLst/>
          </a:prstGeom>
          <a:ln w="12700">
            <a:solidFill>
              <a:srgbClr val="000000"/>
            </a:solidFill>
          </a:ln>
        </p:spPr>
        <p:txBody>
          <a:bodyPr vert="horz" wrap="square" lIns="0" tIns="2540"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735" marR="32384" indent="635" algn="ctr">
              <a:lnSpc>
                <a:spcPct val="100000"/>
              </a:lnSpc>
              <a:spcBef>
                <a:spcPts val="20"/>
              </a:spcBef>
            </a:pPr>
            <a:r>
              <a:rPr sz="1050" spc="-5" dirty="0">
                <a:latin typeface="Arial"/>
                <a:cs typeface="Arial"/>
              </a:rPr>
              <a:t>Mercedes and  Infiniti produce  cars </a:t>
            </a:r>
            <a:r>
              <a:rPr sz="1050" spc="-10" dirty="0">
                <a:latin typeface="Arial"/>
                <a:cs typeface="Arial"/>
              </a:rPr>
              <a:t>with </a:t>
            </a:r>
            <a:r>
              <a:rPr sz="1050" spc="-5" dirty="0">
                <a:latin typeface="Arial"/>
                <a:cs typeface="Arial"/>
              </a:rPr>
              <a:t>radar  sensors and  </a:t>
            </a:r>
            <a:r>
              <a:rPr sz="1050" dirty="0">
                <a:latin typeface="Arial"/>
                <a:cs typeface="Arial"/>
              </a:rPr>
              <a:t>some </a:t>
            </a:r>
            <a:r>
              <a:rPr lang="en-US" sz="1050" dirty="0">
                <a:latin typeface="Arial"/>
                <a:cs typeface="Arial"/>
              </a:rPr>
              <a:t>AD</a:t>
            </a:r>
            <a:r>
              <a:rPr lang="en-SE" sz="1050" dirty="0">
                <a:latin typeface="Arial"/>
                <a:cs typeface="Arial"/>
              </a:rPr>
              <a:t> </a:t>
            </a:r>
            <a:r>
              <a:rPr sz="1050" spc="-5" dirty="0">
                <a:latin typeface="Arial"/>
                <a:cs typeface="Arial"/>
              </a:rPr>
              <a:t>features</a:t>
            </a:r>
            <a:endParaRPr sz="1050" dirty="0">
              <a:latin typeface="Arial"/>
              <a:cs typeface="Arial"/>
            </a:endParaRPr>
          </a:p>
        </p:txBody>
      </p:sp>
      <p:sp>
        <p:nvSpPr>
          <p:cNvPr id="64" name="object 21">
            <a:extLst>
              <a:ext uri="{FF2B5EF4-FFF2-40B4-BE49-F238E27FC236}">
                <a16:creationId xmlns:a16="http://schemas.microsoft.com/office/drawing/2014/main" id="{3F1CF09E-B8FF-48CC-A4AB-E374E47BD14A}"/>
              </a:ext>
            </a:extLst>
          </p:cNvPr>
          <p:cNvSpPr/>
          <p:nvPr/>
        </p:nvSpPr>
        <p:spPr>
          <a:xfrm>
            <a:off x="3466539" y="4021083"/>
            <a:ext cx="0" cy="118110"/>
          </a:xfrm>
          <a:custGeom>
            <a:avLst/>
            <a:gdLst/>
            <a:ahLst/>
            <a:cxnLst/>
            <a:rect l="l" t="t" r="r" b="b"/>
            <a:pathLst>
              <a:path h="118110">
                <a:moveTo>
                  <a:pt x="0" y="0"/>
                </a:moveTo>
                <a:lnTo>
                  <a:pt x="0" y="117602"/>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5" name="object 22">
            <a:extLst>
              <a:ext uri="{FF2B5EF4-FFF2-40B4-BE49-F238E27FC236}">
                <a16:creationId xmlns:a16="http://schemas.microsoft.com/office/drawing/2014/main" id="{8679BA24-DECB-4D03-ADBB-5401C41B1591}"/>
              </a:ext>
            </a:extLst>
          </p:cNvPr>
          <p:cNvSpPr txBox="1"/>
          <p:nvPr/>
        </p:nvSpPr>
        <p:spPr>
          <a:xfrm>
            <a:off x="4288103" y="3866651"/>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2013</a:t>
            </a:r>
            <a:endParaRPr sz="800">
              <a:latin typeface="Arial"/>
              <a:cs typeface="Arial"/>
            </a:endParaRPr>
          </a:p>
        </p:txBody>
      </p:sp>
      <p:sp>
        <p:nvSpPr>
          <p:cNvPr id="66" name="object 23">
            <a:extLst>
              <a:ext uri="{FF2B5EF4-FFF2-40B4-BE49-F238E27FC236}">
                <a16:creationId xmlns:a16="http://schemas.microsoft.com/office/drawing/2014/main" id="{FE106856-8C3A-4A8E-A98F-77C0F3EBA12F}"/>
              </a:ext>
            </a:extLst>
          </p:cNvPr>
          <p:cNvSpPr txBox="1"/>
          <p:nvPr/>
        </p:nvSpPr>
        <p:spPr>
          <a:xfrm>
            <a:off x="4056200" y="4150243"/>
            <a:ext cx="762000" cy="647613"/>
          </a:xfrm>
          <a:prstGeom prst="rect">
            <a:avLst/>
          </a:prstGeom>
          <a:ln w="12700">
            <a:solidFill>
              <a:srgbClr val="000000"/>
            </a:solidFill>
          </a:ln>
        </p:spPr>
        <p:txBody>
          <a:bodyPr vert="horz" wrap="square" lIns="0" tIns="1270"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05" algn="ctr">
              <a:lnSpc>
                <a:spcPct val="100000"/>
              </a:lnSpc>
              <a:spcBef>
                <a:spcPts val="10"/>
              </a:spcBef>
            </a:pPr>
            <a:r>
              <a:rPr sz="1050" spc="-5" dirty="0">
                <a:latin typeface="Arial"/>
                <a:cs typeface="Arial"/>
              </a:rPr>
              <a:t>NHTSA</a:t>
            </a:r>
            <a:endParaRPr sz="1050" dirty="0">
              <a:latin typeface="Arial"/>
              <a:cs typeface="Arial"/>
            </a:endParaRPr>
          </a:p>
          <a:p>
            <a:pPr marL="32384" marR="24130" indent="-635" algn="ctr">
              <a:lnSpc>
                <a:spcPct val="100000"/>
              </a:lnSpc>
            </a:pPr>
            <a:r>
              <a:rPr sz="1050" spc="-5" dirty="0">
                <a:latin typeface="Arial"/>
                <a:cs typeface="Arial"/>
              </a:rPr>
              <a:t>releases  initial policy  </a:t>
            </a:r>
            <a:r>
              <a:rPr sz="1050" spc="-10" dirty="0">
                <a:latin typeface="Arial"/>
                <a:cs typeface="Arial"/>
              </a:rPr>
              <a:t>on  </a:t>
            </a:r>
            <a:r>
              <a:rPr lang="en-US" sz="1050" spc="-10" dirty="0">
                <a:latin typeface="Arial"/>
                <a:cs typeface="Arial"/>
              </a:rPr>
              <a:t>AVs</a:t>
            </a:r>
            <a:endParaRPr sz="1050" dirty="0">
              <a:latin typeface="Arial"/>
              <a:cs typeface="Arial"/>
            </a:endParaRPr>
          </a:p>
        </p:txBody>
      </p:sp>
      <p:sp>
        <p:nvSpPr>
          <p:cNvPr id="67" name="object 24">
            <a:extLst>
              <a:ext uri="{FF2B5EF4-FFF2-40B4-BE49-F238E27FC236}">
                <a16:creationId xmlns:a16="http://schemas.microsoft.com/office/drawing/2014/main" id="{35F05EBE-45B1-4BA1-911A-6CE29AE77D28}"/>
              </a:ext>
            </a:extLst>
          </p:cNvPr>
          <p:cNvSpPr/>
          <p:nvPr/>
        </p:nvSpPr>
        <p:spPr>
          <a:xfrm>
            <a:off x="4437200" y="4021083"/>
            <a:ext cx="0" cy="118110"/>
          </a:xfrm>
          <a:custGeom>
            <a:avLst/>
            <a:gdLst/>
            <a:ahLst/>
            <a:cxnLst/>
            <a:rect l="l" t="t" r="r" b="b"/>
            <a:pathLst>
              <a:path h="118110">
                <a:moveTo>
                  <a:pt x="0" y="0"/>
                </a:moveTo>
                <a:lnTo>
                  <a:pt x="0" y="117602"/>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8" name="object 25">
            <a:extLst>
              <a:ext uri="{FF2B5EF4-FFF2-40B4-BE49-F238E27FC236}">
                <a16:creationId xmlns:a16="http://schemas.microsoft.com/office/drawing/2014/main" id="{148856AA-0DA7-4C51-8830-E1C468606857}"/>
              </a:ext>
            </a:extLst>
          </p:cNvPr>
          <p:cNvSpPr txBox="1"/>
          <p:nvPr/>
        </p:nvSpPr>
        <p:spPr>
          <a:xfrm>
            <a:off x="4752541" y="3622812"/>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2015</a:t>
            </a:r>
            <a:endParaRPr sz="800">
              <a:latin typeface="Arial"/>
              <a:cs typeface="Arial"/>
            </a:endParaRPr>
          </a:p>
        </p:txBody>
      </p:sp>
      <p:sp>
        <p:nvSpPr>
          <p:cNvPr id="69" name="object 26">
            <a:extLst>
              <a:ext uri="{FF2B5EF4-FFF2-40B4-BE49-F238E27FC236}">
                <a16:creationId xmlns:a16="http://schemas.microsoft.com/office/drawing/2014/main" id="{8D53376E-CAF9-464F-A114-F1C3FABB8F14}"/>
              </a:ext>
            </a:extLst>
          </p:cNvPr>
          <p:cNvSpPr txBox="1"/>
          <p:nvPr/>
        </p:nvSpPr>
        <p:spPr>
          <a:xfrm>
            <a:off x="4511115" y="3017338"/>
            <a:ext cx="762000" cy="485389"/>
          </a:xfrm>
          <a:prstGeom prst="rect">
            <a:avLst/>
          </a:prstGeom>
          <a:ln w="12700">
            <a:solidFill>
              <a:srgbClr val="000000"/>
            </a:solidFill>
          </a:ln>
        </p:spPr>
        <p:txBody>
          <a:bodyPr vert="horz" wrap="square" lIns="0" tIns="6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1594" marR="54610" indent="2540" algn="ctr">
              <a:lnSpc>
                <a:spcPct val="100000"/>
              </a:lnSpc>
              <a:spcBef>
                <a:spcPts val="5"/>
              </a:spcBef>
            </a:pPr>
            <a:r>
              <a:rPr sz="1050" spc="-5" dirty="0">
                <a:latin typeface="Arial"/>
                <a:cs typeface="Arial"/>
              </a:rPr>
              <a:t>Tesla </a:t>
            </a:r>
            <a:r>
              <a:rPr lang="en-US" sz="1050" spc="-5" dirty="0">
                <a:latin typeface="Arial"/>
                <a:cs typeface="Arial"/>
              </a:rPr>
              <a:t> releases</a:t>
            </a:r>
            <a:r>
              <a:rPr lang="en-US" sz="1050" spc="-95" dirty="0">
                <a:latin typeface="Arial"/>
                <a:cs typeface="Arial"/>
              </a:rPr>
              <a:t> </a:t>
            </a:r>
            <a:r>
              <a:rPr lang="en-US" sz="1050" spc="-5" dirty="0">
                <a:latin typeface="Arial"/>
                <a:cs typeface="Arial"/>
              </a:rPr>
              <a:t>  </a:t>
            </a:r>
            <a:r>
              <a:rPr sz="1050" spc="-10" dirty="0">
                <a:latin typeface="Arial"/>
                <a:cs typeface="Arial"/>
              </a:rPr>
              <a:t>Auto-Pilot</a:t>
            </a:r>
            <a:endParaRPr sz="1050" dirty="0">
              <a:latin typeface="Arial"/>
              <a:cs typeface="Arial"/>
            </a:endParaRPr>
          </a:p>
        </p:txBody>
      </p:sp>
      <p:sp>
        <p:nvSpPr>
          <p:cNvPr id="70" name="object 27">
            <a:extLst>
              <a:ext uri="{FF2B5EF4-FFF2-40B4-BE49-F238E27FC236}">
                <a16:creationId xmlns:a16="http://schemas.microsoft.com/office/drawing/2014/main" id="{19D9A15A-E90F-435F-90E2-880AB2CF95DA}"/>
              </a:ext>
            </a:extLst>
          </p:cNvPr>
          <p:cNvSpPr/>
          <p:nvPr/>
        </p:nvSpPr>
        <p:spPr>
          <a:xfrm>
            <a:off x="4892115" y="3530102"/>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000"/>
          </a:p>
        </p:txBody>
      </p:sp>
      <p:sp>
        <p:nvSpPr>
          <p:cNvPr id="71" name="object 28">
            <a:extLst>
              <a:ext uri="{FF2B5EF4-FFF2-40B4-BE49-F238E27FC236}">
                <a16:creationId xmlns:a16="http://schemas.microsoft.com/office/drawing/2014/main" id="{A3E25086-2365-43E4-A680-5799468577FB}"/>
              </a:ext>
            </a:extLst>
          </p:cNvPr>
          <p:cNvSpPr txBox="1"/>
          <p:nvPr/>
        </p:nvSpPr>
        <p:spPr>
          <a:xfrm>
            <a:off x="5915100" y="3631651"/>
            <a:ext cx="251460" cy="148590"/>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2015</a:t>
            </a:r>
            <a:endParaRPr sz="800">
              <a:latin typeface="Arial"/>
              <a:cs typeface="Arial"/>
            </a:endParaRPr>
          </a:p>
        </p:txBody>
      </p:sp>
      <p:sp>
        <p:nvSpPr>
          <p:cNvPr id="72" name="object 29">
            <a:extLst>
              <a:ext uri="{FF2B5EF4-FFF2-40B4-BE49-F238E27FC236}">
                <a16:creationId xmlns:a16="http://schemas.microsoft.com/office/drawing/2014/main" id="{5EAEB631-C6E6-4F66-A0F3-80CCB5F1D877}"/>
              </a:ext>
            </a:extLst>
          </p:cNvPr>
          <p:cNvSpPr txBox="1"/>
          <p:nvPr/>
        </p:nvSpPr>
        <p:spPr>
          <a:xfrm>
            <a:off x="5416878" y="2689889"/>
            <a:ext cx="1258570" cy="811119"/>
          </a:xfrm>
          <a:prstGeom prst="rect">
            <a:avLst/>
          </a:prstGeom>
          <a:ln w="12700">
            <a:solidFill>
              <a:srgbClr val="000000"/>
            </a:solidFill>
          </a:ln>
        </p:spPr>
        <p:txBody>
          <a:bodyPr vert="horz" wrap="square" lIns="0" tIns="317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 marR="5080" indent="1270" algn="ctr">
              <a:lnSpc>
                <a:spcPct val="100000"/>
              </a:lnSpc>
            </a:pPr>
            <a:r>
              <a:rPr sz="1050" spc="-5" dirty="0">
                <a:latin typeface="Arial"/>
                <a:cs typeface="Arial"/>
              </a:rPr>
              <a:t>Uber hires 40  C</a:t>
            </a:r>
            <a:r>
              <a:rPr lang="en-US" sz="1050" spc="-5" dirty="0">
                <a:latin typeface="Arial"/>
                <a:cs typeface="Arial"/>
              </a:rPr>
              <a:t>MU</a:t>
            </a:r>
            <a:r>
              <a:rPr sz="1050" spc="-10" dirty="0">
                <a:latin typeface="Arial"/>
                <a:cs typeface="Arial"/>
              </a:rPr>
              <a:t>  </a:t>
            </a:r>
            <a:r>
              <a:rPr sz="1050" spc="-5" dirty="0">
                <a:latin typeface="Arial"/>
                <a:cs typeface="Arial"/>
              </a:rPr>
              <a:t>robotics researchers  to </a:t>
            </a:r>
            <a:r>
              <a:rPr sz="1050" spc="-10" dirty="0">
                <a:latin typeface="Arial"/>
                <a:cs typeface="Arial"/>
              </a:rPr>
              <a:t>work </a:t>
            </a:r>
            <a:r>
              <a:rPr sz="1050" spc="-5" dirty="0">
                <a:latin typeface="Arial"/>
                <a:cs typeface="Arial"/>
              </a:rPr>
              <a:t>on  </a:t>
            </a:r>
            <a:r>
              <a:rPr lang="en-US" sz="1050" spc="-5" dirty="0">
                <a:latin typeface="Arial"/>
                <a:cs typeface="Arial"/>
              </a:rPr>
              <a:t>AVs</a:t>
            </a:r>
            <a:r>
              <a:rPr sz="1050" spc="-5" dirty="0">
                <a:latin typeface="Arial"/>
                <a:cs typeface="Arial"/>
              </a:rPr>
              <a:t>;  Ford begins testing</a:t>
            </a:r>
            <a:r>
              <a:rPr sz="1050" spc="-90" dirty="0">
                <a:latin typeface="Arial"/>
                <a:cs typeface="Arial"/>
              </a:rPr>
              <a:t> </a:t>
            </a:r>
            <a:r>
              <a:rPr sz="1050" spc="-5" dirty="0">
                <a:latin typeface="Arial"/>
                <a:cs typeface="Arial"/>
              </a:rPr>
              <a:t>its </a:t>
            </a:r>
            <a:r>
              <a:rPr lang="en-US" sz="1050" spc="-5" dirty="0">
                <a:latin typeface="Arial"/>
                <a:cs typeface="Arial"/>
              </a:rPr>
              <a:t>AVs.</a:t>
            </a:r>
            <a:endParaRPr sz="1050" dirty="0">
              <a:latin typeface="Arial"/>
              <a:cs typeface="Arial"/>
            </a:endParaRPr>
          </a:p>
        </p:txBody>
      </p:sp>
      <p:sp>
        <p:nvSpPr>
          <p:cNvPr id="73" name="object 30">
            <a:extLst>
              <a:ext uri="{FF2B5EF4-FFF2-40B4-BE49-F238E27FC236}">
                <a16:creationId xmlns:a16="http://schemas.microsoft.com/office/drawing/2014/main" id="{F11146C8-4076-4037-A0F1-8B4698674941}"/>
              </a:ext>
            </a:extLst>
          </p:cNvPr>
          <p:cNvSpPr/>
          <p:nvPr/>
        </p:nvSpPr>
        <p:spPr>
          <a:xfrm>
            <a:off x="6030797" y="3518672"/>
            <a:ext cx="0" cy="118110"/>
          </a:xfrm>
          <a:custGeom>
            <a:avLst/>
            <a:gdLst/>
            <a:ahLst/>
            <a:cxnLst/>
            <a:rect l="l" t="t" r="r" b="b"/>
            <a:pathLst>
              <a:path h="118110">
                <a:moveTo>
                  <a:pt x="0" y="0"/>
                </a:moveTo>
                <a:lnTo>
                  <a:pt x="0" y="117729"/>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000"/>
          </a:p>
        </p:txBody>
      </p:sp>
      <p:sp>
        <p:nvSpPr>
          <p:cNvPr id="74" name="object 31">
            <a:extLst>
              <a:ext uri="{FF2B5EF4-FFF2-40B4-BE49-F238E27FC236}">
                <a16:creationId xmlns:a16="http://schemas.microsoft.com/office/drawing/2014/main" id="{730BA260-E047-4C40-A3D5-0B5929C2E342}"/>
              </a:ext>
            </a:extLst>
          </p:cNvPr>
          <p:cNvSpPr txBox="1"/>
          <p:nvPr/>
        </p:nvSpPr>
        <p:spPr>
          <a:xfrm>
            <a:off x="6154367" y="3860301"/>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2016</a:t>
            </a:r>
            <a:endParaRPr sz="800">
              <a:latin typeface="Arial"/>
              <a:cs typeface="Arial"/>
            </a:endParaRPr>
          </a:p>
        </p:txBody>
      </p:sp>
      <p:sp>
        <p:nvSpPr>
          <p:cNvPr id="75" name="object 32">
            <a:extLst>
              <a:ext uri="{FF2B5EF4-FFF2-40B4-BE49-F238E27FC236}">
                <a16:creationId xmlns:a16="http://schemas.microsoft.com/office/drawing/2014/main" id="{A26197F0-1F43-4BA8-8B92-8AB00EEF6ADA}"/>
              </a:ext>
            </a:extLst>
          </p:cNvPr>
          <p:cNvSpPr txBox="1"/>
          <p:nvPr/>
        </p:nvSpPr>
        <p:spPr>
          <a:xfrm>
            <a:off x="5669354" y="4150243"/>
            <a:ext cx="1231900" cy="1133644"/>
          </a:xfrm>
          <a:prstGeom prst="rect">
            <a:avLst/>
          </a:prstGeom>
          <a:ln w="12700">
            <a:solidFill>
              <a:srgbClr val="000000"/>
            </a:solidFill>
          </a:ln>
        </p:spPr>
        <p:txBody>
          <a:bodyPr vert="horz" wrap="square" lIns="0" tIns="2540"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 indent="-635" algn="ctr">
              <a:lnSpc>
                <a:spcPct val="100000"/>
              </a:lnSpc>
              <a:spcBef>
                <a:spcPts val="20"/>
              </a:spcBef>
            </a:pPr>
            <a:r>
              <a:rPr sz="1050" spc="-5" dirty="0">
                <a:latin typeface="Arial"/>
                <a:cs typeface="Arial"/>
              </a:rPr>
              <a:t>Major acquisitions  and partnerships</a:t>
            </a:r>
            <a:r>
              <a:rPr sz="1050" spc="-80" dirty="0">
                <a:latin typeface="Arial"/>
                <a:cs typeface="Arial"/>
              </a:rPr>
              <a:t> </a:t>
            </a:r>
            <a:r>
              <a:rPr sz="1050" spc="-5" dirty="0">
                <a:latin typeface="Arial"/>
                <a:cs typeface="Arial"/>
              </a:rPr>
              <a:t>(GM  and Cruise  Automation; GM and  </a:t>
            </a:r>
            <a:r>
              <a:rPr sz="1050" spc="-10" dirty="0">
                <a:latin typeface="Arial"/>
                <a:cs typeface="Arial"/>
              </a:rPr>
              <a:t>Lyft; Toyota </a:t>
            </a:r>
            <a:r>
              <a:rPr sz="1050" spc="-5" dirty="0">
                <a:latin typeface="Arial"/>
                <a:cs typeface="Arial"/>
              </a:rPr>
              <a:t>and  </a:t>
            </a:r>
            <a:r>
              <a:rPr sz="1050" spc="-10" dirty="0">
                <a:latin typeface="Arial"/>
                <a:cs typeface="Arial"/>
              </a:rPr>
              <a:t>Jaybridge </a:t>
            </a:r>
            <a:r>
              <a:rPr sz="1050" spc="-5" dirty="0">
                <a:latin typeface="Arial"/>
                <a:cs typeface="Arial"/>
              </a:rPr>
              <a:t>Robotics;  Uber and</a:t>
            </a:r>
            <a:r>
              <a:rPr sz="1050" spc="-30" dirty="0">
                <a:latin typeface="Arial"/>
                <a:cs typeface="Arial"/>
              </a:rPr>
              <a:t> </a:t>
            </a:r>
            <a:r>
              <a:rPr sz="1050" spc="-10" dirty="0">
                <a:latin typeface="Arial"/>
                <a:cs typeface="Arial"/>
              </a:rPr>
              <a:t>Volvo)</a:t>
            </a:r>
            <a:endParaRPr sz="1050">
              <a:latin typeface="Arial"/>
              <a:cs typeface="Arial"/>
            </a:endParaRPr>
          </a:p>
        </p:txBody>
      </p:sp>
      <p:sp>
        <p:nvSpPr>
          <p:cNvPr id="76" name="object 33">
            <a:extLst>
              <a:ext uri="{FF2B5EF4-FFF2-40B4-BE49-F238E27FC236}">
                <a16:creationId xmlns:a16="http://schemas.microsoft.com/office/drawing/2014/main" id="{0EE57A13-0E7D-493E-9649-DC45ABE0D41A}"/>
              </a:ext>
            </a:extLst>
          </p:cNvPr>
          <p:cNvSpPr/>
          <p:nvPr/>
        </p:nvSpPr>
        <p:spPr>
          <a:xfrm>
            <a:off x="6286828" y="4002541"/>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7" name="object 34">
            <a:extLst>
              <a:ext uri="{FF2B5EF4-FFF2-40B4-BE49-F238E27FC236}">
                <a16:creationId xmlns:a16="http://schemas.microsoft.com/office/drawing/2014/main" id="{779EF899-39B0-479A-AD2D-4346B7FAEB03}"/>
              </a:ext>
            </a:extLst>
          </p:cNvPr>
          <p:cNvSpPr txBox="1"/>
          <p:nvPr/>
        </p:nvSpPr>
        <p:spPr>
          <a:xfrm>
            <a:off x="7729294" y="3629797"/>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2017</a:t>
            </a:r>
            <a:endParaRPr sz="800">
              <a:latin typeface="Arial"/>
              <a:cs typeface="Arial"/>
            </a:endParaRPr>
          </a:p>
        </p:txBody>
      </p:sp>
      <p:sp>
        <p:nvSpPr>
          <p:cNvPr id="78" name="object 35">
            <a:extLst>
              <a:ext uri="{FF2B5EF4-FFF2-40B4-BE49-F238E27FC236}">
                <a16:creationId xmlns:a16="http://schemas.microsoft.com/office/drawing/2014/main" id="{B63E3B86-7447-4AAD-9973-80EDB138E5CA}"/>
              </a:ext>
            </a:extLst>
          </p:cNvPr>
          <p:cNvSpPr txBox="1"/>
          <p:nvPr/>
        </p:nvSpPr>
        <p:spPr>
          <a:xfrm>
            <a:off x="7469961" y="2708920"/>
            <a:ext cx="846455" cy="808555"/>
          </a:xfrm>
          <a:prstGeom prst="rect">
            <a:avLst/>
          </a:prstGeom>
          <a:ln w="12700">
            <a:solidFill>
              <a:srgbClr val="000000"/>
            </a:solidFill>
          </a:ln>
        </p:spPr>
        <p:txBody>
          <a:bodyPr vert="horz" wrap="square" lIns="0" tIns="6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 marR="3175" algn="ctr">
              <a:lnSpc>
                <a:spcPct val="100000"/>
              </a:lnSpc>
              <a:spcBef>
                <a:spcPts val="5"/>
              </a:spcBef>
            </a:pPr>
            <a:r>
              <a:rPr sz="1050" spc="-5" dirty="0">
                <a:latin typeface="Arial"/>
                <a:cs typeface="Arial"/>
              </a:rPr>
              <a:t>NHTSA</a:t>
            </a:r>
            <a:r>
              <a:rPr sz="1050" spc="-70" dirty="0">
                <a:latin typeface="Arial"/>
                <a:cs typeface="Arial"/>
              </a:rPr>
              <a:t> </a:t>
            </a:r>
            <a:r>
              <a:rPr sz="1050" spc="-5" dirty="0">
                <a:latin typeface="Arial"/>
                <a:cs typeface="Arial"/>
              </a:rPr>
              <a:t>issues  revised safety  guidelines </a:t>
            </a:r>
            <a:r>
              <a:rPr sz="1050" dirty="0">
                <a:latin typeface="Arial"/>
                <a:cs typeface="Arial"/>
              </a:rPr>
              <a:t>for  </a:t>
            </a:r>
            <a:r>
              <a:rPr lang="en-US" sz="1050" spc="-5" dirty="0">
                <a:latin typeface="Arial"/>
                <a:cs typeface="Arial"/>
              </a:rPr>
              <a:t>AVs</a:t>
            </a:r>
            <a:endParaRPr sz="1050" dirty="0">
              <a:latin typeface="Arial"/>
              <a:cs typeface="Arial"/>
            </a:endParaRPr>
          </a:p>
        </p:txBody>
      </p:sp>
      <p:sp>
        <p:nvSpPr>
          <p:cNvPr id="79" name="object 36">
            <a:extLst>
              <a:ext uri="{FF2B5EF4-FFF2-40B4-BE49-F238E27FC236}">
                <a16:creationId xmlns:a16="http://schemas.microsoft.com/office/drawing/2014/main" id="{43D6FF19-CDEE-4A24-9676-9C40674AF6EC}"/>
              </a:ext>
            </a:extLst>
          </p:cNvPr>
          <p:cNvSpPr/>
          <p:nvPr/>
        </p:nvSpPr>
        <p:spPr>
          <a:xfrm>
            <a:off x="7852485" y="3535181"/>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000"/>
          </a:p>
        </p:txBody>
      </p:sp>
      <p:sp>
        <p:nvSpPr>
          <p:cNvPr id="80" name="object 37">
            <a:extLst>
              <a:ext uri="{FF2B5EF4-FFF2-40B4-BE49-F238E27FC236}">
                <a16:creationId xmlns:a16="http://schemas.microsoft.com/office/drawing/2014/main" id="{6EBA945C-26C6-4E41-B5FD-338B87B69D33}"/>
              </a:ext>
            </a:extLst>
          </p:cNvPr>
          <p:cNvSpPr txBox="1"/>
          <p:nvPr/>
        </p:nvSpPr>
        <p:spPr>
          <a:xfrm>
            <a:off x="7083880" y="4150243"/>
            <a:ext cx="1029969" cy="971420"/>
          </a:xfrm>
          <a:prstGeom prst="rect">
            <a:avLst/>
          </a:prstGeom>
          <a:ln w="12700">
            <a:solidFill>
              <a:srgbClr val="000000"/>
            </a:solidFill>
          </a:ln>
        </p:spPr>
        <p:txBody>
          <a:bodyPr vert="horz" wrap="square" lIns="0" tIns="190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505" marR="94615" algn="ctr">
              <a:lnSpc>
                <a:spcPct val="100000"/>
              </a:lnSpc>
              <a:spcBef>
                <a:spcPts val="15"/>
              </a:spcBef>
            </a:pPr>
            <a:r>
              <a:rPr sz="1050" spc="-5" dirty="0">
                <a:latin typeface="Arial"/>
                <a:cs typeface="Arial"/>
              </a:rPr>
              <a:t>NHTSA</a:t>
            </a:r>
            <a:r>
              <a:rPr sz="1050" spc="-70" dirty="0">
                <a:latin typeface="Arial"/>
                <a:cs typeface="Arial"/>
              </a:rPr>
              <a:t> </a:t>
            </a:r>
            <a:r>
              <a:rPr sz="1050" spc="-5" dirty="0">
                <a:latin typeface="Arial"/>
                <a:cs typeface="Arial"/>
              </a:rPr>
              <a:t>issues  guidelines </a:t>
            </a:r>
            <a:r>
              <a:rPr sz="1050" dirty="0">
                <a:latin typeface="Arial"/>
                <a:cs typeface="Arial"/>
              </a:rPr>
              <a:t>for  </a:t>
            </a:r>
            <a:r>
              <a:rPr sz="1050" spc="-5" dirty="0">
                <a:latin typeface="Arial"/>
                <a:cs typeface="Arial"/>
              </a:rPr>
              <a:t>testing and  </a:t>
            </a:r>
            <a:r>
              <a:rPr sz="1050" spc="-10" dirty="0">
                <a:latin typeface="Arial"/>
                <a:cs typeface="Arial"/>
              </a:rPr>
              <a:t>deployment </a:t>
            </a:r>
            <a:r>
              <a:rPr sz="1050" spc="-5" dirty="0">
                <a:latin typeface="Arial"/>
                <a:cs typeface="Arial"/>
              </a:rPr>
              <a:t>of  </a:t>
            </a:r>
            <a:r>
              <a:rPr lang="en-US" sz="1050" spc="-5" dirty="0">
                <a:latin typeface="Arial"/>
                <a:cs typeface="Arial"/>
              </a:rPr>
              <a:t>AVs</a:t>
            </a:r>
            <a:endParaRPr sz="1050" dirty="0">
              <a:latin typeface="Arial"/>
              <a:cs typeface="Arial"/>
            </a:endParaRPr>
          </a:p>
        </p:txBody>
      </p:sp>
      <p:sp>
        <p:nvSpPr>
          <p:cNvPr id="81" name="object 38">
            <a:extLst>
              <a:ext uri="{FF2B5EF4-FFF2-40B4-BE49-F238E27FC236}">
                <a16:creationId xmlns:a16="http://schemas.microsoft.com/office/drawing/2014/main" id="{B3C544C9-A29E-4820-8D2C-96890B2E228B}"/>
              </a:ext>
            </a:extLst>
          </p:cNvPr>
          <p:cNvSpPr txBox="1"/>
          <p:nvPr/>
        </p:nvSpPr>
        <p:spPr>
          <a:xfrm>
            <a:off x="7411032" y="3856618"/>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2016</a:t>
            </a:r>
            <a:endParaRPr sz="800">
              <a:latin typeface="Arial"/>
              <a:cs typeface="Arial"/>
            </a:endParaRPr>
          </a:p>
        </p:txBody>
      </p:sp>
      <p:sp>
        <p:nvSpPr>
          <p:cNvPr id="82" name="object 39">
            <a:extLst>
              <a:ext uri="{FF2B5EF4-FFF2-40B4-BE49-F238E27FC236}">
                <a16:creationId xmlns:a16="http://schemas.microsoft.com/office/drawing/2014/main" id="{FC5C5605-6BFB-47C1-8E3D-DEEA9A4FA884}"/>
              </a:ext>
            </a:extLst>
          </p:cNvPr>
          <p:cNvSpPr/>
          <p:nvPr/>
        </p:nvSpPr>
        <p:spPr>
          <a:xfrm>
            <a:off x="7546668" y="3996191"/>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3" name="object 13">
            <a:extLst>
              <a:ext uri="{FF2B5EF4-FFF2-40B4-BE49-F238E27FC236}">
                <a16:creationId xmlns:a16="http://schemas.microsoft.com/office/drawing/2014/main" id="{6E4E2AA2-3199-4ECD-892B-AE12BEB2603F}"/>
              </a:ext>
            </a:extLst>
          </p:cNvPr>
          <p:cNvSpPr txBox="1"/>
          <p:nvPr/>
        </p:nvSpPr>
        <p:spPr>
          <a:xfrm>
            <a:off x="926158" y="3594420"/>
            <a:ext cx="419226" cy="136576"/>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a:t>
            </a:r>
            <a:r>
              <a:rPr lang="en-US" sz="800" spc="-5" dirty="0">
                <a:latin typeface="Arial"/>
                <a:cs typeface="Arial"/>
              </a:rPr>
              <a:t>04/</a:t>
            </a:r>
            <a:r>
              <a:rPr sz="800" spc="-5" dirty="0">
                <a:latin typeface="Arial"/>
                <a:cs typeface="Arial"/>
              </a:rPr>
              <a:t>0</a:t>
            </a:r>
            <a:r>
              <a:rPr lang="en-US" sz="800" spc="-5" dirty="0">
                <a:latin typeface="Arial"/>
                <a:cs typeface="Arial"/>
              </a:rPr>
              <a:t>5</a:t>
            </a:r>
            <a:endParaRPr sz="800" dirty="0">
              <a:latin typeface="Arial"/>
              <a:cs typeface="Arial"/>
            </a:endParaRPr>
          </a:p>
        </p:txBody>
      </p:sp>
      <p:sp>
        <p:nvSpPr>
          <p:cNvPr id="84" name="object 14">
            <a:extLst>
              <a:ext uri="{FF2B5EF4-FFF2-40B4-BE49-F238E27FC236}">
                <a16:creationId xmlns:a16="http://schemas.microsoft.com/office/drawing/2014/main" id="{73F9E447-01A7-4CFD-9AEB-2A552CB1CC13}"/>
              </a:ext>
            </a:extLst>
          </p:cNvPr>
          <p:cNvSpPr txBox="1"/>
          <p:nvPr/>
        </p:nvSpPr>
        <p:spPr>
          <a:xfrm>
            <a:off x="696798" y="3017979"/>
            <a:ext cx="927606" cy="484748"/>
          </a:xfrm>
          <a:prstGeom prst="rect">
            <a:avLst/>
          </a:prstGeom>
          <a:ln w="12700">
            <a:solidFill>
              <a:srgbClr val="000000"/>
            </a:solidFill>
          </a:ln>
        </p:spPr>
        <p:txBody>
          <a:bodyPr vert="horz" wrap="square" lIns="0" tIns="0"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5095" marR="116205" indent="-2540" algn="ctr">
              <a:lnSpc>
                <a:spcPct val="100000"/>
              </a:lnSpc>
              <a:spcBef>
                <a:spcPts val="15"/>
              </a:spcBef>
            </a:pPr>
            <a:r>
              <a:rPr lang="en-US" sz="1050" spc="-10" dirty="0">
                <a:cs typeface="Arial"/>
              </a:rPr>
              <a:t>DARPA Grand Challenges</a:t>
            </a:r>
            <a:endParaRPr lang="en-US" sz="1050" dirty="0">
              <a:cs typeface="Arial"/>
            </a:endParaRPr>
          </a:p>
        </p:txBody>
      </p:sp>
      <p:sp>
        <p:nvSpPr>
          <p:cNvPr id="85" name="object 15">
            <a:extLst>
              <a:ext uri="{FF2B5EF4-FFF2-40B4-BE49-F238E27FC236}">
                <a16:creationId xmlns:a16="http://schemas.microsoft.com/office/drawing/2014/main" id="{67102EED-9E5D-4A84-8DD8-5ABF45DE1486}"/>
              </a:ext>
            </a:extLst>
          </p:cNvPr>
          <p:cNvSpPr/>
          <p:nvPr/>
        </p:nvSpPr>
        <p:spPr>
          <a:xfrm>
            <a:off x="1236545" y="3474785"/>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000"/>
          </a:p>
        </p:txBody>
      </p:sp>
    </p:spTree>
    <p:extLst>
      <p:ext uri="{BB962C8B-B14F-4D97-AF65-F5344CB8AC3E}">
        <p14:creationId xmlns:p14="http://schemas.microsoft.com/office/powerpoint/2010/main" val="1985052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33F3-E9B2-4BE9-A195-2D7FE0270B8A}"/>
              </a:ext>
            </a:extLst>
          </p:cNvPr>
          <p:cNvSpPr>
            <a:spLocks noGrp="1"/>
          </p:cNvSpPr>
          <p:nvPr>
            <p:ph type="title"/>
          </p:nvPr>
        </p:nvSpPr>
        <p:spPr/>
        <p:txBody>
          <a:bodyPr/>
          <a:lstStyle/>
          <a:p>
            <a:r>
              <a:rPr lang="en-US" dirty="0"/>
              <a:t>Operational Design Domain (ODD)</a:t>
            </a:r>
            <a:endParaRPr lang="en-SE" dirty="0"/>
          </a:p>
        </p:txBody>
      </p:sp>
      <p:sp>
        <p:nvSpPr>
          <p:cNvPr id="3" name="Content Placeholder 2">
            <a:extLst>
              <a:ext uri="{FF2B5EF4-FFF2-40B4-BE49-F238E27FC236}">
                <a16:creationId xmlns:a16="http://schemas.microsoft.com/office/drawing/2014/main" id="{52B328D5-BE54-460A-80DE-A6CC37A12039}"/>
              </a:ext>
            </a:extLst>
          </p:cNvPr>
          <p:cNvSpPr>
            <a:spLocks noGrp="1"/>
          </p:cNvSpPr>
          <p:nvPr>
            <p:ph idx="1"/>
          </p:nvPr>
        </p:nvSpPr>
        <p:spPr/>
        <p:txBody>
          <a:bodyPr>
            <a:normAutofit fontScale="92500" lnSpcReduction="10000"/>
          </a:bodyPr>
          <a:lstStyle/>
          <a:p>
            <a:r>
              <a:rPr lang="en-US" dirty="0"/>
              <a:t>The ODD defines the conditions under which a vehicle is designed to function and is expected to perform safely. The ODD includes (but isn’t limited to) environmental, geographical, and time-of-day restrictions, as well as traffic or roadway characteristics.</a:t>
            </a:r>
          </a:p>
          <a:p>
            <a:pPr lvl="1"/>
            <a:r>
              <a:rPr lang="en-US" dirty="0"/>
              <a:t>e.g., an autonomous freight truck might be designed to transport cargo from a seaport to a distribution center 30 Km away, via a specific route, in day-time only. This vehicles ODD is limited to the prescribed route and time-of-day, and it should not operate outside of it</a:t>
            </a:r>
            <a:endParaRPr lang="en-SE" dirty="0"/>
          </a:p>
        </p:txBody>
      </p:sp>
      <p:sp>
        <p:nvSpPr>
          <p:cNvPr id="4" name="Slide Number Placeholder 3">
            <a:extLst>
              <a:ext uri="{FF2B5EF4-FFF2-40B4-BE49-F238E27FC236}">
                <a16:creationId xmlns:a16="http://schemas.microsoft.com/office/drawing/2014/main" id="{42BF2D55-0C09-4ECB-9D32-FD60A7168F40}"/>
              </a:ext>
            </a:extLst>
          </p:cNvPr>
          <p:cNvSpPr>
            <a:spLocks noGrp="1"/>
          </p:cNvSpPr>
          <p:nvPr>
            <p:ph type="sldNum" sz="quarter" idx="12"/>
          </p:nvPr>
        </p:nvSpPr>
        <p:spPr/>
        <p:txBody>
          <a:bodyPr/>
          <a:lstStyle/>
          <a:p>
            <a:pPr>
              <a:defRPr/>
            </a:pPr>
            <a:fld id="{F57F456A-00AF-44E6-8D70-638C0D0130FF}" type="slidenum">
              <a:rPr lang="en-US" altLang="zh-CN" smtClean="0"/>
              <a:pPr>
                <a:defRPr/>
              </a:pPr>
              <a:t>15</a:t>
            </a:fld>
            <a:endParaRPr lang="en-US" altLang="zh-CN"/>
          </a:p>
        </p:txBody>
      </p:sp>
    </p:spTree>
    <p:extLst>
      <p:ext uri="{BB962C8B-B14F-4D97-AF65-F5344CB8AC3E}">
        <p14:creationId xmlns:p14="http://schemas.microsoft.com/office/powerpoint/2010/main" val="3684071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225AE-ED6F-41CD-906A-4C81FB0987B0}"/>
              </a:ext>
            </a:extLst>
          </p:cNvPr>
          <p:cNvPicPr>
            <a:picLocks noChangeAspect="1"/>
          </p:cNvPicPr>
          <p:nvPr/>
        </p:nvPicPr>
        <p:blipFill>
          <a:blip r:embed="rId3"/>
          <a:stretch>
            <a:fillRect/>
          </a:stretch>
        </p:blipFill>
        <p:spPr>
          <a:xfrm>
            <a:off x="49581" y="2921412"/>
            <a:ext cx="9144000" cy="3758400"/>
          </a:xfrm>
          <a:prstGeom prst="rect">
            <a:avLst/>
          </a:prstGeom>
        </p:spPr>
      </p:pic>
      <p:sp>
        <p:nvSpPr>
          <p:cNvPr id="2" name="Title 1">
            <a:extLst>
              <a:ext uri="{FF2B5EF4-FFF2-40B4-BE49-F238E27FC236}">
                <a16:creationId xmlns:a16="http://schemas.microsoft.com/office/drawing/2014/main" id="{1F4115EF-7EA2-4A3A-9C3F-D62B9DBCA984}"/>
              </a:ext>
            </a:extLst>
          </p:cNvPr>
          <p:cNvSpPr>
            <a:spLocks noGrp="1"/>
          </p:cNvSpPr>
          <p:nvPr>
            <p:ph type="title"/>
          </p:nvPr>
        </p:nvSpPr>
        <p:spPr/>
        <p:txBody>
          <a:bodyPr/>
          <a:lstStyle/>
          <a:p>
            <a:r>
              <a:rPr lang="en-US" dirty="0"/>
              <a:t>Five Levels of Automation</a:t>
            </a:r>
            <a:endParaRPr lang="en-SE" dirty="0"/>
          </a:p>
        </p:txBody>
      </p:sp>
      <p:sp>
        <p:nvSpPr>
          <p:cNvPr id="3" name="Content Placeholder 2">
            <a:extLst>
              <a:ext uri="{FF2B5EF4-FFF2-40B4-BE49-F238E27FC236}">
                <a16:creationId xmlns:a16="http://schemas.microsoft.com/office/drawing/2014/main" id="{9CAC66DB-C703-486B-BFE8-93AEE61DCFB9}"/>
              </a:ext>
            </a:extLst>
          </p:cNvPr>
          <p:cNvSpPr>
            <a:spLocks noGrp="1"/>
          </p:cNvSpPr>
          <p:nvPr>
            <p:ph idx="1"/>
          </p:nvPr>
        </p:nvSpPr>
        <p:spPr>
          <a:xfrm>
            <a:off x="179512" y="1081604"/>
            <a:ext cx="8784976" cy="1989584"/>
          </a:xfrm>
        </p:spPr>
        <p:txBody>
          <a:bodyPr>
            <a:normAutofit fontScale="47500" lnSpcReduction="20000"/>
          </a:bodyPr>
          <a:lstStyle/>
          <a:p>
            <a:r>
              <a:rPr lang="en-US" dirty="0"/>
              <a:t>L1: ADAS features that either control steering or speed to support the driver. </a:t>
            </a:r>
          </a:p>
          <a:p>
            <a:r>
              <a:rPr lang="en-US" dirty="0"/>
              <a:t>L2: both steering and acceleration are simultaneously handled by AD system. The human driver still monitors the environment and supervises the support functions. </a:t>
            </a:r>
          </a:p>
          <a:p>
            <a:r>
              <a:rPr lang="en-US" dirty="0"/>
              <a:t>L3: Conditional automation: the system can drive without the need for a human to monitor and respond. However, the system might ask a human to intervene, so the driver must be able to take control at all times. </a:t>
            </a:r>
          </a:p>
          <a:p>
            <a:r>
              <a:rPr lang="en-US" dirty="0"/>
              <a:t>L4: These systems have high automation and can fully drive themselves under certain conditions. The vehicle won’t drive if not all conditions are met. </a:t>
            </a:r>
          </a:p>
          <a:p>
            <a:r>
              <a:rPr lang="en-US" dirty="0"/>
              <a:t>L5: Full automation, the vehicle can drive wherever, whenever, with unlimited ODD.</a:t>
            </a:r>
          </a:p>
          <a:p>
            <a:endParaRPr lang="en-SE" dirty="0"/>
          </a:p>
        </p:txBody>
      </p:sp>
      <p:sp>
        <p:nvSpPr>
          <p:cNvPr id="4" name="Slide Number Placeholder 3">
            <a:extLst>
              <a:ext uri="{FF2B5EF4-FFF2-40B4-BE49-F238E27FC236}">
                <a16:creationId xmlns:a16="http://schemas.microsoft.com/office/drawing/2014/main" id="{E9B85BD1-356C-48D9-9EB3-DF5561B0E4BC}"/>
              </a:ext>
            </a:extLst>
          </p:cNvPr>
          <p:cNvSpPr>
            <a:spLocks noGrp="1"/>
          </p:cNvSpPr>
          <p:nvPr>
            <p:ph type="sldNum" sz="quarter" idx="12"/>
          </p:nvPr>
        </p:nvSpPr>
        <p:spPr/>
        <p:txBody>
          <a:bodyPr/>
          <a:lstStyle/>
          <a:p>
            <a:pPr>
              <a:defRPr/>
            </a:pPr>
            <a:fld id="{F57F456A-00AF-44E6-8D70-638C0D0130FF}" type="slidenum">
              <a:rPr lang="en-US" altLang="zh-CN" smtClean="0"/>
              <a:pPr>
                <a:defRPr/>
              </a:pPr>
              <a:t>16</a:t>
            </a:fld>
            <a:endParaRPr lang="en-US" altLang="zh-CN"/>
          </a:p>
        </p:txBody>
      </p:sp>
      <p:sp>
        <p:nvSpPr>
          <p:cNvPr id="8" name="Rectangle 7">
            <a:extLst>
              <a:ext uri="{FF2B5EF4-FFF2-40B4-BE49-F238E27FC236}">
                <a16:creationId xmlns:a16="http://schemas.microsoft.com/office/drawing/2014/main" id="{160DFAF3-992D-4ACA-9BCB-D15B5C27EC74}"/>
              </a:ext>
            </a:extLst>
          </p:cNvPr>
          <p:cNvSpPr/>
          <p:nvPr/>
        </p:nvSpPr>
        <p:spPr>
          <a:xfrm>
            <a:off x="2286000" y="6597352"/>
            <a:ext cx="4572000" cy="246221"/>
          </a:xfrm>
          <a:prstGeom prst="rect">
            <a:avLst/>
          </a:prstGeom>
        </p:spPr>
        <p:txBody>
          <a:bodyPr>
            <a:spAutoFit/>
          </a:bodyPr>
          <a:lstStyle/>
          <a:p>
            <a:r>
              <a:rPr lang="en-US" sz="1000" dirty="0"/>
              <a:t>https://www.wevolver.com/article/2020.autonomous.vehicle.technology.report</a:t>
            </a:r>
            <a:endParaRPr lang="en-SE" sz="1000" dirty="0"/>
          </a:p>
        </p:txBody>
      </p:sp>
    </p:spTree>
    <p:extLst>
      <p:ext uri="{BB962C8B-B14F-4D97-AF65-F5344CB8AC3E}">
        <p14:creationId xmlns:p14="http://schemas.microsoft.com/office/powerpoint/2010/main" val="2378622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key factors interfering with the shift from level 2 automation to level 3 are the public's perception, lack of state and federal legislation, and ability to test the technology. ">
            <a:extLst>
              <a:ext uri="{FF2B5EF4-FFF2-40B4-BE49-F238E27FC236}">
                <a16:creationId xmlns:a16="http://schemas.microsoft.com/office/drawing/2014/main" id="{5EA93027-7317-4D9B-A73A-873A1BBA3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77" y="2521318"/>
            <a:ext cx="7128792" cy="43366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03C5D1-3D5F-4819-B7FE-C9673A00EA7E}"/>
              </a:ext>
            </a:extLst>
          </p:cNvPr>
          <p:cNvSpPr>
            <a:spLocks noGrp="1"/>
          </p:cNvSpPr>
          <p:nvPr>
            <p:ph type="title"/>
          </p:nvPr>
        </p:nvSpPr>
        <p:spPr/>
        <p:txBody>
          <a:bodyPr/>
          <a:lstStyle/>
          <a:p>
            <a:r>
              <a:rPr lang="en-US" dirty="0"/>
              <a:t>State of the Art</a:t>
            </a:r>
            <a:endParaRPr lang="en-SE" dirty="0"/>
          </a:p>
        </p:txBody>
      </p:sp>
      <p:sp>
        <p:nvSpPr>
          <p:cNvPr id="3" name="Content Placeholder 2">
            <a:extLst>
              <a:ext uri="{FF2B5EF4-FFF2-40B4-BE49-F238E27FC236}">
                <a16:creationId xmlns:a16="http://schemas.microsoft.com/office/drawing/2014/main" id="{AD0C9EE6-B8E9-4693-B2F2-B03265CE370A}"/>
              </a:ext>
            </a:extLst>
          </p:cNvPr>
          <p:cNvSpPr>
            <a:spLocks noGrp="1"/>
          </p:cNvSpPr>
          <p:nvPr>
            <p:ph idx="1"/>
          </p:nvPr>
        </p:nvSpPr>
        <p:spPr>
          <a:xfrm>
            <a:off x="457200" y="1121803"/>
            <a:ext cx="8229600" cy="1773560"/>
          </a:xfrm>
        </p:spPr>
        <p:txBody>
          <a:bodyPr>
            <a:normAutofit fontScale="77500" lnSpcReduction="20000"/>
          </a:bodyPr>
          <a:lstStyle/>
          <a:p>
            <a:r>
              <a:rPr lang="en-US" dirty="0"/>
              <a:t>Current commercial products are at most L2 (e.g., Tesla Autopilot)</a:t>
            </a:r>
          </a:p>
          <a:p>
            <a:r>
              <a:rPr lang="en-US" dirty="0"/>
              <a:t>L2 to L3 is perceived to be a giant leap</a:t>
            </a:r>
          </a:p>
          <a:p>
            <a:r>
              <a:rPr lang="en-US" dirty="0"/>
              <a:t>Automakers keep pushing the timeline of L3 and above to the future…</a:t>
            </a:r>
            <a:endParaRPr lang="en-SE" dirty="0"/>
          </a:p>
          <a:p>
            <a:endParaRPr lang="en-SE" dirty="0"/>
          </a:p>
        </p:txBody>
      </p:sp>
      <p:sp>
        <p:nvSpPr>
          <p:cNvPr id="4" name="Slide Number Placeholder 3">
            <a:extLst>
              <a:ext uri="{FF2B5EF4-FFF2-40B4-BE49-F238E27FC236}">
                <a16:creationId xmlns:a16="http://schemas.microsoft.com/office/drawing/2014/main" id="{ECF8BD88-C19B-46F0-8D05-F89A5DFAF335}"/>
              </a:ext>
            </a:extLst>
          </p:cNvPr>
          <p:cNvSpPr>
            <a:spLocks noGrp="1"/>
          </p:cNvSpPr>
          <p:nvPr>
            <p:ph type="sldNum" sz="quarter" idx="12"/>
          </p:nvPr>
        </p:nvSpPr>
        <p:spPr/>
        <p:txBody>
          <a:bodyPr/>
          <a:lstStyle/>
          <a:p>
            <a:pPr>
              <a:defRPr/>
            </a:pPr>
            <a:fld id="{F57F456A-00AF-44E6-8D70-638C0D0130FF}" type="slidenum">
              <a:rPr lang="en-US" altLang="zh-CN" smtClean="0"/>
              <a:pPr>
                <a:defRPr/>
              </a:pPr>
              <a:t>17</a:t>
            </a:fld>
            <a:endParaRPr lang="en-US" altLang="zh-CN"/>
          </a:p>
        </p:txBody>
      </p:sp>
    </p:spTree>
    <p:extLst>
      <p:ext uri="{BB962C8B-B14F-4D97-AF65-F5344CB8AC3E}">
        <p14:creationId xmlns:p14="http://schemas.microsoft.com/office/powerpoint/2010/main" val="3352629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8A04-1BBC-4B99-8555-DF05A3B9E85E}"/>
              </a:ext>
            </a:extLst>
          </p:cNvPr>
          <p:cNvSpPr>
            <a:spLocks noGrp="1"/>
          </p:cNvSpPr>
          <p:nvPr>
            <p:ph type="title"/>
          </p:nvPr>
        </p:nvSpPr>
        <p:spPr/>
        <p:txBody>
          <a:bodyPr/>
          <a:lstStyle/>
          <a:p>
            <a:r>
              <a:rPr lang="en-US" dirty="0"/>
              <a:t>Two Different Paths to L4/5</a:t>
            </a:r>
            <a:endParaRPr lang="en-SE" dirty="0"/>
          </a:p>
        </p:txBody>
      </p:sp>
      <p:sp>
        <p:nvSpPr>
          <p:cNvPr id="3" name="Content Placeholder 2">
            <a:extLst>
              <a:ext uri="{FF2B5EF4-FFF2-40B4-BE49-F238E27FC236}">
                <a16:creationId xmlns:a16="http://schemas.microsoft.com/office/drawing/2014/main" id="{B850F728-5208-4EF8-9ECC-D0878B0418B6}"/>
              </a:ext>
            </a:extLst>
          </p:cNvPr>
          <p:cNvSpPr>
            <a:spLocks noGrp="1"/>
          </p:cNvSpPr>
          <p:nvPr>
            <p:ph idx="1"/>
          </p:nvPr>
        </p:nvSpPr>
        <p:spPr>
          <a:xfrm>
            <a:off x="457200" y="1295399"/>
            <a:ext cx="8229600" cy="1051591"/>
          </a:xfrm>
        </p:spPr>
        <p:txBody>
          <a:bodyPr>
            <a:normAutofit/>
          </a:bodyPr>
          <a:lstStyle/>
          <a:p>
            <a:r>
              <a:rPr lang="en-US" sz="1800" dirty="0"/>
              <a:t>Tesla starts from L2 and mass deployment, and gradually moves to L4/5.</a:t>
            </a:r>
          </a:p>
          <a:p>
            <a:r>
              <a:rPr lang="en-US" sz="1800" dirty="0"/>
              <a:t>Waymo, </a:t>
            </a:r>
            <a:r>
              <a:rPr lang="en-US" sz="1800" dirty="0" err="1"/>
              <a:t>nuTonomy</a:t>
            </a:r>
            <a:r>
              <a:rPr lang="en-US" sz="1800" dirty="0"/>
              <a:t>…starts from L4 in limited ODD, and gradually expands deployment</a:t>
            </a:r>
            <a:endParaRPr lang="en-SE" sz="1800" dirty="0"/>
          </a:p>
        </p:txBody>
      </p:sp>
      <p:sp>
        <p:nvSpPr>
          <p:cNvPr id="4" name="Slide Number Placeholder 3">
            <a:extLst>
              <a:ext uri="{FF2B5EF4-FFF2-40B4-BE49-F238E27FC236}">
                <a16:creationId xmlns:a16="http://schemas.microsoft.com/office/drawing/2014/main" id="{481DCB27-CD21-42DF-B8D7-DB88B75B26B9}"/>
              </a:ext>
            </a:extLst>
          </p:cNvPr>
          <p:cNvSpPr>
            <a:spLocks noGrp="1"/>
          </p:cNvSpPr>
          <p:nvPr>
            <p:ph type="sldNum" sz="quarter" idx="12"/>
          </p:nvPr>
        </p:nvSpPr>
        <p:spPr/>
        <p:txBody>
          <a:bodyPr/>
          <a:lstStyle/>
          <a:p>
            <a:pPr>
              <a:defRPr/>
            </a:pPr>
            <a:fld id="{F57F456A-00AF-44E6-8D70-638C0D0130FF}" type="slidenum">
              <a:rPr lang="en-US" altLang="zh-CN" smtClean="0"/>
              <a:pPr>
                <a:defRPr/>
              </a:pPr>
              <a:t>18</a:t>
            </a:fld>
            <a:endParaRPr lang="en-US" altLang="zh-CN"/>
          </a:p>
        </p:txBody>
      </p:sp>
      <p:pic>
        <p:nvPicPr>
          <p:cNvPr id="5" name="Picture 4">
            <a:extLst>
              <a:ext uri="{FF2B5EF4-FFF2-40B4-BE49-F238E27FC236}">
                <a16:creationId xmlns:a16="http://schemas.microsoft.com/office/drawing/2014/main" id="{AA94B0AF-5BFC-46E6-9294-92C308D07FBF}"/>
              </a:ext>
            </a:extLst>
          </p:cNvPr>
          <p:cNvPicPr>
            <a:picLocks noChangeAspect="1"/>
          </p:cNvPicPr>
          <p:nvPr/>
        </p:nvPicPr>
        <p:blipFill>
          <a:blip r:embed="rId2"/>
          <a:stretch>
            <a:fillRect/>
          </a:stretch>
        </p:blipFill>
        <p:spPr>
          <a:xfrm>
            <a:off x="1187624" y="2297251"/>
            <a:ext cx="6552728" cy="4427519"/>
          </a:xfrm>
          <a:prstGeom prst="rect">
            <a:avLst/>
          </a:prstGeom>
        </p:spPr>
      </p:pic>
      <p:sp>
        <p:nvSpPr>
          <p:cNvPr id="6" name="Rectangle 5">
            <a:extLst>
              <a:ext uri="{FF2B5EF4-FFF2-40B4-BE49-F238E27FC236}">
                <a16:creationId xmlns:a16="http://schemas.microsoft.com/office/drawing/2014/main" id="{A9F130EE-9243-4145-A684-9860A556D852}"/>
              </a:ext>
            </a:extLst>
          </p:cNvPr>
          <p:cNvSpPr/>
          <p:nvPr/>
        </p:nvSpPr>
        <p:spPr>
          <a:xfrm>
            <a:off x="5436096" y="6588772"/>
            <a:ext cx="1691489" cy="246221"/>
          </a:xfrm>
          <a:prstGeom prst="rect">
            <a:avLst/>
          </a:prstGeom>
        </p:spPr>
        <p:txBody>
          <a:bodyPr wrap="none">
            <a:spAutoFit/>
          </a:bodyPr>
          <a:lstStyle/>
          <a:p>
            <a:r>
              <a:rPr lang="en-US" sz="1000" dirty="0"/>
              <a:t>Emilio </a:t>
            </a:r>
            <a:r>
              <a:rPr lang="en-US" sz="1000" dirty="0" err="1"/>
              <a:t>Frazzoli</a:t>
            </a:r>
            <a:r>
              <a:rPr lang="en-US" sz="1000" dirty="0"/>
              <a:t>, </a:t>
            </a:r>
            <a:r>
              <a:rPr lang="en-US" sz="1000" dirty="0" err="1"/>
              <a:t>nuTonomy</a:t>
            </a:r>
            <a:endParaRPr lang="en-SE" sz="1000" dirty="0"/>
          </a:p>
        </p:txBody>
      </p:sp>
    </p:spTree>
    <p:extLst>
      <p:ext uri="{BB962C8B-B14F-4D97-AF65-F5344CB8AC3E}">
        <p14:creationId xmlns:p14="http://schemas.microsoft.com/office/powerpoint/2010/main" val="1666794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B6A17-5F88-4792-831C-9250AB76339F}"/>
              </a:ext>
            </a:extLst>
          </p:cNvPr>
          <p:cNvSpPr>
            <a:spLocks noGrp="1"/>
          </p:cNvSpPr>
          <p:nvPr>
            <p:ph type="title"/>
          </p:nvPr>
        </p:nvSpPr>
        <p:spPr/>
        <p:txBody>
          <a:bodyPr>
            <a:normAutofit fontScale="90000"/>
          </a:bodyPr>
          <a:lstStyle/>
          <a:p>
            <a:r>
              <a:rPr lang="en-US" dirty="0"/>
              <a:t>AD Safety Evaluation Metric: Miles Driven?</a:t>
            </a:r>
            <a:endParaRPr lang="en-SE" dirty="0"/>
          </a:p>
        </p:txBody>
      </p:sp>
      <p:sp>
        <p:nvSpPr>
          <p:cNvPr id="3" name="Content Placeholder 2">
            <a:extLst>
              <a:ext uri="{FF2B5EF4-FFF2-40B4-BE49-F238E27FC236}">
                <a16:creationId xmlns:a16="http://schemas.microsoft.com/office/drawing/2014/main" id="{02FFD867-BB19-4F5E-81CD-4025558DD248}"/>
              </a:ext>
            </a:extLst>
          </p:cNvPr>
          <p:cNvSpPr>
            <a:spLocks noGrp="1"/>
          </p:cNvSpPr>
          <p:nvPr>
            <p:ph idx="1"/>
          </p:nvPr>
        </p:nvSpPr>
        <p:spPr>
          <a:xfrm>
            <a:off x="457200" y="1143000"/>
            <a:ext cx="8229600" cy="2133600"/>
          </a:xfrm>
        </p:spPr>
        <p:txBody>
          <a:bodyPr>
            <a:normAutofit fontScale="92500"/>
          </a:bodyPr>
          <a:lstStyle/>
          <a:p>
            <a:r>
              <a:rPr lang="en-US" dirty="0"/>
              <a:t>Not All Miles are Equal. </a:t>
            </a:r>
          </a:p>
          <a:p>
            <a:pPr lvl="1"/>
            <a:r>
              <a:rPr lang="en-US" dirty="0"/>
              <a:t>Driving conditions may be dramatically different. </a:t>
            </a:r>
          </a:p>
          <a:p>
            <a:pPr lvl="1"/>
            <a:r>
              <a:rPr lang="en-US" dirty="0"/>
              <a:t>Companies may be incentivized to avoid difficult driving conditions.</a:t>
            </a:r>
            <a:endParaRPr lang="en-SE" dirty="0"/>
          </a:p>
        </p:txBody>
      </p:sp>
      <p:sp>
        <p:nvSpPr>
          <p:cNvPr id="4" name="Slide Number Placeholder 3">
            <a:extLst>
              <a:ext uri="{FF2B5EF4-FFF2-40B4-BE49-F238E27FC236}">
                <a16:creationId xmlns:a16="http://schemas.microsoft.com/office/drawing/2014/main" id="{C2006B3D-EDF4-4B30-8D5A-FCF66695F2C0}"/>
              </a:ext>
            </a:extLst>
          </p:cNvPr>
          <p:cNvSpPr>
            <a:spLocks noGrp="1"/>
          </p:cNvSpPr>
          <p:nvPr>
            <p:ph type="sldNum" sz="quarter" idx="12"/>
          </p:nvPr>
        </p:nvSpPr>
        <p:spPr/>
        <p:txBody>
          <a:bodyPr/>
          <a:lstStyle/>
          <a:p>
            <a:pPr>
              <a:defRPr/>
            </a:pPr>
            <a:fld id="{F57F456A-00AF-44E6-8D70-638C0D0130FF}" type="slidenum">
              <a:rPr lang="en-US" altLang="zh-CN" smtClean="0"/>
              <a:pPr>
                <a:defRPr/>
              </a:pPr>
              <a:t>19</a:t>
            </a:fld>
            <a:endParaRPr lang="en-US" altLang="zh-CN"/>
          </a:p>
        </p:txBody>
      </p:sp>
      <p:pic>
        <p:nvPicPr>
          <p:cNvPr id="5" name="Picture 4">
            <a:extLst>
              <a:ext uri="{FF2B5EF4-FFF2-40B4-BE49-F238E27FC236}">
                <a16:creationId xmlns:a16="http://schemas.microsoft.com/office/drawing/2014/main" id="{D698037C-9961-4A1E-A72C-76023AAB61DA}"/>
              </a:ext>
            </a:extLst>
          </p:cNvPr>
          <p:cNvPicPr>
            <a:picLocks noChangeAspect="1"/>
          </p:cNvPicPr>
          <p:nvPr/>
        </p:nvPicPr>
        <p:blipFill>
          <a:blip r:embed="rId2"/>
          <a:stretch>
            <a:fillRect/>
          </a:stretch>
        </p:blipFill>
        <p:spPr>
          <a:xfrm>
            <a:off x="228011" y="3186904"/>
            <a:ext cx="8839789" cy="3396458"/>
          </a:xfrm>
          <a:prstGeom prst="rect">
            <a:avLst/>
          </a:prstGeom>
        </p:spPr>
      </p:pic>
    </p:spTree>
    <p:extLst>
      <p:ext uri="{BB962C8B-B14F-4D97-AF65-F5344CB8AC3E}">
        <p14:creationId xmlns:p14="http://schemas.microsoft.com/office/powerpoint/2010/main" val="2249437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2722F-9F59-471B-BF58-CCA692591D1A}"/>
              </a:ext>
            </a:extLst>
          </p:cNvPr>
          <p:cNvSpPr>
            <a:spLocks noGrp="1"/>
          </p:cNvSpPr>
          <p:nvPr>
            <p:ph type="title"/>
          </p:nvPr>
        </p:nvSpPr>
        <p:spPr/>
        <p:txBody>
          <a:bodyPr/>
          <a:lstStyle/>
          <a:p>
            <a:r>
              <a:rPr lang="en-US" dirty="0"/>
              <a:t>Logistics</a:t>
            </a:r>
            <a:endParaRPr lang="en-SE" dirty="0"/>
          </a:p>
        </p:txBody>
      </p:sp>
      <p:sp>
        <p:nvSpPr>
          <p:cNvPr id="3" name="Content Placeholder 2">
            <a:extLst>
              <a:ext uri="{FF2B5EF4-FFF2-40B4-BE49-F238E27FC236}">
                <a16:creationId xmlns:a16="http://schemas.microsoft.com/office/drawing/2014/main" id="{94AC2A99-6544-4FC6-817D-FA57E28A44EE}"/>
              </a:ext>
            </a:extLst>
          </p:cNvPr>
          <p:cNvSpPr>
            <a:spLocks noGrp="1"/>
          </p:cNvSpPr>
          <p:nvPr>
            <p:ph idx="1"/>
          </p:nvPr>
        </p:nvSpPr>
        <p:spPr/>
        <p:txBody>
          <a:bodyPr>
            <a:normAutofit/>
          </a:bodyPr>
          <a:lstStyle/>
          <a:p>
            <a:r>
              <a:rPr lang="en-US" dirty="0"/>
              <a:t>Lecture Times</a:t>
            </a:r>
          </a:p>
          <a:p>
            <a:pPr lvl="1"/>
            <a:r>
              <a:rPr lang="en-US" dirty="0"/>
              <a:t>Mon, Wed 14:00-16:00</a:t>
            </a:r>
          </a:p>
          <a:p>
            <a:r>
              <a:rPr lang="en-US" dirty="0"/>
              <a:t>Instructors </a:t>
            </a:r>
          </a:p>
          <a:p>
            <a:pPr lvl="1"/>
            <a:r>
              <a:rPr lang="en-US" dirty="0"/>
              <a:t>Z. Gu, Kalle Prorok</a:t>
            </a:r>
          </a:p>
          <a:p>
            <a:r>
              <a:rPr lang="en-US" dirty="0"/>
              <a:t>Zoom link: </a:t>
            </a:r>
            <a:r>
              <a:rPr lang="en-US" dirty="0">
                <a:hlinkClick r:id="rId3"/>
              </a:rPr>
              <a:t>https://umu.zoom.us/j/61403558067</a:t>
            </a:r>
            <a:r>
              <a:rPr lang="en-US" dirty="0"/>
              <a:t> </a:t>
            </a:r>
          </a:p>
        </p:txBody>
      </p:sp>
      <p:sp>
        <p:nvSpPr>
          <p:cNvPr id="4" name="Slide Number Placeholder 3">
            <a:extLst>
              <a:ext uri="{FF2B5EF4-FFF2-40B4-BE49-F238E27FC236}">
                <a16:creationId xmlns:a16="http://schemas.microsoft.com/office/drawing/2014/main" id="{A277A86F-0DD1-4198-9F9A-29F008B14858}"/>
              </a:ext>
            </a:extLst>
          </p:cNvPr>
          <p:cNvSpPr>
            <a:spLocks noGrp="1"/>
          </p:cNvSpPr>
          <p:nvPr>
            <p:ph type="sldNum" sz="quarter" idx="12"/>
          </p:nvPr>
        </p:nvSpPr>
        <p:spPr/>
        <p:txBody>
          <a:bodyPr/>
          <a:lstStyle/>
          <a:p>
            <a:pPr>
              <a:defRPr/>
            </a:pPr>
            <a:fld id="{F57F456A-00AF-44E6-8D70-638C0D0130FF}" type="slidenum">
              <a:rPr lang="en-US" altLang="zh-CN" smtClean="0"/>
              <a:pPr>
                <a:defRPr/>
              </a:pPr>
              <a:t>2</a:t>
            </a:fld>
            <a:endParaRPr lang="en-US" altLang="zh-CN"/>
          </a:p>
        </p:txBody>
      </p:sp>
    </p:spTree>
    <p:extLst>
      <p:ext uri="{BB962C8B-B14F-4D97-AF65-F5344CB8AC3E}">
        <p14:creationId xmlns:p14="http://schemas.microsoft.com/office/powerpoint/2010/main" val="2481960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3607-F2F4-4B5D-BB8D-2E301F0CB343}"/>
              </a:ext>
            </a:extLst>
          </p:cNvPr>
          <p:cNvSpPr>
            <a:spLocks noGrp="1"/>
          </p:cNvSpPr>
          <p:nvPr>
            <p:ph type="title"/>
          </p:nvPr>
        </p:nvSpPr>
        <p:spPr/>
        <p:txBody>
          <a:bodyPr/>
          <a:lstStyle/>
          <a:p>
            <a:r>
              <a:rPr lang="en-US" dirty="0"/>
              <a:t>Total Miles Driven</a:t>
            </a:r>
            <a:endParaRPr lang="en-SE" dirty="0"/>
          </a:p>
        </p:txBody>
      </p:sp>
      <p:sp>
        <p:nvSpPr>
          <p:cNvPr id="3" name="Content Placeholder 2">
            <a:extLst>
              <a:ext uri="{FF2B5EF4-FFF2-40B4-BE49-F238E27FC236}">
                <a16:creationId xmlns:a16="http://schemas.microsoft.com/office/drawing/2014/main" id="{89B96906-A902-4AE8-8D46-B2158BA07C98}"/>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504D2D25-8A1E-4A65-9FE8-3227DC060F39}"/>
              </a:ext>
            </a:extLst>
          </p:cNvPr>
          <p:cNvSpPr>
            <a:spLocks noGrp="1"/>
          </p:cNvSpPr>
          <p:nvPr>
            <p:ph type="sldNum" sz="quarter" idx="12"/>
          </p:nvPr>
        </p:nvSpPr>
        <p:spPr/>
        <p:txBody>
          <a:bodyPr/>
          <a:lstStyle/>
          <a:p>
            <a:pPr>
              <a:defRPr/>
            </a:pPr>
            <a:fld id="{F57F456A-00AF-44E6-8D70-638C0D0130FF}" type="slidenum">
              <a:rPr lang="en-US" altLang="zh-CN" smtClean="0"/>
              <a:pPr>
                <a:defRPr/>
              </a:pPr>
              <a:t>20</a:t>
            </a:fld>
            <a:endParaRPr lang="en-US" altLang="zh-CN"/>
          </a:p>
        </p:txBody>
      </p:sp>
      <p:pic>
        <p:nvPicPr>
          <p:cNvPr id="5" name="Picture 4">
            <a:extLst>
              <a:ext uri="{FF2B5EF4-FFF2-40B4-BE49-F238E27FC236}">
                <a16:creationId xmlns:a16="http://schemas.microsoft.com/office/drawing/2014/main" id="{AC7660E0-9B5C-46FC-BD01-4F801D131C76}"/>
              </a:ext>
            </a:extLst>
          </p:cNvPr>
          <p:cNvPicPr>
            <a:picLocks noChangeAspect="1"/>
          </p:cNvPicPr>
          <p:nvPr/>
        </p:nvPicPr>
        <p:blipFill>
          <a:blip r:embed="rId2"/>
          <a:stretch>
            <a:fillRect/>
          </a:stretch>
        </p:blipFill>
        <p:spPr>
          <a:xfrm>
            <a:off x="154821" y="1525461"/>
            <a:ext cx="3860022" cy="3704455"/>
          </a:xfrm>
          <a:prstGeom prst="rect">
            <a:avLst/>
          </a:prstGeom>
        </p:spPr>
      </p:pic>
      <p:pic>
        <p:nvPicPr>
          <p:cNvPr id="6" name="Picture 5">
            <a:extLst>
              <a:ext uri="{FF2B5EF4-FFF2-40B4-BE49-F238E27FC236}">
                <a16:creationId xmlns:a16="http://schemas.microsoft.com/office/drawing/2014/main" id="{1DEB7649-7CE6-42D5-8A50-EC9FDC04822E}"/>
              </a:ext>
            </a:extLst>
          </p:cNvPr>
          <p:cNvPicPr>
            <a:picLocks noChangeAspect="1"/>
          </p:cNvPicPr>
          <p:nvPr/>
        </p:nvPicPr>
        <p:blipFill>
          <a:blip r:embed="rId3"/>
          <a:stretch>
            <a:fillRect/>
          </a:stretch>
        </p:blipFill>
        <p:spPr>
          <a:xfrm>
            <a:off x="4005836" y="2276872"/>
            <a:ext cx="5089469" cy="2683768"/>
          </a:xfrm>
          <a:prstGeom prst="rect">
            <a:avLst/>
          </a:prstGeom>
        </p:spPr>
      </p:pic>
      <p:sp>
        <p:nvSpPr>
          <p:cNvPr id="7" name="Rectangle 6">
            <a:extLst>
              <a:ext uri="{FF2B5EF4-FFF2-40B4-BE49-F238E27FC236}">
                <a16:creationId xmlns:a16="http://schemas.microsoft.com/office/drawing/2014/main" id="{1DEF9305-26EE-41C1-A3C8-8315DFE20731}"/>
              </a:ext>
            </a:extLst>
          </p:cNvPr>
          <p:cNvSpPr/>
          <p:nvPr/>
        </p:nvSpPr>
        <p:spPr>
          <a:xfrm>
            <a:off x="297612" y="5229916"/>
            <a:ext cx="3574440" cy="369332"/>
          </a:xfrm>
          <a:prstGeom prst="rect">
            <a:avLst/>
          </a:prstGeom>
        </p:spPr>
        <p:txBody>
          <a:bodyPr wrap="none">
            <a:spAutoFit/>
          </a:bodyPr>
          <a:lstStyle/>
          <a:p>
            <a:r>
              <a:rPr lang="en-US" dirty="0"/>
              <a:t>Waymo Reaches 10 Million Miles</a:t>
            </a:r>
            <a:endParaRPr lang="en-SE" dirty="0"/>
          </a:p>
        </p:txBody>
      </p:sp>
      <p:sp>
        <p:nvSpPr>
          <p:cNvPr id="8" name="Rectangle 7">
            <a:extLst>
              <a:ext uri="{FF2B5EF4-FFF2-40B4-BE49-F238E27FC236}">
                <a16:creationId xmlns:a16="http://schemas.microsoft.com/office/drawing/2014/main" id="{BCD4E8B8-8B95-4470-94A5-DE62F339E49D}"/>
              </a:ext>
            </a:extLst>
          </p:cNvPr>
          <p:cNvSpPr/>
          <p:nvPr/>
        </p:nvSpPr>
        <p:spPr>
          <a:xfrm>
            <a:off x="4283968" y="5229916"/>
            <a:ext cx="4942507" cy="369332"/>
          </a:xfrm>
          <a:prstGeom prst="rect">
            <a:avLst/>
          </a:prstGeom>
        </p:spPr>
        <p:txBody>
          <a:bodyPr wrap="none">
            <a:spAutoFit/>
          </a:bodyPr>
          <a:lstStyle/>
          <a:p>
            <a:r>
              <a:rPr lang="en-US" dirty="0"/>
              <a:t>Tesla Autopilot Reaches 1 Billion Miles in 2019</a:t>
            </a:r>
            <a:endParaRPr lang="en-SE" dirty="0"/>
          </a:p>
        </p:txBody>
      </p:sp>
    </p:spTree>
    <p:extLst>
      <p:ext uri="{BB962C8B-B14F-4D97-AF65-F5344CB8AC3E}">
        <p14:creationId xmlns:p14="http://schemas.microsoft.com/office/powerpoint/2010/main" val="1499690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0FB8-E1B9-469D-908C-4380EC26D4B4}"/>
              </a:ext>
            </a:extLst>
          </p:cNvPr>
          <p:cNvSpPr>
            <a:spLocks noGrp="1"/>
          </p:cNvSpPr>
          <p:nvPr>
            <p:ph type="title"/>
          </p:nvPr>
        </p:nvSpPr>
        <p:spPr/>
        <p:txBody>
          <a:bodyPr>
            <a:normAutofit fontScale="90000"/>
          </a:bodyPr>
          <a:lstStyle/>
          <a:p>
            <a:r>
              <a:rPr lang="en-US" dirty="0"/>
              <a:t>Miles Driven per Disengagement (2018)</a:t>
            </a:r>
            <a:endParaRPr lang="en-SE" dirty="0"/>
          </a:p>
        </p:txBody>
      </p:sp>
      <p:sp>
        <p:nvSpPr>
          <p:cNvPr id="3" name="Content Placeholder 2">
            <a:extLst>
              <a:ext uri="{FF2B5EF4-FFF2-40B4-BE49-F238E27FC236}">
                <a16:creationId xmlns:a16="http://schemas.microsoft.com/office/drawing/2014/main" id="{41D49C68-4DC6-4694-91D1-87104FED3D6E}"/>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97057D5C-C0B7-4E20-A061-0AEBCAB06AF8}"/>
              </a:ext>
            </a:extLst>
          </p:cNvPr>
          <p:cNvSpPr>
            <a:spLocks noGrp="1"/>
          </p:cNvSpPr>
          <p:nvPr>
            <p:ph type="sldNum" sz="quarter" idx="12"/>
          </p:nvPr>
        </p:nvSpPr>
        <p:spPr/>
        <p:txBody>
          <a:bodyPr/>
          <a:lstStyle/>
          <a:p>
            <a:pPr>
              <a:defRPr/>
            </a:pPr>
            <a:fld id="{F57F456A-00AF-44E6-8D70-638C0D0130FF}" type="slidenum">
              <a:rPr lang="en-US" altLang="zh-CN" smtClean="0"/>
              <a:pPr>
                <a:defRPr/>
              </a:pPr>
              <a:t>21</a:t>
            </a:fld>
            <a:endParaRPr lang="en-US" altLang="zh-CN"/>
          </a:p>
        </p:txBody>
      </p:sp>
      <p:pic>
        <p:nvPicPr>
          <p:cNvPr id="4098" name="Picture 2">
            <a:extLst>
              <a:ext uri="{FF2B5EF4-FFF2-40B4-BE49-F238E27FC236}">
                <a16:creationId xmlns:a16="http://schemas.microsoft.com/office/drawing/2014/main" id="{D3F4E7C8-1F86-4AED-8796-8C9F1279F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6" y="1519413"/>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73ECCC4-5CA7-4485-BA20-5FF54524E6CD}"/>
              </a:ext>
            </a:extLst>
          </p:cNvPr>
          <p:cNvSpPr/>
          <p:nvPr/>
        </p:nvSpPr>
        <p:spPr>
          <a:xfrm>
            <a:off x="2483768" y="3479507"/>
            <a:ext cx="5762998" cy="2585323"/>
          </a:xfrm>
          <a:prstGeom prst="rect">
            <a:avLst/>
          </a:prstGeom>
        </p:spPr>
        <p:txBody>
          <a:bodyPr wrap="square">
            <a:spAutoFit/>
          </a:bodyPr>
          <a:lstStyle/>
          <a:p>
            <a:r>
              <a:rPr lang="en-US" dirty="0"/>
              <a:t>The California Department of Motor Vehicles defines a disengagement as a “deactivation of the autonomous mode when a failure of the autonomous technology is detected or when the test driver disengages the autonomous mode.”</a:t>
            </a:r>
          </a:p>
          <a:p>
            <a:r>
              <a:rPr lang="en-US" dirty="0"/>
              <a:t>There is a lot of disagreement on the level of accuracy of the metric as it may be too vague, is valid only for California, and may not reflect the difficulty of the chosen driving environment. </a:t>
            </a:r>
          </a:p>
        </p:txBody>
      </p:sp>
    </p:spTree>
    <p:extLst>
      <p:ext uri="{BB962C8B-B14F-4D97-AF65-F5344CB8AC3E}">
        <p14:creationId xmlns:p14="http://schemas.microsoft.com/office/powerpoint/2010/main" val="3926153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DE22-1265-4BE9-8EE6-77480ACBE5A6}"/>
              </a:ext>
            </a:extLst>
          </p:cNvPr>
          <p:cNvSpPr>
            <a:spLocks noGrp="1"/>
          </p:cNvSpPr>
          <p:nvPr>
            <p:ph type="title"/>
          </p:nvPr>
        </p:nvSpPr>
        <p:spPr/>
        <p:txBody>
          <a:bodyPr/>
          <a:lstStyle/>
          <a:p>
            <a:r>
              <a:rPr lang="en-US" dirty="0"/>
              <a:t>When Will AVs Arrive?</a:t>
            </a:r>
            <a:endParaRPr lang="en-SE" dirty="0"/>
          </a:p>
        </p:txBody>
      </p:sp>
      <p:sp>
        <p:nvSpPr>
          <p:cNvPr id="3" name="Content Placeholder 2">
            <a:extLst>
              <a:ext uri="{FF2B5EF4-FFF2-40B4-BE49-F238E27FC236}">
                <a16:creationId xmlns:a16="http://schemas.microsoft.com/office/drawing/2014/main" id="{DAB880BA-9EF6-44EE-83CF-255AB5C1E190}"/>
              </a:ext>
            </a:extLst>
          </p:cNvPr>
          <p:cNvSpPr>
            <a:spLocks noGrp="1"/>
          </p:cNvSpPr>
          <p:nvPr>
            <p:ph idx="1"/>
          </p:nvPr>
        </p:nvSpPr>
        <p:spPr/>
        <p:txBody>
          <a:bodyPr/>
          <a:lstStyle/>
          <a:p>
            <a:r>
              <a:rPr lang="en-US" dirty="0"/>
              <a:t>Predictions from 2017</a:t>
            </a:r>
            <a:endParaRPr lang="en-SE" dirty="0"/>
          </a:p>
        </p:txBody>
      </p:sp>
      <p:sp>
        <p:nvSpPr>
          <p:cNvPr id="4" name="Slide Number Placeholder 3">
            <a:extLst>
              <a:ext uri="{FF2B5EF4-FFF2-40B4-BE49-F238E27FC236}">
                <a16:creationId xmlns:a16="http://schemas.microsoft.com/office/drawing/2014/main" id="{E8C17CAF-1E86-4F4E-AA8F-6EE6890629D9}"/>
              </a:ext>
            </a:extLst>
          </p:cNvPr>
          <p:cNvSpPr>
            <a:spLocks noGrp="1"/>
          </p:cNvSpPr>
          <p:nvPr>
            <p:ph type="sldNum" sz="quarter" idx="12"/>
          </p:nvPr>
        </p:nvSpPr>
        <p:spPr/>
        <p:txBody>
          <a:bodyPr/>
          <a:lstStyle/>
          <a:p>
            <a:pPr>
              <a:defRPr/>
            </a:pPr>
            <a:fld id="{F57F456A-00AF-44E6-8D70-638C0D0130FF}" type="slidenum">
              <a:rPr lang="en-US" altLang="zh-CN" smtClean="0"/>
              <a:pPr>
                <a:defRPr/>
              </a:pPr>
              <a:t>22</a:t>
            </a:fld>
            <a:endParaRPr lang="en-US" altLang="zh-CN"/>
          </a:p>
        </p:txBody>
      </p:sp>
      <p:pic>
        <p:nvPicPr>
          <p:cNvPr id="5" name="Picture 4">
            <a:extLst>
              <a:ext uri="{FF2B5EF4-FFF2-40B4-BE49-F238E27FC236}">
                <a16:creationId xmlns:a16="http://schemas.microsoft.com/office/drawing/2014/main" id="{E1098274-3231-4942-B31B-A64324B3ED3B}"/>
              </a:ext>
            </a:extLst>
          </p:cNvPr>
          <p:cNvPicPr>
            <a:picLocks noChangeAspect="1"/>
          </p:cNvPicPr>
          <p:nvPr/>
        </p:nvPicPr>
        <p:blipFill>
          <a:blip r:embed="rId2"/>
          <a:stretch>
            <a:fillRect/>
          </a:stretch>
        </p:blipFill>
        <p:spPr>
          <a:xfrm>
            <a:off x="444996" y="2204864"/>
            <a:ext cx="8468907" cy="3924848"/>
          </a:xfrm>
          <a:prstGeom prst="rect">
            <a:avLst/>
          </a:prstGeom>
        </p:spPr>
      </p:pic>
      <p:sp>
        <p:nvSpPr>
          <p:cNvPr id="7" name="Rectangle 6">
            <a:extLst>
              <a:ext uri="{FF2B5EF4-FFF2-40B4-BE49-F238E27FC236}">
                <a16:creationId xmlns:a16="http://schemas.microsoft.com/office/drawing/2014/main" id="{FB304230-DB33-4590-AE0E-76B81BD1B657}"/>
              </a:ext>
            </a:extLst>
          </p:cNvPr>
          <p:cNvSpPr/>
          <p:nvPr/>
        </p:nvSpPr>
        <p:spPr>
          <a:xfrm>
            <a:off x="3833704" y="6557838"/>
            <a:ext cx="1691489" cy="246221"/>
          </a:xfrm>
          <a:prstGeom prst="rect">
            <a:avLst/>
          </a:prstGeom>
        </p:spPr>
        <p:txBody>
          <a:bodyPr wrap="none">
            <a:spAutoFit/>
          </a:bodyPr>
          <a:lstStyle/>
          <a:p>
            <a:r>
              <a:rPr lang="en-US" sz="1000" dirty="0"/>
              <a:t>Emilio </a:t>
            </a:r>
            <a:r>
              <a:rPr lang="en-US" sz="1000" dirty="0" err="1"/>
              <a:t>Frazzoli</a:t>
            </a:r>
            <a:r>
              <a:rPr lang="en-US" sz="1000" dirty="0"/>
              <a:t>, </a:t>
            </a:r>
            <a:r>
              <a:rPr lang="en-US" sz="1000" dirty="0" err="1"/>
              <a:t>nuTonomy</a:t>
            </a:r>
            <a:endParaRPr lang="en-SE" sz="1000" dirty="0"/>
          </a:p>
        </p:txBody>
      </p:sp>
    </p:spTree>
    <p:extLst>
      <p:ext uri="{BB962C8B-B14F-4D97-AF65-F5344CB8AC3E}">
        <p14:creationId xmlns:p14="http://schemas.microsoft.com/office/powerpoint/2010/main" val="971006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125A4-CDA6-4D56-B3EF-0EFB2E518927}"/>
              </a:ext>
            </a:extLst>
          </p:cNvPr>
          <p:cNvSpPr>
            <a:spLocks noGrp="1"/>
          </p:cNvSpPr>
          <p:nvPr>
            <p:ph type="title"/>
          </p:nvPr>
        </p:nvSpPr>
        <p:spPr/>
        <p:txBody>
          <a:bodyPr/>
          <a:lstStyle/>
          <a:p>
            <a:r>
              <a:rPr lang="en-US" sz="3200" dirty="0"/>
              <a:t>“The Moore’s Law for Self-Driving Vehicles”, Edwin Olson, CEO of May Mobility</a:t>
            </a:r>
            <a:endParaRPr lang="en-SE" sz="3200" dirty="0"/>
          </a:p>
        </p:txBody>
      </p:sp>
      <p:sp>
        <p:nvSpPr>
          <p:cNvPr id="3" name="Content Placeholder 2">
            <a:extLst>
              <a:ext uri="{FF2B5EF4-FFF2-40B4-BE49-F238E27FC236}">
                <a16:creationId xmlns:a16="http://schemas.microsoft.com/office/drawing/2014/main" id="{3600FCB4-EC70-470C-81E5-3A8E388DB413}"/>
              </a:ext>
            </a:extLst>
          </p:cNvPr>
          <p:cNvSpPr>
            <a:spLocks noGrp="1"/>
          </p:cNvSpPr>
          <p:nvPr>
            <p:ph idx="1"/>
          </p:nvPr>
        </p:nvSpPr>
        <p:spPr>
          <a:xfrm>
            <a:off x="457200" y="1412776"/>
            <a:ext cx="8229600" cy="1845568"/>
          </a:xfrm>
        </p:spPr>
        <p:txBody>
          <a:bodyPr>
            <a:normAutofit fontScale="47500" lnSpcReduction="20000"/>
          </a:bodyPr>
          <a:lstStyle/>
          <a:p>
            <a:r>
              <a:rPr lang="en-US" dirty="0"/>
              <a:t>Moore’s law in the semiconductor industry says that “the number of transistors on a chip doubles approximately every 18 months”, i.e., w. exponential growth rate</a:t>
            </a:r>
          </a:p>
          <a:p>
            <a:r>
              <a:rPr lang="en-US" dirty="0"/>
              <a:t>Can we have a Moore’s law for AD? “The number of miles between disengagements will double approximately every 16 months.”</a:t>
            </a:r>
          </a:p>
          <a:p>
            <a:pPr lvl="1"/>
            <a:r>
              <a:rPr lang="en-US" dirty="0"/>
              <a:t>Between human performance (10⁸ miles per fatality) and the best-reported self-driving car performance (10⁴ miles per disengagement) is a gap of 10,000x. Even with performance doubling every 16 months, it will reach human levels of performance in 2035. </a:t>
            </a:r>
            <a:endParaRPr lang="en-SE" dirty="0"/>
          </a:p>
        </p:txBody>
      </p:sp>
      <p:sp>
        <p:nvSpPr>
          <p:cNvPr id="4" name="Slide Number Placeholder 3">
            <a:extLst>
              <a:ext uri="{FF2B5EF4-FFF2-40B4-BE49-F238E27FC236}">
                <a16:creationId xmlns:a16="http://schemas.microsoft.com/office/drawing/2014/main" id="{0F357352-F41B-4BCB-8261-4346D4F10170}"/>
              </a:ext>
            </a:extLst>
          </p:cNvPr>
          <p:cNvSpPr>
            <a:spLocks noGrp="1"/>
          </p:cNvSpPr>
          <p:nvPr>
            <p:ph type="sldNum" sz="quarter" idx="12"/>
          </p:nvPr>
        </p:nvSpPr>
        <p:spPr/>
        <p:txBody>
          <a:bodyPr/>
          <a:lstStyle/>
          <a:p>
            <a:pPr>
              <a:defRPr/>
            </a:pPr>
            <a:fld id="{F57F456A-00AF-44E6-8D70-638C0D0130FF}" type="slidenum">
              <a:rPr lang="en-US" altLang="zh-CN" smtClean="0"/>
              <a:pPr>
                <a:defRPr/>
              </a:pPr>
              <a:t>23</a:t>
            </a:fld>
            <a:endParaRPr lang="en-US" altLang="zh-CN"/>
          </a:p>
        </p:txBody>
      </p:sp>
      <p:pic>
        <p:nvPicPr>
          <p:cNvPr id="2054" name="Picture 6">
            <a:extLst>
              <a:ext uri="{FF2B5EF4-FFF2-40B4-BE49-F238E27FC236}">
                <a16:creationId xmlns:a16="http://schemas.microsoft.com/office/drawing/2014/main" id="{7D738D87-98F3-4943-BF95-3D60C1D77D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4340" y="2920613"/>
            <a:ext cx="5235319" cy="38610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8D0BD09-54E4-48E8-B513-196EEED21202}"/>
              </a:ext>
            </a:extLst>
          </p:cNvPr>
          <p:cNvSpPr txBox="1"/>
          <p:nvPr/>
        </p:nvSpPr>
        <p:spPr>
          <a:xfrm>
            <a:off x="1954340" y="6651128"/>
            <a:ext cx="5886400" cy="253916"/>
          </a:xfrm>
          <a:prstGeom prst="rect">
            <a:avLst/>
          </a:prstGeom>
          <a:noFill/>
        </p:spPr>
        <p:txBody>
          <a:bodyPr wrap="square">
            <a:spAutoFit/>
          </a:bodyPr>
          <a:lstStyle/>
          <a:p>
            <a:r>
              <a:rPr lang="en-SE" sz="1050" dirty="0"/>
              <a:t>https://medium.com/may-mobility/the-moores-law-for-self-driving-vehicles-b78b8861e184</a:t>
            </a:r>
          </a:p>
        </p:txBody>
      </p:sp>
    </p:spTree>
    <p:extLst>
      <p:ext uri="{BB962C8B-B14F-4D97-AF65-F5344CB8AC3E}">
        <p14:creationId xmlns:p14="http://schemas.microsoft.com/office/powerpoint/2010/main" val="2980055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E350B-A31E-4269-A293-172646323F41}"/>
              </a:ext>
            </a:extLst>
          </p:cNvPr>
          <p:cNvSpPr>
            <a:spLocks noGrp="1"/>
          </p:cNvSpPr>
          <p:nvPr>
            <p:ph type="title"/>
          </p:nvPr>
        </p:nvSpPr>
        <p:spPr/>
        <p:txBody>
          <a:bodyPr/>
          <a:lstStyle/>
          <a:p>
            <a:r>
              <a:rPr lang="en-US" dirty="0"/>
              <a:t>When will AD Really Arrive?</a:t>
            </a:r>
            <a:endParaRPr lang="en-SE" dirty="0"/>
          </a:p>
        </p:txBody>
      </p:sp>
      <p:sp>
        <p:nvSpPr>
          <p:cNvPr id="3" name="Content Placeholder 2">
            <a:extLst>
              <a:ext uri="{FF2B5EF4-FFF2-40B4-BE49-F238E27FC236}">
                <a16:creationId xmlns:a16="http://schemas.microsoft.com/office/drawing/2014/main" id="{3C8A594A-8D52-4DA2-B88F-7D1C6B4ED956}"/>
              </a:ext>
            </a:extLst>
          </p:cNvPr>
          <p:cNvSpPr>
            <a:spLocks noGrp="1"/>
          </p:cNvSpPr>
          <p:nvPr>
            <p:ph idx="1"/>
          </p:nvPr>
        </p:nvSpPr>
        <p:spPr/>
        <p:txBody>
          <a:bodyPr/>
          <a:lstStyle/>
          <a:p>
            <a:r>
              <a:rPr lang="en-US" dirty="0"/>
              <a:t>Chris </a:t>
            </a:r>
            <a:r>
              <a:rPr lang="en-US" dirty="0" err="1"/>
              <a:t>Urmson</a:t>
            </a:r>
            <a:r>
              <a:rPr lang="en-US" dirty="0"/>
              <a:t>, co-founder and CEO of Aurora:</a:t>
            </a:r>
          </a:p>
          <a:p>
            <a:pPr lvl="1"/>
            <a:r>
              <a:rPr lang="en-US" dirty="0"/>
              <a:t>“In 5 years” - 2009</a:t>
            </a:r>
          </a:p>
          <a:p>
            <a:pPr lvl="1"/>
            <a:r>
              <a:rPr lang="en-US" dirty="0"/>
              <a:t>“In 5 years” - 2012</a:t>
            </a:r>
          </a:p>
          <a:p>
            <a:pPr lvl="1"/>
            <a:r>
              <a:rPr lang="en-US" dirty="0"/>
              <a:t>“In 5 years” - 2015</a:t>
            </a:r>
          </a:p>
          <a:p>
            <a:pPr lvl="1"/>
            <a:r>
              <a:rPr lang="en-US" dirty="0"/>
              <a:t>“In 5 years” - 2018</a:t>
            </a:r>
            <a:endParaRPr lang="en-SE" dirty="0"/>
          </a:p>
        </p:txBody>
      </p:sp>
      <p:sp>
        <p:nvSpPr>
          <p:cNvPr id="4" name="Slide Number Placeholder 3">
            <a:extLst>
              <a:ext uri="{FF2B5EF4-FFF2-40B4-BE49-F238E27FC236}">
                <a16:creationId xmlns:a16="http://schemas.microsoft.com/office/drawing/2014/main" id="{C413ED90-594C-4030-B9CB-81426C8B8461}"/>
              </a:ext>
            </a:extLst>
          </p:cNvPr>
          <p:cNvSpPr>
            <a:spLocks noGrp="1"/>
          </p:cNvSpPr>
          <p:nvPr>
            <p:ph type="sldNum" sz="quarter" idx="12"/>
          </p:nvPr>
        </p:nvSpPr>
        <p:spPr/>
        <p:txBody>
          <a:bodyPr/>
          <a:lstStyle/>
          <a:p>
            <a:pPr>
              <a:defRPr/>
            </a:pPr>
            <a:fld id="{F57F456A-00AF-44E6-8D70-638C0D0130FF}" type="slidenum">
              <a:rPr lang="en-US" altLang="zh-CN" smtClean="0"/>
              <a:pPr>
                <a:defRPr/>
              </a:pPr>
              <a:t>24</a:t>
            </a:fld>
            <a:endParaRPr lang="en-US" altLang="zh-CN"/>
          </a:p>
        </p:txBody>
      </p:sp>
    </p:spTree>
    <p:extLst>
      <p:ext uri="{BB962C8B-B14F-4D97-AF65-F5344CB8AC3E}">
        <p14:creationId xmlns:p14="http://schemas.microsoft.com/office/powerpoint/2010/main" val="1408193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2E64B-4A14-4149-98A8-21A114B6610B}"/>
              </a:ext>
            </a:extLst>
          </p:cNvPr>
          <p:cNvSpPr>
            <a:spLocks noGrp="1"/>
          </p:cNvSpPr>
          <p:nvPr>
            <p:ph type="title"/>
          </p:nvPr>
        </p:nvSpPr>
        <p:spPr/>
        <p:txBody>
          <a:bodyPr/>
          <a:lstStyle/>
          <a:p>
            <a:r>
              <a:rPr lang="en-US" dirty="0"/>
              <a:t>The Tesla Fatality in May 2016</a:t>
            </a:r>
            <a:endParaRPr lang="en-SE" dirty="0"/>
          </a:p>
        </p:txBody>
      </p:sp>
      <p:sp>
        <p:nvSpPr>
          <p:cNvPr id="3" name="Content Placeholder 2">
            <a:extLst>
              <a:ext uri="{FF2B5EF4-FFF2-40B4-BE49-F238E27FC236}">
                <a16:creationId xmlns:a16="http://schemas.microsoft.com/office/drawing/2014/main" id="{3B79BB1C-EDE6-42AD-AF3E-81CEC03907C2}"/>
              </a:ext>
            </a:extLst>
          </p:cNvPr>
          <p:cNvSpPr>
            <a:spLocks noGrp="1"/>
          </p:cNvSpPr>
          <p:nvPr>
            <p:ph idx="1"/>
          </p:nvPr>
        </p:nvSpPr>
        <p:spPr>
          <a:xfrm>
            <a:off x="323528" y="1196751"/>
            <a:ext cx="8363272" cy="2469919"/>
          </a:xfrm>
        </p:spPr>
        <p:txBody>
          <a:bodyPr>
            <a:normAutofit fontScale="47500" lnSpcReduction="20000"/>
          </a:bodyPr>
          <a:lstStyle/>
          <a:p>
            <a:r>
              <a:rPr lang="en-US" dirty="0"/>
              <a:t>The Tesla Model S (L2) was driving 74 mph on the highway when it was struck by a semitruck</a:t>
            </a:r>
          </a:p>
          <a:p>
            <a:r>
              <a:rPr lang="en-US" dirty="0"/>
              <a:t>The driver’s hands were off the steering wheel for a total of 37 minutes during the </a:t>
            </a:r>
            <a:r>
              <a:rPr lang="en-SE" dirty="0"/>
              <a:t>37.5</a:t>
            </a:r>
            <a:r>
              <a:rPr lang="en-US" dirty="0"/>
              <a:t> minutes of time the car was in Autopilot, despite repeated visual warnings</a:t>
            </a:r>
          </a:p>
          <a:p>
            <a:r>
              <a:rPr lang="en-US" dirty="0"/>
              <a:t>Tesla: “Neither Autopilot nor the driver noticed the white side of the tractor trailer against a brightly lit sky, so the brake was not applied.”</a:t>
            </a:r>
          </a:p>
          <a:p>
            <a:pPr lvl="1"/>
            <a:r>
              <a:rPr lang="en-US" dirty="0"/>
              <a:t>A failure of computer vision algorithm for </a:t>
            </a:r>
            <a:r>
              <a:rPr lang="en-US" dirty="0">
                <a:solidFill>
                  <a:srgbClr val="FF0000"/>
                </a:solidFill>
              </a:rPr>
              <a:t>object detection</a:t>
            </a:r>
            <a:r>
              <a:rPr lang="en-US" dirty="0"/>
              <a:t>; maybe a lidar could have prevented the accident.</a:t>
            </a:r>
          </a:p>
          <a:p>
            <a:r>
              <a:rPr lang="en-US" dirty="0"/>
              <a:t>Tesla used to use Mobileye’s hardware platform </a:t>
            </a:r>
            <a:r>
              <a:rPr lang="en-US" dirty="0" err="1"/>
              <a:t>EyeQ</a:t>
            </a:r>
            <a:r>
              <a:rPr lang="en-US" dirty="0"/>
              <a:t>, but they broke up after the accident, and Tesla started to develop its hardware platform FSD. </a:t>
            </a:r>
          </a:p>
        </p:txBody>
      </p:sp>
      <p:sp>
        <p:nvSpPr>
          <p:cNvPr id="4" name="Slide Number Placeholder 3">
            <a:extLst>
              <a:ext uri="{FF2B5EF4-FFF2-40B4-BE49-F238E27FC236}">
                <a16:creationId xmlns:a16="http://schemas.microsoft.com/office/drawing/2014/main" id="{9C658757-58B4-40ED-9D11-54B6F385798D}"/>
              </a:ext>
            </a:extLst>
          </p:cNvPr>
          <p:cNvSpPr>
            <a:spLocks noGrp="1"/>
          </p:cNvSpPr>
          <p:nvPr>
            <p:ph type="sldNum" sz="quarter" idx="12"/>
          </p:nvPr>
        </p:nvSpPr>
        <p:spPr/>
        <p:txBody>
          <a:bodyPr/>
          <a:lstStyle/>
          <a:p>
            <a:pPr>
              <a:defRPr/>
            </a:pPr>
            <a:fld id="{F57F456A-00AF-44E6-8D70-638C0D0130FF}" type="slidenum">
              <a:rPr lang="en-US" altLang="zh-CN" smtClean="0"/>
              <a:pPr>
                <a:defRPr/>
              </a:pPr>
              <a:t>25</a:t>
            </a:fld>
            <a:endParaRPr lang="en-US" altLang="zh-CN"/>
          </a:p>
        </p:txBody>
      </p:sp>
      <p:pic>
        <p:nvPicPr>
          <p:cNvPr id="1028" name="Picture 4">
            <a:extLst>
              <a:ext uri="{FF2B5EF4-FFF2-40B4-BE49-F238E27FC236}">
                <a16:creationId xmlns:a16="http://schemas.microsoft.com/office/drawing/2014/main" id="{C6E1C473-2BEC-4359-995D-5775FC3EC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666671"/>
            <a:ext cx="3415680" cy="20289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04ECC6E-0B65-4EE8-8957-AD5D803CE6DD}"/>
              </a:ext>
            </a:extLst>
          </p:cNvPr>
          <p:cNvPicPr>
            <a:picLocks noChangeAspect="1"/>
          </p:cNvPicPr>
          <p:nvPr/>
        </p:nvPicPr>
        <p:blipFill>
          <a:blip r:embed="rId4"/>
          <a:stretch>
            <a:fillRect/>
          </a:stretch>
        </p:blipFill>
        <p:spPr>
          <a:xfrm>
            <a:off x="43443" y="3544868"/>
            <a:ext cx="5593971" cy="3058223"/>
          </a:xfrm>
          <a:prstGeom prst="rect">
            <a:avLst/>
          </a:prstGeom>
        </p:spPr>
      </p:pic>
    </p:spTree>
    <p:extLst>
      <p:ext uri="{BB962C8B-B14F-4D97-AF65-F5344CB8AC3E}">
        <p14:creationId xmlns:p14="http://schemas.microsoft.com/office/powerpoint/2010/main" val="2342873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D128-0C28-43D1-9C8C-86BF298B77C9}"/>
              </a:ext>
            </a:extLst>
          </p:cNvPr>
          <p:cNvSpPr>
            <a:spLocks noGrp="1"/>
          </p:cNvSpPr>
          <p:nvPr>
            <p:ph type="title"/>
          </p:nvPr>
        </p:nvSpPr>
        <p:spPr/>
        <p:txBody>
          <a:bodyPr/>
          <a:lstStyle/>
          <a:p>
            <a:r>
              <a:rPr lang="en-US" dirty="0"/>
              <a:t>The Tesla Fatality in Mar 2018</a:t>
            </a:r>
            <a:endParaRPr lang="en-SE" dirty="0"/>
          </a:p>
        </p:txBody>
      </p:sp>
      <p:sp>
        <p:nvSpPr>
          <p:cNvPr id="3" name="Content Placeholder 2">
            <a:extLst>
              <a:ext uri="{FF2B5EF4-FFF2-40B4-BE49-F238E27FC236}">
                <a16:creationId xmlns:a16="http://schemas.microsoft.com/office/drawing/2014/main" id="{5FED6CDB-3250-412A-BF54-C3AF284E36B8}"/>
              </a:ext>
            </a:extLst>
          </p:cNvPr>
          <p:cNvSpPr>
            <a:spLocks noGrp="1"/>
          </p:cNvSpPr>
          <p:nvPr>
            <p:ph idx="1"/>
          </p:nvPr>
        </p:nvSpPr>
        <p:spPr>
          <a:xfrm>
            <a:off x="457200" y="1074510"/>
            <a:ext cx="8229600" cy="3362602"/>
          </a:xfrm>
        </p:spPr>
        <p:txBody>
          <a:bodyPr>
            <a:normAutofit/>
          </a:bodyPr>
          <a:lstStyle/>
          <a:p>
            <a:r>
              <a:rPr lang="en-US" sz="1400" dirty="0"/>
              <a:t>In 2018, a man died from a high-speed crash because his Tesla Autopilot system steered the car into a median on Highway 101 in Mountain View, CA.</a:t>
            </a:r>
          </a:p>
          <a:p>
            <a:r>
              <a:rPr lang="en-US" sz="1400" dirty="0"/>
              <a:t>NTSB’s investigation report, released in Feb 2020, lists 23 findings that enumerate all the factors that contributed to the fatal collision. </a:t>
            </a:r>
          </a:p>
          <a:p>
            <a:pPr lvl="1"/>
            <a:r>
              <a:rPr lang="en-US" sz="1200" dirty="0"/>
              <a:t>Limitations on Tesla's Autopilot </a:t>
            </a:r>
            <a:r>
              <a:rPr lang="en-US" sz="1200" dirty="0">
                <a:solidFill>
                  <a:srgbClr val="FF0000"/>
                </a:solidFill>
              </a:rPr>
              <a:t>Lane-Keeping Assistance (LKA) </a:t>
            </a:r>
            <a:r>
              <a:rPr lang="en-US" sz="1200" dirty="0"/>
              <a:t>caused the vehicle to veer into the median and failed to provide an alert to the driver in the seconds leading to the crash.</a:t>
            </a:r>
          </a:p>
          <a:p>
            <a:pPr lvl="1"/>
            <a:r>
              <a:rPr lang="en-US" sz="1200" dirty="0"/>
              <a:t>The collision avoidance system was not designed to detect a </a:t>
            </a:r>
            <a:r>
              <a:rPr lang="en-US" sz="1200" dirty="0">
                <a:solidFill>
                  <a:srgbClr val="FF0000"/>
                </a:solidFill>
              </a:rPr>
              <a:t>crash attenuator</a:t>
            </a:r>
            <a:r>
              <a:rPr lang="en-US" sz="1200" dirty="0"/>
              <a:t>, which resulted in a severe crash in which the automatic braking and collision warning systems failed to activate.</a:t>
            </a:r>
          </a:p>
          <a:p>
            <a:pPr lvl="1"/>
            <a:r>
              <a:rPr lang="en-US" sz="1200" dirty="0"/>
              <a:t>A failure of computer vision algorithm for </a:t>
            </a:r>
            <a:r>
              <a:rPr lang="en-US" sz="1200" dirty="0">
                <a:solidFill>
                  <a:srgbClr val="FF0000"/>
                </a:solidFill>
              </a:rPr>
              <a:t>lane tracking</a:t>
            </a:r>
            <a:r>
              <a:rPr lang="en-US" sz="1200" dirty="0"/>
              <a:t>.</a:t>
            </a:r>
          </a:p>
          <a:p>
            <a:r>
              <a:rPr lang="en-US" sz="1400" dirty="0"/>
              <a:t>Tesla Autopilot 2 almost crashes Into Barrier (similar to this crash)</a:t>
            </a:r>
          </a:p>
          <a:p>
            <a:pPr lvl="1"/>
            <a:r>
              <a:rPr lang="en-US" sz="1200" dirty="0">
                <a:hlinkClick r:id="rId3"/>
              </a:rPr>
              <a:t>https://www.youtube.com/watch?v=TIUU1xNqI8w</a:t>
            </a:r>
            <a:r>
              <a:rPr lang="en-US" sz="1200" dirty="0"/>
              <a:t> </a:t>
            </a:r>
          </a:p>
        </p:txBody>
      </p:sp>
      <p:sp>
        <p:nvSpPr>
          <p:cNvPr id="4" name="Slide Number Placeholder 3">
            <a:extLst>
              <a:ext uri="{FF2B5EF4-FFF2-40B4-BE49-F238E27FC236}">
                <a16:creationId xmlns:a16="http://schemas.microsoft.com/office/drawing/2014/main" id="{397980D1-F82F-4912-9156-8C9FA43CC5F4}"/>
              </a:ext>
            </a:extLst>
          </p:cNvPr>
          <p:cNvSpPr>
            <a:spLocks noGrp="1"/>
          </p:cNvSpPr>
          <p:nvPr>
            <p:ph type="sldNum" sz="quarter" idx="12"/>
          </p:nvPr>
        </p:nvSpPr>
        <p:spPr/>
        <p:txBody>
          <a:bodyPr/>
          <a:lstStyle/>
          <a:p>
            <a:pPr>
              <a:defRPr/>
            </a:pPr>
            <a:fld id="{F57F456A-00AF-44E6-8D70-638C0D0130FF}" type="slidenum">
              <a:rPr lang="en-US" altLang="zh-CN" smtClean="0"/>
              <a:pPr>
                <a:defRPr/>
              </a:pPr>
              <a:t>26</a:t>
            </a:fld>
            <a:endParaRPr lang="en-US" altLang="zh-CN"/>
          </a:p>
        </p:txBody>
      </p:sp>
      <p:sp>
        <p:nvSpPr>
          <p:cNvPr id="6" name="Rectangle 5">
            <a:extLst>
              <a:ext uri="{FF2B5EF4-FFF2-40B4-BE49-F238E27FC236}">
                <a16:creationId xmlns:a16="http://schemas.microsoft.com/office/drawing/2014/main" id="{35500452-2286-420A-BE1A-499C6E5E4D8E}"/>
              </a:ext>
            </a:extLst>
          </p:cNvPr>
          <p:cNvSpPr/>
          <p:nvPr/>
        </p:nvSpPr>
        <p:spPr>
          <a:xfrm>
            <a:off x="1907704" y="6452217"/>
            <a:ext cx="6318448" cy="400110"/>
          </a:xfrm>
          <a:prstGeom prst="rect">
            <a:avLst/>
          </a:prstGeom>
        </p:spPr>
        <p:txBody>
          <a:bodyPr wrap="square">
            <a:spAutoFit/>
          </a:bodyPr>
          <a:lstStyle/>
          <a:p>
            <a:r>
              <a:rPr lang="en-SE" sz="1000" dirty="0"/>
              <a:t>https://www.mv-voice.com/news/2020/02/25/ntsb-teslas-autopilot-steered-model-x-into-highway-median-causing-fatal-mountain-view-crash</a:t>
            </a:r>
          </a:p>
        </p:txBody>
      </p:sp>
      <p:pic>
        <p:nvPicPr>
          <p:cNvPr id="1026" name="Picture 2" descr="Huang's car crashed into this lane divider.">
            <a:extLst>
              <a:ext uri="{FF2B5EF4-FFF2-40B4-BE49-F238E27FC236}">
                <a16:creationId xmlns:a16="http://schemas.microsoft.com/office/drawing/2014/main" id="{BF81384A-D9F5-4FE2-B982-D21F2D147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643" y="4024934"/>
            <a:ext cx="4114439" cy="2133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634F3E-E78C-46F4-8571-332C38101C8F}"/>
              </a:ext>
            </a:extLst>
          </p:cNvPr>
          <p:cNvPicPr>
            <a:picLocks noChangeAspect="1"/>
          </p:cNvPicPr>
          <p:nvPr/>
        </p:nvPicPr>
        <p:blipFill>
          <a:blip r:embed="rId5"/>
          <a:stretch>
            <a:fillRect/>
          </a:stretch>
        </p:blipFill>
        <p:spPr>
          <a:xfrm>
            <a:off x="5508104" y="3717032"/>
            <a:ext cx="2482931" cy="2571319"/>
          </a:xfrm>
          <a:prstGeom prst="rect">
            <a:avLst/>
          </a:prstGeom>
        </p:spPr>
      </p:pic>
    </p:spTree>
    <p:extLst>
      <p:ext uri="{BB962C8B-B14F-4D97-AF65-F5344CB8AC3E}">
        <p14:creationId xmlns:p14="http://schemas.microsoft.com/office/powerpoint/2010/main" val="4270160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BC5-5A35-491B-B159-BFD51947E825}"/>
              </a:ext>
            </a:extLst>
          </p:cNvPr>
          <p:cNvSpPr>
            <a:spLocks noGrp="1"/>
          </p:cNvSpPr>
          <p:nvPr>
            <p:ph type="title"/>
          </p:nvPr>
        </p:nvSpPr>
        <p:spPr/>
        <p:txBody>
          <a:bodyPr/>
          <a:lstStyle/>
          <a:p>
            <a:r>
              <a:rPr lang="en-US" sz="3600" dirty="0"/>
              <a:t>Tesla still cannot recognize white trucks in 2020</a:t>
            </a:r>
            <a:endParaRPr lang="en-SE" sz="3600" dirty="0"/>
          </a:p>
        </p:txBody>
      </p:sp>
      <p:sp>
        <p:nvSpPr>
          <p:cNvPr id="3" name="Content Placeholder 2">
            <a:extLst>
              <a:ext uri="{FF2B5EF4-FFF2-40B4-BE49-F238E27FC236}">
                <a16:creationId xmlns:a16="http://schemas.microsoft.com/office/drawing/2014/main" id="{C114CDE9-4E3E-43BB-A68F-9421D3C2496F}"/>
              </a:ext>
            </a:extLst>
          </p:cNvPr>
          <p:cNvSpPr>
            <a:spLocks noGrp="1"/>
          </p:cNvSpPr>
          <p:nvPr>
            <p:ph idx="1"/>
          </p:nvPr>
        </p:nvSpPr>
        <p:spPr>
          <a:xfrm>
            <a:off x="457200" y="1295400"/>
            <a:ext cx="8229600" cy="2061592"/>
          </a:xfrm>
        </p:spPr>
        <p:txBody>
          <a:bodyPr>
            <a:normAutofit/>
          </a:bodyPr>
          <a:lstStyle/>
          <a:p>
            <a:r>
              <a:rPr lang="en-US" dirty="0"/>
              <a:t>Tesla on autopilot crashes into overturned truck on </a:t>
            </a:r>
            <a:r>
              <a:rPr lang="en-US"/>
              <a:t>busy highway </a:t>
            </a:r>
            <a:r>
              <a:rPr lang="en-US" dirty="0"/>
              <a:t>in Taiwan</a:t>
            </a:r>
          </a:p>
          <a:p>
            <a:pPr lvl="1"/>
            <a:r>
              <a:rPr lang="en-US" dirty="0"/>
              <a:t>https://www.youtube.com/watch?v=X3hrKnv0dPQ</a:t>
            </a:r>
            <a:endParaRPr lang="en-SE" dirty="0"/>
          </a:p>
        </p:txBody>
      </p:sp>
      <p:sp>
        <p:nvSpPr>
          <p:cNvPr id="4" name="Slide Number Placeholder 3">
            <a:extLst>
              <a:ext uri="{FF2B5EF4-FFF2-40B4-BE49-F238E27FC236}">
                <a16:creationId xmlns:a16="http://schemas.microsoft.com/office/drawing/2014/main" id="{4D24809B-CC37-4932-8C30-1DD719ACF67D}"/>
              </a:ext>
            </a:extLst>
          </p:cNvPr>
          <p:cNvSpPr>
            <a:spLocks noGrp="1"/>
          </p:cNvSpPr>
          <p:nvPr>
            <p:ph type="sldNum" sz="quarter" idx="12"/>
          </p:nvPr>
        </p:nvSpPr>
        <p:spPr/>
        <p:txBody>
          <a:bodyPr/>
          <a:lstStyle/>
          <a:p>
            <a:pPr>
              <a:defRPr/>
            </a:pPr>
            <a:fld id="{F57F456A-00AF-44E6-8D70-638C0D0130FF}" type="slidenum">
              <a:rPr lang="en-US" altLang="zh-CN" smtClean="0"/>
              <a:pPr>
                <a:defRPr/>
              </a:pPr>
              <a:t>27</a:t>
            </a:fld>
            <a:endParaRPr lang="en-US" altLang="zh-CN"/>
          </a:p>
        </p:txBody>
      </p:sp>
      <p:pic>
        <p:nvPicPr>
          <p:cNvPr id="7" name="Picture 6">
            <a:extLst>
              <a:ext uri="{FF2B5EF4-FFF2-40B4-BE49-F238E27FC236}">
                <a16:creationId xmlns:a16="http://schemas.microsoft.com/office/drawing/2014/main" id="{D8917227-E418-4EBC-9096-96D36DCD1DF7}"/>
              </a:ext>
            </a:extLst>
          </p:cNvPr>
          <p:cNvPicPr>
            <a:picLocks noChangeAspect="1"/>
          </p:cNvPicPr>
          <p:nvPr/>
        </p:nvPicPr>
        <p:blipFill>
          <a:blip r:embed="rId2"/>
          <a:stretch>
            <a:fillRect/>
          </a:stretch>
        </p:blipFill>
        <p:spPr>
          <a:xfrm>
            <a:off x="2066832" y="3243138"/>
            <a:ext cx="5010335" cy="3340224"/>
          </a:xfrm>
          <a:prstGeom prst="rect">
            <a:avLst/>
          </a:prstGeom>
        </p:spPr>
      </p:pic>
    </p:spTree>
    <p:extLst>
      <p:ext uri="{BB962C8B-B14F-4D97-AF65-F5344CB8AC3E}">
        <p14:creationId xmlns:p14="http://schemas.microsoft.com/office/powerpoint/2010/main" val="4067805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5EF3-C682-43C1-83A7-BFF8ABE76A20}"/>
              </a:ext>
            </a:extLst>
          </p:cNvPr>
          <p:cNvSpPr>
            <a:spLocks noGrp="1"/>
          </p:cNvSpPr>
          <p:nvPr>
            <p:ph type="title"/>
          </p:nvPr>
        </p:nvSpPr>
        <p:spPr/>
        <p:txBody>
          <a:bodyPr>
            <a:normAutofit fontScale="90000"/>
          </a:bodyPr>
          <a:lstStyle/>
          <a:p>
            <a:r>
              <a:rPr lang="en-US" dirty="0"/>
              <a:t>The Uber Pedestrian Fatality in Mar 2018</a:t>
            </a:r>
            <a:endParaRPr lang="en-SE" dirty="0"/>
          </a:p>
        </p:txBody>
      </p:sp>
      <p:sp>
        <p:nvSpPr>
          <p:cNvPr id="4" name="Slide Number Placeholder 3">
            <a:extLst>
              <a:ext uri="{FF2B5EF4-FFF2-40B4-BE49-F238E27FC236}">
                <a16:creationId xmlns:a16="http://schemas.microsoft.com/office/drawing/2014/main" id="{AC02E257-FC97-4F23-B43A-1731619E58E2}"/>
              </a:ext>
            </a:extLst>
          </p:cNvPr>
          <p:cNvSpPr>
            <a:spLocks noGrp="1"/>
          </p:cNvSpPr>
          <p:nvPr>
            <p:ph type="sldNum" sz="quarter" idx="12"/>
          </p:nvPr>
        </p:nvSpPr>
        <p:spPr/>
        <p:txBody>
          <a:bodyPr/>
          <a:lstStyle/>
          <a:p>
            <a:pPr>
              <a:defRPr/>
            </a:pPr>
            <a:fld id="{F57F456A-00AF-44E6-8D70-638C0D0130FF}" type="slidenum">
              <a:rPr lang="en-US" altLang="zh-CN" smtClean="0"/>
              <a:pPr>
                <a:defRPr/>
              </a:pPr>
              <a:t>28</a:t>
            </a:fld>
            <a:endParaRPr lang="en-US" altLang="zh-CN"/>
          </a:p>
        </p:txBody>
      </p:sp>
      <p:pic>
        <p:nvPicPr>
          <p:cNvPr id="5" name="How a Self-Driving Uber Killed a Pedestrian in Arizona - The New York Times">
            <a:hlinkClick r:id="" action="ppaction://media"/>
            <a:extLst>
              <a:ext uri="{FF2B5EF4-FFF2-40B4-BE49-F238E27FC236}">
                <a16:creationId xmlns:a16="http://schemas.microsoft.com/office/drawing/2014/main" id="{96B08CA2-74DB-4E23-B561-4CB0750CCCB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208" y="1313292"/>
            <a:ext cx="4418090" cy="3313568"/>
          </a:xfrm>
          <a:prstGeom prst="rect">
            <a:avLst/>
          </a:prstGeom>
        </p:spPr>
      </p:pic>
      <p:pic>
        <p:nvPicPr>
          <p:cNvPr id="2050" name="Picture 2">
            <a:extLst>
              <a:ext uri="{FF2B5EF4-FFF2-40B4-BE49-F238E27FC236}">
                <a16:creationId xmlns:a16="http://schemas.microsoft.com/office/drawing/2014/main" id="{33089326-5774-4BF8-80D5-E616947E0C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4008" y="4797152"/>
            <a:ext cx="3390429" cy="1905350"/>
          </a:xfrm>
          <a:prstGeom prst="rect">
            <a:avLst/>
          </a:prstGeom>
          <a:noFill/>
          <a:extLst>
            <a:ext uri="{909E8E84-426E-40DD-AFC4-6F175D3DCCD1}">
              <a14:hiddenFill xmlns:a14="http://schemas.microsoft.com/office/drawing/2010/main">
                <a:solidFill>
                  <a:srgbClr val="FFFFFF"/>
                </a:solidFill>
              </a14:hiddenFill>
            </a:ext>
          </a:extLst>
        </p:spPr>
      </p:pic>
      <p:pic>
        <p:nvPicPr>
          <p:cNvPr id="6" name="How a Self-Driving Uber Killed a Pedestrian in Arizona - The New York Times_2">
            <a:hlinkClick r:id="" action="ppaction://media"/>
            <a:extLst>
              <a:ext uri="{FF2B5EF4-FFF2-40B4-BE49-F238E27FC236}">
                <a16:creationId xmlns:a16="http://schemas.microsoft.com/office/drawing/2014/main" id="{4B606CA1-1446-4195-874B-20612E3766D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644008" y="1313292"/>
            <a:ext cx="4418090" cy="3313568"/>
          </a:xfrm>
          <a:prstGeom prst="rect">
            <a:avLst/>
          </a:prstGeom>
        </p:spPr>
      </p:pic>
      <p:pic>
        <p:nvPicPr>
          <p:cNvPr id="2052" name="Picture 4">
            <a:extLst>
              <a:ext uri="{FF2B5EF4-FFF2-40B4-BE49-F238E27FC236}">
                <a16:creationId xmlns:a16="http://schemas.microsoft.com/office/drawing/2014/main" id="{7E017B2E-6EB9-4563-BFA3-E858798A5FD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4976" y="4784869"/>
            <a:ext cx="3481635" cy="191763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F5924FA0-4ED2-48C1-AD8F-785392CB2E57}"/>
              </a:ext>
            </a:extLst>
          </p:cNvPr>
          <p:cNvSpPr>
            <a:spLocks noGrp="1"/>
          </p:cNvSpPr>
          <p:nvPr>
            <p:ph idx="1"/>
          </p:nvPr>
        </p:nvSpPr>
        <p:spPr/>
        <p:txBody>
          <a:bodyPr/>
          <a:lstStyle/>
          <a:p>
            <a:endParaRPr lang="en-SE" dirty="0"/>
          </a:p>
        </p:txBody>
      </p:sp>
    </p:spTree>
    <p:extLst>
      <p:ext uri="{BB962C8B-B14F-4D97-AF65-F5344CB8AC3E}">
        <p14:creationId xmlns:p14="http://schemas.microsoft.com/office/powerpoint/2010/main" val="117559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7FC71-6B5E-44D6-A953-215B1444E1A8}"/>
              </a:ext>
            </a:extLst>
          </p:cNvPr>
          <p:cNvSpPr>
            <a:spLocks noGrp="1"/>
          </p:cNvSpPr>
          <p:nvPr>
            <p:ph type="title"/>
          </p:nvPr>
        </p:nvSpPr>
        <p:spPr/>
        <p:txBody>
          <a:bodyPr>
            <a:normAutofit fontScale="90000"/>
          </a:bodyPr>
          <a:lstStyle/>
          <a:p>
            <a:r>
              <a:rPr lang="en-US" dirty="0"/>
              <a:t>The Uber Pedestrian Fatality in Mar 2018</a:t>
            </a:r>
            <a:endParaRPr lang="en-SE" dirty="0"/>
          </a:p>
        </p:txBody>
      </p:sp>
      <p:sp>
        <p:nvSpPr>
          <p:cNvPr id="3" name="Content Placeholder 2">
            <a:extLst>
              <a:ext uri="{FF2B5EF4-FFF2-40B4-BE49-F238E27FC236}">
                <a16:creationId xmlns:a16="http://schemas.microsoft.com/office/drawing/2014/main" id="{387D478B-ABF8-4799-BBAE-F3A6CF5EECCE}"/>
              </a:ext>
            </a:extLst>
          </p:cNvPr>
          <p:cNvSpPr>
            <a:spLocks noGrp="1"/>
          </p:cNvSpPr>
          <p:nvPr>
            <p:ph idx="1"/>
          </p:nvPr>
        </p:nvSpPr>
        <p:spPr>
          <a:xfrm>
            <a:off x="457200" y="1295399"/>
            <a:ext cx="8363272" cy="5234635"/>
          </a:xfrm>
        </p:spPr>
        <p:txBody>
          <a:bodyPr>
            <a:normAutofit fontScale="92500" lnSpcReduction="20000"/>
          </a:bodyPr>
          <a:lstStyle/>
          <a:p>
            <a:r>
              <a:rPr lang="en-US" dirty="0"/>
              <a:t>The AV (L3/4) was equipped with both Lidar and Radar. After the woman was detected on the road (6 sec before)</a:t>
            </a:r>
          </a:p>
          <a:p>
            <a:pPr lvl="1"/>
            <a:r>
              <a:rPr lang="en-US" dirty="0"/>
              <a:t>first classified as unknown object</a:t>
            </a:r>
          </a:p>
          <a:p>
            <a:pPr lvl="1"/>
            <a:r>
              <a:rPr lang="en-US" dirty="0"/>
              <a:t>then misclassified as a vehicle</a:t>
            </a:r>
          </a:p>
          <a:p>
            <a:pPr lvl="1"/>
            <a:r>
              <a:rPr lang="en-US" dirty="0"/>
              <a:t>then a bicycle</a:t>
            </a:r>
          </a:p>
          <a:p>
            <a:r>
              <a:rPr lang="en-US" dirty="0"/>
              <a:t>1.3 sec before, the Volvo system tried to do emergency braking maneuver</a:t>
            </a:r>
          </a:p>
          <a:p>
            <a:pPr lvl="1"/>
            <a:r>
              <a:rPr lang="en-US" dirty="0"/>
              <a:t>but Uber had disabled it for testing</a:t>
            </a:r>
          </a:p>
          <a:p>
            <a:r>
              <a:rPr lang="en-US" dirty="0"/>
              <a:t>The safety driver was not watching the road moments before the vehicle struck her.</a:t>
            </a:r>
          </a:p>
          <a:p>
            <a:pPr lvl="1"/>
            <a:r>
              <a:rPr lang="en-US" dirty="0"/>
              <a:t>It was probably too dark for the driver to see her in time.</a:t>
            </a:r>
            <a:endParaRPr lang="en-SE" dirty="0"/>
          </a:p>
        </p:txBody>
      </p:sp>
      <p:sp>
        <p:nvSpPr>
          <p:cNvPr id="4" name="Slide Number Placeholder 3">
            <a:extLst>
              <a:ext uri="{FF2B5EF4-FFF2-40B4-BE49-F238E27FC236}">
                <a16:creationId xmlns:a16="http://schemas.microsoft.com/office/drawing/2014/main" id="{6977F0D6-912B-4763-AC02-0815F0B63964}"/>
              </a:ext>
            </a:extLst>
          </p:cNvPr>
          <p:cNvSpPr>
            <a:spLocks noGrp="1"/>
          </p:cNvSpPr>
          <p:nvPr>
            <p:ph type="sldNum" sz="quarter" idx="12"/>
          </p:nvPr>
        </p:nvSpPr>
        <p:spPr/>
        <p:txBody>
          <a:bodyPr/>
          <a:lstStyle/>
          <a:p>
            <a:pPr>
              <a:defRPr/>
            </a:pPr>
            <a:fld id="{F57F456A-00AF-44E6-8D70-638C0D0130FF}" type="slidenum">
              <a:rPr lang="en-US" altLang="zh-CN" smtClean="0"/>
              <a:pPr>
                <a:defRPr/>
              </a:pPr>
              <a:t>29</a:t>
            </a:fld>
            <a:endParaRPr lang="en-US" altLang="zh-CN"/>
          </a:p>
        </p:txBody>
      </p:sp>
    </p:spTree>
    <p:extLst>
      <p:ext uri="{BB962C8B-B14F-4D97-AF65-F5344CB8AC3E}">
        <p14:creationId xmlns:p14="http://schemas.microsoft.com/office/powerpoint/2010/main" val="1532755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47B50-EF57-4786-8E61-75B863CEA188}"/>
              </a:ext>
            </a:extLst>
          </p:cNvPr>
          <p:cNvSpPr>
            <a:spLocks noGrp="1"/>
          </p:cNvSpPr>
          <p:nvPr>
            <p:ph type="title"/>
          </p:nvPr>
        </p:nvSpPr>
        <p:spPr/>
        <p:txBody>
          <a:bodyPr/>
          <a:lstStyle/>
          <a:p>
            <a:r>
              <a:rPr lang="en-US" dirty="0"/>
              <a:t>My Instruction Style</a:t>
            </a:r>
            <a:endParaRPr lang="en-SE" dirty="0"/>
          </a:p>
        </p:txBody>
      </p:sp>
      <p:sp>
        <p:nvSpPr>
          <p:cNvPr id="3" name="Content Placeholder 2">
            <a:extLst>
              <a:ext uri="{FF2B5EF4-FFF2-40B4-BE49-F238E27FC236}">
                <a16:creationId xmlns:a16="http://schemas.microsoft.com/office/drawing/2014/main" id="{81F631CA-4447-45E5-8770-4B31008E553F}"/>
              </a:ext>
            </a:extLst>
          </p:cNvPr>
          <p:cNvSpPr>
            <a:spLocks noGrp="1"/>
          </p:cNvSpPr>
          <p:nvPr>
            <p:ph idx="1"/>
          </p:nvPr>
        </p:nvSpPr>
        <p:spPr>
          <a:xfrm>
            <a:off x="457200" y="1143000"/>
            <a:ext cx="8229600" cy="5562600"/>
          </a:xfrm>
        </p:spPr>
        <p:txBody>
          <a:bodyPr>
            <a:normAutofit fontScale="85000" lnSpcReduction="10000"/>
          </a:bodyPr>
          <a:lstStyle/>
          <a:p>
            <a:r>
              <a:rPr lang="en-US" dirty="0"/>
              <a:t>No textbook. Will discuss classic techniques as well as latest research advances.</a:t>
            </a:r>
          </a:p>
          <a:p>
            <a:r>
              <a:rPr lang="en-US" dirty="0"/>
              <a:t>I provide detailed, self-contained PowerPoint slides.</a:t>
            </a:r>
          </a:p>
          <a:p>
            <a:pPr lvl="1"/>
            <a:r>
              <a:rPr lang="en-US" dirty="0"/>
              <a:t>All exam questions will come from these slides. Some slides may be verbose for the sake of completeness.</a:t>
            </a:r>
          </a:p>
          <a:p>
            <a:r>
              <a:rPr lang="en-US" dirty="0"/>
              <a:t>In-class questions and discussions are welcome. You can either speak up during lecture, or type in the chat window. For questions after class, please </a:t>
            </a:r>
            <a:r>
              <a:rPr lang="en-US" altLang="zh-CN" dirty="0"/>
              <a:t>use the Canvas discussion board so everyone can see the discussions.</a:t>
            </a:r>
            <a:endParaRPr lang="en-US" dirty="0"/>
          </a:p>
          <a:p>
            <a:r>
              <a:rPr lang="en-US" dirty="0"/>
              <a:t>Lecture videos are recorded and available in </a:t>
            </a:r>
            <a:r>
              <a:rPr lang="en-US" dirty="0" err="1"/>
              <a:t>UmU</a:t>
            </a:r>
            <a:r>
              <a:rPr lang="en-US" dirty="0"/>
              <a:t> Play, so in-class attendance is not mandatory.</a:t>
            </a:r>
          </a:p>
        </p:txBody>
      </p:sp>
      <p:sp>
        <p:nvSpPr>
          <p:cNvPr id="4" name="Slide Number Placeholder 3">
            <a:extLst>
              <a:ext uri="{FF2B5EF4-FFF2-40B4-BE49-F238E27FC236}">
                <a16:creationId xmlns:a16="http://schemas.microsoft.com/office/drawing/2014/main" id="{39827150-9B11-48C3-B820-4C368B0BD89A}"/>
              </a:ext>
            </a:extLst>
          </p:cNvPr>
          <p:cNvSpPr>
            <a:spLocks noGrp="1"/>
          </p:cNvSpPr>
          <p:nvPr>
            <p:ph type="sldNum" sz="quarter" idx="12"/>
          </p:nvPr>
        </p:nvSpPr>
        <p:spPr/>
        <p:txBody>
          <a:bodyPr/>
          <a:lstStyle/>
          <a:p>
            <a:pPr>
              <a:defRPr/>
            </a:pPr>
            <a:fld id="{F57F456A-00AF-44E6-8D70-638C0D0130FF}" type="slidenum">
              <a:rPr lang="en-US" altLang="zh-CN" smtClean="0"/>
              <a:pPr>
                <a:defRPr/>
              </a:pPr>
              <a:t>3</a:t>
            </a:fld>
            <a:endParaRPr lang="en-US" altLang="zh-CN"/>
          </a:p>
        </p:txBody>
      </p:sp>
    </p:spTree>
    <p:extLst>
      <p:ext uri="{BB962C8B-B14F-4D97-AF65-F5344CB8AC3E}">
        <p14:creationId xmlns:p14="http://schemas.microsoft.com/office/powerpoint/2010/main" val="322726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F3FB-AD3D-45DA-87F8-50E48FFE1324}"/>
              </a:ext>
            </a:extLst>
          </p:cNvPr>
          <p:cNvSpPr>
            <a:spLocks noGrp="1"/>
          </p:cNvSpPr>
          <p:nvPr>
            <p:ph type="title"/>
          </p:nvPr>
        </p:nvSpPr>
        <p:spPr/>
        <p:txBody>
          <a:bodyPr/>
          <a:lstStyle/>
          <a:p>
            <a:r>
              <a:rPr lang="en-US" dirty="0"/>
              <a:t>AD Landscape Today</a:t>
            </a:r>
            <a:endParaRPr lang="en-SE" dirty="0"/>
          </a:p>
        </p:txBody>
      </p:sp>
      <p:sp>
        <p:nvSpPr>
          <p:cNvPr id="3" name="Content Placeholder 2">
            <a:extLst>
              <a:ext uri="{FF2B5EF4-FFF2-40B4-BE49-F238E27FC236}">
                <a16:creationId xmlns:a16="http://schemas.microsoft.com/office/drawing/2014/main" id="{709BF2B6-692F-4385-B236-9E8861CC77D2}"/>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490310D0-F9C2-4C2D-9D53-772D4F520CF3}"/>
              </a:ext>
            </a:extLst>
          </p:cNvPr>
          <p:cNvSpPr>
            <a:spLocks noGrp="1"/>
          </p:cNvSpPr>
          <p:nvPr>
            <p:ph type="sldNum" sz="quarter" idx="12"/>
          </p:nvPr>
        </p:nvSpPr>
        <p:spPr/>
        <p:txBody>
          <a:bodyPr/>
          <a:lstStyle/>
          <a:p>
            <a:pPr>
              <a:defRPr/>
            </a:pPr>
            <a:fld id="{F57F456A-00AF-44E6-8D70-638C0D0130FF}" type="slidenum">
              <a:rPr lang="en-US" altLang="zh-CN" smtClean="0"/>
              <a:pPr>
                <a:defRPr/>
              </a:pPr>
              <a:t>30</a:t>
            </a:fld>
            <a:endParaRPr lang="en-US" altLang="zh-CN"/>
          </a:p>
        </p:txBody>
      </p:sp>
      <p:pic>
        <p:nvPicPr>
          <p:cNvPr id="2050" name="Picture 2">
            <a:extLst>
              <a:ext uri="{FF2B5EF4-FFF2-40B4-BE49-F238E27FC236}">
                <a16:creationId xmlns:a16="http://schemas.microsoft.com/office/drawing/2014/main" id="{010AEF56-F442-4799-B3C4-5F0E07554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 y="136337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A03387C-F0A5-4BE7-8226-4BB32B28DF39}"/>
              </a:ext>
            </a:extLst>
          </p:cNvPr>
          <p:cNvSpPr/>
          <p:nvPr/>
        </p:nvSpPr>
        <p:spPr>
          <a:xfrm>
            <a:off x="2843808" y="6621170"/>
            <a:ext cx="3798168" cy="246221"/>
          </a:xfrm>
          <a:prstGeom prst="rect">
            <a:avLst/>
          </a:prstGeom>
        </p:spPr>
        <p:txBody>
          <a:bodyPr wrap="square">
            <a:spAutoFit/>
          </a:bodyPr>
          <a:lstStyle/>
          <a:p>
            <a:r>
              <a:rPr lang="en-SE" sz="1000" dirty="0"/>
              <a:t>https://medium.com/@firstmilevc/avlandscape-8a21491f1f54</a:t>
            </a:r>
          </a:p>
        </p:txBody>
      </p:sp>
    </p:spTree>
    <p:extLst>
      <p:ext uri="{BB962C8B-B14F-4D97-AF65-F5344CB8AC3E}">
        <p14:creationId xmlns:p14="http://schemas.microsoft.com/office/powerpoint/2010/main" val="2180237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4CFA-22FC-4187-AF85-77CC3148BE26}"/>
              </a:ext>
            </a:extLst>
          </p:cNvPr>
          <p:cNvSpPr>
            <a:spLocks noGrp="1"/>
          </p:cNvSpPr>
          <p:nvPr>
            <p:ph type="title"/>
          </p:nvPr>
        </p:nvSpPr>
        <p:spPr/>
        <p:txBody>
          <a:bodyPr/>
          <a:lstStyle/>
          <a:p>
            <a:r>
              <a:rPr lang="en-US" dirty="0"/>
              <a:t>Four Major Tasks of an AV</a:t>
            </a:r>
            <a:endParaRPr lang="en-SE" dirty="0"/>
          </a:p>
        </p:txBody>
      </p:sp>
      <p:sp>
        <p:nvSpPr>
          <p:cNvPr id="3" name="Content Placeholder 2">
            <a:extLst>
              <a:ext uri="{FF2B5EF4-FFF2-40B4-BE49-F238E27FC236}">
                <a16:creationId xmlns:a16="http://schemas.microsoft.com/office/drawing/2014/main" id="{69AA7B6D-624C-4142-8271-39CA6112F01E}"/>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010B93BC-7C88-440C-9F16-89B306B19DFE}"/>
              </a:ext>
            </a:extLst>
          </p:cNvPr>
          <p:cNvSpPr>
            <a:spLocks noGrp="1"/>
          </p:cNvSpPr>
          <p:nvPr>
            <p:ph type="sldNum" sz="quarter" idx="12"/>
          </p:nvPr>
        </p:nvSpPr>
        <p:spPr/>
        <p:txBody>
          <a:bodyPr/>
          <a:lstStyle/>
          <a:p>
            <a:pPr>
              <a:defRPr/>
            </a:pPr>
            <a:fld id="{F57F456A-00AF-44E6-8D70-638C0D0130FF}" type="slidenum">
              <a:rPr lang="en-US" altLang="zh-CN" smtClean="0"/>
              <a:pPr>
                <a:defRPr/>
              </a:pPr>
              <a:t>31</a:t>
            </a:fld>
            <a:endParaRPr lang="en-US" altLang="zh-CN"/>
          </a:p>
        </p:txBody>
      </p:sp>
      <p:pic>
        <p:nvPicPr>
          <p:cNvPr id="5" name="Picture 4">
            <a:extLst>
              <a:ext uri="{FF2B5EF4-FFF2-40B4-BE49-F238E27FC236}">
                <a16:creationId xmlns:a16="http://schemas.microsoft.com/office/drawing/2014/main" id="{F7BA5750-80C4-49CB-B57C-A5568982B316}"/>
              </a:ext>
            </a:extLst>
          </p:cNvPr>
          <p:cNvPicPr>
            <a:picLocks noChangeAspect="1"/>
          </p:cNvPicPr>
          <p:nvPr/>
        </p:nvPicPr>
        <p:blipFill>
          <a:blip r:embed="rId2"/>
          <a:stretch>
            <a:fillRect/>
          </a:stretch>
        </p:blipFill>
        <p:spPr>
          <a:xfrm>
            <a:off x="457200" y="1642584"/>
            <a:ext cx="7983064" cy="4391638"/>
          </a:xfrm>
          <a:prstGeom prst="rect">
            <a:avLst/>
          </a:prstGeom>
        </p:spPr>
      </p:pic>
      <p:sp>
        <p:nvSpPr>
          <p:cNvPr id="6" name="TextBox 5">
            <a:extLst>
              <a:ext uri="{FF2B5EF4-FFF2-40B4-BE49-F238E27FC236}">
                <a16:creationId xmlns:a16="http://schemas.microsoft.com/office/drawing/2014/main" id="{419832EF-8A55-48D6-A3AD-80CB07648AE7}"/>
              </a:ext>
            </a:extLst>
          </p:cNvPr>
          <p:cNvSpPr txBox="1"/>
          <p:nvPr/>
        </p:nvSpPr>
        <p:spPr>
          <a:xfrm>
            <a:off x="1093730" y="3619182"/>
            <a:ext cx="2254143" cy="307777"/>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solidFill>
                  <a:schemeClr val="tx1"/>
                </a:solidFill>
              </a:rPr>
              <a:t>Localization: Where am I?</a:t>
            </a:r>
            <a:endParaRPr lang="en-SE" sz="1400" dirty="0">
              <a:solidFill>
                <a:schemeClr val="tx1"/>
              </a:solidFill>
            </a:endParaRPr>
          </a:p>
        </p:txBody>
      </p:sp>
      <p:sp>
        <p:nvSpPr>
          <p:cNvPr id="7" name="TextBox 6">
            <a:extLst>
              <a:ext uri="{FF2B5EF4-FFF2-40B4-BE49-F238E27FC236}">
                <a16:creationId xmlns:a16="http://schemas.microsoft.com/office/drawing/2014/main" id="{F267A901-8D01-4A75-AA90-8C2520BC5104}"/>
              </a:ext>
            </a:extLst>
          </p:cNvPr>
          <p:cNvSpPr txBox="1"/>
          <p:nvPr/>
        </p:nvSpPr>
        <p:spPr>
          <a:xfrm>
            <a:off x="5148827" y="3628707"/>
            <a:ext cx="2642070" cy="307777"/>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solidFill>
                  <a:schemeClr val="tx1"/>
                </a:solidFill>
              </a:rPr>
              <a:t>Detection: What is around me?</a:t>
            </a:r>
            <a:endParaRPr lang="en-SE" sz="1400" dirty="0">
              <a:solidFill>
                <a:schemeClr val="tx1"/>
              </a:solidFill>
            </a:endParaRPr>
          </a:p>
        </p:txBody>
      </p:sp>
      <p:sp>
        <p:nvSpPr>
          <p:cNvPr id="8" name="TextBox 7">
            <a:extLst>
              <a:ext uri="{FF2B5EF4-FFF2-40B4-BE49-F238E27FC236}">
                <a16:creationId xmlns:a16="http://schemas.microsoft.com/office/drawing/2014/main" id="{90564437-3B9C-4004-B4FF-E4CD5A6EFBC8}"/>
              </a:ext>
            </a:extLst>
          </p:cNvPr>
          <p:cNvSpPr txBox="1"/>
          <p:nvPr/>
        </p:nvSpPr>
        <p:spPr>
          <a:xfrm>
            <a:off x="775535" y="6040333"/>
            <a:ext cx="2890535" cy="307777"/>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solidFill>
                  <a:schemeClr val="tx1"/>
                </a:solidFill>
              </a:rPr>
              <a:t>Prediction: Where are they going?</a:t>
            </a:r>
            <a:endParaRPr lang="en-SE" sz="1400" dirty="0">
              <a:solidFill>
                <a:schemeClr val="tx1"/>
              </a:solidFill>
            </a:endParaRPr>
          </a:p>
        </p:txBody>
      </p:sp>
      <p:sp>
        <p:nvSpPr>
          <p:cNvPr id="9" name="TextBox 8">
            <a:extLst>
              <a:ext uri="{FF2B5EF4-FFF2-40B4-BE49-F238E27FC236}">
                <a16:creationId xmlns:a16="http://schemas.microsoft.com/office/drawing/2014/main" id="{2FA1E9CB-6168-4F6B-834F-19C2A575487E}"/>
              </a:ext>
            </a:extLst>
          </p:cNvPr>
          <p:cNvSpPr txBox="1"/>
          <p:nvPr/>
        </p:nvSpPr>
        <p:spPr>
          <a:xfrm>
            <a:off x="4716016" y="6040332"/>
            <a:ext cx="3507692" cy="307777"/>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solidFill>
                  <a:schemeClr val="tx1"/>
                </a:solidFill>
              </a:rPr>
              <a:t>Planning and Control: Where should I go?</a:t>
            </a:r>
            <a:endParaRPr lang="en-SE" sz="1400" dirty="0">
              <a:solidFill>
                <a:schemeClr val="tx1"/>
              </a:solidFill>
            </a:endParaRPr>
          </a:p>
        </p:txBody>
      </p:sp>
    </p:spTree>
    <p:extLst>
      <p:ext uri="{BB962C8B-B14F-4D97-AF65-F5344CB8AC3E}">
        <p14:creationId xmlns:p14="http://schemas.microsoft.com/office/powerpoint/2010/main" val="1721581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1B76-D03D-47FA-B754-C82F6530C8DA}"/>
              </a:ext>
            </a:extLst>
          </p:cNvPr>
          <p:cNvSpPr>
            <a:spLocks noGrp="1"/>
          </p:cNvSpPr>
          <p:nvPr>
            <p:ph type="title"/>
          </p:nvPr>
        </p:nvSpPr>
        <p:spPr/>
        <p:txBody>
          <a:bodyPr/>
          <a:lstStyle/>
          <a:p>
            <a:r>
              <a:rPr lang="en-US" dirty="0"/>
              <a:t>AD Processing Pipeline</a:t>
            </a:r>
            <a:endParaRPr lang="en-SE" dirty="0"/>
          </a:p>
        </p:txBody>
      </p:sp>
      <p:sp>
        <p:nvSpPr>
          <p:cNvPr id="3" name="Content Placeholder 2">
            <a:extLst>
              <a:ext uri="{FF2B5EF4-FFF2-40B4-BE49-F238E27FC236}">
                <a16:creationId xmlns:a16="http://schemas.microsoft.com/office/drawing/2014/main" id="{AD4371E1-3D65-4D7E-B1D3-2D7D80E8F842}"/>
              </a:ext>
            </a:extLst>
          </p:cNvPr>
          <p:cNvSpPr>
            <a:spLocks noGrp="1"/>
          </p:cNvSpPr>
          <p:nvPr>
            <p:ph idx="1"/>
          </p:nvPr>
        </p:nvSpPr>
        <p:spPr>
          <a:xfrm>
            <a:off x="457200" y="1295400"/>
            <a:ext cx="8229600" cy="3985632"/>
          </a:xfrm>
        </p:spPr>
        <p:txBody>
          <a:bodyPr/>
          <a:lstStyle/>
          <a:p>
            <a:endParaRPr lang="en-SE"/>
          </a:p>
        </p:txBody>
      </p:sp>
      <p:sp>
        <p:nvSpPr>
          <p:cNvPr id="4" name="Slide Number Placeholder 3">
            <a:extLst>
              <a:ext uri="{FF2B5EF4-FFF2-40B4-BE49-F238E27FC236}">
                <a16:creationId xmlns:a16="http://schemas.microsoft.com/office/drawing/2014/main" id="{8ECDE6B7-8287-41FF-8E7E-8E0CB512CB6D}"/>
              </a:ext>
            </a:extLst>
          </p:cNvPr>
          <p:cNvSpPr>
            <a:spLocks noGrp="1"/>
          </p:cNvSpPr>
          <p:nvPr>
            <p:ph type="sldNum" sz="quarter" idx="12"/>
          </p:nvPr>
        </p:nvSpPr>
        <p:spPr/>
        <p:txBody>
          <a:bodyPr/>
          <a:lstStyle/>
          <a:p>
            <a:pPr>
              <a:defRPr/>
            </a:pPr>
            <a:fld id="{F57F456A-00AF-44E6-8D70-638C0D0130FF}" type="slidenum">
              <a:rPr lang="en-US" altLang="zh-CN" smtClean="0"/>
              <a:pPr>
                <a:defRPr/>
              </a:pPr>
              <a:t>32</a:t>
            </a:fld>
            <a:endParaRPr lang="en-US" altLang="zh-CN"/>
          </a:p>
        </p:txBody>
      </p:sp>
      <p:pic>
        <p:nvPicPr>
          <p:cNvPr id="18" name="Picture 17">
            <a:extLst>
              <a:ext uri="{FF2B5EF4-FFF2-40B4-BE49-F238E27FC236}">
                <a16:creationId xmlns:a16="http://schemas.microsoft.com/office/drawing/2014/main" id="{D9DBF768-91AA-4C27-96B7-5027FE9A1E12}"/>
              </a:ext>
            </a:extLst>
          </p:cNvPr>
          <p:cNvPicPr>
            <a:picLocks noChangeAspect="1"/>
          </p:cNvPicPr>
          <p:nvPr/>
        </p:nvPicPr>
        <p:blipFill>
          <a:blip r:embed="rId3"/>
          <a:stretch>
            <a:fillRect/>
          </a:stretch>
        </p:blipFill>
        <p:spPr>
          <a:xfrm>
            <a:off x="107504" y="2132856"/>
            <a:ext cx="8765947" cy="3148176"/>
          </a:xfrm>
          <a:prstGeom prst="rect">
            <a:avLst/>
          </a:prstGeom>
        </p:spPr>
      </p:pic>
      <p:sp>
        <p:nvSpPr>
          <p:cNvPr id="5" name="TextBox 4">
            <a:extLst>
              <a:ext uri="{FF2B5EF4-FFF2-40B4-BE49-F238E27FC236}">
                <a16:creationId xmlns:a16="http://schemas.microsoft.com/office/drawing/2014/main" id="{6D86DA26-71A9-4B4A-B064-F6BD778F023D}"/>
              </a:ext>
            </a:extLst>
          </p:cNvPr>
          <p:cNvSpPr txBox="1"/>
          <p:nvPr/>
        </p:nvSpPr>
        <p:spPr>
          <a:xfrm>
            <a:off x="1055952" y="5281032"/>
            <a:ext cx="2736304" cy="1354217"/>
          </a:xfrm>
          <a:prstGeom prst="rect">
            <a:avLst/>
          </a:prstGeom>
          <a:noFill/>
        </p:spPr>
        <p:txBody>
          <a:bodyPr wrap="square" rtlCol="0">
            <a:spAutoFit/>
          </a:bodyPr>
          <a:lstStyle/>
          <a:p>
            <a:pPr algn="ctr"/>
            <a:r>
              <a:rPr lang="en-US" dirty="0"/>
              <a:t>Sensing:</a:t>
            </a:r>
          </a:p>
          <a:p>
            <a:pPr algn="ctr"/>
            <a:r>
              <a:rPr lang="en-US" sz="1600" dirty="0"/>
              <a:t>Understanding the surrounding environment, incl. localization, detection, prediction</a:t>
            </a:r>
            <a:endParaRPr lang="en-SE" sz="1600" dirty="0"/>
          </a:p>
        </p:txBody>
      </p:sp>
      <p:sp>
        <p:nvSpPr>
          <p:cNvPr id="10" name="TextBox 9">
            <a:extLst>
              <a:ext uri="{FF2B5EF4-FFF2-40B4-BE49-F238E27FC236}">
                <a16:creationId xmlns:a16="http://schemas.microsoft.com/office/drawing/2014/main" id="{557F083D-29DC-4824-9DE1-4FED62DD8CB2}"/>
              </a:ext>
            </a:extLst>
          </p:cNvPr>
          <p:cNvSpPr txBox="1"/>
          <p:nvPr/>
        </p:nvSpPr>
        <p:spPr>
          <a:xfrm>
            <a:off x="3557061" y="5281032"/>
            <a:ext cx="2736304" cy="861774"/>
          </a:xfrm>
          <a:prstGeom prst="rect">
            <a:avLst/>
          </a:prstGeom>
          <a:noFill/>
        </p:spPr>
        <p:txBody>
          <a:bodyPr wrap="square" rtlCol="0">
            <a:spAutoFit/>
          </a:bodyPr>
          <a:lstStyle/>
          <a:p>
            <a:pPr algn="ctr"/>
            <a:r>
              <a:rPr lang="en-US" dirty="0"/>
              <a:t>Planning:</a:t>
            </a:r>
          </a:p>
          <a:p>
            <a:pPr algn="ctr"/>
            <a:r>
              <a:rPr lang="en-US" sz="1600" dirty="0"/>
              <a:t>Decision making in the context of other road users</a:t>
            </a:r>
            <a:endParaRPr lang="en-SE" sz="1600" dirty="0"/>
          </a:p>
        </p:txBody>
      </p:sp>
      <p:sp>
        <p:nvSpPr>
          <p:cNvPr id="11" name="TextBox 10">
            <a:extLst>
              <a:ext uri="{FF2B5EF4-FFF2-40B4-BE49-F238E27FC236}">
                <a16:creationId xmlns:a16="http://schemas.microsoft.com/office/drawing/2014/main" id="{FB7D0346-98D9-4EFE-97CF-E4E699A5AD61}"/>
              </a:ext>
            </a:extLst>
          </p:cNvPr>
          <p:cNvSpPr txBox="1"/>
          <p:nvPr/>
        </p:nvSpPr>
        <p:spPr>
          <a:xfrm>
            <a:off x="6228184" y="5281032"/>
            <a:ext cx="2736304" cy="861774"/>
          </a:xfrm>
          <a:prstGeom prst="rect">
            <a:avLst/>
          </a:prstGeom>
          <a:noFill/>
        </p:spPr>
        <p:txBody>
          <a:bodyPr wrap="square" rtlCol="0">
            <a:spAutoFit/>
          </a:bodyPr>
          <a:lstStyle/>
          <a:p>
            <a:pPr algn="ctr"/>
            <a:r>
              <a:rPr lang="en-US" dirty="0"/>
              <a:t>Acting:</a:t>
            </a:r>
          </a:p>
          <a:p>
            <a:pPr algn="ctr"/>
            <a:r>
              <a:rPr lang="en-US" sz="1600" dirty="0"/>
              <a:t>Moving the vehicle </a:t>
            </a:r>
            <a:r>
              <a:rPr lang="en-US" sz="1600"/>
              <a:t>to follow </a:t>
            </a:r>
            <a:r>
              <a:rPr lang="en-US" sz="1600" dirty="0"/>
              <a:t>the planned trajectory</a:t>
            </a:r>
            <a:endParaRPr lang="en-SE" sz="1600" dirty="0"/>
          </a:p>
        </p:txBody>
      </p:sp>
      <p:sp>
        <p:nvSpPr>
          <p:cNvPr id="6" name="Rectangle 5">
            <a:extLst>
              <a:ext uri="{FF2B5EF4-FFF2-40B4-BE49-F238E27FC236}">
                <a16:creationId xmlns:a16="http://schemas.microsoft.com/office/drawing/2014/main" id="{E0621257-D204-42F4-8E2B-D25645579E00}"/>
              </a:ext>
            </a:extLst>
          </p:cNvPr>
          <p:cNvSpPr/>
          <p:nvPr/>
        </p:nvSpPr>
        <p:spPr bwMode="auto">
          <a:xfrm>
            <a:off x="4067944" y="2060848"/>
            <a:ext cx="2664296" cy="1512168"/>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38096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783D-AEFC-4642-A91E-F7C565079841}"/>
              </a:ext>
            </a:extLst>
          </p:cNvPr>
          <p:cNvSpPr>
            <a:spLocks noGrp="1"/>
          </p:cNvSpPr>
          <p:nvPr>
            <p:ph type="title"/>
          </p:nvPr>
        </p:nvSpPr>
        <p:spPr/>
        <p:txBody>
          <a:bodyPr/>
          <a:lstStyle/>
          <a:p>
            <a:r>
              <a:rPr lang="en-US" dirty="0"/>
              <a:t>Environment Perception</a:t>
            </a:r>
            <a:endParaRPr lang="en-SE" dirty="0"/>
          </a:p>
        </p:txBody>
      </p:sp>
      <p:sp>
        <p:nvSpPr>
          <p:cNvPr id="3" name="Content Placeholder 2">
            <a:extLst>
              <a:ext uri="{FF2B5EF4-FFF2-40B4-BE49-F238E27FC236}">
                <a16:creationId xmlns:a16="http://schemas.microsoft.com/office/drawing/2014/main" id="{61005F84-1C3A-4F0C-AF9F-E45C691838DB}"/>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0B560D1C-3B7E-4D52-B3F5-610377F31A68}"/>
              </a:ext>
            </a:extLst>
          </p:cNvPr>
          <p:cNvSpPr>
            <a:spLocks noGrp="1"/>
          </p:cNvSpPr>
          <p:nvPr>
            <p:ph type="sldNum" sz="quarter" idx="12"/>
          </p:nvPr>
        </p:nvSpPr>
        <p:spPr/>
        <p:txBody>
          <a:bodyPr/>
          <a:lstStyle/>
          <a:p>
            <a:pPr>
              <a:defRPr/>
            </a:pPr>
            <a:fld id="{F57F456A-00AF-44E6-8D70-638C0D0130FF}" type="slidenum">
              <a:rPr lang="en-US" altLang="zh-CN" smtClean="0"/>
              <a:pPr>
                <a:defRPr/>
              </a:pPr>
              <a:t>33</a:t>
            </a:fld>
            <a:endParaRPr lang="en-US" altLang="zh-CN"/>
          </a:p>
        </p:txBody>
      </p:sp>
      <p:pic>
        <p:nvPicPr>
          <p:cNvPr id="5" name="Picture 4">
            <a:extLst>
              <a:ext uri="{FF2B5EF4-FFF2-40B4-BE49-F238E27FC236}">
                <a16:creationId xmlns:a16="http://schemas.microsoft.com/office/drawing/2014/main" id="{DC4D0394-3E27-48F6-A901-A5315C6CC859}"/>
              </a:ext>
            </a:extLst>
          </p:cNvPr>
          <p:cNvPicPr>
            <a:picLocks noChangeAspect="1"/>
          </p:cNvPicPr>
          <p:nvPr/>
        </p:nvPicPr>
        <p:blipFill>
          <a:blip r:embed="rId2"/>
          <a:stretch>
            <a:fillRect/>
          </a:stretch>
        </p:blipFill>
        <p:spPr>
          <a:xfrm>
            <a:off x="107504" y="1556792"/>
            <a:ext cx="8820472" cy="3856724"/>
          </a:xfrm>
          <a:prstGeom prst="rect">
            <a:avLst/>
          </a:prstGeom>
        </p:spPr>
      </p:pic>
    </p:spTree>
    <p:extLst>
      <p:ext uri="{BB962C8B-B14F-4D97-AF65-F5344CB8AC3E}">
        <p14:creationId xmlns:p14="http://schemas.microsoft.com/office/powerpoint/2010/main" val="966343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2D2BB-25C3-4462-B33B-AC3FA096AEEC}"/>
              </a:ext>
            </a:extLst>
          </p:cNvPr>
          <p:cNvSpPr>
            <a:spLocks noGrp="1"/>
          </p:cNvSpPr>
          <p:nvPr>
            <p:ph type="title"/>
          </p:nvPr>
        </p:nvSpPr>
        <p:spPr/>
        <p:txBody>
          <a:bodyPr/>
          <a:lstStyle/>
          <a:p>
            <a:r>
              <a:rPr lang="en-US" dirty="0"/>
              <a:t>Prediction</a:t>
            </a:r>
            <a:endParaRPr lang="en-SE" dirty="0"/>
          </a:p>
        </p:txBody>
      </p:sp>
      <p:sp>
        <p:nvSpPr>
          <p:cNvPr id="3" name="Content Placeholder 2">
            <a:extLst>
              <a:ext uri="{FF2B5EF4-FFF2-40B4-BE49-F238E27FC236}">
                <a16:creationId xmlns:a16="http://schemas.microsoft.com/office/drawing/2014/main" id="{23C31961-1141-46A7-AF78-8908C243C173}"/>
              </a:ext>
            </a:extLst>
          </p:cNvPr>
          <p:cNvSpPr>
            <a:spLocks noGrp="1"/>
          </p:cNvSpPr>
          <p:nvPr>
            <p:ph idx="1"/>
          </p:nvPr>
        </p:nvSpPr>
        <p:spPr>
          <a:xfrm>
            <a:off x="457200" y="1295399"/>
            <a:ext cx="7859216" cy="3036145"/>
          </a:xfrm>
        </p:spPr>
        <p:txBody>
          <a:bodyPr>
            <a:normAutofit fontScale="77500" lnSpcReduction="20000"/>
          </a:bodyPr>
          <a:lstStyle/>
          <a:p>
            <a:r>
              <a:rPr lang="en-US" dirty="0"/>
              <a:t>Based on state</a:t>
            </a:r>
          </a:p>
          <a:p>
            <a:pPr lvl="1"/>
            <a:r>
              <a:rPr lang="en-US" dirty="0"/>
              <a:t>Kalman filter</a:t>
            </a:r>
          </a:p>
          <a:p>
            <a:pPr lvl="1"/>
            <a:r>
              <a:rPr lang="en-US" dirty="0"/>
              <a:t>Particle filter</a:t>
            </a:r>
          </a:p>
          <a:p>
            <a:r>
              <a:rPr lang="en-US" dirty="0"/>
              <a:t>Data-driven</a:t>
            </a:r>
          </a:p>
          <a:p>
            <a:pPr lvl="1"/>
            <a:r>
              <a:rPr lang="en-US" dirty="0"/>
              <a:t>ML-based classification </a:t>
            </a:r>
          </a:p>
          <a:p>
            <a:r>
              <a:rPr lang="en-US" dirty="0"/>
              <a:t>Pedestrian intention prediction</a:t>
            </a:r>
          </a:p>
          <a:p>
            <a:pPr lvl="1"/>
            <a:r>
              <a:rPr lang="en-US" dirty="0"/>
              <a:t>Based on visual cues such as pose, etc.</a:t>
            </a:r>
          </a:p>
          <a:p>
            <a:pPr lvl="1"/>
            <a:r>
              <a:rPr lang="en-US" dirty="0"/>
              <a:t>Very difficult problem</a:t>
            </a:r>
            <a:endParaRPr lang="en-SE" dirty="0"/>
          </a:p>
        </p:txBody>
      </p:sp>
      <p:sp>
        <p:nvSpPr>
          <p:cNvPr id="4" name="Slide Number Placeholder 3">
            <a:extLst>
              <a:ext uri="{FF2B5EF4-FFF2-40B4-BE49-F238E27FC236}">
                <a16:creationId xmlns:a16="http://schemas.microsoft.com/office/drawing/2014/main" id="{36331C68-986C-49CA-A563-32E1E2BE885E}"/>
              </a:ext>
            </a:extLst>
          </p:cNvPr>
          <p:cNvSpPr>
            <a:spLocks noGrp="1"/>
          </p:cNvSpPr>
          <p:nvPr>
            <p:ph type="sldNum" sz="quarter" idx="12"/>
          </p:nvPr>
        </p:nvSpPr>
        <p:spPr/>
        <p:txBody>
          <a:bodyPr/>
          <a:lstStyle/>
          <a:p>
            <a:pPr>
              <a:defRPr/>
            </a:pPr>
            <a:fld id="{F57F456A-00AF-44E6-8D70-638C0D0130FF}" type="slidenum">
              <a:rPr lang="en-US" altLang="zh-CN" smtClean="0"/>
              <a:pPr>
                <a:defRPr/>
              </a:pPr>
              <a:t>34</a:t>
            </a:fld>
            <a:endParaRPr lang="en-US" altLang="zh-CN"/>
          </a:p>
        </p:txBody>
      </p:sp>
      <p:pic>
        <p:nvPicPr>
          <p:cNvPr id="7" name="Picture 6">
            <a:extLst>
              <a:ext uri="{FF2B5EF4-FFF2-40B4-BE49-F238E27FC236}">
                <a16:creationId xmlns:a16="http://schemas.microsoft.com/office/drawing/2014/main" id="{43C5A760-28C1-43F1-AA2A-50ECB1222D27}"/>
              </a:ext>
            </a:extLst>
          </p:cNvPr>
          <p:cNvPicPr>
            <a:picLocks noChangeAspect="1"/>
          </p:cNvPicPr>
          <p:nvPr/>
        </p:nvPicPr>
        <p:blipFill>
          <a:blip r:embed="rId2"/>
          <a:stretch>
            <a:fillRect/>
          </a:stretch>
        </p:blipFill>
        <p:spPr>
          <a:xfrm>
            <a:off x="2447764" y="4138286"/>
            <a:ext cx="4248472" cy="2603060"/>
          </a:xfrm>
          <a:prstGeom prst="rect">
            <a:avLst/>
          </a:prstGeom>
        </p:spPr>
      </p:pic>
    </p:spTree>
    <p:extLst>
      <p:ext uri="{BB962C8B-B14F-4D97-AF65-F5344CB8AC3E}">
        <p14:creationId xmlns:p14="http://schemas.microsoft.com/office/powerpoint/2010/main" val="139745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7533-FB25-4111-BBF9-9C482C97552D}"/>
              </a:ext>
            </a:extLst>
          </p:cNvPr>
          <p:cNvSpPr>
            <a:spLocks noGrp="1"/>
          </p:cNvSpPr>
          <p:nvPr>
            <p:ph type="title"/>
          </p:nvPr>
        </p:nvSpPr>
        <p:spPr/>
        <p:txBody>
          <a:bodyPr/>
          <a:lstStyle/>
          <a:p>
            <a:r>
              <a:rPr lang="en-US" dirty="0"/>
              <a:t>Environmental Maps</a:t>
            </a:r>
            <a:endParaRPr lang="en-SE" dirty="0"/>
          </a:p>
        </p:txBody>
      </p:sp>
      <p:sp>
        <p:nvSpPr>
          <p:cNvPr id="3" name="Content Placeholder 2">
            <a:extLst>
              <a:ext uri="{FF2B5EF4-FFF2-40B4-BE49-F238E27FC236}">
                <a16:creationId xmlns:a16="http://schemas.microsoft.com/office/drawing/2014/main" id="{E9F32F3F-B2B9-4DEC-A566-CD2DAC85C75A}"/>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97600745-655C-4C22-808E-DF72882696F2}"/>
              </a:ext>
            </a:extLst>
          </p:cNvPr>
          <p:cNvSpPr>
            <a:spLocks noGrp="1"/>
          </p:cNvSpPr>
          <p:nvPr>
            <p:ph type="sldNum" sz="quarter" idx="12"/>
          </p:nvPr>
        </p:nvSpPr>
        <p:spPr/>
        <p:txBody>
          <a:bodyPr/>
          <a:lstStyle/>
          <a:p>
            <a:pPr>
              <a:defRPr/>
            </a:pPr>
            <a:fld id="{F57F456A-00AF-44E6-8D70-638C0D0130FF}" type="slidenum">
              <a:rPr lang="en-US" altLang="zh-CN" smtClean="0"/>
              <a:pPr>
                <a:defRPr/>
              </a:pPr>
              <a:t>35</a:t>
            </a:fld>
            <a:endParaRPr lang="en-US" altLang="zh-CN"/>
          </a:p>
        </p:txBody>
      </p:sp>
      <p:pic>
        <p:nvPicPr>
          <p:cNvPr id="5" name="Picture 4">
            <a:extLst>
              <a:ext uri="{FF2B5EF4-FFF2-40B4-BE49-F238E27FC236}">
                <a16:creationId xmlns:a16="http://schemas.microsoft.com/office/drawing/2014/main" id="{D733D566-60EF-4360-85A0-5FB804BEA260}"/>
              </a:ext>
            </a:extLst>
          </p:cNvPr>
          <p:cNvPicPr>
            <a:picLocks noChangeAspect="1"/>
          </p:cNvPicPr>
          <p:nvPr/>
        </p:nvPicPr>
        <p:blipFill>
          <a:blip r:embed="rId2"/>
          <a:stretch>
            <a:fillRect/>
          </a:stretch>
        </p:blipFill>
        <p:spPr>
          <a:xfrm>
            <a:off x="127425" y="2388316"/>
            <a:ext cx="8917495" cy="4346106"/>
          </a:xfrm>
          <a:prstGeom prst="rect">
            <a:avLst/>
          </a:prstGeom>
        </p:spPr>
      </p:pic>
      <p:pic>
        <p:nvPicPr>
          <p:cNvPr id="6" name="Picture 5">
            <a:extLst>
              <a:ext uri="{FF2B5EF4-FFF2-40B4-BE49-F238E27FC236}">
                <a16:creationId xmlns:a16="http://schemas.microsoft.com/office/drawing/2014/main" id="{753DFB2C-C7BF-4AA9-B72E-20EEFFE2E396}"/>
              </a:ext>
            </a:extLst>
          </p:cNvPr>
          <p:cNvPicPr>
            <a:picLocks noChangeAspect="1"/>
          </p:cNvPicPr>
          <p:nvPr/>
        </p:nvPicPr>
        <p:blipFill>
          <a:blip r:embed="rId3"/>
          <a:stretch>
            <a:fillRect/>
          </a:stretch>
        </p:blipFill>
        <p:spPr>
          <a:xfrm>
            <a:off x="6113185" y="1128639"/>
            <a:ext cx="1948988" cy="1406305"/>
          </a:xfrm>
          <a:prstGeom prst="rect">
            <a:avLst/>
          </a:prstGeom>
        </p:spPr>
      </p:pic>
      <p:pic>
        <p:nvPicPr>
          <p:cNvPr id="7" name="Picture 6">
            <a:extLst>
              <a:ext uri="{FF2B5EF4-FFF2-40B4-BE49-F238E27FC236}">
                <a16:creationId xmlns:a16="http://schemas.microsoft.com/office/drawing/2014/main" id="{1F4C7FBD-A8E6-414A-8D84-206A68A3B5C6}"/>
              </a:ext>
            </a:extLst>
          </p:cNvPr>
          <p:cNvPicPr>
            <a:picLocks noChangeAspect="1"/>
          </p:cNvPicPr>
          <p:nvPr/>
        </p:nvPicPr>
        <p:blipFill>
          <a:blip r:embed="rId4"/>
          <a:stretch>
            <a:fillRect/>
          </a:stretch>
        </p:blipFill>
        <p:spPr>
          <a:xfrm>
            <a:off x="6126314" y="2499387"/>
            <a:ext cx="1948988" cy="1085865"/>
          </a:xfrm>
          <a:prstGeom prst="rect">
            <a:avLst/>
          </a:prstGeom>
        </p:spPr>
      </p:pic>
      <p:pic>
        <p:nvPicPr>
          <p:cNvPr id="8" name="Picture 7">
            <a:extLst>
              <a:ext uri="{FF2B5EF4-FFF2-40B4-BE49-F238E27FC236}">
                <a16:creationId xmlns:a16="http://schemas.microsoft.com/office/drawing/2014/main" id="{6F67F26E-2159-4450-82A7-E12F2E773A6A}"/>
              </a:ext>
            </a:extLst>
          </p:cNvPr>
          <p:cNvPicPr>
            <a:picLocks noChangeAspect="1"/>
          </p:cNvPicPr>
          <p:nvPr/>
        </p:nvPicPr>
        <p:blipFill>
          <a:blip r:embed="rId5"/>
          <a:stretch>
            <a:fillRect/>
          </a:stretch>
        </p:blipFill>
        <p:spPr>
          <a:xfrm>
            <a:off x="6162361" y="3585252"/>
            <a:ext cx="1850636" cy="1422677"/>
          </a:xfrm>
          <a:prstGeom prst="rect">
            <a:avLst/>
          </a:prstGeom>
        </p:spPr>
      </p:pic>
    </p:spTree>
    <p:extLst>
      <p:ext uri="{BB962C8B-B14F-4D97-AF65-F5344CB8AC3E}">
        <p14:creationId xmlns:p14="http://schemas.microsoft.com/office/powerpoint/2010/main" val="3480274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BDF9F-A550-49D5-AC17-CD9C1C18A3AA}"/>
              </a:ext>
            </a:extLst>
          </p:cNvPr>
          <p:cNvSpPr>
            <a:spLocks noGrp="1"/>
          </p:cNvSpPr>
          <p:nvPr>
            <p:ph type="title"/>
          </p:nvPr>
        </p:nvSpPr>
        <p:spPr/>
        <p:txBody>
          <a:bodyPr/>
          <a:lstStyle/>
          <a:p>
            <a:r>
              <a:rPr lang="en-US" dirty="0"/>
              <a:t>Motion Planning</a:t>
            </a:r>
            <a:endParaRPr lang="en-SE" dirty="0"/>
          </a:p>
        </p:txBody>
      </p:sp>
      <p:sp>
        <p:nvSpPr>
          <p:cNvPr id="3" name="Content Placeholder 2">
            <a:extLst>
              <a:ext uri="{FF2B5EF4-FFF2-40B4-BE49-F238E27FC236}">
                <a16:creationId xmlns:a16="http://schemas.microsoft.com/office/drawing/2014/main" id="{0180F824-83ED-431D-B6D6-C02814915D30}"/>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AA722495-13F8-472E-8ECA-E9DE443AB0BE}"/>
              </a:ext>
            </a:extLst>
          </p:cNvPr>
          <p:cNvSpPr>
            <a:spLocks noGrp="1"/>
          </p:cNvSpPr>
          <p:nvPr>
            <p:ph type="sldNum" sz="quarter" idx="12"/>
          </p:nvPr>
        </p:nvSpPr>
        <p:spPr/>
        <p:txBody>
          <a:bodyPr/>
          <a:lstStyle/>
          <a:p>
            <a:pPr>
              <a:defRPr/>
            </a:pPr>
            <a:fld id="{F57F456A-00AF-44E6-8D70-638C0D0130FF}" type="slidenum">
              <a:rPr lang="en-US" altLang="zh-CN" smtClean="0"/>
              <a:pPr>
                <a:defRPr/>
              </a:pPr>
              <a:t>36</a:t>
            </a:fld>
            <a:endParaRPr lang="en-US" altLang="zh-CN"/>
          </a:p>
        </p:txBody>
      </p:sp>
      <p:pic>
        <p:nvPicPr>
          <p:cNvPr id="5" name="Picture 4">
            <a:extLst>
              <a:ext uri="{FF2B5EF4-FFF2-40B4-BE49-F238E27FC236}">
                <a16:creationId xmlns:a16="http://schemas.microsoft.com/office/drawing/2014/main" id="{216AFF7A-C46D-4786-B61B-87E048447084}"/>
              </a:ext>
            </a:extLst>
          </p:cNvPr>
          <p:cNvPicPr>
            <a:picLocks noChangeAspect="1"/>
          </p:cNvPicPr>
          <p:nvPr/>
        </p:nvPicPr>
        <p:blipFill>
          <a:blip r:embed="rId2"/>
          <a:stretch>
            <a:fillRect/>
          </a:stretch>
        </p:blipFill>
        <p:spPr>
          <a:xfrm>
            <a:off x="15627" y="1626409"/>
            <a:ext cx="8888065" cy="4420217"/>
          </a:xfrm>
          <a:prstGeom prst="rect">
            <a:avLst/>
          </a:prstGeom>
        </p:spPr>
      </p:pic>
    </p:spTree>
    <p:extLst>
      <p:ext uri="{BB962C8B-B14F-4D97-AF65-F5344CB8AC3E}">
        <p14:creationId xmlns:p14="http://schemas.microsoft.com/office/powerpoint/2010/main" val="2728786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CF70-3771-40DB-9EAA-BE99CA36E563}"/>
              </a:ext>
            </a:extLst>
          </p:cNvPr>
          <p:cNvSpPr>
            <a:spLocks noGrp="1"/>
          </p:cNvSpPr>
          <p:nvPr>
            <p:ph type="title"/>
          </p:nvPr>
        </p:nvSpPr>
        <p:spPr/>
        <p:txBody>
          <a:bodyPr/>
          <a:lstStyle/>
          <a:p>
            <a:r>
              <a:rPr lang="en-US" dirty="0"/>
              <a:t>Mission Planner</a:t>
            </a:r>
            <a:endParaRPr lang="en-SE" dirty="0"/>
          </a:p>
        </p:txBody>
      </p:sp>
      <p:sp>
        <p:nvSpPr>
          <p:cNvPr id="3" name="Content Placeholder 2">
            <a:extLst>
              <a:ext uri="{FF2B5EF4-FFF2-40B4-BE49-F238E27FC236}">
                <a16:creationId xmlns:a16="http://schemas.microsoft.com/office/drawing/2014/main" id="{83EA2BEB-B1CE-45A4-B203-81EAF3A1829C}"/>
              </a:ext>
            </a:extLst>
          </p:cNvPr>
          <p:cNvSpPr>
            <a:spLocks noGrp="1"/>
          </p:cNvSpPr>
          <p:nvPr>
            <p:ph idx="1"/>
          </p:nvPr>
        </p:nvSpPr>
        <p:spPr/>
        <p:txBody>
          <a:bodyPr/>
          <a:lstStyle/>
          <a:p>
            <a:r>
              <a:rPr lang="en-US" dirty="0"/>
              <a:t>Use graph search to find a path from source to destination on the map</a:t>
            </a:r>
            <a:endParaRPr lang="en-SE" dirty="0"/>
          </a:p>
        </p:txBody>
      </p:sp>
      <p:sp>
        <p:nvSpPr>
          <p:cNvPr id="4" name="Slide Number Placeholder 3">
            <a:extLst>
              <a:ext uri="{FF2B5EF4-FFF2-40B4-BE49-F238E27FC236}">
                <a16:creationId xmlns:a16="http://schemas.microsoft.com/office/drawing/2014/main" id="{87A1DF9A-A9C4-4A87-97E8-77F003E726A1}"/>
              </a:ext>
            </a:extLst>
          </p:cNvPr>
          <p:cNvSpPr>
            <a:spLocks noGrp="1"/>
          </p:cNvSpPr>
          <p:nvPr>
            <p:ph type="sldNum" sz="quarter" idx="12"/>
          </p:nvPr>
        </p:nvSpPr>
        <p:spPr/>
        <p:txBody>
          <a:bodyPr/>
          <a:lstStyle/>
          <a:p>
            <a:pPr>
              <a:defRPr/>
            </a:pPr>
            <a:fld id="{F57F456A-00AF-44E6-8D70-638C0D0130FF}" type="slidenum">
              <a:rPr lang="en-US" altLang="zh-CN" smtClean="0"/>
              <a:pPr>
                <a:defRPr/>
              </a:pPr>
              <a:t>37</a:t>
            </a:fld>
            <a:endParaRPr lang="en-US" altLang="zh-CN"/>
          </a:p>
        </p:txBody>
      </p:sp>
      <p:pic>
        <p:nvPicPr>
          <p:cNvPr id="5" name="Picture 4">
            <a:extLst>
              <a:ext uri="{FF2B5EF4-FFF2-40B4-BE49-F238E27FC236}">
                <a16:creationId xmlns:a16="http://schemas.microsoft.com/office/drawing/2014/main" id="{452955E3-C3BE-42BA-90F0-B7B27DF5CDE7}"/>
              </a:ext>
            </a:extLst>
          </p:cNvPr>
          <p:cNvPicPr>
            <a:picLocks noChangeAspect="1"/>
          </p:cNvPicPr>
          <p:nvPr/>
        </p:nvPicPr>
        <p:blipFill>
          <a:blip r:embed="rId2"/>
          <a:stretch>
            <a:fillRect/>
          </a:stretch>
        </p:blipFill>
        <p:spPr>
          <a:xfrm>
            <a:off x="137436" y="2720725"/>
            <a:ext cx="8581832" cy="3672408"/>
          </a:xfrm>
          <a:prstGeom prst="rect">
            <a:avLst/>
          </a:prstGeom>
        </p:spPr>
      </p:pic>
    </p:spTree>
    <p:extLst>
      <p:ext uri="{BB962C8B-B14F-4D97-AF65-F5344CB8AC3E}">
        <p14:creationId xmlns:p14="http://schemas.microsoft.com/office/powerpoint/2010/main" val="1784494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04A68-7208-47D3-B158-C1F597B8B568}"/>
              </a:ext>
            </a:extLst>
          </p:cNvPr>
          <p:cNvSpPr>
            <a:spLocks noGrp="1"/>
          </p:cNvSpPr>
          <p:nvPr>
            <p:ph type="title"/>
          </p:nvPr>
        </p:nvSpPr>
        <p:spPr/>
        <p:txBody>
          <a:bodyPr/>
          <a:lstStyle/>
          <a:p>
            <a:r>
              <a:rPr lang="en-US" dirty="0"/>
              <a:t>Behavior Planner</a:t>
            </a:r>
            <a:endParaRPr lang="en-SE" dirty="0"/>
          </a:p>
        </p:txBody>
      </p:sp>
      <p:sp>
        <p:nvSpPr>
          <p:cNvPr id="3" name="Content Placeholder 2">
            <a:extLst>
              <a:ext uri="{FF2B5EF4-FFF2-40B4-BE49-F238E27FC236}">
                <a16:creationId xmlns:a16="http://schemas.microsoft.com/office/drawing/2014/main" id="{DEBD8FA0-A111-4D3E-9B03-2FF71E1E1791}"/>
              </a:ext>
            </a:extLst>
          </p:cNvPr>
          <p:cNvSpPr>
            <a:spLocks noGrp="1"/>
          </p:cNvSpPr>
          <p:nvPr>
            <p:ph idx="1"/>
          </p:nvPr>
        </p:nvSpPr>
        <p:spPr/>
        <p:txBody>
          <a:bodyPr/>
          <a:lstStyle/>
          <a:p>
            <a:r>
              <a:rPr lang="en-US" dirty="0"/>
              <a:t>Plan the set of high-level driving actions or maneuvers to safely achieve the driving mission under various driving conditions</a:t>
            </a:r>
            <a:endParaRPr lang="en-SE" dirty="0"/>
          </a:p>
        </p:txBody>
      </p:sp>
      <p:sp>
        <p:nvSpPr>
          <p:cNvPr id="4" name="Slide Number Placeholder 3">
            <a:extLst>
              <a:ext uri="{FF2B5EF4-FFF2-40B4-BE49-F238E27FC236}">
                <a16:creationId xmlns:a16="http://schemas.microsoft.com/office/drawing/2014/main" id="{7614B905-5454-4DAF-874D-0A993C5DB790}"/>
              </a:ext>
            </a:extLst>
          </p:cNvPr>
          <p:cNvSpPr>
            <a:spLocks noGrp="1"/>
          </p:cNvSpPr>
          <p:nvPr>
            <p:ph type="sldNum" sz="quarter" idx="12"/>
          </p:nvPr>
        </p:nvSpPr>
        <p:spPr/>
        <p:txBody>
          <a:bodyPr/>
          <a:lstStyle/>
          <a:p>
            <a:pPr>
              <a:defRPr/>
            </a:pPr>
            <a:fld id="{F57F456A-00AF-44E6-8D70-638C0D0130FF}" type="slidenum">
              <a:rPr lang="en-US" altLang="zh-CN" smtClean="0"/>
              <a:pPr>
                <a:defRPr/>
              </a:pPr>
              <a:t>38</a:t>
            </a:fld>
            <a:endParaRPr lang="en-US" altLang="zh-CN"/>
          </a:p>
        </p:txBody>
      </p:sp>
      <p:pic>
        <p:nvPicPr>
          <p:cNvPr id="6" name="Picture 5">
            <a:extLst>
              <a:ext uri="{FF2B5EF4-FFF2-40B4-BE49-F238E27FC236}">
                <a16:creationId xmlns:a16="http://schemas.microsoft.com/office/drawing/2014/main" id="{7F6371EB-82A2-4270-A181-BBDA983EF518}"/>
              </a:ext>
            </a:extLst>
          </p:cNvPr>
          <p:cNvPicPr>
            <a:picLocks noChangeAspect="1"/>
          </p:cNvPicPr>
          <p:nvPr/>
        </p:nvPicPr>
        <p:blipFill>
          <a:blip r:embed="rId2"/>
          <a:stretch>
            <a:fillRect/>
          </a:stretch>
        </p:blipFill>
        <p:spPr>
          <a:xfrm>
            <a:off x="2505489" y="3004376"/>
            <a:ext cx="4226752" cy="3659093"/>
          </a:xfrm>
          <a:prstGeom prst="rect">
            <a:avLst/>
          </a:prstGeom>
        </p:spPr>
      </p:pic>
    </p:spTree>
    <p:extLst>
      <p:ext uri="{BB962C8B-B14F-4D97-AF65-F5344CB8AC3E}">
        <p14:creationId xmlns:p14="http://schemas.microsoft.com/office/powerpoint/2010/main" val="2948687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E75C-1728-40A0-B741-3819F208FF0F}"/>
              </a:ext>
            </a:extLst>
          </p:cNvPr>
          <p:cNvSpPr>
            <a:spLocks noGrp="1"/>
          </p:cNvSpPr>
          <p:nvPr>
            <p:ph type="title"/>
          </p:nvPr>
        </p:nvSpPr>
        <p:spPr/>
        <p:txBody>
          <a:bodyPr/>
          <a:lstStyle/>
          <a:p>
            <a:r>
              <a:rPr lang="en-US" dirty="0"/>
              <a:t>Local Planner</a:t>
            </a:r>
            <a:endParaRPr lang="en-SE" dirty="0"/>
          </a:p>
        </p:txBody>
      </p:sp>
      <p:sp>
        <p:nvSpPr>
          <p:cNvPr id="3" name="Content Placeholder 2">
            <a:extLst>
              <a:ext uri="{FF2B5EF4-FFF2-40B4-BE49-F238E27FC236}">
                <a16:creationId xmlns:a16="http://schemas.microsoft.com/office/drawing/2014/main" id="{3E030DA2-9C2D-44C8-BEE5-7A0E2BCF634B}"/>
              </a:ext>
            </a:extLst>
          </p:cNvPr>
          <p:cNvSpPr>
            <a:spLocks noGrp="1"/>
          </p:cNvSpPr>
          <p:nvPr>
            <p:ph idx="1"/>
          </p:nvPr>
        </p:nvSpPr>
        <p:spPr/>
        <p:txBody>
          <a:bodyPr/>
          <a:lstStyle/>
          <a:p>
            <a:r>
              <a:rPr lang="en-US" dirty="0"/>
              <a:t>Plan a safe and smooth trajectory (vehicle pose as function of time)</a:t>
            </a:r>
            <a:endParaRPr lang="en-SE" dirty="0"/>
          </a:p>
        </p:txBody>
      </p:sp>
      <p:sp>
        <p:nvSpPr>
          <p:cNvPr id="4" name="Slide Number Placeholder 3">
            <a:extLst>
              <a:ext uri="{FF2B5EF4-FFF2-40B4-BE49-F238E27FC236}">
                <a16:creationId xmlns:a16="http://schemas.microsoft.com/office/drawing/2014/main" id="{E56295E4-4631-48F0-A713-EB49B06C6ECD}"/>
              </a:ext>
            </a:extLst>
          </p:cNvPr>
          <p:cNvSpPr>
            <a:spLocks noGrp="1"/>
          </p:cNvSpPr>
          <p:nvPr>
            <p:ph type="sldNum" sz="quarter" idx="12"/>
          </p:nvPr>
        </p:nvSpPr>
        <p:spPr/>
        <p:txBody>
          <a:bodyPr/>
          <a:lstStyle/>
          <a:p>
            <a:pPr>
              <a:defRPr/>
            </a:pPr>
            <a:fld id="{F57F456A-00AF-44E6-8D70-638C0D0130FF}" type="slidenum">
              <a:rPr lang="en-US" altLang="zh-CN" smtClean="0"/>
              <a:pPr>
                <a:defRPr/>
              </a:pPr>
              <a:t>39</a:t>
            </a:fld>
            <a:endParaRPr lang="en-US" altLang="zh-CN"/>
          </a:p>
        </p:txBody>
      </p:sp>
      <p:pic>
        <p:nvPicPr>
          <p:cNvPr id="6" name="Picture 5">
            <a:extLst>
              <a:ext uri="{FF2B5EF4-FFF2-40B4-BE49-F238E27FC236}">
                <a16:creationId xmlns:a16="http://schemas.microsoft.com/office/drawing/2014/main" id="{A57CE1AD-614E-407A-AA12-C87F7E5C1E89}"/>
              </a:ext>
            </a:extLst>
          </p:cNvPr>
          <p:cNvPicPr>
            <a:picLocks noChangeAspect="1"/>
          </p:cNvPicPr>
          <p:nvPr/>
        </p:nvPicPr>
        <p:blipFill>
          <a:blip r:embed="rId2"/>
          <a:stretch>
            <a:fillRect/>
          </a:stretch>
        </p:blipFill>
        <p:spPr>
          <a:xfrm>
            <a:off x="289037" y="2805708"/>
            <a:ext cx="8778763" cy="3561534"/>
          </a:xfrm>
          <a:prstGeom prst="rect">
            <a:avLst/>
          </a:prstGeom>
        </p:spPr>
      </p:pic>
    </p:spTree>
    <p:extLst>
      <p:ext uri="{BB962C8B-B14F-4D97-AF65-F5344CB8AC3E}">
        <p14:creationId xmlns:p14="http://schemas.microsoft.com/office/powerpoint/2010/main" val="143100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74704-2C90-44A5-8378-E5B5D287D226}"/>
              </a:ext>
            </a:extLst>
          </p:cNvPr>
          <p:cNvSpPr>
            <a:spLocks noGrp="1"/>
          </p:cNvSpPr>
          <p:nvPr>
            <p:ph type="title"/>
          </p:nvPr>
        </p:nvSpPr>
        <p:spPr/>
        <p:txBody>
          <a:bodyPr/>
          <a:lstStyle/>
          <a:p>
            <a:r>
              <a:rPr lang="en-US" dirty="0"/>
              <a:t>Lecture Schedule (Tentative)</a:t>
            </a:r>
            <a:endParaRPr lang="en-SE" dirty="0"/>
          </a:p>
        </p:txBody>
      </p:sp>
      <p:sp>
        <p:nvSpPr>
          <p:cNvPr id="3" name="Content Placeholder 2">
            <a:extLst>
              <a:ext uri="{FF2B5EF4-FFF2-40B4-BE49-F238E27FC236}">
                <a16:creationId xmlns:a16="http://schemas.microsoft.com/office/drawing/2014/main" id="{E4472EF8-7671-4188-8C19-B8A329D97D9A}"/>
              </a:ext>
            </a:extLst>
          </p:cNvPr>
          <p:cNvSpPr>
            <a:spLocks noGrp="1"/>
          </p:cNvSpPr>
          <p:nvPr>
            <p:ph idx="1"/>
          </p:nvPr>
        </p:nvSpPr>
        <p:spPr>
          <a:xfrm>
            <a:off x="457200" y="1295400"/>
            <a:ext cx="8229600" cy="5479110"/>
          </a:xfrm>
        </p:spPr>
        <p:txBody>
          <a:bodyPr>
            <a:normAutofit fontScale="77500" lnSpcReduction="20000"/>
          </a:bodyPr>
          <a:lstStyle/>
          <a:p>
            <a:r>
              <a:rPr lang="en-US" dirty="0"/>
              <a:t>Weekly lecture topics</a:t>
            </a:r>
          </a:p>
          <a:p>
            <a:pPr lvl="1"/>
            <a:r>
              <a:rPr lang="en-US" dirty="0"/>
              <a:t>W1: Introduction and overview</a:t>
            </a:r>
          </a:p>
          <a:p>
            <a:pPr lvl="1"/>
            <a:r>
              <a:rPr lang="en-US" dirty="0"/>
              <a:t>W2: Functional Safety and ISO 26262 (no class on 5 Apr Mon. Easter Monday)</a:t>
            </a:r>
          </a:p>
          <a:p>
            <a:pPr lvl="1"/>
            <a:r>
              <a:rPr lang="en-US" dirty="0"/>
              <a:t>W3: Perception (Intro to ML/DL, CNN)</a:t>
            </a:r>
          </a:p>
          <a:p>
            <a:pPr lvl="1"/>
            <a:r>
              <a:rPr lang="en-US" dirty="0"/>
              <a:t>W4: Planning</a:t>
            </a:r>
          </a:p>
          <a:p>
            <a:pPr lvl="1"/>
            <a:r>
              <a:rPr lang="en-US" dirty="0"/>
              <a:t>W5: Control algorithms (PID, MPC)</a:t>
            </a:r>
          </a:p>
          <a:p>
            <a:pPr lvl="1"/>
            <a:r>
              <a:rPr lang="en-US" dirty="0"/>
              <a:t>W6-7: (Deep) Reinforcement Learning</a:t>
            </a:r>
          </a:p>
          <a:p>
            <a:pPr lvl="1"/>
            <a:r>
              <a:rPr lang="en-US" dirty="0"/>
              <a:t>W8-9: RL applications in AD</a:t>
            </a:r>
          </a:p>
          <a:p>
            <a:pPr lvl="1"/>
            <a:r>
              <a:rPr lang="en-US" dirty="0"/>
              <a:t>W10-11: Advanced topics (security attacks and defenses, uncertainty estimation, out-of-distribution detection…)</a:t>
            </a:r>
          </a:p>
          <a:p>
            <a:r>
              <a:rPr lang="en-US" dirty="0"/>
              <a:t>I will put lecture materials here instead of on Canvas. Please bookmark this link</a:t>
            </a:r>
          </a:p>
          <a:p>
            <a:pPr lvl="1"/>
            <a:r>
              <a:rPr lang="en-US" dirty="0">
                <a:hlinkClick r:id="rId3"/>
              </a:rPr>
              <a:t>https://guzonghua.github.io/saav/</a:t>
            </a:r>
            <a:r>
              <a:rPr lang="en-US" dirty="0"/>
              <a:t> </a:t>
            </a:r>
          </a:p>
          <a:p>
            <a:pPr lvl="1"/>
            <a:r>
              <a:rPr lang="en-US" dirty="0"/>
              <a:t>Since I may update slides slightly after each class, it is more convenient to put them here</a:t>
            </a:r>
          </a:p>
        </p:txBody>
      </p:sp>
      <p:sp>
        <p:nvSpPr>
          <p:cNvPr id="4" name="Slide Number Placeholder 3">
            <a:extLst>
              <a:ext uri="{FF2B5EF4-FFF2-40B4-BE49-F238E27FC236}">
                <a16:creationId xmlns:a16="http://schemas.microsoft.com/office/drawing/2014/main" id="{9C1E21CE-27B3-496D-B3F2-E4FDC9194E77}"/>
              </a:ext>
            </a:extLst>
          </p:cNvPr>
          <p:cNvSpPr>
            <a:spLocks noGrp="1"/>
          </p:cNvSpPr>
          <p:nvPr>
            <p:ph type="sldNum" sz="quarter" idx="12"/>
          </p:nvPr>
        </p:nvSpPr>
        <p:spPr/>
        <p:txBody>
          <a:bodyPr/>
          <a:lstStyle/>
          <a:p>
            <a:pPr>
              <a:defRPr/>
            </a:pPr>
            <a:fld id="{F57F456A-00AF-44E6-8D70-638C0D0130FF}" type="slidenum">
              <a:rPr lang="en-US" altLang="zh-CN" smtClean="0"/>
              <a:pPr>
                <a:defRPr/>
              </a:pPr>
              <a:t>4</a:t>
            </a:fld>
            <a:endParaRPr lang="en-US" altLang="zh-CN"/>
          </a:p>
        </p:txBody>
      </p:sp>
    </p:spTree>
    <p:extLst>
      <p:ext uri="{BB962C8B-B14F-4D97-AF65-F5344CB8AC3E}">
        <p14:creationId xmlns:p14="http://schemas.microsoft.com/office/powerpoint/2010/main" val="3496201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2980-D7AE-4E3D-A483-C640D1A2A434}"/>
              </a:ext>
            </a:extLst>
          </p:cNvPr>
          <p:cNvSpPr>
            <a:spLocks noGrp="1"/>
          </p:cNvSpPr>
          <p:nvPr>
            <p:ph type="title"/>
          </p:nvPr>
        </p:nvSpPr>
        <p:spPr/>
        <p:txBody>
          <a:bodyPr/>
          <a:lstStyle/>
          <a:p>
            <a:r>
              <a:rPr lang="en-US" dirty="0"/>
              <a:t>Controller</a:t>
            </a:r>
            <a:endParaRPr lang="en-SE" dirty="0"/>
          </a:p>
        </p:txBody>
      </p:sp>
      <p:sp>
        <p:nvSpPr>
          <p:cNvPr id="3" name="Content Placeholder 2">
            <a:extLst>
              <a:ext uri="{FF2B5EF4-FFF2-40B4-BE49-F238E27FC236}">
                <a16:creationId xmlns:a16="http://schemas.microsoft.com/office/drawing/2014/main" id="{BFE4F65D-AFE4-437A-B350-8E994301D08E}"/>
              </a:ext>
            </a:extLst>
          </p:cNvPr>
          <p:cNvSpPr>
            <a:spLocks noGrp="1"/>
          </p:cNvSpPr>
          <p:nvPr>
            <p:ph idx="1"/>
          </p:nvPr>
        </p:nvSpPr>
        <p:spPr>
          <a:xfrm>
            <a:off x="457200" y="1295400"/>
            <a:ext cx="8229600" cy="1695385"/>
          </a:xfrm>
        </p:spPr>
        <p:txBody>
          <a:bodyPr>
            <a:normAutofit fontScale="70000" lnSpcReduction="20000"/>
          </a:bodyPr>
          <a:lstStyle/>
          <a:p>
            <a:r>
              <a:rPr lang="en-US" dirty="0"/>
              <a:t>Velocity controller for longitudinal speed control</a:t>
            </a:r>
          </a:p>
          <a:p>
            <a:r>
              <a:rPr lang="en-US" dirty="0"/>
              <a:t>Steering controller for lateral speed control</a:t>
            </a:r>
          </a:p>
          <a:p>
            <a:r>
              <a:rPr lang="en-US" dirty="0"/>
              <a:t>Common control algorithms</a:t>
            </a:r>
          </a:p>
          <a:p>
            <a:pPr lvl="1"/>
            <a:r>
              <a:rPr lang="en-US" dirty="0"/>
              <a:t>PID: Proportional Integral Derivative</a:t>
            </a:r>
          </a:p>
          <a:p>
            <a:pPr lvl="1"/>
            <a:r>
              <a:rPr lang="en-US" dirty="0"/>
              <a:t>MPC: Model-Predictive Control</a:t>
            </a:r>
            <a:endParaRPr lang="en-SE" dirty="0"/>
          </a:p>
        </p:txBody>
      </p:sp>
      <p:sp>
        <p:nvSpPr>
          <p:cNvPr id="4" name="Slide Number Placeholder 3">
            <a:extLst>
              <a:ext uri="{FF2B5EF4-FFF2-40B4-BE49-F238E27FC236}">
                <a16:creationId xmlns:a16="http://schemas.microsoft.com/office/drawing/2014/main" id="{5D17E015-51A9-4C5D-8D7B-79E9D1D72CA0}"/>
              </a:ext>
            </a:extLst>
          </p:cNvPr>
          <p:cNvSpPr>
            <a:spLocks noGrp="1"/>
          </p:cNvSpPr>
          <p:nvPr>
            <p:ph type="sldNum" sz="quarter" idx="12"/>
          </p:nvPr>
        </p:nvSpPr>
        <p:spPr/>
        <p:txBody>
          <a:bodyPr/>
          <a:lstStyle/>
          <a:p>
            <a:pPr>
              <a:defRPr/>
            </a:pPr>
            <a:fld id="{F57F456A-00AF-44E6-8D70-638C0D0130FF}" type="slidenum">
              <a:rPr lang="en-US" altLang="zh-CN" smtClean="0"/>
              <a:pPr>
                <a:defRPr/>
              </a:pPr>
              <a:t>40</a:t>
            </a:fld>
            <a:endParaRPr lang="en-US" altLang="zh-CN"/>
          </a:p>
        </p:txBody>
      </p:sp>
      <p:pic>
        <p:nvPicPr>
          <p:cNvPr id="5" name="Picture 4">
            <a:extLst>
              <a:ext uri="{FF2B5EF4-FFF2-40B4-BE49-F238E27FC236}">
                <a16:creationId xmlns:a16="http://schemas.microsoft.com/office/drawing/2014/main" id="{432B45D9-8F1E-4A50-8BE1-A659A998372B}"/>
              </a:ext>
            </a:extLst>
          </p:cNvPr>
          <p:cNvPicPr>
            <a:picLocks noChangeAspect="1"/>
          </p:cNvPicPr>
          <p:nvPr/>
        </p:nvPicPr>
        <p:blipFill>
          <a:blip r:embed="rId2"/>
          <a:stretch>
            <a:fillRect/>
          </a:stretch>
        </p:blipFill>
        <p:spPr>
          <a:xfrm>
            <a:off x="457200" y="2990785"/>
            <a:ext cx="8355726" cy="3783725"/>
          </a:xfrm>
          <a:prstGeom prst="rect">
            <a:avLst/>
          </a:prstGeom>
        </p:spPr>
      </p:pic>
    </p:spTree>
    <p:extLst>
      <p:ext uri="{BB962C8B-B14F-4D97-AF65-F5344CB8AC3E}">
        <p14:creationId xmlns:p14="http://schemas.microsoft.com/office/powerpoint/2010/main" val="4116565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5785-F2A2-4347-9EE4-2C6D86F546FF}"/>
              </a:ext>
            </a:extLst>
          </p:cNvPr>
          <p:cNvSpPr>
            <a:spLocks noGrp="1"/>
          </p:cNvSpPr>
          <p:nvPr>
            <p:ph type="title"/>
          </p:nvPr>
        </p:nvSpPr>
        <p:spPr/>
        <p:txBody>
          <a:bodyPr/>
          <a:lstStyle/>
          <a:p>
            <a:r>
              <a:rPr lang="en-US" sz="3600" dirty="0"/>
              <a:t>Classic Pipeline vs. ML/DL</a:t>
            </a:r>
            <a:endParaRPr lang="en-SE" sz="3600" dirty="0"/>
          </a:p>
        </p:txBody>
      </p:sp>
      <p:sp>
        <p:nvSpPr>
          <p:cNvPr id="3" name="Content Placeholder 2">
            <a:extLst>
              <a:ext uri="{FF2B5EF4-FFF2-40B4-BE49-F238E27FC236}">
                <a16:creationId xmlns:a16="http://schemas.microsoft.com/office/drawing/2014/main" id="{0455A4DC-F50E-4662-BBB0-CBE7C1252911}"/>
              </a:ext>
            </a:extLst>
          </p:cNvPr>
          <p:cNvSpPr>
            <a:spLocks noGrp="1"/>
          </p:cNvSpPr>
          <p:nvPr>
            <p:ph idx="1"/>
          </p:nvPr>
        </p:nvSpPr>
        <p:spPr>
          <a:xfrm>
            <a:off x="457200" y="1295400"/>
            <a:ext cx="8435280" cy="3285728"/>
          </a:xfrm>
        </p:spPr>
        <p:txBody>
          <a:bodyPr>
            <a:normAutofit fontScale="70000" lnSpcReduction="20000"/>
          </a:bodyPr>
          <a:lstStyle/>
          <a:p>
            <a:r>
              <a:rPr lang="en-US" dirty="0"/>
              <a:t>Classic AD processing pipeline: separate algorithms for each processing stage. </a:t>
            </a:r>
          </a:p>
          <a:p>
            <a:r>
              <a:rPr lang="en-US" dirty="0"/>
              <a:t>Where does ML/DL come in?</a:t>
            </a:r>
          </a:p>
          <a:p>
            <a:pPr lvl="1"/>
            <a:r>
              <a:rPr lang="en-US" dirty="0"/>
              <a:t>CNN (Convolutional Neural Networks) for perception is well accepted.</a:t>
            </a:r>
          </a:p>
          <a:p>
            <a:pPr lvl="1"/>
            <a:r>
              <a:rPr lang="en-US" dirty="0"/>
              <a:t>DNN trained with Imitation Learning (IL) or Reinforcement Learning (RL) is still in the early-research stage.</a:t>
            </a:r>
          </a:p>
          <a:p>
            <a:pPr lvl="2"/>
            <a:r>
              <a:rPr lang="en-US" dirty="0"/>
              <a:t>“End-to</a:t>
            </a:r>
            <a:r>
              <a:rPr lang="en-US" altLang="zh-CN" dirty="0"/>
              <a:t>-end” mapping from pixels to control commands</a:t>
            </a:r>
          </a:p>
          <a:p>
            <a:pPr lvl="2"/>
            <a:r>
              <a:rPr lang="en-US" dirty="0"/>
              <a:t>Many variants of hybrid approaches, e.g., “half-way” mapping from pixels to waypoints used for planning</a:t>
            </a:r>
          </a:p>
          <a:p>
            <a:pPr lvl="2"/>
            <a:r>
              <a:rPr lang="en-US" dirty="0"/>
              <a:t>Several companies are making a bet on it, incl. Waymo, Voyage, </a:t>
            </a:r>
            <a:r>
              <a:rPr lang="en-US" dirty="0" err="1"/>
              <a:t>Wayve</a:t>
            </a:r>
            <a:r>
              <a:rPr lang="en-US" dirty="0"/>
              <a:t>…</a:t>
            </a:r>
            <a:endParaRPr lang="en-SE" dirty="0"/>
          </a:p>
        </p:txBody>
      </p:sp>
      <p:sp>
        <p:nvSpPr>
          <p:cNvPr id="4" name="Slide Number Placeholder 3">
            <a:extLst>
              <a:ext uri="{FF2B5EF4-FFF2-40B4-BE49-F238E27FC236}">
                <a16:creationId xmlns:a16="http://schemas.microsoft.com/office/drawing/2014/main" id="{7691CA1A-8BE1-4194-9AE4-D7F7021E486E}"/>
              </a:ext>
            </a:extLst>
          </p:cNvPr>
          <p:cNvSpPr>
            <a:spLocks noGrp="1"/>
          </p:cNvSpPr>
          <p:nvPr>
            <p:ph type="sldNum" sz="quarter" idx="12"/>
          </p:nvPr>
        </p:nvSpPr>
        <p:spPr/>
        <p:txBody>
          <a:bodyPr/>
          <a:lstStyle/>
          <a:p>
            <a:pPr>
              <a:defRPr/>
            </a:pPr>
            <a:fld id="{F57F456A-00AF-44E6-8D70-638C0D0130FF}" type="slidenum">
              <a:rPr lang="en-US" altLang="zh-CN" smtClean="0"/>
              <a:pPr>
                <a:defRPr/>
              </a:pPr>
              <a:t>41</a:t>
            </a:fld>
            <a:endParaRPr lang="en-US" altLang="zh-CN"/>
          </a:p>
        </p:txBody>
      </p:sp>
      <p:pic>
        <p:nvPicPr>
          <p:cNvPr id="5" name="Picture 4">
            <a:extLst>
              <a:ext uri="{FF2B5EF4-FFF2-40B4-BE49-F238E27FC236}">
                <a16:creationId xmlns:a16="http://schemas.microsoft.com/office/drawing/2014/main" id="{E32D1302-89AE-464A-A75B-ABA96949B939}"/>
              </a:ext>
            </a:extLst>
          </p:cNvPr>
          <p:cNvPicPr>
            <a:picLocks noChangeAspect="1"/>
          </p:cNvPicPr>
          <p:nvPr/>
        </p:nvPicPr>
        <p:blipFill>
          <a:blip r:embed="rId3"/>
          <a:stretch>
            <a:fillRect/>
          </a:stretch>
        </p:blipFill>
        <p:spPr>
          <a:xfrm>
            <a:off x="1403648" y="4473315"/>
            <a:ext cx="6471206" cy="2324050"/>
          </a:xfrm>
          <a:prstGeom prst="rect">
            <a:avLst/>
          </a:prstGeom>
        </p:spPr>
      </p:pic>
      <p:pic>
        <p:nvPicPr>
          <p:cNvPr id="8" name="Picture 4" descr="“neural network”的图片搜索结果">
            <a:extLst>
              <a:ext uri="{FF2B5EF4-FFF2-40B4-BE49-F238E27FC236}">
                <a16:creationId xmlns:a16="http://schemas.microsoft.com/office/drawing/2014/main" id="{DF09D553-F28F-4A2E-AFA4-C1100101BE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5703651"/>
            <a:ext cx="1368152" cy="9486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eural network”的图片搜索结果">
            <a:extLst>
              <a:ext uri="{FF2B5EF4-FFF2-40B4-BE49-F238E27FC236}">
                <a16:creationId xmlns:a16="http://schemas.microsoft.com/office/drawing/2014/main" id="{6200D70F-4CE7-4C99-92AE-9CCB71CDC3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5706911"/>
            <a:ext cx="2016224" cy="9486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neural network”的图片搜索结果">
            <a:extLst>
              <a:ext uri="{FF2B5EF4-FFF2-40B4-BE49-F238E27FC236}">
                <a16:creationId xmlns:a16="http://schemas.microsoft.com/office/drawing/2014/main" id="{7AE64AF3-53D4-43FB-8DD2-0818DCE4BD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6012" y="5654151"/>
            <a:ext cx="4126228" cy="9486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8CA95AE-298D-4CF9-A6FA-910129E8233B}"/>
              </a:ext>
            </a:extLst>
          </p:cNvPr>
          <p:cNvSpPr/>
          <p:nvPr/>
        </p:nvSpPr>
        <p:spPr bwMode="auto">
          <a:xfrm>
            <a:off x="4283968" y="4400971"/>
            <a:ext cx="2016224" cy="1089486"/>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7545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54692-343B-4C03-99E8-B8DAEFB73C37}"/>
              </a:ext>
            </a:extLst>
          </p:cNvPr>
          <p:cNvSpPr>
            <a:spLocks noGrp="1"/>
          </p:cNvSpPr>
          <p:nvPr>
            <p:ph type="title"/>
          </p:nvPr>
        </p:nvSpPr>
        <p:spPr/>
        <p:txBody>
          <a:bodyPr/>
          <a:lstStyle/>
          <a:p>
            <a:r>
              <a:rPr lang="en-US" dirty="0">
                <a:solidFill>
                  <a:srgbClr val="FF0000"/>
                </a:solidFill>
              </a:rPr>
              <a:t>SENSORS AND PERCEPTION</a:t>
            </a:r>
            <a:endParaRPr lang="en-SE" dirty="0">
              <a:solidFill>
                <a:srgbClr val="FF0000"/>
              </a:solidFill>
            </a:endParaRPr>
          </a:p>
        </p:txBody>
      </p:sp>
      <p:sp>
        <p:nvSpPr>
          <p:cNvPr id="3" name="Content Placeholder 2">
            <a:extLst>
              <a:ext uri="{FF2B5EF4-FFF2-40B4-BE49-F238E27FC236}">
                <a16:creationId xmlns:a16="http://schemas.microsoft.com/office/drawing/2014/main" id="{05642936-68F2-404F-8DAE-BEA4C4862755}"/>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1FBF6447-FE03-4CB9-84AA-0AFFEEB2D1E1}"/>
              </a:ext>
            </a:extLst>
          </p:cNvPr>
          <p:cNvSpPr>
            <a:spLocks noGrp="1"/>
          </p:cNvSpPr>
          <p:nvPr>
            <p:ph type="sldNum" sz="quarter" idx="12"/>
          </p:nvPr>
        </p:nvSpPr>
        <p:spPr/>
        <p:txBody>
          <a:bodyPr/>
          <a:lstStyle/>
          <a:p>
            <a:pPr>
              <a:defRPr/>
            </a:pPr>
            <a:fld id="{F57F456A-00AF-44E6-8D70-638C0D0130FF}" type="slidenum">
              <a:rPr lang="en-US" altLang="zh-CN" smtClean="0"/>
              <a:pPr>
                <a:defRPr/>
              </a:pPr>
              <a:t>42</a:t>
            </a:fld>
            <a:endParaRPr lang="en-US" altLang="zh-CN"/>
          </a:p>
        </p:txBody>
      </p:sp>
      <p:pic>
        <p:nvPicPr>
          <p:cNvPr id="5" name="Picture 4">
            <a:extLst>
              <a:ext uri="{FF2B5EF4-FFF2-40B4-BE49-F238E27FC236}">
                <a16:creationId xmlns:a16="http://schemas.microsoft.com/office/drawing/2014/main" id="{EB9B1858-17A5-4939-824B-6B15701EDA46}"/>
              </a:ext>
            </a:extLst>
          </p:cNvPr>
          <p:cNvPicPr>
            <a:picLocks noChangeAspect="1"/>
          </p:cNvPicPr>
          <p:nvPr/>
        </p:nvPicPr>
        <p:blipFill>
          <a:blip r:embed="rId2"/>
          <a:stretch>
            <a:fillRect/>
          </a:stretch>
        </p:blipFill>
        <p:spPr>
          <a:xfrm>
            <a:off x="1279414" y="1484784"/>
            <a:ext cx="6714973" cy="4529190"/>
          </a:xfrm>
          <a:prstGeom prst="rect">
            <a:avLst/>
          </a:prstGeom>
        </p:spPr>
      </p:pic>
    </p:spTree>
    <p:extLst>
      <p:ext uri="{BB962C8B-B14F-4D97-AF65-F5344CB8AC3E}">
        <p14:creationId xmlns:p14="http://schemas.microsoft.com/office/powerpoint/2010/main" val="1945387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05295-55B5-4C18-9B6F-1D4102339123}"/>
              </a:ext>
            </a:extLst>
          </p:cNvPr>
          <p:cNvSpPr>
            <a:spLocks noGrp="1"/>
          </p:cNvSpPr>
          <p:nvPr>
            <p:ph type="title"/>
          </p:nvPr>
        </p:nvSpPr>
        <p:spPr>
          <a:xfrm>
            <a:off x="-108520" y="274638"/>
            <a:ext cx="9252520" cy="868362"/>
          </a:xfrm>
        </p:spPr>
        <p:txBody>
          <a:bodyPr/>
          <a:lstStyle/>
          <a:p>
            <a:r>
              <a:rPr lang="en-US" sz="2800" dirty="0"/>
              <a:t>The variety of static and</a:t>
            </a:r>
            <a:br>
              <a:rPr lang="en-US" sz="2800" dirty="0"/>
            </a:br>
            <a:r>
              <a:rPr lang="en-US" sz="2800" dirty="0"/>
              <a:t>moving objects that an AV needs to detect and recognize</a:t>
            </a:r>
            <a:endParaRPr lang="en-SE" sz="2800" dirty="0"/>
          </a:p>
        </p:txBody>
      </p:sp>
      <p:sp>
        <p:nvSpPr>
          <p:cNvPr id="3" name="Content Placeholder 2">
            <a:extLst>
              <a:ext uri="{FF2B5EF4-FFF2-40B4-BE49-F238E27FC236}">
                <a16:creationId xmlns:a16="http://schemas.microsoft.com/office/drawing/2014/main" id="{E5AD3211-FFEC-4ABD-A5BE-3A6BA519B771}"/>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34BF3417-B7C2-42B6-85ED-D0AACE05AA63}"/>
              </a:ext>
            </a:extLst>
          </p:cNvPr>
          <p:cNvSpPr>
            <a:spLocks noGrp="1"/>
          </p:cNvSpPr>
          <p:nvPr>
            <p:ph type="sldNum" sz="quarter" idx="12"/>
          </p:nvPr>
        </p:nvSpPr>
        <p:spPr/>
        <p:txBody>
          <a:bodyPr/>
          <a:lstStyle/>
          <a:p>
            <a:pPr>
              <a:defRPr/>
            </a:pPr>
            <a:fld id="{F57F456A-00AF-44E6-8D70-638C0D0130FF}" type="slidenum">
              <a:rPr lang="en-US" altLang="zh-CN" smtClean="0"/>
              <a:pPr>
                <a:defRPr/>
              </a:pPr>
              <a:t>43</a:t>
            </a:fld>
            <a:endParaRPr lang="en-US" altLang="zh-CN"/>
          </a:p>
        </p:txBody>
      </p:sp>
      <p:pic>
        <p:nvPicPr>
          <p:cNvPr id="6" name="Picture 5">
            <a:extLst>
              <a:ext uri="{FF2B5EF4-FFF2-40B4-BE49-F238E27FC236}">
                <a16:creationId xmlns:a16="http://schemas.microsoft.com/office/drawing/2014/main" id="{7FC4461A-8F5C-43C1-9750-FD7F0D6F49F3}"/>
              </a:ext>
            </a:extLst>
          </p:cNvPr>
          <p:cNvPicPr>
            <a:picLocks noChangeAspect="1"/>
          </p:cNvPicPr>
          <p:nvPr/>
        </p:nvPicPr>
        <p:blipFill>
          <a:blip r:embed="rId2"/>
          <a:stretch>
            <a:fillRect/>
          </a:stretch>
        </p:blipFill>
        <p:spPr>
          <a:xfrm>
            <a:off x="704310" y="1184159"/>
            <a:ext cx="7735380" cy="5468113"/>
          </a:xfrm>
          <a:prstGeom prst="rect">
            <a:avLst/>
          </a:prstGeom>
        </p:spPr>
      </p:pic>
    </p:spTree>
    <p:extLst>
      <p:ext uri="{BB962C8B-B14F-4D97-AF65-F5344CB8AC3E}">
        <p14:creationId xmlns:p14="http://schemas.microsoft.com/office/powerpoint/2010/main" val="3946851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EAA6-282E-48A4-9098-17BFE9B4E2CB}"/>
              </a:ext>
            </a:extLst>
          </p:cNvPr>
          <p:cNvSpPr>
            <a:spLocks noGrp="1"/>
          </p:cNvSpPr>
          <p:nvPr>
            <p:ph type="title"/>
          </p:nvPr>
        </p:nvSpPr>
        <p:spPr/>
        <p:txBody>
          <a:bodyPr/>
          <a:lstStyle/>
          <a:p>
            <a:r>
              <a:rPr lang="en-US" dirty="0"/>
              <a:t>Perception is Challenging</a:t>
            </a:r>
            <a:endParaRPr lang="en-SE" dirty="0"/>
          </a:p>
        </p:txBody>
      </p:sp>
      <p:pic>
        <p:nvPicPr>
          <p:cNvPr id="5" name="A woman in an electric wheelchair chasing a duck with a broom, people playing Frogger and naked people running for a close look- Google reveals the weirdest things its self-driving car has seen - Daily Mail Online_2">
            <a:hlinkClick r:id="" action="ppaction://media"/>
            <a:extLst>
              <a:ext uri="{FF2B5EF4-FFF2-40B4-BE49-F238E27FC236}">
                <a16:creationId xmlns:a16="http://schemas.microsoft.com/office/drawing/2014/main" id="{DFBD4E58-155E-47FD-A426-187E5DDE92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4011" y="1628800"/>
            <a:ext cx="8510608" cy="4787217"/>
          </a:xfrm>
        </p:spPr>
      </p:pic>
      <p:sp>
        <p:nvSpPr>
          <p:cNvPr id="4" name="Slide Number Placeholder 3">
            <a:extLst>
              <a:ext uri="{FF2B5EF4-FFF2-40B4-BE49-F238E27FC236}">
                <a16:creationId xmlns:a16="http://schemas.microsoft.com/office/drawing/2014/main" id="{1A334DF9-8D94-47D4-8179-22716AEB556C}"/>
              </a:ext>
            </a:extLst>
          </p:cNvPr>
          <p:cNvSpPr>
            <a:spLocks noGrp="1"/>
          </p:cNvSpPr>
          <p:nvPr>
            <p:ph type="sldNum" sz="quarter" idx="12"/>
          </p:nvPr>
        </p:nvSpPr>
        <p:spPr/>
        <p:txBody>
          <a:bodyPr/>
          <a:lstStyle/>
          <a:p>
            <a:pPr>
              <a:defRPr/>
            </a:pPr>
            <a:fld id="{F57F456A-00AF-44E6-8D70-638C0D0130FF}" type="slidenum">
              <a:rPr lang="en-US" altLang="zh-CN" smtClean="0"/>
              <a:pPr>
                <a:defRPr/>
              </a:pPr>
              <a:t>44</a:t>
            </a:fld>
            <a:endParaRPr lang="en-US" altLang="zh-CN"/>
          </a:p>
        </p:txBody>
      </p:sp>
      <p:sp>
        <p:nvSpPr>
          <p:cNvPr id="6" name="Content Placeholder 2">
            <a:extLst>
              <a:ext uri="{FF2B5EF4-FFF2-40B4-BE49-F238E27FC236}">
                <a16:creationId xmlns:a16="http://schemas.microsoft.com/office/drawing/2014/main" id="{939787E1-9012-4A6C-87B9-AE23A13AEA21}"/>
              </a:ext>
            </a:extLst>
          </p:cNvPr>
          <p:cNvSpPr txBox="1">
            <a:spLocks/>
          </p:cNvSpPr>
          <p:nvPr/>
        </p:nvSpPr>
        <p:spPr bwMode="auto">
          <a:xfrm>
            <a:off x="424011" y="1052736"/>
            <a:ext cx="8229600" cy="720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600" kern="0" dirty="0"/>
              <a:t>Anything can happen on the road!</a:t>
            </a:r>
          </a:p>
          <a:p>
            <a:r>
              <a:rPr lang="en-US" sz="1600" kern="0" dirty="0"/>
              <a:t>Video from 2015, recorded by Google’s AV.</a:t>
            </a:r>
            <a:endParaRPr lang="en-SE" sz="1600" kern="0" dirty="0"/>
          </a:p>
        </p:txBody>
      </p:sp>
    </p:spTree>
    <p:extLst>
      <p:ext uri="{BB962C8B-B14F-4D97-AF65-F5344CB8AC3E}">
        <p14:creationId xmlns:p14="http://schemas.microsoft.com/office/powerpoint/2010/main" val="109317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9716-99B4-4541-A23F-1CB94BB78D95}"/>
              </a:ext>
            </a:extLst>
          </p:cNvPr>
          <p:cNvSpPr>
            <a:spLocks noGrp="1"/>
          </p:cNvSpPr>
          <p:nvPr>
            <p:ph type="title"/>
          </p:nvPr>
        </p:nvSpPr>
        <p:spPr/>
        <p:txBody>
          <a:bodyPr>
            <a:normAutofit fontScale="90000"/>
          </a:bodyPr>
          <a:lstStyle/>
          <a:p>
            <a:r>
              <a:rPr lang="en-US" dirty="0"/>
              <a:t>The Typical AV Sensor Configuration</a:t>
            </a:r>
            <a:endParaRPr lang="en-SE" dirty="0"/>
          </a:p>
        </p:txBody>
      </p:sp>
      <p:sp>
        <p:nvSpPr>
          <p:cNvPr id="3" name="Content Placeholder 2">
            <a:extLst>
              <a:ext uri="{FF2B5EF4-FFF2-40B4-BE49-F238E27FC236}">
                <a16:creationId xmlns:a16="http://schemas.microsoft.com/office/drawing/2014/main" id="{77B1C607-7342-4122-B9B8-4CC7843C6CBA}"/>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0DC3B391-B314-4628-88F2-A1D86FD19EC2}"/>
              </a:ext>
            </a:extLst>
          </p:cNvPr>
          <p:cNvSpPr>
            <a:spLocks noGrp="1"/>
          </p:cNvSpPr>
          <p:nvPr>
            <p:ph type="sldNum" sz="quarter" idx="12"/>
          </p:nvPr>
        </p:nvSpPr>
        <p:spPr/>
        <p:txBody>
          <a:bodyPr/>
          <a:lstStyle/>
          <a:p>
            <a:pPr>
              <a:defRPr/>
            </a:pPr>
            <a:fld id="{F57F456A-00AF-44E6-8D70-638C0D0130FF}" type="slidenum">
              <a:rPr lang="en-US" altLang="zh-CN" smtClean="0"/>
              <a:pPr>
                <a:defRPr/>
              </a:pPr>
              <a:t>45</a:t>
            </a:fld>
            <a:endParaRPr lang="en-US" altLang="zh-CN"/>
          </a:p>
        </p:txBody>
      </p:sp>
      <p:sp>
        <p:nvSpPr>
          <p:cNvPr id="6" name="object 4">
            <a:extLst>
              <a:ext uri="{FF2B5EF4-FFF2-40B4-BE49-F238E27FC236}">
                <a16:creationId xmlns:a16="http://schemas.microsoft.com/office/drawing/2014/main" id="{942A0FB1-803B-420F-93E7-B64060B08B19}"/>
              </a:ext>
            </a:extLst>
          </p:cNvPr>
          <p:cNvSpPr/>
          <p:nvPr/>
        </p:nvSpPr>
        <p:spPr>
          <a:xfrm>
            <a:off x="1370557" y="1141834"/>
            <a:ext cx="6402885" cy="549894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69343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A15E-3FDE-4C36-9B32-57DB5E8BCE0D}"/>
              </a:ext>
            </a:extLst>
          </p:cNvPr>
          <p:cNvSpPr>
            <a:spLocks noGrp="1"/>
          </p:cNvSpPr>
          <p:nvPr>
            <p:ph type="title"/>
          </p:nvPr>
        </p:nvSpPr>
        <p:spPr/>
        <p:txBody>
          <a:bodyPr/>
          <a:lstStyle/>
          <a:p>
            <a:r>
              <a:rPr lang="en-US" sz="3200" dirty="0"/>
              <a:t>Configuration of Sensors of Some Research AVs</a:t>
            </a:r>
            <a:endParaRPr lang="en-SE" sz="3200" dirty="0"/>
          </a:p>
        </p:txBody>
      </p:sp>
      <p:sp>
        <p:nvSpPr>
          <p:cNvPr id="3" name="Content Placeholder 2">
            <a:extLst>
              <a:ext uri="{FF2B5EF4-FFF2-40B4-BE49-F238E27FC236}">
                <a16:creationId xmlns:a16="http://schemas.microsoft.com/office/drawing/2014/main" id="{F5ACF5C9-B68F-4438-8419-593B8C269F94}"/>
              </a:ext>
            </a:extLst>
          </p:cNvPr>
          <p:cNvSpPr>
            <a:spLocks noGrp="1"/>
          </p:cNvSpPr>
          <p:nvPr>
            <p:ph idx="1"/>
          </p:nvPr>
        </p:nvSpPr>
        <p:spPr>
          <a:xfrm>
            <a:off x="179388" y="1295399"/>
            <a:ext cx="7704980" cy="3140535"/>
          </a:xfrm>
        </p:spPr>
        <p:txBody>
          <a:bodyPr>
            <a:normAutofit/>
          </a:bodyPr>
          <a:lstStyle/>
          <a:p>
            <a:endParaRPr lang="en-SE" dirty="0"/>
          </a:p>
        </p:txBody>
      </p:sp>
      <p:sp>
        <p:nvSpPr>
          <p:cNvPr id="4" name="Slide Number Placeholder 3">
            <a:extLst>
              <a:ext uri="{FF2B5EF4-FFF2-40B4-BE49-F238E27FC236}">
                <a16:creationId xmlns:a16="http://schemas.microsoft.com/office/drawing/2014/main" id="{468FCF7A-62D9-4A6F-A6F8-04F226A0E726}"/>
              </a:ext>
            </a:extLst>
          </p:cNvPr>
          <p:cNvSpPr>
            <a:spLocks noGrp="1"/>
          </p:cNvSpPr>
          <p:nvPr>
            <p:ph type="sldNum" sz="quarter" idx="12"/>
          </p:nvPr>
        </p:nvSpPr>
        <p:spPr/>
        <p:txBody>
          <a:bodyPr/>
          <a:lstStyle/>
          <a:p>
            <a:pPr>
              <a:defRPr/>
            </a:pPr>
            <a:fld id="{F57F456A-00AF-44E6-8D70-638C0D0130FF}" type="slidenum">
              <a:rPr lang="en-US" altLang="zh-CN" smtClean="0"/>
              <a:pPr>
                <a:defRPr/>
              </a:pPr>
              <a:t>46</a:t>
            </a:fld>
            <a:endParaRPr lang="en-US" altLang="zh-CN"/>
          </a:p>
        </p:txBody>
      </p:sp>
      <p:graphicFrame>
        <p:nvGraphicFramePr>
          <p:cNvPr id="5" name="Table 4">
            <a:extLst>
              <a:ext uri="{FF2B5EF4-FFF2-40B4-BE49-F238E27FC236}">
                <a16:creationId xmlns:a16="http://schemas.microsoft.com/office/drawing/2014/main" id="{CB73526F-7B80-4611-AE9D-70EF268AF0DB}"/>
              </a:ext>
            </a:extLst>
          </p:cNvPr>
          <p:cNvGraphicFramePr>
            <a:graphicFrameLocks noGrp="1"/>
          </p:cNvGraphicFramePr>
          <p:nvPr>
            <p:extLst>
              <p:ext uri="{D42A27DB-BD31-4B8C-83A1-F6EECF244321}">
                <p14:modId xmlns:p14="http://schemas.microsoft.com/office/powerpoint/2010/main" val="4239978103"/>
              </p:ext>
            </p:extLst>
          </p:nvPr>
        </p:nvGraphicFramePr>
        <p:xfrm>
          <a:off x="179388" y="1412776"/>
          <a:ext cx="8785224" cy="2094100"/>
        </p:xfrm>
        <a:graphic>
          <a:graphicData uri="http://schemas.openxmlformats.org/drawingml/2006/table">
            <a:tbl>
              <a:tblPr firstRow="1" bandRow="1">
                <a:tableStyleId>{5940675A-B579-460E-94D1-54222C63F5DA}</a:tableStyleId>
              </a:tblPr>
              <a:tblGrid>
                <a:gridCol w="1157153">
                  <a:extLst>
                    <a:ext uri="{9D8B030D-6E8A-4147-A177-3AD203B41FA5}">
                      <a16:colId xmlns:a16="http://schemas.microsoft.com/office/drawing/2014/main" val="2040805381"/>
                    </a:ext>
                  </a:extLst>
                </a:gridCol>
                <a:gridCol w="843605">
                  <a:extLst>
                    <a:ext uri="{9D8B030D-6E8A-4147-A177-3AD203B41FA5}">
                      <a16:colId xmlns:a16="http://schemas.microsoft.com/office/drawing/2014/main" val="237015825"/>
                    </a:ext>
                  </a:extLst>
                </a:gridCol>
                <a:gridCol w="1048345">
                  <a:extLst>
                    <a:ext uri="{9D8B030D-6E8A-4147-A177-3AD203B41FA5}">
                      <a16:colId xmlns:a16="http://schemas.microsoft.com/office/drawing/2014/main" val="2202987169"/>
                    </a:ext>
                  </a:extLst>
                </a:gridCol>
                <a:gridCol w="1221373">
                  <a:extLst>
                    <a:ext uri="{9D8B030D-6E8A-4147-A177-3AD203B41FA5}">
                      <a16:colId xmlns:a16="http://schemas.microsoft.com/office/drawing/2014/main" val="1157416428"/>
                    </a:ext>
                  </a:extLst>
                </a:gridCol>
                <a:gridCol w="1510439">
                  <a:extLst>
                    <a:ext uri="{9D8B030D-6E8A-4147-A177-3AD203B41FA5}">
                      <a16:colId xmlns:a16="http://schemas.microsoft.com/office/drawing/2014/main" val="2989861669"/>
                    </a:ext>
                  </a:extLst>
                </a:gridCol>
                <a:gridCol w="891593">
                  <a:extLst>
                    <a:ext uri="{9D8B030D-6E8A-4147-A177-3AD203B41FA5}">
                      <a16:colId xmlns:a16="http://schemas.microsoft.com/office/drawing/2014/main" val="4127109748"/>
                    </a:ext>
                  </a:extLst>
                </a:gridCol>
                <a:gridCol w="887209">
                  <a:extLst>
                    <a:ext uri="{9D8B030D-6E8A-4147-A177-3AD203B41FA5}">
                      <a16:colId xmlns:a16="http://schemas.microsoft.com/office/drawing/2014/main" val="1010422910"/>
                    </a:ext>
                  </a:extLst>
                </a:gridCol>
                <a:gridCol w="1225507">
                  <a:extLst>
                    <a:ext uri="{9D8B030D-6E8A-4147-A177-3AD203B41FA5}">
                      <a16:colId xmlns:a16="http://schemas.microsoft.com/office/drawing/2014/main" val="2780427709"/>
                    </a:ext>
                  </a:extLst>
                </a:gridCol>
              </a:tblGrid>
              <a:tr h="807423">
                <a:tc>
                  <a:txBody>
                    <a:bodyPr/>
                    <a:lstStyle/>
                    <a:p>
                      <a:pPr algn="ctr"/>
                      <a:endParaRPr lang="en-US" sz="1600" dirty="0"/>
                    </a:p>
                  </a:txBody>
                  <a:tcPr>
                    <a:solidFill>
                      <a:schemeClr val="bg1">
                        <a:lumMod val="95000"/>
                      </a:schemeClr>
                    </a:solidFill>
                  </a:tcPr>
                </a:tc>
                <a:tc>
                  <a:txBody>
                    <a:bodyPr/>
                    <a:lstStyle/>
                    <a:p>
                      <a:pPr algn="ctr"/>
                      <a:r>
                        <a:rPr lang="en-US" sz="1600" dirty="0">
                          <a:solidFill>
                            <a:schemeClr val="tx1"/>
                          </a:solidFill>
                        </a:rPr>
                        <a:t>Uber</a:t>
                      </a:r>
                    </a:p>
                  </a:txBody>
                  <a:tcPr>
                    <a:solidFill>
                      <a:schemeClr val="bg1">
                        <a:lumMod val="95000"/>
                      </a:schemeClr>
                    </a:solidFill>
                  </a:tcPr>
                </a:tc>
                <a:tc>
                  <a:txBody>
                    <a:bodyPr/>
                    <a:lstStyle/>
                    <a:p>
                      <a:pPr algn="ctr"/>
                      <a:r>
                        <a:rPr lang="en-US" sz="1600" dirty="0" err="1">
                          <a:solidFill>
                            <a:schemeClr val="tx1"/>
                          </a:solidFill>
                        </a:rPr>
                        <a:t>Waymo</a:t>
                      </a:r>
                      <a:endParaRPr lang="en-US" sz="1600" dirty="0">
                        <a:solidFill>
                          <a:schemeClr val="tx1"/>
                        </a:solidFill>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GM Cruise</a:t>
                      </a:r>
                    </a:p>
                  </a:txBody>
                  <a:tcPr>
                    <a:solidFill>
                      <a:schemeClr val="bg1">
                        <a:lumMod val="95000"/>
                      </a:schemeClr>
                    </a:solidFill>
                  </a:tcPr>
                </a:tc>
                <a:tc>
                  <a:txBody>
                    <a:bodyPr/>
                    <a:lstStyle/>
                    <a:p>
                      <a:pPr algn="ctr"/>
                      <a:r>
                        <a:rPr lang="en-US" sz="1600" dirty="0" err="1">
                          <a:solidFill>
                            <a:schemeClr val="tx1"/>
                          </a:solidFill>
                        </a:rPr>
                        <a:t>Navya</a:t>
                      </a:r>
                      <a:endParaRPr lang="en-US" sz="1600" dirty="0">
                        <a:solidFill>
                          <a:schemeClr val="tx1"/>
                        </a:solidFill>
                      </a:endParaRPr>
                    </a:p>
                    <a:p>
                      <a:pPr algn="ctr"/>
                      <a:r>
                        <a:rPr lang="en-US" sz="1600" dirty="0">
                          <a:solidFill>
                            <a:schemeClr val="tx1"/>
                          </a:solidFill>
                        </a:rPr>
                        <a:t>Autonomy Cab</a:t>
                      </a:r>
                    </a:p>
                  </a:txBody>
                  <a:tcPr>
                    <a:solidFill>
                      <a:schemeClr val="bg1">
                        <a:lumMod val="95000"/>
                      </a:schemeClr>
                    </a:solidFill>
                  </a:tcPr>
                </a:tc>
                <a:tc>
                  <a:txBody>
                    <a:bodyPr/>
                    <a:lstStyle/>
                    <a:p>
                      <a:pPr algn="ctr"/>
                      <a:r>
                        <a:rPr lang="en-US" sz="1600" dirty="0">
                          <a:solidFill>
                            <a:schemeClr val="tx1"/>
                          </a:solidFill>
                        </a:rPr>
                        <a:t>Drive.ai</a:t>
                      </a:r>
                    </a:p>
                  </a:txBody>
                  <a:tcPr>
                    <a:solidFill>
                      <a:schemeClr val="bg1">
                        <a:lumMod val="95000"/>
                      </a:schemeClr>
                    </a:solidFill>
                  </a:tcPr>
                </a:tc>
                <a:tc>
                  <a:txBody>
                    <a:bodyPr/>
                    <a:lstStyle/>
                    <a:p>
                      <a:pPr algn="ctr"/>
                      <a:r>
                        <a:rPr lang="en-US" sz="1600" dirty="0">
                          <a:solidFill>
                            <a:schemeClr val="tx1"/>
                          </a:solidFill>
                        </a:rPr>
                        <a:t>Nissan</a:t>
                      </a:r>
                    </a:p>
                  </a:txBody>
                  <a:tcPr>
                    <a:solidFill>
                      <a:schemeClr val="bg1">
                        <a:lumMod val="95000"/>
                      </a:schemeClr>
                    </a:solidFill>
                  </a:tcPr>
                </a:tc>
                <a:tc>
                  <a:txBody>
                    <a:bodyPr/>
                    <a:lstStyle/>
                    <a:p>
                      <a:pPr algn="ctr"/>
                      <a:r>
                        <a:rPr lang="en-US" sz="1600" dirty="0">
                          <a:solidFill>
                            <a:schemeClr val="tx1"/>
                          </a:solidFill>
                        </a:rPr>
                        <a:t>Tesla</a:t>
                      </a:r>
                    </a:p>
                    <a:p>
                      <a:pPr algn="ctr"/>
                      <a:r>
                        <a:rPr lang="en-US" sz="1600" dirty="0">
                          <a:solidFill>
                            <a:schemeClr val="tx1"/>
                          </a:solidFill>
                        </a:rPr>
                        <a:t>Autopilot</a:t>
                      </a:r>
                      <a:r>
                        <a:rPr lang="en-US" sz="1600" baseline="0" dirty="0">
                          <a:solidFill>
                            <a:schemeClr val="tx1"/>
                          </a:solidFill>
                        </a:rPr>
                        <a:t> V9</a:t>
                      </a:r>
                      <a:endParaRPr lang="en-US" sz="1600" dirty="0">
                        <a:solidFill>
                          <a:schemeClr val="tx1"/>
                        </a:solidFill>
                      </a:endParaRPr>
                    </a:p>
                  </a:txBody>
                  <a:tcPr>
                    <a:solidFill>
                      <a:schemeClr val="bg1">
                        <a:lumMod val="95000"/>
                      </a:schemeClr>
                    </a:solidFill>
                  </a:tcPr>
                </a:tc>
                <a:extLst>
                  <a:ext uri="{0D108BD9-81ED-4DB2-BD59-A6C34878D82A}">
                    <a16:rowId xmlns:a16="http://schemas.microsoft.com/office/drawing/2014/main" val="3584768201"/>
                  </a:ext>
                </a:extLst>
              </a:tr>
              <a:tr h="452690">
                <a:tc>
                  <a:txBody>
                    <a:bodyPr/>
                    <a:lstStyle/>
                    <a:p>
                      <a:pPr algn="ctr"/>
                      <a:r>
                        <a:rPr lang="en-US" sz="1800" dirty="0"/>
                        <a:t>Cameras</a:t>
                      </a:r>
                    </a:p>
                  </a:txBody>
                  <a:tcPr/>
                </a:tc>
                <a:tc>
                  <a:txBody>
                    <a:bodyPr/>
                    <a:lstStyle/>
                    <a:p>
                      <a:pPr algn="ctr"/>
                      <a:r>
                        <a:rPr lang="en-US" altLang="zh-CN" sz="1800" dirty="0">
                          <a:solidFill>
                            <a:schemeClr val="tx1"/>
                          </a:solidFill>
                        </a:rPr>
                        <a:t>8</a:t>
                      </a:r>
                      <a:endParaRPr lang="en-US" sz="1800" dirty="0">
                        <a:solidFill>
                          <a:schemeClr val="tx1"/>
                        </a:solidFill>
                      </a:endParaRPr>
                    </a:p>
                  </a:txBody>
                  <a:tcPr/>
                </a:tc>
                <a:tc>
                  <a:txBody>
                    <a:bodyPr/>
                    <a:lstStyle/>
                    <a:p>
                      <a:pPr algn="ctr"/>
                      <a:r>
                        <a:rPr lang="en-US" sz="1800" dirty="0">
                          <a:solidFill>
                            <a:schemeClr val="tx1"/>
                          </a:solidFill>
                        </a:rPr>
                        <a:t>8</a:t>
                      </a:r>
                    </a:p>
                  </a:txBody>
                  <a:tcPr/>
                </a:tc>
                <a:tc>
                  <a:txBody>
                    <a:bodyPr/>
                    <a:lstStyle/>
                    <a:p>
                      <a:pPr algn="ctr"/>
                      <a:r>
                        <a:rPr lang="en-US" sz="1800" dirty="0">
                          <a:solidFill>
                            <a:schemeClr val="tx1"/>
                          </a:solidFill>
                        </a:rPr>
                        <a:t>16</a:t>
                      </a:r>
                    </a:p>
                  </a:txBody>
                  <a:tcPr/>
                </a:tc>
                <a:tc>
                  <a:txBody>
                    <a:bodyPr/>
                    <a:lstStyle/>
                    <a:p>
                      <a:pPr algn="ctr"/>
                      <a:r>
                        <a:rPr lang="en-US" sz="1800" dirty="0">
                          <a:solidFill>
                            <a:schemeClr val="tx1"/>
                          </a:solidFill>
                        </a:rPr>
                        <a:t>6</a:t>
                      </a:r>
                    </a:p>
                  </a:txBody>
                  <a:tcPr/>
                </a:tc>
                <a:tc>
                  <a:txBody>
                    <a:bodyPr/>
                    <a:lstStyle/>
                    <a:p>
                      <a:pPr algn="ctr"/>
                      <a:r>
                        <a:rPr lang="en-US" sz="1800" dirty="0">
                          <a:solidFill>
                            <a:schemeClr val="tx1"/>
                          </a:solidFill>
                        </a:rPr>
                        <a:t>10</a:t>
                      </a:r>
                    </a:p>
                  </a:txBody>
                  <a:tcPr/>
                </a:tc>
                <a:tc>
                  <a:txBody>
                    <a:bodyPr/>
                    <a:lstStyle/>
                    <a:p>
                      <a:pPr algn="ctr"/>
                      <a:r>
                        <a:rPr lang="en-US" sz="1800" dirty="0">
                          <a:solidFill>
                            <a:schemeClr val="tx1"/>
                          </a:solidFill>
                        </a:rPr>
                        <a:t>12</a:t>
                      </a:r>
                    </a:p>
                  </a:txBody>
                  <a:tcPr/>
                </a:tc>
                <a:tc>
                  <a:txBody>
                    <a:bodyPr/>
                    <a:lstStyle/>
                    <a:p>
                      <a:pPr algn="ctr"/>
                      <a:r>
                        <a:rPr lang="en-US" sz="1800" dirty="0">
                          <a:solidFill>
                            <a:schemeClr val="tx1"/>
                          </a:solidFill>
                        </a:rPr>
                        <a:t>8</a:t>
                      </a:r>
                    </a:p>
                  </a:txBody>
                  <a:tcPr/>
                </a:tc>
                <a:extLst>
                  <a:ext uri="{0D108BD9-81ED-4DB2-BD59-A6C34878D82A}">
                    <a16:rowId xmlns:a16="http://schemas.microsoft.com/office/drawing/2014/main" val="4030716622"/>
                  </a:ext>
                </a:extLst>
              </a:tr>
              <a:tr h="452690">
                <a:tc>
                  <a:txBody>
                    <a:bodyPr/>
                    <a:lstStyle/>
                    <a:p>
                      <a:pPr algn="ctr"/>
                      <a:r>
                        <a:rPr lang="en-US" sz="1800" dirty="0" err="1"/>
                        <a:t>Lidars</a:t>
                      </a:r>
                      <a:endParaRPr lang="en-US" sz="1800" dirty="0"/>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6</a:t>
                      </a:r>
                    </a:p>
                  </a:txBody>
                  <a:tcPr/>
                </a:tc>
                <a:tc>
                  <a:txBody>
                    <a:bodyPr/>
                    <a:lstStyle/>
                    <a:p>
                      <a:pPr algn="ctr"/>
                      <a:r>
                        <a:rPr lang="en-US" sz="1800" dirty="0">
                          <a:solidFill>
                            <a:schemeClr val="tx1"/>
                          </a:solidFill>
                        </a:rPr>
                        <a:t>5</a:t>
                      </a:r>
                    </a:p>
                  </a:txBody>
                  <a:tcPr/>
                </a:tc>
                <a:tc>
                  <a:txBody>
                    <a:bodyPr/>
                    <a:lstStyle/>
                    <a:p>
                      <a:pPr algn="ctr"/>
                      <a:r>
                        <a:rPr lang="en-US" sz="1800" dirty="0">
                          <a:solidFill>
                            <a:schemeClr val="tx1"/>
                          </a:solidFill>
                        </a:rPr>
                        <a:t>10</a:t>
                      </a:r>
                    </a:p>
                  </a:txBody>
                  <a:tcPr/>
                </a:tc>
                <a:tc>
                  <a:txBody>
                    <a:bodyPr/>
                    <a:lstStyle/>
                    <a:p>
                      <a:pPr algn="ctr"/>
                      <a:r>
                        <a:rPr lang="en-US" sz="1800" dirty="0">
                          <a:solidFill>
                            <a:schemeClr val="tx1"/>
                          </a:solidFill>
                        </a:rPr>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6</a:t>
                      </a:r>
                    </a:p>
                  </a:txBody>
                  <a:tcPr/>
                </a:tc>
                <a:tc>
                  <a:txBody>
                    <a:bodyPr/>
                    <a:lstStyle/>
                    <a:p>
                      <a:pPr algn="ctr"/>
                      <a:r>
                        <a:rPr lang="en-US" sz="1800" dirty="0">
                          <a:solidFill>
                            <a:srgbClr val="FF0000"/>
                          </a:solidFill>
                        </a:rPr>
                        <a:t>0</a:t>
                      </a:r>
                    </a:p>
                  </a:txBody>
                  <a:tcPr/>
                </a:tc>
                <a:extLst>
                  <a:ext uri="{0D108BD9-81ED-4DB2-BD59-A6C34878D82A}">
                    <a16:rowId xmlns:a16="http://schemas.microsoft.com/office/drawing/2014/main" val="1025180772"/>
                  </a:ext>
                </a:extLst>
              </a:tr>
              <a:tr h="338880">
                <a:tc>
                  <a:txBody>
                    <a:bodyPr/>
                    <a:lstStyle/>
                    <a:p>
                      <a:pPr algn="ctr"/>
                      <a:r>
                        <a:rPr lang="en-US" sz="1800" dirty="0"/>
                        <a:t>Radars</a:t>
                      </a:r>
                    </a:p>
                  </a:txBody>
                  <a:tcPr/>
                </a:tc>
                <a:tc>
                  <a:txBody>
                    <a:bodyPr/>
                    <a:lstStyle/>
                    <a:p>
                      <a:pPr algn="ctr"/>
                      <a:r>
                        <a:rPr lang="en-US" sz="1800" dirty="0">
                          <a:solidFill>
                            <a:schemeClr val="tx1"/>
                          </a:solidFill>
                        </a:rPr>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4</a:t>
                      </a:r>
                    </a:p>
                  </a:txBody>
                  <a:tcPr/>
                </a:tc>
                <a:tc>
                  <a:txBody>
                    <a:bodyPr/>
                    <a:lstStyle/>
                    <a:p>
                      <a:pPr algn="ctr"/>
                      <a:r>
                        <a:rPr lang="en-US" sz="1800" dirty="0">
                          <a:solidFill>
                            <a:schemeClr val="tx1"/>
                          </a:solidFill>
                        </a:rPr>
                        <a:t>8</a:t>
                      </a:r>
                    </a:p>
                  </a:txBody>
                  <a:tcPr/>
                </a:tc>
                <a:tc>
                  <a:txBody>
                    <a:bodyPr/>
                    <a:lstStyle/>
                    <a:p>
                      <a:pPr algn="ctr"/>
                      <a:r>
                        <a:rPr lang="en-US" sz="1800" dirty="0">
                          <a:solidFill>
                            <a:schemeClr val="tx1"/>
                          </a:solidFill>
                        </a:rPr>
                        <a:t>4</a:t>
                      </a:r>
                    </a:p>
                  </a:txBody>
                  <a:tcPr/>
                </a:tc>
                <a:tc>
                  <a:txBody>
                    <a:bodyPr/>
                    <a:lstStyle/>
                    <a:p>
                      <a:pPr algn="ctr"/>
                      <a:r>
                        <a:rPr lang="en-US" sz="1800" dirty="0">
                          <a:solidFill>
                            <a:schemeClr val="tx1"/>
                          </a:solidFill>
                        </a:rPr>
                        <a:t>2</a:t>
                      </a:r>
                    </a:p>
                  </a:txBody>
                  <a:tcPr/>
                </a:tc>
                <a:tc>
                  <a:txBody>
                    <a:bodyPr/>
                    <a:lstStyle/>
                    <a:p>
                      <a:pPr algn="ctr"/>
                      <a:r>
                        <a:rPr lang="en-US" sz="1800" dirty="0">
                          <a:solidFill>
                            <a:schemeClr val="tx1"/>
                          </a:solidFill>
                        </a:rPr>
                        <a:t>9</a:t>
                      </a:r>
                    </a:p>
                  </a:txBody>
                  <a:tcPr/>
                </a:tc>
                <a:tc>
                  <a:txBody>
                    <a:bodyPr/>
                    <a:lstStyle/>
                    <a:p>
                      <a:pPr algn="ctr"/>
                      <a:r>
                        <a:rPr lang="en-US" sz="1800" dirty="0">
                          <a:solidFill>
                            <a:schemeClr val="tx1"/>
                          </a:solidFill>
                        </a:rPr>
                        <a:t>1</a:t>
                      </a:r>
                    </a:p>
                  </a:txBody>
                  <a:tcPr/>
                </a:tc>
                <a:extLst>
                  <a:ext uri="{0D108BD9-81ED-4DB2-BD59-A6C34878D82A}">
                    <a16:rowId xmlns:a16="http://schemas.microsoft.com/office/drawing/2014/main" val="263244923"/>
                  </a:ext>
                </a:extLst>
              </a:tr>
            </a:tbl>
          </a:graphicData>
        </a:graphic>
      </p:graphicFrame>
      <p:sp>
        <p:nvSpPr>
          <p:cNvPr id="7" name="Content Placeholder 2">
            <a:extLst>
              <a:ext uri="{FF2B5EF4-FFF2-40B4-BE49-F238E27FC236}">
                <a16:creationId xmlns:a16="http://schemas.microsoft.com/office/drawing/2014/main" id="{4CE581A2-FE82-4860-BD87-0955E7C34F84}"/>
              </a:ext>
            </a:extLst>
          </p:cNvPr>
          <p:cNvSpPr txBox="1">
            <a:spLocks/>
          </p:cNvSpPr>
          <p:nvPr/>
        </p:nvSpPr>
        <p:spPr bwMode="auto">
          <a:xfrm>
            <a:off x="107504" y="3667303"/>
            <a:ext cx="8857108" cy="25700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400" kern="0" dirty="0">
                <a:solidFill>
                  <a:srgbClr val="424242"/>
                </a:solidFill>
                <a:latin typeface="Helvetica" panose="020B0604020202020204" pitchFamily="34" charset="0"/>
              </a:rPr>
              <a:t>Tesla is one of the few AD companies that do not use Lidar.</a:t>
            </a:r>
          </a:p>
          <a:p>
            <a:r>
              <a:rPr lang="en-US" sz="2400" kern="0" dirty="0">
                <a:solidFill>
                  <a:srgbClr val="424242"/>
                </a:solidFill>
                <a:latin typeface="Helvetica" panose="020B0604020202020204" pitchFamily="34" charset="0"/>
              </a:rPr>
              <a:t>Elon Musk, 2017: “Once you solve cameras for vision, autonomy is solved; if you don’t solve vision, it’s not solved … You can absolutely be superhuman with just cameras.” “In my view, Lidar is a crutch that will drive companies to a local maximum that they will find very hard to get out of. Perhaps I am wrong, and I will look like a fool. But I am quite certain that I am not.”</a:t>
            </a:r>
          </a:p>
        </p:txBody>
      </p:sp>
    </p:spTree>
    <p:extLst>
      <p:ext uri="{BB962C8B-B14F-4D97-AF65-F5344CB8AC3E}">
        <p14:creationId xmlns:p14="http://schemas.microsoft.com/office/powerpoint/2010/main" val="2772562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CD3D-7AC2-469B-B4EE-C69977B5C4E4}"/>
              </a:ext>
            </a:extLst>
          </p:cNvPr>
          <p:cNvSpPr>
            <a:spLocks noGrp="1"/>
          </p:cNvSpPr>
          <p:nvPr>
            <p:ph type="title"/>
          </p:nvPr>
        </p:nvSpPr>
        <p:spPr/>
        <p:txBody>
          <a:bodyPr/>
          <a:lstStyle/>
          <a:p>
            <a:r>
              <a:rPr lang="en-US" dirty="0"/>
              <a:t>Passive vs. Active Sensors</a:t>
            </a:r>
            <a:endParaRPr lang="en-SE" dirty="0"/>
          </a:p>
        </p:txBody>
      </p:sp>
      <p:sp>
        <p:nvSpPr>
          <p:cNvPr id="3" name="Content Placeholder 2">
            <a:extLst>
              <a:ext uri="{FF2B5EF4-FFF2-40B4-BE49-F238E27FC236}">
                <a16:creationId xmlns:a16="http://schemas.microsoft.com/office/drawing/2014/main" id="{A5309247-DE22-4511-9BB5-07B93112864E}"/>
              </a:ext>
            </a:extLst>
          </p:cNvPr>
          <p:cNvSpPr>
            <a:spLocks noGrp="1"/>
          </p:cNvSpPr>
          <p:nvPr>
            <p:ph idx="1"/>
          </p:nvPr>
        </p:nvSpPr>
        <p:spPr>
          <a:xfrm>
            <a:off x="457200" y="1143000"/>
            <a:ext cx="8229600" cy="2853680"/>
          </a:xfrm>
        </p:spPr>
        <p:txBody>
          <a:bodyPr>
            <a:normAutofit fontScale="92500" lnSpcReduction="20000"/>
          </a:bodyPr>
          <a:lstStyle/>
          <a:p>
            <a:r>
              <a:rPr lang="en-US" dirty="0"/>
              <a:t>Passive sensors detect existing energy, like light or radiation, reflecting from objects in the environment.</a:t>
            </a:r>
          </a:p>
          <a:p>
            <a:pPr lvl="1"/>
            <a:r>
              <a:rPr lang="en-US" dirty="0"/>
              <a:t>Cameras</a:t>
            </a:r>
          </a:p>
          <a:p>
            <a:r>
              <a:rPr lang="en-US" dirty="0"/>
              <a:t>Active sensors (also called range sensors) send their own signal and sense its reflection</a:t>
            </a:r>
          </a:p>
          <a:p>
            <a:pPr lvl="1"/>
            <a:r>
              <a:rPr lang="en-US" dirty="0"/>
              <a:t> Lidar, Radar, ultrasound</a:t>
            </a:r>
            <a:endParaRPr lang="en-SE" dirty="0"/>
          </a:p>
        </p:txBody>
      </p:sp>
      <p:sp>
        <p:nvSpPr>
          <p:cNvPr id="4" name="Slide Number Placeholder 3">
            <a:extLst>
              <a:ext uri="{FF2B5EF4-FFF2-40B4-BE49-F238E27FC236}">
                <a16:creationId xmlns:a16="http://schemas.microsoft.com/office/drawing/2014/main" id="{B1B7A94D-BBC7-4A37-B43A-74AA67AE5547}"/>
              </a:ext>
            </a:extLst>
          </p:cNvPr>
          <p:cNvSpPr>
            <a:spLocks noGrp="1"/>
          </p:cNvSpPr>
          <p:nvPr>
            <p:ph type="sldNum" sz="quarter" idx="12"/>
          </p:nvPr>
        </p:nvSpPr>
        <p:spPr/>
        <p:txBody>
          <a:bodyPr/>
          <a:lstStyle/>
          <a:p>
            <a:pPr>
              <a:defRPr/>
            </a:pPr>
            <a:fld id="{F57F456A-00AF-44E6-8D70-638C0D0130FF}" type="slidenum">
              <a:rPr lang="en-US" altLang="zh-CN" smtClean="0"/>
              <a:pPr>
                <a:defRPr/>
              </a:pPr>
              <a:t>47</a:t>
            </a:fld>
            <a:endParaRPr lang="en-US" altLang="zh-CN"/>
          </a:p>
        </p:txBody>
      </p:sp>
      <p:pic>
        <p:nvPicPr>
          <p:cNvPr id="5" name="Picture 4">
            <a:extLst>
              <a:ext uri="{FF2B5EF4-FFF2-40B4-BE49-F238E27FC236}">
                <a16:creationId xmlns:a16="http://schemas.microsoft.com/office/drawing/2014/main" id="{E532B4E0-3B75-4007-834E-E762D3D26F6B}"/>
              </a:ext>
            </a:extLst>
          </p:cNvPr>
          <p:cNvPicPr>
            <a:picLocks noChangeAspect="1"/>
          </p:cNvPicPr>
          <p:nvPr/>
        </p:nvPicPr>
        <p:blipFill>
          <a:blip r:embed="rId2"/>
          <a:stretch>
            <a:fillRect/>
          </a:stretch>
        </p:blipFill>
        <p:spPr>
          <a:xfrm>
            <a:off x="1259632" y="3938362"/>
            <a:ext cx="6458851" cy="2676899"/>
          </a:xfrm>
          <a:prstGeom prst="rect">
            <a:avLst/>
          </a:prstGeom>
        </p:spPr>
      </p:pic>
      <p:sp>
        <p:nvSpPr>
          <p:cNvPr id="6" name="Rectangle 5">
            <a:extLst>
              <a:ext uri="{FF2B5EF4-FFF2-40B4-BE49-F238E27FC236}">
                <a16:creationId xmlns:a16="http://schemas.microsoft.com/office/drawing/2014/main" id="{BE3A3C0A-4C8B-46D7-8B8E-D3E7E9BDE72A}"/>
              </a:ext>
            </a:extLst>
          </p:cNvPr>
          <p:cNvSpPr/>
          <p:nvPr/>
        </p:nvSpPr>
        <p:spPr>
          <a:xfrm>
            <a:off x="2286000" y="6597352"/>
            <a:ext cx="4572000" cy="246221"/>
          </a:xfrm>
          <a:prstGeom prst="rect">
            <a:avLst/>
          </a:prstGeom>
        </p:spPr>
        <p:txBody>
          <a:bodyPr>
            <a:spAutoFit/>
          </a:bodyPr>
          <a:lstStyle/>
          <a:p>
            <a:r>
              <a:rPr lang="en-US" sz="1000" dirty="0"/>
              <a:t>https://www.wevolver.com/article/2020.autonomous.vehicle.technology.report</a:t>
            </a:r>
            <a:endParaRPr lang="en-SE" sz="1000" dirty="0"/>
          </a:p>
        </p:txBody>
      </p:sp>
    </p:spTree>
    <p:extLst>
      <p:ext uri="{BB962C8B-B14F-4D97-AF65-F5344CB8AC3E}">
        <p14:creationId xmlns:p14="http://schemas.microsoft.com/office/powerpoint/2010/main" val="1124752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6B4E1-686E-4C56-B585-503557AB23A4}"/>
              </a:ext>
            </a:extLst>
          </p:cNvPr>
          <p:cNvSpPr>
            <a:spLocks noGrp="1"/>
          </p:cNvSpPr>
          <p:nvPr>
            <p:ph type="title"/>
          </p:nvPr>
        </p:nvSpPr>
        <p:spPr/>
        <p:txBody>
          <a:bodyPr/>
          <a:lstStyle/>
          <a:p>
            <a:r>
              <a:rPr lang="en-US" dirty="0"/>
              <a:t>Camera</a:t>
            </a:r>
            <a:endParaRPr lang="en-SE" dirty="0"/>
          </a:p>
        </p:txBody>
      </p:sp>
      <p:sp>
        <p:nvSpPr>
          <p:cNvPr id="3" name="Content Placeholder 2">
            <a:extLst>
              <a:ext uri="{FF2B5EF4-FFF2-40B4-BE49-F238E27FC236}">
                <a16:creationId xmlns:a16="http://schemas.microsoft.com/office/drawing/2014/main" id="{9EB2AEEA-7D20-4DA7-8FEC-DDC52E3BE573}"/>
              </a:ext>
            </a:extLst>
          </p:cNvPr>
          <p:cNvSpPr>
            <a:spLocks noGrp="1"/>
          </p:cNvSpPr>
          <p:nvPr>
            <p:ph idx="1"/>
          </p:nvPr>
        </p:nvSpPr>
        <p:spPr>
          <a:xfrm>
            <a:off x="179512" y="1052736"/>
            <a:ext cx="8784976" cy="3240360"/>
          </a:xfrm>
        </p:spPr>
        <p:txBody>
          <a:bodyPr>
            <a:normAutofit fontScale="55000" lnSpcReduction="20000"/>
          </a:bodyPr>
          <a:lstStyle/>
          <a:p>
            <a:r>
              <a:rPr lang="en-US" dirty="0"/>
              <a:t>Pro: cheap, versatile, stereo vision w. two cameras</a:t>
            </a:r>
          </a:p>
          <a:p>
            <a:r>
              <a:rPr lang="en-US" dirty="0"/>
              <a:t>Con: easily affected by illumination conditions, needs additional light at night</a:t>
            </a:r>
          </a:p>
          <a:p>
            <a:r>
              <a:rPr lang="en-US" dirty="0"/>
              <a:t>Key parameters</a:t>
            </a:r>
          </a:p>
          <a:p>
            <a:pPr lvl="1"/>
            <a:r>
              <a:rPr lang="en-US" dirty="0"/>
              <a:t>Resolution</a:t>
            </a:r>
          </a:p>
          <a:p>
            <a:pPr lvl="2"/>
            <a:r>
              <a:rPr lang="en-US" dirty="0"/>
              <a:t>e.g.,1080p HD cameras provide 1920x1080-pixel resolution, or 2.1 megapixels.</a:t>
            </a:r>
          </a:p>
          <a:p>
            <a:pPr lvl="1"/>
            <a:r>
              <a:rPr lang="en-US" dirty="0"/>
              <a:t>Field of View (FOV)</a:t>
            </a:r>
          </a:p>
          <a:p>
            <a:pPr lvl="2"/>
            <a:r>
              <a:rPr lang="en-US" dirty="0"/>
              <a:t>The extent of the observable world that is seen at any given moment</a:t>
            </a:r>
          </a:p>
          <a:p>
            <a:pPr lvl="2"/>
            <a:r>
              <a:rPr lang="en-US" dirty="0"/>
              <a:t>Given same resolution, wider FOV results in large image distortion.</a:t>
            </a:r>
          </a:p>
          <a:p>
            <a:pPr lvl="1"/>
            <a:r>
              <a:rPr lang="en-US" dirty="0"/>
              <a:t>Dynamic range</a:t>
            </a:r>
          </a:p>
          <a:p>
            <a:pPr lvl="2"/>
            <a:r>
              <a:rPr lang="en-US" dirty="0"/>
              <a:t>Maximum difference between the darkest and lightest pixel intensities in an image, measured in </a:t>
            </a:r>
            <a:r>
              <a:rPr lang="en-US" dirty="0" err="1"/>
              <a:t>dB.</a:t>
            </a:r>
            <a:r>
              <a:rPr lang="en-US" dirty="0"/>
              <a:t> An AV needs HDR (High-Dynamic-Range) cameras with at least 100dB.</a:t>
            </a:r>
            <a:endParaRPr lang="en-SE" dirty="0"/>
          </a:p>
        </p:txBody>
      </p:sp>
      <p:sp>
        <p:nvSpPr>
          <p:cNvPr id="4" name="Slide Number Placeholder 3">
            <a:extLst>
              <a:ext uri="{FF2B5EF4-FFF2-40B4-BE49-F238E27FC236}">
                <a16:creationId xmlns:a16="http://schemas.microsoft.com/office/drawing/2014/main" id="{174E58DC-9ED8-465D-A003-85E0F70A63C6}"/>
              </a:ext>
            </a:extLst>
          </p:cNvPr>
          <p:cNvSpPr>
            <a:spLocks noGrp="1"/>
          </p:cNvSpPr>
          <p:nvPr>
            <p:ph type="sldNum" sz="quarter" idx="12"/>
          </p:nvPr>
        </p:nvSpPr>
        <p:spPr/>
        <p:txBody>
          <a:bodyPr/>
          <a:lstStyle/>
          <a:p>
            <a:pPr>
              <a:defRPr/>
            </a:pPr>
            <a:fld id="{F57F456A-00AF-44E6-8D70-638C0D0130FF}" type="slidenum">
              <a:rPr lang="en-US" altLang="zh-CN" smtClean="0"/>
              <a:pPr>
                <a:defRPr/>
              </a:pPr>
              <a:t>48</a:t>
            </a:fld>
            <a:endParaRPr lang="en-US" altLang="zh-CN"/>
          </a:p>
        </p:txBody>
      </p:sp>
      <p:pic>
        <p:nvPicPr>
          <p:cNvPr id="5" name="Picture 4">
            <a:extLst>
              <a:ext uri="{FF2B5EF4-FFF2-40B4-BE49-F238E27FC236}">
                <a16:creationId xmlns:a16="http://schemas.microsoft.com/office/drawing/2014/main" id="{987C2AFB-AC7E-4C20-B64C-1DD875CE54F2}"/>
              </a:ext>
            </a:extLst>
          </p:cNvPr>
          <p:cNvPicPr>
            <a:picLocks noChangeAspect="1"/>
          </p:cNvPicPr>
          <p:nvPr/>
        </p:nvPicPr>
        <p:blipFill>
          <a:blip r:embed="rId3"/>
          <a:stretch>
            <a:fillRect/>
          </a:stretch>
        </p:blipFill>
        <p:spPr>
          <a:xfrm>
            <a:off x="1619672" y="3970322"/>
            <a:ext cx="6264697" cy="2702570"/>
          </a:xfrm>
          <a:prstGeom prst="rect">
            <a:avLst/>
          </a:prstGeom>
        </p:spPr>
      </p:pic>
    </p:spTree>
    <p:extLst>
      <p:ext uri="{BB962C8B-B14F-4D97-AF65-F5344CB8AC3E}">
        <p14:creationId xmlns:p14="http://schemas.microsoft.com/office/powerpoint/2010/main" val="2733335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7D21B0-8339-4A14-8971-A44AA81E20C6}"/>
              </a:ext>
            </a:extLst>
          </p:cNvPr>
          <p:cNvPicPr>
            <a:picLocks noChangeAspect="1"/>
          </p:cNvPicPr>
          <p:nvPr/>
        </p:nvPicPr>
        <p:blipFill>
          <a:blip r:embed="rId2"/>
          <a:stretch>
            <a:fillRect/>
          </a:stretch>
        </p:blipFill>
        <p:spPr>
          <a:xfrm>
            <a:off x="4864479" y="3572366"/>
            <a:ext cx="3514863" cy="3285634"/>
          </a:xfrm>
          <a:prstGeom prst="rect">
            <a:avLst/>
          </a:prstGeom>
        </p:spPr>
      </p:pic>
      <p:sp>
        <p:nvSpPr>
          <p:cNvPr id="2" name="Title 1">
            <a:extLst>
              <a:ext uri="{FF2B5EF4-FFF2-40B4-BE49-F238E27FC236}">
                <a16:creationId xmlns:a16="http://schemas.microsoft.com/office/drawing/2014/main" id="{F0992B56-B033-438D-8983-133AE0526004}"/>
              </a:ext>
            </a:extLst>
          </p:cNvPr>
          <p:cNvSpPr>
            <a:spLocks noGrp="1"/>
          </p:cNvSpPr>
          <p:nvPr>
            <p:ph type="title"/>
          </p:nvPr>
        </p:nvSpPr>
        <p:spPr/>
        <p:txBody>
          <a:bodyPr/>
          <a:lstStyle/>
          <a:p>
            <a:r>
              <a:rPr lang="en-US" dirty="0"/>
              <a:t>Range Sensors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11BD67-5B0E-493A-81A3-F4E662A8F5F7}"/>
                  </a:ext>
                </a:extLst>
              </p:cNvPr>
              <p:cNvSpPr>
                <a:spLocks noGrp="1"/>
              </p:cNvSpPr>
              <p:nvPr>
                <p:ph idx="1"/>
              </p:nvPr>
            </p:nvSpPr>
            <p:spPr>
              <a:xfrm>
                <a:off x="457200" y="1295400"/>
                <a:ext cx="8229600" cy="3357736"/>
              </a:xfrm>
            </p:spPr>
            <p:txBody>
              <a:bodyPr>
                <a:normAutofit fontScale="70000" lnSpcReduction="20000"/>
              </a:bodyPr>
              <a:lstStyle/>
              <a:p>
                <a:r>
                  <a:rPr lang="en-US" dirty="0"/>
                  <a:t>They rely on Time of Flight (</a:t>
                </a:r>
                <a:r>
                  <a:rPr lang="en-US" dirty="0" err="1"/>
                  <a:t>ToF</a:t>
                </a:r>
                <a:r>
                  <a:rPr lang="en-US" dirty="0"/>
                  <a:t>) to measure distance (range), a key element for localization and environment modeling</a:t>
                </a:r>
              </a:p>
              <a:p>
                <a:pPr lvl="1"/>
                <a:r>
                  <a:rPr lang="en-US" dirty="0"/>
                  <a:t>Lidar uses electromagnetic waves.</a:t>
                </a:r>
              </a:p>
              <a:p>
                <a:pPr lvl="1"/>
                <a:r>
                  <a:rPr lang="en-US" dirty="0"/>
                  <a:t>Radar uses radio waves</a:t>
                </a:r>
              </a:p>
              <a:p>
                <a:pPr lvl="1"/>
                <a:r>
                  <a:rPr lang="en-US" dirty="0"/>
                  <a:t>Ultrasonic sensors use sound waves</a:t>
                </a:r>
              </a:p>
              <a:p>
                <a:r>
                  <a:rPr lang="en-US" dirty="0"/>
                  <a:t>The traveled distance of a wave is given by </a:t>
                </a:r>
                <a14:m>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𝑣</m:t>
                        </m:r>
                        <m:r>
                          <a:rPr lang="en-US" b="0" i="1" smtClean="0">
                            <a:latin typeface="Cambria Math" panose="02040503050406030204" pitchFamily="18" charset="0"/>
                          </a:rPr>
                          <m:t>∗</m:t>
                        </m:r>
                        <m:r>
                          <a:rPr lang="en-US" i="1">
                            <a:latin typeface="Cambria Math" panose="02040503050406030204" pitchFamily="18" charset="0"/>
                          </a:rPr>
                          <m:t>𝑡</m:t>
                        </m:r>
                      </m:num>
                      <m:den>
                        <m:r>
                          <a:rPr lang="en-US" b="0" i="1" smtClean="0">
                            <a:latin typeface="Cambria Math" panose="02040503050406030204" pitchFamily="18" charset="0"/>
                          </a:rPr>
                          <m:t>2</m:t>
                        </m:r>
                      </m:den>
                    </m:f>
                  </m:oMath>
                </a14:m>
                <a:endParaRPr lang="en-US" dirty="0"/>
              </a:p>
              <a:p>
                <a:pPr lvl="1"/>
                <a14:m>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m:t>
                    </m:r>
                  </m:oMath>
                </a14:m>
                <a:r>
                  <a:rPr lang="en-US" dirty="0"/>
                  <a:t> distance</a:t>
                </a:r>
              </a:p>
              <a:p>
                <a:pPr lvl="1"/>
                <a14:m>
                  <m:oMath xmlns:m="http://schemas.openxmlformats.org/officeDocument/2006/math">
                    <m:r>
                      <a:rPr lang="en-US" b="0" i="1" smtClean="0">
                        <a:latin typeface="Cambria Math" panose="02040503050406030204" pitchFamily="18" charset="0"/>
                      </a:rPr>
                      <m:t>𝑣</m:t>
                    </m:r>
                    <m:r>
                      <a:rPr lang="en-US" i="1">
                        <a:latin typeface="Cambria Math" panose="02040503050406030204" pitchFamily="18" charset="0"/>
                      </a:rPr>
                      <m:t>:</m:t>
                    </m:r>
                  </m:oMath>
                </a14:m>
                <a:r>
                  <a:rPr lang="en-US" dirty="0"/>
                  <a:t> speed of wave propagation</a:t>
                </a:r>
              </a:p>
              <a:p>
                <a:pPr lvl="1"/>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m:t>
                    </m:r>
                  </m:oMath>
                </a14:m>
                <a:r>
                  <a:rPr lang="en-US" dirty="0"/>
                  <a:t> </a:t>
                </a:r>
                <a:r>
                  <a:rPr lang="en-US" dirty="0" err="1"/>
                  <a:t>ToF</a:t>
                </a:r>
                <a:r>
                  <a:rPr lang="en-US" dirty="0"/>
                  <a:t> (roundtrip)</a:t>
                </a:r>
                <a:endParaRPr lang="en-SE" dirty="0"/>
              </a:p>
              <a:p>
                <a:endParaRPr lang="en-SE" dirty="0"/>
              </a:p>
            </p:txBody>
          </p:sp>
        </mc:Choice>
        <mc:Fallback xmlns="">
          <p:sp>
            <p:nvSpPr>
              <p:cNvPr id="3" name="Content Placeholder 2">
                <a:extLst>
                  <a:ext uri="{FF2B5EF4-FFF2-40B4-BE49-F238E27FC236}">
                    <a16:creationId xmlns:a16="http://schemas.microsoft.com/office/drawing/2014/main" id="{EA11BD67-5B0E-493A-81A3-F4E662A8F5F7}"/>
                  </a:ext>
                </a:extLst>
              </p:cNvPr>
              <p:cNvSpPr>
                <a:spLocks noGrp="1" noRot="1" noChangeAspect="1" noMove="1" noResize="1" noEditPoints="1" noAdjustHandles="1" noChangeArrowheads="1" noChangeShapeType="1" noTextEdit="1"/>
              </p:cNvSpPr>
              <p:nvPr>
                <p:ph idx="1"/>
              </p:nvPr>
            </p:nvSpPr>
            <p:spPr>
              <a:xfrm>
                <a:off x="457200" y="1295400"/>
                <a:ext cx="8229600" cy="3357736"/>
              </a:xfrm>
              <a:blipFill>
                <a:blip r:embed="rId3"/>
                <a:stretch>
                  <a:fillRect l="-815" t="-309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DC8D0A75-19E2-4242-8951-9CD735943850}"/>
              </a:ext>
            </a:extLst>
          </p:cNvPr>
          <p:cNvSpPr>
            <a:spLocks noGrp="1"/>
          </p:cNvSpPr>
          <p:nvPr>
            <p:ph type="sldNum" sz="quarter" idx="12"/>
          </p:nvPr>
        </p:nvSpPr>
        <p:spPr/>
        <p:txBody>
          <a:bodyPr/>
          <a:lstStyle/>
          <a:p>
            <a:pPr>
              <a:defRPr/>
            </a:pPr>
            <a:fld id="{F57F456A-00AF-44E6-8D70-638C0D0130FF}" type="slidenum">
              <a:rPr lang="en-US" altLang="zh-CN" smtClean="0"/>
              <a:pPr>
                <a:defRPr/>
              </a:pPr>
              <a:t>49</a:t>
            </a:fld>
            <a:endParaRPr lang="en-US" altLang="zh-CN"/>
          </a:p>
        </p:txBody>
      </p:sp>
    </p:spTree>
    <p:extLst>
      <p:ext uri="{BB962C8B-B14F-4D97-AF65-F5344CB8AC3E}">
        <p14:creationId xmlns:p14="http://schemas.microsoft.com/office/powerpoint/2010/main" val="2721575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C8ED-686B-4A47-A3E8-E9CB2DA874A7}"/>
              </a:ext>
            </a:extLst>
          </p:cNvPr>
          <p:cNvSpPr>
            <a:spLocks noGrp="1"/>
          </p:cNvSpPr>
          <p:nvPr>
            <p:ph type="title"/>
          </p:nvPr>
        </p:nvSpPr>
        <p:spPr/>
        <p:txBody>
          <a:bodyPr/>
          <a:lstStyle/>
          <a:p>
            <a:r>
              <a:rPr lang="en-US" dirty="0"/>
              <a:t>Lab Section</a:t>
            </a:r>
            <a:r>
              <a:rPr lang="en-US" altLang="zh-CN" dirty="0"/>
              <a:t>s</a:t>
            </a:r>
            <a:endParaRPr lang="en-SE" dirty="0"/>
          </a:p>
        </p:txBody>
      </p:sp>
      <p:sp>
        <p:nvSpPr>
          <p:cNvPr id="3" name="Content Placeholder 2">
            <a:extLst>
              <a:ext uri="{FF2B5EF4-FFF2-40B4-BE49-F238E27FC236}">
                <a16:creationId xmlns:a16="http://schemas.microsoft.com/office/drawing/2014/main" id="{9D577350-36F5-4191-9D19-DAB80C916D1B}"/>
              </a:ext>
            </a:extLst>
          </p:cNvPr>
          <p:cNvSpPr>
            <a:spLocks noGrp="1"/>
          </p:cNvSpPr>
          <p:nvPr>
            <p:ph idx="1"/>
          </p:nvPr>
        </p:nvSpPr>
        <p:spPr>
          <a:xfrm>
            <a:off x="457200" y="1295400"/>
            <a:ext cx="8435280" cy="5287962"/>
          </a:xfrm>
        </p:spPr>
        <p:txBody>
          <a:bodyPr>
            <a:normAutofit fontScale="70000" lnSpcReduction="20000"/>
          </a:bodyPr>
          <a:lstStyle/>
          <a:p>
            <a:r>
              <a:rPr lang="en-US" dirty="0"/>
              <a:t>Labs </a:t>
            </a:r>
          </a:p>
          <a:p>
            <a:pPr lvl="1"/>
            <a:r>
              <a:rPr lang="en-US" dirty="0"/>
              <a:t>Lab1 in W3-4. Traffic sign classification with CNN </a:t>
            </a:r>
          </a:p>
          <a:p>
            <a:pPr lvl="1"/>
            <a:r>
              <a:rPr lang="en-US" dirty="0"/>
              <a:t>Lab2 in W5-6. Adversarial attacks on CNN classifier</a:t>
            </a:r>
          </a:p>
          <a:p>
            <a:pPr lvl="1"/>
            <a:r>
              <a:rPr lang="en-US" dirty="0"/>
              <a:t>Lab3 in W7-8. PID control</a:t>
            </a:r>
          </a:p>
          <a:p>
            <a:pPr lvl="1"/>
            <a:r>
              <a:rPr lang="en-US" dirty="0"/>
              <a:t>Lab4-5 in W9-10. RL applications in AD</a:t>
            </a:r>
          </a:p>
          <a:p>
            <a:pPr lvl="1"/>
            <a:r>
              <a:rPr lang="en-US" dirty="0"/>
              <a:t>Kalle will provide brief tutorials on related software frameworks throughout the term </a:t>
            </a:r>
          </a:p>
          <a:p>
            <a:r>
              <a:rPr lang="en-US" dirty="0"/>
              <a:t>Grade distribution: </a:t>
            </a:r>
          </a:p>
          <a:p>
            <a:pPr lvl="1"/>
            <a:r>
              <a:rPr lang="en-US" dirty="0"/>
              <a:t>Final exam (open-book): 60% </a:t>
            </a:r>
          </a:p>
          <a:p>
            <a:pPr lvl="1"/>
            <a:r>
              <a:rPr lang="en-US" dirty="0"/>
              <a:t>Lab sections: 40%</a:t>
            </a:r>
          </a:p>
          <a:p>
            <a:r>
              <a:rPr lang="en-US" dirty="0"/>
              <a:t>We will keep the projects’ computing demands low, so you can use Google </a:t>
            </a:r>
            <a:r>
              <a:rPr lang="en-US" dirty="0" err="1"/>
              <a:t>Colab</a:t>
            </a:r>
            <a:r>
              <a:rPr lang="en-US" dirty="0"/>
              <a:t>, or work on your own computer without powerful GPUs</a:t>
            </a:r>
          </a:p>
          <a:p>
            <a:r>
              <a:rPr lang="en-US" dirty="0"/>
              <a:t>We will also keep the programming workload relatively low, e.g., you may be given a semi-complete program, and asked to  tune some hyper parameters, or fill in a few lines of missing code. Programming language is Python</a:t>
            </a:r>
          </a:p>
        </p:txBody>
      </p:sp>
      <p:sp>
        <p:nvSpPr>
          <p:cNvPr id="4" name="Slide Number Placeholder 3">
            <a:extLst>
              <a:ext uri="{FF2B5EF4-FFF2-40B4-BE49-F238E27FC236}">
                <a16:creationId xmlns:a16="http://schemas.microsoft.com/office/drawing/2014/main" id="{CF0FA9B8-648D-45BC-922F-4331356D19A1}"/>
              </a:ext>
            </a:extLst>
          </p:cNvPr>
          <p:cNvSpPr>
            <a:spLocks noGrp="1"/>
          </p:cNvSpPr>
          <p:nvPr>
            <p:ph type="sldNum" sz="quarter" idx="12"/>
          </p:nvPr>
        </p:nvSpPr>
        <p:spPr/>
        <p:txBody>
          <a:bodyPr/>
          <a:lstStyle/>
          <a:p>
            <a:pPr>
              <a:defRPr/>
            </a:pPr>
            <a:fld id="{F57F456A-00AF-44E6-8D70-638C0D0130FF}" type="slidenum">
              <a:rPr lang="en-US" altLang="zh-CN" smtClean="0"/>
              <a:pPr>
                <a:defRPr/>
              </a:pPr>
              <a:t>5</a:t>
            </a:fld>
            <a:endParaRPr lang="en-US" altLang="zh-CN"/>
          </a:p>
        </p:txBody>
      </p:sp>
    </p:spTree>
    <p:extLst>
      <p:ext uri="{BB962C8B-B14F-4D97-AF65-F5344CB8AC3E}">
        <p14:creationId xmlns:p14="http://schemas.microsoft.com/office/powerpoint/2010/main" val="4178555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01FA6-033D-4C19-B4DA-018AE9F8665D}"/>
              </a:ext>
            </a:extLst>
          </p:cNvPr>
          <p:cNvSpPr>
            <a:spLocks noGrp="1"/>
          </p:cNvSpPr>
          <p:nvPr>
            <p:ph type="title"/>
          </p:nvPr>
        </p:nvSpPr>
        <p:spPr/>
        <p:txBody>
          <a:bodyPr/>
          <a:lstStyle/>
          <a:p>
            <a:r>
              <a:rPr lang="en-US" dirty="0"/>
              <a:t>Range Sensors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4C15D5-6FC9-4684-8986-6FB16D79733D}"/>
                  </a:ext>
                </a:extLst>
              </p:cNvPr>
              <p:cNvSpPr>
                <a:spLocks noGrp="1"/>
              </p:cNvSpPr>
              <p:nvPr>
                <p:ph idx="1"/>
              </p:nvPr>
            </p:nvSpPr>
            <p:spPr/>
            <p:txBody>
              <a:bodyPr>
                <a:normAutofit fontScale="70000" lnSpcReduction="20000"/>
              </a:bodyPr>
              <a:lstStyle/>
              <a:p>
                <a:r>
                  <a:rPr lang="en-US" dirty="0"/>
                  <a:t>Propagation speeds </a:t>
                </a:r>
                <a14:m>
                  <m:oMath xmlns:m="http://schemas.openxmlformats.org/officeDocument/2006/math">
                    <m:r>
                      <a:rPr lang="en-US" i="1">
                        <a:latin typeface="Cambria Math" panose="02040503050406030204" pitchFamily="18" charset="0"/>
                      </a:rPr>
                      <m:t>𝑣</m:t>
                    </m:r>
                  </m:oMath>
                </a14:m>
                <a:r>
                  <a:rPr lang="en-US" dirty="0"/>
                  <a:t> </a:t>
                </a:r>
              </a:p>
              <a:p>
                <a:pPr lvl="1"/>
                <a:r>
                  <a:rPr lang="en-US" dirty="0"/>
                  <a:t>Sound: 0.3 m/</a:t>
                </a:r>
                <a:r>
                  <a:rPr lang="en-US" dirty="0" err="1"/>
                  <a:t>ms</a:t>
                </a:r>
                <a:endParaRPr lang="en-US" dirty="0"/>
              </a:p>
              <a:p>
                <a:pPr lvl="1"/>
                <a:r>
                  <a:rPr lang="en-US" dirty="0"/>
                  <a:t>Electromagnetic wave (incl. light): 0.3 m/ns: one million times faster than sound</a:t>
                </a:r>
              </a:p>
              <a:p>
                <a:r>
                  <a:rPr lang="en-US" dirty="0"/>
                  <a:t>To travel 3 meters:</a:t>
                </a:r>
              </a:p>
              <a:p>
                <a:pPr lvl="1"/>
                <a:r>
                  <a:rPr lang="en-US" dirty="0"/>
                  <a:t>10 </a:t>
                </a:r>
                <a:r>
                  <a:rPr lang="en-US" dirty="0" err="1"/>
                  <a:t>ms</a:t>
                </a:r>
                <a:r>
                  <a:rPr lang="en-US" dirty="0"/>
                  <a:t> for ultrasonic sensor</a:t>
                </a:r>
              </a:p>
              <a:p>
                <a:pPr lvl="1"/>
                <a:r>
                  <a:rPr lang="en-US" dirty="0"/>
                  <a:t>10 ns for Lidar</a:t>
                </a:r>
              </a:p>
              <a:p>
                <a:pPr lvl="1"/>
                <a:r>
                  <a:rPr lang="en-US" dirty="0"/>
                  <a:t>Measuring time of flight with electromagnetic signals is not an easy task. Hence Lidars are expensive and delicate</a:t>
                </a:r>
              </a:p>
              <a:p>
                <a:r>
                  <a:rPr lang="en-US" dirty="0"/>
                  <a:t>The quality of range sensors mainly depends on:</a:t>
                </a:r>
              </a:p>
              <a:p>
                <a:pPr lvl="1"/>
                <a:r>
                  <a:rPr lang="en-US" dirty="0"/>
                  <a:t>Inaccuracies in the time of fight measurement (laser range sensors)</a:t>
                </a:r>
              </a:p>
              <a:p>
                <a:pPr lvl="1"/>
                <a:r>
                  <a:rPr lang="en-US" dirty="0"/>
                  <a:t>Opening angle of transmitted beam (especially ultrasonic range sensors)</a:t>
                </a:r>
              </a:p>
              <a:p>
                <a:pPr lvl="1"/>
                <a:r>
                  <a:rPr lang="en-US" dirty="0"/>
                  <a:t>Interaction with the target (surface, specular reflections)</a:t>
                </a:r>
              </a:p>
              <a:p>
                <a:pPr lvl="1"/>
                <a:r>
                  <a:rPr lang="en-US" dirty="0"/>
                  <a:t>Variation of propagation speed (sound)</a:t>
                </a:r>
              </a:p>
              <a:p>
                <a:pPr lvl="1"/>
                <a:r>
                  <a:rPr lang="en-US" dirty="0"/>
                  <a:t>Speed of vehicle and target</a:t>
                </a:r>
                <a:endParaRPr lang="en-SE" dirty="0"/>
              </a:p>
              <a:p>
                <a:endParaRPr lang="en-SE" dirty="0"/>
              </a:p>
            </p:txBody>
          </p:sp>
        </mc:Choice>
        <mc:Fallback xmlns="">
          <p:sp>
            <p:nvSpPr>
              <p:cNvPr id="3" name="Content Placeholder 2">
                <a:extLst>
                  <a:ext uri="{FF2B5EF4-FFF2-40B4-BE49-F238E27FC236}">
                    <a16:creationId xmlns:a16="http://schemas.microsoft.com/office/drawing/2014/main" id="{234C15D5-6FC9-4684-8986-6FB16D79733D}"/>
                  </a:ext>
                </a:extLst>
              </p:cNvPr>
              <p:cNvSpPr>
                <a:spLocks noGrp="1" noRot="1" noChangeAspect="1" noMove="1" noResize="1" noEditPoints="1" noAdjustHandles="1" noChangeArrowheads="1" noChangeShapeType="1" noTextEdit="1"/>
              </p:cNvSpPr>
              <p:nvPr>
                <p:ph idx="1"/>
              </p:nvPr>
            </p:nvSpPr>
            <p:spPr>
              <a:blipFill>
                <a:blip r:embed="rId2"/>
                <a:stretch>
                  <a:fillRect l="-815" t="-2031" b="-119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E3790F2A-98C1-4404-8077-E824D29CDD02}"/>
              </a:ext>
            </a:extLst>
          </p:cNvPr>
          <p:cNvSpPr>
            <a:spLocks noGrp="1"/>
          </p:cNvSpPr>
          <p:nvPr>
            <p:ph type="sldNum" sz="quarter" idx="12"/>
          </p:nvPr>
        </p:nvSpPr>
        <p:spPr/>
        <p:txBody>
          <a:bodyPr/>
          <a:lstStyle/>
          <a:p>
            <a:pPr>
              <a:defRPr/>
            </a:pPr>
            <a:fld id="{F57F456A-00AF-44E6-8D70-638C0D0130FF}" type="slidenum">
              <a:rPr lang="en-US" altLang="zh-CN" smtClean="0"/>
              <a:pPr>
                <a:defRPr/>
              </a:pPr>
              <a:t>50</a:t>
            </a:fld>
            <a:endParaRPr lang="en-US" altLang="zh-CN"/>
          </a:p>
        </p:txBody>
      </p:sp>
    </p:spTree>
    <p:extLst>
      <p:ext uri="{BB962C8B-B14F-4D97-AF65-F5344CB8AC3E}">
        <p14:creationId xmlns:p14="http://schemas.microsoft.com/office/powerpoint/2010/main" val="359837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0064-BE88-4834-8E00-9F68101D84A5}"/>
              </a:ext>
            </a:extLst>
          </p:cNvPr>
          <p:cNvSpPr>
            <a:spLocks noGrp="1"/>
          </p:cNvSpPr>
          <p:nvPr>
            <p:ph type="title"/>
          </p:nvPr>
        </p:nvSpPr>
        <p:spPr/>
        <p:txBody>
          <a:bodyPr/>
          <a:lstStyle/>
          <a:p>
            <a:r>
              <a:rPr lang="en-US" dirty="0"/>
              <a:t>Lidar</a:t>
            </a:r>
            <a:endParaRPr lang="en-SE" dirty="0"/>
          </a:p>
        </p:txBody>
      </p:sp>
      <p:sp>
        <p:nvSpPr>
          <p:cNvPr id="3" name="Content Placeholder 2">
            <a:extLst>
              <a:ext uri="{FF2B5EF4-FFF2-40B4-BE49-F238E27FC236}">
                <a16:creationId xmlns:a16="http://schemas.microsoft.com/office/drawing/2014/main" id="{63945019-EFFA-4368-8FEE-4EBF2AF43A4F}"/>
              </a:ext>
            </a:extLst>
          </p:cNvPr>
          <p:cNvSpPr>
            <a:spLocks noGrp="1"/>
          </p:cNvSpPr>
          <p:nvPr>
            <p:ph idx="1"/>
          </p:nvPr>
        </p:nvSpPr>
        <p:spPr>
          <a:xfrm>
            <a:off x="323528" y="980728"/>
            <a:ext cx="8424936" cy="3096344"/>
          </a:xfrm>
        </p:spPr>
        <p:txBody>
          <a:bodyPr>
            <a:normAutofit fontScale="55000" lnSpcReduction="20000"/>
          </a:bodyPr>
          <a:lstStyle/>
          <a:p>
            <a:r>
              <a:rPr lang="en-US" dirty="0"/>
              <a:t>Lidar (Light Detection and Ranging Device) sends millions of light pulses per second in a well-designed pattern to generate “Point Clouds” that describe the 3D geometry of the surrounding environment</a:t>
            </a:r>
          </a:p>
          <a:p>
            <a:r>
              <a:rPr lang="en-US" dirty="0"/>
              <a:t>Pro: independent of lighting conditions, precise distance measurements for 3D perception</a:t>
            </a:r>
          </a:p>
          <a:p>
            <a:r>
              <a:rPr lang="en-US" dirty="0"/>
              <a:t>Con: expensive, medium resolution</a:t>
            </a:r>
          </a:p>
          <a:p>
            <a:r>
              <a:rPr lang="en-US" dirty="0"/>
              <a:t>Key parameters:</a:t>
            </a:r>
          </a:p>
          <a:p>
            <a:pPr lvl="1"/>
            <a:r>
              <a:rPr lang="en-US" dirty="0"/>
              <a:t>Laser beam count</a:t>
            </a:r>
          </a:p>
          <a:p>
            <a:pPr lvl="1"/>
            <a:r>
              <a:rPr lang="en-US" dirty="0"/>
              <a:t>Rotation Speed</a:t>
            </a:r>
          </a:p>
          <a:p>
            <a:pPr lvl="1"/>
            <a:r>
              <a:rPr lang="en-US" dirty="0"/>
              <a:t>FOV</a:t>
            </a:r>
          </a:p>
          <a:p>
            <a:pPr lvl="1"/>
            <a:r>
              <a:rPr lang="en-US" dirty="0"/>
              <a:t>Range distance (from tens to hundreds of meters)</a:t>
            </a:r>
            <a:endParaRPr lang="en-SE" dirty="0"/>
          </a:p>
        </p:txBody>
      </p:sp>
      <p:sp>
        <p:nvSpPr>
          <p:cNvPr id="4" name="Slide Number Placeholder 3">
            <a:extLst>
              <a:ext uri="{FF2B5EF4-FFF2-40B4-BE49-F238E27FC236}">
                <a16:creationId xmlns:a16="http://schemas.microsoft.com/office/drawing/2014/main" id="{E922612A-6E6E-4EAF-B4DE-55A47F5E2076}"/>
              </a:ext>
            </a:extLst>
          </p:cNvPr>
          <p:cNvSpPr>
            <a:spLocks noGrp="1"/>
          </p:cNvSpPr>
          <p:nvPr>
            <p:ph type="sldNum" sz="quarter" idx="12"/>
          </p:nvPr>
        </p:nvSpPr>
        <p:spPr/>
        <p:txBody>
          <a:bodyPr/>
          <a:lstStyle/>
          <a:p>
            <a:pPr>
              <a:defRPr/>
            </a:pPr>
            <a:fld id="{F57F456A-00AF-44E6-8D70-638C0D0130FF}" type="slidenum">
              <a:rPr lang="en-US" altLang="zh-CN" smtClean="0"/>
              <a:pPr>
                <a:defRPr/>
              </a:pPr>
              <a:t>51</a:t>
            </a:fld>
            <a:endParaRPr lang="en-US" altLang="zh-CN"/>
          </a:p>
        </p:txBody>
      </p:sp>
      <p:pic>
        <p:nvPicPr>
          <p:cNvPr id="1026" name="Picture 2">
            <a:extLst>
              <a:ext uri="{FF2B5EF4-FFF2-40B4-BE49-F238E27FC236}">
                <a16:creationId xmlns:a16="http://schemas.microsoft.com/office/drawing/2014/main" id="{805D52F0-84CE-49DC-AAE7-76525226DF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7107" y="2005484"/>
            <a:ext cx="3436893" cy="19318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4A284FC-F74C-48D6-9CA8-9C6D3DA03E5E}"/>
              </a:ext>
            </a:extLst>
          </p:cNvPr>
          <p:cNvPicPr>
            <a:picLocks noChangeAspect="1"/>
          </p:cNvPicPr>
          <p:nvPr/>
        </p:nvPicPr>
        <p:blipFill>
          <a:blip r:embed="rId4"/>
          <a:stretch>
            <a:fillRect/>
          </a:stretch>
        </p:blipFill>
        <p:spPr>
          <a:xfrm>
            <a:off x="0" y="3971507"/>
            <a:ext cx="9144000" cy="2874515"/>
          </a:xfrm>
          <a:prstGeom prst="rect">
            <a:avLst/>
          </a:prstGeom>
        </p:spPr>
      </p:pic>
      <p:sp>
        <p:nvSpPr>
          <p:cNvPr id="9" name="Rectangle 8">
            <a:extLst>
              <a:ext uri="{FF2B5EF4-FFF2-40B4-BE49-F238E27FC236}">
                <a16:creationId xmlns:a16="http://schemas.microsoft.com/office/drawing/2014/main" id="{97C6CF3F-D105-43B4-B09D-60A1C1F63775}"/>
              </a:ext>
            </a:extLst>
          </p:cNvPr>
          <p:cNvSpPr/>
          <p:nvPr/>
        </p:nvSpPr>
        <p:spPr bwMode="auto">
          <a:xfrm>
            <a:off x="7884368" y="3955688"/>
            <a:ext cx="1259632" cy="8683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61937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E3586-0DE7-48AA-816B-3EAF3A61372E}"/>
              </a:ext>
            </a:extLst>
          </p:cNvPr>
          <p:cNvSpPr>
            <a:spLocks noGrp="1"/>
          </p:cNvSpPr>
          <p:nvPr>
            <p:ph type="title"/>
          </p:nvPr>
        </p:nvSpPr>
        <p:spPr/>
        <p:txBody>
          <a:bodyPr/>
          <a:lstStyle/>
          <a:p>
            <a:r>
              <a:rPr lang="en-US" dirty="0" err="1"/>
              <a:t>Velodyne</a:t>
            </a:r>
            <a:r>
              <a:rPr lang="en-US" dirty="0"/>
              <a:t> Lidar</a:t>
            </a:r>
            <a:endParaRPr lang="en-SE" dirty="0"/>
          </a:p>
        </p:txBody>
      </p:sp>
      <p:sp>
        <p:nvSpPr>
          <p:cNvPr id="4" name="Slide Number Placeholder 3">
            <a:extLst>
              <a:ext uri="{FF2B5EF4-FFF2-40B4-BE49-F238E27FC236}">
                <a16:creationId xmlns:a16="http://schemas.microsoft.com/office/drawing/2014/main" id="{4F1C8C0A-514A-4528-8E60-1147C921CDAF}"/>
              </a:ext>
            </a:extLst>
          </p:cNvPr>
          <p:cNvSpPr>
            <a:spLocks noGrp="1"/>
          </p:cNvSpPr>
          <p:nvPr>
            <p:ph type="sldNum" sz="quarter" idx="12"/>
          </p:nvPr>
        </p:nvSpPr>
        <p:spPr/>
        <p:txBody>
          <a:bodyPr/>
          <a:lstStyle/>
          <a:p>
            <a:pPr>
              <a:defRPr/>
            </a:pPr>
            <a:fld id="{F57F456A-00AF-44E6-8D70-638C0D0130FF}" type="slidenum">
              <a:rPr lang="en-US" altLang="zh-CN" smtClean="0"/>
              <a:pPr>
                <a:defRPr/>
              </a:pPr>
              <a:t>52</a:t>
            </a:fld>
            <a:endParaRPr lang="en-US" altLang="zh-CN"/>
          </a:p>
        </p:txBody>
      </p:sp>
      <p:sp>
        <p:nvSpPr>
          <p:cNvPr id="5" name="Content Placeholder 2">
            <a:extLst>
              <a:ext uri="{FF2B5EF4-FFF2-40B4-BE49-F238E27FC236}">
                <a16:creationId xmlns:a16="http://schemas.microsoft.com/office/drawing/2014/main" id="{8F368E91-89C7-4BDF-ACAF-6C7B064B71F3}"/>
              </a:ext>
            </a:extLst>
          </p:cNvPr>
          <p:cNvSpPr txBox="1">
            <a:spLocks/>
          </p:cNvSpPr>
          <p:nvPr/>
        </p:nvSpPr>
        <p:spPr bwMode="auto">
          <a:xfrm>
            <a:off x="457200" y="1295400"/>
            <a:ext cx="8229600" cy="2691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The high-end </a:t>
            </a:r>
            <a:r>
              <a:rPr lang="en-US" kern="0" dirty="0" err="1"/>
              <a:t>Velodyne</a:t>
            </a:r>
            <a:r>
              <a:rPr lang="en-US" kern="0" dirty="0"/>
              <a:t> HDL-64E with 64 laser emitters</a:t>
            </a:r>
          </a:p>
          <a:p>
            <a:pPr lvl="1"/>
            <a:r>
              <a:rPr lang="en-US" kern="0" dirty="0"/>
              <a:t>Rotation rate up to 15 Hz</a:t>
            </a:r>
          </a:p>
          <a:p>
            <a:pPr lvl="1"/>
            <a:r>
              <a:rPr lang="en-US" kern="0" dirty="0"/>
              <a:t>FOV is 360° horizontally and 26.8° vertically</a:t>
            </a:r>
          </a:p>
          <a:p>
            <a:pPr lvl="1"/>
            <a:r>
              <a:rPr lang="en-US" kern="0" dirty="0"/>
              <a:t>Angular resolution is 0.09° and 0.4° respectively</a:t>
            </a:r>
          </a:p>
          <a:p>
            <a:pPr lvl="1"/>
            <a:r>
              <a:rPr lang="en-US" kern="0" dirty="0"/>
              <a:t>Delivers ~1.3M data points per second</a:t>
            </a:r>
          </a:p>
          <a:p>
            <a:pPr lvl="1"/>
            <a:r>
              <a:rPr lang="en-US" kern="0" dirty="0"/>
              <a:t>Expensive (~USD$40-80K) (cheaper versions available)</a:t>
            </a:r>
          </a:p>
        </p:txBody>
      </p:sp>
      <p:pic>
        <p:nvPicPr>
          <p:cNvPr id="7" name="Picture 6">
            <a:extLst>
              <a:ext uri="{FF2B5EF4-FFF2-40B4-BE49-F238E27FC236}">
                <a16:creationId xmlns:a16="http://schemas.microsoft.com/office/drawing/2014/main" id="{04B87522-A433-48BD-AA4F-B5BD1160581A}"/>
              </a:ext>
            </a:extLst>
          </p:cNvPr>
          <p:cNvPicPr>
            <a:picLocks noChangeAspect="1"/>
          </p:cNvPicPr>
          <p:nvPr/>
        </p:nvPicPr>
        <p:blipFill>
          <a:blip r:embed="rId3"/>
          <a:stretch>
            <a:fillRect/>
          </a:stretch>
        </p:blipFill>
        <p:spPr>
          <a:xfrm>
            <a:off x="2123728" y="3987065"/>
            <a:ext cx="5275633" cy="2749881"/>
          </a:xfrm>
          <a:prstGeom prst="rect">
            <a:avLst/>
          </a:prstGeom>
        </p:spPr>
      </p:pic>
      <p:sp>
        <p:nvSpPr>
          <p:cNvPr id="8" name="Rectangle 7">
            <a:extLst>
              <a:ext uri="{FF2B5EF4-FFF2-40B4-BE49-F238E27FC236}">
                <a16:creationId xmlns:a16="http://schemas.microsoft.com/office/drawing/2014/main" id="{238AF3EE-8C19-4D84-BDFF-C6BFBD1BCBAB}"/>
              </a:ext>
            </a:extLst>
          </p:cNvPr>
          <p:cNvSpPr/>
          <p:nvPr/>
        </p:nvSpPr>
        <p:spPr bwMode="auto">
          <a:xfrm>
            <a:off x="4427984" y="3933056"/>
            <a:ext cx="504056" cy="504056"/>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02444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F9AD-D540-40BF-83C5-4174956E0952}"/>
              </a:ext>
            </a:extLst>
          </p:cNvPr>
          <p:cNvSpPr>
            <a:spLocks noGrp="1"/>
          </p:cNvSpPr>
          <p:nvPr>
            <p:ph type="title"/>
          </p:nvPr>
        </p:nvSpPr>
        <p:spPr/>
        <p:txBody>
          <a:bodyPr>
            <a:normAutofit fontScale="90000"/>
          </a:bodyPr>
          <a:lstStyle/>
          <a:p>
            <a:r>
              <a:rPr lang="en-US" dirty="0"/>
              <a:t>Many Variants of Lidars in the Market</a:t>
            </a:r>
            <a:endParaRPr lang="en-SE" dirty="0"/>
          </a:p>
        </p:txBody>
      </p:sp>
      <p:sp>
        <p:nvSpPr>
          <p:cNvPr id="3" name="Content Placeholder 2">
            <a:extLst>
              <a:ext uri="{FF2B5EF4-FFF2-40B4-BE49-F238E27FC236}">
                <a16:creationId xmlns:a16="http://schemas.microsoft.com/office/drawing/2014/main" id="{71A356D4-B77D-459A-9F04-577EBE5D881B}"/>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91D99C72-1956-4A3B-B37C-F3BE15AA5CA1}"/>
              </a:ext>
            </a:extLst>
          </p:cNvPr>
          <p:cNvSpPr>
            <a:spLocks noGrp="1"/>
          </p:cNvSpPr>
          <p:nvPr>
            <p:ph type="sldNum" sz="quarter" idx="12"/>
          </p:nvPr>
        </p:nvSpPr>
        <p:spPr/>
        <p:txBody>
          <a:bodyPr/>
          <a:lstStyle/>
          <a:p>
            <a:pPr>
              <a:defRPr/>
            </a:pPr>
            <a:fld id="{F57F456A-00AF-44E6-8D70-638C0D0130FF}" type="slidenum">
              <a:rPr lang="en-US" altLang="zh-CN" smtClean="0"/>
              <a:pPr>
                <a:defRPr/>
              </a:pPr>
              <a:t>53</a:t>
            </a:fld>
            <a:endParaRPr lang="en-US" altLang="zh-CN"/>
          </a:p>
        </p:txBody>
      </p:sp>
      <p:sp>
        <p:nvSpPr>
          <p:cNvPr id="7" name="Rectangle 6">
            <a:extLst>
              <a:ext uri="{FF2B5EF4-FFF2-40B4-BE49-F238E27FC236}">
                <a16:creationId xmlns:a16="http://schemas.microsoft.com/office/drawing/2014/main" id="{250B1827-7A4F-4DE7-A9B5-001378971C63}"/>
              </a:ext>
            </a:extLst>
          </p:cNvPr>
          <p:cNvSpPr/>
          <p:nvPr/>
        </p:nvSpPr>
        <p:spPr>
          <a:xfrm>
            <a:off x="2866374" y="6553200"/>
            <a:ext cx="3411252" cy="246221"/>
          </a:xfrm>
          <a:prstGeom prst="rect">
            <a:avLst/>
          </a:prstGeom>
        </p:spPr>
        <p:txBody>
          <a:bodyPr wrap="square">
            <a:spAutoFit/>
          </a:bodyPr>
          <a:lstStyle/>
          <a:p>
            <a:r>
              <a:rPr lang="en-US" sz="1000" dirty="0"/>
              <a:t>http://www.f4news.com/2018/05/04/yole-on-lidar-market/</a:t>
            </a:r>
            <a:endParaRPr lang="en-SE" sz="1000" dirty="0"/>
          </a:p>
        </p:txBody>
      </p:sp>
      <p:pic>
        <p:nvPicPr>
          <p:cNvPr id="1028" name="Picture 4">
            <a:extLst>
              <a:ext uri="{FF2B5EF4-FFF2-40B4-BE49-F238E27FC236}">
                <a16:creationId xmlns:a16="http://schemas.microsoft.com/office/drawing/2014/main" id="{78E40052-D66F-40B8-BD0A-41270FD2F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08" y="970462"/>
            <a:ext cx="8028384" cy="561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948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42D7-2B05-4EA9-98EC-CFF4699B4896}"/>
              </a:ext>
            </a:extLst>
          </p:cNvPr>
          <p:cNvSpPr>
            <a:spLocks noGrp="1"/>
          </p:cNvSpPr>
          <p:nvPr>
            <p:ph type="title"/>
          </p:nvPr>
        </p:nvSpPr>
        <p:spPr>
          <a:xfrm>
            <a:off x="0" y="274638"/>
            <a:ext cx="8686800" cy="868362"/>
          </a:xfrm>
        </p:spPr>
        <p:txBody>
          <a:bodyPr>
            <a:normAutofit fontScale="90000"/>
          </a:bodyPr>
          <a:lstStyle/>
          <a:p>
            <a:r>
              <a:rPr lang="en-US" dirty="0"/>
              <a:t>Apple </a:t>
            </a:r>
            <a:r>
              <a:rPr lang="en-US" dirty="0" err="1"/>
              <a:t>iPAD</a:t>
            </a:r>
            <a:r>
              <a:rPr lang="en-US" dirty="0"/>
              <a:t> Pro has Built-in Lidar (2020)</a:t>
            </a:r>
            <a:endParaRPr lang="en-SE" dirty="0"/>
          </a:p>
        </p:txBody>
      </p:sp>
      <p:pic>
        <p:nvPicPr>
          <p:cNvPr id="7" name="iPad Pro Lidar">
            <a:hlinkClick r:id="" action="ppaction://media"/>
            <a:extLst>
              <a:ext uri="{FF2B5EF4-FFF2-40B4-BE49-F238E27FC236}">
                <a16:creationId xmlns:a16="http://schemas.microsoft.com/office/drawing/2014/main" id="{68AEF5D9-4108-493A-A2AA-4300BB6D3B7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88024" y="924476"/>
            <a:ext cx="4072756" cy="5826505"/>
          </a:xfrm>
        </p:spPr>
      </p:pic>
      <p:sp>
        <p:nvSpPr>
          <p:cNvPr id="4" name="Slide Number Placeholder 3">
            <a:extLst>
              <a:ext uri="{FF2B5EF4-FFF2-40B4-BE49-F238E27FC236}">
                <a16:creationId xmlns:a16="http://schemas.microsoft.com/office/drawing/2014/main" id="{9734043D-954B-419F-A50D-74588978F119}"/>
              </a:ext>
            </a:extLst>
          </p:cNvPr>
          <p:cNvSpPr>
            <a:spLocks noGrp="1"/>
          </p:cNvSpPr>
          <p:nvPr>
            <p:ph type="sldNum" sz="quarter" idx="12"/>
          </p:nvPr>
        </p:nvSpPr>
        <p:spPr/>
        <p:txBody>
          <a:bodyPr/>
          <a:lstStyle/>
          <a:p>
            <a:pPr>
              <a:defRPr/>
            </a:pPr>
            <a:fld id="{F57F456A-00AF-44E6-8D70-638C0D0130FF}" type="slidenum">
              <a:rPr lang="en-US" altLang="zh-CN" smtClean="0"/>
              <a:pPr>
                <a:defRPr/>
              </a:pPr>
              <a:t>54</a:t>
            </a:fld>
            <a:endParaRPr lang="en-US" altLang="zh-CN"/>
          </a:p>
        </p:txBody>
      </p:sp>
      <p:sp>
        <p:nvSpPr>
          <p:cNvPr id="9" name="Content Placeholder 2">
            <a:extLst>
              <a:ext uri="{FF2B5EF4-FFF2-40B4-BE49-F238E27FC236}">
                <a16:creationId xmlns:a16="http://schemas.microsoft.com/office/drawing/2014/main" id="{4D23A15D-F191-4E22-9EB8-48A9633D671D}"/>
              </a:ext>
            </a:extLst>
          </p:cNvPr>
          <p:cNvSpPr txBox="1">
            <a:spLocks/>
          </p:cNvSpPr>
          <p:nvPr/>
        </p:nvSpPr>
        <p:spPr bwMode="auto">
          <a:xfrm>
            <a:off x="283220" y="1143000"/>
            <a:ext cx="4360788"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It allows users to scan a depth-accurate depiction of the environment.</a:t>
            </a:r>
          </a:p>
          <a:p>
            <a:r>
              <a:rPr lang="en-US" kern="0" dirty="0"/>
              <a:t>Main application: Augmented Reality (AR)</a:t>
            </a:r>
          </a:p>
          <a:p>
            <a:pPr lvl="1"/>
            <a:r>
              <a:rPr lang="en-US" kern="0"/>
              <a:t>Needs </a:t>
            </a:r>
            <a:r>
              <a:rPr lang="en-US" kern="0" dirty="0"/>
              <a:t>depth information to place virtual objects in the environment.</a:t>
            </a:r>
            <a:endParaRPr lang="en-SE" kern="0" dirty="0"/>
          </a:p>
        </p:txBody>
      </p:sp>
    </p:spTree>
    <p:extLst>
      <p:ext uri="{BB962C8B-B14F-4D97-AF65-F5344CB8AC3E}">
        <p14:creationId xmlns:p14="http://schemas.microsoft.com/office/powerpoint/2010/main" val="104729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509B4-C852-4DD1-9284-8EECA4BFD1FD}"/>
              </a:ext>
            </a:extLst>
          </p:cNvPr>
          <p:cNvSpPr>
            <a:spLocks noGrp="1"/>
          </p:cNvSpPr>
          <p:nvPr>
            <p:ph type="title"/>
          </p:nvPr>
        </p:nvSpPr>
        <p:spPr/>
        <p:txBody>
          <a:bodyPr/>
          <a:lstStyle/>
          <a:p>
            <a:r>
              <a:rPr lang="en-US" dirty="0" err="1"/>
              <a:t>mmWave</a:t>
            </a:r>
            <a:r>
              <a:rPr lang="en-US" dirty="0"/>
              <a:t> Radar</a:t>
            </a:r>
            <a:endParaRPr lang="en-SE" dirty="0"/>
          </a:p>
        </p:txBody>
      </p:sp>
      <p:sp>
        <p:nvSpPr>
          <p:cNvPr id="3" name="Content Placeholder 2">
            <a:extLst>
              <a:ext uri="{FF2B5EF4-FFF2-40B4-BE49-F238E27FC236}">
                <a16:creationId xmlns:a16="http://schemas.microsoft.com/office/drawing/2014/main" id="{0D940C3F-0ACD-4CEB-B55B-3C43EDFC1EDF}"/>
              </a:ext>
            </a:extLst>
          </p:cNvPr>
          <p:cNvSpPr>
            <a:spLocks noGrp="1"/>
          </p:cNvSpPr>
          <p:nvPr>
            <p:ph idx="1"/>
          </p:nvPr>
        </p:nvSpPr>
        <p:spPr>
          <a:xfrm>
            <a:off x="457200" y="1143000"/>
            <a:ext cx="8229600" cy="2741188"/>
          </a:xfrm>
        </p:spPr>
        <p:txBody>
          <a:bodyPr>
            <a:normAutofit fontScale="62500" lnSpcReduction="20000"/>
          </a:bodyPr>
          <a:lstStyle/>
          <a:p>
            <a:r>
              <a:rPr lang="en-US" dirty="0"/>
              <a:t>Pro: provides both position and relative speed information</a:t>
            </a:r>
          </a:p>
          <a:p>
            <a:r>
              <a:rPr lang="en-US" dirty="0"/>
              <a:t>Con: low resolution</a:t>
            </a:r>
          </a:p>
          <a:p>
            <a:r>
              <a:rPr lang="en-US" dirty="0"/>
              <a:t>Key parameters</a:t>
            </a:r>
          </a:p>
          <a:p>
            <a:pPr lvl="1"/>
            <a:r>
              <a:rPr lang="en-US" dirty="0"/>
              <a:t>Sensing distance</a:t>
            </a:r>
          </a:p>
          <a:p>
            <a:pPr lvl="1"/>
            <a:r>
              <a:rPr lang="en-US" dirty="0"/>
              <a:t>FOV</a:t>
            </a:r>
          </a:p>
          <a:p>
            <a:pPr lvl="1"/>
            <a:r>
              <a:rPr lang="en-US" dirty="0"/>
              <a:t>Position and velocity accuracy</a:t>
            </a:r>
          </a:p>
          <a:p>
            <a:r>
              <a:rPr lang="en-US" dirty="0"/>
              <a:t>Two types </a:t>
            </a:r>
          </a:p>
          <a:p>
            <a:pPr lvl="1"/>
            <a:r>
              <a:rPr lang="en-US" dirty="0"/>
              <a:t>Short-medium range with wide FOV</a:t>
            </a:r>
          </a:p>
          <a:p>
            <a:pPr lvl="1"/>
            <a:r>
              <a:rPr lang="en-US" dirty="0"/>
              <a:t>Long range with narrow FOV</a:t>
            </a:r>
            <a:endParaRPr lang="en-SE" dirty="0"/>
          </a:p>
        </p:txBody>
      </p:sp>
      <p:sp>
        <p:nvSpPr>
          <p:cNvPr id="4" name="Slide Number Placeholder 3">
            <a:extLst>
              <a:ext uri="{FF2B5EF4-FFF2-40B4-BE49-F238E27FC236}">
                <a16:creationId xmlns:a16="http://schemas.microsoft.com/office/drawing/2014/main" id="{F621052B-B1A8-4DB6-B1B2-D5570551FE2B}"/>
              </a:ext>
            </a:extLst>
          </p:cNvPr>
          <p:cNvSpPr>
            <a:spLocks noGrp="1"/>
          </p:cNvSpPr>
          <p:nvPr>
            <p:ph type="sldNum" sz="quarter" idx="12"/>
          </p:nvPr>
        </p:nvSpPr>
        <p:spPr/>
        <p:txBody>
          <a:bodyPr/>
          <a:lstStyle/>
          <a:p>
            <a:pPr>
              <a:defRPr/>
            </a:pPr>
            <a:fld id="{F57F456A-00AF-44E6-8D70-638C0D0130FF}" type="slidenum">
              <a:rPr lang="en-US" altLang="zh-CN" smtClean="0"/>
              <a:pPr>
                <a:defRPr/>
              </a:pPr>
              <a:t>55</a:t>
            </a:fld>
            <a:endParaRPr lang="en-US" altLang="zh-CN"/>
          </a:p>
        </p:txBody>
      </p:sp>
      <p:pic>
        <p:nvPicPr>
          <p:cNvPr id="5" name="Picture 4">
            <a:extLst>
              <a:ext uri="{FF2B5EF4-FFF2-40B4-BE49-F238E27FC236}">
                <a16:creationId xmlns:a16="http://schemas.microsoft.com/office/drawing/2014/main" id="{8E276801-9C97-48B5-859C-79FF57C3525B}"/>
              </a:ext>
            </a:extLst>
          </p:cNvPr>
          <p:cNvPicPr>
            <a:picLocks noChangeAspect="1"/>
          </p:cNvPicPr>
          <p:nvPr/>
        </p:nvPicPr>
        <p:blipFill>
          <a:blip r:embed="rId3"/>
          <a:stretch>
            <a:fillRect/>
          </a:stretch>
        </p:blipFill>
        <p:spPr>
          <a:xfrm>
            <a:off x="1005787" y="3884188"/>
            <a:ext cx="7132426" cy="2890322"/>
          </a:xfrm>
          <a:prstGeom prst="rect">
            <a:avLst/>
          </a:prstGeom>
        </p:spPr>
      </p:pic>
    </p:spTree>
    <p:extLst>
      <p:ext uri="{BB962C8B-B14F-4D97-AF65-F5344CB8AC3E}">
        <p14:creationId xmlns:p14="http://schemas.microsoft.com/office/powerpoint/2010/main" val="1749294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F1ED-73F7-4CD8-9C98-E531F8B828B3}"/>
              </a:ext>
            </a:extLst>
          </p:cNvPr>
          <p:cNvSpPr>
            <a:spLocks noGrp="1"/>
          </p:cNvSpPr>
          <p:nvPr>
            <p:ph type="title"/>
          </p:nvPr>
        </p:nvSpPr>
        <p:spPr/>
        <p:txBody>
          <a:bodyPr/>
          <a:lstStyle/>
          <a:p>
            <a:r>
              <a:rPr lang="en-US" dirty="0"/>
              <a:t>Ultrasound</a:t>
            </a:r>
            <a:endParaRPr lang="en-SE" dirty="0"/>
          </a:p>
        </p:txBody>
      </p:sp>
      <p:sp>
        <p:nvSpPr>
          <p:cNvPr id="3" name="Content Placeholder 2">
            <a:extLst>
              <a:ext uri="{FF2B5EF4-FFF2-40B4-BE49-F238E27FC236}">
                <a16:creationId xmlns:a16="http://schemas.microsoft.com/office/drawing/2014/main" id="{59FF8F64-EB4D-4B97-B7EF-0E1C712E0F71}"/>
              </a:ext>
            </a:extLst>
          </p:cNvPr>
          <p:cNvSpPr>
            <a:spLocks noGrp="1"/>
          </p:cNvSpPr>
          <p:nvPr>
            <p:ph idx="1"/>
          </p:nvPr>
        </p:nvSpPr>
        <p:spPr>
          <a:xfrm>
            <a:off x="457200" y="1295400"/>
            <a:ext cx="8229600" cy="2005773"/>
          </a:xfrm>
        </p:spPr>
        <p:txBody>
          <a:bodyPr>
            <a:normAutofit fontScale="70000" lnSpcReduction="20000"/>
          </a:bodyPr>
          <a:lstStyle/>
          <a:p>
            <a:r>
              <a:rPr lang="en-US" dirty="0"/>
              <a:t>Pro: not affected by lighting conditions, rain or fog</a:t>
            </a:r>
          </a:p>
          <a:p>
            <a:r>
              <a:rPr lang="en-US" dirty="0"/>
              <a:t>Con: short sensing range (mainly used for parking assistance)</a:t>
            </a:r>
            <a:endParaRPr lang="en-SE" dirty="0"/>
          </a:p>
          <a:p>
            <a:r>
              <a:rPr lang="en-US" dirty="0"/>
              <a:t>Key parameters</a:t>
            </a:r>
          </a:p>
          <a:p>
            <a:pPr lvl="1"/>
            <a:r>
              <a:rPr lang="en-US" dirty="0"/>
              <a:t>Sensing range</a:t>
            </a:r>
          </a:p>
          <a:p>
            <a:pPr lvl="1"/>
            <a:r>
              <a:rPr lang="en-US" dirty="0"/>
              <a:t>FOV</a:t>
            </a:r>
          </a:p>
        </p:txBody>
      </p:sp>
      <p:sp>
        <p:nvSpPr>
          <p:cNvPr id="4" name="Slide Number Placeholder 3">
            <a:extLst>
              <a:ext uri="{FF2B5EF4-FFF2-40B4-BE49-F238E27FC236}">
                <a16:creationId xmlns:a16="http://schemas.microsoft.com/office/drawing/2014/main" id="{A3AB1085-9AEC-49E9-B4D2-C6A8B18647F2}"/>
              </a:ext>
            </a:extLst>
          </p:cNvPr>
          <p:cNvSpPr>
            <a:spLocks noGrp="1"/>
          </p:cNvSpPr>
          <p:nvPr>
            <p:ph type="sldNum" sz="quarter" idx="12"/>
          </p:nvPr>
        </p:nvSpPr>
        <p:spPr/>
        <p:txBody>
          <a:bodyPr/>
          <a:lstStyle/>
          <a:p>
            <a:pPr>
              <a:defRPr/>
            </a:pPr>
            <a:fld id="{F57F456A-00AF-44E6-8D70-638C0D0130FF}" type="slidenum">
              <a:rPr lang="en-US" altLang="zh-CN" smtClean="0"/>
              <a:pPr>
                <a:defRPr/>
              </a:pPr>
              <a:t>56</a:t>
            </a:fld>
            <a:endParaRPr lang="en-US" altLang="zh-CN"/>
          </a:p>
        </p:txBody>
      </p:sp>
      <p:pic>
        <p:nvPicPr>
          <p:cNvPr id="5" name="Picture 4">
            <a:extLst>
              <a:ext uri="{FF2B5EF4-FFF2-40B4-BE49-F238E27FC236}">
                <a16:creationId xmlns:a16="http://schemas.microsoft.com/office/drawing/2014/main" id="{B1D4BAB6-D00D-46E5-B9B0-A87956FD16FF}"/>
              </a:ext>
            </a:extLst>
          </p:cNvPr>
          <p:cNvPicPr>
            <a:picLocks noChangeAspect="1"/>
          </p:cNvPicPr>
          <p:nvPr/>
        </p:nvPicPr>
        <p:blipFill>
          <a:blip r:embed="rId2"/>
          <a:stretch>
            <a:fillRect/>
          </a:stretch>
        </p:blipFill>
        <p:spPr>
          <a:xfrm>
            <a:off x="971600" y="3301173"/>
            <a:ext cx="7554379" cy="3477110"/>
          </a:xfrm>
          <a:prstGeom prst="rect">
            <a:avLst/>
          </a:prstGeom>
        </p:spPr>
      </p:pic>
    </p:spTree>
    <p:extLst>
      <p:ext uri="{BB962C8B-B14F-4D97-AF65-F5344CB8AC3E}">
        <p14:creationId xmlns:p14="http://schemas.microsoft.com/office/powerpoint/2010/main" val="3683535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EB993-5DED-4732-939E-A984BF127812}"/>
              </a:ext>
            </a:extLst>
          </p:cNvPr>
          <p:cNvSpPr>
            <a:spLocks noGrp="1"/>
          </p:cNvSpPr>
          <p:nvPr>
            <p:ph type="title"/>
          </p:nvPr>
        </p:nvSpPr>
        <p:spPr/>
        <p:txBody>
          <a:bodyPr/>
          <a:lstStyle/>
          <a:p>
            <a:r>
              <a:rPr lang="en-US" dirty="0"/>
              <a:t>Comparison of Sensing Ranges</a:t>
            </a:r>
            <a:endParaRPr lang="en-SE" dirty="0"/>
          </a:p>
        </p:txBody>
      </p:sp>
      <p:sp>
        <p:nvSpPr>
          <p:cNvPr id="3" name="Content Placeholder 2">
            <a:extLst>
              <a:ext uri="{FF2B5EF4-FFF2-40B4-BE49-F238E27FC236}">
                <a16:creationId xmlns:a16="http://schemas.microsoft.com/office/drawing/2014/main" id="{CF79C5DA-8691-46C5-965D-58663B683E64}"/>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459EB8B1-BF62-4E1A-9694-707EE039601A}"/>
              </a:ext>
            </a:extLst>
          </p:cNvPr>
          <p:cNvSpPr>
            <a:spLocks noGrp="1"/>
          </p:cNvSpPr>
          <p:nvPr>
            <p:ph type="sldNum" sz="quarter" idx="12"/>
          </p:nvPr>
        </p:nvSpPr>
        <p:spPr/>
        <p:txBody>
          <a:bodyPr/>
          <a:lstStyle/>
          <a:p>
            <a:pPr>
              <a:defRPr/>
            </a:pPr>
            <a:fld id="{F57F456A-00AF-44E6-8D70-638C0D0130FF}" type="slidenum">
              <a:rPr lang="en-US" altLang="zh-CN" smtClean="0"/>
              <a:pPr>
                <a:defRPr/>
              </a:pPr>
              <a:t>57</a:t>
            </a:fld>
            <a:endParaRPr lang="en-US" altLang="zh-CN"/>
          </a:p>
        </p:txBody>
      </p:sp>
      <p:pic>
        <p:nvPicPr>
          <p:cNvPr id="5" name="Picture 4">
            <a:extLst>
              <a:ext uri="{FF2B5EF4-FFF2-40B4-BE49-F238E27FC236}">
                <a16:creationId xmlns:a16="http://schemas.microsoft.com/office/drawing/2014/main" id="{AD248B72-57F7-4A8A-AE1A-79C8A68CCF48}"/>
              </a:ext>
            </a:extLst>
          </p:cNvPr>
          <p:cNvPicPr>
            <a:picLocks noChangeAspect="1"/>
          </p:cNvPicPr>
          <p:nvPr/>
        </p:nvPicPr>
        <p:blipFill>
          <a:blip r:embed="rId2"/>
          <a:stretch>
            <a:fillRect/>
          </a:stretch>
        </p:blipFill>
        <p:spPr>
          <a:xfrm>
            <a:off x="1201316" y="1060775"/>
            <a:ext cx="6741368" cy="5590624"/>
          </a:xfrm>
          <a:prstGeom prst="rect">
            <a:avLst/>
          </a:prstGeom>
        </p:spPr>
      </p:pic>
      <p:sp>
        <p:nvSpPr>
          <p:cNvPr id="7" name="Rectangle 6">
            <a:extLst>
              <a:ext uri="{FF2B5EF4-FFF2-40B4-BE49-F238E27FC236}">
                <a16:creationId xmlns:a16="http://schemas.microsoft.com/office/drawing/2014/main" id="{0463FD50-D9D6-42BE-9C7C-1069D4659311}"/>
              </a:ext>
            </a:extLst>
          </p:cNvPr>
          <p:cNvSpPr/>
          <p:nvPr/>
        </p:nvSpPr>
        <p:spPr>
          <a:xfrm>
            <a:off x="2267744" y="6630208"/>
            <a:ext cx="4608512" cy="244475"/>
          </a:xfrm>
          <a:prstGeom prst="rect">
            <a:avLst/>
          </a:prstGeom>
        </p:spPr>
        <p:txBody>
          <a:bodyPr wrap="square">
            <a:spAutoFit/>
          </a:bodyPr>
          <a:lstStyle/>
          <a:p>
            <a:r>
              <a:rPr lang="en-US" sz="1000" dirty="0"/>
              <a:t>https://www.wevolver.com/article/2020.autonomous.vehicle.technology.report</a:t>
            </a:r>
            <a:endParaRPr lang="en-SE" sz="1000" dirty="0"/>
          </a:p>
        </p:txBody>
      </p:sp>
    </p:spTree>
    <p:extLst>
      <p:ext uri="{BB962C8B-B14F-4D97-AF65-F5344CB8AC3E}">
        <p14:creationId xmlns:p14="http://schemas.microsoft.com/office/powerpoint/2010/main" val="393472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7A10-0D52-4E61-B772-DC20D3612E61}"/>
              </a:ext>
            </a:extLst>
          </p:cNvPr>
          <p:cNvSpPr>
            <a:spLocks noGrp="1"/>
          </p:cNvSpPr>
          <p:nvPr>
            <p:ph type="title"/>
          </p:nvPr>
        </p:nvSpPr>
        <p:spPr/>
        <p:txBody>
          <a:bodyPr/>
          <a:lstStyle/>
          <a:p>
            <a:r>
              <a:rPr lang="en-US" dirty="0"/>
              <a:t>Other Comparisons</a:t>
            </a:r>
            <a:endParaRPr lang="en-SE" dirty="0"/>
          </a:p>
        </p:txBody>
      </p:sp>
      <p:graphicFrame>
        <p:nvGraphicFramePr>
          <p:cNvPr id="6" name="Table 6">
            <a:extLst>
              <a:ext uri="{FF2B5EF4-FFF2-40B4-BE49-F238E27FC236}">
                <a16:creationId xmlns:a16="http://schemas.microsoft.com/office/drawing/2014/main" id="{E377966D-D772-4055-BF32-5255BE3311AC}"/>
              </a:ext>
            </a:extLst>
          </p:cNvPr>
          <p:cNvGraphicFramePr>
            <a:graphicFrameLocks noGrp="1"/>
          </p:cNvGraphicFramePr>
          <p:nvPr>
            <p:ph idx="1"/>
            <p:extLst>
              <p:ext uri="{D42A27DB-BD31-4B8C-83A1-F6EECF244321}">
                <p14:modId xmlns:p14="http://schemas.microsoft.com/office/powerpoint/2010/main" val="246510213"/>
              </p:ext>
            </p:extLst>
          </p:nvPr>
        </p:nvGraphicFramePr>
        <p:xfrm>
          <a:off x="1187624" y="2636912"/>
          <a:ext cx="7094512" cy="2773680"/>
        </p:xfrm>
        <a:graphic>
          <a:graphicData uri="http://schemas.openxmlformats.org/drawingml/2006/table">
            <a:tbl>
              <a:tblPr firstRow="1" bandRow="1">
                <a:tableStyleId>{5C22544A-7EE6-4342-B048-85BDC9FD1C3A}</a:tableStyleId>
              </a:tblPr>
              <a:tblGrid>
                <a:gridCol w="3367604">
                  <a:extLst>
                    <a:ext uri="{9D8B030D-6E8A-4147-A177-3AD203B41FA5}">
                      <a16:colId xmlns:a16="http://schemas.microsoft.com/office/drawing/2014/main" val="2734083650"/>
                    </a:ext>
                  </a:extLst>
                </a:gridCol>
                <a:gridCol w="1397591">
                  <a:extLst>
                    <a:ext uri="{9D8B030D-6E8A-4147-A177-3AD203B41FA5}">
                      <a16:colId xmlns:a16="http://schemas.microsoft.com/office/drawing/2014/main" val="2492940885"/>
                    </a:ext>
                  </a:extLst>
                </a:gridCol>
                <a:gridCol w="1211244">
                  <a:extLst>
                    <a:ext uri="{9D8B030D-6E8A-4147-A177-3AD203B41FA5}">
                      <a16:colId xmlns:a16="http://schemas.microsoft.com/office/drawing/2014/main" val="3506410474"/>
                    </a:ext>
                  </a:extLst>
                </a:gridCol>
                <a:gridCol w="1118073">
                  <a:extLst>
                    <a:ext uri="{9D8B030D-6E8A-4147-A177-3AD203B41FA5}">
                      <a16:colId xmlns:a16="http://schemas.microsoft.com/office/drawing/2014/main" val="3955803808"/>
                    </a:ext>
                  </a:extLst>
                </a:gridCol>
              </a:tblGrid>
              <a:tr h="370840">
                <a:tc>
                  <a:txBody>
                    <a:bodyPr/>
                    <a:lstStyle/>
                    <a:p>
                      <a:endParaRPr lang="en-SE" sz="2000">
                        <a:solidFill>
                          <a:schemeClr val="tx1"/>
                        </a:solidFill>
                      </a:endParaRPr>
                    </a:p>
                  </a:txBody>
                  <a:tcPr/>
                </a:tc>
                <a:tc>
                  <a:txBody>
                    <a:bodyPr/>
                    <a:lstStyle/>
                    <a:p>
                      <a:r>
                        <a:rPr lang="en-US" sz="2000" dirty="0">
                          <a:solidFill>
                            <a:schemeClr val="tx1"/>
                          </a:solidFill>
                        </a:rPr>
                        <a:t>Camera</a:t>
                      </a:r>
                      <a:endParaRPr lang="en-SE" sz="2000" dirty="0">
                        <a:solidFill>
                          <a:schemeClr val="tx1"/>
                        </a:solidFill>
                      </a:endParaRPr>
                    </a:p>
                  </a:txBody>
                  <a:tcPr/>
                </a:tc>
                <a:tc>
                  <a:txBody>
                    <a:bodyPr/>
                    <a:lstStyle/>
                    <a:p>
                      <a:r>
                        <a:rPr lang="en-US" sz="2000" dirty="0">
                          <a:solidFill>
                            <a:schemeClr val="tx1"/>
                          </a:solidFill>
                        </a:rPr>
                        <a:t>Lidar</a:t>
                      </a:r>
                      <a:endParaRPr lang="en-SE" sz="2000" dirty="0">
                        <a:solidFill>
                          <a:schemeClr val="tx1"/>
                        </a:solidFill>
                      </a:endParaRPr>
                    </a:p>
                  </a:txBody>
                  <a:tcPr/>
                </a:tc>
                <a:tc>
                  <a:txBody>
                    <a:bodyPr/>
                    <a:lstStyle/>
                    <a:p>
                      <a:r>
                        <a:rPr lang="en-US" sz="2000" dirty="0">
                          <a:solidFill>
                            <a:schemeClr val="tx1"/>
                          </a:solidFill>
                        </a:rPr>
                        <a:t>Radar</a:t>
                      </a:r>
                      <a:endParaRPr lang="en-SE" sz="2000" dirty="0">
                        <a:solidFill>
                          <a:schemeClr val="tx1"/>
                        </a:solidFill>
                      </a:endParaRPr>
                    </a:p>
                  </a:txBody>
                  <a:tcPr/>
                </a:tc>
                <a:extLst>
                  <a:ext uri="{0D108BD9-81ED-4DB2-BD59-A6C34878D82A}">
                    <a16:rowId xmlns:a16="http://schemas.microsoft.com/office/drawing/2014/main" val="4041598925"/>
                  </a:ext>
                </a:extLst>
              </a:tr>
              <a:tr h="370840">
                <a:tc>
                  <a:txBody>
                    <a:bodyPr/>
                    <a:lstStyle/>
                    <a:p>
                      <a:r>
                        <a:rPr lang="en-US" sz="2000" dirty="0"/>
                        <a:t>Sensing Range</a:t>
                      </a:r>
                      <a:endParaRPr lang="en-SE" sz="2000" dirty="0"/>
                    </a:p>
                  </a:txBody>
                  <a:tcPr/>
                </a:tc>
                <a:tc>
                  <a:txBody>
                    <a:bodyPr/>
                    <a:lstStyle/>
                    <a:p>
                      <a:r>
                        <a:rPr lang="en-US" sz="2000" kern="1200" dirty="0">
                          <a:solidFill>
                            <a:srgbClr val="FFC000"/>
                          </a:solidFill>
                          <a:latin typeface="+mn-lt"/>
                          <a:ea typeface="+mn-ea"/>
                          <a:cs typeface="+mn-cs"/>
                        </a:rPr>
                        <a:t>Mixed</a:t>
                      </a:r>
                      <a:endParaRPr lang="en-SE" sz="2000" kern="1200" dirty="0">
                        <a:solidFill>
                          <a:srgbClr val="FFC000"/>
                        </a:solidFill>
                        <a:latin typeface="+mn-lt"/>
                        <a:ea typeface="+mn-ea"/>
                        <a:cs typeface="+mn-cs"/>
                      </a:endParaRPr>
                    </a:p>
                  </a:txBody>
                  <a:tcPr/>
                </a:tc>
                <a:tc>
                  <a:txBody>
                    <a:bodyPr/>
                    <a:lstStyle/>
                    <a:p>
                      <a:r>
                        <a:rPr lang="en-US" sz="2000" kern="1200" dirty="0">
                          <a:solidFill>
                            <a:srgbClr val="FFC000"/>
                          </a:solidFill>
                          <a:latin typeface="+mn-lt"/>
                          <a:ea typeface="+mn-ea"/>
                          <a:cs typeface="+mn-cs"/>
                        </a:rPr>
                        <a:t>Mixed</a:t>
                      </a:r>
                      <a:endParaRPr lang="en-SE" sz="2000" kern="1200" dirty="0">
                        <a:solidFill>
                          <a:srgbClr val="FFC000"/>
                        </a:solidFill>
                        <a:latin typeface="+mn-lt"/>
                        <a:ea typeface="+mn-ea"/>
                        <a:cs typeface="+mn-cs"/>
                      </a:endParaRPr>
                    </a:p>
                  </a:txBody>
                  <a:tcPr/>
                </a:tc>
                <a:tc>
                  <a:txBody>
                    <a:bodyPr/>
                    <a:lstStyle/>
                    <a:p>
                      <a:r>
                        <a:rPr lang="en-US" sz="2000" kern="1200" dirty="0">
                          <a:solidFill>
                            <a:srgbClr val="00B050"/>
                          </a:solidFill>
                          <a:latin typeface="+mn-lt"/>
                          <a:ea typeface="+mn-ea"/>
                          <a:cs typeface="+mn-cs"/>
                        </a:rPr>
                        <a:t>Good</a:t>
                      </a:r>
                      <a:endParaRPr lang="en-SE" sz="2000" kern="1200" dirty="0">
                        <a:solidFill>
                          <a:srgbClr val="00B050"/>
                        </a:solidFill>
                        <a:latin typeface="+mn-lt"/>
                        <a:ea typeface="+mn-ea"/>
                        <a:cs typeface="+mn-cs"/>
                      </a:endParaRPr>
                    </a:p>
                  </a:txBody>
                  <a:tcPr/>
                </a:tc>
                <a:extLst>
                  <a:ext uri="{0D108BD9-81ED-4DB2-BD59-A6C34878D82A}">
                    <a16:rowId xmlns:a16="http://schemas.microsoft.com/office/drawing/2014/main" val="2929696719"/>
                  </a:ext>
                </a:extLst>
              </a:tr>
              <a:tr h="370840">
                <a:tc>
                  <a:txBody>
                    <a:bodyPr/>
                    <a:lstStyle/>
                    <a:p>
                      <a:r>
                        <a:rPr lang="en-US" sz="2000" dirty="0"/>
                        <a:t>Functioning in bad weather</a:t>
                      </a:r>
                      <a:endParaRPr lang="en-SE" sz="2000" dirty="0"/>
                    </a:p>
                  </a:txBody>
                  <a:tcPr/>
                </a:tc>
                <a:tc>
                  <a:txBody>
                    <a:bodyPr/>
                    <a:lstStyle/>
                    <a:p>
                      <a:r>
                        <a:rPr lang="en-US" sz="2000" dirty="0">
                          <a:solidFill>
                            <a:srgbClr val="FF0000"/>
                          </a:solidFill>
                        </a:rPr>
                        <a:t>Poor</a:t>
                      </a:r>
                      <a:endParaRPr lang="en-SE" sz="2000" dirty="0"/>
                    </a:p>
                  </a:txBody>
                  <a:tcPr/>
                </a:tc>
                <a:tc>
                  <a:txBody>
                    <a:bodyPr/>
                    <a:lstStyle/>
                    <a:p>
                      <a:r>
                        <a:rPr lang="en-US" sz="2000" kern="1200" dirty="0">
                          <a:solidFill>
                            <a:srgbClr val="FFC000"/>
                          </a:solidFill>
                          <a:latin typeface="+mn-lt"/>
                          <a:ea typeface="+mn-ea"/>
                          <a:cs typeface="+mn-cs"/>
                        </a:rPr>
                        <a:t>Mixed</a:t>
                      </a:r>
                      <a:endParaRPr lang="en-SE" sz="2000" kern="1200" dirty="0">
                        <a:solidFill>
                          <a:srgbClr val="FFC000"/>
                        </a:solidFill>
                        <a:latin typeface="+mn-lt"/>
                        <a:ea typeface="+mn-ea"/>
                        <a:cs typeface="+mn-cs"/>
                      </a:endParaRPr>
                    </a:p>
                  </a:txBody>
                  <a:tcPr/>
                </a:tc>
                <a:tc>
                  <a:txBody>
                    <a:bodyPr/>
                    <a:lstStyle/>
                    <a:p>
                      <a:r>
                        <a:rPr lang="en-US" sz="2000" kern="1200" dirty="0">
                          <a:solidFill>
                            <a:srgbClr val="00B050"/>
                          </a:solidFill>
                          <a:latin typeface="+mn-lt"/>
                          <a:ea typeface="+mn-ea"/>
                          <a:cs typeface="+mn-cs"/>
                        </a:rPr>
                        <a:t>Good</a:t>
                      </a:r>
                      <a:endParaRPr lang="en-SE" sz="2000" kern="1200" dirty="0">
                        <a:solidFill>
                          <a:srgbClr val="00B050"/>
                        </a:solidFill>
                        <a:latin typeface="+mn-lt"/>
                        <a:ea typeface="+mn-ea"/>
                        <a:cs typeface="+mn-cs"/>
                      </a:endParaRPr>
                    </a:p>
                  </a:txBody>
                  <a:tcPr/>
                </a:tc>
                <a:extLst>
                  <a:ext uri="{0D108BD9-81ED-4DB2-BD59-A6C34878D82A}">
                    <a16:rowId xmlns:a16="http://schemas.microsoft.com/office/drawing/2014/main" val="2220979935"/>
                  </a:ext>
                </a:extLst>
              </a:tr>
              <a:tr h="370840">
                <a:tc>
                  <a:txBody>
                    <a:bodyPr/>
                    <a:lstStyle/>
                    <a:p>
                      <a:r>
                        <a:rPr lang="en-US" sz="2000" dirty="0"/>
                        <a:t>Functioning in poor lighting</a:t>
                      </a:r>
                      <a:endParaRPr lang="en-SE" sz="2000" dirty="0"/>
                    </a:p>
                  </a:txBody>
                  <a:tcPr/>
                </a:tc>
                <a:tc>
                  <a:txBody>
                    <a:bodyPr/>
                    <a:lstStyle/>
                    <a:p>
                      <a:r>
                        <a:rPr lang="en-US" sz="2000" kern="1200" dirty="0">
                          <a:solidFill>
                            <a:srgbClr val="FFC000"/>
                          </a:solidFill>
                          <a:latin typeface="+mn-lt"/>
                          <a:ea typeface="+mn-ea"/>
                          <a:cs typeface="+mn-cs"/>
                        </a:rPr>
                        <a:t>Mixed</a:t>
                      </a:r>
                      <a:endParaRPr lang="en-SE" sz="2000" kern="1200" dirty="0">
                        <a:solidFill>
                          <a:srgbClr val="FFC000"/>
                        </a:solidFill>
                        <a:latin typeface="+mn-lt"/>
                        <a:ea typeface="+mn-ea"/>
                        <a:cs typeface="+mn-cs"/>
                      </a:endParaRPr>
                    </a:p>
                  </a:txBody>
                  <a:tcPr/>
                </a:tc>
                <a:tc>
                  <a:txBody>
                    <a:bodyPr/>
                    <a:lstStyle/>
                    <a:p>
                      <a:r>
                        <a:rPr lang="en-US" sz="2000" kern="1200" dirty="0">
                          <a:solidFill>
                            <a:srgbClr val="00B050"/>
                          </a:solidFill>
                          <a:latin typeface="+mn-lt"/>
                          <a:ea typeface="+mn-ea"/>
                          <a:cs typeface="+mn-cs"/>
                        </a:rPr>
                        <a:t>Good</a:t>
                      </a:r>
                      <a:endParaRPr lang="en-SE" sz="2000" kern="1200" dirty="0">
                        <a:solidFill>
                          <a:srgbClr val="00B050"/>
                        </a:solidFill>
                        <a:latin typeface="+mn-lt"/>
                        <a:ea typeface="+mn-ea"/>
                        <a:cs typeface="+mn-cs"/>
                      </a:endParaRPr>
                    </a:p>
                  </a:txBody>
                  <a:tcPr/>
                </a:tc>
                <a:tc>
                  <a:txBody>
                    <a:bodyPr/>
                    <a:lstStyle/>
                    <a:p>
                      <a:r>
                        <a:rPr lang="en-US" sz="2000" kern="1200" dirty="0">
                          <a:solidFill>
                            <a:srgbClr val="00B050"/>
                          </a:solidFill>
                          <a:latin typeface="+mn-lt"/>
                          <a:ea typeface="+mn-ea"/>
                          <a:cs typeface="+mn-cs"/>
                        </a:rPr>
                        <a:t>Good</a:t>
                      </a:r>
                      <a:endParaRPr lang="en-SE" sz="2000" kern="1200" dirty="0">
                        <a:solidFill>
                          <a:srgbClr val="00B050"/>
                        </a:solidFill>
                        <a:latin typeface="+mn-lt"/>
                        <a:ea typeface="+mn-ea"/>
                        <a:cs typeface="+mn-cs"/>
                      </a:endParaRPr>
                    </a:p>
                  </a:txBody>
                  <a:tcPr/>
                </a:tc>
                <a:extLst>
                  <a:ext uri="{0D108BD9-81ED-4DB2-BD59-A6C34878D82A}">
                    <a16:rowId xmlns:a16="http://schemas.microsoft.com/office/drawing/2014/main" val="1200724896"/>
                  </a:ext>
                </a:extLst>
              </a:tr>
              <a:tr h="370840">
                <a:tc>
                  <a:txBody>
                    <a:bodyPr/>
                    <a:lstStyle/>
                    <a:p>
                      <a:r>
                        <a:rPr lang="en-US" sz="2000" dirty="0"/>
                        <a:t>Object Detection</a:t>
                      </a:r>
                      <a:endParaRPr lang="en-SE" sz="2000" dirty="0"/>
                    </a:p>
                  </a:txBody>
                  <a:tcPr/>
                </a:tc>
                <a:tc>
                  <a:txBody>
                    <a:bodyPr/>
                    <a:lstStyle/>
                    <a:p>
                      <a:r>
                        <a:rPr lang="en-US" sz="2000" dirty="0">
                          <a:solidFill>
                            <a:srgbClr val="FFC000"/>
                          </a:solidFill>
                        </a:rPr>
                        <a:t>Mixed</a:t>
                      </a:r>
                      <a:endParaRPr lang="en-SE" sz="2000" dirty="0">
                        <a:solidFill>
                          <a:srgbClr val="FFC000"/>
                        </a:solidFill>
                      </a:endParaRPr>
                    </a:p>
                  </a:txBody>
                  <a:tcPr/>
                </a:tc>
                <a:tc>
                  <a:txBody>
                    <a:bodyPr/>
                    <a:lstStyle/>
                    <a:p>
                      <a:r>
                        <a:rPr lang="en-US" sz="2000" kern="1200" dirty="0">
                          <a:solidFill>
                            <a:srgbClr val="00B050"/>
                          </a:solidFill>
                          <a:latin typeface="+mn-lt"/>
                          <a:ea typeface="+mn-ea"/>
                          <a:cs typeface="+mn-cs"/>
                        </a:rPr>
                        <a:t>Good</a:t>
                      </a:r>
                      <a:endParaRPr lang="en-SE" sz="2000" kern="1200" dirty="0">
                        <a:solidFill>
                          <a:srgbClr val="00B050"/>
                        </a:solidFill>
                        <a:latin typeface="+mn-lt"/>
                        <a:ea typeface="+mn-ea"/>
                        <a:cs typeface="+mn-cs"/>
                      </a:endParaRPr>
                    </a:p>
                  </a:txBody>
                  <a:tcPr/>
                </a:tc>
                <a:tc>
                  <a:txBody>
                    <a:bodyPr/>
                    <a:lstStyle/>
                    <a:p>
                      <a:r>
                        <a:rPr lang="en-US" sz="2000" kern="1200" dirty="0">
                          <a:solidFill>
                            <a:srgbClr val="FFC000"/>
                          </a:solidFill>
                          <a:latin typeface="+mn-lt"/>
                          <a:ea typeface="+mn-ea"/>
                          <a:cs typeface="+mn-cs"/>
                        </a:rPr>
                        <a:t>Mixed</a:t>
                      </a:r>
                      <a:endParaRPr lang="en-SE" sz="2000" kern="1200" dirty="0">
                        <a:solidFill>
                          <a:srgbClr val="FFC000"/>
                        </a:solidFill>
                        <a:latin typeface="+mn-lt"/>
                        <a:ea typeface="+mn-ea"/>
                        <a:cs typeface="+mn-cs"/>
                      </a:endParaRPr>
                    </a:p>
                  </a:txBody>
                  <a:tcPr/>
                </a:tc>
                <a:extLst>
                  <a:ext uri="{0D108BD9-81ED-4DB2-BD59-A6C34878D82A}">
                    <a16:rowId xmlns:a16="http://schemas.microsoft.com/office/drawing/2014/main" val="26919221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Object Classification</a:t>
                      </a:r>
                      <a:endParaRPr lang="en-SE" sz="2000" dirty="0"/>
                    </a:p>
                  </a:txBody>
                  <a:tcPr/>
                </a:tc>
                <a:tc>
                  <a:txBody>
                    <a:bodyPr/>
                    <a:lstStyle/>
                    <a:p>
                      <a:r>
                        <a:rPr lang="en-US" sz="2000" dirty="0">
                          <a:solidFill>
                            <a:srgbClr val="00B050"/>
                          </a:solidFill>
                        </a:rPr>
                        <a:t>Good</a:t>
                      </a:r>
                      <a:endParaRPr lang="en-SE" sz="2000" dirty="0">
                        <a:solidFill>
                          <a:srgbClr val="00B050"/>
                        </a:solidFill>
                      </a:endParaRPr>
                    </a:p>
                  </a:txBody>
                  <a:tcPr/>
                </a:tc>
                <a:tc>
                  <a:txBody>
                    <a:bodyPr/>
                    <a:lstStyle/>
                    <a:p>
                      <a:r>
                        <a:rPr lang="en-US" sz="2000" kern="1200" dirty="0">
                          <a:solidFill>
                            <a:srgbClr val="FFC000"/>
                          </a:solidFill>
                          <a:latin typeface="+mn-lt"/>
                          <a:ea typeface="+mn-ea"/>
                          <a:cs typeface="+mn-cs"/>
                        </a:rPr>
                        <a:t>Mixed</a:t>
                      </a:r>
                      <a:endParaRPr lang="en-SE" sz="2000" kern="1200" dirty="0">
                        <a:solidFill>
                          <a:srgbClr val="FFC000"/>
                        </a:solidFill>
                        <a:latin typeface="+mn-lt"/>
                        <a:ea typeface="+mn-ea"/>
                        <a:cs typeface="+mn-cs"/>
                      </a:endParaRPr>
                    </a:p>
                  </a:txBody>
                  <a:tcPr/>
                </a:tc>
                <a:tc>
                  <a:txBody>
                    <a:bodyPr/>
                    <a:lstStyle/>
                    <a:p>
                      <a:r>
                        <a:rPr lang="en-US" sz="2000" dirty="0">
                          <a:solidFill>
                            <a:srgbClr val="FF0000"/>
                          </a:solidFill>
                        </a:rPr>
                        <a:t>Poor</a:t>
                      </a:r>
                      <a:endParaRPr lang="en-SE" sz="2000" dirty="0">
                        <a:solidFill>
                          <a:srgbClr val="FF0000"/>
                        </a:solidFill>
                      </a:endParaRPr>
                    </a:p>
                  </a:txBody>
                  <a:tcPr/>
                </a:tc>
                <a:extLst>
                  <a:ext uri="{0D108BD9-81ED-4DB2-BD59-A6C34878D82A}">
                    <a16:rowId xmlns:a16="http://schemas.microsoft.com/office/drawing/2014/main" val="3222511077"/>
                  </a:ext>
                </a:extLst>
              </a:tr>
              <a:tr h="370840">
                <a:tc>
                  <a:txBody>
                    <a:bodyPr/>
                    <a:lstStyle/>
                    <a:p>
                      <a:r>
                        <a:rPr lang="en-US" sz="2000" dirty="0"/>
                        <a:t>Lane Tracking</a:t>
                      </a:r>
                      <a:endParaRPr lang="en-SE" sz="2000" dirty="0"/>
                    </a:p>
                  </a:txBody>
                  <a:tcPr/>
                </a:tc>
                <a:tc>
                  <a:txBody>
                    <a:bodyPr/>
                    <a:lstStyle/>
                    <a:p>
                      <a:r>
                        <a:rPr lang="en-US" sz="2000" dirty="0">
                          <a:solidFill>
                            <a:srgbClr val="00B050"/>
                          </a:solidFill>
                        </a:rPr>
                        <a:t>Good</a:t>
                      </a:r>
                      <a:endParaRPr lang="en-SE" sz="2000" dirty="0">
                        <a:solidFill>
                          <a:srgbClr val="00B050"/>
                        </a:solidFill>
                      </a:endParaRPr>
                    </a:p>
                  </a:txBody>
                  <a:tcPr/>
                </a:tc>
                <a:tc>
                  <a:txBody>
                    <a:bodyPr/>
                    <a:lstStyle/>
                    <a:p>
                      <a:r>
                        <a:rPr lang="en-US" sz="2000" dirty="0">
                          <a:solidFill>
                            <a:srgbClr val="FF0000"/>
                          </a:solidFill>
                        </a:rPr>
                        <a:t>Poor</a:t>
                      </a:r>
                      <a:endParaRPr lang="en-SE" sz="2000" dirty="0"/>
                    </a:p>
                  </a:txBody>
                  <a:tcPr/>
                </a:tc>
                <a:tc>
                  <a:txBody>
                    <a:bodyPr/>
                    <a:lstStyle/>
                    <a:p>
                      <a:r>
                        <a:rPr lang="en-US" sz="2000" dirty="0">
                          <a:solidFill>
                            <a:srgbClr val="FF0000"/>
                          </a:solidFill>
                        </a:rPr>
                        <a:t>Poor</a:t>
                      </a:r>
                      <a:endParaRPr lang="en-SE" sz="2000" dirty="0"/>
                    </a:p>
                  </a:txBody>
                  <a:tcPr/>
                </a:tc>
                <a:extLst>
                  <a:ext uri="{0D108BD9-81ED-4DB2-BD59-A6C34878D82A}">
                    <a16:rowId xmlns:a16="http://schemas.microsoft.com/office/drawing/2014/main" val="823008035"/>
                  </a:ext>
                </a:extLst>
              </a:tr>
            </a:tbl>
          </a:graphicData>
        </a:graphic>
      </p:graphicFrame>
      <p:sp>
        <p:nvSpPr>
          <p:cNvPr id="4" name="Slide Number Placeholder 3">
            <a:extLst>
              <a:ext uri="{FF2B5EF4-FFF2-40B4-BE49-F238E27FC236}">
                <a16:creationId xmlns:a16="http://schemas.microsoft.com/office/drawing/2014/main" id="{6035D2AE-B5EE-414B-8F17-F8A8FC4854BB}"/>
              </a:ext>
            </a:extLst>
          </p:cNvPr>
          <p:cNvSpPr>
            <a:spLocks noGrp="1"/>
          </p:cNvSpPr>
          <p:nvPr>
            <p:ph type="sldNum" sz="quarter" idx="12"/>
          </p:nvPr>
        </p:nvSpPr>
        <p:spPr/>
        <p:txBody>
          <a:bodyPr/>
          <a:lstStyle/>
          <a:p>
            <a:pPr>
              <a:defRPr/>
            </a:pPr>
            <a:fld id="{F57F456A-00AF-44E6-8D70-638C0D0130FF}" type="slidenum">
              <a:rPr lang="en-US" altLang="zh-CN" smtClean="0"/>
              <a:pPr>
                <a:defRPr/>
              </a:pPr>
              <a:t>58</a:t>
            </a:fld>
            <a:endParaRPr lang="en-US" altLang="zh-CN"/>
          </a:p>
        </p:txBody>
      </p:sp>
      <p:sp>
        <p:nvSpPr>
          <p:cNvPr id="8" name="Content Placeholder 2">
            <a:extLst>
              <a:ext uri="{FF2B5EF4-FFF2-40B4-BE49-F238E27FC236}">
                <a16:creationId xmlns:a16="http://schemas.microsoft.com/office/drawing/2014/main" id="{9E88555E-6A21-48FD-B15B-D9D601F774AC}"/>
              </a:ext>
            </a:extLst>
          </p:cNvPr>
          <p:cNvSpPr txBox="1">
            <a:spLocks/>
          </p:cNvSpPr>
          <p:nvPr/>
        </p:nvSpPr>
        <p:spPr bwMode="auto">
          <a:xfrm>
            <a:off x="457200" y="1295401"/>
            <a:ext cx="8229600" cy="17015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800" kern="0" dirty="0"/>
              <a:t>Each sensor has its strengths and weaknesses</a:t>
            </a:r>
          </a:p>
          <a:p>
            <a:r>
              <a:rPr lang="en-US" sz="2800" kern="0" dirty="0"/>
              <a:t>Sensor fusion crucial for robust perception</a:t>
            </a:r>
            <a:endParaRPr lang="en-SE" sz="2800" kern="0" dirty="0"/>
          </a:p>
        </p:txBody>
      </p:sp>
    </p:spTree>
    <p:extLst>
      <p:ext uri="{BB962C8B-B14F-4D97-AF65-F5344CB8AC3E}">
        <p14:creationId xmlns:p14="http://schemas.microsoft.com/office/powerpoint/2010/main" val="4086822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30C1-1DBF-482D-A183-48E3A8E17813}"/>
              </a:ext>
            </a:extLst>
          </p:cNvPr>
          <p:cNvSpPr>
            <a:spLocks noGrp="1"/>
          </p:cNvSpPr>
          <p:nvPr>
            <p:ph type="title"/>
          </p:nvPr>
        </p:nvSpPr>
        <p:spPr/>
        <p:txBody>
          <a:bodyPr/>
          <a:lstStyle/>
          <a:p>
            <a:r>
              <a:rPr lang="en-US" dirty="0"/>
              <a:t>GNSS/GPS</a:t>
            </a:r>
            <a:endParaRPr lang="en-SE" dirty="0"/>
          </a:p>
        </p:txBody>
      </p:sp>
      <p:sp>
        <p:nvSpPr>
          <p:cNvPr id="3" name="Content Placeholder 2">
            <a:extLst>
              <a:ext uri="{FF2B5EF4-FFF2-40B4-BE49-F238E27FC236}">
                <a16:creationId xmlns:a16="http://schemas.microsoft.com/office/drawing/2014/main" id="{6C68E44F-335E-41AD-A3B3-1AE5E226CFF4}"/>
              </a:ext>
            </a:extLst>
          </p:cNvPr>
          <p:cNvSpPr>
            <a:spLocks noGrp="1"/>
          </p:cNvSpPr>
          <p:nvPr>
            <p:ph idx="1"/>
          </p:nvPr>
        </p:nvSpPr>
        <p:spPr>
          <a:xfrm>
            <a:off x="323528" y="1052736"/>
            <a:ext cx="6120680" cy="4392488"/>
          </a:xfrm>
        </p:spPr>
        <p:txBody>
          <a:bodyPr>
            <a:normAutofit fontScale="70000" lnSpcReduction="20000"/>
          </a:bodyPr>
          <a:lstStyle/>
          <a:p>
            <a:r>
              <a:rPr lang="en-US" altLang="zh-CN" dirty="0"/>
              <a:t>GNSS (</a:t>
            </a:r>
            <a:r>
              <a:rPr lang="en-US" dirty="0"/>
              <a:t>Global Navigation Satellite System</a:t>
            </a:r>
            <a:r>
              <a:rPr lang="en-US" altLang="zh-CN" dirty="0"/>
              <a:t>) provides </a:t>
            </a:r>
            <a:r>
              <a:rPr lang="en-US" dirty="0"/>
              <a:t>localization service for outdoor applications. Current GNSS systems include:</a:t>
            </a:r>
          </a:p>
          <a:p>
            <a:pPr lvl="1"/>
            <a:r>
              <a:rPr lang="en-US" dirty="0"/>
              <a:t>GPS (USA), Galileo (Europe), </a:t>
            </a:r>
            <a:r>
              <a:rPr lang="en-US" dirty="0" err="1"/>
              <a:t>Beidou</a:t>
            </a:r>
            <a:r>
              <a:rPr lang="en-US" dirty="0"/>
              <a:t> (China), GLONASS (Russia)</a:t>
            </a:r>
          </a:p>
          <a:p>
            <a:r>
              <a:rPr lang="en-US" dirty="0"/>
              <a:t>Conventional GPS provides a few meters accuracy, affected by cloud covers and tall buildings; RTK (Real-Time Kinematic) GPS can provide centimeter-level accuracy by calculating and transmitting differential correction data via radio to allow the roving GPS system (vehicle) to correct its position</a:t>
            </a:r>
            <a:endParaRPr lang="en-SE" dirty="0"/>
          </a:p>
        </p:txBody>
      </p:sp>
      <p:sp>
        <p:nvSpPr>
          <p:cNvPr id="4" name="Slide Number Placeholder 3">
            <a:extLst>
              <a:ext uri="{FF2B5EF4-FFF2-40B4-BE49-F238E27FC236}">
                <a16:creationId xmlns:a16="http://schemas.microsoft.com/office/drawing/2014/main" id="{511744F7-F5BC-4E69-9C85-EA8DE26BD86E}"/>
              </a:ext>
            </a:extLst>
          </p:cNvPr>
          <p:cNvSpPr>
            <a:spLocks noGrp="1"/>
          </p:cNvSpPr>
          <p:nvPr>
            <p:ph type="sldNum" sz="quarter" idx="12"/>
          </p:nvPr>
        </p:nvSpPr>
        <p:spPr/>
        <p:txBody>
          <a:bodyPr/>
          <a:lstStyle/>
          <a:p>
            <a:pPr>
              <a:defRPr/>
            </a:pPr>
            <a:fld id="{F57F456A-00AF-44E6-8D70-638C0D0130FF}" type="slidenum">
              <a:rPr lang="en-US" altLang="zh-CN" smtClean="0"/>
              <a:pPr>
                <a:defRPr/>
              </a:pPr>
              <a:t>59</a:t>
            </a:fld>
            <a:endParaRPr lang="en-US" altLang="zh-CN"/>
          </a:p>
        </p:txBody>
      </p:sp>
      <p:pic>
        <p:nvPicPr>
          <p:cNvPr id="1026" name="Picture 2">
            <a:extLst>
              <a:ext uri="{FF2B5EF4-FFF2-40B4-BE49-F238E27FC236}">
                <a16:creationId xmlns:a16="http://schemas.microsoft.com/office/drawing/2014/main" id="{28322976-B6AE-4407-8EDF-DC29D2D7C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9" y="1496332"/>
            <a:ext cx="4063752" cy="485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316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695A-0F3D-49AB-8608-A5BE3B43B806}"/>
              </a:ext>
            </a:extLst>
          </p:cNvPr>
          <p:cNvSpPr>
            <a:spLocks noGrp="1"/>
          </p:cNvSpPr>
          <p:nvPr>
            <p:ph type="title"/>
          </p:nvPr>
        </p:nvSpPr>
        <p:spPr/>
        <p:txBody>
          <a:bodyPr/>
          <a:lstStyle/>
          <a:p>
            <a:r>
              <a:rPr lang="en-US" dirty="0"/>
              <a:t>Today’s Agenda</a:t>
            </a:r>
            <a:endParaRPr lang="en-SE" dirty="0"/>
          </a:p>
        </p:txBody>
      </p:sp>
      <p:sp>
        <p:nvSpPr>
          <p:cNvPr id="3" name="Content Placeholder 2">
            <a:extLst>
              <a:ext uri="{FF2B5EF4-FFF2-40B4-BE49-F238E27FC236}">
                <a16:creationId xmlns:a16="http://schemas.microsoft.com/office/drawing/2014/main" id="{BC9BB8B2-5B36-4E0A-9FB8-B4A32C255947}"/>
              </a:ext>
            </a:extLst>
          </p:cNvPr>
          <p:cNvSpPr>
            <a:spLocks noGrp="1"/>
          </p:cNvSpPr>
          <p:nvPr>
            <p:ph idx="1"/>
          </p:nvPr>
        </p:nvSpPr>
        <p:spPr/>
        <p:txBody>
          <a:bodyPr>
            <a:normAutofit lnSpcReduction="10000"/>
          </a:bodyPr>
          <a:lstStyle/>
          <a:p>
            <a:r>
              <a:rPr lang="en-US" dirty="0"/>
              <a:t>I will give a broad review of the major issues involved in AD. </a:t>
            </a:r>
            <a:endParaRPr lang="en-SE" dirty="0"/>
          </a:p>
          <a:p>
            <a:pPr lvl="1"/>
            <a:r>
              <a:rPr lang="en-US" dirty="0"/>
              <a:t>Background</a:t>
            </a:r>
          </a:p>
          <a:p>
            <a:pPr lvl="1"/>
            <a:r>
              <a:rPr lang="en-US" dirty="0"/>
              <a:t>Sensors and perception</a:t>
            </a:r>
          </a:p>
          <a:p>
            <a:pPr lvl="1"/>
            <a:r>
              <a:rPr lang="en-US" dirty="0"/>
              <a:t>HD maps</a:t>
            </a:r>
          </a:p>
          <a:p>
            <a:pPr lvl="1"/>
            <a:r>
              <a:rPr lang="en-US" dirty="0"/>
              <a:t>Hardware platforms</a:t>
            </a:r>
          </a:p>
          <a:p>
            <a:pPr lvl="1"/>
            <a:r>
              <a:rPr lang="en-US" dirty="0"/>
              <a:t>Software platforms</a:t>
            </a:r>
          </a:p>
          <a:p>
            <a:pPr lvl="1"/>
            <a:r>
              <a:rPr lang="en-US" dirty="0"/>
              <a:t>AV Safety</a:t>
            </a:r>
          </a:p>
          <a:p>
            <a:pPr lvl="1"/>
            <a:r>
              <a:rPr lang="en-US" dirty="0"/>
              <a:t>Ethical Issues</a:t>
            </a:r>
          </a:p>
          <a:p>
            <a:pPr lvl="1"/>
            <a:r>
              <a:rPr lang="en-US" dirty="0"/>
              <a:t>V2X</a:t>
            </a:r>
            <a:endParaRPr lang="en-SE" dirty="0"/>
          </a:p>
        </p:txBody>
      </p:sp>
      <p:sp>
        <p:nvSpPr>
          <p:cNvPr id="4" name="Slide Number Placeholder 3">
            <a:extLst>
              <a:ext uri="{FF2B5EF4-FFF2-40B4-BE49-F238E27FC236}">
                <a16:creationId xmlns:a16="http://schemas.microsoft.com/office/drawing/2014/main" id="{48AFEF74-CA41-4DA1-86DC-12AC13E78C2F}"/>
              </a:ext>
            </a:extLst>
          </p:cNvPr>
          <p:cNvSpPr>
            <a:spLocks noGrp="1"/>
          </p:cNvSpPr>
          <p:nvPr>
            <p:ph type="sldNum" sz="quarter" idx="12"/>
          </p:nvPr>
        </p:nvSpPr>
        <p:spPr/>
        <p:txBody>
          <a:bodyPr/>
          <a:lstStyle/>
          <a:p>
            <a:pPr>
              <a:defRPr/>
            </a:pPr>
            <a:fld id="{F57F456A-00AF-44E6-8D70-638C0D0130FF}" type="slidenum">
              <a:rPr lang="en-US" altLang="zh-CN" smtClean="0"/>
              <a:pPr>
                <a:defRPr/>
              </a:pPr>
              <a:t>6</a:t>
            </a:fld>
            <a:endParaRPr lang="en-US" altLang="zh-CN"/>
          </a:p>
        </p:txBody>
      </p:sp>
    </p:spTree>
    <p:extLst>
      <p:ext uri="{BB962C8B-B14F-4D97-AF65-F5344CB8AC3E}">
        <p14:creationId xmlns:p14="http://schemas.microsoft.com/office/powerpoint/2010/main" val="1893942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69583-866B-4AEB-8D8C-D3700EFF3018}"/>
              </a:ext>
            </a:extLst>
          </p:cNvPr>
          <p:cNvSpPr>
            <a:spLocks noGrp="1"/>
          </p:cNvSpPr>
          <p:nvPr>
            <p:ph type="title"/>
          </p:nvPr>
        </p:nvSpPr>
        <p:spPr/>
        <p:txBody>
          <a:bodyPr/>
          <a:lstStyle/>
          <a:p>
            <a:r>
              <a:rPr lang="en-US" altLang="zh-CN" dirty="0"/>
              <a:t>IMU</a:t>
            </a:r>
            <a:endParaRPr lang="en-SE" dirty="0"/>
          </a:p>
        </p:txBody>
      </p:sp>
      <p:sp>
        <p:nvSpPr>
          <p:cNvPr id="3" name="Content Placeholder 2">
            <a:extLst>
              <a:ext uri="{FF2B5EF4-FFF2-40B4-BE49-F238E27FC236}">
                <a16:creationId xmlns:a16="http://schemas.microsoft.com/office/drawing/2014/main" id="{EA6F5D72-9C9F-474A-BF39-16A7F0449694}"/>
              </a:ext>
            </a:extLst>
          </p:cNvPr>
          <p:cNvSpPr>
            <a:spLocks noGrp="1"/>
          </p:cNvSpPr>
          <p:nvPr>
            <p:ph idx="1"/>
          </p:nvPr>
        </p:nvSpPr>
        <p:spPr>
          <a:xfrm>
            <a:off x="539552" y="1191896"/>
            <a:ext cx="8229600" cy="2997697"/>
          </a:xfrm>
        </p:spPr>
        <p:txBody>
          <a:bodyPr>
            <a:normAutofit fontScale="77500" lnSpcReduction="20000"/>
          </a:bodyPr>
          <a:lstStyle/>
          <a:p>
            <a:r>
              <a:rPr lang="en-US" dirty="0"/>
              <a:t>IMU</a:t>
            </a:r>
            <a:r>
              <a:rPr lang="en-US" altLang="zh-CN" dirty="0"/>
              <a:t> (Inertial Measurement System)</a:t>
            </a:r>
            <a:r>
              <a:rPr lang="en-US" dirty="0"/>
              <a:t> measures acceleration (linear and angular) and orientation (yaw, pitch, roll)</a:t>
            </a:r>
          </a:p>
          <a:p>
            <a:pPr lvl="1"/>
            <a:r>
              <a:rPr lang="en-US" dirty="0"/>
              <a:t>For ground vehicles on 2D plane, only yaw is relevant.</a:t>
            </a:r>
          </a:p>
          <a:p>
            <a:pPr lvl="1"/>
            <a:r>
              <a:rPr lang="en-US" dirty="0"/>
              <a:t>For aerial vehicles in 3D space, all three are relevant</a:t>
            </a:r>
          </a:p>
          <a:p>
            <a:r>
              <a:rPr lang="en-US" dirty="0"/>
              <a:t>Often combined with GNSS/GPS to form</a:t>
            </a:r>
            <a:r>
              <a:rPr lang="en-US" altLang="zh-CN" dirty="0"/>
              <a:t> </a:t>
            </a:r>
            <a:r>
              <a:rPr lang="en-US" dirty="0"/>
              <a:t>INS (</a:t>
            </a:r>
            <a:r>
              <a:rPr lang="en-US" altLang="zh-CN" dirty="0"/>
              <a:t>I</a:t>
            </a:r>
            <a:r>
              <a:rPr lang="en-US" dirty="0"/>
              <a:t>ntegrated Navigation System), using sensor fusion to achieve higher estimation accuracy</a:t>
            </a:r>
            <a:endParaRPr lang="en-SE" dirty="0"/>
          </a:p>
        </p:txBody>
      </p:sp>
      <p:sp>
        <p:nvSpPr>
          <p:cNvPr id="4" name="Slide Number Placeholder 3">
            <a:extLst>
              <a:ext uri="{FF2B5EF4-FFF2-40B4-BE49-F238E27FC236}">
                <a16:creationId xmlns:a16="http://schemas.microsoft.com/office/drawing/2014/main" id="{58C83F94-158B-4CFF-B379-6D0598661D55}"/>
              </a:ext>
            </a:extLst>
          </p:cNvPr>
          <p:cNvSpPr>
            <a:spLocks noGrp="1"/>
          </p:cNvSpPr>
          <p:nvPr>
            <p:ph type="sldNum" sz="quarter" idx="12"/>
          </p:nvPr>
        </p:nvSpPr>
        <p:spPr/>
        <p:txBody>
          <a:bodyPr/>
          <a:lstStyle/>
          <a:p>
            <a:pPr>
              <a:defRPr/>
            </a:pPr>
            <a:fld id="{F57F456A-00AF-44E6-8D70-638C0D0130FF}" type="slidenum">
              <a:rPr lang="en-US" altLang="zh-CN" smtClean="0"/>
              <a:pPr>
                <a:defRPr/>
              </a:pPr>
              <a:t>60</a:t>
            </a:fld>
            <a:endParaRPr lang="en-US" altLang="zh-CN"/>
          </a:p>
        </p:txBody>
      </p:sp>
      <p:pic>
        <p:nvPicPr>
          <p:cNvPr id="6" name="Picture 5">
            <a:extLst>
              <a:ext uri="{FF2B5EF4-FFF2-40B4-BE49-F238E27FC236}">
                <a16:creationId xmlns:a16="http://schemas.microsoft.com/office/drawing/2014/main" id="{6B738A5C-3EC4-4797-8CB5-BA6D8117AEB9}"/>
              </a:ext>
            </a:extLst>
          </p:cNvPr>
          <p:cNvPicPr>
            <a:picLocks noChangeAspect="1"/>
          </p:cNvPicPr>
          <p:nvPr/>
        </p:nvPicPr>
        <p:blipFill>
          <a:blip r:embed="rId3"/>
          <a:stretch>
            <a:fillRect/>
          </a:stretch>
        </p:blipFill>
        <p:spPr>
          <a:xfrm>
            <a:off x="2051720" y="4208753"/>
            <a:ext cx="1638708" cy="2359176"/>
          </a:xfrm>
          <a:prstGeom prst="rect">
            <a:avLst/>
          </a:prstGeom>
        </p:spPr>
      </p:pic>
      <p:pic>
        <p:nvPicPr>
          <p:cNvPr id="8" name="Picture 7">
            <a:extLst>
              <a:ext uri="{FF2B5EF4-FFF2-40B4-BE49-F238E27FC236}">
                <a16:creationId xmlns:a16="http://schemas.microsoft.com/office/drawing/2014/main" id="{922A8380-7455-4997-8601-136DAAB97059}"/>
              </a:ext>
            </a:extLst>
          </p:cNvPr>
          <p:cNvPicPr>
            <a:picLocks noChangeAspect="1"/>
          </p:cNvPicPr>
          <p:nvPr/>
        </p:nvPicPr>
        <p:blipFill>
          <a:blip r:embed="rId4"/>
          <a:stretch>
            <a:fillRect/>
          </a:stretch>
        </p:blipFill>
        <p:spPr>
          <a:xfrm>
            <a:off x="4788024" y="4151445"/>
            <a:ext cx="3523302" cy="2642477"/>
          </a:xfrm>
          <a:prstGeom prst="rect">
            <a:avLst/>
          </a:prstGeom>
        </p:spPr>
      </p:pic>
    </p:spTree>
    <p:extLst>
      <p:ext uri="{BB962C8B-B14F-4D97-AF65-F5344CB8AC3E}">
        <p14:creationId xmlns:p14="http://schemas.microsoft.com/office/powerpoint/2010/main" val="33983393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59E03-01B7-447F-B88F-24548D3D4AC6}"/>
              </a:ext>
            </a:extLst>
          </p:cNvPr>
          <p:cNvSpPr>
            <a:spLocks noGrp="1"/>
          </p:cNvSpPr>
          <p:nvPr>
            <p:ph type="title"/>
          </p:nvPr>
        </p:nvSpPr>
        <p:spPr/>
        <p:txBody>
          <a:bodyPr/>
          <a:lstStyle/>
          <a:p>
            <a:r>
              <a:rPr lang="en-US" dirty="0"/>
              <a:t>Wheel Odometer</a:t>
            </a:r>
            <a:endParaRPr lang="en-SE" dirty="0"/>
          </a:p>
        </p:txBody>
      </p:sp>
      <p:sp>
        <p:nvSpPr>
          <p:cNvPr id="3" name="Content Placeholder 2">
            <a:extLst>
              <a:ext uri="{FF2B5EF4-FFF2-40B4-BE49-F238E27FC236}">
                <a16:creationId xmlns:a16="http://schemas.microsoft.com/office/drawing/2014/main" id="{6508C333-9FF6-4C2C-BEEA-403230B1B6C5}"/>
              </a:ext>
            </a:extLst>
          </p:cNvPr>
          <p:cNvSpPr>
            <a:spLocks noGrp="1"/>
          </p:cNvSpPr>
          <p:nvPr>
            <p:ph idx="1"/>
          </p:nvPr>
        </p:nvSpPr>
        <p:spPr>
          <a:xfrm>
            <a:off x="457200" y="1295400"/>
            <a:ext cx="8229600" cy="2421632"/>
          </a:xfrm>
        </p:spPr>
        <p:txBody>
          <a:bodyPr>
            <a:normAutofit fontScale="77500" lnSpcReduction="20000"/>
          </a:bodyPr>
          <a:lstStyle/>
          <a:p>
            <a:r>
              <a:rPr lang="en-US" dirty="0"/>
              <a:t>Measures the distance traveled by counting the number of wheel rotations, and multiplying it with the tire circumference</a:t>
            </a:r>
          </a:p>
          <a:p>
            <a:r>
              <a:rPr lang="en-US" dirty="0"/>
              <a:t>Accuracy affected by:</a:t>
            </a:r>
          </a:p>
          <a:p>
            <a:pPr lvl="1"/>
            <a:r>
              <a:rPr lang="en-US" dirty="0"/>
              <a:t>Slippery road surface (which causes tire to move without rotation)</a:t>
            </a:r>
          </a:p>
          <a:p>
            <a:pPr lvl="1"/>
            <a:r>
              <a:rPr lang="en-US" dirty="0"/>
              <a:t>Severely worn tires (which affects tire circumference)</a:t>
            </a:r>
            <a:endParaRPr lang="en-SE" dirty="0"/>
          </a:p>
        </p:txBody>
      </p:sp>
      <p:sp>
        <p:nvSpPr>
          <p:cNvPr id="4" name="Slide Number Placeholder 3">
            <a:extLst>
              <a:ext uri="{FF2B5EF4-FFF2-40B4-BE49-F238E27FC236}">
                <a16:creationId xmlns:a16="http://schemas.microsoft.com/office/drawing/2014/main" id="{62037428-41FA-4E4B-AEA9-A86C876F360A}"/>
              </a:ext>
            </a:extLst>
          </p:cNvPr>
          <p:cNvSpPr>
            <a:spLocks noGrp="1"/>
          </p:cNvSpPr>
          <p:nvPr>
            <p:ph type="sldNum" sz="quarter" idx="12"/>
          </p:nvPr>
        </p:nvSpPr>
        <p:spPr/>
        <p:txBody>
          <a:bodyPr/>
          <a:lstStyle/>
          <a:p>
            <a:pPr>
              <a:defRPr/>
            </a:pPr>
            <a:fld id="{F57F456A-00AF-44E6-8D70-638C0D0130FF}" type="slidenum">
              <a:rPr lang="en-US" altLang="zh-CN" smtClean="0"/>
              <a:pPr>
                <a:defRPr/>
              </a:pPr>
              <a:t>61</a:t>
            </a:fld>
            <a:endParaRPr lang="en-US" altLang="zh-CN"/>
          </a:p>
        </p:txBody>
      </p:sp>
      <p:pic>
        <p:nvPicPr>
          <p:cNvPr id="5" name="Picture 4">
            <a:extLst>
              <a:ext uri="{FF2B5EF4-FFF2-40B4-BE49-F238E27FC236}">
                <a16:creationId xmlns:a16="http://schemas.microsoft.com/office/drawing/2014/main" id="{A90FDBF2-AD85-4322-B34C-E682DE670D52}"/>
              </a:ext>
            </a:extLst>
          </p:cNvPr>
          <p:cNvPicPr>
            <a:picLocks noChangeAspect="1"/>
          </p:cNvPicPr>
          <p:nvPr/>
        </p:nvPicPr>
        <p:blipFill>
          <a:blip r:embed="rId2"/>
          <a:stretch>
            <a:fillRect/>
          </a:stretch>
        </p:blipFill>
        <p:spPr>
          <a:xfrm>
            <a:off x="1403648" y="3661803"/>
            <a:ext cx="6769304" cy="3080212"/>
          </a:xfrm>
          <a:prstGeom prst="rect">
            <a:avLst/>
          </a:prstGeom>
        </p:spPr>
      </p:pic>
    </p:spTree>
    <p:extLst>
      <p:ext uri="{BB962C8B-B14F-4D97-AF65-F5344CB8AC3E}">
        <p14:creationId xmlns:p14="http://schemas.microsoft.com/office/powerpoint/2010/main" val="26620122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F6B99-DFCA-497A-ADFD-E809E2D1B799}"/>
              </a:ext>
            </a:extLst>
          </p:cNvPr>
          <p:cNvSpPr>
            <a:spLocks noGrp="1"/>
          </p:cNvSpPr>
          <p:nvPr>
            <p:ph type="title"/>
          </p:nvPr>
        </p:nvSpPr>
        <p:spPr/>
        <p:txBody>
          <a:bodyPr/>
          <a:lstStyle/>
          <a:p>
            <a:r>
              <a:rPr lang="en-US" dirty="0"/>
              <a:t>Perception Tasks</a:t>
            </a:r>
            <a:endParaRPr lang="en-SE" dirty="0"/>
          </a:p>
        </p:txBody>
      </p:sp>
      <p:sp>
        <p:nvSpPr>
          <p:cNvPr id="3" name="Content Placeholder 2">
            <a:extLst>
              <a:ext uri="{FF2B5EF4-FFF2-40B4-BE49-F238E27FC236}">
                <a16:creationId xmlns:a16="http://schemas.microsoft.com/office/drawing/2014/main" id="{FA3E5A6C-F155-4707-88F8-8A704840BDBB}"/>
              </a:ext>
            </a:extLst>
          </p:cNvPr>
          <p:cNvSpPr>
            <a:spLocks noGrp="1"/>
          </p:cNvSpPr>
          <p:nvPr>
            <p:ph idx="1"/>
          </p:nvPr>
        </p:nvSpPr>
        <p:spPr>
          <a:xfrm>
            <a:off x="457200" y="1295400"/>
            <a:ext cx="8229600" cy="3429744"/>
          </a:xfrm>
        </p:spPr>
        <p:txBody>
          <a:bodyPr>
            <a:normAutofit fontScale="85000" lnSpcReduction="20000"/>
          </a:bodyPr>
          <a:lstStyle/>
          <a:p>
            <a:r>
              <a:rPr lang="en-US" sz="2800" dirty="0"/>
              <a:t>4 main perception tasks</a:t>
            </a:r>
          </a:p>
          <a:p>
            <a:pPr lvl="1"/>
            <a:r>
              <a:rPr lang="en-US" sz="2400" dirty="0"/>
              <a:t>Detection</a:t>
            </a:r>
          </a:p>
          <a:p>
            <a:pPr lvl="2"/>
            <a:r>
              <a:rPr lang="en-US" sz="2000" dirty="0"/>
              <a:t>Detect the existence of an object in the environment</a:t>
            </a:r>
          </a:p>
          <a:p>
            <a:pPr lvl="1"/>
            <a:r>
              <a:rPr lang="en-US" sz="2400" dirty="0"/>
              <a:t>Classification</a:t>
            </a:r>
          </a:p>
          <a:p>
            <a:pPr lvl="2"/>
            <a:r>
              <a:rPr lang="en-US" sz="2000" dirty="0"/>
              <a:t>Identify what the object is, e.g., traffic sign, traffic light, pedestrian</a:t>
            </a:r>
          </a:p>
          <a:p>
            <a:pPr lvl="1"/>
            <a:r>
              <a:rPr lang="en-US" sz="2400" dirty="0"/>
              <a:t>Tracking</a:t>
            </a:r>
          </a:p>
          <a:p>
            <a:pPr lvl="2"/>
            <a:r>
              <a:rPr lang="en-US" sz="2000" dirty="0"/>
              <a:t>Track a moving object across time</a:t>
            </a:r>
          </a:p>
          <a:p>
            <a:pPr lvl="1"/>
            <a:r>
              <a:rPr lang="en-US" sz="2400" dirty="0"/>
              <a:t>Segmentation</a:t>
            </a:r>
          </a:p>
          <a:p>
            <a:pPr lvl="2"/>
            <a:r>
              <a:rPr lang="en-US" sz="2000" dirty="0"/>
              <a:t>Semantic segmentation: classify each pixel to its semantic category, e.g., road, car, sky… </a:t>
            </a:r>
          </a:p>
          <a:p>
            <a:pPr lvl="2"/>
            <a:r>
              <a:rPr lang="en-US" sz="2000" dirty="0"/>
              <a:t>Instance segmentation: classify each pixel to an object instance, e.g., car1, car2…</a:t>
            </a:r>
          </a:p>
        </p:txBody>
      </p:sp>
      <p:sp>
        <p:nvSpPr>
          <p:cNvPr id="4" name="Slide Number Placeholder 3">
            <a:extLst>
              <a:ext uri="{FF2B5EF4-FFF2-40B4-BE49-F238E27FC236}">
                <a16:creationId xmlns:a16="http://schemas.microsoft.com/office/drawing/2014/main" id="{D88A99F9-6E8A-4974-9989-42F0A2D4A363}"/>
              </a:ext>
            </a:extLst>
          </p:cNvPr>
          <p:cNvSpPr>
            <a:spLocks noGrp="1"/>
          </p:cNvSpPr>
          <p:nvPr>
            <p:ph type="sldNum" sz="quarter" idx="12"/>
          </p:nvPr>
        </p:nvSpPr>
        <p:spPr/>
        <p:txBody>
          <a:bodyPr/>
          <a:lstStyle/>
          <a:p>
            <a:pPr>
              <a:defRPr/>
            </a:pPr>
            <a:fld id="{F57F456A-00AF-44E6-8D70-638C0D0130FF}" type="slidenum">
              <a:rPr lang="en-US" altLang="zh-CN" smtClean="0"/>
              <a:pPr>
                <a:defRPr/>
              </a:pPr>
              <a:t>62</a:t>
            </a:fld>
            <a:endParaRPr lang="en-US" altLang="zh-CN"/>
          </a:p>
        </p:txBody>
      </p:sp>
      <p:pic>
        <p:nvPicPr>
          <p:cNvPr id="6" name="Picture 5">
            <a:extLst>
              <a:ext uri="{FF2B5EF4-FFF2-40B4-BE49-F238E27FC236}">
                <a16:creationId xmlns:a16="http://schemas.microsoft.com/office/drawing/2014/main" id="{384E4CC7-ABB2-42D9-ACBD-7006293B949F}"/>
              </a:ext>
            </a:extLst>
          </p:cNvPr>
          <p:cNvPicPr>
            <a:picLocks noChangeAspect="1"/>
          </p:cNvPicPr>
          <p:nvPr/>
        </p:nvPicPr>
        <p:blipFill>
          <a:blip r:embed="rId2"/>
          <a:stretch>
            <a:fillRect/>
          </a:stretch>
        </p:blipFill>
        <p:spPr>
          <a:xfrm>
            <a:off x="1691680" y="4707198"/>
            <a:ext cx="5973009" cy="1962424"/>
          </a:xfrm>
          <a:prstGeom prst="rect">
            <a:avLst/>
          </a:prstGeom>
        </p:spPr>
      </p:pic>
    </p:spTree>
    <p:extLst>
      <p:ext uri="{BB962C8B-B14F-4D97-AF65-F5344CB8AC3E}">
        <p14:creationId xmlns:p14="http://schemas.microsoft.com/office/powerpoint/2010/main" val="1240078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81997-1F23-4236-9119-2EE6150D150E}"/>
              </a:ext>
            </a:extLst>
          </p:cNvPr>
          <p:cNvSpPr>
            <a:spLocks noGrp="1"/>
          </p:cNvSpPr>
          <p:nvPr>
            <p:ph type="title"/>
          </p:nvPr>
        </p:nvSpPr>
        <p:spPr/>
        <p:txBody>
          <a:bodyPr>
            <a:normAutofit fontScale="90000"/>
          </a:bodyPr>
          <a:lstStyle/>
          <a:p>
            <a:r>
              <a:rPr lang="en-US" dirty="0"/>
              <a:t>Mobileye's Autonomous Car What the System Sees</a:t>
            </a:r>
            <a:endParaRPr lang="en-SE" dirty="0"/>
          </a:p>
        </p:txBody>
      </p:sp>
      <p:pic>
        <p:nvPicPr>
          <p:cNvPr id="5" name="Mobileye's Autonomous Car What the System Sees 720">
            <a:hlinkClick r:id="" action="ppaction://media"/>
            <a:extLst>
              <a:ext uri="{FF2B5EF4-FFF2-40B4-BE49-F238E27FC236}">
                <a16:creationId xmlns:a16="http://schemas.microsoft.com/office/drawing/2014/main" id="{9D188E35-63EA-4DFF-9574-926A73ADE3C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95636" y="1203666"/>
            <a:ext cx="6552728" cy="5195654"/>
          </a:xfrm>
        </p:spPr>
      </p:pic>
      <p:sp>
        <p:nvSpPr>
          <p:cNvPr id="4" name="Slide Number Placeholder 3">
            <a:extLst>
              <a:ext uri="{FF2B5EF4-FFF2-40B4-BE49-F238E27FC236}">
                <a16:creationId xmlns:a16="http://schemas.microsoft.com/office/drawing/2014/main" id="{EA44CAB1-1EBA-456D-A2CA-5E6B8B39A56E}"/>
              </a:ext>
            </a:extLst>
          </p:cNvPr>
          <p:cNvSpPr>
            <a:spLocks noGrp="1"/>
          </p:cNvSpPr>
          <p:nvPr>
            <p:ph type="sldNum" sz="quarter" idx="12"/>
          </p:nvPr>
        </p:nvSpPr>
        <p:spPr/>
        <p:txBody>
          <a:bodyPr/>
          <a:lstStyle/>
          <a:p>
            <a:pPr>
              <a:defRPr/>
            </a:pPr>
            <a:fld id="{F57F456A-00AF-44E6-8D70-638C0D0130FF}" type="slidenum">
              <a:rPr lang="en-US" altLang="zh-CN" smtClean="0"/>
              <a:pPr>
                <a:defRPr/>
              </a:pPr>
              <a:t>63</a:t>
            </a:fld>
            <a:endParaRPr lang="en-US" altLang="zh-CN"/>
          </a:p>
        </p:txBody>
      </p:sp>
    </p:spTree>
    <p:extLst>
      <p:ext uri="{BB962C8B-B14F-4D97-AF65-F5344CB8AC3E}">
        <p14:creationId xmlns:p14="http://schemas.microsoft.com/office/powerpoint/2010/main" val="394799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6EE9-CA69-4610-9000-E1C16C37FF40}"/>
              </a:ext>
            </a:extLst>
          </p:cNvPr>
          <p:cNvSpPr>
            <a:spLocks noGrp="1"/>
          </p:cNvSpPr>
          <p:nvPr>
            <p:ph type="title"/>
          </p:nvPr>
        </p:nvSpPr>
        <p:spPr/>
        <p:txBody>
          <a:bodyPr/>
          <a:lstStyle/>
          <a:p>
            <a:r>
              <a:rPr lang="en-US" dirty="0"/>
              <a:t>AV Sensors Generates Big Data</a:t>
            </a:r>
            <a:endParaRPr lang="en-SE" dirty="0"/>
          </a:p>
        </p:txBody>
      </p:sp>
      <p:sp>
        <p:nvSpPr>
          <p:cNvPr id="3" name="Content Placeholder 2">
            <a:extLst>
              <a:ext uri="{FF2B5EF4-FFF2-40B4-BE49-F238E27FC236}">
                <a16:creationId xmlns:a16="http://schemas.microsoft.com/office/drawing/2014/main" id="{CB0D60B0-EAE4-4459-B5F6-8DEA9A560160}"/>
              </a:ext>
            </a:extLst>
          </p:cNvPr>
          <p:cNvSpPr>
            <a:spLocks noGrp="1"/>
          </p:cNvSpPr>
          <p:nvPr>
            <p:ph idx="1"/>
          </p:nvPr>
        </p:nvSpPr>
        <p:spPr>
          <a:xfrm>
            <a:off x="457200" y="1295400"/>
            <a:ext cx="8363272" cy="939552"/>
          </a:xfrm>
        </p:spPr>
        <p:txBody>
          <a:bodyPr>
            <a:normAutofit fontScale="62500" lnSpcReduction="20000"/>
          </a:bodyPr>
          <a:lstStyle/>
          <a:p>
            <a:r>
              <a:rPr lang="en-US" dirty="0"/>
              <a:t>Cameras and Lidars generate the most amount of data.</a:t>
            </a:r>
          </a:p>
          <a:p>
            <a:r>
              <a:rPr lang="en-US" dirty="0"/>
              <a:t>Sensor data must to be processed in real-time by perception algorithms.</a:t>
            </a:r>
            <a:endParaRPr lang="en-SE" dirty="0"/>
          </a:p>
        </p:txBody>
      </p:sp>
      <p:sp>
        <p:nvSpPr>
          <p:cNvPr id="4" name="Slide Number Placeholder 3">
            <a:extLst>
              <a:ext uri="{FF2B5EF4-FFF2-40B4-BE49-F238E27FC236}">
                <a16:creationId xmlns:a16="http://schemas.microsoft.com/office/drawing/2014/main" id="{DDB6422C-4504-438F-8EAD-B05610CCEDE8}"/>
              </a:ext>
            </a:extLst>
          </p:cNvPr>
          <p:cNvSpPr>
            <a:spLocks noGrp="1"/>
          </p:cNvSpPr>
          <p:nvPr>
            <p:ph type="sldNum" sz="quarter" idx="12"/>
          </p:nvPr>
        </p:nvSpPr>
        <p:spPr/>
        <p:txBody>
          <a:bodyPr/>
          <a:lstStyle/>
          <a:p>
            <a:pPr>
              <a:defRPr/>
            </a:pPr>
            <a:fld id="{F57F456A-00AF-44E6-8D70-638C0D0130FF}" type="slidenum">
              <a:rPr lang="en-US" altLang="zh-CN" smtClean="0"/>
              <a:pPr>
                <a:defRPr/>
              </a:pPr>
              <a:t>64</a:t>
            </a:fld>
            <a:endParaRPr lang="en-US" altLang="zh-CN"/>
          </a:p>
        </p:txBody>
      </p:sp>
      <p:pic>
        <p:nvPicPr>
          <p:cNvPr id="3074" name="Picture 2" descr="Autonomous Cars Could Drive a Deluge of Data Center Demand">
            <a:extLst>
              <a:ext uri="{FF2B5EF4-FFF2-40B4-BE49-F238E27FC236}">
                <a16:creationId xmlns:a16="http://schemas.microsoft.com/office/drawing/2014/main" id="{98689298-B2D9-474D-9551-2D7B8C275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2234952"/>
            <a:ext cx="7048500" cy="431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776E1E6-6C99-40A0-B203-DA924EE70008}"/>
              </a:ext>
            </a:extLst>
          </p:cNvPr>
          <p:cNvSpPr/>
          <p:nvPr/>
        </p:nvSpPr>
        <p:spPr>
          <a:xfrm>
            <a:off x="1871700" y="6611779"/>
            <a:ext cx="5400600" cy="246221"/>
          </a:xfrm>
          <a:prstGeom prst="rect">
            <a:avLst/>
          </a:prstGeom>
        </p:spPr>
        <p:txBody>
          <a:bodyPr wrap="square">
            <a:spAutoFit/>
          </a:bodyPr>
          <a:lstStyle/>
          <a:p>
            <a:r>
              <a:rPr lang="en-SE" sz="1000" dirty="0"/>
              <a:t>https://datacenterfrontier.com/autonomous-cars-could-drive-a-deluge-of-data-center-demand/</a:t>
            </a:r>
          </a:p>
        </p:txBody>
      </p:sp>
    </p:spTree>
    <p:extLst>
      <p:ext uri="{BB962C8B-B14F-4D97-AF65-F5344CB8AC3E}">
        <p14:creationId xmlns:p14="http://schemas.microsoft.com/office/powerpoint/2010/main" val="527250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38CA2-DC64-4290-AFA8-27713BC6387A}"/>
              </a:ext>
            </a:extLst>
          </p:cNvPr>
          <p:cNvSpPr>
            <a:spLocks noGrp="1"/>
          </p:cNvSpPr>
          <p:nvPr>
            <p:ph type="title"/>
          </p:nvPr>
        </p:nvSpPr>
        <p:spPr/>
        <p:txBody>
          <a:bodyPr/>
          <a:lstStyle/>
          <a:p>
            <a:r>
              <a:rPr lang="en-US" dirty="0">
                <a:solidFill>
                  <a:srgbClr val="FF0000"/>
                </a:solidFill>
              </a:rPr>
              <a:t>High-Definition (HD) Maps</a:t>
            </a:r>
            <a:endParaRPr lang="en-SE" dirty="0">
              <a:solidFill>
                <a:srgbClr val="FF0000"/>
              </a:solidFill>
            </a:endParaRPr>
          </a:p>
        </p:txBody>
      </p:sp>
      <p:sp>
        <p:nvSpPr>
          <p:cNvPr id="3" name="Content Placeholder 2">
            <a:extLst>
              <a:ext uri="{FF2B5EF4-FFF2-40B4-BE49-F238E27FC236}">
                <a16:creationId xmlns:a16="http://schemas.microsoft.com/office/drawing/2014/main" id="{BDEAA07B-A5CF-4298-A010-333B92E273A7}"/>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36669A4C-AD1C-4899-BE03-41D9C7EA478E}"/>
              </a:ext>
            </a:extLst>
          </p:cNvPr>
          <p:cNvSpPr>
            <a:spLocks noGrp="1"/>
          </p:cNvSpPr>
          <p:nvPr>
            <p:ph type="sldNum" sz="quarter" idx="12"/>
          </p:nvPr>
        </p:nvSpPr>
        <p:spPr/>
        <p:txBody>
          <a:bodyPr/>
          <a:lstStyle/>
          <a:p>
            <a:pPr>
              <a:defRPr/>
            </a:pPr>
            <a:fld id="{F57F456A-00AF-44E6-8D70-638C0D0130FF}" type="slidenum">
              <a:rPr lang="en-US" altLang="zh-CN" smtClean="0"/>
              <a:pPr>
                <a:defRPr/>
              </a:pPr>
              <a:t>65</a:t>
            </a:fld>
            <a:endParaRPr lang="en-US" altLang="zh-CN"/>
          </a:p>
        </p:txBody>
      </p:sp>
      <p:pic>
        <p:nvPicPr>
          <p:cNvPr id="3074" name="Picture 2" descr="BMW China and Beijing-based Mapping Company NavInfo to Develop HD Maps for Autonomous Driving">
            <a:extLst>
              <a:ext uri="{FF2B5EF4-FFF2-40B4-BE49-F238E27FC236}">
                <a16:creationId xmlns:a16="http://schemas.microsoft.com/office/drawing/2014/main" id="{F420D9A5-8D53-429E-A231-DFD02FB39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53" y="1412776"/>
            <a:ext cx="8792338" cy="4495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346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4538-079B-48B9-BC68-6940AA673479}"/>
              </a:ext>
            </a:extLst>
          </p:cNvPr>
          <p:cNvSpPr>
            <a:spLocks noGrp="1"/>
          </p:cNvSpPr>
          <p:nvPr>
            <p:ph type="title"/>
          </p:nvPr>
        </p:nvSpPr>
        <p:spPr/>
        <p:txBody>
          <a:bodyPr/>
          <a:lstStyle/>
          <a:p>
            <a:r>
              <a:rPr lang="en-US" dirty="0"/>
              <a:t>HD Maps</a:t>
            </a:r>
            <a:endParaRPr lang="en-SE" dirty="0"/>
          </a:p>
        </p:txBody>
      </p:sp>
      <p:sp>
        <p:nvSpPr>
          <p:cNvPr id="3" name="Content Placeholder 2">
            <a:extLst>
              <a:ext uri="{FF2B5EF4-FFF2-40B4-BE49-F238E27FC236}">
                <a16:creationId xmlns:a16="http://schemas.microsoft.com/office/drawing/2014/main" id="{E5A1ABAC-9E07-4E9C-9979-417D84C97028}"/>
              </a:ext>
            </a:extLst>
          </p:cNvPr>
          <p:cNvSpPr>
            <a:spLocks noGrp="1"/>
          </p:cNvSpPr>
          <p:nvPr>
            <p:ph idx="1"/>
          </p:nvPr>
        </p:nvSpPr>
        <p:spPr>
          <a:xfrm>
            <a:off x="76200" y="1295400"/>
            <a:ext cx="4757444" cy="5445968"/>
          </a:xfrm>
        </p:spPr>
        <p:txBody>
          <a:bodyPr>
            <a:normAutofit fontScale="70000" lnSpcReduction="20000"/>
          </a:bodyPr>
          <a:lstStyle/>
          <a:p>
            <a:r>
              <a:rPr lang="en-US" dirty="0"/>
              <a:t>Different from navigation maps (e.g., Google Maps) designed for human eyes, HD maps are designed for processing by computers</a:t>
            </a:r>
          </a:p>
          <a:p>
            <a:pPr lvl="1"/>
            <a:r>
              <a:rPr lang="en-US" dirty="0"/>
              <a:t>Highly-accurate (centimeter-level) 3D representation of the road network, e.g., cross section layout; locations of traffic lights/signs; semantic information on certain road segments (speed limits…)</a:t>
            </a:r>
          </a:p>
          <a:p>
            <a:r>
              <a:rPr lang="en-US" dirty="0"/>
              <a:t>Benefits</a:t>
            </a:r>
          </a:p>
          <a:p>
            <a:pPr lvl="1"/>
            <a:r>
              <a:rPr lang="en-US" dirty="0"/>
              <a:t>Help reduce Region-of-Interest (ROI) for detection of traffic elements</a:t>
            </a:r>
          </a:p>
          <a:p>
            <a:pPr lvl="1"/>
            <a:r>
              <a:rPr lang="en-US" dirty="0"/>
              <a:t>Help with AV localization based on known object positions</a:t>
            </a:r>
          </a:p>
          <a:p>
            <a:pPr lvl="1"/>
            <a:r>
              <a:rPr lang="en-US" dirty="0"/>
              <a:t>help with recognition of lane center line</a:t>
            </a:r>
            <a:endParaRPr lang="en-SE" dirty="0"/>
          </a:p>
        </p:txBody>
      </p:sp>
      <p:sp>
        <p:nvSpPr>
          <p:cNvPr id="4" name="Slide Number Placeholder 3">
            <a:extLst>
              <a:ext uri="{FF2B5EF4-FFF2-40B4-BE49-F238E27FC236}">
                <a16:creationId xmlns:a16="http://schemas.microsoft.com/office/drawing/2014/main" id="{03A7AFB7-3FF5-4C25-BDF9-A7F825EA45B7}"/>
              </a:ext>
            </a:extLst>
          </p:cNvPr>
          <p:cNvSpPr>
            <a:spLocks noGrp="1"/>
          </p:cNvSpPr>
          <p:nvPr>
            <p:ph type="sldNum" sz="quarter" idx="12"/>
          </p:nvPr>
        </p:nvSpPr>
        <p:spPr/>
        <p:txBody>
          <a:bodyPr/>
          <a:lstStyle/>
          <a:p>
            <a:pPr>
              <a:defRPr/>
            </a:pPr>
            <a:fld id="{F57F456A-00AF-44E6-8D70-638C0D0130FF}" type="slidenum">
              <a:rPr lang="en-US" altLang="zh-CN" smtClean="0"/>
              <a:pPr>
                <a:defRPr/>
              </a:pPr>
              <a:t>66</a:t>
            </a:fld>
            <a:endParaRPr lang="en-US" altLang="zh-CN"/>
          </a:p>
        </p:txBody>
      </p:sp>
      <p:pic>
        <p:nvPicPr>
          <p:cNvPr id="5" name="Picture 4">
            <a:extLst>
              <a:ext uri="{FF2B5EF4-FFF2-40B4-BE49-F238E27FC236}">
                <a16:creationId xmlns:a16="http://schemas.microsoft.com/office/drawing/2014/main" id="{3E091B94-12D7-4D6A-97B9-FE273A21245A}"/>
              </a:ext>
            </a:extLst>
          </p:cNvPr>
          <p:cNvPicPr>
            <a:picLocks noChangeAspect="1"/>
          </p:cNvPicPr>
          <p:nvPr/>
        </p:nvPicPr>
        <p:blipFill>
          <a:blip r:embed="rId2"/>
          <a:stretch>
            <a:fillRect/>
          </a:stretch>
        </p:blipFill>
        <p:spPr>
          <a:xfrm>
            <a:off x="4833644" y="1412776"/>
            <a:ext cx="4201111" cy="4563112"/>
          </a:xfrm>
          <a:prstGeom prst="rect">
            <a:avLst/>
          </a:prstGeom>
        </p:spPr>
      </p:pic>
    </p:spTree>
    <p:extLst>
      <p:ext uri="{BB962C8B-B14F-4D97-AF65-F5344CB8AC3E}">
        <p14:creationId xmlns:p14="http://schemas.microsoft.com/office/powerpoint/2010/main" val="2256683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C5C6-B679-4F1C-BFFD-DDBF44D75495}"/>
              </a:ext>
            </a:extLst>
          </p:cNvPr>
          <p:cNvSpPr>
            <a:spLocks noGrp="1"/>
          </p:cNvSpPr>
          <p:nvPr>
            <p:ph type="title"/>
          </p:nvPr>
        </p:nvSpPr>
        <p:spPr/>
        <p:txBody>
          <a:bodyPr/>
          <a:lstStyle/>
          <a:p>
            <a:r>
              <a:rPr lang="en-US" dirty="0"/>
              <a:t>Are HD Maps Necessary?</a:t>
            </a:r>
            <a:endParaRPr lang="en-SE" dirty="0"/>
          </a:p>
        </p:txBody>
      </p:sp>
      <p:sp>
        <p:nvSpPr>
          <p:cNvPr id="3" name="Content Placeholder 2">
            <a:extLst>
              <a:ext uri="{FF2B5EF4-FFF2-40B4-BE49-F238E27FC236}">
                <a16:creationId xmlns:a16="http://schemas.microsoft.com/office/drawing/2014/main" id="{A99FA73F-2E6A-43EC-BDBA-8DFA3990D1D1}"/>
              </a:ext>
            </a:extLst>
          </p:cNvPr>
          <p:cNvSpPr>
            <a:spLocks noGrp="1"/>
          </p:cNvSpPr>
          <p:nvPr>
            <p:ph idx="1"/>
          </p:nvPr>
        </p:nvSpPr>
        <p:spPr>
          <a:xfrm>
            <a:off x="457200" y="1295400"/>
            <a:ext cx="8229600" cy="5287962"/>
          </a:xfrm>
        </p:spPr>
        <p:txBody>
          <a:bodyPr>
            <a:normAutofit fontScale="85000" lnSpcReduction="10000"/>
          </a:bodyPr>
          <a:lstStyle/>
          <a:p>
            <a:r>
              <a:rPr lang="en-US" dirty="0"/>
              <a:t>Humans don’t need HD maps to drive</a:t>
            </a:r>
          </a:p>
          <a:p>
            <a:r>
              <a:rPr lang="en-US" dirty="0"/>
              <a:t>HD maps vs. on-board sensing</a:t>
            </a:r>
          </a:p>
          <a:p>
            <a:pPr lvl="1"/>
            <a:r>
              <a:rPr lang="en-US" dirty="0"/>
              <a:t>Use of HD maps limits the area of operation; </a:t>
            </a:r>
            <a:r>
              <a:rPr lang="en-US" dirty="0" err="1"/>
              <a:t>mapless</a:t>
            </a:r>
            <a:r>
              <a:rPr lang="en-US" dirty="0"/>
              <a:t> systems allow universal operation anywhere.</a:t>
            </a:r>
          </a:p>
          <a:p>
            <a:pPr lvl="1"/>
            <a:r>
              <a:rPr lang="en-US" dirty="0"/>
              <a:t>Use of HD maps reduces the computational burden on on-board sensing: the more that has already been mapped out, the easier it is for the on-board system to focus on the moving parts; </a:t>
            </a:r>
            <a:r>
              <a:rPr lang="en-US" dirty="0" err="1"/>
              <a:t>mapless</a:t>
            </a:r>
            <a:r>
              <a:rPr lang="en-US" dirty="0"/>
              <a:t> systems must figure out everything on-the-fly with no prior knowledge of the environment</a:t>
            </a:r>
          </a:p>
          <a:p>
            <a:r>
              <a:rPr lang="en-US" dirty="0"/>
              <a:t>It is generally agreed that L4-L5 levels of automation cannot work without HD maps, at least for now; L2-L3 levels may work without them (e.g., Tesla does not use HD maps)</a:t>
            </a:r>
          </a:p>
        </p:txBody>
      </p:sp>
      <p:sp>
        <p:nvSpPr>
          <p:cNvPr id="4" name="Slide Number Placeholder 3">
            <a:extLst>
              <a:ext uri="{FF2B5EF4-FFF2-40B4-BE49-F238E27FC236}">
                <a16:creationId xmlns:a16="http://schemas.microsoft.com/office/drawing/2014/main" id="{9801F818-BB14-4A14-B743-7687EB0915A7}"/>
              </a:ext>
            </a:extLst>
          </p:cNvPr>
          <p:cNvSpPr>
            <a:spLocks noGrp="1"/>
          </p:cNvSpPr>
          <p:nvPr>
            <p:ph type="sldNum" sz="quarter" idx="12"/>
          </p:nvPr>
        </p:nvSpPr>
        <p:spPr/>
        <p:txBody>
          <a:bodyPr/>
          <a:lstStyle/>
          <a:p>
            <a:pPr>
              <a:defRPr/>
            </a:pPr>
            <a:fld id="{F57F456A-00AF-44E6-8D70-638C0D0130FF}" type="slidenum">
              <a:rPr lang="en-US" altLang="zh-CN" smtClean="0"/>
              <a:pPr>
                <a:defRPr/>
              </a:pPr>
              <a:t>67</a:t>
            </a:fld>
            <a:endParaRPr lang="en-US" altLang="zh-CN"/>
          </a:p>
        </p:txBody>
      </p:sp>
    </p:spTree>
    <p:extLst>
      <p:ext uri="{BB962C8B-B14F-4D97-AF65-F5344CB8AC3E}">
        <p14:creationId xmlns:p14="http://schemas.microsoft.com/office/powerpoint/2010/main" val="41887970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8041-9520-4169-8E16-A4655713AA50}"/>
              </a:ext>
            </a:extLst>
          </p:cNvPr>
          <p:cNvSpPr>
            <a:spLocks noGrp="1"/>
          </p:cNvSpPr>
          <p:nvPr>
            <p:ph type="title"/>
          </p:nvPr>
        </p:nvSpPr>
        <p:spPr/>
        <p:txBody>
          <a:bodyPr/>
          <a:lstStyle/>
          <a:p>
            <a:r>
              <a:rPr lang="en-US" dirty="0">
                <a:solidFill>
                  <a:srgbClr val="FF0000"/>
                </a:solidFill>
              </a:rPr>
              <a:t>HARDWARE PLATFORMS</a:t>
            </a:r>
            <a:endParaRPr lang="en-SE" dirty="0">
              <a:solidFill>
                <a:srgbClr val="FF0000"/>
              </a:solidFill>
            </a:endParaRPr>
          </a:p>
        </p:txBody>
      </p:sp>
      <p:sp>
        <p:nvSpPr>
          <p:cNvPr id="3" name="Content Placeholder 2">
            <a:extLst>
              <a:ext uri="{FF2B5EF4-FFF2-40B4-BE49-F238E27FC236}">
                <a16:creationId xmlns:a16="http://schemas.microsoft.com/office/drawing/2014/main" id="{BD7EA9EE-1808-47D2-8300-8442AE396871}"/>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32BCCDF2-9BAB-457C-909C-2A073BEBDD01}"/>
              </a:ext>
            </a:extLst>
          </p:cNvPr>
          <p:cNvSpPr>
            <a:spLocks noGrp="1"/>
          </p:cNvSpPr>
          <p:nvPr>
            <p:ph type="sldNum" sz="quarter" idx="12"/>
          </p:nvPr>
        </p:nvSpPr>
        <p:spPr/>
        <p:txBody>
          <a:bodyPr/>
          <a:lstStyle/>
          <a:p>
            <a:pPr>
              <a:defRPr/>
            </a:pPr>
            <a:fld id="{F57F456A-00AF-44E6-8D70-638C0D0130FF}" type="slidenum">
              <a:rPr lang="en-US" altLang="zh-CN" smtClean="0"/>
              <a:pPr>
                <a:defRPr/>
              </a:pPr>
              <a:t>68</a:t>
            </a:fld>
            <a:endParaRPr lang="en-US" altLang="zh-CN"/>
          </a:p>
        </p:txBody>
      </p:sp>
      <p:pic>
        <p:nvPicPr>
          <p:cNvPr id="6146" name="Picture 2" descr="Image result for computer chips">
            <a:extLst>
              <a:ext uri="{FF2B5EF4-FFF2-40B4-BE49-F238E27FC236}">
                <a16:creationId xmlns:a16="http://schemas.microsoft.com/office/drawing/2014/main" id="{6DE666B4-9E80-4BD9-A778-C934DADCA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62148"/>
            <a:ext cx="7056784" cy="546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915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utomotive Networking">
            <a:extLst>
              <a:ext uri="{FF2B5EF4-FFF2-40B4-BE49-F238E27FC236}">
                <a16:creationId xmlns:a16="http://schemas.microsoft.com/office/drawing/2014/main" id="{885A4060-F1C2-4BE8-9249-60A2B7521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295" y="2012031"/>
            <a:ext cx="5538705" cy="32160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C26C29-78AC-4E04-B71E-F7D73F661226}"/>
              </a:ext>
            </a:extLst>
          </p:cNvPr>
          <p:cNvSpPr>
            <a:spLocks noGrp="1"/>
          </p:cNvSpPr>
          <p:nvPr>
            <p:ph type="title"/>
          </p:nvPr>
        </p:nvSpPr>
        <p:spPr/>
        <p:txBody>
          <a:bodyPr>
            <a:normAutofit fontScale="90000"/>
          </a:bodyPr>
          <a:lstStyle/>
          <a:p>
            <a:r>
              <a:rPr lang="en-US" dirty="0"/>
              <a:t>Typical Automotive E/E Architecture</a:t>
            </a:r>
            <a:endParaRPr lang="en-SE" dirty="0"/>
          </a:p>
        </p:txBody>
      </p:sp>
      <p:sp>
        <p:nvSpPr>
          <p:cNvPr id="3" name="Content Placeholder 2">
            <a:extLst>
              <a:ext uri="{FF2B5EF4-FFF2-40B4-BE49-F238E27FC236}">
                <a16:creationId xmlns:a16="http://schemas.microsoft.com/office/drawing/2014/main" id="{0D707F57-7C7F-4A8A-ABCA-004C119BC3AD}"/>
              </a:ext>
            </a:extLst>
          </p:cNvPr>
          <p:cNvSpPr>
            <a:spLocks noGrp="1"/>
          </p:cNvSpPr>
          <p:nvPr>
            <p:ph idx="1"/>
          </p:nvPr>
        </p:nvSpPr>
        <p:spPr>
          <a:xfrm>
            <a:off x="76200" y="1144252"/>
            <a:ext cx="3919736" cy="5590637"/>
          </a:xfrm>
        </p:spPr>
        <p:txBody>
          <a:bodyPr>
            <a:normAutofit fontScale="55000" lnSpcReduction="20000"/>
          </a:bodyPr>
          <a:lstStyle/>
          <a:p>
            <a:r>
              <a:rPr lang="en-US" dirty="0"/>
              <a:t>Ethernet as high-bandwidth backbone network</a:t>
            </a:r>
          </a:p>
          <a:p>
            <a:pPr lvl="1"/>
            <a:r>
              <a:rPr lang="en-US" dirty="0"/>
              <a:t>Ethernet TSN posed to be the dominating standard protocol.</a:t>
            </a:r>
          </a:p>
          <a:p>
            <a:pPr lvl="1"/>
            <a:r>
              <a:rPr lang="en-US" dirty="0"/>
              <a:t>Regular Ethernet is also used for diagnostics</a:t>
            </a:r>
          </a:p>
          <a:p>
            <a:r>
              <a:rPr lang="en-US" dirty="0" err="1"/>
              <a:t>FlexRay</a:t>
            </a:r>
            <a:r>
              <a:rPr lang="en-US" dirty="0"/>
              <a:t> for safety-critical X-by-Wire, where X stands for brake, steer, drive…</a:t>
            </a:r>
          </a:p>
          <a:p>
            <a:pPr lvl="1"/>
            <a:r>
              <a:rPr lang="en-US" dirty="0"/>
              <a:t>Gradually being replaced by Ethernet</a:t>
            </a:r>
          </a:p>
          <a:p>
            <a:r>
              <a:rPr lang="en-US" dirty="0"/>
              <a:t>Media Oriented Systems Transport (MOST) for multimedia transmission</a:t>
            </a:r>
          </a:p>
          <a:p>
            <a:pPr lvl="1"/>
            <a:r>
              <a:rPr lang="en-US" dirty="0"/>
              <a:t>Gradually being replaced by Ethernet</a:t>
            </a:r>
          </a:p>
          <a:p>
            <a:r>
              <a:rPr lang="en-US" dirty="0"/>
              <a:t>CAN (Controller Area Network) for low-bandwidth network and interfacing with sensors/actuators</a:t>
            </a:r>
          </a:p>
          <a:p>
            <a:r>
              <a:rPr lang="en-US" dirty="0"/>
              <a:t>LIN (Local Interconnect Network) for body electronics, e.g., door, light, rearview mirrors…</a:t>
            </a:r>
          </a:p>
          <a:p>
            <a:pPr lvl="1"/>
            <a:endParaRPr lang="en-US" dirty="0"/>
          </a:p>
          <a:p>
            <a:endParaRPr lang="en-US" dirty="0"/>
          </a:p>
          <a:p>
            <a:pPr lvl="1"/>
            <a:endParaRPr lang="en-US" dirty="0"/>
          </a:p>
          <a:p>
            <a:pPr lvl="1"/>
            <a:endParaRPr lang="en-SE" dirty="0"/>
          </a:p>
        </p:txBody>
      </p:sp>
      <p:sp>
        <p:nvSpPr>
          <p:cNvPr id="4" name="Slide Number Placeholder 3">
            <a:extLst>
              <a:ext uri="{FF2B5EF4-FFF2-40B4-BE49-F238E27FC236}">
                <a16:creationId xmlns:a16="http://schemas.microsoft.com/office/drawing/2014/main" id="{1A7D4072-8929-4D3C-A886-CC878C5B69BA}"/>
              </a:ext>
            </a:extLst>
          </p:cNvPr>
          <p:cNvSpPr>
            <a:spLocks noGrp="1"/>
          </p:cNvSpPr>
          <p:nvPr>
            <p:ph type="sldNum" sz="quarter" idx="12"/>
          </p:nvPr>
        </p:nvSpPr>
        <p:spPr/>
        <p:txBody>
          <a:bodyPr/>
          <a:lstStyle/>
          <a:p>
            <a:pPr>
              <a:defRPr/>
            </a:pPr>
            <a:fld id="{F57F456A-00AF-44E6-8D70-638C0D0130FF}" type="slidenum">
              <a:rPr lang="en-US" altLang="zh-CN" smtClean="0"/>
              <a:pPr>
                <a:defRPr/>
              </a:pPr>
              <a:t>69</a:t>
            </a:fld>
            <a:endParaRPr lang="en-US" altLang="zh-CN"/>
          </a:p>
        </p:txBody>
      </p:sp>
      <p:sp>
        <p:nvSpPr>
          <p:cNvPr id="5" name="Rectangle 4">
            <a:extLst>
              <a:ext uri="{FF2B5EF4-FFF2-40B4-BE49-F238E27FC236}">
                <a16:creationId xmlns:a16="http://schemas.microsoft.com/office/drawing/2014/main" id="{3477ED9D-EB04-45BC-94AE-EA7702FCB056}"/>
              </a:ext>
            </a:extLst>
          </p:cNvPr>
          <p:cNvSpPr/>
          <p:nvPr/>
        </p:nvSpPr>
        <p:spPr>
          <a:xfrm>
            <a:off x="2051720" y="6611779"/>
            <a:ext cx="5616624" cy="246221"/>
          </a:xfrm>
          <a:prstGeom prst="rect">
            <a:avLst/>
          </a:prstGeom>
        </p:spPr>
        <p:txBody>
          <a:bodyPr wrap="square">
            <a:spAutoFit/>
          </a:bodyPr>
          <a:lstStyle/>
          <a:p>
            <a:r>
              <a:rPr lang="en-SE" sz="1000" dirty="0"/>
              <a:t>https://www.renesas.com/eu/en/solutions/automotive/technology/networking-solutions.html</a:t>
            </a:r>
          </a:p>
        </p:txBody>
      </p:sp>
    </p:spTree>
    <p:extLst>
      <p:ext uri="{BB962C8B-B14F-4D97-AF65-F5344CB8AC3E}">
        <p14:creationId xmlns:p14="http://schemas.microsoft.com/office/powerpoint/2010/main" val="1846632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CB2466-B4B5-4E45-8613-11DEDBA9EB61}"/>
              </a:ext>
            </a:extLst>
          </p:cNvPr>
          <p:cNvSpPr>
            <a:spLocks noGrp="1"/>
          </p:cNvSpPr>
          <p:nvPr>
            <p:ph idx="1"/>
          </p:nvPr>
        </p:nvSpPr>
        <p:spPr>
          <a:xfrm>
            <a:off x="457200" y="1295400"/>
            <a:ext cx="8229600" cy="2941902"/>
          </a:xfrm>
        </p:spPr>
        <p:txBody>
          <a:bodyPr>
            <a:normAutofit lnSpcReduction="10000"/>
          </a:bodyPr>
          <a:lstStyle/>
          <a:p>
            <a:r>
              <a:rPr lang="en-US" dirty="0"/>
              <a:t>Can refer to any type of Autonomous Mobile Robot.</a:t>
            </a:r>
          </a:p>
          <a:p>
            <a:pPr lvl="1"/>
            <a:r>
              <a:rPr lang="en-US" dirty="0"/>
              <a:t>Not just Self-Driving Cars (SDCs)</a:t>
            </a:r>
          </a:p>
          <a:p>
            <a:r>
              <a:rPr lang="en-US" dirty="0"/>
              <a:t>Many techniques for SDCs covered in this course are generally applicable to other types of AVs. </a:t>
            </a:r>
            <a:endParaRPr lang="en-SE" dirty="0"/>
          </a:p>
        </p:txBody>
      </p:sp>
      <p:sp>
        <p:nvSpPr>
          <p:cNvPr id="4" name="Slide Number Placeholder 3">
            <a:extLst>
              <a:ext uri="{FF2B5EF4-FFF2-40B4-BE49-F238E27FC236}">
                <a16:creationId xmlns:a16="http://schemas.microsoft.com/office/drawing/2014/main" id="{7844CFB3-62C2-4DBB-9873-5E13E32793C8}"/>
              </a:ext>
            </a:extLst>
          </p:cNvPr>
          <p:cNvSpPr>
            <a:spLocks noGrp="1"/>
          </p:cNvSpPr>
          <p:nvPr>
            <p:ph type="sldNum" sz="quarter" idx="12"/>
          </p:nvPr>
        </p:nvSpPr>
        <p:spPr/>
        <p:txBody>
          <a:bodyPr/>
          <a:lstStyle/>
          <a:p>
            <a:pPr>
              <a:defRPr/>
            </a:pPr>
            <a:fld id="{F57F456A-00AF-44E6-8D70-638C0D0130FF}" type="slidenum">
              <a:rPr lang="en-US" altLang="zh-CN" smtClean="0"/>
              <a:pPr>
                <a:defRPr/>
              </a:pPr>
              <a:t>7</a:t>
            </a:fld>
            <a:endParaRPr lang="en-US" altLang="zh-CN"/>
          </a:p>
        </p:txBody>
      </p:sp>
      <p:pic>
        <p:nvPicPr>
          <p:cNvPr id="6" name="Picture 2" descr="“solar drone”的图片搜索结果">
            <a:extLst>
              <a:ext uri="{FF2B5EF4-FFF2-40B4-BE49-F238E27FC236}">
                <a16:creationId xmlns:a16="http://schemas.microsoft.com/office/drawing/2014/main" id="{4A938A07-4AD9-4DF2-B00E-89F6C5768E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5207" y="4237302"/>
            <a:ext cx="2062946" cy="1823645"/>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3">
            <a:extLst>
              <a:ext uri="{FF2B5EF4-FFF2-40B4-BE49-F238E27FC236}">
                <a16:creationId xmlns:a16="http://schemas.microsoft.com/office/drawing/2014/main" id="{B5985FEE-2EC1-4FF6-B25C-17D28DD97757}"/>
              </a:ext>
            </a:extLst>
          </p:cNvPr>
          <p:cNvPicPr>
            <a:picLocks noChangeAspect="1"/>
          </p:cNvPicPr>
          <p:nvPr/>
        </p:nvPicPr>
        <p:blipFill>
          <a:blip r:embed="rId3"/>
          <a:stretch>
            <a:fillRect/>
          </a:stretch>
        </p:blipFill>
        <p:spPr>
          <a:xfrm>
            <a:off x="107504" y="4237302"/>
            <a:ext cx="2274439" cy="1823645"/>
          </a:xfrm>
          <a:prstGeom prst="rect">
            <a:avLst/>
          </a:prstGeom>
          <a:solidFill>
            <a:schemeClr val="bg1"/>
          </a:solidFill>
        </p:spPr>
      </p:pic>
      <p:sp>
        <p:nvSpPr>
          <p:cNvPr id="9" name="Rectangle 4">
            <a:extLst>
              <a:ext uri="{FF2B5EF4-FFF2-40B4-BE49-F238E27FC236}">
                <a16:creationId xmlns:a16="http://schemas.microsoft.com/office/drawing/2014/main" id="{B51629A5-6776-4E31-8EA5-99D7FCA3219B}"/>
              </a:ext>
            </a:extLst>
          </p:cNvPr>
          <p:cNvSpPr/>
          <p:nvPr/>
        </p:nvSpPr>
        <p:spPr>
          <a:xfrm>
            <a:off x="294116" y="6047817"/>
            <a:ext cx="1901214" cy="369332"/>
          </a:xfrm>
          <a:prstGeom prst="rect">
            <a:avLst/>
          </a:prstGeom>
        </p:spPr>
        <p:txBody>
          <a:bodyPr wrap="square">
            <a:spAutoFit/>
          </a:bodyPr>
          <a:lstStyle/>
          <a:p>
            <a:pPr algn="ctr">
              <a:spcBef>
                <a:spcPts val="0"/>
              </a:spcBef>
              <a:spcAft>
                <a:spcPts val="0"/>
              </a:spcAft>
              <a:defRPr/>
            </a:pPr>
            <a:r>
              <a:rPr lang="en-US" sz="1800" kern="100" dirty="0">
                <a:latin typeface="Times New Roman" panose="02020603050405020304" pitchFamily="18" charset="0"/>
                <a:ea typeface="SimSun" panose="02010600030101010101" pitchFamily="2" charset="-122"/>
              </a:rPr>
              <a:t>Self-Driving Cars</a:t>
            </a:r>
            <a:endParaRPr lang="en-US" sz="8000" kern="100" dirty="0">
              <a:latin typeface="Times New Roman" panose="02020603050405020304" pitchFamily="18" charset="0"/>
              <a:ea typeface="SimSun" panose="02010600030101010101" pitchFamily="2" charset="-122"/>
            </a:endParaRPr>
          </a:p>
        </p:txBody>
      </p:sp>
      <p:sp>
        <p:nvSpPr>
          <p:cNvPr id="10" name="Rectangle 4">
            <a:extLst>
              <a:ext uri="{FF2B5EF4-FFF2-40B4-BE49-F238E27FC236}">
                <a16:creationId xmlns:a16="http://schemas.microsoft.com/office/drawing/2014/main" id="{BBDFC4D0-2CAF-44DB-80DC-684FC95908F8}"/>
              </a:ext>
            </a:extLst>
          </p:cNvPr>
          <p:cNvSpPr/>
          <p:nvPr/>
        </p:nvSpPr>
        <p:spPr>
          <a:xfrm>
            <a:off x="2566073" y="6047817"/>
            <a:ext cx="1901214" cy="369332"/>
          </a:xfrm>
          <a:prstGeom prst="rect">
            <a:avLst/>
          </a:prstGeom>
        </p:spPr>
        <p:txBody>
          <a:bodyPr wrap="square">
            <a:spAutoFit/>
          </a:bodyPr>
          <a:lstStyle/>
          <a:p>
            <a:pPr algn="ctr">
              <a:spcBef>
                <a:spcPts val="0"/>
              </a:spcBef>
              <a:spcAft>
                <a:spcPts val="0"/>
              </a:spcAft>
              <a:defRPr/>
            </a:pPr>
            <a:r>
              <a:rPr lang="en-US" sz="1800" kern="100" dirty="0">
                <a:latin typeface="Times New Roman" panose="02020603050405020304" pitchFamily="18" charset="0"/>
                <a:ea typeface="SimSun" panose="02010600030101010101" pitchFamily="2" charset="-122"/>
              </a:rPr>
              <a:t>Drones</a:t>
            </a:r>
            <a:endParaRPr lang="en-US" sz="8000" kern="100" dirty="0">
              <a:latin typeface="Times New Roman" panose="02020603050405020304" pitchFamily="18" charset="0"/>
              <a:ea typeface="SimSun" panose="02010600030101010101" pitchFamily="2" charset="-122"/>
            </a:endParaRPr>
          </a:p>
        </p:txBody>
      </p:sp>
      <p:sp>
        <p:nvSpPr>
          <p:cNvPr id="12" name="Title 11">
            <a:extLst>
              <a:ext uri="{FF2B5EF4-FFF2-40B4-BE49-F238E27FC236}">
                <a16:creationId xmlns:a16="http://schemas.microsoft.com/office/drawing/2014/main" id="{BFDF6E2E-C8BB-4D23-8DD1-5777B3AD5DD2}"/>
              </a:ext>
            </a:extLst>
          </p:cNvPr>
          <p:cNvSpPr>
            <a:spLocks noGrp="1"/>
          </p:cNvSpPr>
          <p:nvPr>
            <p:ph type="title"/>
          </p:nvPr>
        </p:nvSpPr>
        <p:spPr/>
        <p:txBody>
          <a:bodyPr/>
          <a:lstStyle/>
          <a:p>
            <a:r>
              <a:rPr lang="en-US" dirty="0"/>
              <a:t>Autonomous Vehicles (AVs)</a:t>
            </a:r>
            <a:endParaRPr lang="en-SE" dirty="0"/>
          </a:p>
        </p:txBody>
      </p:sp>
      <p:pic>
        <p:nvPicPr>
          <p:cNvPr id="13" name="Picture 12">
            <a:extLst>
              <a:ext uri="{FF2B5EF4-FFF2-40B4-BE49-F238E27FC236}">
                <a16:creationId xmlns:a16="http://schemas.microsoft.com/office/drawing/2014/main" id="{8817E581-6E81-4296-ABE8-38A6827A8DD9}"/>
              </a:ext>
            </a:extLst>
          </p:cNvPr>
          <p:cNvPicPr>
            <a:picLocks noChangeAspect="1"/>
          </p:cNvPicPr>
          <p:nvPr/>
        </p:nvPicPr>
        <p:blipFill>
          <a:blip r:embed="rId4"/>
          <a:stretch>
            <a:fillRect/>
          </a:stretch>
        </p:blipFill>
        <p:spPr>
          <a:xfrm>
            <a:off x="6662941" y="4601946"/>
            <a:ext cx="1961706" cy="1459001"/>
          </a:xfrm>
          <a:prstGeom prst="rect">
            <a:avLst/>
          </a:prstGeom>
        </p:spPr>
      </p:pic>
      <p:sp>
        <p:nvSpPr>
          <p:cNvPr id="15" name="Rectangle 4">
            <a:extLst>
              <a:ext uri="{FF2B5EF4-FFF2-40B4-BE49-F238E27FC236}">
                <a16:creationId xmlns:a16="http://schemas.microsoft.com/office/drawing/2014/main" id="{22F5B9AB-78C6-4222-8501-737DB1EE474F}"/>
              </a:ext>
            </a:extLst>
          </p:cNvPr>
          <p:cNvSpPr/>
          <p:nvPr/>
        </p:nvSpPr>
        <p:spPr>
          <a:xfrm>
            <a:off x="6690789" y="6047817"/>
            <a:ext cx="2063276" cy="646331"/>
          </a:xfrm>
          <a:prstGeom prst="rect">
            <a:avLst/>
          </a:prstGeom>
        </p:spPr>
        <p:txBody>
          <a:bodyPr wrap="square">
            <a:spAutoFit/>
          </a:bodyPr>
          <a:lstStyle/>
          <a:p>
            <a:pPr algn="ctr">
              <a:spcBef>
                <a:spcPts val="0"/>
              </a:spcBef>
              <a:spcAft>
                <a:spcPts val="0"/>
              </a:spcAft>
              <a:defRPr/>
            </a:pPr>
            <a:r>
              <a:rPr lang="en-US" sz="1800" kern="100" dirty="0">
                <a:latin typeface="Times New Roman" panose="02020603050405020304" pitchFamily="18" charset="0"/>
                <a:ea typeface="SimSun" panose="02010600030101010101" pitchFamily="2" charset="-122"/>
              </a:rPr>
              <a:t>Indoor-Cleaning Robots</a:t>
            </a:r>
            <a:endParaRPr lang="en-US" sz="8000" kern="100" dirty="0">
              <a:latin typeface="Times New Roman" panose="02020603050405020304" pitchFamily="18" charset="0"/>
              <a:ea typeface="SimSun" panose="02010600030101010101" pitchFamily="2" charset="-122"/>
            </a:endParaRPr>
          </a:p>
        </p:txBody>
      </p:sp>
      <p:pic>
        <p:nvPicPr>
          <p:cNvPr id="14" name="Picture 13">
            <a:extLst>
              <a:ext uri="{FF2B5EF4-FFF2-40B4-BE49-F238E27FC236}">
                <a16:creationId xmlns:a16="http://schemas.microsoft.com/office/drawing/2014/main" id="{AAED6E87-06B5-436F-A701-04D9CC3CD6A3}"/>
              </a:ext>
            </a:extLst>
          </p:cNvPr>
          <p:cNvPicPr>
            <a:picLocks noChangeAspect="1"/>
          </p:cNvPicPr>
          <p:nvPr/>
        </p:nvPicPr>
        <p:blipFill>
          <a:blip r:embed="rId5"/>
          <a:stretch>
            <a:fillRect/>
          </a:stretch>
        </p:blipFill>
        <p:spPr>
          <a:xfrm>
            <a:off x="4573959" y="4229084"/>
            <a:ext cx="2062946" cy="1831863"/>
          </a:xfrm>
          <a:prstGeom prst="rect">
            <a:avLst/>
          </a:prstGeom>
        </p:spPr>
      </p:pic>
      <p:sp>
        <p:nvSpPr>
          <p:cNvPr id="17" name="Rectangle 4">
            <a:extLst>
              <a:ext uri="{FF2B5EF4-FFF2-40B4-BE49-F238E27FC236}">
                <a16:creationId xmlns:a16="http://schemas.microsoft.com/office/drawing/2014/main" id="{212EC160-A265-4BFE-A486-D919BC6AE51B}"/>
              </a:ext>
            </a:extLst>
          </p:cNvPr>
          <p:cNvSpPr/>
          <p:nvPr/>
        </p:nvSpPr>
        <p:spPr>
          <a:xfrm>
            <a:off x="4521458" y="6047817"/>
            <a:ext cx="2063276" cy="369332"/>
          </a:xfrm>
          <a:prstGeom prst="rect">
            <a:avLst/>
          </a:prstGeom>
        </p:spPr>
        <p:txBody>
          <a:bodyPr wrap="square">
            <a:spAutoFit/>
          </a:bodyPr>
          <a:lstStyle/>
          <a:p>
            <a:pPr algn="ctr">
              <a:spcBef>
                <a:spcPts val="0"/>
              </a:spcBef>
              <a:spcAft>
                <a:spcPts val="0"/>
              </a:spcAft>
              <a:defRPr/>
            </a:pPr>
            <a:r>
              <a:rPr lang="en-US" sz="1800" kern="100" dirty="0">
                <a:latin typeface="Times New Roman" panose="02020603050405020304" pitchFamily="18" charset="0"/>
                <a:ea typeface="SimSun" panose="02010600030101010101" pitchFamily="2" charset="-122"/>
              </a:rPr>
              <a:t>Warehouse Robots</a:t>
            </a:r>
            <a:endParaRPr lang="en-US" sz="8000" kern="1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2383253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898C-15CF-4CCA-8D4B-709E05118AC9}"/>
              </a:ext>
            </a:extLst>
          </p:cNvPr>
          <p:cNvSpPr>
            <a:spLocks noGrp="1"/>
          </p:cNvSpPr>
          <p:nvPr>
            <p:ph type="title"/>
          </p:nvPr>
        </p:nvSpPr>
        <p:spPr/>
        <p:txBody>
          <a:bodyPr>
            <a:noAutofit/>
          </a:bodyPr>
          <a:lstStyle/>
          <a:p>
            <a:r>
              <a:rPr lang="en-US" sz="3200" dirty="0"/>
              <a:t>Evolution of Automotive E/E Architecture</a:t>
            </a:r>
            <a:endParaRPr lang="en-SE" sz="3200" dirty="0"/>
          </a:p>
        </p:txBody>
      </p:sp>
      <p:sp>
        <p:nvSpPr>
          <p:cNvPr id="3" name="Content Placeholder 2">
            <a:extLst>
              <a:ext uri="{FF2B5EF4-FFF2-40B4-BE49-F238E27FC236}">
                <a16:creationId xmlns:a16="http://schemas.microsoft.com/office/drawing/2014/main" id="{6714103D-7922-4BF0-A190-E3474A4B4589}"/>
              </a:ext>
            </a:extLst>
          </p:cNvPr>
          <p:cNvSpPr>
            <a:spLocks noGrp="1"/>
          </p:cNvSpPr>
          <p:nvPr>
            <p:ph idx="1"/>
          </p:nvPr>
        </p:nvSpPr>
        <p:spPr>
          <a:xfrm>
            <a:off x="289248" y="1067175"/>
            <a:ext cx="8363272" cy="1773560"/>
          </a:xfrm>
        </p:spPr>
        <p:txBody>
          <a:bodyPr>
            <a:normAutofit fontScale="70000" lnSpcReduction="20000"/>
          </a:bodyPr>
          <a:lstStyle/>
          <a:p>
            <a:r>
              <a:rPr lang="en-US" dirty="0"/>
              <a:t>From many (~80-100) distributed and networked ECUs to a few (~4) high-performance ECUs with massive computing power, and large number of (~60) small ECUs for interfacing with sensors and actuators.</a:t>
            </a:r>
          </a:p>
          <a:p>
            <a:r>
              <a:rPr lang="en-US" dirty="0"/>
              <a:t>This helps simplify system architecture, reduce network load, and improve system reliability.</a:t>
            </a:r>
            <a:endParaRPr lang="en-SE" dirty="0"/>
          </a:p>
        </p:txBody>
      </p:sp>
      <p:sp>
        <p:nvSpPr>
          <p:cNvPr id="4" name="Slide Number Placeholder 3">
            <a:extLst>
              <a:ext uri="{FF2B5EF4-FFF2-40B4-BE49-F238E27FC236}">
                <a16:creationId xmlns:a16="http://schemas.microsoft.com/office/drawing/2014/main" id="{427B6F0D-06FD-4A47-BD05-111B1BA85288}"/>
              </a:ext>
            </a:extLst>
          </p:cNvPr>
          <p:cNvSpPr>
            <a:spLocks noGrp="1"/>
          </p:cNvSpPr>
          <p:nvPr>
            <p:ph type="sldNum" sz="quarter" idx="12"/>
          </p:nvPr>
        </p:nvSpPr>
        <p:spPr/>
        <p:txBody>
          <a:bodyPr/>
          <a:lstStyle/>
          <a:p>
            <a:pPr>
              <a:defRPr/>
            </a:pPr>
            <a:fld id="{F57F456A-00AF-44E6-8D70-638C0D0130FF}" type="slidenum">
              <a:rPr lang="en-US" altLang="zh-CN" smtClean="0"/>
              <a:pPr>
                <a:defRPr/>
              </a:pPr>
              <a:t>70</a:t>
            </a:fld>
            <a:endParaRPr lang="en-US" altLang="zh-CN"/>
          </a:p>
        </p:txBody>
      </p:sp>
      <p:pic>
        <p:nvPicPr>
          <p:cNvPr id="5" name="Picture 4">
            <a:extLst>
              <a:ext uri="{FF2B5EF4-FFF2-40B4-BE49-F238E27FC236}">
                <a16:creationId xmlns:a16="http://schemas.microsoft.com/office/drawing/2014/main" id="{3372770F-6218-4062-8742-F6061BB44B41}"/>
              </a:ext>
            </a:extLst>
          </p:cNvPr>
          <p:cNvPicPr>
            <a:picLocks noChangeAspect="1"/>
          </p:cNvPicPr>
          <p:nvPr/>
        </p:nvPicPr>
        <p:blipFill>
          <a:blip r:embed="rId3"/>
          <a:stretch>
            <a:fillRect/>
          </a:stretch>
        </p:blipFill>
        <p:spPr>
          <a:xfrm>
            <a:off x="33511" y="2926550"/>
            <a:ext cx="9144000" cy="3538867"/>
          </a:xfrm>
          <a:prstGeom prst="rect">
            <a:avLst/>
          </a:prstGeom>
        </p:spPr>
      </p:pic>
    </p:spTree>
    <p:extLst>
      <p:ext uri="{BB962C8B-B14F-4D97-AF65-F5344CB8AC3E}">
        <p14:creationId xmlns:p14="http://schemas.microsoft.com/office/powerpoint/2010/main" val="27152131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4D935C0-0204-4785-99D8-BFCF0721D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348803"/>
            <a:ext cx="6513357" cy="48850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3397B3-32FA-4A60-8BC2-42341069F306}"/>
              </a:ext>
            </a:extLst>
          </p:cNvPr>
          <p:cNvSpPr>
            <a:spLocks noGrp="1"/>
          </p:cNvSpPr>
          <p:nvPr>
            <p:ph type="title"/>
          </p:nvPr>
        </p:nvSpPr>
        <p:spPr>
          <a:xfrm>
            <a:off x="251520" y="274638"/>
            <a:ext cx="8568952" cy="868362"/>
          </a:xfrm>
        </p:spPr>
        <p:txBody>
          <a:bodyPr>
            <a:normAutofit fontScale="90000"/>
          </a:bodyPr>
          <a:lstStyle/>
          <a:p>
            <a:r>
              <a:rPr lang="en-US" sz="3600" dirty="0"/>
              <a:t>Trunk of an</a:t>
            </a:r>
            <a:r>
              <a:rPr lang="zh-CN" altLang="en-US" sz="3600" dirty="0"/>
              <a:t> </a:t>
            </a:r>
            <a:r>
              <a:rPr lang="en-US" altLang="zh-CN" sz="3600" dirty="0"/>
              <a:t>Experimental</a:t>
            </a:r>
            <a:r>
              <a:rPr lang="en-US" sz="3600" dirty="0"/>
              <a:t> AV from Ford (2017) </a:t>
            </a:r>
            <a:endParaRPr lang="en-SE" sz="3600" dirty="0"/>
          </a:p>
        </p:txBody>
      </p:sp>
      <p:sp>
        <p:nvSpPr>
          <p:cNvPr id="4" name="Slide Number Placeholder 3">
            <a:extLst>
              <a:ext uri="{FF2B5EF4-FFF2-40B4-BE49-F238E27FC236}">
                <a16:creationId xmlns:a16="http://schemas.microsoft.com/office/drawing/2014/main" id="{BCC2AAB3-F829-4A35-9D42-1D70C626E21E}"/>
              </a:ext>
            </a:extLst>
          </p:cNvPr>
          <p:cNvSpPr>
            <a:spLocks noGrp="1"/>
          </p:cNvSpPr>
          <p:nvPr>
            <p:ph type="sldNum" sz="quarter" idx="12"/>
          </p:nvPr>
        </p:nvSpPr>
        <p:spPr/>
        <p:txBody>
          <a:bodyPr/>
          <a:lstStyle/>
          <a:p>
            <a:pPr>
              <a:defRPr/>
            </a:pPr>
            <a:fld id="{F57F456A-00AF-44E6-8D70-638C0D0130FF}" type="slidenum">
              <a:rPr lang="en-US" altLang="zh-CN" smtClean="0"/>
              <a:pPr>
                <a:defRPr/>
              </a:pPr>
              <a:t>71</a:t>
            </a:fld>
            <a:endParaRPr lang="en-US" altLang="zh-CN"/>
          </a:p>
        </p:txBody>
      </p:sp>
      <p:pic>
        <p:nvPicPr>
          <p:cNvPr id="5" name="Picture 4" descr="æè½æä¹åå¢ï¼ï¼ææè¡¨æåï¼_æè½_ææè¡¨æ">
            <a:extLst>
              <a:ext uri="{FF2B5EF4-FFF2-40B4-BE49-F238E27FC236}">
                <a16:creationId xmlns:a16="http://schemas.microsoft.com/office/drawing/2014/main" id="{90D64E5D-50E3-4B43-A62C-B826CAD03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36" y="4816107"/>
            <a:ext cx="1848873"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6">
            <a:extLst>
              <a:ext uri="{FF2B5EF4-FFF2-40B4-BE49-F238E27FC236}">
                <a16:creationId xmlns:a16="http://schemas.microsoft.com/office/drawing/2014/main" id="{CC0A6528-063E-4761-A0F8-6FAEC29B0A64}"/>
              </a:ext>
            </a:extLst>
          </p:cNvPr>
          <p:cNvSpPr/>
          <p:nvPr/>
        </p:nvSpPr>
        <p:spPr>
          <a:xfrm>
            <a:off x="1872909" y="5058193"/>
            <a:ext cx="2615408" cy="902007"/>
          </a:xfrm>
          <a:prstGeom prst="wedgeRectCallout">
            <a:avLst>
              <a:gd name="adj1" fmla="val -62591"/>
              <a:gd name="adj2" fmla="val -14943"/>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dirty="0">
                <a:solidFill>
                  <a:schemeClr val="tx1"/>
                </a:solidFill>
              </a:rPr>
              <a:t>Where do </a:t>
            </a:r>
            <a:r>
              <a:rPr lang="en-US" altLang="zh-CN" sz="2800" dirty="0">
                <a:solidFill>
                  <a:schemeClr val="tx1"/>
                </a:solidFill>
              </a:rPr>
              <a:t>I</a:t>
            </a:r>
            <a:r>
              <a:rPr lang="en-US" sz="2800" dirty="0">
                <a:solidFill>
                  <a:schemeClr val="tx1"/>
                </a:solidFill>
              </a:rPr>
              <a:t> put my groceries?</a:t>
            </a:r>
            <a:endParaRPr lang="en-SE" sz="2800" dirty="0">
              <a:solidFill>
                <a:schemeClr val="tx1"/>
              </a:solidFill>
            </a:endParaRPr>
          </a:p>
        </p:txBody>
      </p:sp>
      <p:sp>
        <p:nvSpPr>
          <p:cNvPr id="8" name="Rectangle 7">
            <a:extLst>
              <a:ext uri="{FF2B5EF4-FFF2-40B4-BE49-F238E27FC236}">
                <a16:creationId xmlns:a16="http://schemas.microsoft.com/office/drawing/2014/main" id="{19AC4288-1F80-4642-8035-1B5B041E7228}"/>
              </a:ext>
            </a:extLst>
          </p:cNvPr>
          <p:cNvSpPr/>
          <p:nvPr/>
        </p:nvSpPr>
        <p:spPr>
          <a:xfrm>
            <a:off x="1979712" y="6598389"/>
            <a:ext cx="6409958" cy="246221"/>
          </a:xfrm>
          <a:prstGeom prst="rect">
            <a:avLst/>
          </a:prstGeom>
        </p:spPr>
        <p:txBody>
          <a:bodyPr wrap="square">
            <a:spAutoFit/>
          </a:bodyPr>
          <a:lstStyle/>
          <a:p>
            <a:r>
              <a:rPr lang="en-US" sz="1000" dirty="0"/>
              <a:t>https://www.theverge.com/2017/10/10/16449416/nvidia-pegasus-self-driving-car-ai-robotaxi</a:t>
            </a:r>
            <a:endParaRPr lang="en-SE" sz="1000" dirty="0"/>
          </a:p>
        </p:txBody>
      </p:sp>
    </p:spTree>
    <p:extLst>
      <p:ext uri="{BB962C8B-B14F-4D97-AF65-F5344CB8AC3E}">
        <p14:creationId xmlns:p14="http://schemas.microsoft.com/office/powerpoint/2010/main" val="207932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FF8F-66A5-4D9A-9316-209247B55290}"/>
              </a:ext>
            </a:extLst>
          </p:cNvPr>
          <p:cNvSpPr>
            <a:spLocks noGrp="1"/>
          </p:cNvSpPr>
          <p:nvPr>
            <p:ph type="title"/>
          </p:nvPr>
        </p:nvSpPr>
        <p:spPr/>
        <p:txBody>
          <a:bodyPr/>
          <a:lstStyle/>
          <a:p>
            <a:r>
              <a:rPr lang="en-US" dirty="0"/>
              <a:t>AD Hardware Considerations</a:t>
            </a:r>
            <a:endParaRPr lang="en-SE" dirty="0"/>
          </a:p>
        </p:txBody>
      </p:sp>
      <p:sp>
        <p:nvSpPr>
          <p:cNvPr id="3" name="Content Placeholder 2">
            <a:extLst>
              <a:ext uri="{FF2B5EF4-FFF2-40B4-BE49-F238E27FC236}">
                <a16:creationId xmlns:a16="http://schemas.microsoft.com/office/drawing/2014/main" id="{0881CF4C-E33B-46BA-9198-3860B1B97925}"/>
              </a:ext>
            </a:extLst>
          </p:cNvPr>
          <p:cNvSpPr>
            <a:spLocks noGrp="1"/>
          </p:cNvSpPr>
          <p:nvPr>
            <p:ph idx="1"/>
          </p:nvPr>
        </p:nvSpPr>
        <p:spPr>
          <a:xfrm>
            <a:off x="251520" y="1144750"/>
            <a:ext cx="8640960" cy="5479110"/>
          </a:xfrm>
        </p:spPr>
        <p:txBody>
          <a:bodyPr>
            <a:normAutofit fontScale="77500" lnSpcReduction="20000"/>
          </a:bodyPr>
          <a:lstStyle/>
          <a:p>
            <a:r>
              <a:rPr lang="en-US" dirty="0"/>
              <a:t>Power consumption</a:t>
            </a:r>
          </a:p>
          <a:p>
            <a:pPr lvl="1"/>
            <a:r>
              <a:rPr lang="en-US" dirty="0"/>
              <a:t>Power consumption of electronics (sensors and computing hardware) for AD may be 100x that of a vehicle with regular ADAS. This drains battery and implies increased fuel consumption or reduced range for EVs </a:t>
            </a:r>
          </a:p>
          <a:p>
            <a:pPr lvl="2"/>
            <a:r>
              <a:rPr lang="en-US" dirty="0"/>
              <a:t>EV drivers often turn off air conditioning due to range anxiety; will they turn off AD and drive manually for this reason?</a:t>
            </a:r>
          </a:p>
          <a:p>
            <a:pPr lvl="1"/>
            <a:r>
              <a:rPr lang="en-US" dirty="0"/>
              <a:t>Waymo and Ford now focus on Hybrid Vehicles, while Uber uses a fleet of full gasoline SUVs.</a:t>
            </a:r>
          </a:p>
          <a:p>
            <a:r>
              <a:rPr lang="en-US" dirty="0"/>
              <a:t>Cooling capacity	</a:t>
            </a:r>
          </a:p>
          <a:p>
            <a:pPr lvl="1"/>
            <a:r>
              <a:rPr lang="en-US" dirty="0"/>
              <a:t>Fan or liquid cooling.</a:t>
            </a:r>
          </a:p>
          <a:p>
            <a:r>
              <a:rPr lang="en-US" dirty="0"/>
              <a:t>Form factor</a:t>
            </a:r>
          </a:p>
          <a:p>
            <a:pPr lvl="1"/>
            <a:r>
              <a:rPr lang="en-US" dirty="0"/>
              <a:t>Must be compact and unobtrusive.</a:t>
            </a:r>
          </a:p>
          <a:p>
            <a:r>
              <a:rPr lang="en-US" dirty="0"/>
              <a:t>Cost</a:t>
            </a:r>
          </a:p>
          <a:p>
            <a:pPr lvl="1"/>
            <a:r>
              <a:rPr lang="en-US" dirty="0"/>
              <a:t>Important for mass deployment.</a:t>
            </a:r>
          </a:p>
          <a:p>
            <a:pPr lvl="1"/>
            <a:r>
              <a:rPr lang="en-US" dirty="0"/>
              <a:t>Cost of electronics in an experimental AV often exceeds cost of the original vehicle.</a:t>
            </a:r>
          </a:p>
        </p:txBody>
      </p:sp>
      <p:sp>
        <p:nvSpPr>
          <p:cNvPr id="4" name="Slide Number Placeholder 3">
            <a:extLst>
              <a:ext uri="{FF2B5EF4-FFF2-40B4-BE49-F238E27FC236}">
                <a16:creationId xmlns:a16="http://schemas.microsoft.com/office/drawing/2014/main" id="{B999428F-6FBF-42E6-9A1C-EA4046D16ED7}"/>
              </a:ext>
            </a:extLst>
          </p:cNvPr>
          <p:cNvSpPr>
            <a:spLocks noGrp="1"/>
          </p:cNvSpPr>
          <p:nvPr>
            <p:ph type="sldNum" sz="quarter" idx="12"/>
          </p:nvPr>
        </p:nvSpPr>
        <p:spPr/>
        <p:txBody>
          <a:bodyPr/>
          <a:lstStyle/>
          <a:p>
            <a:pPr>
              <a:defRPr/>
            </a:pPr>
            <a:fld id="{F57F456A-00AF-44E6-8D70-638C0D0130FF}" type="slidenum">
              <a:rPr lang="en-US" altLang="zh-CN" smtClean="0"/>
              <a:pPr>
                <a:defRPr/>
              </a:pPr>
              <a:t>72</a:t>
            </a:fld>
            <a:endParaRPr lang="en-US" altLang="zh-CN"/>
          </a:p>
        </p:txBody>
      </p:sp>
    </p:spTree>
    <p:extLst>
      <p:ext uri="{BB962C8B-B14F-4D97-AF65-F5344CB8AC3E}">
        <p14:creationId xmlns:p14="http://schemas.microsoft.com/office/powerpoint/2010/main" val="4280218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BE89-511B-4764-881E-51D5B2B9D602}"/>
              </a:ext>
            </a:extLst>
          </p:cNvPr>
          <p:cNvSpPr>
            <a:spLocks noGrp="1"/>
          </p:cNvSpPr>
          <p:nvPr>
            <p:ph type="title"/>
          </p:nvPr>
        </p:nvSpPr>
        <p:spPr/>
        <p:txBody>
          <a:bodyPr/>
          <a:lstStyle/>
          <a:p>
            <a:r>
              <a:rPr lang="en-US" dirty="0"/>
              <a:t>SoC Hardware for AVs</a:t>
            </a:r>
            <a:endParaRPr lang="en-SE" dirty="0"/>
          </a:p>
        </p:txBody>
      </p:sp>
      <p:sp>
        <p:nvSpPr>
          <p:cNvPr id="3" name="Content Placeholder 2">
            <a:extLst>
              <a:ext uri="{FF2B5EF4-FFF2-40B4-BE49-F238E27FC236}">
                <a16:creationId xmlns:a16="http://schemas.microsoft.com/office/drawing/2014/main" id="{D0F8D540-6E46-4FAF-8AFF-F81C2D5F8BC9}"/>
              </a:ext>
            </a:extLst>
          </p:cNvPr>
          <p:cNvSpPr>
            <a:spLocks noGrp="1"/>
          </p:cNvSpPr>
          <p:nvPr>
            <p:ph idx="1"/>
          </p:nvPr>
        </p:nvSpPr>
        <p:spPr>
          <a:xfrm>
            <a:off x="457200" y="1295400"/>
            <a:ext cx="8229600" cy="5287962"/>
          </a:xfrm>
        </p:spPr>
        <p:txBody>
          <a:bodyPr>
            <a:normAutofit fontScale="70000" lnSpcReduction="20000"/>
          </a:bodyPr>
          <a:lstStyle/>
          <a:p>
            <a:r>
              <a:rPr lang="en-US" dirty="0"/>
              <a:t>The most compute-intensive workload is Deep Learning</a:t>
            </a:r>
          </a:p>
          <a:p>
            <a:pPr lvl="1"/>
            <a:r>
              <a:rPr lang="en-US" dirty="0"/>
              <a:t>Mostly inference tasks, but may also perform training tasks in case of online-learning.</a:t>
            </a:r>
          </a:p>
          <a:p>
            <a:r>
              <a:rPr lang="en-US" dirty="0"/>
              <a:t>Many vendors provide SoC (System-on-Chip) products that integrate CPU cores with specialized computational engines for Deep Learning:</a:t>
            </a:r>
          </a:p>
          <a:p>
            <a:pPr lvl="1"/>
            <a:r>
              <a:rPr lang="en-US" dirty="0"/>
              <a:t>GPU (Graphics Processing Unit)</a:t>
            </a:r>
          </a:p>
          <a:p>
            <a:pPr lvl="2"/>
            <a:r>
              <a:rPr lang="en-US" dirty="0"/>
              <a:t>NVIDIA is the only serious player.</a:t>
            </a:r>
          </a:p>
          <a:p>
            <a:pPr lvl="2"/>
            <a:r>
              <a:rPr lang="en-US" dirty="0"/>
              <a:t>Other GPU venders, e.g., AMD, ARM, Intel, focus on computer graphics instead of general-purpose computing (GPGPU). </a:t>
            </a:r>
          </a:p>
          <a:p>
            <a:pPr lvl="1"/>
            <a:r>
              <a:rPr lang="en-US" dirty="0"/>
              <a:t>FPGA (Field-Programmable Gate Arrays) </a:t>
            </a:r>
          </a:p>
          <a:p>
            <a:pPr lvl="2"/>
            <a:r>
              <a:rPr lang="en-US" dirty="0"/>
              <a:t>Xilinx, Intel Altera</a:t>
            </a:r>
          </a:p>
          <a:p>
            <a:pPr lvl="1"/>
            <a:r>
              <a:rPr lang="en-US" dirty="0"/>
              <a:t>ASIC (Application-Specific Integrated Circuit) </a:t>
            </a:r>
          </a:p>
          <a:p>
            <a:pPr lvl="2"/>
            <a:r>
              <a:rPr lang="en-US" dirty="0"/>
              <a:t>An explosion of specialized ASICs for Deep Learning in recent years, with hundreds of companies and products ranging from high-performance to embedded.</a:t>
            </a:r>
          </a:p>
          <a:p>
            <a:pPr lvl="1"/>
            <a:r>
              <a:rPr lang="en-US" dirty="0"/>
              <a:t>DSP (Digital Signal Processor)</a:t>
            </a:r>
          </a:p>
          <a:p>
            <a:pPr lvl="2"/>
            <a:r>
              <a:rPr lang="en-US" dirty="0"/>
              <a:t>Mainly for image preprocessing, e.g., products from Texas Instruments.</a:t>
            </a:r>
          </a:p>
          <a:p>
            <a:endParaRPr lang="en-SE" dirty="0"/>
          </a:p>
        </p:txBody>
      </p:sp>
      <p:sp>
        <p:nvSpPr>
          <p:cNvPr id="4" name="Slide Number Placeholder 3">
            <a:extLst>
              <a:ext uri="{FF2B5EF4-FFF2-40B4-BE49-F238E27FC236}">
                <a16:creationId xmlns:a16="http://schemas.microsoft.com/office/drawing/2014/main" id="{6FBB56F7-620B-4AB7-9473-F286F9A718A0}"/>
              </a:ext>
            </a:extLst>
          </p:cNvPr>
          <p:cNvSpPr>
            <a:spLocks noGrp="1"/>
          </p:cNvSpPr>
          <p:nvPr>
            <p:ph type="sldNum" sz="quarter" idx="12"/>
          </p:nvPr>
        </p:nvSpPr>
        <p:spPr/>
        <p:txBody>
          <a:bodyPr/>
          <a:lstStyle/>
          <a:p>
            <a:pPr>
              <a:defRPr/>
            </a:pPr>
            <a:fld id="{F57F456A-00AF-44E6-8D70-638C0D0130FF}" type="slidenum">
              <a:rPr lang="en-US" altLang="zh-CN" smtClean="0"/>
              <a:pPr>
                <a:defRPr/>
              </a:pPr>
              <a:t>73</a:t>
            </a:fld>
            <a:endParaRPr lang="en-US" altLang="zh-CN"/>
          </a:p>
        </p:txBody>
      </p:sp>
    </p:spTree>
    <p:extLst>
      <p:ext uri="{BB962C8B-B14F-4D97-AF65-F5344CB8AC3E}">
        <p14:creationId xmlns:p14="http://schemas.microsoft.com/office/powerpoint/2010/main" val="42934889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E20EF-F6CA-415A-825D-BB3530C52604}"/>
              </a:ext>
            </a:extLst>
          </p:cNvPr>
          <p:cNvSpPr>
            <a:spLocks noGrp="1"/>
          </p:cNvSpPr>
          <p:nvPr>
            <p:ph type="title"/>
          </p:nvPr>
        </p:nvSpPr>
        <p:spPr/>
        <p:txBody>
          <a:bodyPr/>
          <a:lstStyle/>
          <a:p>
            <a:r>
              <a:rPr lang="en-US" dirty="0"/>
              <a:t>CPU vs. GPU</a:t>
            </a:r>
            <a:endParaRPr lang="en-SE" dirty="0"/>
          </a:p>
        </p:txBody>
      </p:sp>
      <p:sp>
        <p:nvSpPr>
          <p:cNvPr id="3" name="Content Placeholder 2">
            <a:extLst>
              <a:ext uri="{FF2B5EF4-FFF2-40B4-BE49-F238E27FC236}">
                <a16:creationId xmlns:a16="http://schemas.microsoft.com/office/drawing/2014/main" id="{E47E07DE-2F0D-4241-BAF0-E0922B3F29B6}"/>
              </a:ext>
            </a:extLst>
          </p:cNvPr>
          <p:cNvSpPr>
            <a:spLocks noGrp="1"/>
          </p:cNvSpPr>
          <p:nvPr>
            <p:ph idx="1"/>
          </p:nvPr>
        </p:nvSpPr>
        <p:spPr>
          <a:xfrm>
            <a:off x="457200" y="1295400"/>
            <a:ext cx="8229600" cy="2349624"/>
          </a:xfrm>
        </p:spPr>
        <p:txBody>
          <a:bodyPr>
            <a:normAutofit fontScale="77500" lnSpcReduction="20000"/>
          </a:bodyPr>
          <a:lstStyle/>
          <a:p>
            <a:r>
              <a:rPr lang="en-US" dirty="0"/>
              <a:t>GPU has much simpler control logic than CPU, hence has more computational elements (Arithmetic Logic Units) </a:t>
            </a:r>
          </a:p>
          <a:p>
            <a:r>
              <a:rPr lang="en-US" dirty="0"/>
              <a:t>GPU is ideally suited for processing highly-parallel workloads </a:t>
            </a:r>
          </a:p>
          <a:p>
            <a:pPr lvl="1"/>
            <a:r>
              <a:rPr lang="en-US" dirty="0"/>
              <a:t>e.g. matrix-multiply, which is a core operation in Deep Learning algorithms</a:t>
            </a:r>
            <a:endParaRPr lang="en-SE" dirty="0"/>
          </a:p>
        </p:txBody>
      </p:sp>
      <p:sp>
        <p:nvSpPr>
          <p:cNvPr id="4" name="Slide Number Placeholder 3">
            <a:extLst>
              <a:ext uri="{FF2B5EF4-FFF2-40B4-BE49-F238E27FC236}">
                <a16:creationId xmlns:a16="http://schemas.microsoft.com/office/drawing/2014/main" id="{CC66336F-E779-4DC7-98A3-A52EAB1605CE}"/>
              </a:ext>
            </a:extLst>
          </p:cNvPr>
          <p:cNvSpPr>
            <a:spLocks noGrp="1"/>
          </p:cNvSpPr>
          <p:nvPr>
            <p:ph type="sldNum" sz="quarter" idx="12"/>
          </p:nvPr>
        </p:nvSpPr>
        <p:spPr/>
        <p:txBody>
          <a:bodyPr/>
          <a:lstStyle/>
          <a:p>
            <a:pPr>
              <a:defRPr/>
            </a:pPr>
            <a:fld id="{F57F456A-00AF-44E6-8D70-638C0D0130FF}" type="slidenum">
              <a:rPr lang="en-US" altLang="zh-CN" smtClean="0"/>
              <a:pPr>
                <a:defRPr/>
              </a:pPr>
              <a:t>74</a:t>
            </a:fld>
            <a:endParaRPr lang="en-US" altLang="zh-CN"/>
          </a:p>
        </p:txBody>
      </p:sp>
      <p:pic>
        <p:nvPicPr>
          <p:cNvPr id="5" name="Picture 2">
            <a:extLst>
              <a:ext uri="{FF2B5EF4-FFF2-40B4-BE49-F238E27FC236}">
                <a16:creationId xmlns:a16="http://schemas.microsoft.com/office/drawing/2014/main" id="{2175AC30-3EA3-46D5-BAEE-099F96438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330" y="3550422"/>
            <a:ext cx="7806470" cy="307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5671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27E0-6704-4DCC-8250-8914C93D6D6D}"/>
              </a:ext>
            </a:extLst>
          </p:cNvPr>
          <p:cNvSpPr>
            <a:spLocks noGrp="1"/>
          </p:cNvSpPr>
          <p:nvPr>
            <p:ph type="title"/>
          </p:nvPr>
        </p:nvSpPr>
        <p:spPr/>
        <p:txBody>
          <a:bodyPr/>
          <a:lstStyle/>
          <a:p>
            <a:r>
              <a:rPr lang="en-US" dirty="0"/>
              <a:t>CPU vs. GPU</a:t>
            </a:r>
            <a:endParaRPr lang="en-SE" dirty="0"/>
          </a:p>
        </p:txBody>
      </p:sp>
      <p:sp>
        <p:nvSpPr>
          <p:cNvPr id="3" name="Content Placeholder 2">
            <a:extLst>
              <a:ext uri="{FF2B5EF4-FFF2-40B4-BE49-F238E27FC236}">
                <a16:creationId xmlns:a16="http://schemas.microsoft.com/office/drawing/2014/main" id="{29A9C53A-75EF-46D3-8C97-5544DF6C7F33}"/>
              </a:ext>
            </a:extLst>
          </p:cNvPr>
          <p:cNvSpPr>
            <a:spLocks noGrp="1"/>
          </p:cNvSpPr>
          <p:nvPr>
            <p:ph idx="1"/>
          </p:nvPr>
        </p:nvSpPr>
        <p:spPr>
          <a:xfrm>
            <a:off x="457200" y="1268760"/>
            <a:ext cx="8229600" cy="2160240"/>
          </a:xfrm>
        </p:spPr>
        <p:txBody>
          <a:bodyPr>
            <a:normAutofit fontScale="85000" lnSpcReduction="20000"/>
          </a:bodyPr>
          <a:lstStyle/>
          <a:p>
            <a:r>
              <a:rPr lang="en-US" altLang="zh-CN" dirty="0"/>
              <a:t>When you are plowing a field, would you prefer 4 strong oxen (a multicore CPU), or 1024 chickens (a GPU)?</a:t>
            </a:r>
          </a:p>
          <a:p>
            <a:r>
              <a:rPr lang="en-US" dirty="0"/>
              <a:t>Similar arguments for FPGAs (Field-Programmable Gate Arrays) and ASICs (Application-Specific Integrated Circuits)</a:t>
            </a:r>
            <a:endParaRPr lang="en-SE" dirty="0"/>
          </a:p>
        </p:txBody>
      </p:sp>
      <p:sp>
        <p:nvSpPr>
          <p:cNvPr id="4" name="Slide Number Placeholder 3">
            <a:extLst>
              <a:ext uri="{FF2B5EF4-FFF2-40B4-BE49-F238E27FC236}">
                <a16:creationId xmlns:a16="http://schemas.microsoft.com/office/drawing/2014/main" id="{6DCF9C35-2166-4796-B132-29EF70B66B26}"/>
              </a:ext>
            </a:extLst>
          </p:cNvPr>
          <p:cNvSpPr>
            <a:spLocks noGrp="1"/>
          </p:cNvSpPr>
          <p:nvPr>
            <p:ph type="sldNum" sz="quarter" idx="12"/>
          </p:nvPr>
        </p:nvSpPr>
        <p:spPr/>
        <p:txBody>
          <a:bodyPr/>
          <a:lstStyle/>
          <a:p>
            <a:pPr>
              <a:defRPr/>
            </a:pPr>
            <a:fld id="{F57F456A-00AF-44E6-8D70-638C0D0130FF}" type="slidenum">
              <a:rPr lang="en-US" altLang="zh-CN" smtClean="0"/>
              <a:pPr>
                <a:defRPr/>
              </a:pPr>
              <a:t>75</a:t>
            </a:fld>
            <a:endParaRPr lang="en-US" altLang="zh-CN"/>
          </a:p>
        </p:txBody>
      </p:sp>
      <p:pic>
        <p:nvPicPr>
          <p:cNvPr id="6" name="Picture 5">
            <a:extLst>
              <a:ext uri="{FF2B5EF4-FFF2-40B4-BE49-F238E27FC236}">
                <a16:creationId xmlns:a16="http://schemas.microsoft.com/office/drawing/2014/main" id="{10281A73-6407-4E9F-87B9-67F0A6C146B6}"/>
              </a:ext>
            </a:extLst>
          </p:cNvPr>
          <p:cNvPicPr>
            <a:picLocks noChangeAspect="1"/>
          </p:cNvPicPr>
          <p:nvPr/>
        </p:nvPicPr>
        <p:blipFill>
          <a:blip r:embed="rId2"/>
          <a:stretch>
            <a:fillRect/>
          </a:stretch>
        </p:blipFill>
        <p:spPr>
          <a:xfrm>
            <a:off x="182630" y="3363431"/>
            <a:ext cx="4120921" cy="3219931"/>
          </a:xfrm>
          <a:prstGeom prst="rect">
            <a:avLst/>
          </a:prstGeom>
        </p:spPr>
      </p:pic>
      <p:pic>
        <p:nvPicPr>
          <p:cNvPr id="7" name="Picture 6">
            <a:extLst>
              <a:ext uri="{FF2B5EF4-FFF2-40B4-BE49-F238E27FC236}">
                <a16:creationId xmlns:a16="http://schemas.microsoft.com/office/drawing/2014/main" id="{122010D4-5944-4E36-BFC3-D4BF944E88B0}"/>
              </a:ext>
            </a:extLst>
          </p:cNvPr>
          <p:cNvPicPr>
            <a:picLocks noChangeAspect="1"/>
          </p:cNvPicPr>
          <p:nvPr/>
        </p:nvPicPr>
        <p:blipFill>
          <a:blip r:embed="rId3"/>
          <a:stretch>
            <a:fillRect/>
          </a:stretch>
        </p:blipFill>
        <p:spPr>
          <a:xfrm>
            <a:off x="4572000" y="3377384"/>
            <a:ext cx="4252994" cy="3205978"/>
          </a:xfrm>
          <a:prstGeom prst="rect">
            <a:avLst/>
          </a:prstGeom>
        </p:spPr>
      </p:pic>
    </p:spTree>
    <p:extLst>
      <p:ext uri="{BB962C8B-B14F-4D97-AF65-F5344CB8AC3E}">
        <p14:creationId xmlns:p14="http://schemas.microsoft.com/office/powerpoint/2010/main" val="747342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9996E-5063-492F-B9EB-3EAA4BD2E15F}"/>
              </a:ext>
            </a:extLst>
          </p:cNvPr>
          <p:cNvSpPr>
            <a:spLocks noGrp="1"/>
          </p:cNvSpPr>
          <p:nvPr>
            <p:ph type="title"/>
          </p:nvPr>
        </p:nvSpPr>
        <p:spPr/>
        <p:txBody>
          <a:bodyPr/>
          <a:lstStyle/>
          <a:p>
            <a:r>
              <a:rPr lang="en-US" dirty="0"/>
              <a:t>NVIDIA DRIVE Hardware</a:t>
            </a:r>
            <a:endParaRPr lang="en-SE" dirty="0"/>
          </a:p>
        </p:txBody>
      </p:sp>
      <p:sp>
        <p:nvSpPr>
          <p:cNvPr id="3" name="Content Placeholder 2">
            <a:extLst>
              <a:ext uri="{FF2B5EF4-FFF2-40B4-BE49-F238E27FC236}">
                <a16:creationId xmlns:a16="http://schemas.microsoft.com/office/drawing/2014/main" id="{86ADAFF6-90CC-4376-9FA7-C43A8A3FD220}"/>
              </a:ext>
            </a:extLst>
          </p:cNvPr>
          <p:cNvSpPr>
            <a:spLocks noGrp="1"/>
          </p:cNvSpPr>
          <p:nvPr>
            <p:ph idx="1"/>
          </p:nvPr>
        </p:nvSpPr>
        <p:spPr>
          <a:xfrm>
            <a:off x="457200" y="1143000"/>
            <a:ext cx="8229600" cy="1637928"/>
          </a:xfrm>
        </p:spPr>
        <p:txBody>
          <a:bodyPr>
            <a:normAutofit fontScale="62500" lnSpcReduction="20000"/>
          </a:bodyPr>
          <a:lstStyle/>
          <a:p>
            <a:r>
              <a:rPr lang="en-US" dirty="0"/>
              <a:t>A family of products, ranging from the low-end Parker to the latest high-end ORIN with 200 TOPS (Tera Operations Per Second), announced in Dec 2019.</a:t>
            </a:r>
          </a:p>
          <a:p>
            <a:r>
              <a:rPr lang="en-US" dirty="0"/>
              <a:t>Besides CPU and GPU cores, also includes NVDLA (NVIDIA Deep Learning Accelerator), an ASIC for Deep Learning inference. </a:t>
            </a:r>
            <a:endParaRPr lang="en-SE" dirty="0"/>
          </a:p>
        </p:txBody>
      </p:sp>
      <p:sp>
        <p:nvSpPr>
          <p:cNvPr id="4" name="Slide Number Placeholder 3">
            <a:extLst>
              <a:ext uri="{FF2B5EF4-FFF2-40B4-BE49-F238E27FC236}">
                <a16:creationId xmlns:a16="http://schemas.microsoft.com/office/drawing/2014/main" id="{F24062F7-A370-4FAC-A6E5-898C9A3786EB}"/>
              </a:ext>
            </a:extLst>
          </p:cNvPr>
          <p:cNvSpPr>
            <a:spLocks noGrp="1"/>
          </p:cNvSpPr>
          <p:nvPr>
            <p:ph type="sldNum" sz="quarter" idx="12"/>
          </p:nvPr>
        </p:nvSpPr>
        <p:spPr/>
        <p:txBody>
          <a:bodyPr/>
          <a:lstStyle/>
          <a:p>
            <a:pPr>
              <a:defRPr/>
            </a:pPr>
            <a:fld id="{F57F456A-00AF-44E6-8D70-638C0D0130FF}" type="slidenum">
              <a:rPr lang="en-US" altLang="zh-CN" smtClean="0"/>
              <a:pPr>
                <a:defRPr/>
              </a:pPr>
              <a:t>76</a:t>
            </a:fld>
            <a:endParaRPr lang="en-US" altLang="zh-CN" dirty="0"/>
          </a:p>
        </p:txBody>
      </p:sp>
      <p:sp>
        <p:nvSpPr>
          <p:cNvPr id="5" name="Rectangle 4">
            <a:extLst>
              <a:ext uri="{FF2B5EF4-FFF2-40B4-BE49-F238E27FC236}">
                <a16:creationId xmlns:a16="http://schemas.microsoft.com/office/drawing/2014/main" id="{DE23FDCA-263E-40EA-A703-CD586C3FBF69}"/>
              </a:ext>
            </a:extLst>
          </p:cNvPr>
          <p:cNvSpPr/>
          <p:nvPr/>
        </p:nvSpPr>
        <p:spPr>
          <a:xfrm>
            <a:off x="2195736" y="6611779"/>
            <a:ext cx="5904656" cy="246221"/>
          </a:xfrm>
          <a:prstGeom prst="rect">
            <a:avLst/>
          </a:prstGeom>
        </p:spPr>
        <p:txBody>
          <a:bodyPr wrap="square">
            <a:spAutoFit/>
          </a:bodyPr>
          <a:lstStyle/>
          <a:p>
            <a:r>
              <a:rPr lang="en-US" sz="1000" dirty="0"/>
              <a:t>https://www.forbes.com/sites/tiriasresearch/2019/12/18/nvidia-announces-new-orin-auto-ai-processor/</a:t>
            </a:r>
            <a:endParaRPr lang="en-SE" sz="1000" dirty="0"/>
          </a:p>
        </p:txBody>
      </p:sp>
      <p:pic>
        <p:nvPicPr>
          <p:cNvPr id="6" name="Picture 5">
            <a:extLst>
              <a:ext uri="{FF2B5EF4-FFF2-40B4-BE49-F238E27FC236}">
                <a16:creationId xmlns:a16="http://schemas.microsoft.com/office/drawing/2014/main" id="{481265E1-B69F-4B9C-AD63-11113BEF1BB6}"/>
              </a:ext>
            </a:extLst>
          </p:cNvPr>
          <p:cNvPicPr>
            <a:picLocks noChangeAspect="1"/>
          </p:cNvPicPr>
          <p:nvPr/>
        </p:nvPicPr>
        <p:blipFill>
          <a:blip r:embed="rId3"/>
          <a:stretch>
            <a:fillRect/>
          </a:stretch>
        </p:blipFill>
        <p:spPr>
          <a:xfrm>
            <a:off x="123204" y="2828553"/>
            <a:ext cx="8890000" cy="3264743"/>
          </a:xfrm>
          <a:prstGeom prst="rect">
            <a:avLst/>
          </a:prstGeom>
        </p:spPr>
      </p:pic>
    </p:spTree>
    <p:extLst>
      <p:ext uri="{BB962C8B-B14F-4D97-AF65-F5344CB8AC3E}">
        <p14:creationId xmlns:p14="http://schemas.microsoft.com/office/powerpoint/2010/main" val="1001181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D4422-A79A-4713-9C64-A229C1041BB9}"/>
              </a:ext>
            </a:extLst>
          </p:cNvPr>
          <p:cNvSpPr>
            <a:spLocks noGrp="1"/>
          </p:cNvSpPr>
          <p:nvPr>
            <p:ph type="title"/>
          </p:nvPr>
        </p:nvSpPr>
        <p:spPr/>
        <p:txBody>
          <a:bodyPr/>
          <a:lstStyle/>
          <a:p>
            <a:r>
              <a:rPr lang="en-US" dirty="0"/>
              <a:t>FPGAs</a:t>
            </a:r>
            <a:endParaRPr lang="en-SE" dirty="0"/>
          </a:p>
        </p:txBody>
      </p:sp>
      <p:sp>
        <p:nvSpPr>
          <p:cNvPr id="3" name="Content Placeholder 2">
            <a:extLst>
              <a:ext uri="{FF2B5EF4-FFF2-40B4-BE49-F238E27FC236}">
                <a16:creationId xmlns:a16="http://schemas.microsoft.com/office/drawing/2014/main" id="{175AA0C4-11AD-4696-95BF-78824F9D9295}"/>
              </a:ext>
            </a:extLst>
          </p:cNvPr>
          <p:cNvSpPr>
            <a:spLocks noGrp="1"/>
          </p:cNvSpPr>
          <p:nvPr>
            <p:ph idx="1"/>
          </p:nvPr>
        </p:nvSpPr>
        <p:spPr>
          <a:xfrm>
            <a:off x="457200" y="1295400"/>
            <a:ext cx="8229600" cy="1197496"/>
          </a:xfrm>
        </p:spPr>
        <p:txBody>
          <a:bodyPr>
            <a:normAutofit fontScale="70000" lnSpcReduction="20000"/>
          </a:bodyPr>
          <a:lstStyle/>
          <a:p>
            <a:r>
              <a:rPr lang="en-US" dirty="0"/>
              <a:t>FPGA is reprogrammable hardware, consisting of an array of Configurable Logic Blocks (CLBs) and interconnections which can be configured at design time or runtime.</a:t>
            </a:r>
            <a:endParaRPr lang="en-SE" dirty="0"/>
          </a:p>
        </p:txBody>
      </p:sp>
      <p:sp>
        <p:nvSpPr>
          <p:cNvPr id="4" name="Slide Number Placeholder 3">
            <a:extLst>
              <a:ext uri="{FF2B5EF4-FFF2-40B4-BE49-F238E27FC236}">
                <a16:creationId xmlns:a16="http://schemas.microsoft.com/office/drawing/2014/main" id="{041DB850-7821-476D-8120-68EE31D60143}"/>
              </a:ext>
            </a:extLst>
          </p:cNvPr>
          <p:cNvSpPr>
            <a:spLocks noGrp="1"/>
          </p:cNvSpPr>
          <p:nvPr>
            <p:ph type="sldNum" sz="quarter" idx="12"/>
          </p:nvPr>
        </p:nvSpPr>
        <p:spPr/>
        <p:txBody>
          <a:bodyPr/>
          <a:lstStyle/>
          <a:p>
            <a:pPr>
              <a:defRPr/>
            </a:pPr>
            <a:fld id="{F57F456A-00AF-44E6-8D70-638C0D0130FF}" type="slidenum">
              <a:rPr lang="en-US" altLang="zh-CN" smtClean="0"/>
              <a:pPr>
                <a:defRPr/>
              </a:pPr>
              <a:t>77</a:t>
            </a:fld>
            <a:endParaRPr lang="en-US" altLang="zh-CN"/>
          </a:p>
        </p:txBody>
      </p:sp>
      <p:pic>
        <p:nvPicPr>
          <p:cNvPr id="1028" name="Picture 4">
            <a:extLst>
              <a:ext uri="{FF2B5EF4-FFF2-40B4-BE49-F238E27FC236}">
                <a16:creationId xmlns:a16="http://schemas.microsoft.com/office/drawing/2014/main" id="{1AA9E120-A7CC-477B-AA94-3FDC38D65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766" y="2320701"/>
            <a:ext cx="4832468" cy="419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8009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9E48F-B3DF-4F56-940C-D0EBADA4CB82}"/>
              </a:ext>
            </a:extLst>
          </p:cNvPr>
          <p:cNvSpPr>
            <a:spLocks noGrp="1"/>
          </p:cNvSpPr>
          <p:nvPr>
            <p:ph type="title"/>
          </p:nvPr>
        </p:nvSpPr>
        <p:spPr/>
        <p:txBody>
          <a:bodyPr/>
          <a:lstStyle/>
          <a:p>
            <a:r>
              <a:rPr lang="en-US" dirty="0"/>
              <a:t>FPGA vs. GPU</a:t>
            </a:r>
            <a:endParaRPr lang="en-SE" dirty="0"/>
          </a:p>
        </p:txBody>
      </p:sp>
      <p:sp>
        <p:nvSpPr>
          <p:cNvPr id="3" name="Content Placeholder 2">
            <a:extLst>
              <a:ext uri="{FF2B5EF4-FFF2-40B4-BE49-F238E27FC236}">
                <a16:creationId xmlns:a16="http://schemas.microsoft.com/office/drawing/2014/main" id="{512964EB-A9BC-4E8A-B178-77CF57F1620C}"/>
              </a:ext>
            </a:extLst>
          </p:cNvPr>
          <p:cNvSpPr>
            <a:spLocks noGrp="1"/>
          </p:cNvSpPr>
          <p:nvPr>
            <p:ph idx="1"/>
          </p:nvPr>
        </p:nvSpPr>
        <p:spPr>
          <a:xfrm>
            <a:off x="457200" y="1295400"/>
            <a:ext cx="8229600" cy="2986214"/>
          </a:xfrm>
        </p:spPr>
        <p:txBody>
          <a:bodyPr>
            <a:normAutofit fontScale="62500" lnSpcReduction="20000"/>
          </a:bodyPr>
          <a:lstStyle/>
          <a:p>
            <a:r>
              <a:rPr lang="en-US" dirty="0"/>
              <a:t>FPGA has advantages over GPU for Deep Learning inference tasks.</a:t>
            </a:r>
          </a:p>
          <a:p>
            <a:r>
              <a:rPr lang="en-US" dirty="0"/>
              <a:t>GPU performs computation in batches for efficient exploitation of SIMD computation model.</a:t>
            </a:r>
          </a:p>
          <a:p>
            <a:pPr lvl="1"/>
            <a:r>
              <a:rPr lang="en-US" dirty="0"/>
              <a:t>This is ideally suited for training tasks, with well-known algorithms such as Stochastic Gradient Descent with mini-batches. </a:t>
            </a:r>
          </a:p>
          <a:p>
            <a:pPr lvl="1"/>
            <a:r>
              <a:rPr lang="en-US" dirty="0"/>
              <a:t>But not ideal for inference tasks. 	</a:t>
            </a:r>
          </a:p>
          <a:p>
            <a:pPr lvl="2"/>
            <a:r>
              <a:rPr lang="en-US" dirty="0"/>
              <a:t>Larger batch size leads to high throughput, but also high and nondeterministic latency for each data item.</a:t>
            </a:r>
          </a:p>
          <a:p>
            <a:pPr lvl="2"/>
            <a:r>
              <a:rPr lang="en-US" dirty="0"/>
              <a:t>Smaller batch size leads to low computation efficiency.</a:t>
            </a:r>
          </a:p>
          <a:p>
            <a:r>
              <a:rPr lang="en-US" dirty="0"/>
              <a:t>FPGA can perform “batch-less” inference</a:t>
            </a:r>
          </a:p>
          <a:p>
            <a:pPr lvl="1"/>
            <a:r>
              <a:rPr lang="en-US" dirty="0"/>
              <a:t>Low and deterministic latency for any batch size.</a:t>
            </a:r>
          </a:p>
          <a:p>
            <a:pPr lvl="1"/>
            <a:endParaRPr lang="en-SE" dirty="0"/>
          </a:p>
        </p:txBody>
      </p:sp>
      <p:sp>
        <p:nvSpPr>
          <p:cNvPr id="4" name="Slide Number Placeholder 3">
            <a:extLst>
              <a:ext uri="{FF2B5EF4-FFF2-40B4-BE49-F238E27FC236}">
                <a16:creationId xmlns:a16="http://schemas.microsoft.com/office/drawing/2014/main" id="{85165FFB-93C7-4515-B2FB-FA3A7592C07D}"/>
              </a:ext>
            </a:extLst>
          </p:cNvPr>
          <p:cNvSpPr>
            <a:spLocks noGrp="1"/>
          </p:cNvSpPr>
          <p:nvPr>
            <p:ph type="sldNum" sz="quarter" idx="12"/>
          </p:nvPr>
        </p:nvSpPr>
        <p:spPr/>
        <p:txBody>
          <a:bodyPr/>
          <a:lstStyle/>
          <a:p>
            <a:pPr>
              <a:defRPr/>
            </a:pPr>
            <a:fld id="{F57F456A-00AF-44E6-8D70-638C0D0130FF}" type="slidenum">
              <a:rPr lang="en-US" altLang="zh-CN" smtClean="0"/>
              <a:pPr>
                <a:defRPr/>
              </a:pPr>
              <a:t>78</a:t>
            </a:fld>
            <a:endParaRPr lang="en-US" altLang="zh-CN"/>
          </a:p>
        </p:txBody>
      </p:sp>
      <p:pic>
        <p:nvPicPr>
          <p:cNvPr id="5" name="Picture 4">
            <a:extLst>
              <a:ext uri="{FF2B5EF4-FFF2-40B4-BE49-F238E27FC236}">
                <a16:creationId xmlns:a16="http://schemas.microsoft.com/office/drawing/2014/main" id="{B06B53AB-E05E-4B56-BA76-87F294A5BCC5}"/>
              </a:ext>
            </a:extLst>
          </p:cNvPr>
          <p:cNvPicPr>
            <a:picLocks noChangeAspect="1"/>
          </p:cNvPicPr>
          <p:nvPr/>
        </p:nvPicPr>
        <p:blipFill>
          <a:blip r:embed="rId2"/>
          <a:stretch>
            <a:fillRect/>
          </a:stretch>
        </p:blipFill>
        <p:spPr>
          <a:xfrm>
            <a:off x="0" y="4246540"/>
            <a:ext cx="9144000" cy="2015791"/>
          </a:xfrm>
          <a:prstGeom prst="rect">
            <a:avLst/>
          </a:prstGeom>
        </p:spPr>
      </p:pic>
      <p:sp>
        <p:nvSpPr>
          <p:cNvPr id="6" name="Rectangle 5">
            <a:extLst>
              <a:ext uri="{FF2B5EF4-FFF2-40B4-BE49-F238E27FC236}">
                <a16:creationId xmlns:a16="http://schemas.microsoft.com/office/drawing/2014/main" id="{EE4823D5-A99F-45EC-BCE3-5EAC6E910860}"/>
              </a:ext>
            </a:extLst>
          </p:cNvPr>
          <p:cNvSpPr/>
          <p:nvPr/>
        </p:nvSpPr>
        <p:spPr>
          <a:xfrm>
            <a:off x="2771800" y="6600130"/>
            <a:ext cx="4572000" cy="246221"/>
          </a:xfrm>
          <a:prstGeom prst="rect">
            <a:avLst/>
          </a:prstGeom>
        </p:spPr>
        <p:txBody>
          <a:bodyPr>
            <a:spAutoFit/>
          </a:bodyPr>
          <a:lstStyle/>
          <a:p>
            <a:r>
              <a:rPr lang="en-SE" sz="1000" dirty="0"/>
              <a:t>https://www.eetimes.com/where-do-fpgas-stand-in-auto-ic-race/#</a:t>
            </a:r>
          </a:p>
        </p:txBody>
      </p:sp>
    </p:spTree>
    <p:extLst>
      <p:ext uri="{BB962C8B-B14F-4D97-AF65-F5344CB8AC3E}">
        <p14:creationId xmlns:p14="http://schemas.microsoft.com/office/powerpoint/2010/main" val="4932411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DD39-FF01-48E8-8BC5-C7F7DD4EAE4A}"/>
              </a:ext>
            </a:extLst>
          </p:cNvPr>
          <p:cNvSpPr>
            <a:spLocks noGrp="1"/>
          </p:cNvSpPr>
          <p:nvPr>
            <p:ph type="title"/>
          </p:nvPr>
        </p:nvSpPr>
        <p:spPr/>
        <p:txBody>
          <a:bodyPr/>
          <a:lstStyle/>
          <a:p>
            <a:r>
              <a:rPr lang="en-US" dirty="0"/>
              <a:t>FPGA for Automotive</a:t>
            </a:r>
            <a:endParaRPr lang="en-SE" dirty="0"/>
          </a:p>
        </p:txBody>
      </p:sp>
      <p:sp>
        <p:nvSpPr>
          <p:cNvPr id="3" name="Content Placeholder 2">
            <a:extLst>
              <a:ext uri="{FF2B5EF4-FFF2-40B4-BE49-F238E27FC236}">
                <a16:creationId xmlns:a16="http://schemas.microsoft.com/office/drawing/2014/main" id="{C0F8E378-4DB3-4C6B-909E-CBE04ABC08A0}"/>
              </a:ext>
            </a:extLst>
          </p:cNvPr>
          <p:cNvSpPr>
            <a:spLocks noGrp="1"/>
          </p:cNvSpPr>
          <p:nvPr>
            <p:ph idx="1"/>
          </p:nvPr>
        </p:nvSpPr>
        <p:spPr>
          <a:xfrm>
            <a:off x="457200" y="1218283"/>
            <a:ext cx="8363272" cy="2210717"/>
          </a:xfrm>
        </p:spPr>
        <p:txBody>
          <a:bodyPr>
            <a:normAutofit fontScale="77500" lnSpcReduction="20000"/>
          </a:bodyPr>
          <a:lstStyle/>
          <a:p>
            <a:r>
              <a:rPr lang="en-US" dirty="0"/>
              <a:t>FPGAs can be integrated into sensors (camera, Lidar, radar), or serve as central compute engine in domain controller or AD computer</a:t>
            </a:r>
          </a:p>
          <a:p>
            <a:r>
              <a:rPr lang="en-US" dirty="0"/>
              <a:t>Xilinx FPGAs have 90% market share in lidars.</a:t>
            </a:r>
          </a:p>
          <a:p>
            <a:r>
              <a:rPr lang="en-US" dirty="0"/>
              <a:t>Intel is pushing hard into the automotive market, with acquisition of Altera in 2015.</a:t>
            </a:r>
            <a:endParaRPr lang="en-SE" dirty="0"/>
          </a:p>
        </p:txBody>
      </p:sp>
      <p:sp>
        <p:nvSpPr>
          <p:cNvPr id="4" name="Slide Number Placeholder 3">
            <a:extLst>
              <a:ext uri="{FF2B5EF4-FFF2-40B4-BE49-F238E27FC236}">
                <a16:creationId xmlns:a16="http://schemas.microsoft.com/office/drawing/2014/main" id="{2E4DA57F-737A-4BD4-9BA7-C6113F5B49FF}"/>
              </a:ext>
            </a:extLst>
          </p:cNvPr>
          <p:cNvSpPr>
            <a:spLocks noGrp="1"/>
          </p:cNvSpPr>
          <p:nvPr>
            <p:ph type="sldNum" sz="quarter" idx="12"/>
          </p:nvPr>
        </p:nvSpPr>
        <p:spPr/>
        <p:txBody>
          <a:bodyPr/>
          <a:lstStyle/>
          <a:p>
            <a:pPr>
              <a:defRPr/>
            </a:pPr>
            <a:fld id="{F57F456A-00AF-44E6-8D70-638C0D0130FF}" type="slidenum">
              <a:rPr lang="en-US" altLang="zh-CN" smtClean="0"/>
              <a:pPr>
                <a:defRPr/>
              </a:pPr>
              <a:t>79</a:t>
            </a:fld>
            <a:endParaRPr lang="en-US" altLang="zh-CN"/>
          </a:p>
        </p:txBody>
      </p:sp>
      <p:pic>
        <p:nvPicPr>
          <p:cNvPr id="5122" name="Picture 2">
            <a:extLst>
              <a:ext uri="{FF2B5EF4-FFF2-40B4-BE49-F238E27FC236}">
                <a16:creationId xmlns:a16="http://schemas.microsoft.com/office/drawing/2014/main" id="{5C24AF55-C44E-48AB-A4CB-18AA78A39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3330"/>
            <a:ext cx="9144000" cy="31257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924DB1-4744-4EC5-B976-609B5894B6F9}"/>
              </a:ext>
            </a:extLst>
          </p:cNvPr>
          <p:cNvSpPr/>
          <p:nvPr/>
        </p:nvSpPr>
        <p:spPr>
          <a:xfrm>
            <a:off x="2555776" y="6576442"/>
            <a:ext cx="4572000" cy="246221"/>
          </a:xfrm>
          <a:prstGeom prst="rect">
            <a:avLst/>
          </a:prstGeom>
        </p:spPr>
        <p:txBody>
          <a:bodyPr>
            <a:spAutoFit/>
          </a:bodyPr>
          <a:lstStyle/>
          <a:p>
            <a:r>
              <a:rPr lang="en-SE" sz="1000" dirty="0"/>
              <a:t>https://www.xilinx.com/applications/automotive/automated-driving.html</a:t>
            </a:r>
          </a:p>
        </p:txBody>
      </p:sp>
    </p:spTree>
    <p:extLst>
      <p:ext uri="{BB962C8B-B14F-4D97-AF65-F5344CB8AC3E}">
        <p14:creationId xmlns:p14="http://schemas.microsoft.com/office/powerpoint/2010/main" val="4234441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488D8-F498-4DCF-BB99-AB4613251D40}"/>
              </a:ext>
            </a:extLst>
          </p:cNvPr>
          <p:cNvSpPr>
            <a:spLocks noGrp="1"/>
          </p:cNvSpPr>
          <p:nvPr>
            <p:ph type="title"/>
          </p:nvPr>
        </p:nvSpPr>
        <p:spPr/>
        <p:txBody>
          <a:bodyPr/>
          <a:lstStyle/>
          <a:p>
            <a:r>
              <a:rPr lang="en-US" dirty="0"/>
              <a:t>Why AD?</a:t>
            </a:r>
            <a:endParaRPr lang="en-SE" dirty="0"/>
          </a:p>
        </p:txBody>
      </p:sp>
      <p:sp>
        <p:nvSpPr>
          <p:cNvPr id="3" name="Content Placeholder 2">
            <a:extLst>
              <a:ext uri="{FF2B5EF4-FFF2-40B4-BE49-F238E27FC236}">
                <a16:creationId xmlns:a16="http://schemas.microsoft.com/office/drawing/2014/main" id="{94D27577-EB4F-4C3C-9E02-3CF2C1A68B7E}"/>
              </a:ext>
            </a:extLst>
          </p:cNvPr>
          <p:cNvSpPr>
            <a:spLocks noGrp="1"/>
          </p:cNvSpPr>
          <p:nvPr>
            <p:ph idx="1"/>
          </p:nvPr>
        </p:nvSpPr>
        <p:spPr>
          <a:xfrm>
            <a:off x="457200" y="1295399"/>
            <a:ext cx="8229600" cy="5234635"/>
          </a:xfrm>
        </p:spPr>
        <p:txBody>
          <a:bodyPr>
            <a:normAutofit fontScale="92500" lnSpcReduction="20000"/>
          </a:bodyPr>
          <a:lstStyle/>
          <a:p>
            <a:r>
              <a:rPr lang="en-US" dirty="0"/>
              <a:t>Reduced traffic accidents and fatalities</a:t>
            </a:r>
          </a:p>
          <a:p>
            <a:pPr lvl="1"/>
            <a:r>
              <a:rPr lang="en-US" dirty="0"/>
              <a:t>In the USA: in 2019, an estimated 38,800 people lost their lives to car crashes. About 4.4 million people were injured seriously enough to require medical attention in crashes.</a:t>
            </a:r>
          </a:p>
          <a:p>
            <a:r>
              <a:rPr lang="en-US" dirty="0"/>
              <a:t>Reduced congestion and pollution</a:t>
            </a:r>
          </a:p>
          <a:p>
            <a:r>
              <a:rPr lang="en-US" dirty="0"/>
              <a:t>More productive time spent on the road</a:t>
            </a:r>
          </a:p>
          <a:p>
            <a:r>
              <a:rPr lang="en-US" dirty="0"/>
              <a:t>Autonomous Mobility-on-Demand (</a:t>
            </a:r>
            <a:r>
              <a:rPr lang="en-US" dirty="0" err="1"/>
              <a:t>AMoD</a:t>
            </a:r>
            <a:r>
              <a:rPr lang="en-US" dirty="0"/>
              <a:t>) with a fleet of AVs</a:t>
            </a:r>
          </a:p>
          <a:p>
            <a:pPr lvl="1"/>
            <a:r>
              <a:rPr lang="en-US" dirty="0"/>
              <a:t>Low-cost, safe and efficient mode of transportation that may make vehicle ownership obsolete. </a:t>
            </a:r>
          </a:p>
          <a:p>
            <a:pPr lvl="1"/>
            <a:r>
              <a:rPr lang="en-US" dirty="0"/>
              <a:t>The dream of Uber (and many other companies)</a:t>
            </a:r>
            <a:endParaRPr lang="en-SE" dirty="0"/>
          </a:p>
        </p:txBody>
      </p:sp>
      <p:sp>
        <p:nvSpPr>
          <p:cNvPr id="4" name="Slide Number Placeholder 3">
            <a:extLst>
              <a:ext uri="{FF2B5EF4-FFF2-40B4-BE49-F238E27FC236}">
                <a16:creationId xmlns:a16="http://schemas.microsoft.com/office/drawing/2014/main" id="{6F7F563B-B3CA-4E04-BE24-46014388E0AE}"/>
              </a:ext>
            </a:extLst>
          </p:cNvPr>
          <p:cNvSpPr>
            <a:spLocks noGrp="1"/>
          </p:cNvSpPr>
          <p:nvPr>
            <p:ph type="sldNum" sz="quarter" idx="12"/>
          </p:nvPr>
        </p:nvSpPr>
        <p:spPr/>
        <p:txBody>
          <a:bodyPr/>
          <a:lstStyle/>
          <a:p>
            <a:pPr>
              <a:defRPr/>
            </a:pPr>
            <a:fld id="{F57F456A-00AF-44E6-8D70-638C0D0130FF}" type="slidenum">
              <a:rPr lang="en-US" altLang="zh-CN" smtClean="0"/>
              <a:pPr>
                <a:defRPr/>
              </a:pPr>
              <a:t>8</a:t>
            </a:fld>
            <a:endParaRPr lang="en-US" altLang="zh-CN"/>
          </a:p>
        </p:txBody>
      </p:sp>
    </p:spTree>
    <p:extLst>
      <p:ext uri="{BB962C8B-B14F-4D97-AF65-F5344CB8AC3E}">
        <p14:creationId xmlns:p14="http://schemas.microsoft.com/office/powerpoint/2010/main" val="20496546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2EA9-8BE9-4EC7-8507-917526B3DB7B}"/>
              </a:ext>
            </a:extLst>
          </p:cNvPr>
          <p:cNvSpPr>
            <a:spLocks noGrp="1"/>
          </p:cNvSpPr>
          <p:nvPr>
            <p:ph type="title"/>
          </p:nvPr>
        </p:nvSpPr>
        <p:spPr/>
        <p:txBody>
          <a:bodyPr/>
          <a:lstStyle/>
          <a:p>
            <a:r>
              <a:rPr lang="en-US" dirty="0"/>
              <a:t>ASICs</a:t>
            </a:r>
            <a:endParaRPr lang="en-SE" dirty="0"/>
          </a:p>
        </p:txBody>
      </p:sp>
      <p:sp>
        <p:nvSpPr>
          <p:cNvPr id="3" name="Content Placeholder 2">
            <a:extLst>
              <a:ext uri="{FF2B5EF4-FFF2-40B4-BE49-F238E27FC236}">
                <a16:creationId xmlns:a16="http://schemas.microsoft.com/office/drawing/2014/main" id="{25EDE280-48D0-4537-87CD-8A036BA3D970}"/>
              </a:ext>
            </a:extLst>
          </p:cNvPr>
          <p:cNvSpPr>
            <a:spLocks noGrp="1"/>
          </p:cNvSpPr>
          <p:nvPr>
            <p:ph idx="1"/>
          </p:nvPr>
        </p:nvSpPr>
        <p:spPr/>
        <p:txBody>
          <a:bodyPr>
            <a:normAutofit fontScale="85000" lnSpcReduction="20000"/>
          </a:bodyPr>
          <a:lstStyle/>
          <a:p>
            <a:r>
              <a:rPr lang="en-US" dirty="0"/>
              <a:t>ASICs for Deep Learning are often called Neural Processing Units or AI accelerators.</a:t>
            </a:r>
          </a:p>
          <a:p>
            <a:r>
              <a:rPr lang="en-US" dirty="0"/>
              <a:t>ASICs, thanks to dedicated circuit design, may achieve up to 10x in computation efficiency and power consumption compared to CPU/GPU, and less dramatic, but still significant improvement compared to FPGA. The drawback is loss of programmability and flexibility.</a:t>
            </a:r>
          </a:p>
          <a:p>
            <a:pPr lvl="1"/>
            <a:r>
              <a:rPr lang="en-US" dirty="0"/>
              <a:t>Industry: almost every chip vendor provides some kind of AI accelerator, e.g. Google’s Tensor Processing Unit (TPU)</a:t>
            </a:r>
          </a:p>
          <a:p>
            <a:pPr lvl="1"/>
            <a:r>
              <a:rPr lang="en-US" dirty="0"/>
              <a:t>Academia: AI accelerators is a dominating topic in top conferences in computer architecture, including ISCA, MICRO and HPCA.</a:t>
            </a:r>
            <a:endParaRPr lang="en-SE" dirty="0"/>
          </a:p>
        </p:txBody>
      </p:sp>
      <p:sp>
        <p:nvSpPr>
          <p:cNvPr id="4" name="Slide Number Placeholder 3">
            <a:extLst>
              <a:ext uri="{FF2B5EF4-FFF2-40B4-BE49-F238E27FC236}">
                <a16:creationId xmlns:a16="http://schemas.microsoft.com/office/drawing/2014/main" id="{5316138D-5FFA-45FC-B40A-6AD7679834D4}"/>
              </a:ext>
            </a:extLst>
          </p:cNvPr>
          <p:cNvSpPr>
            <a:spLocks noGrp="1"/>
          </p:cNvSpPr>
          <p:nvPr>
            <p:ph type="sldNum" sz="quarter" idx="12"/>
          </p:nvPr>
        </p:nvSpPr>
        <p:spPr/>
        <p:txBody>
          <a:bodyPr/>
          <a:lstStyle/>
          <a:p>
            <a:pPr>
              <a:defRPr/>
            </a:pPr>
            <a:fld id="{F57F456A-00AF-44E6-8D70-638C0D0130FF}" type="slidenum">
              <a:rPr lang="en-US" altLang="zh-CN" smtClean="0"/>
              <a:pPr>
                <a:defRPr/>
              </a:pPr>
              <a:t>80</a:t>
            </a:fld>
            <a:endParaRPr lang="en-US" altLang="zh-CN"/>
          </a:p>
        </p:txBody>
      </p:sp>
    </p:spTree>
    <p:extLst>
      <p:ext uri="{BB962C8B-B14F-4D97-AF65-F5344CB8AC3E}">
        <p14:creationId xmlns:p14="http://schemas.microsoft.com/office/powerpoint/2010/main" val="5687674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8D03-FA9F-451E-A0E3-7FD74A99AEC8}"/>
              </a:ext>
            </a:extLst>
          </p:cNvPr>
          <p:cNvSpPr>
            <a:spLocks noGrp="1"/>
          </p:cNvSpPr>
          <p:nvPr>
            <p:ph type="title"/>
          </p:nvPr>
        </p:nvSpPr>
        <p:spPr>
          <a:xfrm>
            <a:off x="467916" y="112366"/>
            <a:ext cx="3120423" cy="868362"/>
          </a:xfrm>
        </p:spPr>
        <p:txBody>
          <a:bodyPr>
            <a:normAutofit fontScale="90000"/>
          </a:bodyPr>
          <a:lstStyle/>
          <a:p>
            <a:r>
              <a:rPr lang="en-US" dirty="0" err="1"/>
              <a:t>MobileEye</a:t>
            </a:r>
            <a:r>
              <a:rPr lang="en-US" dirty="0"/>
              <a:t> </a:t>
            </a:r>
            <a:r>
              <a:rPr lang="en-US" dirty="0" err="1"/>
              <a:t>EyeQ</a:t>
            </a:r>
            <a:r>
              <a:rPr lang="en-US" dirty="0"/>
              <a:t> Series</a:t>
            </a:r>
            <a:endParaRPr lang="en-SE" dirty="0"/>
          </a:p>
        </p:txBody>
      </p:sp>
      <p:sp>
        <p:nvSpPr>
          <p:cNvPr id="3" name="Content Placeholder 2">
            <a:extLst>
              <a:ext uri="{FF2B5EF4-FFF2-40B4-BE49-F238E27FC236}">
                <a16:creationId xmlns:a16="http://schemas.microsoft.com/office/drawing/2014/main" id="{665ADF18-6581-4AD3-808D-9189869570AA}"/>
              </a:ext>
            </a:extLst>
          </p:cNvPr>
          <p:cNvSpPr>
            <a:spLocks noGrp="1"/>
          </p:cNvSpPr>
          <p:nvPr>
            <p:ph idx="1"/>
          </p:nvPr>
        </p:nvSpPr>
        <p:spPr>
          <a:xfrm>
            <a:off x="251520" y="980728"/>
            <a:ext cx="3553216" cy="1321911"/>
          </a:xfrm>
        </p:spPr>
        <p:txBody>
          <a:bodyPr>
            <a:normAutofit fontScale="92500" lnSpcReduction="20000"/>
          </a:bodyPr>
          <a:lstStyle/>
          <a:p>
            <a:r>
              <a:rPr lang="en-US" dirty="0"/>
              <a:t>“Computer Vision Processors” are ASICs</a:t>
            </a:r>
            <a:endParaRPr lang="en-SE" dirty="0"/>
          </a:p>
        </p:txBody>
      </p:sp>
      <p:sp>
        <p:nvSpPr>
          <p:cNvPr id="4" name="Slide Number Placeholder 3">
            <a:extLst>
              <a:ext uri="{FF2B5EF4-FFF2-40B4-BE49-F238E27FC236}">
                <a16:creationId xmlns:a16="http://schemas.microsoft.com/office/drawing/2014/main" id="{DC1062BD-1D7D-4E98-B5A2-C97E88A23CF6}"/>
              </a:ext>
            </a:extLst>
          </p:cNvPr>
          <p:cNvSpPr>
            <a:spLocks noGrp="1"/>
          </p:cNvSpPr>
          <p:nvPr>
            <p:ph type="sldNum" sz="quarter" idx="12"/>
          </p:nvPr>
        </p:nvSpPr>
        <p:spPr/>
        <p:txBody>
          <a:bodyPr/>
          <a:lstStyle/>
          <a:p>
            <a:pPr>
              <a:defRPr/>
            </a:pPr>
            <a:fld id="{F57F456A-00AF-44E6-8D70-638C0D0130FF}" type="slidenum">
              <a:rPr lang="en-US" altLang="zh-CN" smtClean="0"/>
              <a:pPr>
                <a:defRPr/>
              </a:pPr>
              <a:t>81</a:t>
            </a:fld>
            <a:endParaRPr lang="en-US" altLang="zh-CN"/>
          </a:p>
        </p:txBody>
      </p:sp>
      <p:pic>
        <p:nvPicPr>
          <p:cNvPr id="5" name="Picture 4">
            <a:extLst>
              <a:ext uri="{FF2B5EF4-FFF2-40B4-BE49-F238E27FC236}">
                <a16:creationId xmlns:a16="http://schemas.microsoft.com/office/drawing/2014/main" id="{E035C061-F32D-4FD8-852D-0D91C759BBA9}"/>
              </a:ext>
            </a:extLst>
          </p:cNvPr>
          <p:cNvPicPr>
            <a:picLocks noChangeAspect="1"/>
          </p:cNvPicPr>
          <p:nvPr/>
        </p:nvPicPr>
        <p:blipFill>
          <a:blip r:embed="rId3"/>
          <a:stretch>
            <a:fillRect/>
          </a:stretch>
        </p:blipFill>
        <p:spPr>
          <a:xfrm>
            <a:off x="3535026" y="764704"/>
            <a:ext cx="5586449" cy="5860678"/>
          </a:xfrm>
          <a:prstGeom prst="rect">
            <a:avLst/>
          </a:prstGeom>
        </p:spPr>
      </p:pic>
      <p:pic>
        <p:nvPicPr>
          <p:cNvPr id="6146" name="Picture 2">
            <a:extLst>
              <a:ext uri="{FF2B5EF4-FFF2-40B4-BE49-F238E27FC236}">
                <a16:creationId xmlns:a16="http://schemas.microsoft.com/office/drawing/2014/main" id="{9793837B-F825-464A-A4F2-865647581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 y="2302639"/>
            <a:ext cx="3501422" cy="43227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57FA05-A655-4FB3-979A-3433B775644F}"/>
              </a:ext>
            </a:extLst>
          </p:cNvPr>
          <p:cNvSpPr/>
          <p:nvPr/>
        </p:nvSpPr>
        <p:spPr>
          <a:xfrm>
            <a:off x="3084420" y="6579948"/>
            <a:ext cx="4572000" cy="246221"/>
          </a:xfrm>
          <a:prstGeom prst="rect">
            <a:avLst/>
          </a:prstGeom>
        </p:spPr>
        <p:txBody>
          <a:bodyPr>
            <a:spAutoFit/>
          </a:bodyPr>
          <a:lstStyle/>
          <a:p>
            <a:r>
              <a:rPr lang="en-US" sz="1000" dirty="0"/>
              <a:t>https://www.mobileye.com/our-technology/evolution-eyeq-chip/</a:t>
            </a:r>
            <a:endParaRPr lang="en-SE" sz="1000" dirty="0"/>
          </a:p>
        </p:txBody>
      </p:sp>
    </p:spTree>
    <p:extLst>
      <p:ext uri="{BB962C8B-B14F-4D97-AF65-F5344CB8AC3E}">
        <p14:creationId xmlns:p14="http://schemas.microsoft.com/office/powerpoint/2010/main" val="8972877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BD2E6-C943-488D-BBD6-42197FB92DB8}"/>
              </a:ext>
            </a:extLst>
          </p:cNvPr>
          <p:cNvSpPr>
            <a:spLocks noGrp="1"/>
          </p:cNvSpPr>
          <p:nvPr>
            <p:ph type="title"/>
          </p:nvPr>
        </p:nvSpPr>
        <p:spPr/>
        <p:txBody>
          <a:bodyPr/>
          <a:lstStyle/>
          <a:p>
            <a:r>
              <a:rPr lang="en-US" dirty="0"/>
              <a:t>Tesla FSD</a:t>
            </a:r>
            <a:endParaRPr lang="en-SE" dirty="0"/>
          </a:p>
        </p:txBody>
      </p:sp>
      <p:sp>
        <p:nvSpPr>
          <p:cNvPr id="3" name="Content Placeholder 2">
            <a:extLst>
              <a:ext uri="{FF2B5EF4-FFF2-40B4-BE49-F238E27FC236}">
                <a16:creationId xmlns:a16="http://schemas.microsoft.com/office/drawing/2014/main" id="{2354325E-C836-479F-8FB0-5612121EF184}"/>
              </a:ext>
            </a:extLst>
          </p:cNvPr>
          <p:cNvSpPr>
            <a:spLocks noGrp="1"/>
          </p:cNvSpPr>
          <p:nvPr>
            <p:ph idx="1"/>
          </p:nvPr>
        </p:nvSpPr>
        <p:spPr>
          <a:xfrm>
            <a:off x="457200" y="1295399"/>
            <a:ext cx="8229600" cy="1530253"/>
          </a:xfrm>
        </p:spPr>
        <p:txBody>
          <a:bodyPr>
            <a:normAutofit fontScale="55000" lnSpcReduction="20000"/>
          </a:bodyPr>
          <a:lstStyle/>
          <a:p>
            <a:r>
              <a:rPr lang="en-US" dirty="0"/>
              <a:t>Full Self-Driving Chip (FSD) is designed by Tesla and introduced in early 2019 for their own cars. </a:t>
            </a:r>
          </a:p>
          <a:p>
            <a:r>
              <a:rPr lang="en-US" altLang="zh-CN" dirty="0"/>
              <a:t>It </a:t>
            </a:r>
            <a:r>
              <a:rPr lang="en-US" dirty="0"/>
              <a:t>incorporates 3 quad-core Cortex-A72 clusters for a total of 12 CPUs operating at 2.2 GHz, a GPU operating 1 GHz, 2 Neural Processing Units (NPUs) operating at 2 GHz, and various other hardware accelerators.</a:t>
            </a:r>
          </a:p>
          <a:p>
            <a:pPr lvl="1"/>
            <a:r>
              <a:rPr lang="en-US" dirty="0"/>
              <a:t>NPU: ASIC for Deep Learning inference</a:t>
            </a:r>
            <a:endParaRPr lang="en-SE" dirty="0"/>
          </a:p>
        </p:txBody>
      </p:sp>
      <p:sp>
        <p:nvSpPr>
          <p:cNvPr id="4" name="Slide Number Placeholder 3">
            <a:extLst>
              <a:ext uri="{FF2B5EF4-FFF2-40B4-BE49-F238E27FC236}">
                <a16:creationId xmlns:a16="http://schemas.microsoft.com/office/drawing/2014/main" id="{C9AAD4E1-A457-4638-B7A3-DF0719544690}"/>
              </a:ext>
            </a:extLst>
          </p:cNvPr>
          <p:cNvSpPr>
            <a:spLocks noGrp="1"/>
          </p:cNvSpPr>
          <p:nvPr>
            <p:ph type="sldNum" sz="quarter" idx="12"/>
          </p:nvPr>
        </p:nvSpPr>
        <p:spPr>
          <a:xfrm>
            <a:off x="6975856" y="6607132"/>
            <a:ext cx="2133600" cy="244475"/>
          </a:xfrm>
        </p:spPr>
        <p:txBody>
          <a:bodyPr/>
          <a:lstStyle/>
          <a:p>
            <a:pPr>
              <a:defRPr/>
            </a:pPr>
            <a:fld id="{F57F456A-00AF-44E6-8D70-638C0D0130FF}" type="slidenum">
              <a:rPr lang="en-US" altLang="zh-CN" smtClean="0"/>
              <a:pPr>
                <a:defRPr/>
              </a:pPr>
              <a:t>82</a:t>
            </a:fld>
            <a:endParaRPr lang="en-US" altLang="zh-CN"/>
          </a:p>
        </p:txBody>
      </p:sp>
      <p:pic>
        <p:nvPicPr>
          <p:cNvPr id="9218" name="Picture 2">
            <a:extLst>
              <a:ext uri="{FF2B5EF4-FFF2-40B4-BE49-F238E27FC236}">
                <a16:creationId xmlns:a16="http://schemas.microsoft.com/office/drawing/2014/main" id="{3F07D1A9-EA61-45F1-97B7-B771EEE91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28" y="2873286"/>
            <a:ext cx="5722288" cy="382563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A6AB3C43-4233-4E70-93C7-3ADA21733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864637"/>
            <a:ext cx="19050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FB4F7C9E-2DFC-4428-B523-2BD24349C9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729443"/>
            <a:ext cx="19050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2860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9DC5B-4C6C-431A-A587-43AFF9AF19D2}"/>
              </a:ext>
            </a:extLst>
          </p:cNvPr>
          <p:cNvSpPr>
            <a:spLocks noGrp="1"/>
          </p:cNvSpPr>
          <p:nvPr>
            <p:ph type="title"/>
          </p:nvPr>
        </p:nvSpPr>
        <p:spPr/>
        <p:txBody>
          <a:bodyPr>
            <a:normAutofit fontScale="90000"/>
          </a:bodyPr>
          <a:lstStyle/>
          <a:p>
            <a:r>
              <a:rPr lang="en-US" dirty="0"/>
              <a:t>Products from Automotive OEMs and Suppliers</a:t>
            </a:r>
            <a:endParaRPr lang="en-SE" dirty="0"/>
          </a:p>
        </p:txBody>
      </p:sp>
      <p:sp>
        <p:nvSpPr>
          <p:cNvPr id="3" name="Content Placeholder 2">
            <a:extLst>
              <a:ext uri="{FF2B5EF4-FFF2-40B4-BE49-F238E27FC236}">
                <a16:creationId xmlns:a16="http://schemas.microsoft.com/office/drawing/2014/main" id="{FE897B09-ADCA-4B2A-BBE7-D10A832A35F4}"/>
              </a:ext>
            </a:extLst>
          </p:cNvPr>
          <p:cNvSpPr>
            <a:spLocks noGrp="1"/>
          </p:cNvSpPr>
          <p:nvPr>
            <p:ph idx="1"/>
          </p:nvPr>
        </p:nvSpPr>
        <p:spPr/>
        <p:txBody>
          <a:bodyPr>
            <a:normAutofit fontScale="92500" lnSpcReduction="20000"/>
          </a:bodyPr>
          <a:lstStyle/>
          <a:p>
            <a:r>
              <a:rPr lang="en-US" dirty="0"/>
              <a:t>These companies do not design chips. Rather, they offer integration solutions based on products from chip vendors like NVIDIA.</a:t>
            </a:r>
          </a:p>
          <a:p>
            <a:pPr lvl="1"/>
            <a:r>
              <a:rPr lang="en-US" dirty="0"/>
              <a:t>Delphi/Audi </a:t>
            </a:r>
            <a:r>
              <a:rPr lang="en-US" dirty="0" err="1"/>
              <a:t>zFAS</a:t>
            </a:r>
            <a:r>
              <a:rPr lang="en-US" dirty="0"/>
              <a:t> (</a:t>
            </a:r>
            <a:r>
              <a:rPr lang="en-US" dirty="0" err="1"/>
              <a:t>zentrales</a:t>
            </a:r>
            <a:r>
              <a:rPr lang="en-US" dirty="0"/>
              <a:t> </a:t>
            </a:r>
            <a:r>
              <a:rPr lang="en-US" dirty="0" err="1"/>
              <a:t>Fahrerassistenz-Steuergeraet</a:t>
            </a:r>
            <a:r>
              <a:rPr lang="en-US" dirty="0"/>
              <a:t>)</a:t>
            </a:r>
          </a:p>
          <a:p>
            <a:pPr lvl="2"/>
            <a:r>
              <a:rPr lang="en-US" dirty="0"/>
              <a:t>based on NVIDIA </a:t>
            </a:r>
            <a:r>
              <a:rPr lang="en-US" dirty="0" err="1"/>
              <a:t>Tegra</a:t>
            </a:r>
            <a:r>
              <a:rPr lang="en-US" dirty="0"/>
              <a:t> K1 and Mobileye EyeQ3 </a:t>
            </a:r>
          </a:p>
          <a:p>
            <a:pPr lvl="2"/>
            <a:r>
              <a:rPr lang="en-US" dirty="0"/>
              <a:t>Hedging their bet on products from two mortal enemies </a:t>
            </a:r>
            <a:r>
              <a:rPr lang="en-US" dirty="0">
                <a:sym typeface="Wingdings" panose="05000000000000000000" pitchFamily="2" charset="2"/>
              </a:rPr>
              <a:t></a:t>
            </a:r>
            <a:r>
              <a:rPr lang="en-US" dirty="0"/>
              <a:t> </a:t>
            </a:r>
          </a:p>
          <a:p>
            <a:pPr lvl="1"/>
            <a:r>
              <a:rPr lang="en-US" dirty="0"/>
              <a:t>ZF </a:t>
            </a:r>
            <a:r>
              <a:rPr lang="en-US" dirty="0" err="1"/>
              <a:t>ProAI</a:t>
            </a:r>
            <a:r>
              <a:rPr lang="en-US" dirty="0"/>
              <a:t> </a:t>
            </a:r>
          </a:p>
          <a:p>
            <a:pPr lvl="2"/>
            <a:r>
              <a:rPr lang="en-US" dirty="0"/>
              <a:t>based on NVIDIA DRIVE PX2</a:t>
            </a:r>
          </a:p>
          <a:p>
            <a:pPr lvl="1"/>
            <a:r>
              <a:rPr lang="en-US" dirty="0"/>
              <a:t>Bosch AI Car Computer </a:t>
            </a:r>
          </a:p>
          <a:p>
            <a:pPr lvl="2"/>
            <a:r>
              <a:rPr lang="en-US" dirty="0"/>
              <a:t>based on NVIDIA DRIVE AGX Xavier</a:t>
            </a:r>
          </a:p>
          <a:p>
            <a:pPr lvl="1"/>
            <a:r>
              <a:rPr lang="en-US" dirty="0"/>
              <a:t>Continental ADCU; Visteon </a:t>
            </a:r>
            <a:r>
              <a:rPr lang="en-US" dirty="0" err="1"/>
              <a:t>DriveCore</a:t>
            </a:r>
            <a:r>
              <a:rPr lang="en-US" dirty="0"/>
              <a:t>; NXP </a:t>
            </a:r>
            <a:r>
              <a:rPr lang="en-US" dirty="0" err="1"/>
              <a:t>BlueBox</a:t>
            </a:r>
            <a:r>
              <a:rPr lang="en-US" dirty="0"/>
              <a:t>; Renesas R-Car…</a:t>
            </a:r>
          </a:p>
        </p:txBody>
      </p:sp>
      <p:sp>
        <p:nvSpPr>
          <p:cNvPr id="4" name="Slide Number Placeholder 3">
            <a:extLst>
              <a:ext uri="{FF2B5EF4-FFF2-40B4-BE49-F238E27FC236}">
                <a16:creationId xmlns:a16="http://schemas.microsoft.com/office/drawing/2014/main" id="{4EE7BEB1-A52A-4F10-A8CF-6EA6AAF4078B}"/>
              </a:ext>
            </a:extLst>
          </p:cNvPr>
          <p:cNvSpPr>
            <a:spLocks noGrp="1"/>
          </p:cNvSpPr>
          <p:nvPr>
            <p:ph type="sldNum" sz="quarter" idx="12"/>
          </p:nvPr>
        </p:nvSpPr>
        <p:spPr/>
        <p:txBody>
          <a:bodyPr/>
          <a:lstStyle/>
          <a:p>
            <a:pPr>
              <a:defRPr/>
            </a:pPr>
            <a:fld id="{F57F456A-00AF-44E6-8D70-638C0D0130FF}" type="slidenum">
              <a:rPr lang="en-US" altLang="zh-CN" smtClean="0"/>
              <a:pPr>
                <a:defRPr/>
              </a:pPr>
              <a:t>83</a:t>
            </a:fld>
            <a:endParaRPr lang="en-US" altLang="zh-CN"/>
          </a:p>
        </p:txBody>
      </p:sp>
    </p:spTree>
    <p:extLst>
      <p:ext uri="{BB962C8B-B14F-4D97-AF65-F5344CB8AC3E}">
        <p14:creationId xmlns:p14="http://schemas.microsoft.com/office/powerpoint/2010/main" val="14989597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7D7F3-117B-4499-BD51-476ED314EDE7}"/>
              </a:ext>
            </a:extLst>
          </p:cNvPr>
          <p:cNvSpPr>
            <a:spLocks noGrp="1"/>
          </p:cNvSpPr>
          <p:nvPr>
            <p:ph type="title"/>
          </p:nvPr>
        </p:nvSpPr>
        <p:spPr/>
        <p:txBody>
          <a:bodyPr/>
          <a:lstStyle/>
          <a:p>
            <a:r>
              <a:rPr lang="en-US" dirty="0">
                <a:solidFill>
                  <a:srgbClr val="FF0000"/>
                </a:solidFill>
              </a:rPr>
              <a:t>SOFTWARE PLATFORMS</a:t>
            </a:r>
            <a:endParaRPr lang="en-SE" dirty="0">
              <a:solidFill>
                <a:srgbClr val="FF0000"/>
              </a:solidFill>
            </a:endParaRPr>
          </a:p>
        </p:txBody>
      </p:sp>
      <p:sp>
        <p:nvSpPr>
          <p:cNvPr id="3" name="Content Placeholder 2">
            <a:extLst>
              <a:ext uri="{FF2B5EF4-FFF2-40B4-BE49-F238E27FC236}">
                <a16:creationId xmlns:a16="http://schemas.microsoft.com/office/drawing/2014/main" id="{AD38CF00-009E-4698-80A4-1B960533D0EC}"/>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EE0AE87B-BDCB-4AE8-B53A-0AAEEAEBC60F}"/>
              </a:ext>
            </a:extLst>
          </p:cNvPr>
          <p:cNvSpPr>
            <a:spLocks noGrp="1"/>
          </p:cNvSpPr>
          <p:nvPr>
            <p:ph type="sldNum" sz="quarter" idx="12"/>
          </p:nvPr>
        </p:nvSpPr>
        <p:spPr/>
        <p:txBody>
          <a:bodyPr/>
          <a:lstStyle/>
          <a:p>
            <a:pPr>
              <a:defRPr/>
            </a:pPr>
            <a:fld id="{F57F456A-00AF-44E6-8D70-638C0D0130FF}" type="slidenum">
              <a:rPr lang="en-US" altLang="zh-CN" smtClean="0"/>
              <a:pPr>
                <a:defRPr/>
              </a:pPr>
              <a:t>84</a:t>
            </a:fld>
            <a:endParaRPr lang="en-US" altLang="zh-CN"/>
          </a:p>
        </p:txBody>
      </p:sp>
      <p:pic>
        <p:nvPicPr>
          <p:cNvPr id="7172" name="Picture 4" descr="Image result for software platform">
            <a:extLst>
              <a:ext uri="{FF2B5EF4-FFF2-40B4-BE49-F238E27FC236}">
                <a16:creationId xmlns:a16="http://schemas.microsoft.com/office/drawing/2014/main" id="{520E4C71-724D-4C61-89A8-9FA09F2FA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30" y="1295400"/>
            <a:ext cx="8736540" cy="4893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7691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C561-305F-41E3-BB92-AAE5A01A9C48}"/>
              </a:ext>
            </a:extLst>
          </p:cNvPr>
          <p:cNvSpPr>
            <a:spLocks noGrp="1"/>
          </p:cNvSpPr>
          <p:nvPr>
            <p:ph type="title"/>
          </p:nvPr>
        </p:nvSpPr>
        <p:spPr/>
        <p:txBody>
          <a:bodyPr/>
          <a:lstStyle/>
          <a:p>
            <a:r>
              <a:rPr lang="en-US" dirty="0"/>
              <a:t>The AUTOSAR Consortium</a:t>
            </a:r>
            <a:endParaRPr lang="en-SE" dirty="0"/>
          </a:p>
        </p:txBody>
      </p:sp>
      <p:sp>
        <p:nvSpPr>
          <p:cNvPr id="3" name="Content Placeholder 2">
            <a:extLst>
              <a:ext uri="{FF2B5EF4-FFF2-40B4-BE49-F238E27FC236}">
                <a16:creationId xmlns:a16="http://schemas.microsoft.com/office/drawing/2014/main" id="{CD3E43F2-46AA-44A2-969F-800A1D29A475}"/>
              </a:ext>
            </a:extLst>
          </p:cNvPr>
          <p:cNvSpPr>
            <a:spLocks noGrp="1"/>
          </p:cNvSpPr>
          <p:nvPr>
            <p:ph idx="1"/>
          </p:nvPr>
        </p:nvSpPr>
        <p:spPr>
          <a:xfrm>
            <a:off x="457200" y="1295400"/>
            <a:ext cx="8229600" cy="1413520"/>
          </a:xfrm>
        </p:spPr>
        <p:txBody>
          <a:bodyPr>
            <a:normAutofit fontScale="62500" lnSpcReduction="20000"/>
          </a:bodyPr>
          <a:lstStyle/>
          <a:p>
            <a:r>
              <a:rPr lang="en-US" dirty="0" err="1"/>
              <a:t>AUTomotive</a:t>
            </a:r>
            <a:r>
              <a:rPr lang="en-US" dirty="0"/>
              <a:t> Open System </a:t>
            </a:r>
            <a:r>
              <a:rPr lang="en-US" dirty="0" err="1"/>
              <a:t>ARchitecture</a:t>
            </a:r>
            <a:r>
              <a:rPr lang="en-US" dirty="0"/>
              <a:t> (AUTOSAR) is a global development partnership of automotive interested parties founded in 2003. It pursues the objective to create and establish an open and standardized software architecture for automotive Electronic Control Units (ECUs).</a:t>
            </a:r>
            <a:endParaRPr lang="en-SE" dirty="0"/>
          </a:p>
        </p:txBody>
      </p:sp>
      <p:sp>
        <p:nvSpPr>
          <p:cNvPr id="4" name="Slide Number Placeholder 3">
            <a:extLst>
              <a:ext uri="{FF2B5EF4-FFF2-40B4-BE49-F238E27FC236}">
                <a16:creationId xmlns:a16="http://schemas.microsoft.com/office/drawing/2014/main" id="{CF7C6669-7EC6-4FED-BD9D-F81BBB38EDC6}"/>
              </a:ext>
            </a:extLst>
          </p:cNvPr>
          <p:cNvSpPr>
            <a:spLocks noGrp="1"/>
          </p:cNvSpPr>
          <p:nvPr>
            <p:ph type="sldNum" sz="quarter" idx="12"/>
          </p:nvPr>
        </p:nvSpPr>
        <p:spPr/>
        <p:txBody>
          <a:bodyPr/>
          <a:lstStyle/>
          <a:p>
            <a:pPr>
              <a:defRPr/>
            </a:pPr>
            <a:fld id="{F57F456A-00AF-44E6-8D70-638C0D0130FF}" type="slidenum">
              <a:rPr lang="en-US" altLang="zh-CN" smtClean="0"/>
              <a:pPr>
                <a:defRPr/>
              </a:pPr>
              <a:t>85</a:t>
            </a:fld>
            <a:endParaRPr lang="en-US" altLang="zh-CN"/>
          </a:p>
        </p:txBody>
      </p:sp>
      <p:pic>
        <p:nvPicPr>
          <p:cNvPr id="9220" name="Picture 4">
            <a:extLst>
              <a:ext uri="{FF2B5EF4-FFF2-40B4-BE49-F238E27FC236}">
                <a16:creationId xmlns:a16="http://schemas.microsoft.com/office/drawing/2014/main" id="{FCD3EC49-92AC-488A-BCA3-DF5CAD816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058" y="2588933"/>
            <a:ext cx="6840760" cy="415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0059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8D27B-198D-4AFA-BA1F-C5B7A3D444C8}"/>
              </a:ext>
            </a:extLst>
          </p:cNvPr>
          <p:cNvSpPr>
            <a:spLocks noGrp="1"/>
          </p:cNvSpPr>
          <p:nvPr>
            <p:ph type="title"/>
          </p:nvPr>
        </p:nvSpPr>
        <p:spPr/>
        <p:txBody>
          <a:bodyPr/>
          <a:lstStyle/>
          <a:p>
            <a:r>
              <a:rPr lang="en-US" dirty="0"/>
              <a:t>AUTOSAR Classic Platform</a:t>
            </a:r>
            <a:endParaRPr lang="en-SE" dirty="0"/>
          </a:p>
        </p:txBody>
      </p:sp>
      <p:sp>
        <p:nvSpPr>
          <p:cNvPr id="3" name="Content Placeholder 2">
            <a:extLst>
              <a:ext uri="{FF2B5EF4-FFF2-40B4-BE49-F238E27FC236}">
                <a16:creationId xmlns:a16="http://schemas.microsoft.com/office/drawing/2014/main" id="{79C93331-D4A8-4BE8-9216-1C475D9D4D87}"/>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5EDAC570-B0D4-405A-94B6-B4FC851AAD6E}"/>
              </a:ext>
            </a:extLst>
          </p:cNvPr>
          <p:cNvSpPr>
            <a:spLocks noGrp="1"/>
          </p:cNvSpPr>
          <p:nvPr>
            <p:ph type="sldNum" sz="quarter" idx="12"/>
          </p:nvPr>
        </p:nvSpPr>
        <p:spPr/>
        <p:txBody>
          <a:bodyPr/>
          <a:lstStyle/>
          <a:p>
            <a:pPr>
              <a:defRPr/>
            </a:pPr>
            <a:fld id="{F57F456A-00AF-44E6-8D70-638C0D0130FF}" type="slidenum">
              <a:rPr lang="en-US" altLang="zh-CN" smtClean="0"/>
              <a:pPr>
                <a:defRPr/>
              </a:pPr>
              <a:t>86</a:t>
            </a:fld>
            <a:endParaRPr lang="en-US" altLang="zh-CN"/>
          </a:p>
        </p:txBody>
      </p:sp>
      <p:pic>
        <p:nvPicPr>
          <p:cNvPr id="5" name="Picture 4">
            <a:extLst>
              <a:ext uri="{FF2B5EF4-FFF2-40B4-BE49-F238E27FC236}">
                <a16:creationId xmlns:a16="http://schemas.microsoft.com/office/drawing/2014/main" id="{7769A1AE-7F89-4877-8A8E-75CA70055391}"/>
              </a:ext>
            </a:extLst>
          </p:cNvPr>
          <p:cNvPicPr>
            <a:picLocks noChangeAspect="1"/>
          </p:cNvPicPr>
          <p:nvPr/>
        </p:nvPicPr>
        <p:blipFill>
          <a:blip r:embed="rId3"/>
          <a:stretch>
            <a:fillRect/>
          </a:stretch>
        </p:blipFill>
        <p:spPr>
          <a:xfrm>
            <a:off x="539552" y="1820819"/>
            <a:ext cx="7887801" cy="4953691"/>
          </a:xfrm>
          <a:prstGeom prst="rect">
            <a:avLst/>
          </a:prstGeom>
        </p:spPr>
      </p:pic>
    </p:spTree>
    <p:extLst>
      <p:ext uri="{BB962C8B-B14F-4D97-AF65-F5344CB8AC3E}">
        <p14:creationId xmlns:p14="http://schemas.microsoft.com/office/powerpoint/2010/main" val="32284129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2F858-CF93-41EF-BB2C-99643642EDA1}"/>
              </a:ext>
            </a:extLst>
          </p:cNvPr>
          <p:cNvSpPr>
            <a:spLocks noGrp="1"/>
          </p:cNvSpPr>
          <p:nvPr>
            <p:ph type="title"/>
          </p:nvPr>
        </p:nvSpPr>
        <p:spPr/>
        <p:txBody>
          <a:bodyPr/>
          <a:lstStyle/>
          <a:p>
            <a:r>
              <a:rPr lang="en-US" dirty="0"/>
              <a:t>AUTOSAR Adaptive Platform</a:t>
            </a:r>
            <a:endParaRPr lang="en-SE" dirty="0"/>
          </a:p>
        </p:txBody>
      </p:sp>
      <p:sp>
        <p:nvSpPr>
          <p:cNvPr id="3" name="Content Placeholder 2">
            <a:extLst>
              <a:ext uri="{FF2B5EF4-FFF2-40B4-BE49-F238E27FC236}">
                <a16:creationId xmlns:a16="http://schemas.microsoft.com/office/drawing/2014/main" id="{C07638DE-ED07-4635-81DF-D1B4B4C05EE8}"/>
              </a:ext>
            </a:extLst>
          </p:cNvPr>
          <p:cNvSpPr>
            <a:spLocks noGrp="1"/>
          </p:cNvSpPr>
          <p:nvPr>
            <p:ph idx="1"/>
          </p:nvPr>
        </p:nvSpPr>
        <p:spPr>
          <a:xfrm>
            <a:off x="457200" y="1295400"/>
            <a:ext cx="8507288" cy="2133600"/>
          </a:xfrm>
        </p:spPr>
        <p:txBody>
          <a:bodyPr>
            <a:normAutofit fontScale="62500" lnSpcReduction="20000"/>
          </a:bodyPr>
          <a:lstStyle/>
          <a:p>
            <a:r>
              <a:rPr lang="en-US" dirty="0"/>
              <a:t>AUTOSAR-AP is an industry standard that specifies standard interfaces required for developing future high-performance multicore automotive ECUs. </a:t>
            </a:r>
          </a:p>
          <a:p>
            <a:r>
              <a:rPr lang="en-US" dirty="0"/>
              <a:t>Compared to Classic AUTOSAR for resource-constrained safety-critical ECUs, AUTOSAR-AP is designed for high-performance ECUs, and allows dynamic linking of services and clients during ECU runtime, which facilitates Over-the-Air (OTA) Update.</a:t>
            </a:r>
            <a:endParaRPr lang="en-SE" dirty="0"/>
          </a:p>
        </p:txBody>
      </p:sp>
      <p:sp>
        <p:nvSpPr>
          <p:cNvPr id="4" name="Slide Number Placeholder 3">
            <a:extLst>
              <a:ext uri="{FF2B5EF4-FFF2-40B4-BE49-F238E27FC236}">
                <a16:creationId xmlns:a16="http://schemas.microsoft.com/office/drawing/2014/main" id="{32E8548B-0E2B-4600-8E12-990B44E2EF1D}"/>
              </a:ext>
            </a:extLst>
          </p:cNvPr>
          <p:cNvSpPr>
            <a:spLocks noGrp="1"/>
          </p:cNvSpPr>
          <p:nvPr>
            <p:ph type="sldNum" sz="quarter" idx="12"/>
          </p:nvPr>
        </p:nvSpPr>
        <p:spPr/>
        <p:txBody>
          <a:bodyPr/>
          <a:lstStyle/>
          <a:p>
            <a:pPr>
              <a:defRPr/>
            </a:pPr>
            <a:fld id="{F57F456A-00AF-44E6-8D70-638C0D0130FF}" type="slidenum">
              <a:rPr lang="en-US" altLang="zh-CN" smtClean="0"/>
              <a:pPr>
                <a:defRPr/>
              </a:pPr>
              <a:t>87</a:t>
            </a:fld>
            <a:endParaRPr lang="en-US" altLang="zh-CN"/>
          </a:p>
        </p:txBody>
      </p:sp>
      <p:pic>
        <p:nvPicPr>
          <p:cNvPr id="1026" name="Picture 2">
            <a:extLst>
              <a:ext uri="{FF2B5EF4-FFF2-40B4-BE49-F238E27FC236}">
                <a16:creationId xmlns:a16="http://schemas.microsoft.com/office/drawing/2014/main" id="{8CEBE7E5-E4E9-4270-ABB6-08B7199AA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452986"/>
            <a:ext cx="4877915" cy="321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8744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C0016-721A-494A-9712-69F26769CD68}"/>
              </a:ext>
            </a:extLst>
          </p:cNvPr>
          <p:cNvSpPr>
            <a:spLocks noGrp="1"/>
          </p:cNvSpPr>
          <p:nvPr>
            <p:ph type="title"/>
          </p:nvPr>
        </p:nvSpPr>
        <p:spPr>
          <a:xfrm>
            <a:off x="457200" y="274638"/>
            <a:ext cx="3898776" cy="868362"/>
          </a:xfrm>
        </p:spPr>
        <p:txBody>
          <a:bodyPr>
            <a:noAutofit/>
          </a:bodyPr>
          <a:lstStyle/>
          <a:p>
            <a:r>
              <a:rPr lang="en-US" sz="2800" dirty="0"/>
              <a:t>Integration of Multiple Software Platforms</a:t>
            </a:r>
            <a:endParaRPr lang="en-SE" sz="2800" dirty="0"/>
          </a:p>
        </p:txBody>
      </p:sp>
      <p:sp>
        <p:nvSpPr>
          <p:cNvPr id="3" name="Content Placeholder 2">
            <a:extLst>
              <a:ext uri="{FF2B5EF4-FFF2-40B4-BE49-F238E27FC236}">
                <a16:creationId xmlns:a16="http://schemas.microsoft.com/office/drawing/2014/main" id="{BAE9DB8C-206C-4034-BBCF-16F50C8B424C}"/>
              </a:ext>
            </a:extLst>
          </p:cNvPr>
          <p:cNvSpPr>
            <a:spLocks noGrp="1"/>
          </p:cNvSpPr>
          <p:nvPr>
            <p:ph idx="1"/>
          </p:nvPr>
        </p:nvSpPr>
        <p:spPr>
          <a:xfrm>
            <a:off x="183318" y="1295400"/>
            <a:ext cx="4172658" cy="5433720"/>
          </a:xfrm>
        </p:spPr>
        <p:txBody>
          <a:bodyPr>
            <a:normAutofit fontScale="77500" lnSpcReduction="20000"/>
          </a:bodyPr>
          <a:lstStyle/>
          <a:p>
            <a:r>
              <a:rPr lang="en-US" dirty="0"/>
              <a:t>AUTOSAR CP (labeled C) is used for safety-critical ECUs for low-level control and interfacing with actuators</a:t>
            </a:r>
          </a:p>
          <a:p>
            <a:r>
              <a:rPr lang="en-US" dirty="0"/>
              <a:t>AUTOSAR AP (labeled A) is used for high-performance AD computer.</a:t>
            </a:r>
          </a:p>
          <a:p>
            <a:r>
              <a:rPr lang="en-US" dirty="0"/>
              <a:t>Non-AUTOSAR (labeled N) may be Linux or Android, for non-safety-critical IVI (In-Vehicle Infotainment) and COTS (Commercial Off-the-Shelf) applications. </a:t>
            </a:r>
            <a:endParaRPr lang="en-SE" dirty="0"/>
          </a:p>
        </p:txBody>
      </p:sp>
      <p:sp>
        <p:nvSpPr>
          <p:cNvPr id="4" name="Slide Number Placeholder 3">
            <a:extLst>
              <a:ext uri="{FF2B5EF4-FFF2-40B4-BE49-F238E27FC236}">
                <a16:creationId xmlns:a16="http://schemas.microsoft.com/office/drawing/2014/main" id="{0F1C5D1E-FDED-4B01-AFF1-9525B3146BBE}"/>
              </a:ext>
            </a:extLst>
          </p:cNvPr>
          <p:cNvSpPr>
            <a:spLocks noGrp="1"/>
          </p:cNvSpPr>
          <p:nvPr>
            <p:ph type="sldNum" sz="quarter" idx="12"/>
          </p:nvPr>
        </p:nvSpPr>
        <p:spPr/>
        <p:txBody>
          <a:bodyPr/>
          <a:lstStyle/>
          <a:p>
            <a:pPr>
              <a:defRPr/>
            </a:pPr>
            <a:fld id="{F57F456A-00AF-44E6-8D70-638C0D0130FF}" type="slidenum">
              <a:rPr lang="en-US" altLang="zh-CN" smtClean="0"/>
              <a:pPr>
                <a:defRPr/>
              </a:pPr>
              <a:t>88</a:t>
            </a:fld>
            <a:endParaRPr lang="en-US" altLang="zh-CN"/>
          </a:p>
        </p:txBody>
      </p:sp>
      <p:pic>
        <p:nvPicPr>
          <p:cNvPr id="5" name="Picture 4">
            <a:extLst>
              <a:ext uri="{FF2B5EF4-FFF2-40B4-BE49-F238E27FC236}">
                <a16:creationId xmlns:a16="http://schemas.microsoft.com/office/drawing/2014/main" id="{B26D30E7-0D2A-4A7C-8A99-8F0A26E34238}"/>
              </a:ext>
            </a:extLst>
          </p:cNvPr>
          <p:cNvPicPr>
            <a:picLocks noChangeAspect="1"/>
          </p:cNvPicPr>
          <p:nvPr/>
        </p:nvPicPr>
        <p:blipFill>
          <a:blip r:embed="rId3"/>
          <a:stretch>
            <a:fillRect/>
          </a:stretch>
        </p:blipFill>
        <p:spPr>
          <a:xfrm>
            <a:off x="4211960" y="38100"/>
            <a:ext cx="4748722" cy="6691020"/>
          </a:xfrm>
          <a:prstGeom prst="rect">
            <a:avLst/>
          </a:prstGeom>
        </p:spPr>
      </p:pic>
    </p:spTree>
    <p:extLst>
      <p:ext uri="{BB962C8B-B14F-4D97-AF65-F5344CB8AC3E}">
        <p14:creationId xmlns:p14="http://schemas.microsoft.com/office/powerpoint/2010/main" val="7191995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C4B0-8270-42D9-8C8F-3C4B4BFF57D4}"/>
              </a:ext>
            </a:extLst>
          </p:cNvPr>
          <p:cNvSpPr>
            <a:spLocks noGrp="1"/>
          </p:cNvSpPr>
          <p:nvPr>
            <p:ph type="title"/>
          </p:nvPr>
        </p:nvSpPr>
        <p:spPr/>
        <p:txBody>
          <a:bodyPr/>
          <a:lstStyle/>
          <a:p>
            <a:r>
              <a:rPr lang="en-US" dirty="0"/>
              <a:t>Robot Operating System (ROS)</a:t>
            </a:r>
            <a:endParaRPr lang="en-SE" dirty="0"/>
          </a:p>
        </p:txBody>
      </p:sp>
      <p:sp>
        <p:nvSpPr>
          <p:cNvPr id="3" name="Content Placeholder 2">
            <a:extLst>
              <a:ext uri="{FF2B5EF4-FFF2-40B4-BE49-F238E27FC236}">
                <a16:creationId xmlns:a16="http://schemas.microsoft.com/office/drawing/2014/main" id="{912ECE47-2074-4E34-9121-D32BD835A8BE}"/>
              </a:ext>
            </a:extLst>
          </p:cNvPr>
          <p:cNvSpPr>
            <a:spLocks noGrp="1"/>
          </p:cNvSpPr>
          <p:nvPr>
            <p:ph idx="1"/>
          </p:nvPr>
        </p:nvSpPr>
        <p:spPr>
          <a:xfrm>
            <a:off x="339477" y="1295398"/>
            <a:ext cx="8347323" cy="2599644"/>
          </a:xfrm>
        </p:spPr>
        <p:txBody>
          <a:bodyPr>
            <a:normAutofit fontScale="47500" lnSpcReduction="20000"/>
          </a:bodyPr>
          <a:lstStyle/>
          <a:p>
            <a:r>
              <a:rPr lang="en-US" dirty="0"/>
              <a:t>ROS is a set of software libraries and tools for building robotic applications. Many companies use ROS to develop AVs. It uses the publish-subscribe paradigm for inter-node communication.</a:t>
            </a:r>
          </a:p>
          <a:p>
            <a:pPr lvl="1"/>
            <a:r>
              <a:rPr lang="en-US" dirty="0"/>
              <a:t>ROS has a Master node that provides naming and registration services to the rest of the nodes.</a:t>
            </a:r>
          </a:p>
          <a:p>
            <a:pPr lvl="1"/>
            <a:r>
              <a:rPr lang="en-US" dirty="0"/>
              <a:t>ROS 2 removed the Master node, and uses publish-subscribe middleware DDS (Data Distribution Service). </a:t>
            </a:r>
          </a:p>
          <a:p>
            <a:r>
              <a:rPr lang="en-US" dirty="0"/>
              <a:t>A drawback of ROS compared to AUTOSAR:</a:t>
            </a:r>
          </a:p>
          <a:p>
            <a:pPr lvl="1"/>
            <a:r>
              <a:rPr lang="en-US" dirty="0"/>
              <a:t>Since ROS uses Linux as the OS, it is not possible to pass high-level of safety certification (ASIL-D).</a:t>
            </a:r>
          </a:p>
          <a:p>
            <a:pPr lvl="1"/>
            <a:r>
              <a:rPr lang="en-US" dirty="0"/>
              <a:t>Subsystems with different safety criticality levels integrated together form a Mixed-Criticality System. </a:t>
            </a:r>
            <a:endParaRPr lang="en-SE" dirty="0"/>
          </a:p>
        </p:txBody>
      </p:sp>
      <p:sp>
        <p:nvSpPr>
          <p:cNvPr id="4" name="Slide Number Placeholder 3">
            <a:extLst>
              <a:ext uri="{FF2B5EF4-FFF2-40B4-BE49-F238E27FC236}">
                <a16:creationId xmlns:a16="http://schemas.microsoft.com/office/drawing/2014/main" id="{84FD7E70-9F80-4D5D-A8F6-6BB625FC15A0}"/>
              </a:ext>
            </a:extLst>
          </p:cNvPr>
          <p:cNvSpPr>
            <a:spLocks noGrp="1"/>
          </p:cNvSpPr>
          <p:nvPr>
            <p:ph type="sldNum" sz="quarter" idx="12"/>
          </p:nvPr>
        </p:nvSpPr>
        <p:spPr/>
        <p:txBody>
          <a:bodyPr/>
          <a:lstStyle/>
          <a:p>
            <a:pPr>
              <a:defRPr/>
            </a:pPr>
            <a:fld id="{F57F456A-00AF-44E6-8D70-638C0D0130FF}" type="slidenum">
              <a:rPr lang="en-US" altLang="zh-CN" smtClean="0"/>
              <a:pPr>
                <a:defRPr/>
              </a:pPr>
              <a:t>89</a:t>
            </a:fld>
            <a:endParaRPr lang="en-US" altLang="zh-CN"/>
          </a:p>
        </p:txBody>
      </p:sp>
      <p:pic>
        <p:nvPicPr>
          <p:cNvPr id="2052" name="Picture 4">
            <a:extLst>
              <a:ext uri="{FF2B5EF4-FFF2-40B4-BE49-F238E27FC236}">
                <a16:creationId xmlns:a16="http://schemas.microsoft.com/office/drawing/2014/main" id="{3E62C977-A4C3-4F9E-80AF-2A6EDE882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44" y="3843133"/>
            <a:ext cx="3276600" cy="234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7211BAF-D0BA-42B5-9FCC-5CECDC6F41E6}"/>
              </a:ext>
            </a:extLst>
          </p:cNvPr>
          <p:cNvPicPr>
            <a:picLocks noChangeAspect="1"/>
          </p:cNvPicPr>
          <p:nvPr/>
        </p:nvPicPr>
        <p:blipFill>
          <a:blip r:embed="rId4"/>
          <a:stretch>
            <a:fillRect/>
          </a:stretch>
        </p:blipFill>
        <p:spPr>
          <a:xfrm>
            <a:off x="4000462" y="3589611"/>
            <a:ext cx="4964026" cy="2599644"/>
          </a:xfrm>
          <a:prstGeom prst="rect">
            <a:avLst/>
          </a:prstGeom>
        </p:spPr>
      </p:pic>
      <p:sp>
        <p:nvSpPr>
          <p:cNvPr id="8" name="Rectangle 7">
            <a:extLst>
              <a:ext uri="{FF2B5EF4-FFF2-40B4-BE49-F238E27FC236}">
                <a16:creationId xmlns:a16="http://schemas.microsoft.com/office/drawing/2014/main" id="{81B61BAA-FAAA-4B6F-BA81-D2514FD0F1FD}"/>
              </a:ext>
            </a:extLst>
          </p:cNvPr>
          <p:cNvSpPr/>
          <p:nvPr/>
        </p:nvSpPr>
        <p:spPr>
          <a:xfrm>
            <a:off x="2123728" y="6494635"/>
            <a:ext cx="6102424" cy="400110"/>
          </a:xfrm>
          <a:prstGeom prst="rect">
            <a:avLst/>
          </a:prstGeom>
        </p:spPr>
        <p:txBody>
          <a:bodyPr wrap="square">
            <a:spAutoFit/>
          </a:bodyPr>
          <a:lstStyle/>
          <a:p>
            <a:r>
              <a:rPr lang="en-US" sz="1000" dirty="0">
                <a:solidFill>
                  <a:srgbClr val="222222"/>
                </a:solidFill>
                <a:latin typeface="Arial" panose="020B0604020202020204" pitchFamily="34" charset="0"/>
              </a:rPr>
              <a:t>Maruyama Y, Kato S, Azumi T. Exploring the performance of ROS2[C]//Proceedings of the 13th International Conference on Embedded Software. 2016: 1-10.</a:t>
            </a:r>
            <a:endParaRPr lang="en-SE" sz="1000" dirty="0"/>
          </a:p>
        </p:txBody>
      </p:sp>
    </p:spTree>
    <p:extLst>
      <p:ext uri="{BB962C8B-B14F-4D97-AF65-F5344CB8AC3E}">
        <p14:creationId xmlns:p14="http://schemas.microsoft.com/office/powerpoint/2010/main" val="1974731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F093-D87C-4501-8E1B-710A3F961734}"/>
              </a:ext>
            </a:extLst>
          </p:cNvPr>
          <p:cNvSpPr>
            <a:spLocks noGrp="1"/>
          </p:cNvSpPr>
          <p:nvPr>
            <p:ph type="title"/>
          </p:nvPr>
        </p:nvSpPr>
        <p:spPr/>
        <p:txBody>
          <a:bodyPr/>
          <a:lstStyle/>
          <a:p>
            <a:r>
              <a:rPr lang="en-US" dirty="0"/>
              <a:t>Advanced Driver Assistance (ADAS)</a:t>
            </a:r>
            <a:endParaRPr lang="en-SE" dirty="0"/>
          </a:p>
        </p:txBody>
      </p:sp>
      <p:sp>
        <p:nvSpPr>
          <p:cNvPr id="3" name="Content Placeholder 2">
            <a:extLst>
              <a:ext uri="{FF2B5EF4-FFF2-40B4-BE49-F238E27FC236}">
                <a16:creationId xmlns:a16="http://schemas.microsoft.com/office/drawing/2014/main" id="{954951F8-1F8E-4BEC-9746-CDCDCAC65E8A}"/>
              </a:ext>
            </a:extLst>
          </p:cNvPr>
          <p:cNvSpPr>
            <a:spLocks noGrp="1"/>
          </p:cNvSpPr>
          <p:nvPr>
            <p:ph idx="1"/>
          </p:nvPr>
        </p:nvSpPr>
        <p:spPr/>
        <p:txBody>
          <a:bodyPr>
            <a:normAutofit/>
          </a:bodyPr>
          <a:lstStyle/>
          <a:p>
            <a:r>
              <a:rPr lang="en-US" dirty="0"/>
              <a:t>Since the initial introduction of Cruise Control in 1948, ADAS functions are increasingly prevalent in modern vehicles. </a:t>
            </a:r>
          </a:p>
          <a:p>
            <a:pPr lvl="1"/>
            <a:r>
              <a:rPr lang="en-US" dirty="0"/>
              <a:t>Adaptive cruise control (ACC), Anti-lock braking system, Collision avoidance system (Pre-crash system), Driver Monitoring System (DMS), Electronic Stability Control (ESC), Forward Collision Warning (FCW), Lane Departure Warning (LDW), Lane Change Assistance, Surround View…</a:t>
            </a:r>
            <a:endParaRPr lang="en-SE" dirty="0"/>
          </a:p>
        </p:txBody>
      </p:sp>
      <p:sp>
        <p:nvSpPr>
          <p:cNvPr id="4" name="Slide Number Placeholder 3">
            <a:extLst>
              <a:ext uri="{FF2B5EF4-FFF2-40B4-BE49-F238E27FC236}">
                <a16:creationId xmlns:a16="http://schemas.microsoft.com/office/drawing/2014/main" id="{AA3129D4-2F50-44FE-A987-932112263424}"/>
              </a:ext>
            </a:extLst>
          </p:cNvPr>
          <p:cNvSpPr>
            <a:spLocks noGrp="1"/>
          </p:cNvSpPr>
          <p:nvPr>
            <p:ph type="sldNum" sz="quarter" idx="12"/>
          </p:nvPr>
        </p:nvSpPr>
        <p:spPr/>
        <p:txBody>
          <a:bodyPr/>
          <a:lstStyle/>
          <a:p>
            <a:pPr>
              <a:defRPr/>
            </a:pPr>
            <a:fld id="{F57F456A-00AF-44E6-8D70-638C0D0130FF}" type="slidenum">
              <a:rPr lang="en-US" altLang="zh-CN" smtClean="0"/>
              <a:pPr>
                <a:defRPr/>
              </a:pPr>
              <a:t>9</a:t>
            </a:fld>
            <a:endParaRPr lang="en-US" altLang="zh-CN"/>
          </a:p>
        </p:txBody>
      </p:sp>
      <p:sp>
        <p:nvSpPr>
          <p:cNvPr id="5" name="Rectangle 4">
            <a:extLst>
              <a:ext uri="{FF2B5EF4-FFF2-40B4-BE49-F238E27FC236}">
                <a16:creationId xmlns:a16="http://schemas.microsoft.com/office/drawing/2014/main" id="{CBEA3A3E-9657-4218-BBCE-98FD60B0B169}"/>
              </a:ext>
            </a:extLst>
          </p:cNvPr>
          <p:cNvSpPr/>
          <p:nvPr/>
        </p:nvSpPr>
        <p:spPr>
          <a:xfrm>
            <a:off x="2915816" y="6528289"/>
            <a:ext cx="4572000" cy="246221"/>
          </a:xfrm>
          <a:prstGeom prst="rect">
            <a:avLst/>
          </a:prstGeom>
        </p:spPr>
        <p:txBody>
          <a:bodyPr>
            <a:spAutoFit/>
          </a:bodyPr>
          <a:lstStyle/>
          <a:p>
            <a:r>
              <a:rPr lang="en-SE" sz="1000" dirty="0"/>
              <a:t>https://en.wikipedia.org/wiki/Advanced_driver-assistance_systems</a:t>
            </a:r>
          </a:p>
        </p:txBody>
      </p:sp>
    </p:spTree>
    <p:extLst>
      <p:ext uri="{BB962C8B-B14F-4D97-AF65-F5344CB8AC3E}">
        <p14:creationId xmlns:p14="http://schemas.microsoft.com/office/powerpoint/2010/main" val="25086445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7A20-A13F-42FA-969F-F5A1D7DA4A08}"/>
              </a:ext>
            </a:extLst>
          </p:cNvPr>
          <p:cNvSpPr>
            <a:spLocks noGrp="1"/>
          </p:cNvSpPr>
          <p:nvPr>
            <p:ph type="title"/>
          </p:nvPr>
        </p:nvSpPr>
        <p:spPr/>
        <p:txBody>
          <a:bodyPr/>
          <a:lstStyle/>
          <a:p>
            <a:r>
              <a:rPr lang="en-US" dirty="0" err="1"/>
              <a:t>Apex.OS</a:t>
            </a:r>
            <a:endParaRPr lang="en-SE" dirty="0"/>
          </a:p>
        </p:txBody>
      </p:sp>
      <p:sp>
        <p:nvSpPr>
          <p:cNvPr id="3" name="Content Placeholder 2">
            <a:extLst>
              <a:ext uri="{FF2B5EF4-FFF2-40B4-BE49-F238E27FC236}">
                <a16:creationId xmlns:a16="http://schemas.microsoft.com/office/drawing/2014/main" id="{30222BCC-703D-4B44-BDBC-2974E265CE42}"/>
              </a:ext>
            </a:extLst>
          </p:cNvPr>
          <p:cNvSpPr>
            <a:spLocks noGrp="1"/>
          </p:cNvSpPr>
          <p:nvPr>
            <p:ph idx="1"/>
          </p:nvPr>
        </p:nvSpPr>
        <p:spPr>
          <a:xfrm>
            <a:off x="457200" y="1295400"/>
            <a:ext cx="8291264" cy="2493640"/>
          </a:xfrm>
        </p:spPr>
        <p:txBody>
          <a:bodyPr>
            <a:normAutofit fontScale="70000" lnSpcReduction="20000"/>
          </a:bodyPr>
          <a:lstStyle/>
          <a:p>
            <a:r>
              <a:rPr lang="en-US" dirty="0"/>
              <a:t>“Safe and certified software framework for autonomous mobility systems.”</a:t>
            </a:r>
          </a:p>
          <a:p>
            <a:r>
              <a:rPr lang="en-US" dirty="0"/>
              <a:t>Aims to be certified as a Safety Element out of Context (</a:t>
            </a:r>
            <a:r>
              <a:rPr lang="en-US" dirty="0" err="1"/>
              <a:t>SEooC</a:t>
            </a:r>
            <a:r>
              <a:rPr lang="en-US" dirty="0"/>
              <a:t>) up to ASIL D.</a:t>
            </a:r>
          </a:p>
          <a:p>
            <a:pPr lvl="1"/>
            <a:r>
              <a:rPr lang="en-US" dirty="0"/>
              <a:t>Hard real-time, static memory allocation (no new() or malloc()), callbacks vs. </a:t>
            </a:r>
            <a:r>
              <a:rPr lang="en-US" dirty="0" err="1"/>
              <a:t>waitset</a:t>
            </a:r>
            <a:r>
              <a:rPr lang="en-US" dirty="0"/>
              <a:t>, security, testing, real-time I/O logging… </a:t>
            </a:r>
          </a:p>
          <a:p>
            <a:pPr lvl="1"/>
            <a:r>
              <a:rPr lang="en-US" dirty="0"/>
              <a:t>Real-Time Linux or QNX as the RTOS.</a:t>
            </a:r>
            <a:endParaRPr lang="en-SE" dirty="0"/>
          </a:p>
        </p:txBody>
      </p:sp>
      <p:sp>
        <p:nvSpPr>
          <p:cNvPr id="4" name="Slide Number Placeholder 3">
            <a:extLst>
              <a:ext uri="{FF2B5EF4-FFF2-40B4-BE49-F238E27FC236}">
                <a16:creationId xmlns:a16="http://schemas.microsoft.com/office/drawing/2014/main" id="{2B56159D-9C0B-4A4A-BEEC-846BB8DBAE6E}"/>
              </a:ext>
            </a:extLst>
          </p:cNvPr>
          <p:cNvSpPr>
            <a:spLocks noGrp="1"/>
          </p:cNvSpPr>
          <p:nvPr>
            <p:ph type="sldNum" sz="quarter" idx="12"/>
          </p:nvPr>
        </p:nvSpPr>
        <p:spPr/>
        <p:txBody>
          <a:bodyPr/>
          <a:lstStyle/>
          <a:p>
            <a:pPr>
              <a:defRPr/>
            </a:pPr>
            <a:fld id="{F57F456A-00AF-44E6-8D70-638C0D0130FF}" type="slidenum">
              <a:rPr lang="en-US" altLang="zh-CN" smtClean="0"/>
              <a:pPr>
                <a:defRPr/>
              </a:pPr>
              <a:t>90</a:t>
            </a:fld>
            <a:endParaRPr lang="en-US" altLang="zh-CN"/>
          </a:p>
        </p:txBody>
      </p:sp>
      <p:pic>
        <p:nvPicPr>
          <p:cNvPr id="6" name="Picture 5">
            <a:extLst>
              <a:ext uri="{FF2B5EF4-FFF2-40B4-BE49-F238E27FC236}">
                <a16:creationId xmlns:a16="http://schemas.microsoft.com/office/drawing/2014/main" id="{6EC654CB-73F2-48D8-ACBE-5426E6B3ABA3}"/>
              </a:ext>
            </a:extLst>
          </p:cNvPr>
          <p:cNvPicPr>
            <a:picLocks noChangeAspect="1"/>
          </p:cNvPicPr>
          <p:nvPr/>
        </p:nvPicPr>
        <p:blipFill>
          <a:blip r:embed="rId2"/>
          <a:stretch>
            <a:fillRect/>
          </a:stretch>
        </p:blipFill>
        <p:spPr>
          <a:xfrm>
            <a:off x="558722" y="3789040"/>
            <a:ext cx="8189742" cy="2794322"/>
          </a:xfrm>
          <a:prstGeom prst="rect">
            <a:avLst/>
          </a:prstGeom>
        </p:spPr>
      </p:pic>
    </p:spTree>
    <p:extLst>
      <p:ext uri="{BB962C8B-B14F-4D97-AF65-F5344CB8AC3E}">
        <p14:creationId xmlns:p14="http://schemas.microsoft.com/office/powerpoint/2010/main" val="20073498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14F82-D71C-48A0-B984-503360FA8E2A}"/>
              </a:ext>
            </a:extLst>
          </p:cNvPr>
          <p:cNvSpPr>
            <a:spLocks noGrp="1"/>
          </p:cNvSpPr>
          <p:nvPr>
            <p:ph type="title"/>
          </p:nvPr>
        </p:nvSpPr>
        <p:spPr/>
        <p:txBody>
          <a:bodyPr/>
          <a:lstStyle/>
          <a:p>
            <a:r>
              <a:rPr lang="en-US" dirty="0"/>
              <a:t>EB </a:t>
            </a:r>
            <a:r>
              <a:rPr lang="en-US" dirty="0" err="1"/>
              <a:t>corbos</a:t>
            </a:r>
            <a:endParaRPr lang="en-SE" dirty="0"/>
          </a:p>
        </p:txBody>
      </p:sp>
      <p:sp>
        <p:nvSpPr>
          <p:cNvPr id="3" name="Content Placeholder 2">
            <a:extLst>
              <a:ext uri="{FF2B5EF4-FFF2-40B4-BE49-F238E27FC236}">
                <a16:creationId xmlns:a16="http://schemas.microsoft.com/office/drawing/2014/main" id="{0ED5355E-074A-43C8-948C-3F39EE3A50B2}"/>
              </a:ext>
            </a:extLst>
          </p:cNvPr>
          <p:cNvSpPr>
            <a:spLocks noGrp="1"/>
          </p:cNvSpPr>
          <p:nvPr>
            <p:ph idx="1"/>
          </p:nvPr>
        </p:nvSpPr>
        <p:spPr>
          <a:xfrm>
            <a:off x="323528" y="1177478"/>
            <a:ext cx="8229600" cy="1773560"/>
          </a:xfrm>
        </p:spPr>
        <p:txBody>
          <a:bodyPr>
            <a:normAutofit fontScale="47500" lnSpcReduction="20000"/>
          </a:bodyPr>
          <a:lstStyle/>
          <a:p>
            <a:r>
              <a:rPr lang="en-US" dirty="0"/>
              <a:t>EB </a:t>
            </a:r>
            <a:r>
              <a:rPr lang="en-US" dirty="0" err="1"/>
              <a:t>corbos</a:t>
            </a:r>
            <a:r>
              <a:rPr lang="en-US" dirty="0"/>
              <a:t> is an example software platform that uses virtualization technology (hypervisor) to integrate AUTOSAR AP, CP and non-AUTOSAR OS on a single multicore ECU, while achieving high degree of isolation between different Virtual Machine partitions, including:</a:t>
            </a:r>
          </a:p>
          <a:p>
            <a:pPr lvl="1"/>
            <a:r>
              <a:rPr lang="en-US" dirty="0"/>
              <a:t>Performance Partitions with complex Performance Cores for high-performance, subject to low-levels of safety certification</a:t>
            </a:r>
          </a:p>
          <a:p>
            <a:pPr lvl="1"/>
            <a:r>
              <a:rPr lang="en-US" dirty="0"/>
              <a:t>Safety Partition with simpler Safety Cores for safety-critical functions, subject to high-levels of safety certification </a:t>
            </a:r>
          </a:p>
          <a:p>
            <a:pPr lvl="1"/>
            <a:r>
              <a:rPr lang="en-US" dirty="0"/>
              <a:t>Security Partition with processor security extensions (e.g., ARM </a:t>
            </a:r>
            <a:r>
              <a:rPr lang="en-US" dirty="0" err="1"/>
              <a:t>TrustZone</a:t>
            </a:r>
            <a:r>
              <a:rPr lang="en-US" dirty="0"/>
              <a:t>, Intel Software Guard Extensions (SGX)) for secure boot, crypto operations, etc. </a:t>
            </a:r>
            <a:endParaRPr lang="en-SE" dirty="0"/>
          </a:p>
        </p:txBody>
      </p:sp>
      <p:sp>
        <p:nvSpPr>
          <p:cNvPr id="4" name="Slide Number Placeholder 3">
            <a:extLst>
              <a:ext uri="{FF2B5EF4-FFF2-40B4-BE49-F238E27FC236}">
                <a16:creationId xmlns:a16="http://schemas.microsoft.com/office/drawing/2014/main" id="{8B3797CF-992A-48F6-B2E4-92C94C954CD4}"/>
              </a:ext>
            </a:extLst>
          </p:cNvPr>
          <p:cNvSpPr>
            <a:spLocks noGrp="1"/>
          </p:cNvSpPr>
          <p:nvPr>
            <p:ph type="sldNum" sz="quarter" idx="12"/>
          </p:nvPr>
        </p:nvSpPr>
        <p:spPr/>
        <p:txBody>
          <a:bodyPr/>
          <a:lstStyle/>
          <a:p>
            <a:pPr>
              <a:defRPr/>
            </a:pPr>
            <a:fld id="{F57F456A-00AF-44E6-8D70-638C0D0130FF}" type="slidenum">
              <a:rPr lang="en-US" altLang="zh-CN" smtClean="0"/>
              <a:pPr>
                <a:defRPr/>
              </a:pPr>
              <a:t>91</a:t>
            </a:fld>
            <a:endParaRPr lang="en-US" altLang="zh-CN"/>
          </a:p>
        </p:txBody>
      </p:sp>
      <p:pic>
        <p:nvPicPr>
          <p:cNvPr id="5" name="Picture 4">
            <a:extLst>
              <a:ext uri="{FF2B5EF4-FFF2-40B4-BE49-F238E27FC236}">
                <a16:creationId xmlns:a16="http://schemas.microsoft.com/office/drawing/2014/main" id="{0AA4AA1F-4E22-41B1-8C09-C2B13A72B892}"/>
              </a:ext>
            </a:extLst>
          </p:cNvPr>
          <p:cNvPicPr>
            <a:picLocks noChangeAspect="1"/>
          </p:cNvPicPr>
          <p:nvPr/>
        </p:nvPicPr>
        <p:blipFill>
          <a:blip r:embed="rId2"/>
          <a:stretch>
            <a:fillRect/>
          </a:stretch>
        </p:blipFill>
        <p:spPr>
          <a:xfrm>
            <a:off x="0" y="2985517"/>
            <a:ext cx="9144000" cy="3604319"/>
          </a:xfrm>
          <a:prstGeom prst="rect">
            <a:avLst/>
          </a:prstGeom>
        </p:spPr>
      </p:pic>
    </p:spTree>
    <p:extLst>
      <p:ext uri="{BB962C8B-B14F-4D97-AF65-F5344CB8AC3E}">
        <p14:creationId xmlns:p14="http://schemas.microsoft.com/office/powerpoint/2010/main" val="18899848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F74CA-6D48-474D-BB9D-EB62024EEA4F}"/>
              </a:ext>
            </a:extLst>
          </p:cNvPr>
          <p:cNvSpPr>
            <a:spLocks noGrp="1"/>
          </p:cNvSpPr>
          <p:nvPr>
            <p:ph type="title"/>
          </p:nvPr>
        </p:nvSpPr>
        <p:spPr/>
        <p:txBody>
          <a:bodyPr/>
          <a:lstStyle/>
          <a:p>
            <a:r>
              <a:rPr lang="en-US" dirty="0"/>
              <a:t>NVIDIA DRIVE Software</a:t>
            </a:r>
            <a:endParaRPr lang="en-SE" dirty="0"/>
          </a:p>
        </p:txBody>
      </p:sp>
      <p:sp>
        <p:nvSpPr>
          <p:cNvPr id="3" name="Content Placeholder 2">
            <a:extLst>
              <a:ext uri="{FF2B5EF4-FFF2-40B4-BE49-F238E27FC236}">
                <a16:creationId xmlns:a16="http://schemas.microsoft.com/office/drawing/2014/main" id="{6666EB30-38B9-4E8C-86BC-7F64E4451787}"/>
              </a:ext>
            </a:extLst>
          </p:cNvPr>
          <p:cNvSpPr>
            <a:spLocks noGrp="1"/>
          </p:cNvSpPr>
          <p:nvPr>
            <p:ph idx="1"/>
          </p:nvPr>
        </p:nvSpPr>
        <p:spPr>
          <a:xfrm>
            <a:off x="457200" y="1143000"/>
            <a:ext cx="8229600" cy="2304256"/>
          </a:xfrm>
        </p:spPr>
        <p:txBody>
          <a:bodyPr>
            <a:normAutofit/>
          </a:bodyPr>
          <a:lstStyle/>
          <a:p>
            <a:endParaRPr lang="en-SE" dirty="0"/>
          </a:p>
        </p:txBody>
      </p:sp>
      <p:sp>
        <p:nvSpPr>
          <p:cNvPr id="4" name="Slide Number Placeholder 3">
            <a:extLst>
              <a:ext uri="{FF2B5EF4-FFF2-40B4-BE49-F238E27FC236}">
                <a16:creationId xmlns:a16="http://schemas.microsoft.com/office/drawing/2014/main" id="{896C80DC-E514-4074-9147-9D59E5FBA49A}"/>
              </a:ext>
            </a:extLst>
          </p:cNvPr>
          <p:cNvSpPr>
            <a:spLocks noGrp="1"/>
          </p:cNvSpPr>
          <p:nvPr>
            <p:ph type="sldNum" sz="quarter" idx="12"/>
          </p:nvPr>
        </p:nvSpPr>
        <p:spPr/>
        <p:txBody>
          <a:bodyPr/>
          <a:lstStyle/>
          <a:p>
            <a:pPr>
              <a:defRPr/>
            </a:pPr>
            <a:fld id="{F57F456A-00AF-44E6-8D70-638C0D0130FF}" type="slidenum">
              <a:rPr lang="en-US" altLang="zh-CN" smtClean="0"/>
              <a:pPr>
                <a:defRPr/>
              </a:pPr>
              <a:t>92</a:t>
            </a:fld>
            <a:endParaRPr lang="en-US" altLang="zh-CN"/>
          </a:p>
        </p:txBody>
      </p:sp>
      <p:pic>
        <p:nvPicPr>
          <p:cNvPr id="5" name="Picture 4">
            <a:extLst>
              <a:ext uri="{FF2B5EF4-FFF2-40B4-BE49-F238E27FC236}">
                <a16:creationId xmlns:a16="http://schemas.microsoft.com/office/drawing/2014/main" id="{5E70ABBE-E38C-439D-B040-D856C726278E}"/>
              </a:ext>
            </a:extLst>
          </p:cNvPr>
          <p:cNvPicPr>
            <a:picLocks noChangeAspect="1"/>
          </p:cNvPicPr>
          <p:nvPr/>
        </p:nvPicPr>
        <p:blipFill>
          <a:blip r:embed="rId3"/>
          <a:stretch>
            <a:fillRect/>
          </a:stretch>
        </p:blipFill>
        <p:spPr>
          <a:xfrm>
            <a:off x="683568" y="963524"/>
            <a:ext cx="7571184" cy="5745988"/>
          </a:xfrm>
          <a:prstGeom prst="rect">
            <a:avLst/>
          </a:prstGeom>
        </p:spPr>
      </p:pic>
    </p:spTree>
    <p:extLst>
      <p:ext uri="{BB962C8B-B14F-4D97-AF65-F5344CB8AC3E}">
        <p14:creationId xmlns:p14="http://schemas.microsoft.com/office/powerpoint/2010/main" val="23960609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6300-B673-4D68-B03E-77429F0684C8}"/>
              </a:ext>
            </a:extLst>
          </p:cNvPr>
          <p:cNvSpPr>
            <a:spLocks noGrp="1"/>
          </p:cNvSpPr>
          <p:nvPr>
            <p:ph type="title"/>
          </p:nvPr>
        </p:nvSpPr>
        <p:spPr/>
        <p:txBody>
          <a:bodyPr/>
          <a:lstStyle/>
          <a:p>
            <a:r>
              <a:rPr lang="en-US" dirty="0"/>
              <a:t>NVIDIA DRIVE</a:t>
            </a:r>
            <a:endParaRPr lang="en-SE" dirty="0"/>
          </a:p>
        </p:txBody>
      </p:sp>
      <p:sp>
        <p:nvSpPr>
          <p:cNvPr id="3" name="Content Placeholder 2">
            <a:extLst>
              <a:ext uri="{FF2B5EF4-FFF2-40B4-BE49-F238E27FC236}">
                <a16:creationId xmlns:a16="http://schemas.microsoft.com/office/drawing/2014/main" id="{2CAFCCC7-8DA2-496D-9C55-9860985EF186}"/>
              </a:ext>
            </a:extLst>
          </p:cNvPr>
          <p:cNvSpPr>
            <a:spLocks noGrp="1"/>
          </p:cNvSpPr>
          <p:nvPr>
            <p:ph idx="1"/>
          </p:nvPr>
        </p:nvSpPr>
        <p:spPr/>
        <p:txBody>
          <a:bodyPr>
            <a:normAutofit fontScale="85000" lnSpcReduction="10000"/>
          </a:bodyPr>
          <a:lstStyle/>
          <a:p>
            <a:r>
              <a:rPr lang="en-US" dirty="0"/>
              <a:t>An open-source framework for AD (only for NVIDIA hardware).</a:t>
            </a:r>
            <a:endParaRPr lang="en-US" b="1" dirty="0"/>
          </a:p>
          <a:p>
            <a:pPr lvl="1"/>
            <a:r>
              <a:rPr lang="en-US" b="1" dirty="0"/>
              <a:t>DRIVE OS </a:t>
            </a:r>
            <a:r>
              <a:rPr lang="en-US" dirty="0"/>
              <a:t>is a foundational software stack consisting of an embedded Real Time OS (RTOS), hypervisor, CUDA libraries, Tensor RT, and other modules that give you access to the hardware engines. </a:t>
            </a:r>
          </a:p>
          <a:p>
            <a:pPr lvl="1"/>
            <a:r>
              <a:rPr lang="en-US" b="1" dirty="0" err="1"/>
              <a:t>DriveWorks</a:t>
            </a:r>
            <a:r>
              <a:rPr lang="en-US" b="1" dirty="0"/>
              <a:t> SDK</a:t>
            </a:r>
            <a:r>
              <a:rPr lang="en-US" dirty="0"/>
              <a:t> enables developers to implement AV solutions by providing a comprehensive library of modules, developer tools, and reference applications.</a:t>
            </a:r>
          </a:p>
          <a:p>
            <a:pPr lvl="1"/>
            <a:r>
              <a:rPr lang="en-US" b="1" dirty="0"/>
              <a:t>DRIVE AV</a:t>
            </a:r>
            <a:r>
              <a:rPr lang="en-US" dirty="0"/>
              <a:t> provides perception, mapping, and planning modules that utilize the </a:t>
            </a:r>
            <a:r>
              <a:rPr lang="en-US" dirty="0" err="1"/>
              <a:t>DriveWorks</a:t>
            </a:r>
            <a:r>
              <a:rPr lang="en-US" dirty="0"/>
              <a:t> SDK.</a:t>
            </a:r>
          </a:p>
          <a:p>
            <a:pPr lvl="1"/>
            <a:r>
              <a:rPr lang="en-US" b="1" dirty="0"/>
              <a:t>DRIVE IX </a:t>
            </a:r>
            <a:r>
              <a:rPr lang="en-US" dirty="0"/>
              <a:t>provides full cabin interior sensing capabilities needed to enable AI cockpit solution.</a:t>
            </a:r>
            <a:endParaRPr lang="en-SE" dirty="0"/>
          </a:p>
          <a:p>
            <a:endParaRPr lang="en-SE" dirty="0"/>
          </a:p>
        </p:txBody>
      </p:sp>
      <p:sp>
        <p:nvSpPr>
          <p:cNvPr id="4" name="Slide Number Placeholder 3">
            <a:extLst>
              <a:ext uri="{FF2B5EF4-FFF2-40B4-BE49-F238E27FC236}">
                <a16:creationId xmlns:a16="http://schemas.microsoft.com/office/drawing/2014/main" id="{7A29B0B1-6E8B-42AD-9E99-AC8A6D35F756}"/>
              </a:ext>
            </a:extLst>
          </p:cNvPr>
          <p:cNvSpPr>
            <a:spLocks noGrp="1"/>
          </p:cNvSpPr>
          <p:nvPr>
            <p:ph type="sldNum" sz="quarter" idx="12"/>
          </p:nvPr>
        </p:nvSpPr>
        <p:spPr/>
        <p:txBody>
          <a:bodyPr/>
          <a:lstStyle/>
          <a:p>
            <a:pPr>
              <a:defRPr/>
            </a:pPr>
            <a:fld id="{F57F456A-00AF-44E6-8D70-638C0D0130FF}" type="slidenum">
              <a:rPr lang="en-US" altLang="zh-CN" smtClean="0"/>
              <a:pPr>
                <a:defRPr/>
              </a:pPr>
              <a:t>93</a:t>
            </a:fld>
            <a:endParaRPr lang="en-US" altLang="zh-CN"/>
          </a:p>
        </p:txBody>
      </p:sp>
    </p:spTree>
    <p:extLst>
      <p:ext uri="{BB962C8B-B14F-4D97-AF65-F5344CB8AC3E}">
        <p14:creationId xmlns:p14="http://schemas.microsoft.com/office/powerpoint/2010/main" val="22386986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2FEC0-E067-4066-9404-B01B718012C0}"/>
              </a:ext>
            </a:extLst>
          </p:cNvPr>
          <p:cNvSpPr>
            <a:spLocks noGrp="1"/>
          </p:cNvSpPr>
          <p:nvPr>
            <p:ph type="title"/>
          </p:nvPr>
        </p:nvSpPr>
        <p:spPr/>
        <p:txBody>
          <a:bodyPr/>
          <a:lstStyle/>
          <a:p>
            <a:r>
              <a:rPr lang="en-US" dirty="0"/>
              <a:t>Baidu Apollo</a:t>
            </a:r>
            <a:endParaRPr lang="en-SE" dirty="0"/>
          </a:p>
        </p:txBody>
      </p:sp>
      <p:sp>
        <p:nvSpPr>
          <p:cNvPr id="3" name="Content Placeholder 2">
            <a:extLst>
              <a:ext uri="{FF2B5EF4-FFF2-40B4-BE49-F238E27FC236}">
                <a16:creationId xmlns:a16="http://schemas.microsoft.com/office/drawing/2014/main" id="{CCC7B8E5-93C2-462F-B685-163902D3456C}"/>
              </a:ext>
            </a:extLst>
          </p:cNvPr>
          <p:cNvSpPr>
            <a:spLocks noGrp="1"/>
          </p:cNvSpPr>
          <p:nvPr>
            <p:ph idx="1"/>
          </p:nvPr>
        </p:nvSpPr>
        <p:spPr>
          <a:xfrm>
            <a:off x="251520" y="1295400"/>
            <a:ext cx="8640960" cy="1845568"/>
          </a:xfrm>
        </p:spPr>
        <p:txBody>
          <a:bodyPr>
            <a:normAutofit fontScale="70000" lnSpcReduction="20000"/>
          </a:bodyPr>
          <a:lstStyle/>
          <a:p>
            <a:r>
              <a:rPr lang="en-US" dirty="0"/>
              <a:t>An open-source, hardware-neutral AD platform from China.</a:t>
            </a:r>
          </a:p>
          <a:p>
            <a:r>
              <a:rPr lang="en-US" dirty="0"/>
              <a:t>Initially based on ROS, but later replaced ROS with their own components.</a:t>
            </a:r>
          </a:p>
          <a:p>
            <a:pPr lvl="1"/>
            <a:r>
              <a:rPr lang="en-US" dirty="0"/>
              <a:t>Real-Time Operating System (RTOS); Linux kernel with real-time patch</a:t>
            </a:r>
          </a:p>
          <a:p>
            <a:pPr lvl="1"/>
            <a:r>
              <a:rPr lang="en-US" dirty="0"/>
              <a:t>Cyber RT: lightweight, high-performance communication middleware</a:t>
            </a:r>
            <a:endParaRPr lang="en-SE" dirty="0"/>
          </a:p>
        </p:txBody>
      </p:sp>
      <p:sp>
        <p:nvSpPr>
          <p:cNvPr id="4" name="Slide Number Placeholder 3">
            <a:extLst>
              <a:ext uri="{FF2B5EF4-FFF2-40B4-BE49-F238E27FC236}">
                <a16:creationId xmlns:a16="http://schemas.microsoft.com/office/drawing/2014/main" id="{75B91613-3075-4A87-8958-51F60BA315A7}"/>
              </a:ext>
            </a:extLst>
          </p:cNvPr>
          <p:cNvSpPr>
            <a:spLocks noGrp="1"/>
          </p:cNvSpPr>
          <p:nvPr>
            <p:ph type="sldNum" sz="quarter" idx="12"/>
          </p:nvPr>
        </p:nvSpPr>
        <p:spPr/>
        <p:txBody>
          <a:bodyPr/>
          <a:lstStyle/>
          <a:p>
            <a:pPr>
              <a:defRPr/>
            </a:pPr>
            <a:fld id="{F57F456A-00AF-44E6-8D70-638C0D0130FF}" type="slidenum">
              <a:rPr lang="en-US" altLang="zh-CN" smtClean="0"/>
              <a:pPr>
                <a:defRPr/>
              </a:pPr>
              <a:t>94</a:t>
            </a:fld>
            <a:endParaRPr lang="en-US" altLang="zh-CN"/>
          </a:p>
        </p:txBody>
      </p:sp>
      <p:pic>
        <p:nvPicPr>
          <p:cNvPr id="5122" name="Picture 2">
            <a:extLst>
              <a:ext uri="{FF2B5EF4-FFF2-40B4-BE49-F238E27FC236}">
                <a16:creationId xmlns:a16="http://schemas.microsoft.com/office/drawing/2014/main" id="{DB3C2532-7F18-4541-BE4F-5AFB4DB80C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3146734"/>
            <a:ext cx="6336704" cy="353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7261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86FA-04C8-4B7F-B005-0201CF0D7CF2}"/>
              </a:ext>
            </a:extLst>
          </p:cNvPr>
          <p:cNvSpPr>
            <a:spLocks noGrp="1"/>
          </p:cNvSpPr>
          <p:nvPr>
            <p:ph type="title"/>
          </p:nvPr>
        </p:nvSpPr>
        <p:spPr/>
        <p:txBody>
          <a:bodyPr/>
          <a:lstStyle/>
          <a:p>
            <a:r>
              <a:rPr lang="en-US" dirty="0" err="1"/>
              <a:t>Autoware</a:t>
            </a:r>
            <a:endParaRPr lang="en-SE" dirty="0"/>
          </a:p>
        </p:txBody>
      </p:sp>
      <p:sp>
        <p:nvSpPr>
          <p:cNvPr id="3" name="Content Placeholder 2">
            <a:extLst>
              <a:ext uri="{FF2B5EF4-FFF2-40B4-BE49-F238E27FC236}">
                <a16:creationId xmlns:a16="http://schemas.microsoft.com/office/drawing/2014/main" id="{19D98D39-C376-4EEF-A763-7B9A12BEBA02}"/>
              </a:ext>
            </a:extLst>
          </p:cNvPr>
          <p:cNvSpPr>
            <a:spLocks noGrp="1"/>
          </p:cNvSpPr>
          <p:nvPr>
            <p:ph idx="1"/>
          </p:nvPr>
        </p:nvSpPr>
        <p:spPr>
          <a:xfrm>
            <a:off x="457200" y="1295400"/>
            <a:ext cx="8229600" cy="2003958"/>
          </a:xfrm>
        </p:spPr>
        <p:txBody>
          <a:bodyPr>
            <a:normAutofit fontScale="92500" lnSpcReduction="20000"/>
          </a:bodyPr>
          <a:lstStyle/>
          <a:p>
            <a:r>
              <a:rPr lang="en-US" dirty="0"/>
              <a:t>Open-source AD platform from Japan.</a:t>
            </a:r>
          </a:p>
          <a:p>
            <a:pPr lvl="1"/>
            <a:r>
              <a:rPr lang="en-US" dirty="0"/>
              <a:t>Autoware.AI (https://www.autoware.ai) is based on ROS-1.</a:t>
            </a:r>
          </a:p>
          <a:p>
            <a:pPr lvl="1"/>
            <a:r>
              <a:rPr lang="en-US" kern="1200" dirty="0" err="1">
                <a:latin typeface="Arial" charset="0"/>
              </a:rPr>
              <a:t>Autoware.auto</a:t>
            </a:r>
            <a:r>
              <a:rPr lang="en-US" kern="1200" dirty="0">
                <a:latin typeface="Arial" charset="0"/>
              </a:rPr>
              <a:t> (https://www.autoware.auto) is the new version based on ROS2.</a:t>
            </a:r>
          </a:p>
          <a:p>
            <a:endParaRPr lang="en-SE" dirty="0"/>
          </a:p>
        </p:txBody>
      </p:sp>
      <p:sp>
        <p:nvSpPr>
          <p:cNvPr id="4" name="Slide Number Placeholder 3">
            <a:extLst>
              <a:ext uri="{FF2B5EF4-FFF2-40B4-BE49-F238E27FC236}">
                <a16:creationId xmlns:a16="http://schemas.microsoft.com/office/drawing/2014/main" id="{A2E834EB-9765-4FC4-9915-CFA9DC4FE6B8}"/>
              </a:ext>
            </a:extLst>
          </p:cNvPr>
          <p:cNvSpPr>
            <a:spLocks noGrp="1"/>
          </p:cNvSpPr>
          <p:nvPr>
            <p:ph type="sldNum" sz="quarter" idx="12"/>
          </p:nvPr>
        </p:nvSpPr>
        <p:spPr/>
        <p:txBody>
          <a:bodyPr/>
          <a:lstStyle/>
          <a:p>
            <a:pPr>
              <a:defRPr/>
            </a:pPr>
            <a:fld id="{F57F456A-00AF-44E6-8D70-638C0D0130FF}" type="slidenum">
              <a:rPr lang="en-US" altLang="zh-CN" smtClean="0"/>
              <a:pPr>
                <a:defRPr/>
              </a:pPr>
              <a:t>95</a:t>
            </a:fld>
            <a:endParaRPr lang="en-US" altLang="zh-CN"/>
          </a:p>
        </p:txBody>
      </p:sp>
      <p:pic>
        <p:nvPicPr>
          <p:cNvPr id="5" name="Picture 4">
            <a:extLst>
              <a:ext uri="{FF2B5EF4-FFF2-40B4-BE49-F238E27FC236}">
                <a16:creationId xmlns:a16="http://schemas.microsoft.com/office/drawing/2014/main" id="{48BAD8E9-AC92-4C4D-BEDC-380BD63D6874}"/>
              </a:ext>
            </a:extLst>
          </p:cNvPr>
          <p:cNvPicPr>
            <a:picLocks noChangeAspect="1"/>
          </p:cNvPicPr>
          <p:nvPr/>
        </p:nvPicPr>
        <p:blipFill>
          <a:blip r:embed="rId3"/>
          <a:stretch>
            <a:fillRect/>
          </a:stretch>
        </p:blipFill>
        <p:spPr>
          <a:xfrm>
            <a:off x="76201" y="3167201"/>
            <a:ext cx="5071864" cy="3526816"/>
          </a:xfrm>
          <a:prstGeom prst="rect">
            <a:avLst/>
          </a:prstGeom>
        </p:spPr>
      </p:pic>
      <p:pic>
        <p:nvPicPr>
          <p:cNvPr id="6" name="Picture 5">
            <a:extLst>
              <a:ext uri="{FF2B5EF4-FFF2-40B4-BE49-F238E27FC236}">
                <a16:creationId xmlns:a16="http://schemas.microsoft.com/office/drawing/2014/main" id="{C0BA11BE-4EAE-4B97-A008-2A58F065ABA7}"/>
              </a:ext>
            </a:extLst>
          </p:cNvPr>
          <p:cNvPicPr>
            <a:picLocks noChangeAspect="1"/>
          </p:cNvPicPr>
          <p:nvPr/>
        </p:nvPicPr>
        <p:blipFill>
          <a:blip r:embed="rId4"/>
          <a:stretch>
            <a:fillRect/>
          </a:stretch>
        </p:blipFill>
        <p:spPr>
          <a:xfrm>
            <a:off x="5220073" y="3381916"/>
            <a:ext cx="3889446" cy="3310036"/>
          </a:xfrm>
          <a:prstGeom prst="rect">
            <a:avLst/>
          </a:prstGeom>
        </p:spPr>
      </p:pic>
    </p:spTree>
    <p:extLst>
      <p:ext uri="{BB962C8B-B14F-4D97-AF65-F5344CB8AC3E}">
        <p14:creationId xmlns:p14="http://schemas.microsoft.com/office/powerpoint/2010/main" val="9588478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0310-AC2C-4755-8CCC-DCFD052FD888}"/>
              </a:ext>
            </a:extLst>
          </p:cNvPr>
          <p:cNvSpPr>
            <a:spLocks noGrp="1"/>
          </p:cNvSpPr>
          <p:nvPr>
            <p:ph type="title"/>
          </p:nvPr>
        </p:nvSpPr>
        <p:spPr/>
        <p:txBody>
          <a:bodyPr/>
          <a:lstStyle/>
          <a:p>
            <a:r>
              <a:rPr lang="en-US" dirty="0">
                <a:solidFill>
                  <a:srgbClr val="FF0000"/>
                </a:solidFill>
              </a:rPr>
              <a:t>ETHICAL ISSUES</a:t>
            </a:r>
            <a:endParaRPr lang="en-SE" dirty="0">
              <a:solidFill>
                <a:srgbClr val="FF0000"/>
              </a:solidFill>
            </a:endParaRPr>
          </a:p>
        </p:txBody>
      </p:sp>
      <p:sp>
        <p:nvSpPr>
          <p:cNvPr id="3" name="Content Placeholder 2">
            <a:extLst>
              <a:ext uri="{FF2B5EF4-FFF2-40B4-BE49-F238E27FC236}">
                <a16:creationId xmlns:a16="http://schemas.microsoft.com/office/drawing/2014/main" id="{0BCA4BD7-1118-4631-9676-A0741C03E296}"/>
              </a:ext>
            </a:extLst>
          </p:cNvPr>
          <p:cNvSpPr>
            <a:spLocks noGrp="1"/>
          </p:cNvSpPr>
          <p:nvPr>
            <p:ph idx="1"/>
          </p:nvPr>
        </p:nvSpPr>
        <p:spPr/>
        <p:txBody>
          <a:bodyPr/>
          <a:lstStyle/>
          <a:p>
            <a:endParaRPr lang="en-SE" dirty="0">
              <a:solidFill>
                <a:srgbClr val="FF0000"/>
              </a:solidFill>
            </a:endParaRPr>
          </a:p>
        </p:txBody>
      </p:sp>
      <p:sp>
        <p:nvSpPr>
          <p:cNvPr id="4" name="Slide Number Placeholder 3">
            <a:extLst>
              <a:ext uri="{FF2B5EF4-FFF2-40B4-BE49-F238E27FC236}">
                <a16:creationId xmlns:a16="http://schemas.microsoft.com/office/drawing/2014/main" id="{C2988CEC-029E-4CD0-ABE8-13A758E5081B}"/>
              </a:ext>
            </a:extLst>
          </p:cNvPr>
          <p:cNvSpPr>
            <a:spLocks noGrp="1"/>
          </p:cNvSpPr>
          <p:nvPr>
            <p:ph type="sldNum" sz="quarter" idx="12"/>
          </p:nvPr>
        </p:nvSpPr>
        <p:spPr/>
        <p:txBody>
          <a:bodyPr/>
          <a:lstStyle/>
          <a:p>
            <a:pPr>
              <a:defRPr/>
            </a:pPr>
            <a:fld id="{F57F456A-00AF-44E6-8D70-638C0D0130FF}" type="slidenum">
              <a:rPr lang="en-US" altLang="zh-CN" smtClean="0"/>
              <a:pPr>
                <a:defRPr/>
              </a:pPr>
              <a:t>96</a:t>
            </a:fld>
            <a:endParaRPr lang="en-US" altLang="zh-CN"/>
          </a:p>
        </p:txBody>
      </p:sp>
      <p:pic>
        <p:nvPicPr>
          <p:cNvPr id="5124" name="Picture 4" descr="Image result for ethic self driving">
            <a:extLst>
              <a:ext uri="{FF2B5EF4-FFF2-40B4-BE49-F238E27FC236}">
                <a16:creationId xmlns:a16="http://schemas.microsoft.com/office/drawing/2014/main" id="{4AD9505F-1A5A-42D0-9880-BE3E01D47D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542" y="1109329"/>
            <a:ext cx="7740352" cy="560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3828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A32B9-0559-4ECC-803A-D804356B4700}"/>
              </a:ext>
            </a:extLst>
          </p:cNvPr>
          <p:cNvSpPr>
            <a:spLocks noGrp="1"/>
          </p:cNvSpPr>
          <p:nvPr>
            <p:ph type="title"/>
          </p:nvPr>
        </p:nvSpPr>
        <p:spPr/>
        <p:txBody>
          <a:bodyPr/>
          <a:lstStyle/>
          <a:p>
            <a:r>
              <a:rPr lang="en-US" dirty="0"/>
              <a:t>Two Introductory Videos</a:t>
            </a:r>
            <a:endParaRPr lang="en-SE" dirty="0"/>
          </a:p>
        </p:txBody>
      </p:sp>
      <p:sp>
        <p:nvSpPr>
          <p:cNvPr id="3" name="Content Placeholder 2">
            <a:extLst>
              <a:ext uri="{FF2B5EF4-FFF2-40B4-BE49-F238E27FC236}">
                <a16:creationId xmlns:a16="http://schemas.microsoft.com/office/drawing/2014/main" id="{ECA25119-50BC-455D-A779-7B08B6B4CE9F}"/>
              </a:ext>
            </a:extLst>
          </p:cNvPr>
          <p:cNvSpPr>
            <a:spLocks noGrp="1"/>
          </p:cNvSpPr>
          <p:nvPr>
            <p:ph idx="1"/>
          </p:nvPr>
        </p:nvSpPr>
        <p:spPr>
          <a:xfrm>
            <a:off x="457200" y="1295400"/>
            <a:ext cx="8229600" cy="693440"/>
          </a:xfrm>
        </p:spPr>
        <p:txBody>
          <a:bodyPr/>
          <a:lstStyle/>
          <a:p>
            <a:r>
              <a:rPr lang="en-US" sz="2000" dirty="0"/>
              <a:t>The ethical dilemma of self-driving cars - Patrick Lin</a:t>
            </a:r>
          </a:p>
          <a:p>
            <a:pPr lvl="1"/>
            <a:r>
              <a:rPr lang="en-US" sz="1800" dirty="0"/>
              <a:t>https://www.youtube.com/watch?v=ixIoDYVfKA0</a:t>
            </a:r>
          </a:p>
          <a:p>
            <a:r>
              <a:rPr lang="en-US" sz="2000" dirty="0"/>
              <a:t>Moral Machines: How culture changes values</a:t>
            </a:r>
          </a:p>
          <a:p>
            <a:pPr lvl="1"/>
            <a:r>
              <a:rPr lang="en-US" sz="1800" dirty="0"/>
              <a:t>https://www.youtube.com/watch?v=jPo6bby-Fcg  </a:t>
            </a:r>
            <a:endParaRPr lang="en-SE" sz="1800" dirty="0"/>
          </a:p>
        </p:txBody>
      </p:sp>
      <p:sp>
        <p:nvSpPr>
          <p:cNvPr id="4" name="Slide Number Placeholder 3">
            <a:extLst>
              <a:ext uri="{FF2B5EF4-FFF2-40B4-BE49-F238E27FC236}">
                <a16:creationId xmlns:a16="http://schemas.microsoft.com/office/drawing/2014/main" id="{1821298C-C332-41BE-AE72-0A60F8BD069C}"/>
              </a:ext>
            </a:extLst>
          </p:cNvPr>
          <p:cNvSpPr>
            <a:spLocks noGrp="1"/>
          </p:cNvSpPr>
          <p:nvPr>
            <p:ph type="sldNum" sz="quarter" idx="12"/>
          </p:nvPr>
        </p:nvSpPr>
        <p:spPr/>
        <p:txBody>
          <a:bodyPr/>
          <a:lstStyle/>
          <a:p>
            <a:pPr>
              <a:defRPr/>
            </a:pPr>
            <a:fld id="{F57F456A-00AF-44E6-8D70-638C0D0130FF}" type="slidenum">
              <a:rPr lang="en-US" altLang="zh-CN" smtClean="0"/>
              <a:pPr>
                <a:defRPr/>
              </a:pPr>
              <a:t>97</a:t>
            </a:fld>
            <a:endParaRPr lang="en-US" altLang="zh-CN"/>
          </a:p>
        </p:txBody>
      </p:sp>
    </p:spTree>
    <p:extLst>
      <p:ext uri="{BB962C8B-B14F-4D97-AF65-F5344CB8AC3E}">
        <p14:creationId xmlns:p14="http://schemas.microsoft.com/office/powerpoint/2010/main" val="42020016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A7846-D45F-4108-BB4D-2007ED4FEFB2}"/>
              </a:ext>
            </a:extLst>
          </p:cNvPr>
          <p:cNvSpPr>
            <a:spLocks noGrp="1"/>
          </p:cNvSpPr>
          <p:nvPr>
            <p:ph type="title"/>
          </p:nvPr>
        </p:nvSpPr>
        <p:spPr/>
        <p:txBody>
          <a:bodyPr/>
          <a:lstStyle/>
          <a:p>
            <a:r>
              <a:rPr lang="en-US" dirty="0"/>
              <a:t>The Trolley Problem</a:t>
            </a:r>
            <a:endParaRPr lang="en-SE" dirty="0"/>
          </a:p>
        </p:txBody>
      </p:sp>
      <p:sp>
        <p:nvSpPr>
          <p:cNvPr id="3" name="Content Placeholder 2">
            <a:extLst>
              <a:ext uri="{FF2B5EF4-FFF2-40B4-BE49-F238E27FC236}">
                <a16:creationId xmlns:a16="http://schemas.microsoft.com/office/drawing/2014/main" id="{DC700137-163C-4317-BEB0-D1D37331F315}"/>
              </a:ext>
            </a:extLst>
          </p:cNvPr>
          <p:cNvSpPr>
            <a:spLocks noGrp="1"/>
          </p:cNvSpPr>
          <p:nvPr>
            <p:ph idx="1"/>
          </p:nvPr>
        </p:nvSpPr>
        <p:spPr>
          <a:xfrm>
            <a:off x="457200" y="1295400"/>
            <a:ext cx="8229600" cy="2349624"/>
          </a:xfrm>
        </p:spPr>
        <p:txBody>
          <a:bodyPr>
            <a:normAutofit fontScale="55000" lnSpcReduction="20000"/>
          </a:bodyPr>
          <a:lstStyle/>
          <a:p>
            <a:r>
              <a:rPr lang="en-US" dirty="0"/>
              <a:t>There is a runaway trolley barreling down the railway tracks. Ahead, on the tracks, there are five people tied up and unable to move. The trolley is headed straight for them. You are standing some distance off in the train yard, next to a lever. If you pull this lever, the trolley will switch to a different set of tracks. However, you notice that there is one person on the side track. You have two options:</a:t>
            </a:r>
          </a:p>
          <a:p>
            <a:pPr lvl="1"/>
            <a:r>
              <a:rPr lang="en-US" dirty="0"/>
              <a:t>Do nothing and allow the trolley to kill the five people on the main track.</a:t>
            </a:r>
          </a:p>
          <a:p>
            <a:pPr lvl="1"/>
            <a:r>
              <a:rPr lang="en-US" dirty="0"/>
              <a:t>Pull the lever, diverting the trolley onto the side track where it will kill one person.</a:t>
            </a:r>
          </a:p>
          <a:p>
            <a:r>
              <a:rPr lang="en-US" dirty="0"/>
              <a:t>What is the right thing to do?</a:t>
            </a:r>
          </a:p>
          <a:p>
            <a:endParaRPr lang="en-US" dirty="0"/>
          </a:p>
          <a:p>
            <a:endParaRPr lang="en-SE" dirty="0"/>
          </a:p>
        </p:txBody>
      </p:sp>
      <p:sp>
        <p:nvSpPr>
          <p:cNvPr id="4" name="Slide Number Placeholder 3">
            <a:extLst>
              <a:ext uri="{FF2B5EF4-FFF2-40B4-BE49-F238E27FC236}">
                <a16:creationId xmlns:a16="http://schemas.microsoft.com/office/drawing/2014/main" id="{A9778A7A-074E-4523-AF1A-59178D5B4876}"/>
              </a:ext>
            </a:extLst>
          </p:cNvPr>
          <p:cNvSpPr>
            <a:spLocks noGrp="1"/>
          </p:cNvSpPr>
          <p:nvPr>
            <p:ph type="sldNum" sz="quarter" idx="12"/>
          </p:nvPr>
        </p:nvSpPr>
        <p:spPr/>
        <p:txBody>
          <a:bodyPr/>
          <a:lstStyle/>
          <a:p>
            <a:pPr>
              <a:defRPr/>
            </a:pPr>
            <a:fld id="{F57F456A-00AF-44E6-8D70-638C0D0130FF}" type="slidenum">
              <a:rPr lang="en-US" altLang="zh-CN" smtClean="0"/>
              <a:pPr>
                <a:defRPr/>
              </a:pPr>
              <a:t>98</a:t>
            </a:fld>
            <a:endParaRPr lang="en-US" altLang="zh-CN"/>
          </a:p>
        </p:txBody>
      </p:sp>
      <p:pic>
        <p:nvPicPr>
          <p:cNvPr id="5122" name="Picture 2">
            <a:extLst>
              <a:ext uri="{FF2B5EF4-FFF2-40B4-BE49-F238E27FC236}">
                <a16:creationId xmlns:a16="http://schemas.microsoft.com/office/drawing/2014/main" id="{7001CCDC-B033-490B-99EA-53ED6A426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2778"/>
            <a:ext cx="9144000" cy="312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9619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C5CB4-7054-4B07-9CA6-1BBCC8F4BE98}"/>
              </a:ext>
            </a:extLst>
          </p:cNvPr>
          <p:cNvSpPr>
            <a:spLocks noGrp="1"/>
          </p:cNvSpPr>
          <p:nvPr>
            <p:ph type="title"/>
          </p:nvPr>
        </p:nvSpPr>
        <p:spPr/>
        <p:txBody>
          <a:bodyPr/>
          <a:lstStyle/>
          <a:p>
            <a:r>
              <a:rPr lang="en-US" sz="3600" dirty="0"/>
              <a:t>Variant of Trolley Problem with a Probability Threshold</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59EF7AD-34BE-4DFD-B25D-826A99DADE5C}"/>
                  </a:ext>
                </a:extLst>
              </p:cNvPr>
              <p:cNvSpPr>
                <a:spLocks noGrp="1"/>
              </p:cNvSpPr>
              <p:nvPr>
                <p:ph idx="1"/>
              </p:nvPr>
            </p:nvSpPr>
            <p:spPr>
              <a:xfrm>
                <a:off x="457200" y="1295400"/>
                <a:ext cx="8229600" cy="3269002"/>
              </a:xfrm>
            </p:spPr>
            <p:txBody>
              <a:bodyPr>
                <a:normAutofit fontScale="92500" lnSpcReduction="20000"/>
              </a:bodyPr>
              <a:lstStyle/>
              <a:p>
                <a:r>
                  <a:rPr lang="en-US" dirty="0"/>
                  <a:t>You are in a situation where:</a:t>
                </a:r>
              </a:p>
              <a:p>
                <a:pPr lvl="1"/>
                <a:r>
                  <a:rPr lang="en-US" dirty="0"/>
                  <a:t>A. you kill a pedestrian with probability </a:t>
                </a:r>
                <a:r>
                  <a:rPr lang="en-US" dirty="0">
                    <a:solidFill>
                      <a:srgbClr val="FF0000"/>
                    </a:solidFill>
                  </a:rPr>
                  <a:t>1</a:t>
                </a:r>
                <a:r>
                  <a:rPr lang="en-US" dirty="0"/>
                  <a:t>, but it’s </a:t>
                </a:r>
                <a:r>
                  <a:rPr lang="en-US" dirty="0">
                    <a:solidFill>
                      <a:srgbClr val="FF0000"/>
                    </a:solidFill>
                  </a:rPr>
                  <a:t>not your fault</a:t>
                </a:r>
              </a:p>
              <a:p>
                <a:pPr lvl="1"/>
                <a:r>
                  <a:rPr lang="en-US" dirty="0"/>
                  <a:t>B. you kill a different pedestrian with probability</a:t>
                </a:r>
                <a:r>
                  <a:rPr lang="en-US" dirty="0">
                    <a:solidFill>
                      <a:srgbClr val="FF0000"/>
                    </a:solidFill>
                  </a:rPr>
                  <a:t> </a:t>
                </a:r>
                <a14:m>
                  <m:oMath xmlns:m="http://schemas.openxmlformats.org/officeDocument/2006/math">
                    <m:r>
                      <a:rPr lang="en-US" b="0" i="1" smtClean="0">
                        <a:solidFill>
                          <a:srgbClr val="FF0000"/>
                        </a:solidFill>
                        <a:latin typeface="Cambria Math" panose="02040503050406030204" pitchFamily="18" charset="0"/>
                      </a:rPr>
                      <m:t>𝑝</m:t>
                    </m:r>
                  </m:oMath>
                </a14:m>
                <a:r>
                  <a:rPr lang="en-US" dirty="0"/>
                  <a:t>, and it is </a:t>
                </a:r>
                <a:r>
                  <a:rPr lang="en-US" dirty="0">
                    <a:solidFill>
                      <a:srgbClr val="FF0000"/>
                    </a:solidFill>
                  </a:rPr>
                  <a:t>your fault</a:t>
                </a:r>
              </a:p>
              <a:p>
                <a:r>
                  <a:rPr lang="en-US" dirty="0"/>
                  <a:t>What is your threshold value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𝑡h</m:t>
                        </m:r>
                      </m:sub>
                    </m:sSub>
                    <m:r>
                      <a:rPr lang="en-US" i="1">
                        <a:latin typeface="Cambria Math" panose="02040503050406030204" pitchFamily="18" charset="0"/>
                      </a:rPr>
                      <m:t> </m:t>
                    </m:r>
                  </m:oMath>
                </a14:m>
                <a:r>
                  <a:rPr lang="en-US" dirty="0"/>
                  <a:t>for making the choice? </a:t>
                </a:r>
              </a:p>
              <a:p>
                <a:pPr lvl="1"/>
                <a:r>
                  <a:rPr lang="en-US" dirty="0"/>
                  <a:t>if(</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𝑡h</m:t>
                        </m:r>
                      </m:sub>
                    </m:sSub>
                  </m:oMath>
                </a14:m>
                <a:r>
                  <a:rPr lang="en-US" dirty="0"/>
                  <a:t>) choose A; otherwise choose B</a:t>
                </a:r>
                <a:endParaRPr lang="en-SE" dirty="0"/>
              </a:p>
            </p:txBody>
          </p:sp>
        </mc:Choice>
        <mc:Fallback xmlns="">
          <p:sp>
            <p:nvSpPr>
              <p:cNvPr id="3" name="Content Placeholder 2">
                <a:extLst>
                  <a:ext uri="{FF2B5EF4-FFF2-40B4-BE49-F238E27FC236}">
                    <a16:creationId xmlns:a16="http://schemas.microsoft.com/office/drawing/2014/main" id="{959EF7AD-34BE-4DFD-B25D-826A99DADE5C}"/>
                  </a:ext>
                </a:extLst>
              </p:cNvPr>
              <p:cNvSpPr>
                <a:spLocks noGrp="1" noRot="1" noChangeAspect="1" noMove="1" noResize="1" noEditPoints="1" noAdjustHandles="1" noChangeArrowheads="1" noChangeShapeType="1" noTextEdit="1"/>
              </p:cNvSpPr>
              <p:nvPr>
                <p:ph idx="1"/>
              </p:nvPr>
            </p:nvSpPr>
            <p:spPr>
              <a:xfrm>
                <a:off x="457200" y="1295400"/>
                <a:ext cx="8229600" cy="3269002"/>
              </a:xfrm>
              <a:blipFill>
                <a:blip r:embed="rId2"/>
                <a:stretch>
                  <a:fillRect l="-1481" t="-5224" r="-200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36DB1E1-3F69-4CEA-A33D-5B4D3DBF6B11}"/>
              </a:ext>
            </a:extLst>
          </p:cNvPr>
          <p:cNvSpPr>
            <a:spLocks noGrp="1"/>
          </p:cNvSpPr>
          <p:nvPr>
            <p:ph type="sldNum" sz="quarter" idx="12"/>
          </p:nvPr>
        </p:nvSpPr>
        <p:spPr/>
        <p:txBody>
          <a:bodyPr/>
          <a:lstStyle/>
          <a:p>
            <a:pPr>
              <a:defRPr/>
            </a:pPr>
            <a:fld id="{F57F456A-00AF-44E6-8D70-638C0D0130FF}" type="slidenum">
              <a:rPr lang="en-US" altLang="zh-CN" smtClean="0"/>
              <a:pPr>
                <a:defRPr/>
              </a:pPr>
              <a:t>99</a:t>
            </a:fld>
            <a:endParaRPr lang="en-US" altLang="zh-CN"/>
          </a:p>
        </p:txBody>
      </p:sp>
      <p:pic>
        <p:nvPicPr>
          <p:cNvPr id="5" name="Picture 4">
            <a:extLst>
              <a:ext uri="{FF2B5EF4-FFF2-40B4-BE49-F238E27FC236}">
                <a16:creationId xmlns:a16="http://schemas.microsoft.com/office/drawing/2014/main" id="{34113F1C-5780-46E1-BC97-B2E7F76AE725}"/>
              </a:ext>
            </a:extLst>
          </p:cNvPr>
          <p:cNvPicPr>
            <a:picLocks noChangeAspect="1"/>
          </p:cNvPicPr>
          <p:nvPr/>
        </p:nvPicPr>
        <p:blipFill>
          <a:blip r:embed="rId3"/>
          <a:stretch>
            <a:fillRect/>
          </a:stretch>
        </p:blipFill>
        <p:spPr>
          <a:xfrm>
            <a:off x="1619672" y="4564402"/>
            <a:ext cx="5553850" cy="2210108"/>
          </a:xfrm>
          <a:prstGeom prst="rect">
            <a:avLst/>
          </a:prstGeom>
        </p:spPr>
      </p:pic>
      <p:sp>
        <p:nvSpPr>
          <p:cNvPr id="6" name="TextBox 5">
            <a:extLst>
              <a:ext uri="{FF2B5EF4-FFF2-40B4-BE49-F238E27FC236}">
                <a16:creationId xmlns:a16="http://schemas.microsoft.com/office/drawing/2014/main" id="{0B84A950-0BA2-4867-9CF3-69ACD2FEA287}"/>
              </a:ext>
            </a:extLst>
          </p:cNvPr>
          <p:cNvSpPr txBox="1"/>
          <p:nvPr/>
        </p:nvSpPr>
        <p:spPr>
          <a:xfrm>
            <a:off x="4932040" y="4869160"/>
            <a:ext cx="1146468" cy="369332"/>
          </a:xfrm>
          <a:prstGeom prst="rect">
            <a:avLst/>
          </a:prstGeom>
          <a:noFill/>
        </p:spPr>
        <p:txBody>
          <a:bodyPr wrap="none" rtlCol="0">
            <a:spAutoFit/>
          </a:bodyPr>
          <a:lstStyle/>
          <a:p>
            <a:r>
              <a:rPr lang="en-US" dirty="0"/>
              <a:t>jaywalker</a:t>
            </a:r>
            <a:endParaRPr lang="en-SE" dirty="0"/>
          </a:p>
        </p:txBody>
      </p:sp>
      <p:sp>
        <p:nvSpPr>
          <p:cNvPr id="9" name="TextBox 8">
            <a:extLst>
              <a:ext uri="{FF2B5EF4-FFF2-40B4-BE49-F238E27FC236}">
                <a16:creationId xmlns:a16="http://schemas.microsoft.com/office/drawing/2014/main" id="{0665546F-33EF-4F4F-AE30-96B3FE7D2913}"/>
              </a:ext>
            </a:extLst>
          </p:cNvPr>
          <p:cNvSpPr txBox="1"/>
          <p:nvPr/>
        </p:nvSpPr>
        <p:spPr>
          <a:xfrm>
            <a:off x="4932040" y="6345369"/>
            <a:ext cx="2557110" cy="369332"/>
          </a:xfrm>
          <a:prstGeom prst="rect">
            <a:avLst/>
          </a:prstGeom>
          <a:noFill/>
        </p:spPr>
        <p:txBody>
          <a:bodyPr wrap="none" rtlCol="0">
            <a:spAutoFit/>
          </a:bodyPr>
          <a:lstStyle/>
          <a:p>
            <a:r>
              <a:rPr lang="en-US" dirty="0"/>
              <a:t>Pedestrian on sidewalk</a:t>
            </a:r>
            <a:endParaRPr lang="en-SE" dirty="0"/>
          </a:p>
        </p:txBody>
      </p:sp>
    </p:spTree>
    <p:extLst>
      <p:ext uri="{BB962C8B-B14F-4D97-AF65-F5344CB8AC3E}">
        <p14:creationId xmlns:p14="http://schemas.microsoft.com/office/powerpoint/2010/main" val="287528850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0_Intro.pptx" id="{7A818FB8-66AD-43B8-A07D-15BA811C4F68}" vid="{02C01383-1466-4376-AAA8-73F2DE31A63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_Slide Template</Template>
  <TotalTime>3289</TotalTime>
  <Words>10396</Words>
  <Application>Microsoft Office PowerPoint</Application>
  <PresentationFormat>On-screen Show (4:3)</PresentationFormat>
  <Paragraphs>944</Paragraphs>
  <Slides>118</Slides>
  <Notes>46</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118</vt:i4>
      </vt:variant>
    </vt:vector>
  </HeadingPairs>
  <TitlesOfParts>
    <vt:vector size="124" baseType="lpstr">
      <vt:lpstr>Arial</vt:lpstr>
      <vt:lpstr>Calibri</vt:lpstr>
      <vt:lpstr>Cambria Math</vt:lpstr>
      <vt:lpstr>Helvetica</vt:lpstr>
      <vt:lpstr>Times New Roman</vt:lpstr>
      <vt:lpstr>Default Design</vt:lpstr>
      <vt:lpstr>L1 Introduction and Overview</vt:lpstr>
      <vt:lpstr>Logistics</vt:lpstr>
      <vt:lpstr>My Instruction Style</vt:lpstr>
      <vt:lpstr>Lecture Schedule (Tentative)</vt:lpstr>
      <vt:lpstr>Lab Sections</vt:lpstr>
      <vt:lpstr>Today’s Agenda</vt:lpstr>
      <vt:lpstr>Autonomous Vehicles (AVs)</vt:lpstr>
      <vt:lpstr>Why AD?</vt:lpstr>
      <vt:lpstr>Advanced Driver Assistance (ADAS)</vt:lpstr>
      <vt:lpstr>DARPA Grand Challenge (2004)</vt:lpstr>
      <vt:lpstr>DARPA Grand Challenge (2005)</vt:lpstr>
      <vt:lpstr>DARPA Urban Challenge (2007)</vt:lpstr>
      <vt:lpstr>Highway vs. City Driving</vt:lpstr>
      <vt:lpstr>Brief History of SDCs</vt:lpstr>
      <vt:lpstr>Operational Design Domain (ODD)</vt:lpstr>
      <vt:lpstr>Five Levels of Automation</vt:lpstr>
      <vt:lpstr>State of the Art</vt:lpstr>
      <vt:lpstr>Two Different Paths to L4/5</vt:lpstr>
      <vt:lpstr>AD Safety Evaluation Metric: Miles Driven?</vt:lpstr>
      <vt:lpstr>Total Miles Driven</vt:lpstr>
      <vt:lpstr>Miles Driven per Disengagement (2018)</vt:lpstr>
      <vt:lpstr>When Will AVs Arrive?</vt:lpstr>
      <vt:lpstr>“The Moore’s Law for Self-Driving Vehicles”, Edwin Olson, CEO of May Mobility</vt:lpstr>
      <vt:lpstr>When will AD Really Arrive?</vt:lpstr>
      <vt:lpstr>The Tesla Fatality in May 2016</vt:lpstr>
      <vt:lpstr>The Tesla Fatality in Mar 2018</vt:lpstr>
      <vt:lpstr>Tesla still cannot recognize white trucks in 2020</vt:lpstr>
      <vt:lpstr>The Uber Pedestrian Fatality in Mar 2018</vt:lpstr>
      <vt:lpstr>The Uber Pedestrian Fatality in Mar 2018</vt:lpstr>
      <vt:lpstr>AD Landscape Today</vt:lpstr>
      <vt:lpstr>Four Major Tasks of an AV</vt:lpstr>
      <vt:lpstr>AD Processing Pipeline</vt:lpstr>
      <vt:lpstr>Environment Perception</vt:lpstr>
      <vt:lpstr>Prediction</vt:lpstr>
      <vt:lpstr>Environmental Maps</vt:lpstr>
      <vt:lpstr>Motion Planning</vt:lpstr>
      <vt:lpstr>Mission Planner</vt:lpstr>
      <vt:lpstr>Behavior Planner</vt:lpstr>
      <vt:lpstr>Local Planner</vt:lpstr>
      <vt:lpstr>Controller</vt:lpstr>
      <vt:lpstr>Classic Pipeline vs. ML/DL</vt:lpstr>
      <vt:lpstr>SENSORS AND PERCEPTION</vt:lpstr>
      <vt:lpstr>The variety of static and moving objects that an AV needs to detect and recognize</vt:lpstr>
      <vt:lpstr>Perception is Challenging</vt:lpstr>
      <vt:lpstr>The Typical AV Sensor Configuration</vt:lpstr>
      <vt:lpstr>Configuration of Sensors of Some Research AVs</vt:lpstr>
      <vt:lpstr>Passive vs. Active Sensors</vt:lpstr>
      <vt:lpstr>Camera</vt:lpstr>
      <vt:lpstr>Range Sensors</vt:lpstr>
      <vt:lpstr>Range Sensors</vt:lpstr>
      <vt:lpstr>Lidar</vt:lpstr>
      <vt:lpstr>Velodyne Lidar</vt:lpstr>
      <vt:lpstr>Many Variants of Lidars in the Market</vt:lpstr>
      <vt:lpstr>Apple iPAD Pro has Built-in Lidar (2020)</vt:lpstr>
      <vt:lpstr>mmWave Radar</vt:lpstr>
      <vt:lpstr>Ultrasound</vt:lpstr>
      <vt:lpstr>Comparison of Sensing Ranges</vt:lpstr>
      <vt:lpstr>Other Comparisons</vt:lpstr>
      <vt:lpstr>GNSS/GPS</vt:lpstr>
      <vt:lpstr>IMU</vt:lpstr>
      <vt:lpstr>Wheel Odometer</vt:lpstr>
      <vt:lpstr>Perception Tasks</vt:lpstr>
      <vt:lpstr>Mobileye's Autonomous Car What the System Sees</vt:lpstr>
      <vt:lpstr>AV Sensors Generates Big Data</vt:lpstr>
      <vt:lpstr>High-Definition (HD) Maps</vt:lpstr>
      <vt:lpstr>HD Maps</vt:lpstr>
      <vt:lpstr>Are HD Maps Necessary?</vt:lpstr>
      <vt:lpstr>HARDWARE PLATFORMS</vt:lpstr>
      <vt:lpstr>Typical Automotive E/E Architecture</vt:lpstr>
      <vt:lpstr>Evolution of Automotive E/E Architecture</vt:lpstr>
      <vt:lpstr>Trunk of an Experimental AV from Ford (2017) </vt:lpstr>
      <vt:lpstr>AD Hardware Considerations</vt:lpstr>
      <vt:lpstr>SoC Hardware for AVs</vt:lpstr>
      <vt:lpstr>CPU vs. GPU</vt:lpstr>
      <vt:lpstr>CPU vs. GPU</vt:lpstr>
      <vt:lpstr>NVIDIA DRIVE Hardware</vt:lpstr>
      <vt:lpstr>FPGAs</vt:lpstr>
      <vt:lpstr>FPGA vs. GPU</vt:lpstr>
      <vt:lpstr>FPGA for Automotive</vt:lpstr>
      <vt:lpstr>ASICs</vt:lpstr>
      <vt:lpstr>MobileEye EyeQ Series</vt:lpstr>
      <vt:lpstr>Tesla FSD</vt:lpstr>
      <vt:lpstr>Products from Automotive OEMs and Suppliers</vt:lpstr>
      <vt:lpstr>SOFTWARE PLATFORMS</vt:lpstr>
      <vt:lpstr>The AUTOSAR Consortium</vt:lpstr>
      <vt:lpstr>AUTOSAR Classic Platform</vt:lpstr>
      <vt:lpstr>AUTOSAR Adaptive Platform</vt:lpstr>
      <vt:lpstr>Integration of Multiple Software Platforms</vt:lpstr>
      <vt:lpstr>Robot Operating System (ROS)</vt:lpstr>
      <vt:lpstr>Apex.OS</vt:lpstr>
      <vt:lpstr>EB corbos</vt:lpstr>
      <vt:lpstr>NVIDIA DRIVE Software</vt:lpstr>
      <vt:lpstr>NVIDIA DRIVE</vt:lpstr>
      <vt:lpstr>Baidu Apollo</vt:lpstr>
      <vt:lpstr>Autoware</vt:lpstr>
      <vt:lpstr>ETHICAL ISSUES</vt:lpstr>
      <vt:lpstr>Two Introductory Videos</vt:lpstr>
      <vt:lpstr>The Trolley Problem</vt:lpstr>
      <vt:lpstr>Variant of Trolley Problem with a Probability Threshold</vt:lpstr>
      <vt:lpstr>MIT Moral Machine Experiment</vt:lpstr>
      <vt:lpstr>Individual Variations</vt:lpstr>
      <vt:lpstr>Cultural Clusters</vt:lpstr>
      <vt:lpstr>AV Ethical Issues: is it Worth the Time?</vt:lpstr>
      <vt:lpstr>AV Testing Legislation (USA)</vt:lpstr>
      <vt:lpstr>V2X</vt:lpstr>
      <vt:lpstr>V2X Types</vt:lpstr>
      <vt:lpstr>Two Camps</vt:lpstr>
      <vt:lpstr>V2X Applications in AD</vt:lpstr>
      <vt:lpstr>V2X Technology Evolution</vt:lpstr>
      <vt:lpstr>C-V2X Evolution towards 5G</vt:lpstr>
      <vt:lpstr>C-V2X Defines 2 Transmission Modes</vt:lpstr>
      <vt:lpstr>V2X-Cellular for Latency-Tolerant Use Cases</vt:lpstr>
      <vt:lpstr>V2X-Direct for Latency-Sensitive Active Safety Use Cases</vt:lpstr>
      <vt:lpstr>C-V2X Deployment</vt:lpstr>
      <vt:lpstr>Use Case: Disabled Vehicle after Blind Curve</vt:lpstr>
      <vt:lpstr>Use Case: Do Not Pass Warning</vt:lpstr>
      <vt:lpstr>Industry Consortium</vt:lpstr>
      <vt:lpstr>5G Accelerates AVs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L0 Introduction</dc:title>
  <dc:creator>Zonghua Gu</dc:creator>
  <cp:lastModifiedBy>Zonghua Gu</cp:lastModifiedBy>
  <cp:revision>248</cp:revision>
  <dcterms:created xsi:type="dcterms:W3CDTF">2020-03-21T16:53:45Z</dcterms:created>
  <dcterms:modified xsi:type="dcterms:W3CDTF">2021-06-23T15:19:12Z</dcterms:modified>
</cp:coreProperties>
</file>