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76" r:id="rId2"/>
    <p:sldId id="686" r:id="rId3"/>
    <p:sldId id="685" r:id="rId4"/>
    <p:sldId id="878" r:id="rId5"/>
    <p:sldId id="670" r:id="rId6"/>
    <p:sldId id="673" r:id="rId7"/>
    <p:sldId id="674" r:id="rId8"/>
    <p:sldId id="675" r:id="rId9"/>
    <p:sldId id="669" r:id="rId10"/>
    <p:sldId id="683" r:id="rId11"/>
    <p:sldId id="684" r:id="rId12"/>
    <p:sldId id="680" r:id="rId13"/>
    <p:sldId id="682" r:id="rId14"/>
    <p:sldId id="687" r:id="rId15"/>
    <p:sldId id="679" r:id="rId16"/>
    <p:sldId id="882" r:id="rId17"/>
    <p:sldId id="676" r:id="rId18"/>
    <p:sldId id="677" r:id="rId19"/>
    <p:sldId id="883" r:id="rId20"/>
    <p:sldId id="746" r:id="rId21"/>
    <p:sldId id="681" r:id="rId22"/>
    <p:sldId id="701" r:id="rId23"/>
    <p:sldId id="671" r:id="rId24"/>
    <p:sldId id="688" r:id="rId25"/>
    <p:sldId id="691" r:id="rId26"/>
    <p:sldId id="692" r:id="rId27"/>
    <p:sldId id="689" r:id="rId28"/>
    <p:sldId id="690" r:id="rId29"/>
    <p:sldId id="693" r:id="rId30"/>
    <p:sldId id="695" r:id="rId31"/>
    <p:sldId id="694" r:id="rId32"/>
    <p:sldId id="699" r:id="rId33"/>
    <p:sldId id="885" r:id="rId34"/>
    <p:sldId id="700" r:id="rId35"/>
    <p:sldId id="696" r:id="rId36"/>
    <p:sldId id="697" r:id="rId37"/>
    <p:sldId id="884" r:id="rId38"/>
    <p:sldId id="747" r:id="rId39"/>
    <p:sldId id="711" r:id="rId40"/>
    <p:sldId id="705" r:id="rId41"/>
    <p:sldId id="745" r:id="rId42"/>
    <p:sldId id="702" r:id="rId43"/>
    <p:sldId id="707" r:id="rId44"/>
    <p:sldId id="706" r:id="rId45"/>
    <p:sldId id="704" r:id="rId46"/>
    <p:sldId id="708" r:id="rId47"/>
    <p:sldId id="710" r:id="rId48"/>
    <p:sldId id="709" r:id="rId49"/>
    <p:sldId id="715" r:id="rId50"/>
    <p:sldId id="716" r:id="rId51"/>
    <p:sldId id="717" r:id="rId52"/>
    <p:sldId id="720" r:id="rId53"/>
    <p:sldId id="718" r:id="rId54"/>
    <p:sldId id="719" r:id="rId55"/>
    <p:sldId id="748" r:id="rId56"/>
    <p:sldId id="725" r:id="rId57"/>
    <p:sldId id="726" r:id="rId58"/>
    <p:sldId id="727" r:id="rId59"/>
    <p:sldId id="721" r:id="rId60"/>
    <p:sldId id="728" r:id="rId61"/>
    <p:sldId id="729" r:id="rId62"/>
    <p:sldId id="722" r:id="rId63"/>
    <p:sldId id="714" r:id="rId64"/>
    <p:sldId id="730" r:id="rId65"/>
    <p:sldId id="749" r:id="rId66"/>
    <p:sldId id="713" r:id="rId67"/>
    <p:sldId id="732" r:id="rId68"/>
    <p:sldId id="731" r:id="rId69"/>
    <p:sldId id="736" r:id="rId70"/>
    <p:sldId id="735" r:id="rId71"/>
    <p:sldId id="737" r:id="rId72"/>
    <p:sldId id="738" r:id="rId73"/>
    <p:sldId id="739" r:id="rId74"/>
    <p:sldId id="741" r:id="rId75"/>
    <p:sldId id="743" r:id="rId76"/>
    <p:sldId id="744" r:id="rId7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7942E4D-44FA-4853-8CF7-938F2AED9C5E}">
          <p14:sldIdLst>
            <p14:sldId id="376"/>
            <p14:sldId id="686"/>
          </p14:sldIdLst>
        </p14:section>
        <p14:section name="Intro to Functional Safety" id="{614F2A8D-4849-4A33-AFDF-31D5DD372751}">
          <p14:sldIdLst>
            <p14:sldId id="685"/>
            <p14:sldId id="878"/>
            <p14:sldId id="670"/>
            <p14:sldId id="673"/>
            <p14:sldId id="674"/>
            <p14:sldId id="675"/>
            <p14:sldId id="669"/>
            <p14:sldId id="683"/>
            <p14:sldId id="684"/>
            <p14:sldId id="680"/>
            <p14:sldId id="682"/>
            <p14:sldId id="687"/>
            <p14:sldId id="679"/>
            <p14:sldId id="882"/>
            <p14:sldId id="676"/>
            <p14:sldId id="677"/>
            <p14:sldId id="883"/>
          </p14:sldIdLst>
        </p14:section>
        <p14:section name="HARA" id="{C7E4FDA7-6C38-4894-9C42-81B6D6AAD676}">
          <p14:sldIdLst>
            <p14:sldId id="746"/>
            <p14:sldId id="681"/>
            <p14:sldId id="701"/>
            <p14:sldId id="671"/>
            <p14:sldId id="688"/>
            <p14:sldId id="691"/>
            <p14:sldId id="692"/>
            <p14:sldId id="689"/>
            <p14:sldId id="690"/>
            <p14:sldId id="693"/>
            <p14:sldId id="695"/>
            <p14:sldId id="694"/>
            <p14:sldId id="699"/>
            <p14:sldId id="885"/>
            <p14:sldId id="700"/>
            <p14:sldId id="696"/>
            <p14:sldId id="697"/>
            <p14:sldId id="884"/>
          </p14:sldIdLst>
        </p14:section>
        <p14:section name="Functional Safety Concept" id="{BCCCC3BA-3DB7-4084-B3E4-8E13526AFD7E}">
          <p14:sldIdLst>
            <p14:sldId id="747"/>
            <p14:sldId id="711"/>
            <p14:sldId id="705"/>
            <p14:sldId id="745"/>
            <p14:sldId id="702"/>
            <p14:sldId id="707"/>
            <p14:sldId id="706"/>
            <p14:sldId id="704"/>
            <p14:sldId id="708"/>
            <p14:sldId id="710"/>
            <p14:sldId id="709"/>
            <p14:sldId id="715"/>
            <p14:sldId id="716"/>
            <p14:sldId id="717"/>
            <p14:sldId id="720"/>
            <p14:sldId id="718"/>
            <p14:sldId id="719"/>
          </p14:sldIdLst>
        </p14:section>
        <p14:section name="Technical Safety Concept" id="{F997C94A-9367-4D0A-AD0A-50A08427BAC5}">
          <p14:sldIdLst>
            <p14:sldId id="748"/>
            <p14:sldId id="725"/>
            <p14:sldId id="726"/>
            <p14:sldId id="727"/>
            <p14:sldId id="721"/>
            <p14:sldId id="728"/>
            <p14:sldId id="729"/>
            <p14:sldId id="722"/>
            <p14:sldId id="714"/>
            <p14:sldId id="730"/>
          </p14:sldIdLst>
        </p14:section>
        <p14:section name="Functional Safety for Hardware and Software" id="{523C0281-40B4-4C51-A75F-214F15DD95B7}">
          <p14:sldIdLst>
            <p14:sldId id="749"/>
            <p14:sldId id="713"/>
            <p14:sldId id="732"/>
            <p14:sldId id="731"/>
            <p14:sldId id="736"/>
            <p14:sldId id="735"/>
            <p14:sldId id="737"/>
            <p14:sldId id="738"/>
            <p14:sldId id="739"/>
            <p14:sldId id="741"/>
            <p14:sldId id="743"/>
            <p14:sldId id="7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96633"/>
    <a:srgbClr val="008000"/>
    <a:srgbClr val="B2B2B2"/>
    <a:srgbClr val="EAEAE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6921" autoAdjust="0"/>
  </p:normalViewPr>
  <p:slideViewPr>
    <p:cSldViewPr>
      <p:cViewPr varScale="1">
        <p:scale>
          <a:sx n="113" d="100"/>
          <a:sy n="113" d="100"/>
        </p:scale>
        <p:origin x="14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5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FA21340-DBF0-4FAC-9DE2-FD6DB24B56C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aam.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n.wikipedia.org/wiki/Cyclic_redundancy_check"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papers.sae.org/2012-01-0033/"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 plan</a:t>
            </a:r>
          </a:p>
          <a:p>
            <a:r>
              <a:rPr lang="en-US" dirty="0"/>
              <a:t>The safety plan gives an overview of how you are going to achieve a safe system. A few of the major elements include:</a:t>
            </a:r>
          </a:p>
          <a:p>
            <a:pPr lvl="1"/>
            <a:r>
              <a:rPr lang="en-US" dirty="0"/>
              <a:t>what system is under consideration</a:t>
            </a:r>
          </a:p>
          <a:p>
            <a:pPr lvl="1"/>
            <a:r>
              <a:rPr lang="en-US" dirty="0"/>
              <a:t>the goal of the project</a:t>
            </a:r>
          </a:p>
          <a:p>
            <a:pPr lvl="1"/>
            <a:r>
              <a:rPr lang="en-US" dirty="0"/>
              <a:t>what steps will be taken to ensure safety</a:t>
            </a:r>
          </a:p>
          <a:p>
            <a:pPr lvl="1"/>
            <a:r>
              <a:rPr lang="en-US" dirty="0"/>
              <a:t>the roles and personnel involved in the project</a:t>
            </a:r>
          </a:p>
          <a:p>
            <a:pPr lvl="1"/>
            <a:r>
              <a:rPr lang="en-US" dirty="0"/>
              <a:t>the project timeline</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a:t>
            </a:fld>
            <a:endParaRPr lang="en-US" altLang="zh-CN"/>
          </a:p>
        </p:txBody>
      </p:sp>
    </p:spTree>
    <p:extLst>
      <p:ext uri="{BB962C8B-B14F-4D97-AF65-F5344CB8AC3E}">
        <p14:creationId xmlns:p14="http://schemas.microsoft.com/office/powerpoint/2010/main" val="396051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 plan</a:t>
            </a:r>
          </a:p>
          <a:p>
            <a:r>
              <a:rPr lang="en-US" dirty="0"/>
              <a:t>The safety plan gives an overview of how you are going to achieve a safe system. A few of the major elements include:</a:t>
            </a:r>
          </a:p>
          <a:p>
            <a:pPr lvl="1"/>
            <a:r>
              <a:rPr lang="en-US" dirty="0"/>
              <a:t>what system is under consideration</a:t>
            </a:r>
          </a:p>
          <a:p>
            <a:pPr lvl="1"/>
            <a:r>
              <a:rPr lang="en-US" dirty="0"/>
              <a:t>the goal of the project</a:t>
            </a:r>
          </a:p>
          <a:p>
            <a:pPr lvl="1"/>
            <a:r>
              <a:rPr lang="en-US" dirty="0"/>
              <a:t>what steps will be taken to ensure safety</a:t>
            </a:r>
          </a:p>
          <a:p>
            <a:pPr lvl="1"/>
            <a:r>
              <a:rPr lang="en-US" dirty="0"/>
              <a:t>the roles and personnel involved in the project</a:t>
            </a:r>
          </a:p>
          <a:p>
            <a:pPr lvl="1"/>
            <a:r>
              <a:rPr lang="en-US" dirty="0"/>
              <a:t>the project timeline</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20</a:t>
            </a:fld>
            <a:endParaRPr lang="en-US" altLang="zh-CN"/>
          </a:p>
        </p:txBody>
      </p:sp>
    </p:spTree>
    <p:extLst>
      <p:ext uri="{BB962C8B-B14F-4D97-AF65-F5344CB8AC3E}">
        <p14:creationId xmlns:p14="http://schemas.microsoft.com/office/powerpoint/2010/main" val="25764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charset="0"/>
                <a:ea typeface="+mn-ea"/>
                <a:cs typeface="+mn-cs"/>
              </a:rPr>
              <a:t>Here is a description of the main parts of this lesson:</a:t>
            </a:r>
          </a:p>
          <a:p>
            <a:pPr fontAlgn="base"/>
            <a:r>
              <a:rPr lang="en-US" sz="1200" b="1" i="0" kern="1200" dirty="0">
                <a:solidFill>
                  <a:schemeClr val="tx1"/>
                </a:solidFill>
                <a:effectLst/>
                <a:latin typeface="Arial" charset="0"/>
                <a:ea typeface="+mn-ea"/>
                <a:cs typeface="+mn-cs"/>
              </a:rPr>
              <a:t>Item Definition</a:t>
            </a:r>
            <a:endParaRPr lang="en-US" sz="1200" b="0" i="0" kern="1200" dirty="0">
              <a:solidFill>
                <a:schemeClr val="tx1"/>
              </a:solidFill>
              <a:effectLst/>
              <a:latin typeface="Arial" charset="0"/>
              <a:ea typeface="+mn-ea"/>
              <a:cs typeface="+mn-cs"/>
            </a:endParaRPr>
          </a:p>
          <a:p>
            <a:pPr fontAlgn="base"/>
            <a:r>
              <a:rPr lang="en-US" sz="1200" b="0" i="0" kern="1200" dirty="0">
                <a:solidFill>
                  <a:schemeClr val="tx1"/>
                </a:solidFill>
                <a:effectLst/>
                <a:latin typeface="Arial" charset="0"/>
                <a:ea typeface="+mn-ea"/>
                <a:cs typeface="+mn-cs"/>
              </a:rPr>
              <a:t>You will determine which vehicle system or systems are under consideration. The item definition describes which vehicle system is under consideration. Part of the definition includes the system boundaries clarifying what is inside versus outside the system.</a:t>
            </a:r>
          </a:p>
          <a:p>
            <a:pPr fontAlgn="base"/>
            <a:r>
              <a:rPr lang="en-US" sz="1200" b="1" i="0" kern="1200" dirty="0">
                <a:solidFill>
                  <a:schemeClr val="tx1"/>
                </a:solidFill>
                <a:effectLst/>
                <a:latin typeface="Arial" charset="0"/>
                <a:ea typeface="+mn-ea"/>
                <a:cs typeface="+mn-cs"/>
              </a:rPr>
              <a:t>Situational Analysis</a:t>
            </a:r>
            <a:endParaRPr lang="en-US" sz="1200" b="0" i="0" kern="1200" dirty="0">
              <a:solidFill>
                <a:schemeClr val="tx1"/>
              </a:solidFill>
              <a:effectLst/>
              <a:latin typeface="Arial" charset="0"/>
              <a:ea typeface="+mn-ea"/>
              <a:cs typeface="+mn-cs"/>
            </a:endParaRPr>
          </a:p>
          <a:p>
            <a:pPr fontAlgn="base"/>
            <a:r>
              <a:rPr lang="en-US" sz="1200" b="0" i="0" kern="1200" dirty="0">
                <a:solidFill>
                  <a:schemeClr val="tx1"/>
                </a:solidFill>
                <a:effectLst/>
                <a:latin typeface="Arial" charset="0"/>
                <a:ea typeface="+mn-ea"/>
                <a:cs typeface="+mn-cs"/>
              </a:rPr>
              <a:t>In a situational analysis, you choose different driving scenarios like driving on a bumpy road, being towed, and driving on the freeway.</a:t>
            </a:r>
          </a:p>
          <a:p>
            <a:pPr fontAlgn="base"/>
            <a:r>
              <a:rPr lang="en-US" sz="1200" b="1" i="0" kern="1200" dirty="0">
                <a:solidFill>
                  <a:schemeClr val="tx1"/>
                </a:solidFill>
                <a:effectLst/>
                <a:latin typeface="Arial" charset="0"/>
                <a:ea typeface="+mn-ea"/>
                <a:cs typeface="+mn-cs"/>
              </a:rPr>
              <a:t>Hazard Identification</a:t>
            </a:r>
            <a:endParaRPr lang="en-US" sz="1200" b="0" i="0" kern="1200" dirty="0">
              <a:solidFill>
                <a:schemeClr val="tx1"/>
              </a:solidFill>
              <a:effectLst/>
              <a:latin typeface="Arial" charset="0"/>
              <a:ea typeface="+mn-ea"/>
              <a:cs typeface="+mn-cs"/>
            </a:endParaRPr>
          </a:p>
          <a:p>
            <a:pPr fontAlgn="base"/>
            <a:r>
              <a:rPr lang="en-US" sz="1200" b="0" i="0" kern="1200" dirty="0">
                <a:solidFill>
                  <a:schemeClr val="tx1"/>
                </a:solidFill>
                <a:effectLst/>
                <a:latin typeface="Arial" charset="0"/>
                <a:ea typeface="+mn-ea"/>
                <a:cs typeface="+mn-cs"/>
              </a:rPr>
              <a:t>This is where you figure out what could go wrong with your system: in other words, how the system could malfunction. Remember that ISO 26262 only looks at electrical and electronic malfunctions. An electronic parking brake failure, for example, could be a potential malfunction.</a:t>
            </a:r>
          </a:p>
          <a:p>
            <a:pPr fontAlgn="base"/>
            <a:r>
              <a:rPr lang="en-US" sz="1200" b="1" i="0" kern="1200" dirty="0">
                <a:solidFill>
                  <a:schemeClr val="tx1"/>
                </a:solidFill>
                <a:effectLst/>
                <a:latin typeface="Arial" charset="0"/>
                <a:ea typeface="+mn-ea"/>
                <a:cs typeface="+mn-cs"/>
              </a:rPr>
              <a:t>Hazardous Event Classification According to Exposure, Severity and Controllability</a:t>
            </a:r>
            <a:endParaRPr lang="en-US" sz="1200" b="0" i="0" kern="1200" dirty="0">
              <a:solidFill>
                <a:schemeClr val="tx1"/>
              </a:solidFill>
              <a:effectLst/>
              <a:latin typeface="Arial" charset="0"/>
              <a:ea typeface="+mn-ea"/>
              <a:cs typeface="+mn-cs"/>
            </a:endParaRPr>
          </a:p>
          <a:p>
            <a:pPr fontAlgn="base"/>
            <a:r>
              <a:rPr lang="en-US" sz="1200" b="0" i="0" kern="1200" dirty="0">
                <a:solidFill>
                  <a:schemeClr val="tx1"/>
                </a:solidFill>
                <a:effectLst/>
                <a:latin typeface="Arial" charset="0"/>
                <a:ea typeface="+mn-ea"/>
                <a:cs typeface="+mn-cs"/>
              </a:rPr>
              <a:t>You then combine situations and hazards together. Essentially, you take a malfunction and then think about the malfunction under different driving scenarios. Like if the electronic parking brake failed while the vehicle was parked on a steep hill.</a:t>
            </a:r>
          </a:p>
          <a:p>
            <a:pPr fontAlgn="base"/>
            <a:r>
              <a:rPr lang="en-US" sz="1200" b="0" i="0" kern="1200" dirty="0">
                <a:solidFill>
                  <a:schemeClr val="tx1"/>
                </a:solidFill>
                <a:effectLst/>
                <a:latin typeface="Arial" charset="0"/>
                <a:ea typeface="+mn-ea"/>
                <a:cs typeface="+mn-cs"/>
              </a:rPr>
              <a:t>You can then calculate three metrics called exposure, severity and controllability. The values for these three metrics will depend on the hazard, the driving scenario and what might happen when the hazard occurs under the scenario.</a:t>
            </a:r>
          </a:p>
          <a:p>
            <a:pPr fontAlgn="base"/>
            <a:r>
              <a:rPr lang="en-US" sz="1200" b="1" i="0" kern="1200" dirty="0">
                <a:solidFill>
                  <a:schemeClr val="tx1"/>
                </a:solidFill>
                <a:effectLst/>
                <a:latin typeface="Arial" charset="0"/>
                <a:ea typeface="+mn-ea"/>
                <a:cs typeface="+mn-cs"/>
              </a:rPr>
              <a:t>ASIL</a:t>
            </a:r>
            <a:endParaRPr lang="en-US" sz="1200" b="0" i="0" kern="1200" dirty="0">
              <a:solidFill>
                <a:schemeClr val="tx1"/>
              </a:solidFill>
              <a:effectLst/>
              <a:latin typeface="Arial" charset="0"/>
              <a:ea typeface="+mn-ea"/>
              <a:cs typeface="+mn-cs"/>
            </a:endParaRPr>
          </a:p>
          <a:p>
            <a:pPr fontAlgn="base"/>
            <a:r>
              <a:rPr lang="en-US" sz="1200" b="0" i="0" kern="1200" dirty="0">
                <a:solidFill>
                  <a:schemeClr val="tx1"/>
                </a:solidFill>
                <a:effectLst/>
                <a:latin typeface="Arial" charset="0"/>
                <a:ea typeface="+mn-ea"/>
                <a:cs typeface="+mn-cs"/>
              </a:rPr>
              <a:t>After you have calculated exposure, severity and controllability, you can now determine the ASIL. There is a table to facilitate this calculation.</a:t>
            </a:r>
          </a:p>
          <a:p>
            <a:pPr fontAlgn="base"/>
            <a:r>
              <a:rPr lang="en-US" sz="1200" b="1" i="0" kern="1200" dirty="0">
                <a:solidFill>
                  <a:schemeClr val="tx1"/>
                </a:solidFill>
                <a:effectLst/>
                <a:latin typeface="Arial" charset="0"/>
                <a:ea typeface="+mn-ea"/>
                <a:cs typeface="+mn-cs"/>
              </a:rPr>
              <a:t>Safety Goal</a:t>
            </a:r>
            <a:endParaRPr lang="en-US" sz="1200" b="0" i="0" kern="1200" dirty="0">
              <a:solidFill>
                <a:schemeClr val="tx1"/>
              </a:solidFill>
              <a:effectLst/>
              <a:latin typeface="Arial" charset="0"/>
              <a:ea typeface="+mn-ea"/>
              <a:cs typeface="+mn-cs"/>
            </a:endParaRPr>
          </a:p>
          <a:p>
            <a:pPr fontAlgn="base"/>
            <a:r>
              <a:rPr lang="en-US" sz="1200" b="0" i="0" kern="1200" dirty="0">
                <a:solidFill>
                  <a:schemeClr val="tx1"/>
                </a:solidFill>
                <a:effectLst/>
                <a:latin typeface="Arial" charset="0"/>
                <a:ea typeface="+mn-ea"/>
                <a:cs typeface="+mn-cs"/>
              </a:rPr>
              <a:t>Finally, you derive safety goals based on the hazard analysis and risk assessment. A safety goal is a type of engineering requirement specifically for vehicle functional safety; for example, "The electronic parking brake system shall always be engaged when the vehicle is in park on a gradient that is greater than 10 degrees".</a:t>
            </a:r>
          </a:p>
          <a:p>
            <a:pPr fontAlgn="base"/>
            <a:r>
              <a:rPr lang="en-US" sz="1200" b="0" i="0" kern="1200" dirty="0">
                <a:solidFill>
                  <a:schemeClr val="tx1"/>
                </a:solidFill>
                <a:effectLst/>
                <a:latin typeface="Arial" charset="0"/>
                <a:ea typeface="+mn-ea"/>
                <a:cs typeface="+mn-cs"/>
              </a:rPr>
              <a:t>Please note that HARA is subjective and different groups may define values differently based on their view of severity, occurrence, and exposure. This may result from geographical or cultural factors. For example in countries where the vast majority of automobile use is in well lit, urban, area, with low speed limits, headlights may not be considered safety critical.</a:t>
            </a:r>
          </a:p>
          <a:p>
            <a:pPr fontAlgn="base"/>
            <a:r>
              <a:rPr lang="zh-CN" altLang="en-US" sz="1200" b="0" i="0" kern="1200" dirty="0">
                <a:solidFill>
                  <a:schemeClr val="tx1"/>
                </a:solidFill>
                <a:effectLst/>
                <a:latin typeface="Arial" charset="0"/>
                <a:ea typeface="+mn-ea"/>
                <a:cs typeface="+mn-cs"/>
              </a:rPr>
              <a:t>下一项</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21</a:t>
            </a:fld>
            <a:endParaRPr lang="en-US" altLang="zh-CN"/>
          </a:p>
        </p:txBody>
      </p:sp>
    </p:spTree>
    <p:extLst>
      <p:ext uri="{BB962C8B-B14F-4D97-AF65-F5344CB8AC3E}">
        <p14:creationId xmlns:p14="http://schemas.microsoft.com/office/powerpoint/2010/main" val="1350331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in this case, the item is the lane assistance system. For clarity, throughout the lesson, you will see references to the "lane assistance item" rather than the "lane assistance system". The sensors, ECUs, and motor would all be considered </a:t>
            </a:r>
            <a:r>
              <a:rPr lang="en-US" b="1" dirty="0"/>
              <a:t>elements</a:t>
            </a:r>
            <a:r>
              <a:rPr lang="en-US" dirty="0"/>
              <a:t>. </a:t>
            </a:r>
            <a:r>
              <a:rPr lang="en-US" b="1" dirty="0"/>
              <a:t>Element</a:t>
            </a:r>
            <a:r>
              <a:rPr lang="en-US" dirty="0"/>
              <a:t> is a generic term for any part of a system. A system will generally have more than one element.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an </a:t>
            </a:r>
            <a:r>
              <a:rPr lang="en-US" b="1" dirty="0"/>
              <a:t>item</a:t>
            </a:r>
            <a:r>
              <a:rPr lang="en-US" dirty="0"/>
              <a:t> can be thought of as a system made up of systems made up of systems …. etc.</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22</a:t>
            </a:fld>
            <a:endParaRPr lang="en-US" altLang="zh-CN"/>
          </a:p>
        </p:txBody>
      </p:sp>
    </p:spTree>
    <p:extLst>
      <p:ext uri="{BB962C8B-B14F-4D97-AF65-F5344CB8AC3E}">
        <p14:creationId xmlns:p14="http://schemas.microsoft.com/office/powerpoint/2010/main" val="559472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charset="0"/>
                <a:ea typeface="+mn-ea"/>
                <a:cs typeface="+mn-cs"/>
              </a:rPr>
              <a:t>The Lane Assistance System will have two functions:</a:t>
            </a:r>
          </a:p>
          <a:p>
            <a:pPr fontAlgn="base"/>
            <a:r>
              <a:rPr lang="en-US" sz="1200" b="0" i="0" kern="1200" dirty="0">
                <a:solidFill>
                  <a:schemeClr val="tx1"/>
                </a:solidFill>
                <a:effectLst/>
                <a:latin typeface="Arial" charset="0"/>
                <a:ea typeface="+mn-ea"/>
                <a:cs typeface="+mn-cs"/>
              </a:rPr>
              <a:t>Lane departure warning</a:t>
            </a:r>
          </a:p>
          <a:p>
            <a:pPr fontAlgn="base"/>
            <a:r>
              <a:rPr lang="en-US" sz="1200" b="0" i="0" kern="1200" dirty="0">
                <a:solidFill>
                  <a:schemeClr val="tx1"/>
                </a:solidFill>
                <a:effectLst/>
                <a:latin typeface="Arial" charset="0"/>
                <a:ea typeface="+mn-ea"/>
                <a:cs typeface="+mn-cs"/>
              </a:rPr>
              <a:t>Lane keeping assistance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a driver departs a lane without using a turn signal, the system assumes that the driver has become distracted and did not mean to leave the lane. The system will vibrate the steering (LDW) and also move the steering wheel back towards the lane center (LKA).</a:t>
            </a:r>
          </a:p>
          <a:p>
            <a:pPr fontAlgn="base"/>
            <a:endParaRPr lang="en-US" sz="1200" b="0" i="0" kern="1200" dirty="0">
              <a:solidFill>
                <a:schemeClr val="tx1"/>
              </a:solidFill>
              <a:effectLst/>
              <a:latin typeface="Arial" charset="0"/>
              <a:ea typeface="+mn-ea"/>
              <a:cs typeface="+mn-cs"/>
            </a:endParaRPr>
          </a:p>
          <a:p>
            <a:pPr fontAlgn="base"/>
            <a:r>
              <a:rPr lang="en-US" sz="1200" b="0" i="0" kern="1200" dirty="0">
                <a:solidFill>
                  <a:schemeClr val="tx1"/>
                </a:solidFill>
                <a:effectLst/>
                <a:latin typeface="Arial" charset="0"/>
                <a:ea typeface="+mn-ea"/>
                <a:cs typeface="+mn-cs"/>
              </a:rPr>
              <a:t>When the driver drifts towards the edge of the lane, two things will happen:</a:t>
            </a:r>
          </a:p>
          <a:p>
            <a:pPr fontAlgn="base"/>
            <a:r>
              <a:rPr lang="en-US" sz="1200" b="0" i="0" kern="1200" dirty="0">
                <a:solidFill>
                  <a:schemeClr val="tx1"/>
                </a:solidFill>
                <a:effectLst/>
                <a:latin typeface="Arial" charset="0"/>
                <a:ea typeface="+mn-ea"/>
                <a:cs typeface="+mn-cs"/>
              </a:rPr>
              <a:t>the </a:t>
            </a:r>
            <a:r>
              <a:rPr lang="en-US" sz="1200" b="1" i="0" kern="1200" dirty="0">
                <a:solidFill>
                  <a:schemeClr val="tx1"/>
                </a:solidFill>
                <a:effectLst/>
                <a:latin typeface="Arial" charset="0"/>
                <a:ea typeface="+mn-ea"/>
                <a:cs typeface="+mn-cs"/>
              </a:rPr>
              <a:t>lane departure warning function</a:t>
            </a:r>
            <a:r>
              <a:rPr lang="en-US" sz="1200" b="0" i="0" kern="1200" dirty="0">
                <a:solidFill>
                  <a:schemeClr val="tx1"/>
                </a:solidFill>
                <a:effectLst/>
                <a:latin typeface="Arial" charset="0"/>
                <a:ea typeface="+mn-ea"/>
                <a:cs typeface="+mn-cs"/>
              </a:rPr>
              <a:t> will vibrate the steering wheel</a:t>
            </a:r>
          </a:p>
          <a:p>
            <a:pPr fontAlgn="base"/>
            <a:r>
              <a:rPr lang="en-US" sz="1200" b="0" i="0" kern="1200" dirty="0">
                <a:solidFill>
                  <a:schemeClr val="tx1"/>
                </a:solidFill>
                <a:effectLst/>
                <a:latin typeface="Arial" charset="0"/>
                <a:ea typeface="+mn-ea"/>
                <a:cs typeface="+mn-cs"/>
              </a:rPr>
              <a:t>the </a:t>
            </a:r>
            <a:r>
              <a:rPr lang="en-US" sz="1200" b="1" i="0" kern="1200" dirty="0">
                <a:solidFill>
                  <a:schemeClr val="tx1"/>
                </a:solidFill>
                <a:effectLst/>
                <a:latin typeface="Arial" charset="0"/>
                <a:ea typeface="+mn-ea"/>
                <a:cs typeface="+mn-cs"/>
              </a:rPr>
              <a:t>lane keeping assistance function</a:t>
            </a:r>
            <a:r>
              <a:rPr lang="en-US" sz="1200" b="0" i="0" kern="1200" dirty="0">
                <a:solidFill>
                  <a:schemeClr val="tx1"/>
                </a:solidFill>
                <a:effectLst/>
                <a:latin typeface="Arial" charset="0"/>
                <a:ea typeface="+mn-ea"/>
                <a:cs typeface="+mn-cs"/>
              </a:rPr>
              <a:t> will move the steering wheel so that the wheels turn towards the center of the lane</a:t>
            </a:r>
          </a:p>
          <a:p>
            <a:pPr fontAlgn="base"/>
            <a:r>
              <a:rPr lang="en-US" sz="1200" b="0" i="0" kern="1200" dirty="0">
                <a:solidFill>
                  <a:schemeClr val="tx1"/>
                </a:solidFill>
                <a:effectLst/>
                <a:latin typeface="Arial" charset="0"/>
                <a:ea typeface="+mn-ea"/>
                <a:cs typeface="+mn-cs"/>
              </a:rPr>
              <a:t>To state the </a:t>
            </a:r>
            <a:r>
              <a:rPr lang="en-US" sz="1200" b="1" i="0" kern="1200" dirty="0">
                <a:solidFill>
                  <a:schemeClr val="tx1"/>
                </a:solidFill>
                <a:effectLst/>
                <a:latin typeface="Arial" charset="0"/>
                <a:ea typeface="+mn-ea"/>
                <a:cs typeface="+mn-cs"/>
              </a:rPr>
              <a:t>lane departure warning</a:t>
            </a:r>
            <a:r>
              <a:rPr lang="en-US" sz="1200" b="0" i="0" kern="1200" dirty="0">
                <a:solidFill>
                  <a:schemeClr val="tx1"/>
                </a:solidFill>
                <a:effectLst/>
                <a:latin typeface="Arial" charset="0"/>
                <a:ea typeface="+mn-ea"/>
                <a:cs typeface="+mn-cs"/>
              </a:rPr>
              <a:t> engineering requirement more formally: "the lane departure warning function shall apply an oscillating steering torque to provide the driver a haptic feedback." In other words, the vehicle quickly moves the steering wheel back and forth to create a vibration. You can assume that the engineering requirement came from a product engineering team, and your job will be to add extra requirements to ensure functional safety.</a:t>
            </a:r>
          </a:p>
          <a:p>
            <a:pPr fontAlgn="base"/>
            <a:endParaRPr lang="en-US" sz="1200" b="0" i="0" kern="1200" dirty="0">
              <a:solidFill>
                <a:schemeClr val="tx1"/>
              </a:solidFill>
              <a:effectLst/>
              <a:latin typeface="Arial" charset="0"/>
              <a:ea typeface="+mn-ea"/>
              <a:cs typeface="+mn-cs"/>
            </a:endParaRPr>
          </a:p>
          <a:p>
            <a:r>
              <a:rPr lang="en-US" dirty="0"/>
              <a:t>Formal requirements specification:</a:t>
            </a:r>
          </a:p>
          <a:p>
            <a:pPr lvl="1"/>
            <a:r>
              <a:rPr lang="en-US" dirty="0"/>
              <a:t>LDW: "the lane departure warning function shall apply an oscillating steering torque to provide the driver a haptic feedback." In other words, the vehicle quickly moves the steering wheel back and forth to create a vibration. You can assume that the engineering requirement came from a product engineering team, and your job will be to add extra requirements to ensure functional safety.</a:t>
            </a:r>
          </a:p>
          <a:p>
            <a:r>
              <a:rPr lang="en-US" dirty="0"/>
              <a:t>The </a:t>
            </a:r>
            <a:r>
              <a:rPr lang="en-US" b="1" dirty="0"/>
              <a:t>lane keeping assistance functionality</a:t>
            </a:r>
            <a:r>
              <a:rPr lang="en-US" dirty="0"/>
              <a:t> will automatically </a:t>
            </a:r>
            <a:r>
              <a:rPr lang="en-US" b="1" dirty="0"/>
              <a:t>assist</a:t>
            </a:r>
            <a:r>
              <a:rPr lang="en-US" dirty="0"/>
              <a:t> the driver; the steering wheel turns towards the center of the lane. We will formally list the requirement as "the lane keeping assistance function shall apply the steering torque when active in order to stay in ego lane". Ego lane refers to the lane in which the vehicle currently drives.</a:t>
            </a:r>
            <a:endParaRPr lang="en-US" kern="1200" dirty="0">
              <a:latin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kern="1200" dirty="0">
              <a:latin typeface="Arial" charset="0"/>
            </a:endParaRPr>
          </a:p>
          <a:p>
            <a:pPr fontAlgn="base"/>
            <a:endParaRPr lang="en-US" sz="1200" b="0" i="0" kern="1200" dirty="0">
              <a:solidFill>
                <a:schemeClr val="tx1"/>
              </a:solidFill>
              <a:effectLst/>
              <a:latin typeface="Arial" charset="0"/>
              <a:ea typeface="+mn-ea"/>
              <a:cs typeface="+mn-cs"/>
            </a:endParaRP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23</a:t>
            </a:fld>
            <a:endParaRPr lang="en-US" altLang="zh-CN"/>
          </a:p>
        </p:txBody>
      </p:sp>
    </p:spTree>
    <p:extLst>
      <p:ext uri="{BB962C8B-B14F-4D97-AF65-F5344CB8AC3E}">
        <p14:creationId xmlns:p14="http://schemas.microsoft.com/office/powerpoint/2010/main" val="350022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Electronic Power Steering ECU subsystem consists of 4 components; the LDW software component consists of 2 software units (processes)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SE"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24</a:t>
            </a:fld>
            <a:endParaRPr lang="en-US" altLang="zh-CN"/>
          </a:p>
        </p:txBody>
      </p:sp>
    </p:spTree>
    <p:extLst>
      <p:ext uri="{BB962C8B-B14F-4D97-AF65-F5344CB8AC3E}">
        <p14:creationId xmlns:p14="http://schemas.microsoft.com/office/powerpoint/2010/main" val="2407967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27</a:t>
            </a:fld>
            <a:endParaRPr lang="en-US" altLang="zh-CN"/>
          </a:p>
        </p:txBody>
      </p:sp>
    </p:spTree>
    <p:extLst>
      <p:ext uri="{BB962C8B-B14F-4D97-AF65-F5344CB8AC3E}">
        <p14:creationId xmlns:p14="http://schemas.microsoft.com/office/powerpoint/2010/main" val="1118776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28</a:t>
            </a:fld>
            <a:endParaRPr lang="en-US" altLang="zh-CN"/>
          </a:p>
        </p:txBody>
      </p:sp>
    </p:spTree>
    <p:extLst>
      <p:ext uri="{BB962C8B-B14F-4D97-AF65-F5344CB8AC3E}">
        <p14:creationId xmlns:p14="http://schemas.microsoft.com/office/powerpoint/2010/main" val="525043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charset="0"/>
                <a:ea typeface="+mn-ea"/>
                <a:cs typeface="+mn-cs"/>
              </a:rPr>
              <a:t>The accident injury scale is published by the </a:t>
            </a:r>
            <a:r>
              <a:rPr lang="en-US" sz="1200" b="1" i="0" u="none" strike="noStrike" kern="1200" dirty="0">
                <a:solidFill>
                  <a:schemeClr val="tx1"/>
                </a:solidFill>
                <a:effectLst/>
                <a:latin typeface="Arial" charset="0"/>
                <a:ea typeface="+mn-ea"/>
                <a:cs typeface="+mn-cs"/>
                <a:hlinkClick r:id="rId3"/>
              </a:rPr>
              <a:t>Association for the Advancement of Automotive Medicine</a:t>
            </a:r>
            <a:r>
              <a:rPr lang="en-US" sz="1200" b="0" i="0" kern="1200" dirty="0">
                <a:solidFill>
                  <a:schemeClr val="tx1"/>
                </a:solidFill>
                <a:effectLst/>
                <a:latin typeface="Arial" charset="0"/>
                <a:ea typeface="+mn-ea"/>
                <a:cs typeface="+mn-cs"/>
              </a:rPr>
              <a:t> (AAAM) and contains seven levels: AIS 0 through AIS 6. Here are examples of the injuries associated with each level.</a:t>
            </a:r>
          </a:p>
          <a:p>
            <a:pPr fontAlgn="base"/>
            <a:r>
              <a:rPr lang="en-US" sz="1200" b="0" i="0" kern="1200" dirty="0">
                <a:solidFill>
                  <a:schemeClr val="tx1"/>
                </a:solidFill>
                <a:effectLst/>
                <a:latin typeface="Arial" charset="0"/>
                <a:ea typeface="+mn-ea"/>
                <a:cs typeface="+mn-cs"/>
              </a:rPr>
              <a:t>AIS 0: no injuries</a:t>
            </a:r>
          </a:p>
          <a:p>
            <a:pPr fontAlgn="base"/>
            <a:r>
              <a:rPr lang="en-US" sz="1200" b="0" i="0" kern="1200" dirty="0">
                <a:solidFill>
                  <a:schemeClr val="tx1"/>
                </a:solidFill>
                <a:effectLst/>
                <a:latin typeface="Arial" charset="0"/>
                <a:ea typeface="+mn-ea"/>
                <a:cs typeface="+mn-cs"/>
              </a:rPr>
              <a:t>AIS 1: light injuries such as skin-deep wounds, muscle pains, whiplash</a:t>
            </a:r>
          </a:p>
          <a:p>
            <a:pPr fontAlgn="base"/>
            <a:r>
              <a:rPr lang="en-US" sz="1200" b="0" i="0" kern="1200" dirty="0">
                <a:solidFill>
                  <a:schemeClr val="tx1"/>
                </a:solidFill>
                <a:effectLst/>
                <a:latin typeface="Arial" charset="0"/>
                <a:ea typeface="+mn-ea"/>
                <a:cs typeface="+mn-cs"/>
              </a:rPr>
              <a:t>AIS 2: moderate injuries such as deep flesh wounds</a:t>
            </a:r>
          </a:p>
          <a:p>
            <a:pPr fontAlgn="base"/>
            <a:r>
              <a:rPr lang="en-US" sz="1200" b="0" i="0" kern="1200" dirty="0">
                <a:solidFill>
                  <a:schemeClr val="tx1"/>
                </a:solidFill>
                <a:effectLst/>
                <a:latin typeface="Arial" charset="0"/>
                <a:ea typeface="+mn-ea"/>
                <a:cs typeface="+mn-cs"/>
              </a:rPr>
              <a:t>AIS 3: severe but not life-threatening injuries such as skull fractures without brain injury</a:t>
            </a:r>
          </a:p>
          <a:p>
            <a:pPr fontAlgn="base"/>
            <a:r>
              <a:rPr lang="en-US" sz="1200" b="0" i="0" kern="1200" dirty="0">
                <a:solidFill>
                  <a:schemeClr val="tx1"/>
                </a:solidFill>
                <a:effectLst/>
                <a:latin typeface="Arial" charset="0"/>
                <a:ea typeface="+mn-ea"/>
                <a:cs typeface="+mn-cs"/>
              </a:rPr>
              <a:t>AIS 4: severe injuries that are life-threatening but with probable survivability such as concussion with or without skull fractures with up to 12 hours of unconsciousness</a:t>
            </a:r>
          </a:p>
          <a:p>
            <a:pPr fontAlgn="base"/>
            <a:r>
              <a:rPr lang="en-US" sz="1200" b="0" i="0" kern="1200" dirty="0">
                <a:solidFill>
                  <a:schemeClr val="tx1"/>
                </a:solidFill>
                <a:effectLst/>
                <a:latin typeface="Arial" charset="0"/>
                <a:ea typeface="+mn-ea"/>
                <a:cs typeface="+mn-cs"/>
              </a:rPr>
              <a:t>AIS 5: critical injuries (life-threatening, survival uncertain) such as spinal fractures below the fourth cervical vertebra with damage to the spinal cord</a:t>
            </a:r>
          </a:p>
          <a:p>
            <a:pPr fontAlgn="base"/>
            <a:r>
              <a:rPr lang="en-US" sz="1200" b="0" i="0" kern="1200" dirty="0">
                <a:solidFill>
                  <a:schemeClr val="tx1"/>
                </a:solidFill>
                <a:effectLst/>
                <a:latin typeface="Arial" charset="0"/>
                <a:ea typeface="+mn-ea"/>
                <a:cs typeface="+mn-cs"/>
              </a:rPr>
              <a:t>AIS 6: extremely critical or fatal injuries such as fractures of the cervical vertebrae above the third cervical vertebra with damage to the spinal cord</a:t>
            </a:r>
          </a:p>
          <a:p>
            <a:pPr fontAlgn="base"/>
            <a:r>
              <a:rPr lang="en-US" sz="1200" b="0" i="0" kern="1200" dirty="0">
                <a:solidFill>
                  <a:schemeClr val="tx1"/>
                </a:solidFill>
                <a:effectLst/>
                <a:latin typeface="Arial" charset="0"/>
                <a:ea typeface="+mn-ea"/>
                <a:cs typeface="+mn-cs"/>
              </a:rPr>
              <a:t>Note that AIS is provided in the standard as an example. There is no requirement to use AIS and the "Probability of Injuries" field is a suggested guideline, not a strict requirement.</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29</a:t>
            </a:fld>
            <a:endParaRPr lang="en-US" altLang="zh-CN"/>
          </a:p>
        </p:txBody>
      </p:sp>
    </p:spTree>
    <p:extLst>
      <p:ext uri="{BB962C8B-B14F-4D97-AF65-F5344CB8AC3E}">
        <p14:creationId xmlns:p14="http://schemas.microsoft.com/office/powerpoint/2010/main" val="2271653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Arial" charset="0"/>
                <a:ea typeface="+mn-ea"/>
                <a:cs typeface="+mn-cs"/>
              </a:rPr>
              <a:t>Examples of How Driving Situations Affect ASIL</a:t>
            </a:r>
          </a:p>
          <a:p>
            <a:pPr fontAlgn="base"/>
            <a:r>
              <a:rPr lang="en-US" sz="1200" b="0" i="0" kern="1200" dirty="0">
                <a:solidFill>
                  <a:schemeClr val="tx1"/>
                </a:solidFill>
                <a:effectLst/>
                <a:latin typeface="Arial" charset="0"/>
                <a:ea typeface="+mn-ea"/>
                <a:cs typeface="+mn-cs"/>
              </a:rPr>
              <a:t>To reinforce how severity, exposure, and controllability relate to ASIL, let's look at the lane departure warning example one more time. In the original situational analysis, we said that the vehicle was driving on the highway in the rain at high speed, which led to ASIL C.</a:t>
            </a:r>
          </a:p>
          <a:p>
            <a:pPr fontAlgn="base"/>
            <a:r>
              <a:rPr lang="en-US" sz="1200" b="0" i="0" kern="1200" dirty="0">
                <a:solidFill>
                  <a:schemeClr val="tx1"/>
                </a:solidFill>
                <a:effectLst/>
                <a:latin typeface="Arial" charset="0"/>
                <a:ea typeface="+mn-ea"/>
                <a:cs typeface="+mn-cs"/>
              </a:rPr>
              <a:t>What about driving on a wet road on a city street at low speed? A low speed collision implies severity of S1. Exposure remains E3 because of the wet road. Controllability would could still remain C3 because the steering wheel jerking back and forth violently would be difficult to control even at lower speeds. S1, E3 and C3 result in ASIL A. The ASIL went down to A whereas originally we had ASIL C. Intuitively, this makes sense; the driver is driving more slowly with all other conditions remaining the same, so the risk has gone down.</a:t>
            </a:r>
          </a:p>
          <a:p>
            <a:pPr fontAlgn="base"/>
            <a:r>
              <a:rPr lang="en-US" sz="1200" b="0" i="0" kern="1200" dirty="0">
                <a:solidFill>
                  <a:schemeClr val="tx1"/>
                </a:solidFill>
                <a:effectLst/>
                <a:latin typeface="Arial" charset="0"/>
                <a:ea typeface="+mn-ea"/>
                <a:cs typeface="+mn-cs"/>
              </a:rPr>
              <a:t>What about driving on a dry road on a city street at low speed? Severity would stay at S1. Exposure now increases to E4 and controllability remains at C3. ASIL now increases to B. Perhaps counterintuitively, if we consider driving on a dry road instead of a wet road, risk increases. The increased risk comes from the exposure. A driver is more likely to be driving on a dry road than a wet road, so there is a higher probability that a random malfunction will occur on a dry road; hence risk increases for the dry road scenario.</a:t>
            </a:r>
          </a:p>
          <a:p>
            <a:pPr fontAlgn="base"/>
            <a:r>
              <a:rPr lang="en-US" sz="1200" b="0" i="0" kern="1200" dirty="0">
                <a:solidFill>
                  <a:schemeClr val="tx1"/>
                </a:solidFill>
                <a:effectLst/>
                <a:latin typeface="Arial" charset="0"/>
                <a:ea typeface="+mn-ea"/>
                <a:cs typeface="+mn-cs"/>
              </a:rPr>
              <a:t>What if we had considered high speed highway driving on a dry road? Exposure would go up to E4, severity would be S3, and controllability C3. The ASIL would then increase to ASIL D.</a:t>
            </a:r>
          </a:p>
          <a:p>
            <a:pPr fontAlgn="base"/>
            <a:r>
              <a:rPr lang="en-US" sz="1200" b="0" i="0" kern="1200" dirty="0">
                <a:solidFill>
                  <a:schemeClr val="tx1"/>
                </a:solidFill>
                <a:effectLst/>
                <a:latin typeface="Arial" charset="0"/>
                <a:ea typeface="+mn-ea"/>
                <a:cs typeface="+mn-cs"/>
              </a:rPr>
              <a:t>When more than one situation maps to the same hazard, you will be conservative and choose the highest ASIL level for the hazard. If we were considering the possibility that the lane departure warning system vibrates too much on wet highways and also dry highways, we would assign ASIL D.</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32</a:t>
            </a:fld>
            <a:endParaRPr lang="en-US" altLang="zh-CN"/>
          </a:p>
        </p:txBody>
      </p:sp>
    </p:spTree>
    <p:extLst>
      <p:ext uri="{BB962C8B-B14F-4D97-AF65-F5344CB8AC3E}">
        <p14:creationId xmlns:p14="http://schemas.microsoft.com/office/powerpoint/2010/main" val="2493550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If SF1 fails, the driver is still able to control the vehicle, hence controllability is C2.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If SF2 fails, the driver is not able to control it, hence </a:t>
            </a:r>
            <a:r>
              <a:rPr lang="en-US" dirty="0"/>
              <a:t>controllability is </a:t>
            </a:r>
            <a:r>
              <a:rPr lang="en-US" dirty="0">
                <a:solidFill>
                  <a:schemeClr val="tx1"/>
                </a:solidFill>
              </a:rPr>
              <a:t>C3.</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33</a:t>
            </a:fld>
            <a:endParaRPr lang="en-US" altLang="zh-CN"/>
          </a:p>
        </p:txBody>
      </p:sp>
    </p:spTree>
    <p:extLst>
      <p:ext uri="{BB962C8B-B14F-4D97-AF65-F5344CB8AC3E}">
        <p14:creationId xmlns:p14="http://schemas.microsoft.com/office/powerpoint/2010/main" val="401065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For example, if a resistor in your car radio hardware breaks, that could lead to a fault. The radio won't turn on, so the radio has failed. Does the failure lead to a hazardous situation? Probably not. You won't get to listen to music, but that won't cause you bodily injury or harm.</a:t>
            </a:r>
          </a:p>
          <a:p>
            <a:r>
              <a:rPr lang="en-US" sz="1200" b="0" i="0" kern="1200" dirty="0">
                <a:solidFill>
                  <a:schemeClr val="tx1"/>
                </a:solidFill>
                <a:effectLst/>
                <a:latin typeface="Arial" charset="0"/>
                <a:ea typeface="+mn-ea"/>
                <a:cs typeface="+mn-cs"/>
              </a:rPr>
              <a:t>If a resistor in the power steering hardware breaks, the power steering could fail. If you were driving at high speed, then you might get injured quite badly. So this is a hazardous situation with high risk.</a:t>
            </a:r>
          </a:p>
          <a:p>
            <a:r>
              <a:rPr lang="en-US" sz="1200" b="0" i="0" kern="1200" dirty="0">
                <a:solidFill>
                  <a:schemeClr val="tx1"/>
                </a:solidFill>
                <a:effectLst/>
                <a:latin typeface="Arial" charset="0"/>
                <a:ea typeface="+mn-ea"/>
                <a:cs typeface="+mn-cs"/>
              </a:rPr>
              <a:t>Faults leads to failures. A failure leads to a hazard. A hazard has a certain a level of risk.</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a:t>
            </a:fld>
            <a:endParaRPr lang="en-US" altLang="zh-CN"/>
          </a:p>
        </p:txBody>
      </p:sp>
    </p:spTree>
    <p:extLst>
      <p:ext uri="{BB962C8B-B14F-4D97-AF65-F5344CB8AC3E}">
        <p14:creationId xmlns:p14="http://schemas.microsoft.com/office/powerpoint/2010/main" val="1302719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(FTA and software testing are not covered in this course.)</a:t>
                </a:r>
                <a:endParaRPr lang="en-SE" dirty="0"/>
              </a:p>
              <a:p>
                <a:pPr rtl="0" eaLnBrk="1" fontAlgn="t" latinLnBrk="0" hangingPunct="1"/>
                <a:r>
                  <a:rPr lang="en-US" sz="1200" b="0" i="0" u="none" strike="noStrike" kern="1200">
                    <a:solidFill>
                      <a:schemeClr val="tx1"/>
                    </a:solidFill>
                    <a:effectLst/>
                    <a:latin typeface="Arial" charset="0"/>
                    <a:ea typeface="+mn-ea"/>
                    <a:cs typeface="+mn-cs"/>
                  </a:rPr>
                  <a:t>ASIL</a:t>
                </a:r>
                <a:endParaRPr lang="en-SE" sz="1200" b="0" i="0" u="none" strike="noStrike" kern="1200">
                  <a:solidFill>
                    <a:schemeClr val="tx1"/>
                  </a:solidFill>
                  <a:effectLst/>
                  <a:latin typeface="Arial" charset="0"/>
                  <a:ea typeface="+mn-ea"/>
                  <a:cs typeface="+mn-cs"/>
                </a:endParaRPr>
              </a:p>
              <a:p>
                <a:pPr rtl="0" eaLnBrk="1" fontAlgn="t" latinLnBrk="0" hangingPunct="1"/>
                <a:r>
                  <a:rPr lang="en-US" sz="1200" b="0" i="0" u="none" strike="noStrike" kern="1200">
                    <a:solidFill>
                      <a:schemeClr val="tx1"/>
                    </a:solidFill>
                    <a:effectLst/>
                    <a:latin typeface="Arial" charset="0"/>
                    <a:ea typeface="+mn-ea"/>
                    <a:cs typeface="+mn-cs"/>
                  </a:rPr>
                  <a:t>Random hardware failure target values</a:t>
                </a:r>
                <a:endParaRPr lang="en-SE" sz="1200" b="0" i="0" u="none" strike="noStrike" kern="1200">
                  <a:solidFill>
                    <a:schemeClr val="tx1"/>
                  </a:solidFill>
                  <a:effectLst/>
                  <a:latin typeface="Arial" charset="0"/>
                  <a:ea typeface="+mn-ea"/>
                  <a:cs typeface="+mn-cs"/>
                </a:endParaRPr>
              </a:p>
              <a:p>
                <a:pPr rtl="0" eaLnBrk="1" fontAlgn="t" latinLnBrk="0" hangingPunct="1"/>
                <a:r>
                  <a:rPr lang="en-US" sz="1200" b="0" i="0" u="none" strike="noStrike" kern="1200">
                    <a:solidFill>
                      <a:schemeClr val="tx1"/>
                    </a:solidFill>
                    <a:effectLst/>
                    <a:latin typeface="Arial" charset="0"/>
                    <a:ea typeface="+mn-ea"/>
                    <a:cs typeface="+mn-cs"/>
                  </a:rPr>
                  <a:t>D</a:t>
                </a:r>
                <a:endParaRPr lang="en-SE" sz="1200" b="0" i="0" u="none" strike="noStrike" kern="1200">
                  <a:solidFill>
                    <a:schemeClr val="tx1"/>
                  </a:solidFill>
                  <a:effectLst/>
                  <a:latin typeface="Arial" charset="0"/>
                  <a:ea typeface="+mn-ea"/>
                  <a:cs typeface="+mn-cs"/>
                </a:endParaRPr>
              </a:p>
              <a:p>
                <a:pPr rtl="0" eaLnBrk="1" fontAlgn="t" latinLnBrk="0" hangingPunct="1"/>
                <a14:m>
                  <m:oMath xmlns:m="http://schemas.openxmlformats.org/officeDocument/2006/math">
                    <m:r>
                      <m:rPr>
                        <m:lit/>
                      </m:rPr>
                      <a:rPr lang="en-US" sz="1200" b="0" i="1" u="none" strike="noStrike" kern="1200">
                        <a:solidFill>
                          <a:schemeClr val="tx1"/>
                        </a:solidFill>
                        <a:effectLst/>
                        <a:latin typeface="Cambria Math" panose="02040503050406030204" pitchFamily="18" charset="0"/>
                        <a:ea typeface="+mn-ea"/>
                        <a:cs typeface="+mn-cs"/>
                      </a:rPr>
                      <m:t>&lt;</m:t>
                    </m:r>
                    <m:sSup>
                      <m:sSupPr>
                        <m:ctrlPr>
                          <a:rPr lang="en-US" sz="1200" b="0" i="1" u="none" strike="noStrike" kern="1200">
                            <a:solidFill>
                              <a:schemeClr val="tx1"/>
                            </a:solidFill>
                            <a:effectLst/>
                            <a:latin typeface="Cambria Math" panose="02040503050406030204" pitchFamily="18" charset="0"/>
                            <a:ea typeface="+mn-ea"/>
                            <a:cs typeface="+mn-cs"/>
                          </a:rPr>
                        </m:ctrlPr>
                      </m:sSupPr>
                      <m:e>
                        <m:r>
                          <a:rPr lang="en-US" sz="1200" b="0" i="1" u="none" strike="noStrike" kern="1200">
                            <a:solidFill>
                              <a:schemeClr val="tx1"/>
                            </a:solidFill>
                            <a:effectLst/>
                            <a:latin typeface="Cambria Math" panose="02040503050406030204" pitchFamily="18" charset="0"/>
                            <a:ea typeface="+mn-ea"/>
                            <a:cs typeface="+mn-cs"/>
                          </a:rPr>
                          <m:t>10</m:t>
                        </m:r>
                      </m:e>
                      <m:sup>
                        <m:r>
                          <a:rPr lang="en-US" sz="1200" b="0" i="1" u="none" strike="noStrike" kern="1200">
                            <a:solidFill>
                              <a:schemeClr val="tx1"/>
                            </a:solidFill>
                            <a:effectLst/>
                            <a:latin typeface="Cambria Math" panose="02040503050406030204" pitchFamily="18" charset="0"/>
                            <a:ea typeface="+mn-ea"/>
                            <a:cs typeface="+mn-cs"/>
                          </a:rPr>
                          <m:t>−8</m:t>
                        </m:r>
                      </m:sup>
                    </m:sSup>
                  </m:oMath>
                </a14:m>
                <a:r>
                  <a:rPr lang="en-US" sz="1200" b="0" i="0" u="none" strike="noStrike" kern="1200">
                    <a:solidFill>
                      <a:schemeClr val="tx1"/>
                    </a:solidFill>
                    <a:effectLst/>
                    <a:latin typeface="Arial" charset="0"/>
                    <a:ea typeface="+mn-ea"/>
                    <a:cs typeface="+mn-cs"/>
                  </a:rPr>
                  <a:t> per hour</a:t>
                </a:r>
                <a:endParaRPr lang="en-SE" sz="1200" b="0" i="0" u="none" strike="noStrike" kern="1200">
                  <a:solidFill>
                    <a:schemeClr val="tx1"/>
                  </a:solidFill>
                  <a:effectLst/>
                  <a:latin typeface="Arial" charset="0"/>
                  <a:ea typeface="+mn-ea"/>
                  <a:cs typeface="+mn-cs"/>
                </a:endParaRPr>
              </a:p>
              <a:p>
                <a:pPr rtl="0" eaLnBrk="1" fontAlgn="t" latinLnBrk="0" hangingPunct="1"/>
                <a:r>
                  <a:rPr lang="en-US" sz="1200" b="0" i="0" u="none" strike="noStrike" kern="1200">
                    <a:solidFill>
                      <a:schemeClr val="tx1"/>
                    </a:solidFill>
                    <a:effectLst/>
                    <a:latin typeface="Arial" charset="0"/>
                    <a:ea typeface="+mn-ea"/>
                    <a:cs typeface="+mn-cs"/>
                  </a:rPr>
                  <a:t>C</a:t>
                </a:r>
                <a:endParaRPr lang="en-SE" sz="1200" b="0" i="0" u="none" strike="noStrike" kern="1200">
                  <a:solidFill>
                    <a:schemeClr val="tx1"/>
                  </a:solidFill>
                  <a:effectLst/>
                  <a:latin typeface="Arial" charset="0"/>
                  <a:ea typeface="+mn-ea"/>
                  <a:cs typeface="+mn-cs"/>
                </a:endParaRPr>
              </a:p>
              <a:p>
                <a:pPr rtl="0" eaLnBrk="1" fontAlgn="auto" latinLnBrk="0" hangingPunct="1"/>
                <a14:m>
                  <m:oMath xmlns:m="http://schemas.openxmlformats.org/officeDocument/2006/math">
                    <m:r>
                      <m:rPr>
                        <m:lit/>
                      </m:rPr>
                      <a:rPr lang="en-US" sz="1200" b="0" i="1" u="none" strike="noStrike" kern="1200">
                        <a:solidFill>
                          <a:schemeClr val="tx1"/>
                        </a:solidFill>
                        <a:effectLst/>
                        <a:latin typeface="Cambria Math" panose="02040503050406030204" pitchFamily="18" charset="0"/>
                        <a:ea typeface="+mn-ea"/>
                        <a:cs typeface="+mn-cs"/>
                      </a:rPr>
                      <m:t>&lt;</m:t>
                    </m:r>
                    <m:sSup>
                      <m:sSupPr>
                        <m:ctrlPr>
                          <a:rPr lang="en-US" sz="1200" b="0" i="1" u="none" strike="noStrike" kern="1200">
                            <a:solidFill>
                              <a:schemeClr val="tx1"/>
                            </a:solidFill>
                            <a:effectLst/>
                            <a:latin typeface="Cambria Math" panose="02040503050406030204" pitchFamily="18" charset="0"/>
                            <a:ea typeface="+mn-ea"/>
                            <a:cs typeface="+mn-cs"/>
                          </a:rPr>
                        </m:ctrlPr>
                      </m:sSupPr>
                      <m:e>
                        <m:r>
                          <a:rPr lang="en-US" sz="1200" b="0" i="1" u="none" strike="noStrike" kern="1200">
                            <a:solidFill>
                              <a:schemeClr val="tx1"/>
                            </a:solidFill>
                            <a:effectLst/>
                            <a:latin typeface="Cambria Math" panose="02040503050406030204" pitchFamily="18" charset="0"/>
                            <a:ea typeface="+mn-ea"/>
                            <a:cs typeface="+mn-cs"/>
                          </a:rPr>
                          <m:t>10</m:t>
                        </m:r>
                      </m:e>
                      <m:sup>
                        <m:r>
                          <a:rPr lang="en-US" sz="1200" b="0" i="1" u="none" strike="noStrike" kern="1200">
                            <a:solidFill>
                              <a:schemeClr val="tx1"/>
                            </a:solidFill>
                            <a:effectLst/>
                            <a:latin typeface="Cambria Math" panose="02040503050406030204" pitchFamily="18" charset="0"/>
                            <a:ea typeface="+mn-ea"/>
                            <a:cs typeface="+mn-cs"/>
                          </a:rPr>
                          <m:t>−7</m:t>
                        </m:r>
                      </m:sup>
                    </m:sSup>
                  </m:oMath>
                </a14:m>
                <a:r>
                  <a:rPr lang="en-US" sz="1200" b="0" i="0" u="none" strike="noStrike" kern="1200">
                    <a:solidFill>
                      <a:schemeClr val="tx1"/>
                    </a:solidFill>
                    <a:effectLst/>
                    <a:latin typeface="Arial" charset="0"/>
                    <a:ea typeface="+mn-ea"/>
                    <a:cs typeface="+mn-cs"/>
                  </a:rPr>
                  <a:t> per hour</a:t>
                </a:r>
                <a:endParaRPr lang="en-SE" sz="1200" b="0" i="0" u="none" strike="noStrike" kern="1200">
                  <a:solidFill>
                    <a:schemeClr val="tx1"/>
                  </a:solidFill>
                  <a:effectLst/>
                  <a:latin typeface="Arial" charset="0"/>
                  <a:ea typeface="+mn-ea"/>
                  <a:cs typeface="+mn-cs"/>
                </a:endParaRPr>
              </a:p>
              <a:p>
                <a:pPr rtl="0" eaLnBrk="1" fontAlgn="t" latinLnBrk="0" hangingPunct="1"/>
                <a:r>
                  <a:rPr lang="en-US" sz="1200" b="0" i="0" u="none" strike="noStrike" kern="1200">
                    <a:solidFill>
                      <a:schemeClr val="tx1"/>
                    </a:solidFill>
                    <a:effectLst/>
                    <a:latin typeface="Arial" charset="0"/>
                    <a:ea typeface="+mn-ea"/>
                    <a:cs typeface="+mn-cs"/>
                  </a:rPr>
                  <a:t>B</a:t>
                </a:r>
                <a:endParaRPr lang="en-SE" sz="1200" b="0" i="0" u="none" strike="noStrike" kern="1200">
                  <a:solidFill>
                    <a:schemeClr val="tx1"/>
                  </a:solidFill>
                  <a:effectLst/>
                  <a:latin typeface="Arial" charset="0"/>
                  <a:ea typeface="+mn-ea"/>
                  <a:cs typeface="+mn-cs"/>
                </a:endParaRPr>
              </a:p>
              <a:p>
                <a:pPr rtl="0" eaLnBrk="1" fontAlgn="auto" latinLnBrk="0" hangingPunct="1"/>
                <a14:m>
                  <m:oMath xmlns:m="http://schemas.openxmlformats.org/officeDocument/2006/math">
                    <m:r>
                      <m:rPr>
                        <m:lit/>
                      </m:rPr>
                      <a:rPr lang="en-US" sz="1200" b="0" i="1" u="none" strike="noStrike" kern="1200">
                        <a:solidFill>
                          <a:schemeClr val="tx1"/>
                        </a:solidFill>
                        <a:effectLst/>
                        <a:latin typeface="Cambria Math" panose="02040503050406030204" pitchFamily="18" charset="0"/>
                        <a:ea typeface="+mn-ea"/>
                        <a:cs typeface="+mn-cs"/>
                      </a:rPr>
                      <m:t>&lt;</m:t>
                    </m:r>
                    <m:sSup>
                      <m:sSupPr>
                        <m:ctrlPr>
                          <a:rPr lang="en-US" sz="1200" b="0" i="1" u="none" strike="noStrike" kern="1200">
                            <a:solidFill>
                              <a:schemeClr val="tx1"/>
                            </a:solidFill>
                            <a:effectLst/>
                            <a:latin typeface="Cambria Math" panose="02040503050406030204" pitchFamily="18" charset="0"/>
                            <a:ea typeface="+mn-ea"/>
                            <a:cs typeface="+mn-cs"/>
                          </a:rPr>
                        </m:ctrlPr>
                      </m:sSupPr>
                      <m:e>
                        <m:r>
                          <a:rPr lang="en-US" sz="1200" b="0" i="1" u="none" strike="noStrike" kern="1200">
                            <a:solidFill>
                              <a:schemeClr val="tx1"/>
                            </a:solidFill>
                            <a:effectLst/>
                            <a:latin typeface="Cambria Math" panose="02040503050406030204" pitchFamily="18" charset="0"/>
                            <a:ea typeface="+mn-ea"/>
                            <a:cs typeface="+mn-cs"/>
                          </a:rPr>
                          <m:t>10</m:t>
                        </m:r>
                      </m:e>
                      <m:sup>
                        <m:r>
                          <a:rPr lang="en-US" sz="1200" b="0" i="1" u="none" strike="noStrike" kern="1200">
                            <a:solidFill>
                              <a:schemeClr val="tx1"/>
                            </a:solidFill>
                            <a:effectLst/>
                            <a:latin typeface="Cambria Math" panose="02040503050406030204" pitchFamily="18" charset="0"/>
                            <a:ea typeface="+mn-ea"/>
                            <a:cs typeface="+mn-cs"/>
                          </a:rPr>
                          <m:t>−7</m:t>
                        </m:r>
                      </m:sup>
                    </m:sSup>
                  </m:oMath>
                </a14:m>
                <a:r>
                  <a:rPr lang="en-US" sz="1200" b="0" i="0" u="none" strike="noStrike" kern="1200">
                    <a:solidFill>
                      <a:schemeClr val="tx1"/>
                    </a:solidFill>
                    <a:effectLst/>
                    <a:latin typeface="Arial" charset="0"/>
                    <a:ea typeface="+mn-ea"/>
                    <a:cs typeface="+mn-cs"/>
                  </a:rPr>
                  <a:t> per hour</a:t>
                </a:r>
                <a:endParaRPr lang="en-SE" sz="1200" b="0" i="0" u="none" strike="noStrike" kern="1200">
                  <a:solidFill>
                    <a:schemeClr val="tx1"/>
                  </a:solidFill>
                  <a:effectLst/>
                  <a:latin typeface="Arial" charset="0"/>
                  <a:ea typeface="+mn-ea"/>
                  <a:cs typeface="+mn-cs"/>
                </a:endParaRPr>
              </a:p>
              <a:p>
                <a:pPr rtl="0" eaLnBrk="1" fontAlgn="t" latinLnBrk="0" hangingPunct="1"/>
                <a:r>
                  <a:rPr lang="en-US" sz="1200" b="0" i="0" u="none" strike="noStrike" kern="1200">
                    <a:solidFill>
                      <a:schemeClr val="tx1"/>
                    </a:solidFill>
                    <a:effectLst/>
                    <a:latin typeface="Arial" charset="0"/>
                    <a:ea typeface="+mn-ea"/>
                    <a:cs typeface="+mn-cs"/>
                  </a:rPr>
                  <a:t>A</a:t>
                </a:r>
                <a:endParaRPr lang="en-SE" sz="1200" b="0" i="0" u="none" strike="noStrike" kern="1200">
                  <a:solidFill>
                    <a:schemeClr val="tx1"/>
                  </a:solidFill>
                  <a:effectLst/>
                  <a:latin typeface="Arial" charset="0"/>
                  <a:ea typeface="+mn-ea"/>
                  <a:cs typeface="+mn-cs"/>
                </a:endParaRPr>
              </a:p>
              <a:p>
                <a:pPr rtl="0" eaLnBrk="1" fontAlgn="auto" latinLnBrk="0" hangingPunct="1"/>
                <a14:m>
                  <m:oMath xmlns:m="http://schemas.openxmlformats.org/officeDocument/2006/math">
                    <m:r>
                      <m:rPr>
                        <m:lit/>
                      </m:rPr>
                      <a:rPr lang="en-US" sz="1200" b="0" i="1" u="none" strike="noStrike" kern="1200">
                        <a:solidFill>
                          <a:schemeClr val="tx1"/>
                        </a:solidFill>
                        <a:effectLst/>
                        <a:latin typeface="Cambria Math" panose="02040503050406030204" pitchFamily="18" charset="0"/>
                        <a:ea typeface="+mn-ea"/>
                        <a:cs typeface="+mn-cs"/>
                      </a:rPr>
                      <m:t>&lt;</m:t>
                    </m:r>
                    <m:sSup>
                      <m:sSupPr>
                        <m:ctrlPr>
                          <a:rPr lang="en-US" sz="1200" b="0" i="1" u="none" strike="noStrike" kern="1200">
                            <a:solidFill>
                              <a:schemeClr val="tx1"/>
                            </a:solidFill>
                            <a:effectLst/>
                            <a:latin typeface="Cambria Math" panose="02040503050406030204" pitchFamily="18" charset="0"/>
                            <a:ea typeface="+mn-ea"/>
                            <a:cs typeface="+mn-cs"/>
                          </a:rPr>
                        </m:ctrlPr>
                      </m:sSupPr>
                      <m:e>
                        <m:r>
                          <a:rPr lang="en-US" sz="1200" b="0" i="1" u="none" strike="noStrike" kern="1200">
                            <a:solidFill>
                              <a:schemeClr val="tx1"/>
                            </a:solidFill>
                            <a:effectLst/>
                            <a:latin typeface="Cambria Math" panose="02040503050406030204" pitchFamily="18" charset="0"/>
                            <a:ea typeface="+mn-ea"/>
                            <a:cs typeface="+mn-cs"/>
                          </a:rPr>
                          <m:t>10</m:t>
                        </m:r>
                      </m:e>
                      <m:sup>
                        <m:r>
                          <a:rPr lang="en-US" sz="1200" b="0" i="1" u="none" strike="noStrike" kern="1200">
                            <a:solidFill>
                              <a:schemeClr val="tx1"/>
                            </a:solidFill>
                            <a:effectLst/>
                            <a:latin typeface="Cambria Math" panose="02040503050406030204" pitchFamily="18" charset="0"/>
                            <a:ea typeface="+mn-ea"/>
                            <a:cs typeface="+mn-cs"/>
                          </a:rPr>
                          <m:t>−6</m:t>
                        </m:r>
                      </m:sup>
                    </m:sSup>
                  </m:oMath>
                </a14:m>
                <a:r>
                  <a:rPr lang="en-US" sz="1200" b="0" i="0" u="none" strike="noStrike" kern="1200">
                    <a:solidFill>
                      <a:schemeClr val="tx1"/>
                    </a:solidFill>
                    <a:effectLst/>
                    <a:latin typeface="Arial" charset="0"/>
                    <a:ea typeface="+mn-ea"/>
                    <a:cs typeface="+mn-cs"/>
                  </a:rPr>
                  <a:t> per hour</a:t>
                </a:r>
                <a:endParaRPr lang="en-SE" sz="1200" b="0" i="0" u="none" strike="noStrike" kern="1200">
                  <a:solidFill>
                    <a:schemeClr val="tx1"/>
                  </a:solidFill>
                  <a:effectLst/>
                  <a:latin typeface="Arial" charset="0"/>
                  <a:ea typeface="+mn-ea"/>
                  <a:cs typeface="+mn-cs"/>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(FTA and software testing are not covered in this course.)</a:t>
                </a:r>
                <a:endParaRPr lang="en-SE" dirty="0"/>
              </a:p>
              <a:p>
                <a:pPr rtl="0" eaLnBrk="1" fontAlgn="t" latinLnBrk="0" hangingPunct="1"/>
                <a:r>
                  <a:rPr lang="en-US" sz="1200" b="0" i="0" u="none" strike="noStrike" kern="1200">
                    <a:solidFill>
                      <a:schemeClr val="tx1"/>
                    </a:solidFill>
                    <a:effectLst/>
                    <a:latin typeface="Arial" charset="0"/>
                    <a:ea typeface="+mn-ea"/>
                    <a:cs typeface="+mn-cs"/>
                  </a:rPr>
                  <a:t>ASIL</a:t>
                </a:r>
                <a:endParaRPr lang="en-SE" sz="1200" b="0" i="0" u="none" strike="noStrike" kern="1200">
                  <a:solidFill>
                    <a:schemeClr val="tx1"/>
                  </a:solidFill>
                  <a:effectLst/>
                  <a:latin typeface="Arial" charset="0"/>
                  <a:ea typeface="+mn-ea"/>
                  <a:cs typeface="+mn-cs"/>
                </a:endParaRPr>
              </a:p>
              <a:p>
                <a:pPr rtl="0" eaLnBrk="1" fontAlgn="t" latinLnBrk="0" hangingPunct="1"/>
                <a:r>
                  <a:rPr lang="en-US" sz="1200" b="0" i="0" u="none" strike="noStrike" kern="1200">
                    <a:solidFill>
                      <a:schemeClr val="tx1"/>
                    </a:solidFill>
                    <a:effectLst/>
                    <a:latin typeface="Arial" charset="0"/>
                    <a:ea typeface="+mn-ea"/>
                    <a:cs typeface="+mn-cs"/>
                  </a:rPr>
                  <a:t>Random hardware failure target values</a:t>
                </a:r>
                <a:endParaRPr lang="en-SE" sz="1200" b="0" i="0" u="none" strike="noStrike" kern="1200">
                  <a:solidFill>
                    <a:schemeClr val="tx1"/>
                  </a:solidFill>
                  <a:effectLst/>
                  <a:latin typeface="Arial" charset="0"/>
                  <a:ea typeface="+mn-ea"/>
                  <a:cs typeface="+mn-cs"/>
                </a:endParaRPr>
              </a:p>
              <a:p>
                <a:pPr rtl="0" eaLnBrk="1" fontAlgn="t" latinLnBrk="0" hangingPunct="1"/>
                <a:r>
                  <a:rPr lang="en-US" sz="1200" b="0" i="0" u="none" strike="noStrike" kern="1200">
                    <a:solidFill>
                      <a:schemeClr val="tx1"/>
                    </a:solidFill>
                    <a:effectLst/>
                    <a:latin typeface="Arial" charset="0"/>
                    <a:ea typeface="+mn-ea"/>
                    <a:cs typeface="+mn-cs"/>
                  </a:rPr>
                  <a:t>D</a:t>
                </a:r>
                <a:endParaRPr lang="en-SE" sz="1200" b="0" i="0" u="none" strike="noStrike" kern="1200">
                  <a:solidFill>
                    <a:schemeClr val="tx1"/>
                  </a:solidFill>
                  <a:effectLst/>
                  <a:latin typeface="Arial" charset="0"/>
                  <a:ea typeface="+mn-ea"/>
                  <a:cs typeface="+mn-cs"/>
                </a:endParaRPr>
              </a:p>
              <a:p>
                <a:pPr rtl="0" eaLnBrk="1" fontAlgn="t" latinLnBrk="0" hangingPunct="1"/>
                <a:r>
                  <a:rPr lang="en-US" sz="1200" b="0" i="0" u="none" strike="noStrike" kern="1200">
                    <a:solidFill>
                      <a:schemeClr val="tx1"/>
                    </a:solidFill>
                    <a:effectLst/>
                    <a:latin typeface="Arial" charset="0"/>
                    <a:ea typeface="+mn-ea"/>
                    <a:cs typeface="+mn-cs"/>
                  </a:rPr>
                  <a:t>\&lt;10^(−8) per hour</a:t>
                </a:r>
                <a:endParaRPr lang="en-SE" sz="1200" b="0" i="0" u="none" strike="noStrike" kern="1200">
                  <a:solidFill>
                    <a:schemeClr val="tx1"/>
                  </a:solidFill>
                  <a:effectLst/>
                  <a:latin typeface="Arial" charset="0"/>
                  <a:ea typeface="+mn-ea"/>
                  <a:cs typeface="+mn-cs"/>
                </a:endParaRPr>
              </a:p>
              <a:p>
                <a:pPr rtl="0" eaLnBrk="1" fontAlgn="t" latinLnBrk="0" hangingPunct="1"/>
                <a:r>
                  <a:rPr lang="en-US" sz="1200" b="0" i="0" u="none" strike="noStrike" kern="1200">
                    <a:solidFill>
                      <a:schemeClr val="tx1"/>
                    </a:solidFill>
                    <a:effectLst/>
                    <a:latin typeface="Arial" charset="0"/>
                    <a:ea typeface="+mn-ea"/>
                    <a:cs typeface="+mn-cs"/>
                  </a:rPr>
                  <a:t>C</a:t>
                </a:r>
                <a:endParaRPr lang="en-SE" sz="1200" b="0" i="0" u="none" strike="noStrike" kern="1200">
                  <a:solidFill>
                    <a:schemeClr val="tx1"/>
                  </a:solidFill>
                  <a:effectLst/>
                  <a:latin typeface="Arial" charset="0"/>
                  <a:ea typeface="+mn-ea"/>
                  <a:cs typeface="+mn-cs"/>
                </a:endParaRPr>
              </a:p>
              <a:p>
                <a:pPr rtl="0" eaLnBrk="1" fontAlgn="auto" latinLnBrk="0" hangingPunct="1"/>
                <a:r>
                  <a:rPr lang="en-US" sz="1200" b="0" i="0" u="none" strike="noStrike" kern="1200">
                    <a:solidFill>
                      <a:schemeClr val="tx1"/>
                    </a:solidFill>
                    <a:effectLst/>
                    <a:latin typeface="Arial" charset="0"/>
                    <a:ea typeface="+mn-ea"/>
                    <a:cs typeface="+mn-cs"/>
                  </a:rPr>
                  <a:t>\&lt;10^(−7) per hour</a:t>
                </a:r>
                <a:endParaRPr lang="en-SE" sz="1200" b="0" i="0" u="none" strike="noStrike" kern="1200">
                  <a:solidFill>
                    <a:schemeClr val="tx1"/>
                  </a:solidFill>
                  <a:effectLst/>
                  <a:latin typeface="Arial" charset="0"/>
                  <a:ea typeface="+mn-ea"/>
                  <a:cs typeface="+mn-cs"/>
                </a:endParaRPr>
              </a:p>
              <a:p>
                <a:pPr rtl="0" eaLnBrk="1" fontAlgn="t" latinLnBrk="0" hangingPunct="1"/>
                <a:r>
                  <a:rPr lang="en-US" sz="1200" b="0" i="0" u="none" strike="noStrike" kern="1200">
                    <a:solidFill>
                      <a:schemeClr val="tx1"/>
                    </a:solidFill>
                    <a:effectLst/>
                    <a:latin typeface="Arial" charset="0"/>
                    <a:ea typeface="+mn-ea"/>
                    <a:cs typeface="+mn-cs"/>
                  </a:rPr>
                  <a:t>B</a:t>
                </a:r>
                <a:endParaRPr lang="en-SE" sz="1200" b="0" i="0" u="none" strike="noStrike" kern="1200">
                  <a:solidFill>
                    <a:schemeClr val="tx1"/>
                  </a:solidFill>
                  <a:effectLst/>
                  <a:latin typeface="Arial" charset="0"/>
                  <a:ea typeface="+mn-ea"/>
                  <a:cs typeface="+mn-cs"/>
                </a:endParaRPr>
              </a:p>
              <a:p>
                <a:pPr rtl="0" eaLnBrk="1" fontAlgn="auto" latinLnBrk="0" hangingPunct="1"/>
                <a:r>
                  <a:rPr lang="en-US" sz="1200" b="0" i="0" u="none" strike="noStrike" kern="1200">
                    <a:solidFill>
                      <a:schemeClr val="tx1"/>
                    </a:solidFill>
                    <a:effectLst/>
                    <a:latin typeface="Arial" charset="0"/>
                    <a:ea typeface="+mn-ea"/>
                    <a:cs typeface="+mn-cs"/>
                  </a:rPr>
                  <a:t>\&lt;10^(−7) per hour</a:t>
                </a:r>
                <a:endParaRPr lang="en-SE" sz="1200" b="0" i="0" u="none" strike="noStrike" kern="1200">
                  <a:solidFill>
                    <a:schemeClr val="tx1"/>
                  </a:solidFill>
                  <a:effectLst/>
                  <a:latin typeface="Arial" charset="0"/>
                  <a:ea typeface="+mn-ea"/>
                  <a:cs typeface="+mn-cs"/>
                </a:endParaRPr>
              </a:p>
              <a:p>
                <a:pPr rtl="0" eaLnBrk="1" fontAlgn="t" latinLnBrk="0" hangingPunct="1"/>
                <a:r>
                  <a:rPr lang="en-US" sz="1200" b="0" i="0" u="none" strike="noStrike" kern="1200">
                    <a:solidFill>
                      <a:schemeClr val="tx1"/>
                    </a:solidFill>
                    <a:effectLst/>
                    <a:latin typeface="Arial" charset="0"/>
                    <a:ea typeface="+mn-ea"/>
                    <a:cs typeface="+mn-cs"/>
                  </a:rPr>
                  <a:t>A</a:t>
                </a:r>
                <a:endParaRPr lang="en-SE" sz="1200" b="0" i="0" u="none" strike="noStrike" kern="1200">
                  <a:solidFill>
                    <a:schemeClr val="tx1"/>
                  </a:solidFill>
                  <a:effectLst/>
                  <a:latin typeface="Arial" charset="0"/>
                  <a:ea typeface="+mn-ea"/>
                  <a:cs typeface="+mn-cs"/>
                </a:endParaRPr>
              </a:p>
              <a:p>
                <a:pPr rtl="0" eaLnBrk="1" fontAlgn="auto" latinLnBrk="0" hangingPunct="1"/>
                <a:r>
                  <a:rPr lang="en-US" sz="1200" b="0" i="0" u="none" strike="noStrike" kern="1200">
                    <a:solidFill>
                      <a:schemeClr val="tx1"/>
                    </a:solidFill>
                    <a:effectLst/>
                    <a:latin typeface="Arial" charset="0"/>
                    <a:ea typeface="+mn-ea"/>
                    <a:cs typeface="+mn-cs"/>
                  </a:rPr>
                  <a:t>\&lt;10^(−6) per hour</a:t>
                </a:r>
                <a:endParaRPr lang="en-SE" sz="1200" b="0" i="0" u="none" strike="noStrike" kern="1200">
                  <a:solidFill>
                    <a:schemeClr val="tx1"/>
                  </a:solidFill>
                  <a:effectLst/>
                  <a:latin typeface="Arial" charset="0"/>
                  <a:ea typeface="+mn-ea"/>
                  <a:cs typeface="+mn-cs"/>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34</a:t>
            </a:fld>
            <a:endParaRPr lang="en-US" altLang="zh-CN"/>
          </a:p>
        </p:txBody>
      </p:sp>
    </p:spTree>
    <p:extLst>
      <p:ext uri="{BB962C8B-B14F-4D97-AF65-F5344CB8AC3E}">
        <p14:creationId xmlns:p14="http://schemas.microsoft.com/office/powerpoint/2010/main" val="2674841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ASIL C.</a:t>
            </a:r>
            <a:endParaRPr lang="en-SE"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35</a:t>
            </a:fld>
            <a:endParaRPr lang="en-US" altLang="zh-CN"/>
          </a:p>
        </p:txBody>
      </p:sp>
    </p:spTree>
    <p:extLst>
      <p:ext uri="{BB962C8B-B14F-4D97-AF65-F5344CB8AC3E}">
        <p14:creationId xmlns:p14="http://schemas.microsoft.com/office/powerpoint/2010/main" val="1234697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dirty="0">
                <a:solidFill>
                  <a:schemeClr val="dk1"/>
                </a:solidFill>
              </a:rPr>
              <a:t>This can be prevented by adding extra steering torque for a limited amount of time and then stop providing extra torque.</a:t>
            </a:r>
            <a:endParaRPr lang="en-SE"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36</a:t>
            </a:fld>
            <a:endParaRPr lang="en-US" altLang="zh-CN"/>
          </a:p>
        </p:txBody>
      </p:sp>
    </p:spTree>
    <p:extLst>
      <p:ext uri="{BB962C8B-B14F-4D97-AF65-F5344CB8AC3E}">
        <p14:creationId xmlns:p14="http://schemas.microsoft.com/office/powerpoint/2010/main" val="3084316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steps</a:t>
            </a:r>
          </a:p>
          <a:p>
            <a:pPr lvl="1"/>
            <a:r>
              <a:rPr lang="en-US" dirty="0"/>
              <a:t>Conduct a situational analysis</a:t>
            </a:r>
          </a:p>
          <a:p>
            <a:pPr lvl="1"/>
            <a:r>
              <a:rPr lang="en-US" dirty="0"/>
              <a:t>Identify malfunctions</a:t>
            </a:r>
          </a:p>
          <a:p>
            <a:pPr lvl="1"/>
            <a:r>
              <a:rPr lang="en-US" dirty="0"/>
              <a:t>Combine situations and malfunctions and assess risk</a:t>
            </a:r>
          </a:p>
          <a:p>
            <a:pPr lvl="1"/>
            <a:r>
              <a:rPr lang="en-US" dirty="0"/>
              <a:t>Determine ASILs</a:t>
            </a:r>
          </a:p>
          <a:p>
            <a:pPr lvl="1"/>
            <a:r>
              <a:rPr lang="en-US" dirty="0"/>
              <a:t>Derive safety goals– Probabilistic metrics for hardware failures (PMHF)</a:t>
            </a:r>
          </a:p>
          <a:p>
            <a:endParaRPr lang="en-SE"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37</a:t>
            </a:fld>
            <a:endParaRPr lang="en-US" altLang="zh-CN"/>
          </a:p>
        </p:txBody>
      </p:sp>
    </p:spTree>
    <p:extLst>
      <p:ext uri="{BB962C8B-B14F-4D97-AF65-F5344CB8AC3E}">
        <p14:creationId xmlns:p14="http://schemas.microsoft.com/office/powerpoint/2010/main" val="4166829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 plan</a:t>
            </a:r>
          </a:p>
          <a:p>
            <a:r>
              <a:rPr lang="en-US" dirty="0"/>
              <a:t>The safety plan gives an overview of how you are going to achieve a safe system. A few of the major elements include:</a:t>
            </a:r>
          </a:p>
          <a:p>
            <a:pPr lvl="1"/>
            <a:r>
              <a:rPr lang="en-US" dirty="0"/>
              <a:t>what system is under consideration</a:t>
            </a:r>
          </a:p>
          <a:p>
            <a:pPr lvl="1"/>
            <a:r>
              <a:rPr lang="en-US" dirty="0"/>
              <a:t>the goal of the project</a:t>
            </a:r>
          </a:p>
          <a:p>
            <a:pPr lvl="1"/>
            <a:r>
              <a:rPr lang="en-US" dirty="0"/>
              <a:t>what steps will be taken to ensure safety</a:t>
            </a:r>
          </a:p>
          <a:p>
            <a:pPr lvl="1"/>
            <a:r>
              <a:rPr lang="en-US" dirty="0"/>
              <a:t>the roles and personnel involved in the project</a:t>
            </a:r>
          </a:p>
          <a:p>
            <a:pPr lvl="1"/>
            <a:r>
              <a:rPr lang="en-US" dirty="0"/>
              <a:t>the project timeline</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38</a:t>
            </a:fld>
            <a:endParaRPr lang="en-US" altLang="zh-CN"/>
          </a:p>
        </p:txBody>
      </p:sp>
    </p:spTree>
    <p:extLst>
      <p:ext uri="{BB962C8B-B14F-4D97-AF65-F5344CB8AC3E}">
        <p14:creationId xmlns:p14="http://schemas.microsoft.com/office/powerpoint/2010/main" val="637148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functional safety concept provides a high level overview of the system. Based on the hazard analysis and risk assessment, you figure out what your system is required to do to stay safe. Then you identify what part of your system will need to be adjusted to take into account the new functionality.</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39</a:t>
            </a:fld>
            <a:endParaRPr lang="en-US" altLang="zh-CN"/>
          </a:p>
        </p:txBody>
      </p:sp>
    </p:spTree>
    <p:extLst>
      <p:ext uri="{BB962C8B-B14F-4D97-AF65-F5344CB8AC3E}">
        <p14:creationId xmlns:p14="http://schemas.microsoft.com/office/powerpoint/2010/main" val="14700965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ETA</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41</a:t>
            </a:fld>
            <a:endParaRPr lang="en-US" altLang="zh-CN"/>
          </a:p>
        </p:txBody>
      </p:sp>
    </p:spTree>
    <p:extLst>
      <p:ext uri="{BB962C8B-B14F-4D97-AF65-F5344CB8AC3E}">
        <p14:creationId xmlns:p14="http://schemas.microsoft.com/office/powerpoint/2010/main" val="2569618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charset="0"/>
                <a:ea typeface="+mn-ea"/>
                <a:cs typeface="+mn-cs"/>
              </a:rPr>
              <a:t>So in the case of the lane departure warning, "MORE" seems like an appropriate guide word; the lane departure warning is giving MORE torque than what is safe. There would be two malfunctions. The oscillating amplitude is too high and the oscillating frequency is too high. Formally, the malfunctions would be:</a:t>
            </a:r>
          </a:p>
          <a:p>
            <a:pPr fontAlgn="base"/>
            <a:r>
              <a:rPr lang="en-US" sz="1200" b="0" i="0" kern="1200" dirty="0">
                <a:solidFill>
                  <a:schemeClr val="tx1"/>
                </a:solidFill>
                <a:effectLst/>
                <a:latin typeface="Arial" charset="0"/>
                <a:ea typeface="+mn-ea"/>
                <a:cs typeface="+mn-cs"/>
              </a:rPr>
              <a:t>"The lane departure warning function applies an oscillating torque with very high torque amplitude (above limit)"</a:t>
            </a:r>
          </a:p>
          <a:p>
            <a:pPr fontAlgn="base"/>
            <a:r>
              <a:rPr lang="en-US" sz="1200" b="0" i="0" kern="1200" dirty="0">
                <a:solidFill>
                  <a:schemeClr val="tx1"/>
                </a:solidFill>
                <a:effectLst/>
                <a:latin typeface="Arial" charset="0"/>
                <a:ea typeface="+mn-ea"/>
                <a:cs typeface="+mn-cs"/>
              </a:rPr>
              <a:t>"The lane departure warning function applies an oscillating torque with very high torque frequency (above limit)"</a:t>
            </a:r>
          </a:p>
          <a:p>
            <a:pPr fontAlgn="base"/>
            <a:r>
              <a:rPr lang="en-US" sz="1200" b="0" i="0" kern="1200" dirty="0">
                <a:solidFill>
                  <a:schemeClr val="tx1"/>
                </a:solidFill>
                <a:effectLst/>
                <a:latin typeface="Arial" charset="0"/>
                <a:ea typeface="+mn-ea"/>
                <a:cs typeface="+mn-cs"/>
              </a:rPr>
              <a:t>For the lane keeping assistance function, "NO" would be an appropriate guide word. The lane keeping assistance keeps the vehicle centered in the lane. The malfunction would be that the assistance has no time limit. The malfunction would be:</a:t>
            </a:r>
          </a:p>
          <a:p>
            <a:pPr fontAlgn="base"/>
            <a:r>
              <a:rPr lang="en-US" sz="1200" b="0" i="0" kern="1200" dirty="0">
                <a:solidFill>
                  <a:schemeClr val="tx1"/>
                </a:solidFill>
                <a:effectLst/>
                <a:latin typeface="Arial" charset="0"/>
                <a:ea typeface="+mn-ea"/>
                <a:cs typeface="+mn-cs"/>
              </a:rPr>
              <a:t>"The lane keeping assistance function is not limited in time duration which leads to misuse as an autonomous driving function."</a:t>
            </a:r>
          </a:p>
          <a:p>
            <a:pPr fontAlgn="base"/>
            <a:endParaRPr lang="en-US" sz="1200" b="0" i="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the lane keeping assistance function, the malfunction was that there was no time limit, and the driver could treat the system as if it were designed for autonomous driving. We determined a safety goal saying the "lane keeping assistance function shall be time limited and the additional steering torque shall end after a given timer interval so that the driver can not misuse the system for autonomous driving". In other words, the lane assistance system should stop applying extra torque after a certain amount of time.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Zgu</a:t>
            </a:r>
            <a:r>
              <a:rPr lang="en-US" dirty="0"/>
              <a:t>: Video says lane keeping, but I think it should be lane assistance</a:t>
            </a:r>
          </a:p>
          <a:p>
            <a:pPr fontAlgn="base"/>
            <a:endParaRPr lang="en-US" sz="1200" b="0" i="0" kern="1200" dirty="0">
              <a:solidFill>
                <a:schemeClr val="tx1"/>
              </a:solidFill>
              <a:effectLst/>
              <a:latin typeface="Arial" charset="0"/>
              <a:ea typeface="+mn-ea"/>
              <a:cs typeface="+mn-cs"/>
            </a:endParaRP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42</a:t>
            </a:fld>
            <a:endParaRPr lang="en-US" altLang="zh-CN"/>
          </a:p>
        </p:txBody>
      </p:sp>
    </p:spTree>
    <p:extLst>
      <p:ext uri="{BB962C8B-B14F-4D97-AF65-F5344CB8AC3E}">
        <p14:creationId xmlns:p14="http://schemas.microsoft.com/office/powerpoint/2010/main" val="2563425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derive additional </a:t>
            </a:r>
            <a:r>
              <a:rPr lang="en-US" dirty="0">
                <a:solidFill>
                  <a:srgbClr val="FF0000"/>
                </a:solidFill>
              </a:rPr>
              <a:t>functional safety requirements</a:t>
            </a:r>
            <a:r>
              <a:rPr lang="en-US" dirty="0"/>
              <a:t>:</a:t>
            </a:r>
          </a:p>
          <a:p>
            <a:pPr lvl="1"/>
            <a:r>
              <a:rPr lang="en-US" dirty="0"/>
              <a:t>From safety goal of LDW (#1):</a:t>
            </a:r>
          </a:p>
          <a:p>
            <a:pPr lvl="2"/>
            <a:r>
              <a:rPr lang="en-US" dirty="0"/>
              <a:t>The lane departure oscillating torque amplitude is below </a:t>
            </a:r>
            <a:r>
              <a:rPr lang="en-US" dirty="0" err="1">
                <a:solidFill>
                  <a:srgbClr val="FF0000"/>
                </a:solidFill>
              </a:rPr>
              <a:t>Max_Torque_Amplitude</a:t>
            </a:r>
            <a:r>
              <a:rPr lang="en-US" dirty="0"/>
              <a:t>.</a:t>
            </a:r>
          </a:p>
          <a:p>
            <a:pPr lvl="2"/>
            <a:r>
              <a:rPr lang="en-US" dirty="0"/>
              <a:t>The lane departure oscillating torque frequency is below </a:t>
            </a:r>
            <a:r>
              <a:rPr lang="en-US" dirty="0" err="1">
                <a:solidFill>
                  <a:srgbClr val="FF0000"/>
                </a:solidFill>
              </a:rPr>
              <a:t>Max_Torque_Frequency</a:t>
            </a:r>
            <a:r>
              <a:rPr lang="en-US" dirty="0"/>
              <a:t>.</a:t>
            </a:r>
          </a:p>
          <a:p>
            <a:pPr lvl="1"/>
            <a:r>
              <a:rPr lang="en-US" dirty="0"/>
              <a:t>From safety goal of LKA (#2):</a:t>
            </a:r>
          </a:p>
          <a:p>
            <a:pPr lvl="2"/>
            <a:r>
              <a:rPr lang="en-US" dirty="0"/>
              <a:t>The electronic power steering ECU shall ensure that the lane keeping assistance torque is applied for only </a:t>
            </a:r>
            <a:r>
              <a:rPr lang="en-US" dirty="0" err="1">
                <a:solidFill>
                  <a:srgbClr val="FF0000"/>
                </a:solidFill>
              </a:rPr>
              <a:t>Max_Duration</a:t>
            </a:r>
            <a:r>
              <a:rPr lang="en-US" dirty="0"/>
              <a:t>.</a:t>
            </a:r>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43</a:t>
            </a:fld>
            <a:endParaRPr lang="en-US" altLang="zh-CN"/>
          </a:p>
        </p:txBody>
      </p:sp>
    </p:spTree>
    <p:extLst>
      <p:ext uri="{BB962C8B-B14F-4D97-AF65-F5344CB8AC3E}">
        <p14:creationId xmlns:p14="http://schemas.microsoft.com/office/powerpoint/2010/main" val="94012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Not all requirements, however, need software blocks. For example, requirements can also be solved with mechanical systems</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45</a:t>
            </a:fld>
            <a:endParaRPr lang="en-US" altLang="zh-CN"/>
          </a:p>
        </p:txBody>
      </p:sp>
    </p:spTree>
    <p:extLst>
      <p:ext uri="{BB962C8B-B14F-4D97-AF65-F5344CB8AC3E}">
        <p14:creationId xmlns:p14="http://schemas.microsoft.com/office/powerpoint/2010/main" val="108203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sz="2800" dirty="0"/>
              <a:t>For automotive systems: </a:t>
            </a:r>
          </a:p>
          <a:p>
            <a:pPr lvl="1">
              <a:defRPr/>
            </a:pPr>
            <a:r>
              <a:rPr lang="en-US" altLang="en-US" sz="2400" dirty="0"/>
              <a:t>ISO 26262 standard defines 5 Automotive Safety Integrity Levels (ASIL) (</a:t>
            </a:r>
            <a:r>
              <a:rPr lang="en-US" sz="2400" dirty="0"/>
              <a:t>QM, A, B, C, D)</a:t>
            </a:r>
            <a:endParaRPr lang="en-US" altLang="en-US" sz="2400" dirty="0"/>
          </a:p>
          <a:p>
            <a:pPr>
              <a:defRPr/>
            </a:pPr>
            <a:r>
              <a:rPr lang="en-US" altLang="en-US" sz="2800" dirty="0"/>
              <a:t>Current automotive industry does not have a third-party safety certification process (no counterpart of FAA for cars), but this may change with the advent of self-driving cars</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a:t>
            </a:fld>
            <a:endParaRPr lang="en-US" altLang="zh-CN"/>
          </a:p>
        </p:txBody>
      </p:sp>
    </p:spTree>
    <p:extLst>
      <p:ext uri="{BB962C8B-B14F-4D97-AF65-F5344CB8AC3E}">
        <p14:creationId xmlns:p14="http://schemas.microsoft.com/office/powerpoint/2010/main" val="3635732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47</a:t>
            </a:fld>
            <a:endParaRPr lang="en-US" altLang="zh-CN"/>
          </a:p>
        </p:txBody>
      </p:sp>
    </p:spTree>
    <p:extLst>
      <p:ext uri="{BB962C8B-B14F-4D97-AF65-F5344CB8AC3E}">
        <p14:creationId xmlns:p14="http://schemas.microsoft.com/office/powerpoint/2010/main" val="894045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Redundant subsystems lower risk.</a:t>
            </a:r>
            <a:endParaRPr lang="en-SE"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48</a:t>
            </a:fld>
            <a:endParaRPr lang="en-US" altLang="zh-CN"/>
          </a:p>
        </p:txBody>
      </p:sp>
    </p:spTree>
    <p:extLst>
      <p:ext uri="{BB962C8B-B14F-4D97-AF65-F5344CB8AC3E}">
        <p14:creationId xmlns:p14="http://schemas.microsoft.com/office/powerpoint/2010/main" val="3990211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can impose an upper bound on FTTI based on vehicle speed, road conditions, etc.,</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51</a:t>
            </a:fld>
            <a:endParaRPr lang="en-US" altLang="zh-CN"/>
          </a:p>
        </p:txBody>
      </p:sp>
    </p:spTree>
    <p:extLst>
      <p:ext uri="{BB962C8B-B14F-4D97-AF65-F5344CB8AC3E}">
        <p14:creationId xmlns:p14="http://schemas.microsoft.com/office/powerpoint/2010/main" val="1894438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document explaining driver warnings and how the system will be taken to a safe state.</a:t>
            </a:r>
          </a:p>
          <a:p>
            <a:pPr lvl="1"/>
            <a:r>
              <a:rPr lang="en-US" dirty="0"/>
              <a:t>How the driver will be alerted when the system has reduced functionality or is turned off completely.</a:t>
            </a:r>
          </a:p>
          <a:p>
            <a:pPr lvl="1"/>
            <a:r>
              <a:rPr lang="en-US" dirty="0"/>
              <a:t>How the vehicle will transition to and recover from the safe state.</a:t>
            </a:r>
          </a:p>
          <a:p>
            <a:r>
              <a:rPr lang="en-US" dirty="0"/>
              <a:t>on the other hand, a functioning motor is necessary for driving a vehicle. </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52</a:t>
            </a:fld>
            <a:endParaRPr lang="en-US" altLang="zh-CN"/>
          </a:p>
        </p:txBody>
      </p:sp>
    </p:spTree>
    <p:extLst>
      <p:ext uri="{BB962C8B-B14F-4D97-AF65-F5344CB8AC3E}">
        <p14:creationId xmlns:p14="http://schemas.microsoft.com/office/powerpoint/2010/main" val="3079647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 plan</a:t>
            </a:r>
          </a:p>
          <a:p>
            <a:r>
              <a:rPr lang="en-US" dirty="0"/>
              <a:t>The safety plan gives an overview of how you are going to achieve a safe system. A few of the major elements include:</a:t>
            </a:r>
          </a:p>
          <a:p>
            <a:pPr lvl="1"/>
            <a:r>
              <a:rPr lang="en-US" dirty="0"/>
              <a:t>what system is under consideration</a:t>
            </a:r>
          </a:p>
          <a:p>
            <a:pPr lvl="1"/>
            <a:r>
              <a:rPr lang="en-US" dirty="0"/>
              <a:t>the goal of the project</a:t>
            </a:r>
          </a:p>
          <a:p>
            <a:pPr lvl="1"/>
            <a:r>
              <a:rPr lang="en-US" dirty="0"/>
              <a:t>what steps will be taken to ensure safety</a:t>
            </a:r>
          </a:p>
          <a:p>
            <a:pPr lvl="1"/>
            <a:r>
              <a:rPr lang="en-US" dirty="0"/>
              <a:t>the roles and personnel involved in the project</a:t>
            </a:r>
          </a:p>
          <a:p>
            <a:pPr lvl="1"/>
            <a:r>
              <a:rPr lang="en-US" dirty="0"/>
              <a:t>the project timeline</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55</a:t>
            </a:fld>
            <a:endParaRPr lang="en-US" altLang="zh-CN"/>
          </a:p>
        </p:txBody>
      </p:sp>
    </p:spTree>
    <p:extLst>
      <p:ext uri="{BB962C8B-B14F-4D97-AF65-F5344CB8AC3E}">
        <p14:creationId xmlns:p14="http://schemas.microsoft.com/office/powerpoint/2010/main" val="24845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product development phase also includes designing hardware and software, discussed in the next lesson.</a:t>
            </a:r>
          </a:p>
          <a:p>
            <a:r>
              <a:rPr lang="en-US" dirty="0"/>
              <a:t>The </a:t>
            </a:r>
            <a:r>
              <a:rPr lang="en-US" dirty="0">
                <a:solidFill>
                  <a:srgbClr val="FF0000"/>
                </a:solidFill>
              </a:rPr>
              <a:t>technical safety concept </a:t>
            </a:r>
            <a:r>
              <a:rPr lang="en-US" dirty="0"/>
              <a:t>refers to product development at the system level.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While the functional safety concept gives a high level overview of the system and what it needs to do, the technical safety concept gets into more detail. </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56</a:t>
            </a:fld>
            <a:endParaRPr lang="en-US" altLang="zh-CN"/>
          </a:p>
        </p:txBody>
      </p:sp>
    </p:spTree>
    <p:extLst>
      <p:ext uri="{BB962C8B-B14F-4D97-AF65-F5344CB8AC3E}">
        <p14:creationId xmlns:p14="http://schemas.microsoft.com/office/powerpoint/2010/main" val="1035099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will set us up for drilling down into software and hardware </a:t>
            </a:r>
            <a:r>
              <a:rPr lang="en-US" dirty="0" err="1"/>
              <a:t>implementatio</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Before developing hardware or software, the technical safety requirements need to be determined for each of these subsystems, based on functional safety requirements for the lane keeping item.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The item has 3 subsystems:</a:t>
            </a:r>
          </a:p>
          <a:p>
            <a:pPr lvl="1"/>
            <a:r>
              <a:rPr lang="en-US" dirty="0"/>
              <a:t>Camera subsystem</a:t>
            </a:r>
          </a:p>
          <a:p>
            <a:pPr lvl="1"/>
            <a:r>
              <a:rPr lang="en-US" dirty="0"/>
              <a:t>Display subsystem</a:t>
            </a:r>
          </a:p>
          <a:p>
            <a:pPr lvl="1"/>
            <a:r>
              <a:rPr lang="en-US" dirty="0"/>
              <a:t>Power Steering system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57</a:t>
            </a:fld>
            <a:endParaRPr lang="en-US" altLang="zh-CN"/>
          </a:p>
        </p:txBody>
      </p:sp>
    </p:spTree>
    <p:extLst>
      <p:ext uri="{BB962C8B-B14F-4D97-AF65-F5344CB8AC3E}">
        <p14:creationId xmlns:p14="http://schemas.microsoft.com/office/powerpoint/2010/main" val="1749520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put most of the safety-relevant functionality in the power steering ECU.</a:t>
            </a:r>
          </a:p>
          <a:p>
            <a:pPr fontAlgn="base"/>
            <a:r>
              <a:rPr lang="en-US" sz="1200" b="0" i="0" kern="1200" dirty="0">
                <a:solidFill>
                  <a:schemeClr val="tx1"/>
                </a:solidFill>
                <a:effectLst/>
                <a:latin typeface="Arial" charset="0"/>
                <a:ea typeface="+mn-ea"/>
                <a:cs typeface="+mn-cs"/>
              </a:rPr>
              <a:t>In the ADAS lane assistance example, we have said that the only safety-relevant subsystem is the electronic power steering. And our example has put most of the safety-relevant functionality in the power steering ECU.</a:t>
            </a:r>
          </a:p>
          <a:p>
            <a:pPr fontAlgn="base"/>
            <a:r>
              <a:rPr lang="en-US" sz="1200" b="0" i="0" kern="1200" dirty="0">
                <a:solidFill>
                  <a:schemeClr val="tx1"/>
                </a:solidFill>
                <a:effectLst/>
                <a:latin typeface="Arial" charset="0"/>
                <a:ea typeface="+mn-ea"/>
                <a:cs typeface="+mn-cs"/>
              </a:rPr>
              <a:t>This is a simplified example. Most of the time, multiple subsystems will be involved in a technical safety analysis. When there are multiple subsystems, the technical safety concept might have to be divided into more than one document.</a:t>
            </a:r>
          </a:p>
          <a:p>
            <a:pPr fontAlgn="base"/>
            <a:r>
              <a:rPr lang="en-US" sz="1200" b="0" i="0" kern="1200" dirty="0">
                <a:solidFill>
                  <a:schemeClr val="tx1"/>
                </a:solidFill>
                <a:effectLst/>
                <a:latin typeface="Arial" charset="0"/>
                <a:ea typeface="+mn-ea"/>
                <a:cs typeface="+mn-cs"/>
              </a:rPr>
              <a:t>One technical safety concept will be called the "Technical Safety Concept at the System Level". This document would look at how the subsystems interact with each other.</a:t>
            </a:r>
          </a:p>
          <a:p>
            <a:pPr fontAlgn="base"/>
            <a:r>
              <a:rPr lang="en-US" sz="1200" b="0" i="0" kern="1200" dirty="0">
                <a:solidFill>
                  <a:schemeClr val="tx1"/>
                </a:solidFill>
                <a:effectLst/>
                <a:latin typeface="Arial" charset="0"/>
                <a:ea typeface="+mn-ea"/>
                <a:cs typeface="+mn-cs"/>
              </a:rPr>
              <a:t>There might be a separate technical safety concept that drills down to the ECU level. Each safety relevant ECU would have its own technical safety concept document.</a:t>
            </a:r>
          </a:p>
          <a:p>
            <a:pPr fontAlgn="base"/>
            <a:r>
              <a:rPr lang="en-US" sz="1200" b="0" i="0" kern="1200" dirty="0">
                <a:solidFill>
                  <a:schemeClr val="tx1"/>
                </a:solidFill>
                <a:effectLst/>
                <a:latin typeface="Arial" charset="0"/>
                <a:ea typeface="+mn-ea"/>
                <a:cs typeface="+mn-cs"/>
              </a:rPr>
              <a:t>In our simplified lane assistance example, the only safety relevant element was the electronic power steering ECU; thus, our technical safety concept will go directly to the ECU level. But in general, you will need to develop multiple technical safety concepts; one at the system level and then one for each safety relevant ECU.</a:t>
            </a:r>
          </a:p>
          <a:p>
            <a:pPr fontAlgn="base"/>
            <a:r>
              <a:rPr lang="en-US" sz="1200" b="0" i="0" kern="1200" dirty="0">
                <a:solidFill>
                  <a:schemeClr val="tx1"/>
                </a:solidFill>
                <a:effectLst/>
                <a:latin typeface="Arial" charset="0"/>
                <a:ea typeface="+mn-ea"/>
                <a:cs typeface="+mn-cs"/>
              </a:rPr>
              <a:t>Here is an diagram showing how a technical safety concept might be divided into several documents:</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58</a:t>
            </a:fld>
            <a:endParaRPr lang="en-US" altLang="zh-CN"/>
          </a:p>
        </p:txBody>
      </p:sp>
    </p:spTree>
    <p:extLst>
      <p:ext uri="{BB962C8B-B14F-4D97-AF65-F5344CB8AC3E}">
        <p14:creationId xmlns:p14="http://schemas.microsoft.com/office/powerpoint/2010/main" val="198176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Missing signal flow arrows The Electronic Power Steering ECU shall ensure that the lane departure oscillating torque amplitude is below </a:t>
            </a:r>
            <a:r>
              <a:rPr lang="en-US" dirty="0" err="1"/>
              <a:t>Max_Torque_Amplitude</a:t>
            </a:r>
            <a:r>
              <a:rPr lang="en-US" dirty="0"/>
              <a:t>.” It is more concrete and gets into the details of the item's technology.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59</a:t>
            </a:fld>
            <a:endParaRPr lang="en-US" altLang="zh-CN"/>
          </a:p>
        </p:txBody>
      </p:sp>
    </p:spTree>
    <p:extLst>
      <p:ext uri="{BB962C8B-B14F-4D97-AF65-F5344CB8AC3E}">
        <p14:creationId xmlns:p14="http://schemas.microsoft.com/office/powerpoint/2010/main" val="27966161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kern="1200" dirty="0">
                <a:solidFill>
                  <a:schemeClr val="tx1"/>
                </a:solidFill>
                <a:effectLst/>
                <a:latin typeface="Arial" charset="0"/>
                <a:ea typeface="+mn-ea"/>
                <a:cs typeface="+mn-cs"/>
              </a:rPr>
              <a:t>ISO 26262 Definition of Latent Faults</a:t>
            </a:r>
          </a:p>
          <a:p>
            <a:pPr fontAlgn="base"/>
            <a:r>
              <a:rPr lang="en-US" sz="1200" b="0" i="0" kern="1200" dirty="0">
                <a:solidFill>
                  <a:schemeClr val="tx1"/>
                </a:solidFill>
                <a:effectLst/>
                <a:latin typeface="Arial" charset="0"/>
                <a:ea typeface="+mn-ea"/>
                <a:cs typeface="+mn-cs"/>
              </a:rPr>
              <a:t>A more rigorous definition of latent faults from ISO 26262 reads:</a:t>
            </a:r>
          </a:p>
          <a:p>
            <a:pPr fontAlgn="base"/>
            <a:r>
              <a:rPr lang="en-US" sz="1200" b="0" i="0" kern="1200" dirty="0">
                <a:solidFill>
                  <a:schemeClr val="tx1"/>
                </a:solidFill>
                <a:effectLst/>
                <a:latin typeface="Arial" charset="0"/>
                <a:ea typeface="+mn-ea"/>
                <a:cs typeface="+mn-cs"/>
              </a:rPr>
              <a:t>multiple-point fault (3.96) whose presence is not detected by a safety mechanism (3.141) nor perceived by the driver within the multiple-point fault detection time interval (3.97)</a:t>
            </a:r>
          </a:p>
          <a:p>
            <a:pPr fontAlgn="base"/>
            <a:r>
              <a:rPr lang="en-US" sz="1200" b="1" i="0" kern="1200" dirty="0">
                <a:solidFill>
                  <a:schemeClr val="tx1"/>
                </a:solidFill>
                <a:effectLst/>
                <a:latin typeface="Arial" charset="0"/>
                <a:ea typeface="+mn-ea"/>
                <a:cs typeface="+mn-cs"/>
              </a:rPr>
              <a:t>Faults External to the Lane Keeping Item</a:t>
            </a:r>
          </a:p>
          <a:p>
            <a:pPr fontAlgn="base"/>
            <a:r>
              <a:rPr lang="en-US" sz="1200" b="0" i="0" kern="1200" dirty="0">
                <a:solidFill>
                  <a:schemeClr val="tx1"/>
                </a:solidFill>
                <a:effectLst/>
                <a:latin typeface="Arial" charset="0"/>
                <a:ea typeface="+mn-ea"/>
                <a:cs typeface="+mn-cs"/>
              </a:rPr>
              <a:t>We mentioned that a possible technical safety requirement for an external fault could be for code that checks communication errors between the anti-lock brake ECU and the power steering ECU. The anti-lock brake ECU might share vehicle speed data with the power steering ECU. We are not going to expand on this example in the rest of the lesson. But if you want to challenge yourself, consider expanding on this idea in the final project.</a:t>
            </a:r>
          </a:p>
          <a:p>
            <a:pPr fontAlgn="base"/>
            <a:r>
              <a:rPr lang="en-US" sz="1200" b="0" i="0" kern="1200" dirty="0">
                <a:solidFill>
                  <a:schemeClr val="tx1"/>
                </a:solidFill>
                <a:effectLst/>
                <a:latin typeface="Arial" charset="0"/>
                <a:ea typeface="+mn-ea"/>
                <a:cs typeface="+mn-cs"/>
              </a:rPr>
              <a:t>Imagine that the lane keeping assistance function does not take driver speed into account when deciding how much torque to apply. This could lead to a potentially hazardous situation where the system turns the wheel too abruptly at a high vehicle speed. Or the lane keeping assistance provides too much extra torque on a sharp curve. The driver could lose control of the vehicle. So this idea could be part of a hazard and risk analysis, which would lead to a safety goal. Then you'd derive functional safety requirements from the safety goal. And finally you'd derive technical safety requirements from the functional safety requirements.</a:t>
            </a:r>
          </a:p>
          <a:p>
            <a:pPr fontAlgn="base"/>
            <a:r>
              <a:rPr lang="en-US" sz="1200" b="1" i="0" kern="1200" dirty="0">
                <a:solidFill>
                  <a:schemeClr val="tx1"/>
                </a:solidFill>
                <a:effectLst/>
                <a:latin typeface="Arial" charset="0"/>
                <a:ea typeface="+mn-ea"/>
                <a:cs typeface="+mn-cs"/>
              </a:rPr>
              <a:t>More Technical Safety Requirements</a:t>
            </a:r>
          </a:p>
          <a:p>
            <a:pPr fontAlgn="base"/>
            <a:r>
              <a:rPr lang="en-US" sz="1200" b="0" i="0" kern="1200" dirty="0">
                <a:solidFill>
                  <a:schemeClr val="tx1"/>
                </a:solidFill>
                <a:effectLst/>
                <a:latin typeface="Arial" charset="0"/>
                <a:ea typeface="+mn-ea"/>
                <a:cs typeface="+mn-cs"/>
              </a:rPr>
              <a:t>Soon it will be your turn to identify technical safety requirements! In the project, you will be responsible for deriving technical safety requirements for the other two functional safety requirements.</a:t>
            </a:r>
          </a:p>
          <a:p>
            <a:pPr fontAlgn="base"/>
            <a:r>
              <a:rPr lang="en-US" sz="1200" b="0" i="0" kern="1200" dirty="0">
                <a:solidFill>
                  <a:schemeClr val="tx1"/>
                </a:solidFill>
                <a:effectLst/>
                <a:latin typeface="Arial" charset="0"/>
                <a:ea typeface="+mn-ea"/>
                <a:cs typeface="+mn-cs"/>
              </a:rPr>
              <a:t>The other two functional safety requirements were:</a:t>
            </a:r>
          </a:p>
          <a:p>
            <a:pPr fontAlgn="base"/>
            <a:r>
              <a:rPr lang="en-US" sz="1200" b="0" i="0" kern="1200" dirty="0">
                <a:solidFill>
                  <a:schemeClr val="tx1"/>
                </a:solidFill>
                <a:effectLst/>
                <a:latin typeface="Arial" charset="0"/>
                <a:ea typeface="+mn-ea"/>
                <a:cs typeface="+mn-cs"/>
              </a:rPr>
              <a:t>"the electronic power steering ECU shall ensure that the lane departure warning oscillating torque frequency is below </a:t>
            </a:r>
            <a:r>
              <a:rPr lang="en-US" sz="1200" b="0" i="0" kern="1200" dirty="0" err="1">
                <a:solidFill>
                  <a:schemeClr val="tx1"/>
                </a:solidFill>
                <a:effectLst/>
                <a:latin typeface="Arial" charset="0"/>
                <a:ea typeface="+mn-ea"/>
                <a:cs typeface="+mn-cs"/>
              </a:rPr>
              <a:t>Max_Torque_Frequency</a:t>
            </a:r>
            <a:r>
              <a:rPr lang="en-US" sz="1200" b="0" i="0" kern="1200" dirty="0">
                <a:solidFill>
                  <a:schemeClr val="tx1"/>
                </a:solidFill>
                <a:effectLst/>
                <a:latin typeface="Arial" charset="0"/>
                <a:ea typeface="+mn-ea"/>
                <a:cs typeface="+mn-cs"/>
              </a:rPr>
              <a:t>".</a:t>
            </a:r>
          </a:p>
          <a:p>
            <a:pPr fontAlgn="base"/>
            <a:r>
              <a:rPr lang="en-US" sz="1200" b="0" i="0" kern="1200" dirty="0">
                <a:solidFill>
                  <a:schemeClr val="tx1"/>
                </a:solidFill>
                <a:effectLst/>
                <a:latin typeface="Arial" charset="0"/>
                <a:ea typeface="+mn-ea"/>
                <a:cs typeface="+mn-cs"/>
              </a:rPr>
              <a:t>"the lane keeping assistance function shall be time limited and the additional steering torque shall end after a given timer interval so that the driver can not misuse the system for autonomous driving".</a:t>
            </a:r>
          </a:p>
          <a:p>
            <a:pPr fontAlgn="base"/>
            <a:r>
              <a:rPr lang="en-US" sz="1200" b="0" i="0" kern="1200" dirty="0">
                <a:solidFill>
                  <a:schemeClr val="tx1"/>
                </a:solidFill>
                <a:effectLst/>
                <a:latin typeface="Arial" charset="0"/>
                <a:ea typeface="+mn-ea"/>
                <a:cs typeface="+mn-cs"/>
              </a:rPr>
              <a:t>You will use the examples we've already given as a guide for deriving technical safety requirements. The truth is, most of the technical safety requirements already derived would also be relevant to the two other functional safety requirements. You might have to change variable names or architectural element names.</a:t>
            </a:r>
          </a:p>
          <a:p>
            <a:pPr fontAlgn="base"/>
            <a:r>
              <a:rPr lang="en-US" sz="1200" b="0" i="0" kern="1200" dirty="0">
                <a:solidFill>
                  <a:schemeClr val="tx1"/>
                </a:solidFill>
                <a:effectLst/>
                <a:latin typeface="Arial" charset="0"/>
                <a:ea typeface="+mn-ea"/>
                <a:cs typeface="+mn-cs"/>
              </a:rPr>
              <a:t>Remember that some technical safety requirements can be derived directly from a functional safety requirement; other technical safety requirements will fall under the five categories described in the above video.</a:t>
            </a:r>
          </a:p>
          <a:p>
            <a:pPr fontAlgn="base"/>
            <a:r>
              <a:rPr lang="en-US" sz="1200" b="1" i="0" kern="1200" dirty="0">
                <a:solidFill>
                  <a:schemeClr val="tx1"/>
                </a:solidFill>
                <a:effectLst/>
                <a:latin typeface="Arial" charset="0"/>
                <a:ea typeface="+mn-ea"/>
                <a:cs typeface="+mn-cs"/>
              </a:rPr>
              <a:t>Methods for Checking Data Validity and Integrity</a:t>
            </a:r>
          </a:p>
          <a:p>
            <a:pPr fontAlgn="base"/>
            <a:r>
              <a:rPr lang="en-US" sz="1200" b="0" i="0" kern="1200" dirty="0">
                <a:solidFill>
                  <a:schemeClr val="tx1"/>
                </a:solidFill>
                <a:effectLst/>
                <a:latin typeface="Arial" charset="0"/>
                <a:ea typeface="+mn-ea"/>
                <a:cs typeface="+mn-cs"/>
              </a:rPr>
              <a:t>One of the technical safety requirements mentioned checking the data validity and integrity of the data transmission: "The validity and integrity of the data transmission for </a:t>
            </a:r>
            <a:r>
              <a:rPr lang="en-US" sz="1200" b="0" i="0" kern="1200" dirty="0" err="1">
                <a:solidFill>
                  <a:schemeClr val="tx1"/>
                </a:solidFill>
                <a:effectLst/>
                <a:latin typeface="Arial" charset="0"/>
                <a:ea typeface="+mn-ea"/>
                <a:cs typeface="+mn-cs"/>
              </a:rPr>
              <a:t>LDW_Torque_Request</a:t>
            </a:r>
            <a:r>
              <a:rPr lang="en-US" sz="1200" b="0" i="0" kern="1200" dirty="0">
                <a:solidFill>
                  <a:schemeClr val="tx1"/>
                </a:solidFill>
                <a:effectLst/>
                <a:latin typeface="Arial" charset="0"/>
                <a:ea typeface="+mn-ea"/>
                <a:cs typeface="+mn-cs"/>
              </a:rPr>
              <a:t> signal shall be ensured."</a:t>
            </a:r>
          </a:p>
          <a:p>
            <a:pPr fontAlgn="base"/>
            <a:r>
              <a:rPr lang="en-US" sz="1200" b="0" i="0" kern="1200" dirty="0">
                <a:solidFill>
                  <a:schemeClr val="tx1"/>
                </a:solidFill>
                <a:effectLst/>
                <a:latin typeface="Arial" charset="0"/>
                <a:ea typeface="+mn-ea"/>
                <a:cs typeface="+mn-cs"/>
              </a:rPr>
              <a:t>To check data validity and integrity, you can add a CRC (cyclic redundancy check); a </a:t>
            </a:r>
            <a:r>
              <a:rPr lang="en-US" sz="1200" b="1" i="0" u="none" strike="noStrike" kern="1200" dirty="0">
                <a:solidFill>
                  <a:schemeClr val="tx1"/>
                </a:solidFill>
                <a:effectLst/>
                <a:latin typeface="Arial" charset="0"/>
                <a:ea typeface="+mn-ea"/>
                <a:cs typeface="+mn-cs"/>
                <a:hlinkClick r:id="rId3"/>
              </a:rPr>
              <a:t>CRC</a:t>
            </a:r>
            <a:r>
              <a:rPr lang="en-US" sz="1200" b="0" i="0" kern="1200" dirty="0">
                <a:solidFill>
                  <a:schemeClr val="tx1"/>
                </a:solidFill>
                <a:effectLst/>
                <a:latin typeface="Arial" charset="0"/>
                <a:ea typeface="+mn-ea"/>
                <a:cs typeface="+mn-cs"/>
              </a:rPr>
              <a:t> is a well established methods that looks for changes to raw data. A qualifier can then be added as well, which is a signal indicating whether or not a signal is valid. The CRC ensures the data that is sent out by one element is the same data received by another element.</a:t>
            </a:r>
          </a:p>
          <a:p>
            <a:pPr fontAlgn="base"/>
            <a:r>
              <a:rPr lang="en-US" sz="1200" b="0" i="0" kern="1200" dirty="0">
                <a:solidFill>
                  <a:schemeClr val="tx1"/>
                </a:solidFill>
                <a:effectLst/>
                <a:latin typeface="Arial" charset="0"/>
                <a:ea typeface="+mn-ea"/>
                <a:cs typeface="+mn-cs"/>
              </a:rPr>
              <a:t>Another common mechanism is an alive counter. An alive counter checks that the signal is new and not an old signal; an alive counter increases the count every time a signal goes out.</a:t>
            </a:r>
          </a:p>
          <a:p>
            <a:pPr fontAlgn="base"/>
            <a:r>
              <a:rPr lang="en-US" sz="1200" b="0" i="0" kern="1200" dirty="0">
                <a:solidFill>
                  <a:schemeClr val="tx1"/>
                </a:solidFill>
                <a:effectLst/>
                <a:latin typeface="Arial" charset="0"/>
                <a:ea typeface="+mn-ea"/>
                <a:cs typeface="+mn-cs"/>
              </a:rPr>
              <a:t>CRCs and alive counters can be used together to guarantee correct transmission. The final lesson on software requirements will also discuss a specific CRC protocol in more depth.</a:t>
            </a:r>
          </a:p>
          <a:p>
            <a:pPr lvl="1"/>
            <a:r>
              <a:rPr lang="en-US" dirty="0"/>
              <a:t>Not covered here, but you may try it at home (I know you won’t): </a:t>
            </a:r>
          </a:p>
          <a:p>
            <a:pPr lvl="2"/>
            <a:r>
              <a:rPr lang="en-US" dirty="0"/>
              <a:t>If the lane keeping assistance function does not take driver speed into account when deciding how much torque to apply, this could lead to a potentially hazardous situation where the system turns the wheel too abruptly at a high vehicle speed, or it provides too much extra torque on a sharp curve. The driver could lose control of the vehicle. So this idea could be part of a hazard and risk analysis, which would lead to a safety goal. Then you'd derive functional safety requirements from the safety goal. And finally you'd derive technical safety requirements from the functional safety requirements.</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60</a:t>
            </a:fld>
            <a:endParaRPr lang="en-US" altLang="zh-CN"/>
          </a:p>
        </p:txBody>
      </p:sp>
    </p:spTree>
    <p:extLst>
      <p:ext uri="{BB962C8B-B14F-4D97-AF65-F5344CB8AC3E}">
        <p14:creationId xmlns:p14="http://schemas.microsoft.com/office/powerpoint/2010/main" val="260198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Functional safety is the part of the overall safety of a system or piece of equipment that depends on automatic protection operating correctly in response to its inputs or failure in a predictable manner (fail-safe). (from Wikipedia)</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a:t>
            </a:fld>
            <a:endParaRPr lang="en-US" altLang="zh-CN"/>
          </a:p>
        </p:txBody>
      </p:sp>
    </p:spTree>
    <p:extLst>
      <p:ext uri="{BB962C8B-B14F-4D97-AF65-F5344CB8AC3E}">
        <p14:creationId xmlns:p14="http://schemas.microsoft.com/office/powerpoint/2010/main" val="35325417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the technical safety requirements will be allocated to different software elements such as the "LDW Safety Functionality" block, the "Data Transmission Integrity Check", or other relevant blocks inside the EPS ECU.</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63</a:t>
            </a:fld>
            <a:endParaRPr lang="en-US" altLang="zh-CN"/>
          </a:p>
        </p:txBody>
      </p:sp>
    </p:spTree>
    <p:extLst>
      <p:ext uri="{BB962C8B-B14F-4D97-AF65-F5344CB8AC3E}">
        <p14:creationId xmlns:p14="http://schemas.microsoft.com/office/powerpoint/2010/main" val="1681858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a:t>
            </a:r>
            <a:r>
              <a:rPr lang="en-US" dirty="0" err="1"/>
              <a:t>subelement</a:t>
            </a:r>
            <a:r>
              <a:rPr lang="en-US" dirty="0"/>
              <a:t> has an ASIL but another </a:t>
            </a:r>
            <a:r>
              <a:rPr lang="en-US" dirty="0" err="1"/>
              <a:t>subelement</a:t>
            </a:r>
            <a:r>
              <a:rPr lang="en-US" dirty="0"/>
              <a:t> is QM, then the same rule applies and both will take the highest ASIL.</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64</a:t>
            </a:fld>
            <a:endParaRPr lang="en-US" altLang="zh-CN"/>
          </a:p>
        </p:txBody>
      </p:sp>
    </p:spTree>
    <p:extLst>
      <p:ext uri="{BB962C8B-B14F-4D97-AF65-F5344CB8AC3E}">
        <p14:creationId xmlns:p14="http://schemas.microsoft.com/office/powerpoint/2010/main" val="128057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Safety plan</a:t>
            </a:r>
          </a:p>
          <a:p>
            <a:r>
              <a:rPr lang="en-US" dirty="0"/>
              <a:t>The safety plan gives an overview of how you are going to achieve a safe system. A few of the major elements include:</a:t>
            </a:r>
          </a:p>
          <a:p>
            <a:pPr lvl="1"/>
            <a:r>
              <a:rPr lang="en-US" dirty="0"/>
              <a:t>what system is under consideration</a:t>
            </a:r>
          </a:p>
          <a:p>
            <a:pPr lvl="1"/>
            <a:r>
              <a:rPr lang="en-US" dirty="0"/>
              <a:t>the goal of the project</a:t>
            </a:r>
          </a:p>
          <a:p>
            <a:pPr lvl="1"/>
            <a:r>
              <a:rPr lang="en-US" dirty="0"/>
              <a:t>what steps will be taken to ensure safety</a:t>
            </a:r>
          </a:p>
          <a:p>
            <a:pPr lvl="1"/>
            <a:r>
              <a:rPr lang="en-US" dirty="0"/>
              <a:t>the roles and personnel involved in the project</a:t>
            </a:r>
          </a:p>
          <a:p>
            <a:pPr lvl="1"/>
            <a:r>
              <a:rPr lang="en-US" dirty="0"/>
              <a:t>the project timeline</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65</a:t>
            </a:fld>
            <a:endParaRPr lang="en-US" altLang="zh-CN"/>
          </a:p>
        </p:txBody>
      </p:sp>
    </p:spTree>
    <p:extLst>
      <p:ext uri="{BB962C8B-B14F-4D97-AF65-F5344CB8AC3E}">
        <p14:creationId xmlns:p14="http://schemas.microsoft.com/office/powerpoint/2010/main" val="2679925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67</a:t>
            </a:fld>
            <a:endParaRPr lang="en-US" altLang="zh-CN"/>
          </a:p>
        </p:txBody>
      </p:sp>
    </p:spTree>
    <p:extLst>
      <p:ext uri="{BB962C8B-B14F-4D97-AF65-F5344CB8AC3E}">
        <p14:creationId xmlns:p14="http://schemas.microsoft.com/office/powerpoint/2010/main" val="1851114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Please note that the "in-context" development described here can become impractical due to a need to development custom software and hardware. To mitigate this, a commonly used approach is "Safety Element out of Context" (</a:t>
            </a:r>
            <a:r>
              <a:rPr lang="en-US" sz="1200" b="0" i="0" kern="1200" dirty="0" err="1">
                <a:solidFill>
                  <a:schemeClr val="tx1"/>
                </a:solidFill>
                <a:effectLst/>
                <a:latin typeface="Arial" charset="0"/>
                <a:ea typeface="+mn-ea"/>
                <a:cs typeface="+mn-cs"/>
              </a:rPr>
              <a:t>SEooC</a:t>
            </a:r>
            <a:r>
              <a:rPr lang="en-US" sz="1200" b="0" i="0" kern="1200" dirty="0">
                <a:solidFill>
                  <a:schemeClr val="tx1"/>
                </a:solidFill>
                <a:effectLst/>
                <a:latin typeface="Arial" charset="0"/>
                <a:ea typeface="+mn-ea"/>
                <a:cs typeface="+mn-cs"/>
              </a:rPr>
              <a:t>), which considers using standard safety hardware and software components to address functional safety implementation. You may enjoy </a:t>
            </a:r>
            <a:r>
              <a:rPr lang="en-US" sz="1200" b="0" i="0" u="none" strike="noStrike" kern="1200" dirty="0">
                <a:solidFill>
                  <a:schemeClr val="tx1"/>
                </a:solidFill>
                <a:effectLst/>
                <a:latin typeface="Arial" charset="0"/>
                <a:ea typeface="+mn-ea"/>
                <a:cs typeface="+mn-cs"/>
                <a:hlinkClick r:id="rId3"/>
              </a:rPr>
              <a:t>this interesting paper</a:t>
            </a:r>
            <a:r>
              <a:rPr lang="en-US" sz="1200" b="0" i="0" kern="1200" dirty="0">
                <a:solidFill>
                  <a:schemeClr val="tx1"/>
                </a:solidFill>
                <a:effectLst/>
                <a:latin typeface="Arial" charset="0"/>
                <a:ea typeface="+mn-ea"/>
                <a:cs typeface="+mn-cs"/>
              </a:rPr>
              <a:t> describing a practical approach to </a:t>
            </a:r>
            <a:r>
              <a:rPr lang="en-US" sz="1200" b="0" i="0" kern="1200" dirty="0" err="1">
                <a:solidFill>
                  <a:schemeClr val="tx1"/>
                </a:solidFill>
                <a:effectLst/>
                <a:latin typeface="Arial" charset="0"/>
                <a:ea typeface="+mn-ea"/>
                <a:cs typeface="+mn-cs"/>
              </a:rPr>
              <a:t>SEooC</a:t>
            </a:r>
            <a:r>
              <a:rPr lang="en-US" sz="1200" b="0" i="0" kern="1200" dirty="0">
                <a:solidFill>
                  <a:schemeClr val="tx1"/>
                </a:solidFill>
                <a:effectLst/>
                <a:latin typeface="Arial" charset="0"/>
                <a:ea typeface="+mn-ea"/>
                <a:cs typeface="+mn-cs"/>
              </a:rPr>
              <a:t>.</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68</a:t>
            </a:fld>
            <a:endParaRPr lang="en-US" altLang="zh-CN"/>
          </a:p>
        </p:txBody>
      </p:sp>
    </p:spTree>
    <p:extLst>
      <p:ext uri="{BB962C8B-B14F-4D97-AF65-F5344CB8AC3E}">
        <p14:creationId xmlns:p14="http://schemas.microsoft.com/office/powerpoint/2010/main" val="1203194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69</a:t>
            </a:fld>
            <a:endParaRPr lang="en-US" altLang="zh-CN"/>
          </a:p>
        </p:txBody>
      </p:sp>
    </p:spTree>
    <p:extLst>
      <p:ext uri="{BB962C8B-B14F-4D97-AF65-F5344CB8AC3E}">
        <p14:creationId xmlns:p14="http://schemas.microsoft.com/office/powerpoint/2010/main" val="1939413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Temporal</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71</a:t>
            </a:fld>
            <a:endParaRPr lang="en-US" altLang="zh-CN"/>
          </a:p>
        </p:txBody>
      </p:sp>
    </p:spTree>
    <p:extLst>
      <p:ext uri="{BB962C8B-B14F-4D97-AF65-F5344CB8AC3E}">
        <p14:creationId xmlns:p14="http://schemas.microsoft.com/office/powerpoint/2010/main" val="374210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Systems engineering helps you figure out what your vehicle needs to do and what your vehicle design needs to look like in order to remain safe.</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9</a:t>
            </a:fld>
            <a:endParaRPr lang="en-US" altLang="zh-CN"/>
          </a:p>
        </p:txBody>
      </p:sp>
    </p:spTree>
    <p:extLst>
      <p:ext uri="{BB962C8B-B14F-4D97-AF65-F5344CB8AC3E}">
        <p14:creationId xmlns:p14="http://schemas.microsoft.com/office/powerpoint/2010/main" val="272778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Autonomous vehicle technology is so new that standards like ISO 26262 do not yet even consider certain issues related to self-driving cars such as machine learning algorithms</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10</a:t>
            </a:fld>
            <a:endParaRPr lang="en-US" altLang="zh-CN"/>
          </a:p>
        </p:txBody>
      </p:sp>
    </p:spTree>
    <p:extLst>
      <p:ext uri="{BB962C8B-B14F-4D97-AF65-F5344CB8AC3E}">
        <p14:creationId xmlns:p14="http://schemas.microsoft.com/office/powerpoint/2010/main" val="3603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Arial" charset="0"/>
                <a:ea typeface="+mn-ea"/>
                <a:cs typeface="+mn-cs"/>
              </a:rPr>
              <a:t>As you travel down the left side of the V model, you will generally take requirements from the previous step and then refine them in the current step. It makes sense that requirements would be refined at each level; as you travel down the V, you dive into sub systems with increasing detail.</a:t>
            </a:r>
          </a:p>
          <a:p>
            <a:pPr fontAlgn="base"/>
            <a:r>
              <a:rPr lang="en-US" sz="1200" b="0" i="0" kern="1200" dirty="0">
                <a:solidFill>
                  <a:schemeClr val="tx1"/>
                </a:solidFill>
                <a:effectLst/>
                <a:latin typeface="Arial" charset="0"/>
                <a:ea typeface="+mn-ea"/>
                <a:cs typeface="+mn-cs"/>
              </a:rPr>
              <a:t>Then you start to move up the right side of the V. First, you'll test your temperature sensor to make sure it functions correctly according to its design requirements. You will do the same for all of the air conditioning subsystems. Then you will integrate the temperature sensor with the electronic control unit and run more tests to make sure they play well together.</a:t>
            </a:r>
          </a:p>
          <a:p>
            <a:pPr fontAlgn="base"/>
            <a:r>
              <a:rPr lang="en-US" sz="1200" b="0" i="0" kern="1200" dirty="0">
                <a:solidFill>
                  <a:schemeClr val="tx1"/>
                </a:solidFill>
                <a:effectLst/>
                <a:latin typeface="Arial" charset="0"/>
                <a:ea typeface="+mn-ea"/>
                <a:cs typeface="+mn-cs"/>
              </a:rPr>
              <a:t>You move up the V until you have a complete air conditioning system that functions according to its design specifications. You move up the V and integrate the air conditioning system with the other electronic systems in the vehicle, and then you test again. Eventually, when you get to the top right side of the V, you will have a complete car ready for production!</a:t>
            </a:r>
          </a:p>
          <a:p>
            <a:pPr fontAlgn="base"/>
            <a:r>
              <a:rPr lang="en-US" sz="1200" b="0" i="0" kern="1200" dirty="0">
                <a:solidFill>
                  <a:schemeClr val="tx1"/>
                </a:solidFill>
                <a:effectLst/>
                <a:latin typeface="Arial" charset="0"/>
                <a:ea typeface="+mn-ea"/>
                <a:cs typeface="+mn-cs"/>
              </a:rPr>
              <a:t>For every design step on the left side of the V, there is a corresponding test and integration step on the right side of the V. You test your system and then go back and see if the test results match the design requirements and specifications. The correspondence between the left and rights sides of the V is one of the advantages of the V model.</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15</a:t>
            </a:fld>
            <a:endParaRPr lang="en-US" altLang="zh-CN"/>
          </a:p>
        </p:txBody>
      </p:sp>
    </p:spTree>
    <p:extLst>
      <p:ext uri="{BB962C8B-B14F-4D97-AF65-F5344CB8AC3E}">
        <p14:creationId xmlns:p14="http://schemas.microsoft.com/office/powerpoint/2010/main" val="4229177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defines Automotive Safety Integrity Levels (ASIL) </a:t>
            </a:r>
          </a:p>
          <a:p>
            <a:pPr lvl="1"/>
            <a:r>
              <a:rPr lang="en-US" dirty="0"/>
              <a:t>ASIL-D most stringent, ASIL-A least stringent</a:t>
            </a:r>
            <a:endParaRPr lang="en-SE" dirty="0"/>
          </a:p>
          <a:p>
            <a:endParaRPr lang="en-SE"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16</a:t>
            </a:fld>
            <a:endParaRPr lang="en-US" altLang="zh-CN"/>
          </a:p>
        </p:txBody>
      </p:sp>
    </p:spTree>
    <p:extLst>
      <p:ext uri="{BB962C8B-B14F-4D97-AF65-F5344CB8AC3E}">
        <p14:creationId xmlns:p14="http://schemas.microsoft.com/office/powerpoint/2010/main" val="2006468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ISO 26262 compliance is not legally required. But most if not all automotive companies and automotive parts suppliers strive to make their products compliant with the standard. The standard provides a methodical, state-of-the-art framework for ensuring a safe electrical/electronic system.</a:t>
            </a:r>
          </a:p>
          <a:p>
            <a:endParaRPr lang="en-US" sz="1200" b="0" i="0" kern="1200" dirty="0">
              <a:solidFill>
                <a:schemeClr val="tx1"/>
              </a:solidFill>
              <a:effectLst/>
              <a:latin typeface="Arial" charset="0"/>
              <a:ea typeface="+mn-ea"/>
              <a:cs typeface="+mn-cs"/>
            </a:endParaRPr>
          </a:p>
          <a:p>
            <a:pPr fontAlgn="base"/>
            <a:r>
              <a:rPr lang="en-US" sz="1200" b="1" i="0" kern="1200" dirty="0">
                <a:solidFill>
                  <a:schemeClr val="tx1"/>
                </a:solidFill>
                <a:effectLst/>
                <a:latin typeface="Arial" charset="0"/>
                <a:ea typeface="+mn-ea"/>
                <a:cs typeface="+mn-cs"/>
              </a:rPr>
              <a:t>Vocabulary</a:t>
            </a:r>
          </a:p>
          <a:p>
            <a:pPr fontAlgn="base"/>
            <a:r>
              <a:rPr lang="en-US" sz="1200" b="0" i="0" kern="1200" dirty="0">
                <a:solidFill>
                  <a:schemeClr val="tx1"/>
                </a:solidFill>
                <a:effectLst/>
                <a:latin typeface="Arial" charset="0"/>
                <a:ea typeface="+mn-ea"/>
                <a:cs typeface="+mn-cs"/>
              </a:rPr>
              <a:t>This section contains definitions of each section of the complete ISO 26262 V model for your reference. The functional safety module goes into depth about some of these sections: item definition, hazard analysis and risk assessment, functional safety concept, technical safety concept, hardware and software development:</a:t>
            </a:r>
          </a:p>
          <a:p>
            <a:pPr fontAlgn="base"/>
            <a:r>
              <a:rPr lang="en-US" sz="1200" b="1" i="0" kern="1200" dirty="0">
                <a:solidFill>
                  <a:schemeClr val="tx1"/>
                </a:solidFill>
                <a:effectLst/>
                <a:latin typeface="Arial" charset="0"/>
                <a:ea typeface="+mn-ea"/>
                <a:cs typeface="+mn-cs"/>
              </a:rPr>
              <a:t>Management of Functional Safety</a:t>
            </a:r>
          </a:p>
          <a:p>
            <a:pPr fontAlgn="base"/>
            <a:r>
              <a:rPr lang="en-US" sz="1200" b="0" i="0" kern="1200" dirty="0">
                <a:solidFill>
                  <a:schemeClr val="tx1"/>
                </a:solidFill>
                <a:effectLst/>
                <a:latin typeface="Arial" charset="0"/>
                <a:ea typeface="+mn-ea"/>
                <a:cs typeface="+mn-cs"/>
              </a:rPr>
              <a:t>Here, the standard discusses overall planning. Planning involves designing a safety plan, which you will learn about in the Safety Plan lesson.</a:t>
            </a:r>
          </a:p>
          <a:p>
            <a:pPr fontAlgn="base"/>
            <a:r>
              <a:rPr lang="en-US" sz="1200" b="1" i="0" kern="1200" dirty="0">
                <a:solidFill>
                  <a:schemeClr val="tx1"/>
                </a:solidFill>
                <a:effectLst/>
                <a:latin typeface="Arial" charset="0"/>
                <a:ea typeface="+mn-ea"/>
                <a:cs typeface="+mn-cs"/>
              </a:rPr>
              <a:t>Concept Phase</a:t>
            </a:r>
          </a:p>
          <a:p>
            <a:pPr fontAlgn="base"/>
            <a:r>
              <a:rPr lang="en-US" sz="1200" b="0" i="0" kern="1200" dirty="0">
                <a:solidFill>
                  <a:schemeClr val="tx1"/>
                </a:solidFill>
                <a:effectLst/>
                <a:latin typeface="Arial" charset="0"/>
                <a:ea typeface="+mn-ea"/>
                <a:cs typeface="+mn-cs"/>
              </a:rPr>
              <a:t>The concept phase contains four parts:</a:t>
            </a:r>
          </a:p>
          <a:p>
            <a:pPr fontAlgn="base"/>
            <a:r>
              <a:rPr lang="en-US" sz="1200" b="1" i="0" kern="1200" dirty="0">
                <a:solidFill>
                  <a:schemeClr val="tx1"/>
                </a:solidFill>
                <a:effectLst/>
                <a:latin typeface="Arial" charset="0"/>
                <a:ea typeface="+mn-ea"/>
                <a:cs typeface="+mn-cs"/>
              </a:rPr>
              <a:t>Item definition</a:t>
            </a:r>
            <a:r>
              <a:rPr lang="en-US" sz="1200" b="0" i="0" kern="1200" dirty="0">
                <a:solidFill>
                  <a:schemeClr val="tx1"/>
                </a:solidFill>
                <a:effectLst/>
                <a:latin typeface="Arial" charset="0"/>
                <a:ea typeface="+mn-ea"/>
                <a:cs typeface="+mn-cs"/>
              </a:rPr>
              <a:t> The item definition specifies which vehicle system is being considered. The Hazard Analysis and Risk Assessment lesson goes into more depth about item definition.</a:t>
            </a:r>
          </a:p>
          <a:p>
            <a:pPr fontAlgn="base"/>
            <a:r>
              <a:rPr lang="en-US" sz="1200" b="1" i="0" kern="1200" dirty="0">
                <a:solidFill>
                  <a:schemeClr val="tx1"/>
                </a:solidFill>
                <a:effectLst/>
                <a:latin typeface="Arial" charset="0"/>
                <a:ea typeface="+mn-ea"/>
                <a:cs typeface="+mn-cs"/>
              </a:rPr>
              <a:t>Initiation of the safety lifecycle</a:t>
            </a:r>
            <a:r>
              <a:rPr lang="en-US" sz="1200" b="0" i="0" kern="1200" dirty="0">
                <a:solidFill>
                  <a:schemeClr val="tx1"/>
                </a:solidFill>
                <a:effectLst/>
                <a:latin typeface="Arial" charset="0"/>
                <a:ea typeface="+mn-ea"/>
                <a:cs typeface="+mn-cs"/>
              </a:rPr>
              <a:t> If your project only involves modifying an existing system, you figure out which parts of the functional safety will be affected. That way, you do not have to repeat work that was already done.</a:t>
            </a:r>
          </a:p>
          <a:p>
            <a:pPr fontAlgn="base"/>
            <a:r>
              <a:rPr lang="en-US" sz="1200" b="1" i="0" kern="1200" dirty="0">
                <a:solidFill>
                  <a:schemeClr val="tx1"/>
                </a:solidFill>
                <a:effectLst/>
                <a:latin typeface="Arial" charset="0"/>
                <a:ea typeface="+mn-ea"/>
                <a:cs typeface="+mn-cs"/>
              </a:rPr>
              <a:t>Hazard analysis and risk assessment</a:t>
            </a:r>
            <a:r>
              <a:rPr lang="en-US" sz="1200" b="0" i="0" kern="1200" dirty="0">
                <a:solidFill>
                  <a:schemeClr val="tx1"/>
                </a:solidFill>
                <a:effectLst/>
                <a:latin typeface="Arial" charset="0"/>
                <a:ea typeface="+mn-ea"/>
                <a:cs typeface="+mn-cs"/>
              </a:rPr>
              <a:t> In the hazard analysis and risk assessment (HARA), you figure out situations in which your system could malfunction and then evaluate risk. The output of the HARA are high level engineering requirements called safety goals.</a:t>
            </a:r>
          </a:p>
          <a:p>
            <a:pPr fontAlgn="base"/>
            <a:r>
              <a:rPr lang="en-US" sz="1200" b="1" i="0" kern="1200" dirty="0">
                <a:solidFill>
                  <a:schemeClr val="tx1"/>
                </a:solidFill>
                <a:effectLst/>
                <a:latin typeface="Arial" charset="0"/>
                <a:ea typeface="+mn-ea"/>
                <a:cs typeface="+mn-cs"/>
              </a:rPr>
              <a:t>Functional safety concept</a:t>
            </a:r>
            <a:r>
              <a:rPr lang="en-US" sz="1200" b="0" i="0" kern="1200" dirty="0">
                <a:solidFill>
                  <a:schemeClr val="tx1"/>
                </a:solidFill>
                <a:effectLst/>
                <a:latin typeface="Arial" charset="0"/>
                <a:ea typeface="+mn-ea"/>
                <a:cs typeface="+mn-cs"/>
              </a:rPr>
              <a:t> In this section, the safety goals are refined into safety requirements. These safety requirements are then allocated to the appropriate parts of the item's architecture.</a:t>
            </a:r>
          </a:p>
          <a:p>
            <a:pPr fontAlgn="base"/>
            <a:r>
              <a:rPr lang="en-US" sz="1200" b="1" i="0" kern="1200" dirty="0">
                <a:solidFill>
                  <a:schemeClr val="tx1"/>
                </a:solidFill>
                <a:effectLst/>
                <a:latin typeface="Arial" charset="0"/>
                <a:ea typeface="+mn-ea"/>
                <a:cs typeface="+mn-cs"/>
              </a:rPr>
              <a:t>Product development at the system level</a:t>
            </a:r>
          </a:p>
          <a:p>
            <a:pPr fontAlgn="base"/>
            <a:r>
              <a:rPr lang="en-US" sz="1200" b="0" i="0" kern="1200" dirty="0">
                <a:solidFill>
                  <a:schemeClr val="tx1"/>
                </a:solidFill>
                <a:effectLst/>
                <a:latin typeface="Arial" charset="0"/>
                <a:ea typeface="+mn-ea"/>
                <a:cs typeface="+mn-cs"/>
              </a:rPr>
              <a:t>This is the main design phase. You develop a technical solution that leads to a safe system. In this section, you specify technical safety requirements, system architecture and the system design according to the left side of the V model.</a:t>
            </a:r>
          </a:p>
          <a:p>
            <a:pPr fontAlgn="base"/>
            <a:r>
              <a:rPr lang="en-US" sz="1200" b="0" i="0" kern="1200" dirty="0">
                <a:solidFill>
                  <a:schemeClr val="tx1"/>
                </a:solidFill>
                <a:effectLst/>
                <a:latin typeface="Arial" charset="0"/>
                <a:ea typeface="+mn-ea"/>
                <a:cs typeface="+mn-cs"/>
              </a:rPr>
              <a:t>Then you test, integrate, verify and validate your system according to the right side of the V model.</a:t>
            </a:r>
          </a:p>
          <a:p>
            <a:pPr fontAlgn="base"/>
            <a:r>
              <a:rPr lang="en-US" sz="1200" b="1" i="0" kern="1200" dirty="0">
                <a:solidFill>
                  <a:schemeClr val="tx1"/>
                </a:solidFill>
                <a:effectLst/>
                <a:latin typeface="Arial" charset="0"/>
                <a:ea typeface="+mn-ea"/>
                <a:cs typeface="+mn-cs"/>
              </a:rPr>
              <a:t>Product development at the hardware level</a:t>
            </a:r>
          </a:p>
          <a:p>
            <a:pPr fontAlgn="base"/>
            <a:r>
              <a:rPr lang="en-US" sz="1200" b="0" i="0" kern="1200" dirty="0">
                <a:solidFill>
                  <a:schemeClr val="tx1"/>
                </a:solidFill>
                <a:effectLst/>
                <a:latin typeface="Arial" charset="0"/>
                <a:ea typeface="+mn-ea"/>
                <a:cs typeface="+mn-cs"/>
              </a:rPr>
              <a:t>Based on the system level technical requirements from the previous step, you develop the hardware. The hardware development process has its own V model; hardware design happens on the left side of the branch. The right side of the V model includes integration and testing.</a:t>
            </a:r>
          </a:p>
          <a:p>
            <a:pPr fontAlgn="base"/>
            <a:r>
              <a:rPr lang="en-US" sz="1200" b="1" i="0" kern="1200" dirty="0">
                <a:solidFill>
                  <a:schemeClr val="tx1"/>
                </a:solidFill>
                <a:effectLst/>
                <a:latin typeface="Arial" charset="0"/>
                <a:ea typeface="+mn-ea"/>
                <a:cs typeface="+mn-cs"/>
              </a:rPr>
              <a:t>Product development at the software level</a:t>
            </a:r>
          </a:p>
          <a:p>
            <a:pPr fontAlgn="base"/>
            <a:r>
              <a:rPr lang="en-US" sz="1200" b="0" i="0" kern="1200" dirty="0">
                <a:solidFill>
                  <a:schemeClr val="tx1"/>
                </a:solidFill>
                <a:effectLst/>
                <a:latin typeface="Arial" charset="0"/>
                <a:ea typeface="+mn-ea"/>
                <a:cs typeface="+mn-cs"/>
              </a:rPr>
              <a:t>Again, based on the system level technical requirements, you develop the software. The software also has its own V model with design on the left side and then integration as well as testing on the right side</a:t>
            </a:r>
          </a:p>
          <a:p>
            <a:pPr fontAlgn="base"/>
            <a:r>
              <a:rPr lang="en-US" sz="1200" b="1" i="0" kern="1200" dirty="0">
                <a:solidFill>
                  <a:schemeClr val="tx1"/>
                </a:solidFill>
                <a:effectLst/>
                <a:latin typeface="Arial" charset="0"/>
                <a:ea typeface="+mn-ea"/>
                <a:cs typeface="+mn-cs"/>
              </a:rPr>
              <a:t>Production and Operation</a:t>
            </a:r>
          </a:p>
          <a:p>
            <a:pPr fontAlgn="base"/>
            <a:r>
              <a:rPr lang="en-US" sz="1200" b="0" i="0" kern="1200" dirty="0">
                <a:solidFill>
                  <a:schemeClr val="tx1"/>
                </a:solidFill>
                <a:effectLst/>
                <a:latin typeface="Arial" charset="0"/>
                <a:ea typeface="+mn-ea"/>
                <a:cs typeface="+mn-cs"/>
              </a:rPr>
              <a:t>This section has two parts:</a:t>
            </a:r>
          </a:p>
          <a:p>
            <a:pPr fontAlgn="base"/>
            <a:r>
              <a:rPr lang="en-US" sz="1200" b="1" i="0" kern="1200" dirty="0">
                <a:solidFill>
                  <a:schemeClr val="tx1"/>
                </a:solidFill>
                <a:effectLst/>
                <a:latin typeface="Arial" charset="0"/>
                <a:ea typeface="+mn-ea"/>
                <a:cs typeface="+mn-cs"/>
              </a:rPr>
              <a:t>Production</a:t>
            </a:r>
            <a:r>
              <a:rPr lang="en-US" sz="1200" b="0" i="0" kern="1200" dirty="0">
                <a:solidFill>
                  <a:schemeClr val="tx1"/>
                </a:solidFill>
                <a:effectLst/>
                <a:latin typeface="Arial" charset="0"/>
                <a:ea typeface="+mn-ea"/>
                <a:cs typeface="+mn-cs"/>
              </a:rPr>
              <a:t> Discusses functional safety as it relates to manufacturing the vehicle (production). This part also discusses what to keep in mind once the vehicle is in consumers' hands (operation).</a:t>
            </a:r>
          </a:p>
          <a:p>
            <a:pPr fontAlgn="base"/>
            <a:r>
              <a:rPr lang="en-US" sz="1200" b="1" i="0" kern="1200" dirty="0">
                <a:solidFill>
                  <a:schemeClr val="tx1"/>
                </a:solidFill>
                <a:effectLst/>
                <a:latin typeface="Arial" charset="0"/>
                <a:ea typeface="+mn-ea"/>
                <a:cs typeface="+mn-cs"/>
              </a:rPr>
              <a:t>Operation, service (maintenance and repair), and decommissioning</a:t>
            </a:r>
            <a:r>
              <a:rPr lang="en-US" sz="1200" b="0" i="0" kern="1200" dirty="0">
                <a:solidFill>
                  <a:schemeClr val="tx1"/>
                </a:solidFill>
                <a:effectLst/>
                <a:latin typeface="Arial" charset="0"/>
                <a:ea typeface="+mn-ea"/>
                <a:cs typeface="+mn-cs"/>
              </a:rPr>
              <a:t> Operation is functional safety after customers have purchased the vehicle. Service refers to functional safety when the vehicle is being maintained and repaired. Decommissioning discusses what happens to a vehicle when no longer in service.</a:t>
            </a:r>
          </a:p>
          <a:p>
            <a:pPr fontAlgn="base"/>
            <a:r>
              <a:rPr lang="en-US" sz="1200" b="1" i="0" kern="1200" dirty="0">
                <a:solidFill>
                  <a:schemeClr val="tx1"/>
                </a:solidFill>
                <a:effectLst/>
                <a:latin typeface="Arial" charset="0"/>
                <a:ea typeface="+mn-ea"/>
                <a:cs typeface="+mn-cs"/>
              </a:rPr>
              <a:t>Supporting processes</a:t>
            </a:r>
          </a:p>
          <a:p>
            <a:pPr fontAlgn="base"/>
            <a:r>
              <a:rPr lang="en-US" sz="1200" b="0" i="0" kern="1200" dirty="0">
                <a:solidFill>
                  <a:schemeClr val="tx1"/>
                </a:solidFill>
                <a:effectLst/>
                <a:latin typeface="Arial" charset="0"/>
                <a:ea typeface="+mn-ea"/>
                <a:cs typeface="+mn-cs"/>
              </a:rPr>
              <a:t>The supporting processes contains a mix of different techniques. For example, the supporting processes section discusses how to approach changing a system that already exists. It also gives strategies for managing safety requirements.</a:t>
            </a:r>
          </a:p>
          <a:p>
            <a:pPr fontAlgn="base"/>
            <a:r>
              <a:rPr lang="en-US" sz="1200" b="1" i="0" kern="1200" dirty="0">
                <a:solidFill>
                  <a:schemeClr val="tx1"/>
                </a:solidFill>
                <a:effectLst/>
                <a:latin typeface="Arial" charset="0"/>
                <a:ea typeface="+mn-ea"/>
                <a:cs typeface="+mn-cs"/>
              </a:rPr>
              <a:t>ASIL-oriented and safety-oriented analysis</a:t>
            </a:r>
          </a:p>
          <a:p>
            <a:pPr fontAlgn="base"/>
            <a:r>
              <a:rPr lang="en-US" sz="1200" b="0" i="0" kern="1200" dirty="0">
                <a:solidFill>
                  <a:schemeClr val="tx1"/>
                </a:solidFill>
                <a:effectLst/>
                <a:latin typeface="Arial" charset="0"/>
                <a:ea typeface="+mn-ea"/>
                <a:cs typeface="+mn-cs"/>
              </a:rPr>
              <a:t>This section goes into depth about ASIL decomposition and other analysis tools. You will learn about ASIL decomposition in the module.</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17</a:t>
            </a:fld>
            <a:endParaRPr lang="en-US" altLang="zh-CN"/>
          </a:p>
        </p:txBody>
      </p:sp>
    </p:spTree>
    <p:extLst>
      <p:ext uri="{BB962C8B-B14F-4D97-AF65-F5344CB8AC3E}">
        <p14:creationId xmlns:p14="http://schemas.microsoft.com/office/powerpoint/2010/main" val="419349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C03966-D6FD-4DDD-A95C-2C7993E51B97}"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a:xfrm>
            <a:off x="457200" y="6553200"/>
            <a:ext cx="2133600" cy="244475"/>
          </a:xfr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30035"/>
            <a:ext cx="2133600" cy="244475"/>
          </a:xfrm>
          <a:ln/>
        </p:spPr>
        <p:txBody>
          <a:bodyPr/>
          <a:lstStyle>
            <a:lvl1pPr>
              <a:defRPr/>
            </a:lvl1pPr>
          </a:lstStyle>
          <a:p>
            <a:pPr>
              <a:defRPr/>
            </a:pPr>
            <a:fld id="{F57F456A-00AF-44E6-8D70-638C0D0130FF}"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B0C9B42-DC4F-4955-8A6B-AF74C68745B6}"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52C1126-23CC-4559-B546-BAC515D1D40A}"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4"/>
            <a:ext cx="4040188"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4"/>
            <a:ext cx="4041775"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2DB2DEA-3332-4DF6-A348-197FA3F2EA8F}"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CN"/>
              <a:t>Click to edit Master title style</a:t>
            </a:r>
            <a:endParaRPr lang="zh-CN" altLang="en-US"/>
          </a:p>
        </p:txBody>
      </p:sp>
      <p:sp>
        <p:nvSpPr>
          <p:cNvPr id="3" name="Text Placeholder 2"/>
          <p:cNvSpPr>
            <a:spLocks noGrp="1"/>
          </p:cNvSpPr>
          <p:nvPr>
            <p:ph type="body" sz="half" idx="1"/>
          </p:nvPr>
        </p:nvSpPr>
        <p:spPr>
          <a:xfrm>
            <a:off x="457200" y="1600200"/>
            <a:ext cx="4038600" cy="452596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8309577-EEFF-4D12-A7EE-88AD1DC79305}"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2954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Lst>
  <p:hf hdr="0" ftr="0" dt="0"/>
  <p:txStyles>
    <p:titleStyle>
      <a:lvl1pPr algn="ctr" rtl="0" eaLnBrk="1" fontAlgn="base" hangingPunct="1">
        <a:spcBef>
          <a:spcPct val="0"/>
        </a:spcBef>
        <a:spcAft>
          <a:spcPct val="0"/>
        </a:spcAft>
        <a:defRPr sz="40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dacity.com/course/self-driving-car-engineer-nanodegree--nd013"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classroom.udacity.com/nanodegrees/nd013/parts/6047fe34-d93c-4f50-8336-b70ef10cb4b2/modules/6dc3d743-2b0f-4ae6-97b7-e2ff866f17ef/lessons/6c774579-9d59-43fe-8e0e-0700dd440861/concepts/70bf150a-67f5-4e77-9d31-a22da3434e21"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9C22-43DB-4CF1-9478-5B5914CD68E3}"/>
              </a:ext>
            </a:extLst>
          </p:cNvPr>
          <p:cNvSpPr>
            <a:spLocks noGrp="1"/>
          </p:cNvSpPr>
          <p:nvPr>
            <p:ph type="ctrTitle"/>
          </p:nvPr>
        </p:nvSpPr>
        <p:spPr/>
        <p:txBody>
          <a:bodyPr/>
          <a:lstStyle/>
          <a:p>
            <a:r>
              <a:rPr lang="en-US"/>
              <a:t>L2 Functional Safety</a:t>
            </a:r>
            <a:endParaRPr lang="en-SE" dirty="0"/>
          </a:p>
        </p:txBody>
      </p:sp>
      <p:sp>
        <p:nvSpPr>
          <p:cNvPr id="3" name="Subtitle 2">
            <a:extLst>
              <a:ext uri="{FF2B5EF4-FFF2-40B4-BE49-F238E27FC236}">
                <a16:creationId xmlns:a16="http://schemas.microsoft.com/office/drawing/2014/main" id="{DF4F0A68-9DF3-4C69-98DF-06276D6EC073}"/>
              </a:ext>
            </a:extLst>
          </p:cNvPr>
          <p:cNvSpPr>
            <a:spLocks noGrp="1"/>
          </p:cNvSpPr>
          <p:nvPr>
            <p:ph type="subTitle" idx="1"/>
          </p:nvPr>
        </p:nvSpPr>
        <p:spPr/>
        <p:txBody>
          <a:bodyPr/>
          <a:lstStyle/>
          <a:p>
            <a:r>
              <a:rPr lang="en-US"/>
              <a:t>Zonghua </a:t>
            </a:r>
            <a:r>
              <a:rPr lang="en-US" dirty="0"/>
              <a:t>Gu 2021</a:t>
            </a:r>
            <a:endParaRPr lang="en-SE" dirty="0"/>
          </a:p>
        </p:txBody>
      </p:sp>
      <p:sp>
        <p:nvSpPr>
          <p:cNvPr id="4" name="Slide Number Placeholder 3">
            <a:extLst>
              <a:ext uri="{FF2B5EF4-FFF2-40B4-BE49-F238E27FC236}">
                <a16:creationId xmlns:a16="http://schemas.microsoft.com/office/drawing/2014/main" id="{4B263021-74D3-4F09-91B6-CABEF5EC6ED7}"/>
              </a:ext>
            </a:extLst>
          </p:cNvPr>
          <p:cNvSpPr>
            <a:spLocks noGrp="1"/>
          </p:cNvSpPr>
          <p:nvPr>
            <p:ph type="sldNum" sz="quarter" idx="12"/>
          </p:nvPr>
        </p:nvSpPr>
        <p:spPr/>
        <p:txBody>
          <a:bodyPr/>
          <a:lstStyle/>
          <a:p>
            <a:pPr>
              <a:defRPr/>
            </a:pPr>
            <a:fld id="{D5C03966-D6FD-4DDD-A95C-2C7993E51B97}" type="slidenum">
              <a:rPr lang="en-US" altLang="zh-CN" smtClean="0"/>
              <a:pPr>
                <a:defRPr/>
              </a:pPr>
              <a:t>1</a:t>
            </a:fld>
            <a:endParaRPr lang="en-US" altLang="zh-CN"/>
          </a:p>
        </p:txBody>
      </p:sp>
      <p:pic>
        <p:nvPicPr>
          <p:cNvPr id="5" name="Picture 4">
            <a:extLst>
              <a:ext uri="{FF2B5EF4-FFF2-40B4-BE49-F238E27FC236}">
                <a16:creationId xmlns:a16="http://schemas.microsoft.com/office/drawing/2014/main" id="{09033D5D-55C9-42BA-B01B-22938AD5C039}"/>
              </a:ext>
            </a:extLst>
          </p:cNvPr>
          <p:cNvPicPr>
            <a:picLocks noChangeAspect="1"/>
          </p:cNvPicPr>
          <p:nvPr/>
        </p:nvPicPr>
        <p:blipFill>
          <a:blip r:embed="rId2"/>
          <a:stretch>
            <a:fillRect/>
          </a:stretch>
        </p:blipFill>
        <p:spPr>
          <a:xfrm>
            <a:off x="2141984" y="4438649"/>
            <a:ext cx="4860032" cy="1986805"/>
          </a:xfrm>
          <a:prstGeom prst="rect">
            <a:avLst/>
          </a:prstGeom>
        </p:spPr>
      </p:pic>
      <p:sp>
        <p:nvSpPr>
          <p:cNvPr id="11" name="TextBox 10">
            <a:extLst>
              <a:ext uri="{FF2B5EF4-FFF2-40B4-BE49-F238E27FC236}">
                <a16:creationId xmlns:a16="http://schemas.microsoft.com/office/drawing/2014/main" id="{50F98935-8B28-4007-9E35-6D7DE11EAEFF}"/>
              </a:ext>
            </a:extLst>
          </p:cNvPr>
          <p:cNvSpPr txBox="1"/>
          <p:nvPr/>
        </p:nvSpPr>
        <p:spPr>
          <a:xfrm>
            <a:off x="2123728" y="6457890"/>
            <a:ext cx="5904656" cy="400110"/>
          </a:xfrm>
          <a:prstGeom prst="rect">
            <a:avLst/>
          </a:prstGeom>
          <a:noFill/>
        </p:spPr>
        <p:txBody>
          <a:bodyPr wrap="square">
            <a:spAutoFit/>
          </a:bodyPr>
          <a:lstStyle/>
          <a:p>
            <a:r>
              <a:rPr lang="en-US" sz="1000" dirty="0"/>
              <a:t>Acknowledgement: some materials based on Udacity Self Driving Car Engineer Nanodegree MOOC</a:t>
            </a:r>
          </a:p>
          <a:p>
            <a:r>
              <a:rPr lang="en-US" sz="1000" dirty="0">
                <a:hlinkClick r:id="rId3"/>
              </a:rPr>
              <a:t>https://www.udacity.com/course/self-driving-car-engineer-nanodegree--nd013</a:t>
            </a:r>
            <a:r>
              <a:rPr lang="en-US" sz="1000" dirty="0"/>
              <a:t> </a:t>
            </a:r>
            <a:endParaRPr lang="en-SE" sz="1000" dirty="0"/>
          </a:p>
        </p:txBody>
      </p:sp>
    </p:spTree>
    <p:extLst>
      <p:ext uri="{BB962C8B-B14F-4D97-AF65-F5344CB8AC3E}">
        <p14:creationId xmlns:p14="http://schemas.microsoft.com/office/powerpoint/2010/main" val="147044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1E9E0-1C34-4165-A353-F8C7507AC10E}"/>
              </a:ext>
            </a:extLst>
          </p:cNvPr>
          <p:cNvSpPr>
            <a:spLocks noGrp="1"/>
          </p:cNvSpPr>
          <p:nvPr>
            <p:ph type="title"/>
          </p:nvPr>
        </p:nvSpPr>
        <p:spPr/>
        <p:txBody>
          <a:bodyPr/>
          <a:lstStyle/>
          <a:p>
            <a:r>
              <a:rPr lang="en-US" dirty="0"/>
              <a:t> Identifying Hazards</a:t>
            </a:r>
            <a:endParaRPr lang="en-SE" dirty="0"/>
          </a:p>
        </p:txBody>
      </p:sp>
      <p:sp>
        <p:nvSpPr>
          <p:cNvPr id="3" name="Content Placeholder 2">
            <a:extLst>
              <a:ext uri="{FF2B5EF4-FFF2-40B4-BE49-F238E27FC236}">
                <a16:creationId xmlns:a16="http://schemas.microsoft.com/office/drawing/2014/main" id="{799AB37B-5793-41D7-8925-7FB737480A96}"/>
              </a:ext>
            </a:extLst>
          </p:cNvPr>
          <p:cNvSpPr>
            <a:spLocks noGrp="1"/>
          </p:cNvSpPr>
          <p:nvPr>
            <p:ph idx="1"/>
          </p:nvPr>
        </p:nvSpPr>
        <p:spPr>
          <a:xfrm>
            <a:off x="457200" y="1295400"/>
            <a:ext cx="8229600" cy="5373960"/>
          </a:xfrm>
        </p:spPr>
        <p:txBody>
          <a:bodyPr>
            <a:normAutofit fontScale="70000" lnSpcReduction="20000"/>
          </a:bodyPr>
          <a:lstStyle/>
          <a:p>
            <a:r>
              <a:rPr lang="en-US" dirty="0"/>
              <a:t>Three general causes for accidents</a:t>
            </a:r>
          </a:p>
          <a:p>
            <a:pPr lvl="1"/>
            <a:r>
              <a:rPr lang="en-US" dirty="0"/>
              <a:t>Human error</a:t>
            </a:r>
          </a:p>
          <a:p>
            <a:pPr lvl="2"/>
            <a:r>
              <a:rPr lang="en-US" dirty="0"/>
              <a:t>The National Highway and Transportation Safety Administration estimates that 94% of car accidents in USA involve human error.</a:t>
            </a:r>
          </a:p>
          <a:p>
            <a:pPr lvl="1"/>
            <a:r>
              <a:rPr lang="en-US" dirty="0"/>
              <a:t>Technology error</a:t>
            </a:r>
          </a:p>
          <a:p>
            <a:pPr lvl="2"/>
            <a:r>
              <a:rPr lang="en-US" dirty="0"/>
              <a:t>Software bugs are a major source of technology error.</a:t>
            </a:r>
          </a:p>
          <a:p>
            <a:pPr lvl="1"/>
            <a:r>
              <a:rPr lang="en-US" dirty="0"/>
              <a:t>Human-technology interaction error</a:t>
            </a:r>
          </a:p>
          <a:p>
            <a:pPr lvl="2"/>
            <a:r>
              <a:rPr lang="en-US" dirty="0"/>
              <a:t>Whenever a human and a machine share control of a system, extra care needs to be taken when evaluating safety; the boundary between what the human is supposed to do and what the machine is supposed to do needs to be clear.</a:t>
            </a:r>
          </a:p>
          <a:p>
            <a:pPr lvl="2"/>
            <a:r>
              <a:rPr lang="en-US" dirty="0"/>
              <a:t>Drivers need to understand the warning signals coming from ADAS systems; interfaces need to make it clear when the vehicle expects us to take over. </a:t>
            </a:r>
          </a:p>
          <a:p>
            <a:pPr lvl="2"/>
            <a:r>
              <a:rPr lang="en-US" dirty="0"/>
              <a:t>Some companies (e.g., Waymo) has argued that low-levels of automation are not safe, since it is unrealistic to expect drivers to keep their hands on the steering wheel and be prepared to take over for long durations of time.</a:t>
            </a:r>
          </a:p>
          <a:p>
            <a:pPr lvl="2"/>
            <a:r>
              <a:rPr lang="en-US" dirty="0"/>
              <a:t>High levels of automation (L4/L5) will remove hazards due to human-technology interactions.</a:t>
            </a:r>
          </a:p>
          <a:p>
            <a:pPr lvl="2"/>
            <a:endParaRPr lang="en-SE" dirty="0"/>
          </a:p>
        </p:txBody>
      </p:sp>
      <p:sp>
        <p:nvSpPr>
          <p:cNvPr id="4" name="Slide Number Placeholder 3">
            <a:extLst>
              <a:ext uri="{FF2B5EF4-FFF2-40B4-BE49-F238E27FC236}">
                <a16:creationId xmlns:a16="http://schemas.microsoft.com/office/drawing/2014/main" id="{7452523A-3BE2-4B66-9DE6-4B0537F539C8}"/>
              </a:ext>
            </a:extLst>
          </p:cNvPr>
          <p:cNvSpPr>
            <a:spLocks noGrp="1"/>
          </p:cNvSpPr>
          <p:nvPr>
            <p:ph type="sldNum" sz="quarter" idx="12"/>
          </p:nvPr>
        </p:nvSpPr>
        <p:spPr/>
        <p:txBody>
          <a:bodyPr/>
          <a:lstStyle/>
          <a:p>
            <a:pPr>
              <a:defRPr/>
            </a:pPr>
            <a:fld id="{F57F456A-00AF-44E6-8D70-638C0D0130FF}" type="slidenum">
              <a:rPr lang="en-US" altLang="zh-CN" smtClean="0"/>
              <a:pPr>
                <a:defRPr/>
              </a:pPr>
              <a:t>10</a:t>
            </a:fld>
            <a:endParaRPr lang="en-US" altLang="zh-CN"/>
          </a:p>
        </p:txBody>
      </p:sp>
    </p:spTree>
    <p:extLst>
      <p:ext uri="{BB962C8B-B14F-4D97-AF65-F5344CB8AC3E}">
        <p14:creationId xmlns:p14="http://schemas.microsoft.com/office/powerpoint/2010/main" val="2435993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FFA0-17F0-45E0-83B2-5D036DB33137}"/>
              </a:ext>
            </a:extLst>
          </p:cNvPr>
          <p:cNvSpPr>
            <a:spLocks noGrp="1"/>
          </p:cNvSpPr>
          <p:nvPr>
            <p:ph type="title"/>
          </p:nvPr>
        </p:nvSpPr>
        <p:spPr/>
        <p:txBody>
          <a:bodyPr/>
          <a:lstStyle/>
          <a:p>
            <a:r>
              <a:rPr lang="en-US" dirty="0"/>
              <a:t>Quiz</a:t>
            </a:r>
            <a:endParaRPr lang="en-SE" dirty="0"/>
          </a:p>
        </p:txBody>
      </p:sp>
      <p:sp>
        <p:nvSpPr>
          <p:cNvPr id="3" name="Content Placeholder 2">
            <a:extLst>
              <a:ext uri="{FF2B5EF4-FFF2-40B4-BE49-F238E27FC236}">
                <a16:creationId xmlns:a16="http://schemas.microsoft.com/office/drawing/2014/main" id="{667152E8-4E25-4632-AD3F-D85E0440D13B}"/>
              </a:ext>
            </a:extLst>
          </p:cNvPr>
          <p:cNvSpPr>
            <a:spLocks noGrp="1"/>
          </p:cNvSpPr>
          <p:nvPr>
            <p:ph idx="1"/>
          </p:nvPr>
        </p:nvSpPr>
        <p:spPr>
          <a:xfrm>
            <a:off x="457200" y="1295400"/>
            <a:ext cx="8229600" cy="5562600"/>
          </a:xfrm>
        </p:spPr>
        <p:txBody>
          <a:bodyPr>
            <a:normAutofit fontScale="92500" lnSpcReduction="10000"/>
          </a:bodyPr>
          <a:lstStyle/>
          <a:p>
            <a:r>
              <a:rPr lang="en-US" dirty="0"/>
              <a:t>Classify the causes for the following</a:t>
            </a:r>
          </a:p>
          <a:p>
            <a:pPr lvl="1"/>
            <a:r>
              <a:rPr lang="en-US" dirty="0"/>
              <a:t>1. A software bug causes the vehicle to accelerate inadvertently.</a:t>
            </a:r>
          </a:p>
          <a:p>
            <a:pPr lvl="1"/>
            <a:r>
              <a:rPr lang="en-US" dirty="0"/>
              <a:t>2. A driver goes too fast around a curve and falls off the road.</a:t>
            </a:r>
          </a:p>
          <a:p>
            <a:pPr lvl="1"/>
            <a:r>
              <a:rPr lang="en-US" dirty="0"/>
              <a:t>3. A radar-based vehicle detection system is too sensitive and buzzes even when a crash is not imminent. The driver ignores warnings, which could lead to an accident if a crash were imminent.</a:t>
            </a:r>
          </a:p>
          <a:p>
            <a:r>
              <a:rPr lang="en-US" cap="all" dirty="0"/>
              <a:t>ANS: </a:t>
            </a:r>
            <a:r>
              <a:rPr lang="en-US" dirty="0"/>
              <a:t>1. Technology error; 2. Human error; 3. Human-technology interaction error</a:t>
            </a:r>
            <a:br>
              <a:rPr lang="en-US" cap="all" dirty="0"/>
            </a:br>
            <a:endParaRPr lang="en-SE" dirty="0"/>
          </a:p>
        </p:txBody>
      </p:sp>
      <p:sp>
        <p:nvSpPr>
          <p:cNvPr id="4" name="Slide Number Placeholder 3">
            <a:extLst>
              <a:ext uri="{FF2B5EF4-FFF2-40B4-BE49-F238E27FC236}">
                <a16:creationId xmlns:a16="http://schemas.microsoft.com/office/drawing/2014/main" id="{DC4A818C-DA83-48C5-8CAF-0AD6203725E7}"/>
              </a:ext>
            </a:extLst>
          </p:cNvPr>
          <p:cNvSpPr>
            <a:spLocks noGrp="1"/>
          </p:cNvSpPr>
          <p:nvPr>
            <p:ph type="sldNum" sz="quarter" idx="12"/>
          </p:nvPr>
        </p:nvSpPr>
        <p:spPr/>
        <p:txBody>
          <a:bodyPr/>
          <a:lstStyle/>
          <a:p>
            <a:pPr>
              <a:defRPr/>
            </a:pPr>
            <a:fld id="{F57F456A-00AF-44E6-8D70-638C0D0130FF}" type="slidenum">
              <a:rPr lang="en-US" altLang="zh-CN" smtClean="0"/>
              <a:pPr>
                <a:defRPr/>
              </a:pPr>
              <a:t>11</a:t>
            </a:fld>
            <a:endParaRPr lang="en-US" altLang="zh-CN"/>
          </a:p>
        </p:txBody>
      </p:sp>
    </p:spTree>
    <p:extLst>
      <p:ext uri="{BB962C8B-B14F-4D97-AF65-F5344CB8AC3E}">
        <p14:creationId xmlns:p14="http://schemas.microsoft.com/office/powerpoint/2010/main" val="73091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C46A-F77C-468C-A1B6-E7F4D7A8DE42}"/>
              </a:ext>
            </a:extLst>
          </p:cNvPr>
          <p:cNvSpPr>
            <a:spLocks noGrp="1"/>
          </p:cNvSpPr>
          <p:nvPr>
            <p:ph type="title"/>
          </p:nvPr>
        </p:nvSpPr>
        <p:spPr/>
        <p:txBody>
          <a:bodyPr/>
          <a:lstStyle/>
          <a:p>
            <a:r>
              <a:rPr lang="en-US" sz="3600" dirty="0"/>
              <a:t>ASIL (Automotive Safety Integrity Level)</a:t>
            </a:r>
            <a:endParaRPr lang="en-SE" sz="3600" dirty="0"/>
          </a:p>
        </p:txBody>
      </p:sp>
      <p:sp>
        <p:nvSpPr>
          <p:cNvPr id="3" name="Content Placeholder 2">
            <a:extLst>
              <a:ext uri="{FF2B5EF4-FFF2-40B4-BE49-F238E27FC236}">
                <a16:creationId xmlns:a16="http://schemas.microsoft.com/office/drawing/2014/main" id="{0145336F-0741-45AC-9200-DF5123FA3769}"/>
              </a:ext>
            </a:extLst>
          </p:cNvPr>
          <p:cNvSpPr>
            <a:spLocks noGrp="1"/>
          </p:cNvSpPr>
          <p:nvPr>
            <p:ph idx="1"/>
          </p:nvPr>
        </p:nvSpPr>
        <p:spPr/>
        <p:txBody>
          <a:bodyPr>
            <a:normAutofit fontScale="85000" lnSpcReduction="10000"/>
          </a:bodyPr>
          <a:lstStyle/>
          <a:p>
            <a:r>
              <a:rPr lang="en-US" dirty="0"/>
              <a:t>The ISO 26262 standard defines 4 ASILs: ASIL A, ASIL B, ASIL C and ASIL D.</a:t>
            </a:r>
          </a:p>
          <a:p>
            <a:pPr lvl="1"/>
            <a:r>
              <a:rPr lang="en-US" dirty="0"/>
              <a:t>ASIL D represents a hazardous situation with the highest risk whereas ASIL A represents lower risk. ASIL is a key term in automotive functional safety.</a:t>
            </a:r>
          </a:p>
          <a:p>
            <a:pPr lvl="1"/>
            <a:r>
              <a:rPr lang="en-US" dirty="0"/>
              <a:t>There is one more level of risk below ASIL A called QM (Quality Managed), which means that development according to accepted quality principles is sufficient to reduce risk. QM is not covered by ISO 26262; it is covered by another standard IATF 16949.</a:t>
            </a:r>
          </a:p>
          <a:p>
            <a:r>
              <a:rPr lang="en-US" dirty="0"/>
              <a:t>ASILs are determined by Hazard Analysis and Risk Assessment (HARA), discussed later.</a:t>
            </a:r>
          </a:p>
          <a:p>
            <a:endParaRPr lang="en-SE" dirty="0"/>
          </a:p>
        </p:txBody>
      </p:sp>
      <p:sp>
        <p:nvSpPr>
          <p:cNvPr id="4" name="Slide Number Placeholder 3">
            <a:extLst>
              <a:ext uri="{FF2B5EF4-FFF2-40B4-BE49-F238E27FC236}">
                <a16:creationId xmlns:a16="http://schemas.microsoft.com/office/drawing/2014/main" id="{FDD0801A-9E89-4C58-A6AB-C5A59278E4BC}"/>
              </a:ext>
            </a:extLst>
          </p:cNvPr>
          <p:cNvSpPr>
            <a:spLocks noGrp="1"/>
          </p:cNvSpPr>
          <p:nvPr>
            <p:ph type="sldNum" sz="quarter" idx="12"/>
          </p:nvPr>
        </p:nvSpPr>
        <p:spPr/>
        <p:txBody>
          <a:bodyPr/>
          <a:lstStyle/>
          <a:p>
            <a:pPr>
              <a:defRPr/>
            </a:pPr>
            <a:fld id="{F57F456A-00AF-44E6-8D70-638C0D0130FF}" type="slidenum">
              <a:rPr lang="en-US" altLang="zh-CN" smtClean="0"/>
              <a:pPr>
                <a:defRPr/>
              </a:pPr>
              <a:t>12</a:t>
            </a:fld>
            <a:endParaRPr lang="en-US" altLang="zh-CN"/>
          </a:p>
        </p:txBody>
      </p:sp>
    </p:spTree>
    <p:extLst>
      <p:ext uri="{BB962C8B-B14F-4D97-AF65-F5344CB8AC3E}">
        <p14:creationId xmlns:p14="http://schemas.microsoft.com/office/powerpoint/2010/main" val="2265132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80E0-800C-49B6-9827-A9880D2EBC65}"/>
              </a:ext>
            </a:extLst>
          </p:cNvPr>
          <p:cNvSpPr>
            <a:spLocks noGrp="1"/>
          </p:cNvSpPr>
          <p:nvPr>
            <p:ph type="title"/>
          </p:nvPr>
        </p:nvSpPr>
        <p:spPr/>
        <p:txBody>
          <a:bodyPr/>
          <a:lstStyle/>
          <a:p>
            <a:r>
              <a:rPr lang="en-US" dirty="0"/>
              <a:t>Evaluating Risk</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35C5CC-1E6A-43F2-A576-E82C698DE146}"/>
                  </a:ext>
                </a:extLst>
              </p:cNvPr>
              <p:cNvSpPr>
                <a:spLocks noGrp="1"/>
              </p:cNvSpPr>
              <p:nvPr>
                <p:ph idx="1"/>
              </p:nvPr>
            </p:nvSpPr>
            <p:spPr>
              <a:xfrm>
                <a:off x="457200" y="1295400"/>
                <a:ext cx="8229600" cy="2709664"/>
              </a:xfrm>
            </p:spPr>
            <p:txBody>
              <a:bodyPr>
                <a:normAutofit fontScale="62500" lnSpcReduction="20000"/>
              </a:bodyPr>
              <a:lstStyle/>
              <a:p>
                <a:r>
                  <a:rPr lang="en-US" dirty="0">
                    <a:solidFill>
                      <a:srgbClr val="FF0000"/>
                    </a:solidFill>
                  </a:rPr>
                  <a:t>risk = probability of occurrence </a:t>
                </a:r>
                <a14:m>
                  <m:oMath xmlns:m="http://schemas.openxmlformats.org/officeDocument/2006/math">
                    <m:r>
                      <a:rPr lang="en-US" b="0" i="1" dirty="0" smtClean="0">
                        <a:solidFill>
                          <a:srgbClr val="FF0000"/>
                        </a:solidFill>
                        <a:latin typeface="Cambria Math" panose="02040503050406030204" pitchFamily="18" charset="0"/>
                      </a:rPr>
                      <m:t>×</m:t>
                    </m:r>
                  </m:oMath>
                </a14:m>
                <a:r>
                  <a:rPr lang="en-US" dirty="0">
                    <a:solidFill>
                      <a:srgbClr val="FF0000"/>
                    </a:solidFill>
                  </a:rPr>
                  <a:t> severity of the harm</a:t>
                </a:r>
              </a:p>
              <a:p>
                <a:r>
                  <a:rPr lang="en-US" dirty="0"/>
                  <a:t>Probability of occurrence refers to how often a driving situation occurs. </a:t>
                </a:r>
              </a:p>
              <a:p>
                <a:pPr lvl="1"/>
                <a:r>
                  <a:rPr lang="en-US" dirty="0"/>
                  <a:t>Low for driving on a snowy mountainside (2); high for city driving (4). </a:t>
                </a:r>
              </a:p>
              <a:p>
                <a:r>
                  <a:rPr lang="en-US" dirty="0"/>
                  <a:t>Severity of the harm refers to how bad the injury is.</a:t>
                </a:r>
              </a:p>
              <a:p>
                <a:pPr lvl="1"/>
                <a:r>
                  <a:rPr lang="en-US" dirty="0"/>
                  <a:t>A Power Steering malfunction may cause fatal injury for driving on a snowy mountainside (4), but unlikely or no injury for city driving (2)</a:t>
                </a:r>
              </a:p>
              <a:p>
                <a:r>
                  <a:rPr lang="en-US" dirty="0"/>
                  <a:t>Risk of Power Steering malfunction for driving on a snowy mountainside is calculated as </a:t>
                </a:r>
                <a14:m>
                  <m:oMath xmlns:m="http://schemas.openxmlformats.org/officeDocument/2006/math">
                    <m:r>
                      <a:rPr lang="en-US" b="0" i="1" smtClean="0">
                        <a:latin typeface="Cambria Math" panose="02040503050406030204" pitchFamily="18" charset="0"/>
                      </a:rPr>
                      <m:t>2×4=8</m:t>
                    </m:r>
                  </m:oMath>
                </a14:m>
                <a:r>
                  <a:rPr lang="en-US" dirty="0"/>
                  <a:t>.</a:t>
                </a:r>
                <a:endParaRPr lang="en-SE" dirty="0"/>
              </a:p>
            </p:txBody>
          </p:sp>
        </mc:Choice>
        <mc:Fallback xmlns="">
          <p:sp>
            <p:nvSpPr>
              <p:cNvPr id="3" name="Content Placeholder 2">
                <a:extLst>
                  <a:ext uri="{FF2B5EF4-FFF2-40B4-BE49-F238E27FC236}">
                    <a16:creationId xmlns:a16="http://schemas.microsoft.com/office/drawing/2014/main" id="{1635C5CC-1E6A-43F2-A576-E82C698DE146}"/>
                  </a:ext>
                </a:extLst>
              </p:cNvPr>
              <p:cNvSpPr>
                <a:spLocks noGrp="1" noRot="1" noChangeAspect="1" noMove="1" noResize="1" noEditPoints="1" noAdjustHandles="1" noChangeArrowheads="1" noChangeShapeType="1" noTextEdit="1"/>
              </p:cNvSpPr>
              <p:nvPr>
                <p:ph idx="1"/>
              </p:nvPr>
            </p:nvSpPr>
            <p:spPr>
              <a:xfrm>
                <a:off x="457200" y="1295400"/>
                <a:ext cx="8229600" cy="2709664"/>
              </a:xfrm>
              <a:blipFill>
                <a:blip r:embed="rId2"/>
                <a:stretch>
                  <a:fillRect l="-667" t="-337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8E6659E4-7E1F-4B49-8279-37BE14B30872}"/>
              </a:ext>
            </a:extLst>
          </p:cNvPr>
          <p:cNvSpPr>
            <a:spLocks noGrp="1"/>
          </p:cNvSpPr>
          <p:nvPr>
            <p:ph type="sldNum" sz="quarter" idx="12"/>
          </p:nvPr>
        </p:nvSpPr>
        <p:spPr/>
        <p:txBody>
          <a:bodyPr/>
          <a:lstStyle/>
          <a:p>
            <a:pPr>
              <a:defRPr/>
            </a:pPr>
            <a:fld id="{F57F456A-00AF-44E6-8D70-638C0D0130FF}" type="slidenum">
              <a:rPr lang="en-US" altLang="zh-CN" smtClean="0"/>
              <a:pPr>
                <a:defRPr/>
              </a:pPr>
              <a:t>13</a:t>
            </a:fld>
            <a:endParaRPr lang="en-US" altLang="zh-CN"/>
          </a:p>
        </p:txBody>
      </p:sp>
      <p:pic>
        <p:nvPicPr>
          <p:cNvPr id="6" name="Picture 5">
            <a:extLst>
              <a:ext uri="{FF2B5EF4-FFF2-40B4-BE49-F238E27FC236}">
                <a16:creationId xmlns:a16="http://schemas.microsoft.com/office/drawing/2014/main" id="{C4DBE439-ECEF-4CAC-B71E-F1A93FA34CB5}"/>
              </a:ext>
            </a:extLst>
          </p:cNvPr>
          <p:cNvPicPr>
            <a:picLocks noChangeAspect="1"/>
          </p:cNvPicPr>
          <p:nvPr/>
        </p:nvPicPr>
        <p:blipFill>
          <a:blip r:embed="rId3"/>
          <a:stretch>
            <a:fillRect/>
          </a:stretch>
        </p:blipFill>
        <p:spPr>
          <a:xfrm>
            <a:off x="2483768" y="3714081"/>
            <a:ext cx="4527140" cy="3054575"/>
          </a:xfrm>
          <a:prstGeom prst="rect">
            <a:avLst/>
          </a:prstGeom>
        </p:spPr>
      </p:pic>
    </p:spTree>
    <p:extLst>
      <p:ext uri="{BB962C8B-B14F-4D97-AF65-F5344CB8AC3E}">
        <p14:creationId xmlns:p14="http://schemas.microsoft.com/office/powerpoint/2010/main" val="1697920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F102-45CC-4A3A-8450-364D45AE21CF}"/>
              </a:ext>
            </a:extLst>
          </p:cNvPr>
          <p:cNvSpPr>
            <a:spLocks noGrp="1"/>
          </p:cNvSpPr>
          <p:nvPr>
            <p:ph type="title"/>
          </p:nvPr>
        </p:nvSpPr>
        <p:spPr/>
        <p:txBody>
          <a:bodyPr/>
          <a:lstStyle/>
          <a:p>
            <a:r>
              <a:rPr lang="en-US" dirty="0"/>
              <a:t>Quiz</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6AC40B-4BAD-4C15-BCC2-FAFB4E24441E}"/>
                  </a:ext>
                </a:extLst>
              </p:cNvPr>
              <p:cNvSpPr>
                <a:spLocks noGrp="1"/>
              </p:cNvSpPr>
              <p:nvPr>
                <p:ph idx="1"/>
              </p:nvPr>
            </p:nvSpPr>
            <p:spPr>
              <a:xfrm>
                <a:off x="87460" y="1258445"/>
                <a:ext cx="8980340" cy="5698947"/>
              </a:xfrm>
            </p:spPr>
            <p:txBody>
              <a:bodyPr>
                <a:normAutofit fontScale="55000" lnSpcReduction="20000"/>
              </a:bodyPr>
              <a:lstStyle/>
              <a:p>
                <a:r>
                  <a:rPr lang="en-US" dirty="0"/>
                  <a:t>Probability of occurrence:</a:t>
                </a:r>
              </a:p>
              <a:p>
                <a:pPr lvl="1"/>
                <a:r>
                  <a:rPr lang="en-US" dirty="0"/>
                  <a:t>1 - Vehicle jumpstart needed</a:t>
                </a:r>
              </a:p>
              <a:p>
                <a:pPr lvl="1"/>
                <a:r>
                  <a:rPr lang="en-US" dirty="0"/>
                  <a:t>2 - Driving in snow</a:t>
                </a:r>
              </a:p>
              <a:p>
                <a:pPr lvl="1"/>
                <a:r>
                  <a:rPr lang="en-US" dirty="0"/>
                  <a:t>3 - Driving at night with no street lamps</a:t>
                </a:r>
              </a:p>
              <a:p>
                <a:pPr lvl="1"/>
                <a:r>
                  <a:rPr lang="en-US" dirty="0"/>
                  <a:t>4 - Driving on the highway</a:t>
                </a:r>
              </a:p>
              <a:p>
                <a:r>
                  <a:rPr lang="en-US" dirty="0"/>
                  <a:t>Severity:</a:t>
                </a:r>
              </a:p>
              <a:p>
                <a:pPr lvl="1"/>
                <a:r>
                  <a:rPr lang="en-US" dirty="0"/>
                  <a:t>1 - No injury</a:t>
                </a:r>
              </a:p>
              <a:p>
                <a:pPr lvl="1"/>
                <a:r>
                  <a:rPr lang="en-US" dirty="0"/>
                  <a:t>2 - Light and moderate injury</a:t>
                </a:r>
              </a:p>
              <a:p>
                <a:pPr lvl="1"/>
                <a:r>
                  <a:rPr lang="en-US" dirty="0"/>
                  <a:t>3 - Severe and life-threatening injuries with probable survival</a:t>
                </a:r>
              </a:p>
              <a:p>
                <a:pPr lvl="1"/>
                <a:r>
                  <a:rPr lang="en-US" dirty="0"/>
                  <a:t>4 - Life threatening injuries, survival uncertain, or fatal injury</a:t>
                </a:r>
              </a:p>
              <a:p>
                <a:r>
                  <a:rPr lang="en-US" dirty="0"/>
                  <a:t>Calculate the risks for the following</a:t>
                </a:r>
              </a:p>
              <a:p>
                <a:pPr lvl="1"/>
                <a:r>
                  <a:rPr lang="en-US" dirty="0"/>
                  <a:t>A While driving on the highway, brakes fail at high-speed.</a:t>
                </a:r>
              </a:p>
              <a:p>
                <a:pPr lvl="1"/>
                <a:r>
                  <a:rPr lang="en-US" dirty="0"/>
                  <a:t>B Your vehicle requires a jumpstart. The power steering is not working but the vehicle is parked on the side of the road and not moving.</a:t>
                </a:r>
              </a:p>
              <a:p>
                <a:pPr lvl="1"/>
                <a:r>
                  <a:rPr lang="en-US" dirty="0"/>
                  <a:t>C While driving in the snow in the city, anti-lock brakes fail while driving at low speed.</a:t>
                </a:r>
              </a:p>
              <a:p>
                <a:pPr lvl="1"/>
                <a:r>
                  <a:rPr lang="en-US" dirty="0"/>
                  <a:t>D While driving at night on a street with no street lamps, the car headlamps fail.</a:t>
                </a:r>
              </a:p>
              <a:p>
                <a:r>
                  <a:rPr lang="en-US" sz="2800" kern="0" dirty="0"/>
                  <a:t>ANS: (</a:t>
                </a:r>
                <a:r>
                  <a:rPr lang="en-US" sz="2800" dirty="0"/>
                  <a:t>Note: evaluations of severity may be subjective</a:t>
                </a:r>
                <a:r>
                  <a:rPr lang="en-US" sz="2800" kern="0" dirty="0"/>
                  <a:t>)</a:t>
                </a:r>
              </a:p>
              <a:p>
                <a:pPr lvl="1"/>
                <a:r>
                  <a:rPr lang="en-US" sz="2400" kern="0" dirty="0"/>
                  <a:t>A:</a:t>
                </a:r>
                <a14:m>
                  <m:oMath xmlns:m="http://schemas.openxmlformats.org/officeDocument/2006/math">
                    <m:r>
                      <a:rPr lang="en-US" sz="2400" b="0" i="1" kern="0" smtClean="0">
                        <a:latin typeface="Cambria Math" panose="02040503050406030204" pitchFamily="18" charset="0"/>
                      </a:rPr>
                      <m:t>4×4=16</m:t>
                    </m:r>
                  </m:oMath>
                </a14:m>
                <a:r>
                  <a:rPr lang="en-US" sz="2400" kern="0" dirty="0"/>
                  <a:t> </a:t>
                </a:r>
              </a:p>
              <a:p>
                <a:pPr lvl="1"/>
                <a:r>
                  <a:rPr lang="en-US" sz="2400" kern="0" dirty="0"/>
                  <a:t>B:</a:t>
                </a:r>
                <a14:m>
                  <m:oMath xmlns:m="http://schemas.openxmlformats.org/officeDocument/2006/math">
                    <m:r>
                      <a:rPr lang="en-US" sz="2400" b="0" i="1" kern="0" smtClean="0">
                        <a:latin typeface="Cambria Math" panose="02040503050406030204" pitchFamily="18" charset="0"/>
                      </a:rPr>
                      <m:t>1</m:t>
                    </m:r>
                    <m:r>
                      <a:rPr lang="en-US" sz="2400" i="1" kern="0">
                        <a:latin typeface="Cambria Math" panose="02040503050406030204" pitchFamily="18" charset="0"/>
                      </a:rPr>
                      <m:t>×</m:t>
                    </m:r>
                    <m:r>
                      <a:rPr lang="en-US" sz="2400" b="0" i="1" kern="0" smtClean="0">
                        <a:latin typeface="Cambria Math" panose="02040503050406030204" pitchFamily="18" charset="0"/>
                      </a:rPr>
                      <m:t>1</m:t>
                    </m:r>
                    <m:r>
                      <a:rPr lang="en-US" sz="2400" i="1" kern="0">
                        <a:latin typeface="Cambria Math" panose="02040503050406030204" pitchFamily="18" charset="0"/>
                      </a:rPr>
                      <m:t>=1</m:t>
                    </m:r>
                  </m:oMath>
                </a14:m>
                <a:r>
                  <a:rPr lang="en-US" sz="2400" kern="0" dirty="0"/>
                  <a:t> </a:t>
                </a:r>
              </a:p>
              <a:p>
                <a:pPr lvl="1"/>
                <a:r>
                  <a:rPr lang="en-US" sz="2400" kern="0" dirty="0"/>
                  <a:t>C:</a:t>
                </a:r>
                <a14:m>
                  <m:oMath xmlns:m="http://schemas.openxmlformats.org/officeDocument/2006/math">
                    <m:r>
                      <a:rPr lang="en-US" sz="2400" b="0" i="1" kern="0" smtClean="0">
                        <a:latin typeface="Cambria Math" panose="02040503050406030204" pitchFamily="18" charset="0"/>
                      </a:rPr>
                      <m:t>2</m:t>
                    </m:r>
                    <m:r>
                      <a:rPr lang="en-US" sz="2400" i="1" kern="0">
                        <a:latin typeface="Cambria Math" panose="02040503050406030204" pitchFamily="18" charset="0"/>
                      </a:rPr>
                      <m:t>×</m:t>
                    </m:r>
                    <m:r>
                      <a:rPr lang="en-US" sz="2400" b="0" i="1" kern="0" smtClean="0">
                        <a:latin typeface="Cambria Math" panose="02040503050406030204" pitchFamily="18" charset="0"/>
                      </a:rPr>
                      <m:t>2</m:t>
                    </m:r>
                    <m:r>
                      <a:rPr lang="en-US" sz="2400" i="1" kern="0">
                        <a:latin typeface="Cambria Math" panose="02040503050406030204" pitchFamily="18" charset="0"/>
                      </a:rPr>
                      <m:t>=</m:t>
                    </m:r>
                    <m:r>
                      <a:rPr lang="en-US" sz="2400" b="0" i="1" kern="0" smtClean="0">
                        <a:latin typeface="Cambria Math" panose="02040503050406030204" pitchFamily="18" charset="0"/>
                      </a:rPr>
                      <m:t>4</m:t>
                    </m:r>
                  </m:oMath>
                </a14:m>
                <a:r>
                  <a:rPr lang="en-US" sz="2400" kern="0" dirty="0"/>
                  <a:t> </a:t>
                </a:r>
              </a:p>
              <a:p>
                <a:pPr lvl="1"/>
                <a:r>
                  <a:rPr lang="en-US" sz="2400" kern="0" dirty="0"/>
                  <a:t>D:</a:t>
                </a:r>
                <a14:m>
                  <m:oMath xmlns:m="http://schemas.openxmlformats.org/officeDocument/2006/math">
                    <m:r>
                      <a:rPr lang="en-US" sz="2400" b="0" i="1" kern="0" smtClean="0">
                        <a:latin typeface="Cambria Math" panose="02040503050406030204" pitchFamily="18" charset="0"/>
                      </a:rPr>
                      <m:t>3</m:t>
                    </m:r>
                    <m:r>
                      <a:rPr lang="en-US" sz="2400" i="1" kern="0">
                        <a:latin typeface="Cambria Math" panose="02040503050406030204" pitchFamily="18" charset="0"/>
                      </a:rPr>
                      <m:t>×2=</m:t>
                    </m:r>
                    <m:r>
                      <a:rPr lang="en-US" sz="2400" b="0" i="1" kern="0" smtClean="0">
                        <a:latin typeface="Cambria Math" panose="02040503050406030204" pitchFamily="18" charset="0"/>
                      </a:rPr>
                      <m:t>6</m:t>
                    </m:r>
                  </m:oMath>
                </a14:m>
                <a:r>
                  <a:rPr lang="en-US" sz="2400" kern="0" dirty="0"/>
                  <a:t> </a:t>
                </a:r>
                <a:endParaRPr lang="en-SE" sz="2400" kern="0" dirty="0"/>
              </a:p>
              <a:p>
                <a:endParaRPr lang="en-US" dirty="0"/>
              </a:p>
              <a:p>
                <a:endParaRPr lang="en-SE" dirty="0"/>
              </a:p>
            </p:txBody>
          </p:sp>
        </mc:Choice>
        <mc:Fallback xmlns="">
          <p:sp>
            <p:nvSpPr>
              <p:cNvPr id="3" name="Content Placeholder 2">
                <a:extLst>
                  <a:ext uri="{FF2B5EF4-FFF2-40B4-BE49-F238E27FC236}">
                    <a16:creationId xmlns:a16="http://schemas.microsoft.com/office/drawing/2014/main" id="{A26AC40B-4BAD-4C15-BCC2-FAFB4E24441E}"/>
                  </a:ext>
                </a:extLst>
              </p:cNvPr>
              <p:cNvSpPr>
                <a:spLocks noGrp="1" noRot="1" noChangeAspect="1" noMove="1" noResize="1" noEditPoints="1" noAdjustHandles="1" noChangeArrowheads="1" noChangeShapeType="1" noTextEdit="1"/>
              </p:cNvSpPr>
              <p:nvPr>
                <p:ph idx="1"/>
              </p:nvPr>
            </p:nvSpPr>
            <p:spPr>
              <a:xfrm>
                <a:off x="87460" y="1258445"/>
                <a:ext cx="8980340" cy="5698947"/>
              </a:xfrm>
              <a:blipFill>
                <a:blip r:embed="rId2"/>
                <a:stretch>
                  <a:fillRect l="-407" t="-1497" r="-611"/>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037CDB99-6C3A-4479-B2AA-3FAB6F4E65CB}"/>
              </a:ext>
            </a:extLst>
          </p:cNvPr>
          <p:cNvSpPr>
            <a:spLocks noGrp="1"/>
          </p:cNvSpPr>
          <p:nvPr>
            <p:ph type="sldNum" sz="quarter" idx="12"/>
          </p:nvPr>
        </p:nvSpPr>
        <p:spPr/>
        <p:txBody>
          <a:bodyPr/>
          <a:lstStyle/>
          <a:p>
            <a:pPr>
              <a:defRPr/>
            </a:pPr>
            <a:fld id="{F57F456A-00AF-44E6-8D70-638C0D0130FF}" type="slidenum">
              <a:rPr lang="en-US" altLang="zh-CN" smtClean="0"/>
              <a:pPr>
                <a:defRPr/>
              </a:pPr>
              <a:t>14</a:t>
            </a:fld>
            <a:endParaRPr lang="en-US" altLang="zh-CN"/>
          </a:p>
        </p:txBody>
      </p:sp>
      <p:sp>
        <p:nvSpPr>
          <p:cNvPr id="5" name="Content Placeholder 2">
            <a:extLst>
              <a:ext uri="{FF2B5EF4-FFF2-40B4-BE49-F238E27FC236}">
                <a16:creationId xmlns:a16="http://schemas.microsoft.com/office/drawing/2014/main" id="{ED6168E6-36E4-41EA-93D4-A344BFAAD4F8}"/>
              </a:ext>
            </a:extLst>
          </p:cNvPr>
          <p:cNvSpPr txBox="1">
            <a:spLocks/>
          </p:cNvSpPr>
          <p:nvPr/>
        </p:nvSpPr>
        <p:spPr bwMode="auto">
          <a:xfrm>
            <a:off x="6228184" y="1484784"/>
            <a:ext cx="2828356" cy="43474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SE" sz="2400" kern="0" dirty="0"/>
          </a:p>
        </p:txBody>
      </p:sp>
    </p:spTree>
    <p:extLst>
      <p:ext uri="{BB962C8B-B14F-4D97-AF65-F5344CB8AC3E}">
        <p14:creationId xmlns:p14="http://schemas.microsoft.com/office/powerpoint/2010/main" val="238818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66ECC-E9EE-4BCF-BDC4-8ED4DD48367D}"/>
              </a:ext>
            </a:extLst>
          </p:cNvPr>
          <p:cNvSpPr>
            <a:spLocks noGrp="1"/>
          </p:cNvSpPr>
          <p:nvPr>
            <p:ph type="title"/>
          </p:nvPr>
        </p:nvSpPr>
        <p:spPr/>
        <p:txBody>
          <a:bodyPr/>
          <a:lstStyle/>
          <a:p>
            <a:r>
              <a:rPr lang="en-US" dirty="0"/>
              <a:t>Reducing Risk with Systems Engineering</a:t>
            </a:r>
            <a:endParaRPr lang="en-SE" dirty="0"/>
          </a:p>
        </p:txBody>
      </p:sp>
      <p:sp>
        <p:nvSpPr>
          <p:cNvPr id="3" name="Content Placeholder 2">
            <a:extLst>
              <a:ext uri="{FF2B5EF4-FFF2-40B4-BE49-F238E27FC236}">
                <a16:creationId xmlns:a16="http://schemas.microsoft.com/office/drawing/2014/main" id="{C10934CE-256B-4C76-B29F-9D96C7F95F50}"/>
              </a:ext>
            </a:extLst>
          </p:cNvPr>
          <p:cNvSpPr>
            <a:spLocks noGrp="1"/>
          </p:cNvSpPr>
          <p:nvPr>
            <p:ph idx="1"/>
          </p:nvPr>
        </p:nvSpPr>
        <p:spPr>
          <a:xfrm>
            <a:off x="457200" y="1295398"/>
            <a:ext cx="8229600" cy="2997698"/>
          </a:xfrm>
        </p:spPr>
        <p:txBody>
          <a:bodyPr>
            <a:normAutofit fontScale="40000" lnSpcReduction="20000"/>
          </a:bodyPr>
          <a:lstStyle/>
          <a:p>
            <a:r>
              <a:rPr lang="en-US" dirty="0"/>
              <a:t>The Systems Engineering V-Model</a:t>
            </a:r>
          </a:p>
          <a:p>
            <a:pPr lvl="1"/>
            <a:r>
              <a:rPr lang="en-US" dirty="0"/>
              <a:t>1. Requirements engineering</a:t>
            </a:r>
          </a:p>
          <a:p>
            <a:pPr lvl="1"/>
            <a:r>
              <a:rPr lang="en-US" dirty="0"/>
              <a:t>2. System architecture design and allocating requirements</a:t>
            </a:r>
          </a:p>
          <a:p>
            <a:pPr lvl="1"/>
            <a:r>
              <a:rPr lang="en-US" dirty="0"/>
              <a:t>3. Testing and verification</a:t>
            </a:r>
          </a:p>
          <a:p>
            <a:pPr lvl="1"/>
            <a:r>
              <a:rPr lang="en-US" dirty="0"/>
              <a:t>4. System Integration</a:t>
            </a:r>
          </a:p>
          <a:p>
            <a:r>
              <a:rPr lang="en-US" dirty="0"/>
              <a:t>The top part of the V represents the entire vehicle as a single system. As you traverse down the left side of the V, you focus on smaller and smaller subsystems. As you go up the right side of the V, you integrate your subsystems into larger and larger systems.</a:t>
            </a:r>
          </a:p>
          <a:p>
            <a:r>
              <a:rPr lang="en-US" dirty="0"/>
              <a:t>At the top left, you start with a bird's eye view of your entire vehicle. As you move down the left side, you start to split your vehicle into subsystems like climate control, entertainment system, steering system, braking system, etc. You then define requirements and system architectures for each sub-system.</a:t>
            </a:r>
          </a:p>
          <a:p>
            <a:r>
              <a:rPr lang="en-US" dirty="0"/>
              <a:t>Then you focus on a sub-system, like the climate control system, and break down the climate control system into its own sub-systems like the ECU, the temperature sensor, the fan, the air filter, etc. Each sub-system will have its own design requirements and design architecture.</a:t>
            </a:r>
          </a:p>
          <a:p>
            <a:r>
              <a:rPr lang="en-US" dirty="0"/>
              <a:t>You can connect the right side of the V and the left side of the V. For every prototype you make or test you run, you can check back to see if the results match the design specifications.</a:t>
            </a:r>
          </a:p>
          <a:p>
            <a:endParaRPr lang="en-US" dirty="0"/>
          </a:p>
          <a:p>
            <a:endParaRPr lang="en-SE" dirty="0"/>
          </a:p>
        </p:txBody>
      </p:sp>
      <p:sp>
        <p:nvSpPr>
          <p:cNvPr id="4" name="Slide Number Placeholder 3">
            <a:extLst>
              <a:ext uri="{FF2B5EF4-FFF2-40B4-BE49-F238E27FC236}">
                <a16:creationId xmlns:a16="http://schemas.microsoft.com/office/drawing/2014/main" id="{0CE44BF2-D239-48C3-BED8-83759D63E88C}"/>
              </a:ext>
            </a:extLst>
          </p:cNvPr>
          <p:cNvSpPr>
            <a:spLocks noGrp="1"/>
          </p:cNvSpPr>
          <p:nvPr>
            <p:ph type="sldNum" sz="quarter" idx="12"/>
          </p:nvPr>
        </p:nvSpPr>
        <p:spPr/>
        <p:txBody>
          <a:bodyPr/>
          <a:lstStyle/>
          <a:p>
            <a:pPr>
              <a:defRPr/>
            </a:pPr>
            <a:fld id="{F57F456A-00AF-44E6-8D70-638C0D0130FF}" type="slidenum">
              <a:rPr lang="en-US" altLang="zh-CN" smtClean="0"/>
              <a:pPr>
                <a:defRPr/>
              </a:pPr>
              <a:t>15</a:t>
            </a:fld>
            <a:endParaRPr lang="en-US" altLang="zh-CN"/>
          </a:p>
        </p:txBody>
      </p:sp>
      <p:pic>
        <p:nvPicPr>
          <p:cNvPr id="5" name="Picture 4">
            <a:extLst>
              <a:ext uri="{FF2B5EF4-FFF2-40B4-BE49-F238E27FC236}">
                <a16:creationId xmlns:a16="http://schemas.microsoft.com/office/drawing/2014/main" id="{146C5E91-3373-4C8B-BCCA-0F3E0BEAB378}"/>
              </a:ext>
            </a:extLst>
          </p:cNvPr>
          <p:cNvPicPr>
            <a:picLocks noChangeAspect="1"/>
          </p:cNvPicPr>
          <p:nvPr/>
        </p:nvPicPr>
        <p:blipFill>
          <a:blip r:embed="rId3"/>
          <a:stretch>
            <a:fillRect/>
          </a:stretch>
        </p:blipFill>
        <p:spPr>
          <a:xfrm>
            <a:off x="1619672" y="4168355"/>
            <a:ext cx="6336704" cy="2606155"/>
          </a:xfrm>
          <a:prstGeom prst="rect">
            <a:avLst/>
          </a:prstGeom>
        </p:spPr>
      </p:pic>
    </p:spTree>
    <p:extLst>
      <p:ext uri="{BB962C8B-B14F-4D97-AF65-F5344CB8AC3E}">
        <p14:creationId xmlns:p14="http://schemas.microsoft.com/office/powerpoint/2010/main" val="183966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C095-B351-4040-A0D2-52B0B6D8B598}"/>
              </a:ext>
            </a:extLst>
          </p:cNvPr>
          <p:cNvSpPr>
            <a:spLocks noGrp="1"/>
          </p:cNvSpPr>
          <p:nvPr>
            <p:ph type="title"/>
          </p:nvPr>
        </p:nvSpPr>
        <p:spPr/>
        <p:txBody>
          <a:bodyPr/>
          <a:lstStyle/>
          <a:p>
            <a:r>
              <a:rPr lang="en-US" dirty="0"/>
              <a:t>ISO 26262 Standard Document</a:t>
            </a:r>
            <a:endParaRPr lang="en-SE" dirty="0"/>
          </a:p>
        </p:txBody>
      </p:sp>
      <p:sp>
        <p:nvSpPr>
          <p:cNvPr id="3" name="Content Placeholder 2">
            <a:extLst>
              <a:ext uri="{FF2B5EF4-FFF2-40B4-BE49-F238E27FC236}">
                <a16:creationId xmlns:a16="http://schemas.microsoft.com/office/drawing/2014/main" id="{F1346B90-DF38-4174-8D8A-E5123A156964}"/>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B5C92EB2-A414-4FA3-85CB-F513F90327A8}"/>
              </a:ext>
            </a:extLst>
          </p:cNvPr>
          <p:cNvSpPr>
            <a:spLocks noGrp="1"/>
          </p:cNvSpPr>
          <p:nvPr>
            <p:ph type="sldNum" sz="quarter" idx="12"/>
          </p:nvPr>
        </p:nvSpPr>
        <p:spPr/>
        <p:txBody>
          <a:bodyPr/>
          <a:lstStyle/>
          <a:p>
            <a:pPr>
              <a:defRPr/>
            </a:pPr>
            <a:fld id="{F57F456A-00AF-44E6-8D70-638C0D0130FF}" type="slidenum">
              <a:rPr lang="en-US" altLang="zh-CN" smtClean="0"/>
              <a:pPr>
                <a:defRPr/>
              </a:pPr>
              <a:t>16</a:t>
            </a:fld>
            <a:endParaRPr lang="en-US" altLang="zh-CN"/>
          </a:p>
        </p:txBody>
      </p:sp>
      <p:pic>
        <p:nvPicPr>
          <p:cNvPr id="3074" name="Picture 2" descr="fig_1">
            <a:extLst>
              <a:ext uri="{FF2B5EF4-FFF2-40B4-BE49-F238E27FC236}">
                <a16:creationId xmlns:a16="http://schemas.microsoft.com/office/drawing/2014/main" id="{7A9D9955-E451-46D8-BCA7-F73488C43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593" y="978002"/>
            <a:ext cx="7358813" cy="5796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369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27AC-783A-46D3-97DC-715480386AB8}"/>
              </a:ext>
            </a:extLst>
          </p:cNvPr>
          <p:cNvSpPr>
            <a:spLocks noGrp="1"/>
          </p:cNvSpPr>
          <p:nvPr>
            <p:ph type="title"/>
          </p:nvPr>
        </p:nvSpPr>
        <p:spPr/>
        <p:txBody>
          <a:bodyPr/>
          <a:lstStyle/>
          <a:p>
            <a:r>
              <a:rPr lang="en-US" dirty="0"/>
              <a:t>ISO 26262 V Model</a:t>
            </a:r>
            <a:endParaRPr lang="en-SE" dirty="0"/>
          </a:p>
        </p:txBody>
      </p:sp>
      <p:sp>
        <p:nvSpPr>
          <p:cNvPr id="3" name="Content Placeholder 2">
            <a:extLst>
              <a:ext uri="{FF2B5EF4-FFF2-40B4-BE49-F238E27FC236}">
                <a16:creationId xmlns:a16="http://schemas.microsoft.com/office/drawing/2014/main" id="{6078BB3B-DDE4-4A54-9BFC-47B5DD154A54}"/>
              </a:ext>
            </a:extLst>
          </p:cNvPr>
          <p:cNvSpPr>
            <a:spLocks noGrp="1"/>
          </p:cNvSpPr>
          <p:nvPr>
            <p:ph idx="1"/>
          </p:nvPr>
        </p:nvSpPr>
        <p:spPr>
          <a:xfrm>
            <a:off x="107504" y="1143000"/>
            <a:ext cx="8856984" cy="3366120"/>
          </a:xfrm>
        </p:spPr>
        <p:txBody>
          <a:bodyPr>
            <a:normAutofit fontScale="62500" lnSpcReduction="20000"/>
          </a:bodyPr>
          <a:lstStyle/>
          <a:p>
            <a:r>
              <a:rPr lang="en-US" kern="1200" dirty="0">
                <a:latin typeface="Arial" charset="0"/>
              </a:rPr>
              <a:t>ISO 26262 compliance is not legally required, but highly desirable.</a:t>
            </a:r>
            <a:endParaRPr lang="en-US" dirty="0"/>
          </a:p>
          <a:p>
            <a:r>
              <a:rPr lang="en-US" dirty="0"/>
              <a:t>Higher up in the V model represents integrated systems </a:t>
            </a:r>
          </a:p>
          <a:p>
            <a:pPr lvl="1"/>
            <a:r>
              <a:rPr lang="en-US" dirty="0"/>
              <a:t>The big basin (“flat-down-flat-up-flat” line).</a:t>
            </a:r>
          </a:p>
          <a:p>
            <a:r>
              <a:rPr lang="en-US" dirty="0"/>
              <a:t>Lower down in the V model represents subsystems </a:t>
            </a:r>
          </a:p>
          <a:p>
            <a:pPr lvl="1"/>
            <a:r>
              <a:rPr lang="en-US" dirty="0"/>
              <a:t>Two small basins (the “flat-down-flat-up-flat-down-flat-up-flat” line)</a:t>
            </a:r>
          </a:p>
          <a:p>
            <a:pPr lvl="1"/>
            <a:r>
              <a:rPr lang="en-US" dirty="0"/>
              <a:t>Left small basin for hardware development; Right small basin for software development; </a:t>
            </a:r>
          </a:p>
          <a:p>
            <a:r>
              <a:rPr lang="en-US" dirty="0"/>
              <a:t>Downward arrows on the left side of each basin represent specifying requirements and designing a system architecture.</a:t>
            </a:r>
          </a:p>
          <a:p>
            <a:r>
              <a:rPr lang="en-US" dirty="0"/>
              <a:t>Upward arrows on the right side of each basin represent prototyping, testing and integration.</a:t>
            </a:r>
          </a:p>
          <a:p>
            <a:endParaRPr lang="en-US" dirty="0"/>
          </a:p>
        </p:txBody>
      </p:sp>
      <p:sp>
        <p:nvSpPr>
          <p:cNvPr id="4" name="Slide Number Placeholder 3">
            <a:extLst>
              <a:ext uri="{FF2B5EF4-FFF2-40B4-BE49-F238E27FC236}">
                <a16:creationId xmlns:a16="http://schemas.microsoft.com/office/drawing/2014/main" id="{90254BC1-4B00-4763-9985-B177436980F9}"/>
              </a:ext>
            </a:extLst>
          </p:cNvPr>
          <p:cNvSpPr>
            <a:spLocks noGrp="1"/>
          </p:cNvSpPr>
          <p:nvPr>
            <p:ph type="sldNum" sz="quarter" idx="12"/>
          </p:nvPr>
        </p:nvSpPr>
        <p:spPr/>
        <p:txBody>
          <a:bodyPr/>
          <a:lstStyle/>
          <a:p>
            <a:pPr>
              <a:defRPr/>
            </a:pPr>
            <a:fld id="{F57F456A-00AF-44E6-8D70-638C0D0130FF}" type="slidenum">
              <a:rPr lang="en-US" altLang="zh-CN" smtClean="0"/>
              <a:pPr>
                <a:defRPr/>
              </a:pPr>
              <a:t>17</a:t>
            </a:fld>
            <a:endParaRPr lang="en-US" altLang="zh-CN"/>
          </a:p>
        </p:txBody>
      </p:sp>
      <p:pic>
        <p:nvPicPr>
          <p:cNvPr id="6" name="Picture 5">
            <a:extLst>
              <a:ext uri="{FF2B5EF4-FFF2-40B4-BE49-F238E27FC236}">
                <a16:creationId xmlns:a16="http://schemas.microsoft.com/office/drawing/2014/main" id="{91099744-CFEF-4BE0-A346-1ABE290F8907}"/>
              </a:ext>
            </a:extLst>
          </p:cNvPr>
          <p:cNvPicPr>
            <a:picLocks noChangeAspect="1"/>
          </p:cNvPicPr>
          <p:nvPr/>
        </p:nvPicPr>
        <p:blipFill>
          <a:blip r:embed="rId3"/>
          <a:stretch>
            <a:fillRect/>
          </a:stretch>
        </p:blipFill>
        <p:spPr>
          <a:xfrm>
            <a:off x="1582857" y="4321922"/>
            <a:ext cx="5978285" cy="2501552"/>
          </a:xfrm>
          <a:prstGeom prst="rect">
            <a:avLst/>
          </a:prstGeom>
        </p:spPr>
      </p:pic>
    </p:spTree>
    <p:extLst>
      <p:ext uri="{BB962C8B-B14F-4D97-AF65-F5344CB8AC3E}">
        <p14:creationId xmlns:p14="http://schemas.microsoft.com/office/powerpoint/2010/main" val="2332967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70A8-8B98-48D1-B362-797798F39409}"/>
              </a:ext>
            </a:extLst>
          </p:cNvPr>
          <p:cNvSpPr>
            <a:spLocks noGrp="1"/>
          </p:cNvSpPr>
          <p:nvPr>
            <p:ph type="title"/>
          </p:nvPr>
        </p:nvSpPr>
        <p:spPr>
          <a:xfrm>
            <a:off x="179512" y="274638"/>
            <a:ext cx="4319753" cy="868362"/>
          </a:xfrm>
        </p:spPr>
        <p:txBody>
          <a:bodyPr/>
          <a:lstStyle/>
          <a:p>
            <a:r>
              <a:rPr lang="en-US" dirty="0"/>
              <a:t>Flattened V Model</a:t>
            </a:r>
            <a:endParaRPr lang="en-SE" dirty="0"/>
          </a:p>
        </p:txBody>
      </p:sp>
      <p:sp>
        <p:nvSpPr>
          <p:cNvPr id="3" name="Content Placeholder 2">
            <a:extLst>
              <a:ext uri="{FF2B5EF4-FFF2-40B4-BE49-F238E27FC236}">
                <a16:creationId xmlns:a16="http://schemas.microsoft.com/office/drawing/2014/main" id="{C8CDA953-CDA5-4986-91D9-184BE99F856B}"/>
              </a:ext>
            </a:extLst>
          </p:cNvPr>
          <p:cNvSpPr>
            <a:spLocks noGrp="1"/>
          </p:cNvSpPr>
          <p:nvPr>
            <p:ph idx="1"/>
          </p:nvPr>
        </p:nvSpPr>
        <p:spPr>
          <a:xfrm>
            <a:off x="457201" y="1295400"/>
            <a:ext cx="3898776" cy="5105400"/>
          </a:xfrm>
        </p:spPr>
        <p:txBody>
          <a:bodyPr/>
          <a:lstStyle/>
          <a:p>
            <a:r>
              <a:rPr lang="en-US" dirty="0"/>
              <a:t>You can flatten out the V model to see it from a more linear perspective. The image gives the major steps involved in a functional safety project.</a:t>
            </a:r>
            <a:endParaRPr lang="en-SE" dirty="0"/>
          </a:p>
        </p:txBody>
      </p:sp>
      <p:sp>
        <p:nvSpPr>
          <p:cNvPr id="4" name="Slide Number Placeholder 3">
            <a:extLst>
              <a:ext uri="{FF2B5EF4-FFF2-40B4-BE49-F238E27FC236}">
                <a16:creationId xmlns:a16="http://schemas.microsoft.com/office/drawing/2014/main" id="{762F7CF6-D19C-48A7-AAE8-0FA136512E5D}"/>
              </a:ext>
            </a:extLst>
          </p:cNvPr>
          <p:cNvSpPr>
            <a:spLocks noGrp="1"/>
          </p:cNvSpPr>
          <p:nvPr>
            <p:ph type="sldNum" sz="quarter" idx="12"/>
          </p:nvPr>
        </p:nvSpPr>
        <p:spPr/>
        <p:txBody>
          <a:bodyPr/>
          <a:lstStyle/>
          <a:p>
            <a:pPr>
              <a:defRPr/>
            </a:pPr>
            <a:fld id="{F57F456A-00AF-44E6-8D70-638C0D0130FF}" type="slidenum">
              <a:rPr lang="en-US" altLang="zh-CN" smtClean="0"/>
              <a:pPr>
                <a:defRPr/>
              </a:pPr>
              <a:t>18</a:t>
            </a:fld>
            <a:endParaRPr lang="en-US" altLang="zh-CN"/>
          </a:p>
        </p:txBody>
      </p:sp>
      <p:pic>
        <p:nvPicPr>
          <p:cNvPr id="6" name="Picture 5">
            <a:extLst>
              <a:ext uri="{FF2B5EF4-FFF2-40B4-BE49-F238E27FC236}">
                <a16:creationId xmlns:a16="http://schemas.microsoft.com/office/drawing/2014/main" id="{020B3F54-5E2A-4B60-9259-6E9DC0CB3921}"/>
              </a:ext>
            </a:extLst>
          </p:cNvPr>
          <p:cNvPicPr>
            <a:picLocks noChangeAspect="1"/>
          </p:cNvPicPr>
          <p:nvPr/>
        </p:nvPicPr>
        <p:blipFill>
          <a:blip r:embed="rId2"/>
          <a:stretch>
            <a:fillRect/>
          </a:stretch>
        </p:blipFill>
        <p:spPr>
          <a:xfrm>
            <a:off x="4572000" y="83490"/>
            <a:ext cx="4465768" cy="6675833"/>
          </a:xfrm>
          <a:prstGeom prst="rect">
            <a:avLst/>
          </a:prstGeom>
        </p:spPr>
      </p:pic>
    </p:spTree>
    <p:extLst>
      <p:ext uri="{BB962C8B-B14F-4D97-AF65-F5344CB8AC3E}">
        <p14:creationId xmlns:p14="http://schemas.microsoft.com/office/powerpoint/2010/main" val="4201154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E903-172F-4566-9AE4-5AB151F114F1}"/>
              </a:ext>
            </a:extLst>
          </p:cNvPr>
          <p:cNvSpPr>
            <a:spLocks noGrp="1"/>
          </p:cNvSpPr>
          <p:nvPr>
            <p:ph type="title"/>
          </p:nvPr>
        </p:nvSpPr>
        <p:spPr/>
        <p:txBody>
          <a:bodyPr/>
          <a:lstStyle/>
          <a:p>
            <a:r>
              <a:rPr lang="en-US" dirty="0"/>
              <a:t>ISO 26262 Development Process</a:t>
            </a:r>
            <a:endParaRPr lang="en-SE" dirty="0"/>
          </a:p>
        </p:txBody>
      </p:sp>
      <p:sp>
        <p:nvSpPr>
          <p:cNvPr id="3" name="Content Placeholder 2">
            <a:extLst>
              <a:ext uri="{FF2B5EF4-FFF2-40B4-BE49-F238E27FC236}">
                <a16:creationId xmlns:a16="http://schemas.microsoft.com/office/drawing/2014/main" id="{F4CD2E11-6F2C-4C6A-894C-8B911D8CCC4C}"/>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E1D95D35-2D11-476C-B7B5-3B7B5AABE3C2}"/>
              </a:ext>
            </a:extLst>
          </p:cNvPr>
          <p:cNvSpPr>
            <a:spLocks noGrp="1"/>
          </p:cNvSpPr>
          <p:nvPr>
            <p:ph type="sldNum" sz="quarter" idx="12"/>
          </p:nvPr>
        </p:nvSpPr>
        <p:spPr/>
        <p:txBody>
          <a:bodyPr/>
          <a:lstStyle/>
          <a:p>
            <a:pPr>
              <a:defRPr/>
            </a:pPr>
            <a:fld id="{F57F456A-00AF-44E6-8D70-638C0D0130FF}" type="slidenum">
              <a:rPr lang="en-US" altLang="zh-CN" smtClean="0"/>
              <a:pPr>
                <a:defRPr/>
              </a:pPr>
              <a:t>19</a:t>
            </a:fld>
            <a:endParaRPr lang="en-US" altLang="zh-CN"/>
          </a:p>
        </p:txBody>
      </p:sp>
      <p:pic>
        <p:nvPicPr>
          <p:cNvPr id="5" name="Picture 4">
            <a:extLst>
              <a:ext uri="{FF2B5EF4-FFF2-40B4-BE49-F238E27FC236}">
                <a16:creationId xmlns:a16="http://schemas.microsoft.com/office/drawing/2014/main" id="{0FD67DB7-DDBE-4497-8C83-F9D5C24F35A6}"/>
              </a:ext>
            </a:extLst>
          </p:cNvPr>
          <p:cNvPicPr>
            <a:picLocks noChangeAspect="1"/>
          </p:cNvPicPr>
          <p:nvPr/>
        </p:nvPicPr>
        <p:blipFill>
          <a:blip r:embed="rId2"/>
          <a:stretch>
            <a:fillRect/>
          </a:stretch>
        </p:blipFill>
        <p:spPr>
          <a:xfrm>
            <a:off x="0" y="1628800"/>
            <a:ext cx="9144000" cy="4702164"/>
          </a:xfrm>
          <a:prstGeom prst="rect">
            <a:avLst/>
          </a:prstGeom>
        </p:spPr>
      </p:pic>
      <p:sp>
        <p:nvSpPr>
          <p:cNvPr id="6" name="TextBox 5">
            <a:extLst>
              <a:ext uri="{FF2B5EF4-FFF2-40B4-BE49-F238E27FC236}">
                <a16:creationId xmlns:a16="http://schemas.microsoft.com/office/drawing/2014/main" id="{4F81A633-1EF6-410D-B04A-874727CAC0DB}"/>
              </a:ext>
            </a:extLst>
          </p:cNvPr>
          <p:cNvSpPr txBox="1"/>
          <p:nvPr/>
        </p:nvSpPr>
        <p:spPr>
          <a:xfrm>
            <a:off x="2350077" y="6583362"/>
            <a:ext cx="4443845" cy="246221"/>
          </a:xfrm>
          <a:prstGeom prst="rect">
            <a:avLst/>
          </a:prstGeom>
          <a:noFill/>
        </p:spPr>
        <p:txBody>
          <a:bodyPr wrap="none" rtlCol="0">
            <a:spAutoFit/>
          </a:bodyPr>
          <a:lstStyle/>
          <a:p>
            <a:r>
              <a:rPr lang="en-US" sz="1000" dirty="0"/>
              <a:t>Vector webinar 2019 Functional Safety and SOTIF - Principles and Practice</a:t>
            </a:r>
            <a:endParaRPr lang="en-SE" sz="1000" dirty="0"/>
          </a:p>
        </p:txBody>
      </p:sp>
    </p:spTree>
    <p:extLst>
      <p:ext uri="{BB962C8B-B14F-4D97-AF65-F5344CB8AC3E}">
        <p14:creationId xmlns:p14="http://schemas.microsoft.com/office/powerpoint/2010/main" val="419867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C2C6-F153-40F4-AC63-30D397CF4D1A}"/>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0F57E1F0-1BCA-4074-A953-6FD847A04740}"/>
              </a:ext>
            </a:extLst>
          </p:cNvPr>
          <p:cNvSpPr>
            <a:spLocks noGrp="1"/>
          </p:cNvSpPr>
          <p:nvPr>
            <p:ph idx="1"/>
          </p:nvPr>
        </p:nvSpPr>
        <p:spPr/>
        <p:txBody>
          <a:bodyPr>
            <a:normAutofit/>
          </a:bodyPr>
          <a:lstStyle/>
          <a:p>
            <a:r>
              <a:rPr lang="en-US" dirty="0">
                <a:solidFill>
                  <a:srgbClr val="FF0000"/>
                </a:solidFill>
              </a:rPr>
              <a:t>Introduction to functional safety</a:t>
            </a:r>
          </a:p>
          <a:p>
            <a:r>
              <a:rPr lang="en-US" dirty="0"/>
              <a:t>Hazard Analysis and Risk Assessment (HARA)</a:t>
            </a:r>
          </a:p>
          <a:p>
            <a:r>
              <a:rPr lang="en-US" dirty="0"/>
              <a:t>Functional Safety Concept</a:t>
            </a:r>
          </a:p>
          <a:p>
            <a:r>
              <a:rPr lang="en-US" dirty="0"/>
              <a:t>Technical Safety Concept </a:t>
            </a:r>
          </a:p>
          <a:p>
            <a:r>
              <a:rPr lang="en-US" dirty="0"/>
              <a:t>Functional Safety for Hardware and Software</a:t>
            </a:r>
            <a:endParaRPr lang="en-SE" dirty="0"/>
          </a:p>
        </p:txBody>
      </p:sp>
      <p:sp>
        <p:nvSpPr>
          <p:cNvPr id="4" name="Slide Number Placeholder 3">
            <a:extLst>
              <a:ext uri="{FF2B5EF4-FFF2-40B4-BE49-F238E27FC236}">
                <a16:creationId xmlns:a16="http://schemas.microsoft.com/office/drawing/2014/main" id="{C8EA336D-47A8-453C-B3B9-78883635758E}"/>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a:p>
        </p:txBody>
      </p:sp>
    </p:spTree>
    <p:extLst>
      <p:ext uri="{BB962C8B-B14F-4D97-AF65-F5344CB8AC3E}">
        <p14:creationId xmlns:p14="http://schemas.microsoft.com/office/powerpoint/2010/main" val="506387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C2C6-F153-40F4-AC63-30D397CF4D1A}"/>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0F57E1F0-1BCA-4074-A953-6FD847A04740}"/>
              </a:ext>
            </a:extLst>
          </p:cNvPr>
          <p:cNvSpPr>
            <a:spLocks noGrp="1"/>
          </p:cNvSpPr>
          <p:nvPr>
            <p:ph idx="1"/>
          </p:nvPr>
        </p:nvSpPr>
        <p:spPr/>
        <p:txBody>
          <a:bodyPr>
            <a:normAutofit/>
          </a:bodyPr>
          <a:lstStyle/>
          <a:p>
            <a:r>
              <a:rPr lang="en-US" dirty="0"/>
              <a:t>Introduction to functional safety</a:t>
            </a:r>
          </a:p>
          <a:p>
            <a:r>
              <a:rPr lang="en-US" dirty="0">
                <a:solidFill>
                  <a:srgbClr val="FF0000"/>
                </a:solidFill>
              </a:rPr>
              <a:t>Hazard Analysis and Risk Assessment (HARA)</a:t>
            </a:r>
          </a:p>
          <a:p>
            <a:r>
              <a:rPr lang="en-US" dirty="0"/>
              <a:t>Functional Safety Concept</a:t>
            </a:r>
          </a:p>
          <a:p>
            <a:r>
              <a:rPr lang="en-US" dirty="0"/>
              <a:t>Technical Safety Concept </a:t>
            </a:r>
          </a:p>
          <a:p>
            <a:r>
              <a:rPr lang="en-US" dirty="0"/>
              <a:t>Functional Safety for Hardware and Software</a:t>
            </a:r>
            <a:endParaRPr lang="en-SE" dirty="0"/>
          </a:p>
        </p:txBody>
      </p:sp>
      <p:sp>
        <p:nvSpPr>
          <p:cNvPr id="4" name="Slide Number Placeholder 3">
            <a:extLst>
              <a:ext uri="{FF2B5EF4-FFF2-40B4-BE49-F238E27FC236}">
                <a16:creationId xmlns:a16="http://schemas.microsoft.com/office/drawing/2014/main" id="{C8EA336D-47A8-453C-B3B9-78883635758E}"/>
              </a:ext>
            </a:extLst>
          </p:cNvPr>
          <p:cNvSpPr>
            <a:spLocks noGrp="1"/>
          </p:cNvSpPr>
          <p:nvPr>
            <p:ph type="sldNum" sz="quarter" idx="12"/>
          </p:nvPr>
        </p:nvSpPr>
        <p:spPr/>
        <p:txBody>
          <a:bodyPr/>
          <a:lstStyle/>
          <a:p>
            <a:pPr>
              <a:defRPr/>
            </a:pPr>
            <a:fld id="{F57F456A-00AF-44E6-8D70-638C0D0130FF}" type="slidenum">
              <a:rPr lang="en-US" altLang="zh-CN" smtClean="0"/>
              <a:pPr>
                <a:defRPr/>
              </a:pPr>
              <a:t>20</a:t>
            </a:fld>
            <a:endParaRPr lang="en-US" altLang="zh-CN"/>
          </a:p>
        </p:txBody>
      </p:sp>
    </p:spTree>
    <p:extLst>
      <p:ext uri="{BB962C8B-B14F-4D97-AF65-F5344CB8AC3E}">
        <p14:creationId xmlns:p14="http://schemas.microsoft.com/office/powerpoint/2010/main" val="109280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6B84-0C07-435E-AEB7-CAF51E0C3A11}"/>
              </a:ext>
            </a:extLst>
          </p:cNvPr>
          <p:cNvSpPr>
            <a:spLocks noGrp="1"/>
          </p:cNvSpPr>
          <p:nvPr>
            <p:ph type="title"/>
          </p:nvPr>
        </p:nvSpPr>
        <p:spPr/>
        <p:txBody>
          <a:bodyPr>
            <a:normAutofit fontScale="90000"/>
          </a:bodyPr>
          <a:lstStyle/>
          <a:p>
            <a:r>
              <a:rPr lang="en-US" dirty="0"/>
              <a:t>Hazard Analysis and Risk Assessment (HARA)</a:t>
            </a:r>
            <a:endParaRPr lang="en-SE" dirty="0"/>
          </a:p>
        </p:txBody>
      </p:sp>
      <p:sp>
        <p:nvSpPr>
          <p:cNvPr id="3" name="Content Placeholder 2">
            <a:extLst>
              <a:ext uri="{FF2B5EF4-FFF2-40B4-BE49-F238E27FC236}">
                <a16:creationId xmlns:a16="http://schemas.microsoft.com/office/drawing/2014/main" id="{72C72CB3-63FD-48CF-A232-68D197C0B65C}"/>
              </a:ext>
            </a:extLst>
          </p:cNvPr>
          <p:cNvSpPr>
            <a:spLocks noGrp="1"/>
          </p:cNvSpPr>
          <p:nvPr>
            <p:ph idx="1"/>
          </p:nvPr>
        </p:nvSpPr>
        <p:spPr>
          <a:xfrm>
            <a:off x="457200" y="1295400"/>
            <a:ext cx="8229600" cy="3069704"/>
          </a:xfrm>
        </p:spPr>
        <p:txBody>
          <a:bodyPr>
            <a:normAutofit fontScale="40000" lnSpcReduction="20000"/>
          </a:bodyPr>
          <a:lstStyle/>
          <a:p>
            <a:r>
              <a:rPr lang="en-US" dirty="0"/>
              <a:t>This is where we brainstorm to imagine hazards where the system malfunctions and causes injury or harm. Then the risk is calculated for each hazardous scenario.</a:t>
            </a:r>
          </a:p>
          <a:p>
            <a:r>
              <a:rPr lang="en-US" dirty="0"/>
              <a:t>Item Definition describes which vehicle system is under consideration. Followed by 5 steps:</a:t>
            </a:r>
          </a:p>
          <a:p>
            <a:r>
              <a:rPr lang="en-US" dirty="0">
                <a:solidFill>
                  <a:srgbClr val="FF0000"/>
                </a:solidFill>
              </a:rPr>
              <a:t>Situational Analysis</a:t>
            </a:r>
          </a:p>
          <a:p>
            <a:pPr lvl="1"/>
            <a:r>
              <a:rPr lang="en-US" dirty="0"/>
              <a:t>Choose different driving scenarios like driving on a bumpy road, being towed, and driving on the freeway.</a:t>
            </a:r>
          </a:p>
          <a:p>
            <a:r>
              <a:rPr lang="en-US" dirty="0">
                <a:solidFill>
                  <a:srgbClr val="FF0000"/>
                </a:solidFill>
              </a:rPr>
              <a:t>Hazard Identification</a:t>
            </a:r>
          </a:p>
          <a:p>
            <a:pPr lvl="1"/>
            <a:r>
              <a:rPr lang="en-US" dirty="0"/>
              <a:t>Figure out how the system could malfunction, e.g., an electronic parking brake failure.</a:t>
            </a:r>
          </a:p>
          <a:p>
            <a:r>
              <a:rPr lang="en-US" dirty="0">
                <a:solidFill>
                  <a:srgbClr val="FF0000"/>
                </a:solidFill>
              </a:rPr>
              <a:t>Hazardous Event Classification According to Exposure, Severity and Controllability</a:t>
            </a:r>
          </a:p>
          <a:p>
            <a:pPr lvl="1"/>
            <a:r>
              <a:rPr lang="en-US" dirty="0"/>
              <a:t>Combine situations and hazards together, i.e., take a malfunction and then think about the malfunction under different driving scenarios. Like if the electronic parking brake failed while the vehicle was parked on a steep hill.</a:t>
            </a:r>
          </a:p>
          <a:p>
            <a:pPr lvl="1"/>
            <a:r>
              <a:rPr lang="en-US" dirty="0"/>
              <a:t>Then calculate three metrics called exposure, severity and controllability, which will depend on the hazard, the driving scenario and what might happen when the hazard occurs under the scenario.</a:t>
            </a:r>
          </a:p>
          <a:p>
            <a:r>
              <a:rPr lang="en-US" dirty="0">
                <a:solidFill>
                  <a:srgbClr val="FF0000"/>
                </a:solidFill>
              </a:rPr>
              <a:t>ASIL Determination</a:t>
            </a:r>
          </a:p>
          <a:p>
            <a:pPr lvl="1"/>
            <a:r>
              <a:rPr lang="en-US" dirty="0"/>
              <a:t>After you have calculated exposure, severity and controllability, you can now determine the ASIL based on a table.</a:t>
            </a:r>
          </a:p>
          <a:p>
            <a:r>
              <a:rPr lang="en-US" dirty="0">
                <a:solidFill>
                  <a:srgbClr val="FF0000"/>
                </a:solidFill>
              </a:rPr>
              <a:t>Safety Goal</a:t>
            </a:r>
          </a:p>
          <a:p>
            <a:pPr lvl="1"/>
            <a:r>
              <a:rPr lang="en-US" dirty="0"/>
              <a:t>A safety goal is a type of engineering requirement for vehicle functional safety; for example, "The electronic parking brake system shall always be engaged when the vehicle is in park on a gradient that is greater than 10 degrees".</a:t>
            </a:r>
          </a:p>
          <a:p>
            <a:endParaRPr lang="en-SE" dirty="0"/>
          </a:p>
        </p:txBody>
      </p:sp>
      <p:sp>
        <p:nvSpPr>
          <p:cNvPr id="4" name="Slide Number Placeholder 3">
            <a:extLst>
              <a:ext uri="{FF2B5EF4-FFF2-40B4-BE49-F238E27FC236}">
                <a16:creationId xmlns:a16="http://schemas.microsoft.com/office/drawing/2014/main" id="{C723CB06-9DAB-472C-B0B9-62A4DB0C7394}"/>
              </a:ext>
            </a:extLst>
          </p:cNvPr>
          <p:cNvSpPr>
            <a:spLocks noGrp="1"/>
          </p:cNvSpPr>
          <p:nvPr>
            <p:ph type="sldNum" sz="quarter" idx="12"/>
          </p:nvPr>
        </p:nvSpPr>
        <p:spPr/>
        <p:txBody>
          <a:bodyPr/>
          <a:lstStyle/>
          <a:p>
            <a:pPr>
              <a:defRPr/>
            </a:pPr>
            <a:fld id="{F57F456A-00AF-44E6-8D70-638C0D0130FF}" type="slidenum">
              <a:rPr lang="en-US" altLang="zh-CN" smtClean="0"/>
              <a:pPr>
                <a:defRPr/>
              </a:pPr>
              <a:t>21</a:t>
            </a:fld>
            <a:endParaRPr lang="en-US" altLang="zh-CN"/>
          </a:p>
        </p:txBody>
      </p:sp>
      <p:pic>
        <p:nvPicPr>
          <p:cNvPr id="5" name="Picture 4">
            <a:extLst>
              <a:ext uri="{FF2B5EF4-FFF2-40B4-BE49-F238E27FC236}">
                <a16:creationId xmlns:a16="http://schemas.microsoft.com/office/drawing/2014/main" id="{55E342BB-995F-4A4D-ADF3-17EC167062D7}"/>
              </a:ext>
            </a:extLst>
          </p:cNvPr>
          <p:cNvPicPr>
            <a:picLocks noChangeAspect="1"/>
          </p:cNvPicPr>
          <p:nvPr/>
        </p:nvPicPr>
        <p:blipFill>
          <a:blip r:embed="rId3"/>
          <a:stretch>
            <a:fillRect/>
          </a:stretch>
        </p:blipFill>
        <p:spPr>
          <a:xfrm>
            <a:off x="2267744" y="4263152"/>
            <a:ext cx="4320480" cy="2389119"/>
          </a:xfrm>
          <a:prstGeom prst="rect">
            <a:avLst/>
          </a:prstGeom>
        </p:spPr>
      </p:pic>
    </p:spTree>
    <p:extLst>
      <p:ext uri="{BB962C8B-B14F-4D97-AF65-F5344CB8AC3E}">
        <p14:creationId xmlns:p14="http://schemas.microsoft.com/office/powerpoint/2010/main" val="911677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6E27-6643-4256-960F-47CC1D564DD2}"/>
              </a:ext>
            </a:extLst>
          </p:cNvPr>
          <p:cNvSpPr>
            <a:spLocks noGrp="1"/>
          </p:cNvSpPr>
          <p:nvPr>
            <p:ph type="title"/>
          </p:nvPr>
        </p:nvSpPr>
        <p:spPr/>
        <p:txBody>
          <a:bodyPr/>
          <a:lstStyle/>
          <a:p>
            <a:r>
              <a:rPr lang="en-US" dirty="0"/>
              <a:t>ISO 26262 Definition of System Hierarchy</a:t>
            </a:r>
            <a:endParaRPr lang="en-SE" dirty="0"/>
          </a:p>
        </p:txBody>
      </p:sp>
      <p:sp>
        <p:nvSpPr>
          <p:cNvPr id="3" name="Content Placeholder 2">
            <a:extLst>
              <a:ext uri="{FF2B5EF4-FFF2-40B4-BE49-F238E27FC236}">
                <a16:creationId xmlns:a16="http://schemas.microsoft.com/office/drawing/2014/main" id="{7CC79A74-E5DB-4B52-ACA5-B7EB0D66FACD}"/>
              </a:ext>
            </a:extLst>
          </p:cNvPr>
          <p:cNvSpPr>
            <a:spLocks noGrp="1"/>
          </p:cNvSpPr>
          <p:nvPr>
            <p:ph idx="1"/>
          </p:nvPr>
        </p:nvSpPr>
        <p:spPr>
          <a:xfrm>
            <a:off x="457200" y="1295400"/>
            <a:ext cx="8229600" cy="2077199"/>
          </a:xfrm>
        </p:spPr>
        <p:txBody>
          <a:bodyPr>
            <a:normAutofit fontScale="55000" lnSpcReduction="20000"/>
          </a:bodyPr>
          <a:lstStyle/>
          <a:p>
            <a:r>
              <a:rPr lang="en-US" dirty="0"/>
              <a:t>An </a:t>
            </a:r>
            <a:r>
              <a:rPr lang="en-US" dirty="0">
                <a:solidFill>
                  <a:srgbClr val="FF0000"/>
                </a:solidFill>
              </a:rPr>
              <a:t>Item</a:t>
            </a:r>
            <a:r>
              <a:rPr lang="en-US" dirty="0"/>
              <a:t> is a high-level system in the vehicle</a:t>
            </a:r>
          </a:p>
          <a:p>
            <a:r>
              <a:rPr lang="en-US" dirty="0"/>
              <a:t>A </a:t>
            </a:r>
            <a:r>
              <a:rPr lang="en-US" dirty="0">
                <a:solidFill>
                  <a:srgbClr val="FF0000"/>
                </a:solidFill>
              </a:rPr>
              <a:t>system</a:t>
            </a:r>
            <a:r>
              <a:rPr lang="en-US" dirty="0"/>
              <a:t> is a set of elements that have at least a sensor, controller and an actuator. </a:t>
            </a:r>
          </a:p>
          <a:p>
            <a:pPr lvl="1"/>
            <a:r>
              <a:rPr lang="en-US" dirty="0"/>
              <a:t>The LAS has two sensors: a camera sensor and a driver steering torque sensor. The ECUs are the controllers, and the actuator is the motor that turns the steering wheel. </a:t>
            </a:r>
          </a:p>
          <a:p>
            <a:r>
              <a:rPr lang="en-US" dirty="0"/>
              <a:t>A </a:t>
            </a:r>
            <a:r>
              <a:rPr lang="en-US" dirty="0">
                <a:solidFill>
                  <a:srgbClr val="FF0000"/>
                </a:solidFill>
              </a:rPr>
              <a:t>sub-system</a:t>
            </a:r>
            <a:r>
              <a:rPr lang="en-US" dirty="0"/>
              <a:t> is a smaller piece of a system.</a:t>
            </a:r>
          </a:p>
          <a:p>
            <a:r>
              <a:rPr lang="en-US" dirty="0"/>
              <a:t>A </a:t>
            </a:r>
            <a:r>
              <a:rPr lang="en-US" dirty="0">
                <a:solidFill>
                  <a:srgbClr val="FF0000"/>
                </a:solidFill>
              </a:rPr>
              <a:t>component</a:t>
            </a:r>
            <a:r>
              <a:rPr lang="en-US" dirty="0"/>
              <a:t> may be an ECU, which consists of </a:t>
            </a:r>
            <a:r>
              <a:rPr lang="en-US" dirty="0">
                <a:solidFill>
                  <a:srgbClr val="FF0000"/>
                </a:solidFill>
              </a:rPr>
              <a:t>hardware parts</a:t>
            </a:r>
            <a:r>
              <a:rPr lang="en-US" dirty="0"/>
              <a:t> (CPU, GPU…) and </a:t>
            </a:r>
            <a:r>
              <a:rPr lang="en-US" dirty="0">
                <a:solidFill>
                  <a:srgbClr val="FF0000"/>
                </a:solidFill>
              </a:rPr>
              <a:t>software units </a:t>
            </a:r>
            <a:r>
              <a:rPr lang="en-US" dirty="0"/>
              <a:t>(application program, memory test…)</a:t>
            </a:r>
          </a:p>
        </p:txBody>
      </p:sp>
      <p:sp>
        <p:nvSpPr>
          <p:cNvPr id="4" name="Slide Number Placeholder 3">
            <a:extLst>
              <a:ext uri="{FF2B5EF4-FFF2-40B4-BE49-F238E27FC236}">
                <a16:creationId xmlns:a16="http://schemas.microsoft.com/office/drawing/2014/main" id="{7ADADFD6-2DB5-4F4F-BD79-3AFF7DB38053}"/>
              </a:ext>
            </a:extLst>
          </p:cNvPr>
          <p:cNvSpPr>
            <a:spLocks noGrp="1"/>
          </p:cNvSpPr>
          <p:nvPr>
            <p:ph type="sldNum" sz="quarter" idx="12"/>
          </p:nvPr>
        </p:nvSpPr>
        <p:spPr/>
        <p:txBody>
          <a:bodyPr/>
          <a:lstStyle/>
          <a:p>
            <a:pPr>
              <a:defRPr/>
            </a:pPr>
            <a:fld id="{F57F456A-00AF-44E6-8D70-638C0D0130FF}" type="slidenum">
              <a:rPr lang="en-US" altLang="zh-CN" smtClean="0"/>
              <a:pPr>
                <a:defRPr/>
              </a:pPr>
              <a:t>22</a:t>
            </a:fld>
            <a:endParaRPr lang="en-US" altLang="zh-CN"/>
          </a:p>
        </p:txBody>
      </p:sp>
      <p:pic>
        <p:nvPicPr>
          <p:cNvPr id="5" name="Picture 4">
            <a:extLst>
              <a:ext uri="{FF2B5EF4-FFF2-40B4-BE49-F238E27FC236}">
                <a16:creationId xmlns:a16="http://schemas.microsoft.com/office/drawing/2014/main" id="{06AB7BA9-0F5A-4042-8B93-F09C868E87A6}"/>
              </a:ext>
            </a:extLst>
          </p:cNvPr>
          <p:cNvPicPr>
            <a:picLocks noChangeAspect="1"/>
          </p:cNvPicPr>
          <p:nvPr/>
        </p:nvPicPr>
        <p:blipFill>
          <a:blip r:embed="rId3"/>
          <a:stretch>
            <a:fillRect/>
          </a:stretch>
        </p:blipFill>
        <p:spPr>
          <a:xfrm>
            <a:off x="1723624" y="3372599"/>
            <a:ext cx="5800703" cy="3215052"/>
          </a:xfrm>
          <a:prstGeom prst="rect">
            <a:avLst/>
          </a:prstGeom>
        </p:spPr>
      </p:pic>
    </p:spTree>
    <p:extLst>
      <p:ext uri="{BB962C8B-B14F-4D97-AF65-F5344CB8AC3E}">
        <p14:creationId xmlns:p14="http://schemas.microsoft.com/office/powerpoint/2010/main" val="2831218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51E1-B76C-4D85-9954-EF62E9A6638D}"/>
              </a:ext>
            </a:extLst>
          </p:cNvPr>
          <p:cNvSpPr>
            <a:spLocks noGrp="1"/>
          </p:cNvSpPr>
          <p:nvPr>
            <p:ph type="title"/>
          </p:nvPr>
        </p:nvSpPr>
        <p:spPr/>
        <p:txBody>
          <a:bodyPr/>
          <a:lstStyle/>
          <a:p>
            <a:r>
              <a:rPr lang="en-US" sz="3600" dirty="0"/>
              <a:t> Running Example: Lane Assistance System (LAS)</a:t>
            </a:r>
            <a:endParaRPr lang="en-SE" sz="3600" dirty="0"/>
          </a:p>
        </p:txBody>
      </p:sp>
      <p:sp>
        <p:nvSpPr>
          <p:cNvPr id="3" name="Content Placeholder 2">
            <a:extLst>
              <a:ext uri="{FF2B5EF4-FFF2-40B4-BE49-F238E27FC236}">
                <a16:creationId xmlns:a16="http://schemas.microsoft.com/office/drawing/2014/main" id="{DB46AB76-8F74-4CBD-8E47-CC79F9D4C068}"/>
              </a:ext>
            </a:extLst>
          </p:cNvPr>
          <p:cNvSpPr>
            <a:spLocks noGrp="1"/>
          </p:cNvSpPr>
          <p:nvPr>
            <p:ph idx="1"/>
          </p:nvPr>
        </p:nvSpPr>
        <p:spPr>
          <a:xfrm>
            <a:off x="457200" y="1295400"/>
            <a:ext cx="8229600" cy="3213720"/>
          </a:xfrm>
        </p:spPr>
        <p:txBody>
          <a:bodyPr>
            <a:normAutofit fontScale="55000" lnSpcReduction="20000"/>
          </a:bodyPr>
          <a:lstStyle/>
          <a:p>
            <a:r>
              <a:rPr lang="en-US" dirty="0"/>
              <a:t>A LAS has two functions:</a:t>
            </a:r>
          </a:p>
          <a:p>
            <a:pPr lvl="1"/>
            <a:r>
              <a:rPr lang="en-US" dirty="0"/>
              <a:t>Lane Departure Warning (LDW)</a:t>
            </a:r>
          </a:p>
          <a:p>
            <a:pPr lvl="1"/>
            <a:r>
              <a:rPr lang="en-US" dirty="0"/>
              <a:t>Lane Keeping Assistance (LKA)</a:t>
            </a:r>
          </a:p>
          <a:p>
            <a:r>
              <a:rPr lang="en-US" dirty="0"/>
              <a:t>If a driver departs a lane without using a turn signal, the system assumes that the driver has become distracted and did not mean to leave the lane. </a:t>
            </a:r>
            <a:r>
              <a:rPr lang="en-US" kern="1200" dirty="0">
                <a:latin typeface="Arial" charset="0"/>
              </a:rPr>
              <a:t>Two things will happen:</a:t>
            </a:r>
          </a:p>
          <a:p>
            <a:pPr lvl="1"/>
            <a:r>
              <a:rPr lang="en-US" kern="1200" dirty="0">
                <a:latin typeface="Arial" charset="0"/>
              </a:rPr>
              <a:t>The LDW function will vibrate the steering wheel to provide a driver a haptic feedback.</a:t>
            </a:r>
          </a:p>
          <a:p>
            <a:pPr lvl="1"/>
            <a:r>
              <a:rPr lang="en-US" kern="1200" dirty="0">
                <a:latin typeface="Arial" charset="0"/>
              </a:rPr>
              <a:t>The LKA function will move the steering wheel so that the wheels turn towards the center of the lane </a:t>
            </a:r>
            <a:r>
              <a:rPr lang="en-US" dirty="0"/>
              <a:t>in order to stay in ego lane</a:t>
            </a:r>
            <a:r>
              <a:rPr lang="en-US" kern="1200" dirty="0">
                <a:latin typeface="Arial" charset="0"/>
              </a:rPr>
              <a:t>.</a:t>
            </a:r>
          </a:p>
          <a:p>
            <a:r>
              <a:rPr lang="en-US" kern="1200" dirty="0">
                <a:latin typeface="Arial" charset="0"/>
              </a:rPr>
              <a:t>You can assume that the engineering requirement came from a product engineering team, and the safety engineer’s job will be to add extra requirements to ensure functional safety.</a:t>
            </a:r>
          </a:p>
        </p:txBody>
      </p:sp>
      <p:sp>
        <p:nvSpPr>
          <p:cNvPr id="4" name="Slide Number Placeholder 3">
            <a:extLst>
              <a:ext uri="{FF2B5EF4-FFF2-40B4-BE49-F238E27FC236}">
                <a16:creationId xmlns:a16="http://schemas.microsoft.com/office/drawing/2014/main" id="{7792972F-C8AC-43E5-AEAB-E5088DAF631C}"/>
              </a:ext>
            </a:extLst>
          </p:cNvPr>
          <p:cNvSpPr>
            <a:spLocks noGrp="1"/>
          </p:cNvSpPr>
          <p:nvPr>
            <p:ph type="sldNum" sz="quarter" idx="12"/>
          </p:nvPr>
        </p:nvSpPr>
        <p:spPr/>
        <p:txBody>
          <a:bodyPr/>
          <a:lstStyle/>
          <a:p>
            <a:pPr>
              <a:defRPr/>
            </a:pPr>
            <a:fld id="{F57F456A-00AF-44E6-8D70-638C0D0130FF}" type="slidenum">
              <a:rPr lang="en-US" altLang="zh-CN" smtClean="0"/>
              <a:pPr>
                <a:defRPr/>
              </a:pPr>
              <a:t>23</a:t>
            </a:fld>
            <a:endParaRPr lang="en-US" altLang="zh-CN"/>
          </a:p>
        </p:txBody>
      </p:sp>
      <p:pic>
        <p:nvPicPr>
          <p:cNvPr id="5" name="Picture 4">
            <a:extLst>
              <a:ext uri="{FF2B5EF4-FFF2-40B4-BE49-F238E27FC236}">
                <a16:creationId xmlns:a16="http://schemas.microsoft.com/office/drawing/2014/main" id="{8AD707BE-8B9E-4512-9942-1A01B55A6F7D}"/>
              </a:ext>
            </a:extLst>
          </p:cNvPr>
          <p:cNvPicPr>
            <a:picLocks noChangeAspect="1"/>
          </p:cNvPicPr>
          <p:nvPr/>
        </p:nvPicPr>
        <p:blipFill>
          <a:blip r:embed="rId3"/>
          <a:stretch>
            <a:fillRect/>
          </a:stretch>
        </p:blipFill>
        <p:spPr>
          <a:xfrm>
            <a:off x="2915816" y="4221088"/>
            <a:ext cx="3456384" cy="2489486"/>
          </a:xfrm>
          <a:prstGeom prst="rect">
            <a:avLst/>
          </a:prstGeom>
        </p:spPr>
      </p:pic>
    </p:spTree>
    <p:extLst>
      <p:ext uri="{BB962C8B-B14F-4D97-AF65-F5344CB8AC3E}">
        <p14:creationId xmlns:p14="http://schemas.microsoft.com/office/powerpoint/2010/main" val="3516479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F0C44-325B-438A-84CE-25BC065D9644}"/>
              </a:ext>
            </a:extLst>
          </p:cNvPr>
          <p:cNvSpPr>
            <a:spLocks noGrp="1"/>
          </p:cNvSpPr>
          <p:nvPr>
            <p:ph type="title"/>
          </p:nvPr>
        </p:nvSpPr>
        <p:spPr>
          <a:xfrm>
            <a:off x="457200" y="274638"/>
            <a:ext cx="8435280" cy="868362"/>
          </a:xfrm>
        </p:spPr>
        <p:txBody>
          <a:bodyPr/>
          <a:lstStyle/>
          <a:p>
            <a:r>
              <a:rPr lang="en-US" dirty="0"/>
              <a:t>LAS Architecture</a:t>
            </a:r>
            <a:endParaRPr lang="en-SE" dirty="0"/>
          </a:p>
        </p:txBody>
      </p:sp>
      <p:sp>
        <p:nvSpPr>
          <p:cNvPr id="3" name="Content Placeholder 2">
            <a:extLst>
              <a:ext uri="{FF2B5EF4-FFF2-40B4-BE49-F238E27FC236}">
                <a16:creationId xmlns:a16="http://schemas.microsoft.com/office/drawing/2014/main" id="{65C4B634-DBB0-436F-9E2F-5CAEC929CB94}"/>
              </a:ext>
            </a:extLst>
          </p:cNvPr>
          <p:cNvSpPr>
            <a:spLocks noGrp="1"/>
          </p:cNvSpPr>
          <p:nvPr>
            <p:ph idx="1"/>
          </p:nvPr>
        </p:nvSpPr>
        <p:spPr>
          <a:xfrm>
            <a:off x="241176" y="1295400"/>
            <a:ext cx="8902824" cy="1936655"/>
          </a:xfrm>
        </p:spPr>
        <p:txBody>
          <a:bodyPr>
            <a:normAutofit fontScale="85000" lnSpcReduction="10000"/>
          </a:bodyPr>
          <a:lstStyle/>
          <a:p>
            <a:r>
              <a:rPr lang="en-US" dirty="0"/>
              <a:t>LAS consists of 1 item (green box), 1 system (red box), and 4 subsystems (blue boxes).</a:t>
            </a:r>
          </a:p>
          <a:p>
            <a:r>
              <a:rPr lang="en-US" dirty="0"/>
              <a:t>Subsystems may be nested (Electronic Power Steering ECU is a subsystem within a subsystem).</a:t>
            </a:r>
          </a:p>
        </p:txBody>
      </p:sp>
      <p:sp>
        <p:nvSpPr>
          <p:cNvPr id="4" name="Slide Number Placeholder 3">
            <a:extLst>
              <a:ext uri="{FF2B5EF4-FFF2-40B4-BE49-F238E27FC236}">
                <a16:creationId xmlns:a16="http://schemas.microsoft.com/office/drawing/2014/main" id="{F8CC4D0A-25E0-4DD0-AA60-F29FF9A35990}"/>
              </a:ext>
            </a:extLst>
          </p:cNvPr>
          <p:cNvSpPr>
            <a:spLocks noGrp="1"/>
          </p:cNvSpPr>
          <p:nvPr>
            <p:ph type="sldNum" sz="quarter" idx="12"/>
          </p:nvPr>
        </p:nvSpPr>
        <p:spPr/>
        <p:txBody>
          <a:bodyPr/>
          <a:lstStyle/>
          <a:p>
            <a:pPr>
              <a:defRPr/>
            </a:pPr>
            <a:fld id="{F57F456A-00AF-44E6-8D70-638C0D0130FF}" type="slidenum">
              <a:rPr lang="en-US" altLang="zh-CN" smtClean="0"/>
              <a:pPr>
                <a:defRPr/>
              </a:pPr>
              <a:t>24</a:t>
            </a:fld>
            <a:endParaRPr lang="en-US" altLang="zh-CN"/>
          </a:p>
        </p:txBody>
      </p:sp>
      <p:pic>
        <p:nvPicPr>
          <p:cNvPr id="10" name="Picture 9">
            <a:extLst>
              <a:ext uri="{FF2B5EF4-FFF2-40B4-BE49-F238E27FC236}">
                <a16:creationId xmlns:a16="http://schemas.microsoft.com/office/drawing/2014/main" id="{8779C1F9-D205-44B6-AAEB-0C319103938E}"/>
              </a:ext>
            </a:extLst>
          </p:cNvPr>
          <p:cNvPicPr>
            <a:picLocks noChangeAspect="1"/>
          </p:cNvPicPr>
          <p:nvPr/>
        </p:nvPicPr>
        <p:blipFill>
          <a:blip r:embed="rId3"/>
          <a:stretch>
            <a:fillRect/>
          </a:stretch>
        </p:blipFill>
        <p:spPr>
          <a:xfrm>
            <a:off x="1907704" y="2902438"/>
            <a:ext cx="5688632" cy="3810921"/>
          </a:xfrm>
          <a:prstGeom prst="rect">
            <a:avLst/>
          </a:prstGeom>
        </p:spPr>
      </p:pic>
    </p:spTree>
    <p:extLst>
      <p:ext uri="{BB962C8B-B14F-4D97-AF65-F5344CB8AC3E}">
        <p14:creationId xmlns:p14="http://schemas.microsoft.com/office/powerpoint/2010/main" val="3266893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6DB7-3965-47D6-BBC7-E107054CF3BD}"/>
              </a:ext>
            </a:extLst>
          </p:cNvPr>
          <p:cNvSpPr>
            <a:spLocks noGrp="1"/>
          </p:cNvSpPr>
          <p:nvPr>
            <p:ph type="title"/>
          </p:nvPr>
        </p:nvSpPr>
        <p:spPr>
          <a:xfrm>
            <a:off x="457200" y="274638"/>
            <a:ext cx="6635080" cy="868362"/>
          </a:xfrm>
        </p:spPr>
        <p:txBody>
          <a:bodyPr/>
          <a:lstStyle/>
          <a:p>
            <a:r>
              <a:rPr lang="en-US" dirty="0"/>
              <a:t>Situational Analysis</a:t>
            </a:r>
            <a:endParaRPr lang="en-SE" dirty="0"/>
          </a:p>
        </p:txBody>
      </p:sp>
      <p:sp>
        <p:nvSpPr>
          <p:cNvPr id="3" name="Content Placeholder 2">
            <a:extLst>
              <a:ext uri="{FF2B5EF4-FFF2-40B4-BE49-F238E27FC236}">
                <a16:creationId xmlns:a16="http://schemas.microsoft.com/office/drawing/2014/main" id="{BF35D127-0EF7-49CC-A92F-58922BC5D647}"/>
              </a:ext>
            </a:extLst>
          </p:cNvPr>
          <p:cNvSpPr>
            <a:spLocks noGrp="1"/>
          </p:cNvSpPr>
          <p:nvPr>
            <p:ph idx="1"/>
          </p:nvPr>
        </p:nvSpPr>
        <p:spPr>
          <a:xfrm>
            <a:off x="457200" y="1295400"/>
            <a:ext cx="8229600" cy="2997696"/>
          </a:xfrm>
        </p:spPr>
        <p:txBody>
          <a:bodyPr>
            <a:normAutofit/>
          </a:bodyPr>
          <a:lstStyle/>
          <a:p>
            <a:r>
              <a:rPr lang="en-US" dirty="0"/>
              <a:t>Brainstorming about hypothetical driving situations and analyze what would happen in case of vehicle malfunction. </a:t>
            </a:r>
          </a:p>
        </p:txBody>
      </p:sp>
      <p:sp>
        <p:nvSpPr>
          <p:cNvPr id="4" name="Slide Number Placeholder 3">
            <a:extLst>
              <a:ext uri="{FF2B5EF4-FFF2-40B4-BE49-F238E27FC236}">
                <a16:creationId xmlns:a16="http://schemas.microsoft.com/office/drawing/2014/main" id="{86AD8B8C-FCD6-45F6-B27B-7EE3A78B13C4}"/>
              </a:ext>
            </a:extLst>
          </p:cNvPr>
          <p:cNvSpPr>
            <a:spLocks noGrp="1"/>
          </p:cNvSpPr>
          <p:nvPr>
            <p:ph type="sldNum" sz="quarter" idx="12"/>
          </p:nvPr>
        </p:nvSpPr>
        <p:spPr/>
        <p:txBody>
          <a:bodyPr/>
          <a:lstStyle/>
          <a:p>
            <a:pPr>
              <a:defRPr/>
            </a:pPr>
            <a:fld id="{F57F456A-00AF-44E6-8D70-638C0D0130FF}" type="slidenum">
              <a:rPr lang="en-US" altLang="zh-CN" smtClean="0"/>
              <a:pPr>
                <a:defRPr/>
              </a:pPr>
              <a:t>25</a:t>
            </a:fld>
            <a:endParaRPr lang="en-US" altLang="zh-CN"/>
          </a:p>
        </p:txBody>
      </p:sp>
      <p:pic>
        <p:nvPicPr>
          <p:cNvPr id="6" name="Picture 5">
            <a:extLst>
              <a:ext uri="{FF2B5EF4-FFF2-40B4-BE49-F238E27FC236}">
                <a16:creationId xmlns:a16="http://schemas.microsoft.com/office/drawing/2014/main" id="{58B0FD7B-A425-4ACB-ADDC-31128438850D}"/>
              </a:ext>
            </a:extLst>
          </p:cNvPr>
          <p:cNvPicPr>
            <a:picLocks noChangeAspect="1"/>
          </p:cNvPicPr>
          <p:nvPr/>
        </p:nvPicPr>
        <p:blipFill>
          <a:blip r:embed="rId2"/>
          <a:stretch>
            <a:fillRect/>
          </a:stretch>
        </p:blipFill>
        <p:spPr>
          <a:xfrm>
            <a:off x="611560" y="2996952"/>
            <a:ext cx="8195614" cy="3384376"/>
          </a:xfrm>
          <a:prstGeom prst="rect">
            <a:avLst/>
          </a:prstGeom>
        </p:spPr>
      </p:pic>
      <p:pic>
        <p:nvPicPr>
          <p:cNvPr id="7" name="Picture 6">
            <a:extLst>
              <a:ext uri="{FF2B5EF4-FFF2-40B4-BE49-F238E27FC236}">
                <a16:creationId xmlns:a16="http://schemas.microsoft.com/office/drawing/2014/main" id="{3209D3C8-6B2A-48BA-B7B8-FDF39539443B}"/>
              </a:ext>
            </a:extLst>
          </p:cNvPr>
          <p:cNvPicPr>
            <a:picLocks noChangeAspect="1"/>
          </p:cNvPicPr>
          <p:nvPr/>
        </p:nvPicPr>
        <p:blipFill>
          <a:blip r:embed="rId3"/>
          <a:stretch>
            <a:fillRect/>
          </a:stretch>
        </p:blipFill>
        <p:spPr>
          <a:xfrm>
            <a:off x="6588224" y="83490"/>
            <a:ext cx="2461665" cy="1361240"/>
          </a:xfrm>
          <a:prstGeom prst="rect">
            <a:avLst/>
          </a:prstGeom>
        </p:spPr>
      </p:pic>
      <p:sp>
        <p:nvSpPr>
          <p:cNvPr id="8" name="Rectangle 7">
            <a:extLst>
              <a:ext uri="{FF2B5EF4-FFF2-40B4-BE49-F238E27FC236}">
                <a16:creationId xmlns:a16="http://schemas.microsoft.com/office/drawing/2014/main" id="{7C1C7155-B87B-418A-BAE5-E872347199F2}"/>
              </a:ext>
            </a:extLst>
          </p:cNvPr>
          <p:cNvSpPr/>
          <p:nvPr/>
        </p:nvSpPr>
        <p:spPr bwMode="auto">
          <a:xfrm>
            <a:off x="6588224" y="366315"/>
            <a:ext cx="1008112" cy="18236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1428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14CFE-EAA8-48D0-A349-1C21F7575FF3}"/>
              </a:ext>
            </a:extLst>
          </p:cNvPr>
          <p:cNvSpPr>
            <a:spLocks noGrp="1"/>
          </p:cNvSpPr>
          <p:nvPr>
            <p:ph type="title"/>
          </p:nvPr>
        </p:nvSpPr>
        <p:spPr/>
        <p:txBody>
          <a:bodyPr/>
          <a:lstStyle/>
          <a:p>
            <a:r>
              <a:rPr lang="en-US" dirty="0"/>
              <a:t>Predefined Guidewords</a:t>
            </a:r>
            <a:endParaRPr lang="en-SE" dirty="0"/>
          </a:p>
        </p:txBody>
      </p:sp>
      <p:sp>
        <p:nvSpPr>
          <p:cNvPr id="3" name="Content Placeholder 2">
            <a:extLst>
              <a:ext uri="{FF2B5EF4-FFF2-40B4-BE49-F238E27FC236}">
                <a16:creationId xmlns:a16="http://schemas.microsoft.com/office/drawing/2014/main" id="{8E758CB7-FFA9-4410-A5FA-C4533CC08D24}"/>
              </a:ext>
            </a:extLst>
          </p:cNvPr>
          <p:cNvSpPr>
            <a:spLocks noGrp="1"/>
          </p:cNvSpPr>
          <p:nvPr>
            <p:ph idx="1"/>
          </p:nvPr>
        </p:nvSpPr>
        <p:spPr>
          <a:xfrm>
            <a:off x="457200" y="1143000"/>
            <a:ext cx="8229600" cy="2019426"/>
          </a:xfrm>
        </p:spPr>
        <p:txBody>
          <a:bodyPr>
            <a:normAutofit fontScale="47500" lnSpcReduction="20000"/>
          </a:bodyPr>
          <a:lstStyle/>
          <a:p>
            <a:r>
              <a:rPr lang="en-US" dirty="0"/>
              <a:t>Use predefined guidewords to help unify terminology</a:t>
            </a:r>
          </a:p>
          <a:p>
            <a:pPr lvl="1"/>
            <a:r>
              <a:rPr lang="en-US" dirty="0"/>
              <a:t>Below shows guidewords for deviation (malfunction) and Hazardous Event </a:t>
            </a:r>
          </a:p>
          <a:p>
            <a:r>
              <a:rPr lang="en-US" dirty="0"/>
              <a:t>Example:</a:t>
            </a:r>
          </a:p>
          <a:p>
            <a:pPr lvl="1"/>
            <a:r>
              <a:rPr lang="en-US" dirty="0"/>
              <a:t>[Operational Mode] on [Operational Scenario] during [Environmental Details] with [Situational Details] and [Item Usage] system. Terms in brackets should be taken from standard guideword tables.</a:t>
            </a:r>
          </a:p>
          <a:p>
            <a:pPr lvl="1"/>
            <a:r>
              <a:rPr lang="en-US" dirty="0"/>
              <a:t>Ex1. [backward driving] on [city road] during [fog] with [low speed] and [correctly used] system. </a:t>
            </a:r>
          </a:p>
          <a:p>
            <a:pPr lvl="1"/>
            <a:r>
              <a:rPr lang="en-US" dirty="0">
                <a:solidFill>
                  <a:srgbClr val="FF0000"/>
                </a:solidFill>
              </a:rPr>
              <a:t>Ex2 (LAS example): [Normal driving] on a [highway] during [rain (slippery road)] with [high speed] and [correctly used] system</a:t>
            </a:r>
          </a:p>
          <a:p>
            <a:pPr lvl="1"/>
            <a:endParaRPr lang="en-SE" dirty="0"/>
          </a:p>
          <a:p>
            <a:endParaRPr lang="en-SE" dirty="0"/>
          </a:p>
        </p:txBody>
      </p:sp>
      <p:sp>
        <p:nvSpPr>
          <p:cNvPr id="4" name="Slide Number Placeholder 3">
            <a:extLst>
              <a:ext uri="{FF2B5EF4-FFF2-40B4-BE49-F238E27FC236}">
                <a16:creationId xmlns:a16="http://schemas.microsoft.com/office/drawing/2014/main" id="{6B763B56-6D97-4B95-965E-7984AA02A94A}"/>
              </a:ext>
            </a:extLst>
          </p:cNvPr>
          <p:cNvSpPr>
            <a:spLocks noGrp="1"/>
          </p:cNvSpPr>
          <p:nvPr>
            <p:ph type="sldNum" sz="quarter" idx="12"/>
          </p:nvPr>
        </p:nvSpPr>
        <p:spPr/>
        <p:txBody>
          <a:bodyPr/>
          <a:lstStyle/>
          <a:p>
            <a:pPr>
              <a:defRPr/>
            </a:pPr>
            <a:fld id="{F57F456A-00AF-44E6-8D70-638C0D0130FF}" type="slidenum">
              <a:rPr lang="en-US" altLang="zh-CN" smtClean="0"/>
              <a:pPr>
                <a:defRPr/>
              </a:pPr>
              <a:t>26</a:t>
            </a:fld>
            <a:endParaRPr lang="en-US" altLang="zh-CN"/>
          </a:p>
        </p:txBody>
      </p:sp>
      <p:pic>
        <p:nvPicPr>
          <p:cNvPr id="5" name="Picture 4">
            <a:extLst>
              <a:ext uri="{FF2B5EF4-FFF2-40B4-BE49-F238E27FC236}">
                <a16:creationId xmlns:a16="http://schemas.microsoft.com/office/drawing/2014/main" id="{E8B5714B-DEEE-41B3-9E69-A56B50108C76}"/>
              </a:ext>
            </a:extLst>
          </p:cNvPr>
          <p:cNvPicPr>
            <a:picLocks noChangeAspect="1"/>
          </p:cNvPicPr>
          <p:nvPr/>
        </p:nvPicPr>
        <p:blipFill>
          <a:blip r:embed="rId2"/>
          <a:stretch>
            <a:fillRect/>
          </a:stretch>
        </p:blipFill>
        <p:spPr>
          <a:xfrm>
            <a:off x="200896" y="3106616"/>
            <a:ext cx="4330815" cy="3612084"/>
          </a:xfrm>
          <a:prstGeom prst="rect">
            <a:avLst/>
          </a:prstGeom>
        </p:spPr>
      </p:pic>
      <p:pic>
        <p:nvPicPr>
          <p:cNvPr id="6" name="Picture 5">
            <a:extLst>
              <a:ext uri="{FF2B5EF4-FFF2-40B4-BE49-F238E27FC236}">
                <a16:creationId xmlns:a16="http://schemas.microsoft.com/office/drawing/2014/main" id="{3621A849-0CC0-423B-904D-728C3AF358DC}"/>
              </a:ext>
            </a:extLst>
          </p:cNvPr>
          <p:cNvPicPr>
            <a:picLocks noChangeAspect="1"/>
          </p:cNvPicPr>
          <p:nvPr/>
        </p:nvPicPr>
        <p:blipFill>
          <a:blip r:embed="rId3"/>
          <a:stretch>
            <a:fillRect/>
          </a:stretch>
        </p:blipFill>
        <p:spPr>
          <a:xfrm>
            <a:off x="4572000" y="3861048"/>
            <a:ext cx="4489657" cy="2432722"/>
          </a:xfrm>
          <a:prstGeom prst="rect">
            <a:avLst/>
          </a:prstGeom>
        </p:spPr>
      </p:pic>
    </p:spTree>
    <p:extLst>
      <p:ext uri="{BB962C8B-B14F-4D97-AF65-F5344CB8AC3E}">
        <p14:creationId xmlns:p14="http://schemas.microsoft.com/office/powerpoint/2010/main" val="54682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A018-89B5-42E1-8612-3D9F529526DE}"/>
              </a:ext>
            </a:extLst>
          </p:cNvPr>
          <p:cNvSpPr>
            <a:spLocks noGrp="1"/>
          </p:cNvSpPr>
          <p:nvPr>
            <p:ph type="title"/>
          </p:nvPr>
        </p:nvSpPr>
        <p:spPr>
          <a:xfrm>
            <a:off x="457200" y="274638"/>
            <a:ext cx="6059016" cy="868362"/>
          </a:xfrm>
        </p:spPr>
        <p:txBody>
          <a:bodyPr/>
          <a:lstStyle/>
          <a:p>
            <a:r>
              <a:rPr lang="en-US" dirty="0"/>
              <a:t>Hazard Identification for LDW</a:t>
            </a:r>
            <a:endParaRPr lang="en-SE" dirty="0"/>
          </a:p>
        </p:txBody>
      </p:sp>
      <p:graphicFrame>
        <p:nvGraphicFramePr>
          <p:cNvPr id="5" name="Table 5">
            <a:extLst>
              <a:ext uri="{FF2B5EF4-FFF2-40B4-BE49-F238E27FC236}">
                <a16:creationId xmlns:a16="http://schemas.microsoft.com/office/drawing/2014/main" id="{5C6A8306-F355-4F30-BB40-045961BF4A5A}"/>
              </a:ext>
            </a:extLst>
          </p:cNvPr>
          <p:cNvGraphicFramePr>
            <a:graphicFrameLocks noGrp="1"/>
          </p:cNvGraphicFramePr>
          <p:nvPr>
            <p:ph idx="1"/>
            <p:extLst>
              <p:ext uri="{D42A27DB-BD31-4B8C-83A1-F6EECF244321}">
                <p14:modId xmlns:p14="http://schemas.microsoft.com/office/powerpoint/2010/main" val="3024161169"/>
              </p:ext>
            </p:extLst>
          </p:nvPr>
        </p:nvGraphicFramePr>
        <p:xfrm>
          <a:off x="457200" y="1660872"/>
          <a:ext cx="8229600" cy="3845560"/>
        </p:xfrm>
        <a:graphic>
          <a:graphicData uri="http://schemas.openxmlformats.org/drawingml/2006/table">
            <a:tbl>
              <a:tblPr firstRow="1" bandRow="1">
                <a:tableStyleId>{5C22544A-7EE6-4342-B048-85BDC9FD1C3A}</a:tableStyleId>
              </a:tblPr>
              <a:tblGrid>
                <a:gridCol w="1378496">
                  <a:extLst>
                    <a:ext uri="{9D8B030D-6E8A-4147-A177-3AD203B41FA5}">
                      <a16:colId xmlns:a16="http://schemas.microsoft.com/office/drawing/2014/main" val="924436362"/>
                    </a:ext>
                  </a:extLst>
                </a:gridCol>
                <a:gridCol w="6851104">
                  <a:extLst>
                    <a:ext uri="{9D8B030D-6E8A-4147-A177-3AD203B41FA5}">
                      <a16:colId xmlns:a16="http://schemas.microsoft.com/office/drawing/2014/main" val="3740883750"/>
                    </a:ext>
                  </a:extLst>
                </a:gridCol>
              </a:tblGrid>
              <a:tr h="370840">
                <a:tc>
                  <a:txBody>
                    <a:bodyPr/>
                    <a:lstStyle/>
                    <a:p>
                      <a:r>
                        <a:rPr lang="en-US" sz="1800" b="0" i="0" kern="1200" dirty="0">
                          <a:solidFill>
                            <a:schemeClr val="dk1"/>
                          </a:solidFill>
                          <a:effectLst/>
                          <a:latin typeface="+mn-lt"/>
                          <a:ea typeface="+mn-ea"/>
                          <a:cs typeface="+mn-cs"/>
                        </a:rPr>
                        <a:t>Function</a:t>
                      </a:r>
                      <a:endParaRPr lang="en-SE" dirty="0"/>
                    </a:p>
                  </a:txBody>
                  <a:tcPr/>
                </a:tc>
                <a:tc>
                  <a:txBody>
                    <a:bodyPr/>
                    <a:lstStyle/>
                    <a:p>
                      <a:r>
                        <a:rPr lang="en-US" sz="1800" b="0" i="0" kern="1200" dirty="0">
                          <a:solidFill>
                            <a:schemeClr val="dk1"/>
                          </a:solidFill>
                          <a:effectLst/>
                          <a:latin typeface="+mn-lt"/>
                          <a:ea typeface="+mn-ea"/>
                          <a:cs typeface="+mn-cs"/>
                        </a:rPr>
                        <a:t>LDW function shall apply an oscillating steering torque to provide the driver haptic feedback.</a:t>
                      </a:r>
                      <a:endParaRPr lang="en-SE" dirty="0"/>
                    </a:p>
                  </a:txBody>
                  <a:tcPr/>
                </a:tc>
                <a:extLst>
                  <a:ext uri="{0D108BD9-81ED-4DB2-BD59-A6C34878D82A}">
                    <a16:rowId xmlns:a16="http://schemas.microsoft.com/office/drawing/2014/main" val="1258016890"/>
                  </a:ext>
                </a:extLst>
              </a:tr>
              <a:tr h="370840">
                <a:tc>
                  <a:txBody>
                    <a:bodyPr/>
                    <a:lstStyle/>
                    <a:p>
                      <a:r>
                        <a:rPr lang="en-US" sz="1800" b="0" i="0" kern="1200" dirty="0">
                          <a:solidFill>
                            <a:schemeClr val="dk1"/>
                          </a:solidFill>
                          <a:effectLst/>
                          <a:latin typeface="+mn-lt"/>
                          <a:ea typeface="+mn-ea"/>
                          <a:cs typeface="+mn-cs"/>
                        </a:rPr>
                        <a:t>Malfunction</a:t>
                      </a:r>
                      <a:endParaRPr lang="en-SE" dirty="0"/>
                    </a:p>
                  </a:txBody>
                  <a:tcPr/>
                </a:tc>
                <a:tc>
                  <a:txBody>
                    <a:bodyPr/>
                    <a:lstStyle/>
                    <a:p>
                      <a:r>
                        <a:rPr lang="en-US" sz="1800" b="0" i="0" kern="1200" dirty="0">
                          <a:solidFill>
                            <a:schemeClr val="dk1"/>
                          </a:solidFill>
                          <a:effectLst/>
                          <a:latin typeface="+mn-lt"/>
                          <a:ea typeface="+mn-ea"/>
                          <a:cs typeface="+mn-cs"/>
                        </a:rPr>
                        <a:t>Actor effect is too much.</a:t>
                      </a:r>
                      <a:endParaRPr lang="en-SE" dirty="0"/>
                    </a:p>
                  </a:txBody>
                  <a:tcPr/>
                </a:tc>
                <a:extLst>
                  <a:ext uri="{0D108BD9-81ED-4DB2-BD59-A6C34878D82A}">
                    <a16:rowId xmlns:a16="http://schemas.microsoft.com/office/drawing/2014/main" val="49885257"/>
                  </a:ext>
                </a:extLst>
              </a:tr>
              <a:tr h="370840">
                <a:tc>
                  <a:txBody>
                    <a:bodyPr/>
                    <a:lstStyle/>
                    <a:p>
                      <a:r>
                        <a:rPr lang="en-US" sz="1800" b="0" i="0" kern="1200" dirty="0">
                          <a:solidFill>
                            <a:schemeClr val="dk1"/>
                          </a:solidFill>
                          <a:effectLst/>
                          <a:latin typeface="+mn-lt"/>
                          <a:ea typeface="+mn-ea"/>
                          <a:cs typeface="+mn-cs"/>
                        </a:rPr>
                        <a:t>Malfunction details</a:t>
                      </a:r>
                      <a:endParaRPr lang="en-SE" dirty="0"/>
                    </a:p>
                  </a:txBody>
                  <a:tcPr/>
                </a:tc>
                <a:tc>
                  <a:txBody>
                    <a:bodyPr/>
                    <a:lstStyle/>
                    <a:p>
                      <a:r>
                        <a:rPr lang="en-US" sz="1800" b="0" i="0" kern="1200" dirty="0">
                          <a:solidFill>
                            <a:schemeClr val="dk1"/>
                          </a:solidFill>
                          <a:effectLst/>
                          <a:latin typeface="+mn-lt"/>
                          <a:ea typeface="+mn-ea"/>
                          <a:cs typeface="+mn-cs"/>
                        </a:rPr>
                        <a:t>LDW function applies an oscillating torque with very high torque (above limit).</a:t>
                      </a:r>
                      <a:endParaRPr lang="en-SE" dirty="0"/>
                    </a:p>
                  </a:txBody>
                  <a:tcPr/>
                </a:tc>
                <a:extLst>
                  <a:ext uri="{0D108BD9-81ED-4DB2-BD59-A6C34878D82A}">
                    <a16:rowId xmlns:a16="http://schemas.microsoft.com/office/drawing/2014/main" val="1006329981"/>
                  </a:ext>
                </a:extLst>
              </a:tr>
              <a:tr h="370840">
                <a:tc>
                  <a:txBody>
                    <a:bodyPr/>
                    <a:lstStyle/>
                    <a:p>
                      <a:r>
                        <a:rPr lang="en-US" sz="1800" b="0" i="0" kern="1200" dirty="0">
                          <a:solidFill>
                            <a:schemeClr val="dk1"/>
                          </a:solidFill>
                          <a:effectLst/>
                          <a:latin typeface="+mn-lt"/>
                          <a:ea typeface="+mn-ea"/>
                          <a:cs typeface="+mn-cs"/>
                        </a:rPr>
                        <a:t>Hazardous event</a:t>
                      </a:r>
                      <a:endParaRPr lang="en-SE" dirty="0"/>
                    </a:p>
                  </a:txBody>
                  <a:tcPr/>
                </a:tc>
                <a:tc>
                  <a:txBody>
                    <a:bodyPr/>
                    <a:lstStyle/>
                    <a:p>
                      <a:r>
                        <a:rPr lang="en-US" sz="1800" b="0" i="0" kern="1200" dirty="0">
                          <a:solidFill>
                            <a:schemeClr val="dk1"/>
                          </a:solidFill>
                          <a:effectLst/>
                          <a:latin typeface="+mn-lt"/>
                          <a:ea typeface="+mn-ea"/>
                          <a:cs typeface="+mn-cs"/>
                        </a:rPr>
                        <a:t>Collision with other vehicle.</a:t>
                      </a:r>
                      <a:endParaRPr lang="en-SE" dirty="0"/>
                    </a:p>
                  </a:txBody>
                  <a:tcPr/>
                </a:tc>
                <a:extLst>
                  <a:ext uri="{0D108BD9-81ED-4DB2-BD59-A6C34878D82A}">
                    <a16:rowId xmlns:a16="http://schemas.microsoft.com/office/drawing/2014/main" val="1403759088"/>
                  </a:ext>
                </a:extLst>
              </a:tr>
              <a:tr h="370840">
                <a:tc>
                  <a:txBody>
                    <a:bodyPr/>
                    <a:lstStyle/>
                    <a:p>
                      <a:r>
                        <a:rPr lang="en-US" sz="1800" b="0" i="0" kern="1200" dirty="0">
                          <a:solidFill>
                            <a:schemeClr val="dk1"/>
                          </a:solidFill>
                          <a:effectLst/>
                          <a:latin typeface="+mn-lt"/>
                          <a:ea typeface="+mn-ea"/>
                          <a:cs typeface="+mn-cs"/>
                        </a:rPr>
                        <a:t>Event details</a:t>
                      </a:r>
                      <a:endParaRPr lang="en-SE" dirty="0"/>
                    </a:p>
                  </a:txBody>
                  <a:tcPr/>
                </a:tc>
                <a:tc>
                  <a:txBody>
                    <a:bodyPr/>
                    <a:lstStyle/>
                    <a:p>
                      <a:r>
                        <a:rPr lang="en-US" sz="1800" b="0" i="0" kern="1200" dirty="0">
                          <a:solidFill>
                            <a:schemeClr val="dk1"/>
                          </a:solidFill>
                          <a:effectLst/>
                          <a:latin typeface="+mn-lt"/>
                          <a:ea typeface="+mn-ea"/>
                          <a:cs typeface="+mn-cs"/>
                        </a:rPr>
                        <a:t>High haptic feedback can affect driver's ability to steer as intended. The driver could lose control of the vehicle and collide with another vehicle or with road infrastructure.</a:t>
                      </a:r>
                      <a:endParaRPr lang="en-SE" dirty="0"/>
                    </a:p>
                  </a:txBody>
                  <a:tcPr/>
                </a:tc>
                <a:extLst>
                  <a:ext uri="{0D108BD9-81ED-4DB2-BD59-A6C34878D82A}">
                    <a16:rowId xmlns:a16="http://schemas.microsoft.com/office/drawing/2014/main" val="1431168527"/>
                  </a:ext>
                </a:extLst>
              </a:tr>
              <a:tr h="370840">
                <a:tc>
                  <a:txBody>
                    <a:bodyPr/>
                    <a:lstStyle/>
                    <a:p>
                      <a:r>
                        <a:rPr lang="en-US" sz="1800" b="0" i="0" kern="1200" dirty="0">
                          <a:solidFill>
                            <a:schemeClr val="dk1"/>
                          </a:solidFill>
                          <a:effectLst/>
                          <a:latin typeface="+mn-lt"/>
                          <a:ea typeface="+mn-ea"/>
                          <a:cs typeface="+mn-cs"/>
                        </a:rPr>
                        <a:t>Summary description</a:t>
                      </a:r>
                      <a:endParaRPr lang="en-SE" dirty="0"/>
                    </a:p>
                  </a:txBody>
                  <a:tcPr/>
                </a:tc>
                <a:tc>
                  <a:txBody>
                    <a:bodyPr/>
                    <a:lstStyle/>
                    <a:p>
                      <a:r>
                        <a:rPr lang="en-US" sz="1800" b="0" i="0" kern="1200" dirty="0">
                          <a:solidFill>
                            <a:schemeClr val="dk1"/>
                          </a:solidFill>
                          <a:effectLst/>
                          <a:latin typeface="+mn-lt"/>
                          <a:ea typeface="+mn-ea"/>
                          <a:cs typeface="+mn-cs"/>
                        </a:rPr>
                        <a:t>The LDW function applies too high an oscillating torque to the steering wheel (above limit).</a:t>
                      </a:r>
                      <a:endParaRPr lang="en-SE" dirty="0"/>
                    </a:p>
                  </a:txBody>
                  <a:tcPr/>
                </a:tc>
                <a:extLst>
                  <a:ext uri="{0D108BD9-81ED-4DB2-BD59-A6C34878D82A}">
                    <a16:rowId xmlns:a16="http://schemas.microsoft.com/office/drawing/2014/main" val="2019258799"/>
                  </a:ext>
                </a:extLst>
              </a:tr>
            </a:tbl>
          </a:graphicData>
        </a:graphic>
      </p:graphicFrame>
      <p:sp>
        <p:nvSpPr>
          <p:cNvPr id="4" name="Slide Number Placeholder 3">
            <a:extLst>
              <a:ext uri="{FF2B5EF4-FFF2-40B4-BE49-F238E27FC236}">
                <a16:creationId xmlns:a16="http://schemas.microsoft.com/office/drawing/2014/main" id="{FCB872E4-2B4F-441A-8934-E0DFFC1D3104}"/>
              </a:ext>
            </a:extLst>
          </p:cNvPr>
          <p:cNvSpPr>
            <a:spLocks noGrp="1"/>
          </p:cNvSpPr>
          <p:nvPr>
            <p:ph type="sldNum" sz="quarter" idx="12"/>
          </p:nvPr>
        </p:nvSpPr>
        <p:spPr/>
        <p:txBody>
          <a:bodyPr/>
          <a:lstStyle/>
          <a:p>
            <a:pPr>
              <a:defRPr/>
            </a:pPr>
            <a:fld id="{F57F456A-00AF-44E6-8D70-638C0D0130FF}" type="slidenum">
              <a:rPr lang="en-US" altLang="zh-CN" smtClean="0"/>
              <a:pPr>
                <a:defRPr/>
              </a:pPr>
              <a:t>27</a:t>
            </a:fld>
            <a:endParaRPr lang="en-US" altLang="zh-CN"/>
          </a:p>
        </p:txBody>
      </p:sp>
      <p:pic>
        <p:nvPicPr>
          <p:cNvPr id="8" name="Picture 7">
            <a:extLst>
              <a:ext uri="{FF2B5EF4-FFF2-40B4-BE49-F238E27FC236}">
                <a16:creationId xmlns:a16="http://schemas.microsoft.com/office/drawing/2014/main" id="{EDF6D0E0-769D-44A2-8405-D745CA819242}"/>
              </a:ext>
            </a:extLst>
          </p:cNvPr>
          <p:cNvPicPr>
            <a:picLocks noChangeAspect="1"/>
          </p:cNvPicPr>
          <p:nvPr/>
        </p:nvPicPr>
        <p:blipFill>
          <a:blip r:embed="rId3"/>
          <a:stretch>
            <a:fillRect/>
          </a:stretch>
        </p:blipFill>
        <p:spPr>
          <a:xfrm>
            <a:off x="6588224" y="83490"/>
            <a:ext cx="2461665" cy="1361240"/>
          </a:xfrm>
          <a:prstGeom prst="rect">
            <a:avLst/>
          </a:prstGeom>
        </p:spPr>
      </p:pic>
      <p:sp>
        <p:nvSpPr>
          <p:cNvPr id="9" name="Rectangle 8">
            <a:extLst>
              <a:ext uri="{FF2B5EF4-FFF2-40B4-BE49-F238E27FC236}">
                <a16:creationId xmlns:a16="http://schemas.microsoft.com/office/drawing/2014/main" id="{9E6E63B0-546F-49A1-B18E-DB5C07072F50}"/>
              </a:ext>
            </a:extLst>
          </p:cNvPr>
          <p:cNvSpPr/>
          <p:nvPr/>
        </p:nvSpPr>
        <p:spPr bwMode="auto">
          <a:xfrm>
            <a:off x="8041777" y="366017"/>
            <a:ext cx="1008112" cy="18236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05828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A018-89B5-42E1-8612-3D9F529526DE}"/>
              </a:ext>
            </a:extLst>
          </p:cNvPr>
          <p:cNvSpPr>
            <a:spLocks noGrp="1"/>
          </p:cNvSpPr>
          <p:nvPr>
            <p:ph type="title"/>
          </p:nvPr>
        </p:nvSpPr>
        <p:spPr>
          <a:xfrm>
            <a:off x="457200" y="274638"/>
            <a:ext cx="8229600" cy="868362"/>
          </a:xfrm>
        </p:spPr>
        <p:txBody>
          <a:bodyPr/>
          <a:lstStyle/>
          <a:p>
            <a:r>
              <a:rPr lang="en-US" dirty="0"/>
              <a:t>Hazard Identification for LKA</a:t>
            </a:r>
            <a:endParaRPr lang="en-SE" dirty="0"/>
          </a:p>
        </p:txBody>
      </p:sp>
      <p:graphicFrame>
        <p:nvGraphicFramePr>
          <p:cNvPr id="5" name="Table 5">
            <a:extLst>
              <a:ext uri="{FF2B5EF4-FFF2-40B4-BE49-F238E27FC236}">
                <a16:creationId xmlns:a16="http://schemas.microsoft.com/office/drawing/2014/main" id="{5C6A8306-F355-4F30-BB40-045961BF4A5A}"/>
              </a:ext>
            </a:extLst>
          </p:cNvPr>
          <p:cNvGraphicFramePr>
            <a:graphicFrameLocks noGrp="1"/>
          </p:cNvGraphicFramePr>
          <p:nvPr>
            <p:ph idx="1"/>
            <p:extLst>
              <p:ext uri="{D42A27DB-BD31-4B8C-83A1-F6EECF244321}">
                <p14:modId xmlns:p14="http://schemas.microsoft.com/office/powerpoint/2010/main" val="3866003262"/>
              </p:ext>
            </p:extLst>
          </p:nvPr>
        </p:nvGraphicFramePr>
        <p:xfrm>
          <a:off x="457200" y="1295400"/>
          <a:ext cx="8229600" cy="3845560"/>
        </p:xfrm>
        <a:graphic>
          <a:graphicData uri="http://schemas.openxmlformats.org/drawingml/2006/table">
            <a:tbl>
              <a:tblPr firstRow="1" bandRow="1">
                <a:tableStyleId>{5C22544A-7EE6-4342-B048-85BDC9FD1C3A}</a:tableStyleId>
              </a:tblPr>
              <a:tblGrid>
                <a:gridCol w="1378496">
                  <a:extLst>
                    <a:ext uri="{9D8B030D-6E8A-4147-A177-3AD203B41FA5}">
                      <a16:colId xmlns:a16="http://schemas.microsoft.com/office/drawing/2014/main" val="924436362"/>
                    </a:ext>
                  </a:extLst>
                </a:gridCol>
                <a:gridCol w="6851104">
                  <a:extLst>
                    <a:ext uri="{9D8B030D-6E8A-4147-A177-3AD203B41FA5}">
                      <a16:colId xmlns:a16="http://schemas.microsoft.com/office/drawing/2014/main" val="3740883750"/>
                    </a:ext>
                  </a:extLst>
                </a:gridCol>
              </a:tblGrid>
              <a:tr h="370840">
                <a:tc>
                  <a:txBody>
                    <a:bodyPr/>
                    <a:lstStyle/>
                    <a:p>
                      <a:r>
                        <a:rPr lang="en-US" sz="1800" b="0" i="0" kern="1200" dirty="0">
                          <a:solidFill>
                            <a:schemeClr val="dk1"/>
                          </a:solidFill>
                          <a:effectLst/>
                          <a:latin typeface="+mn-lt"/>
                          <a:ea typeface="+mn-ea"/>
                          <a:cs typeface="+mn-cs"/>
                        </a:rPr>
                        <a:t>Function</a:t>
                      </a:r>
                      <a:endParaRPr lang="en-SE" dirty="0"/>
                    </a:p>
                  </a:txBody>
                  <a:tcPr/>
                </a:tc>
                <a:tc>
                  <a:txBody>
                    <a:bodyPr/>
                    <a:lstStyle/>
                    <a:p>
                      <a:r>
                        <a:rPr lang="en-US" sz="1800" b="0" i="0" kern="1200" dirty="0">
                          <a:solidFill>
                            <a:schemeClr val="dk1"/>
                          </a:solidFill>
                          <a:effectLst/>
                          <a:latin typeface="+mn-lt"/>
                          <a:ea typeface="+mn-ea"/>
                          <a:cs typeface="+mn-cs"/>
                        </a:rPr>
                        <a:t>LKA function will move the steering wheel so that the wheels turn towards the center of the lane.</a:t>
                      </a:r>
                    </a:p>
                  </a:txBody>
                  <a:tcPr/>
                </a:tc>
                <a:extLst>
                  <a:ext uri="{0D108BD9-81ED-4DB2-BD59-A6C34878D82A}">
                    <a16:rowId xmlns:a16="http://schemas.microsoft.com/office/drawing/2014/main" val="1258016890"/>
                  </a:ext>
                </a:extLst>
              </a:tr>
              <a:tr h="370840">
                <a:tc>
                  <a:txBody>
                    <a:bodyPr/>
                    <a:lstStyle/>
                    <a:p>
                      <a:r>
                        <a:rPr lang="en-US" sz="1800" b="0" i="0" kern="1200" dirty="0">
                          <a:solidFill>
                            <a:schemeClr val="dk1"/>
                          </a:solidFill>
                          <a:effectLst/>
                          <a:latin typeface="+mn-lt"/>
                          <a:ea typeface="+mn-ea"/>
                          <a:cs typeface="+mn-cs"/>
                        </a:rPr>
                        <a:t>Malfunction</a:t>
                      </a:r>
                      <a:endParaRPr lang="en-SE" dirty="0"/>
                    </a:p>
                  </a:txBody>
                  <a:tcPr/>
                </a:tc>
                <a:tc>
                  <a:txBody>
                    <a:bodyPr/>
                    <a:lstStyle/>
                    <a:p>
                      <a:r>
                        <a:rPr lang="en-US" sz="1800" b="0" i="0" kern="1200" dirty="0">
                          <a:solidFill>
                            <a:schemeClr val="dk1"/>
                          </a:solidFill>
                          <a:effectLst/>
                          <a:latin typeface="+mn-lt"/>
                          <a:ea typeface="+mn-ea"/>
                          <a:cs typeface="+mn-cs"/>
                        </a:rPr>
                        <a:t>Driver takes both hands off the wheel.</a:t>
                      </a:r>
                      <a:endParaRPr lang="en-SE" dirty="0"/>
                    </a:p>
                  </a:txBody>
                  <a:tcPr/>
                </a:tc>
                <a:extLst>
                  <a:ext uri="{0D108BD9-81ED-4DB2-BD59-A6C34878D82A}">
                    <a16:rowId xmlns:a16="http://schemas.microsoft.com/office/drawing/2014/main" val="2933492254"/>
                  </a:ext>
                </a:extLst>
              </a:tr>
              <a:tr h="370840">
                <a:tc>
                  <a:txBody>
                    <a:bodyPr/>
                    <a:lstStyle/>
                    <a:p>
                      <a:r>
                        <a:rPr lang="en-US" sz="1800" b="0" i="0" kern="1200" dirty="0">
                          <a:solidFill>
                            <a:schemeClr val="dk1"/>
                          </a:solidFill>
                          <a:effectLst/>
                          <a:latin typeface="+mn-lt"/>
                          <a:ea typeface="+mn-ea"/>
                          <a:cs typeface="+mn-cs"/>
                        </a:rPr>
                        <a:t>Malfunction details</a:t>
                      </a:r>
                      <a:endParaRPr lang="en-SE" dirty="0"/>
                    </a:p>
                  </a:txBody>
                  <a:tcPr/>
                </a:tc>
                <a:tc>
                  <a:txBody>
                    <a:bodyPr/>
                    <a:lstStyle/>
                    <a:p>
                      <a:r>
                        <a:rPr lang="en-US" sz="1800" b="0" i="0" kern="1200" dirty="0">
                          <a:solidFill>
                            <a:schemeClr val="dk1"/>
                          </a:solidFill>
                          <a:effectLst/>
                          <a:latin typeface="+mn-lt"/>
                          <a:ea typeface="+mn-ea"/>
                          <a:cs typeface="+mn-cs"/>
                        </a:rPr>
                        <a:t>Driver misuses the function by taking both hands off the wheel and incorrectly treating the car as an AV, causing LKA function to be always activated</a:t>
                      </a:r>
                      <a:endParaRPr lang="en-SE" dirty="0"/>
                    </a:p>
                  </a:txBody>
                  <a:tcPr/>
                </a:tc>
                <a:extLst>
                  <a:ext uri="{0D108BD9-81ED-4DB2-BD59-A6C34878D82A}">
                    <a16:rowId xmlns:a16="http://schemas.microsoft.com/office/drawing/2014/main" val="3638318113"/>
                  </a:ext>
                </a:extLst>
              </a:tr>
              <a:tr h="370840">
                <a:tc>
                  <a:txBody>
                    <a:bodyPr/>
                    <a:lstStyle/>
                    <a:p>
                      <a:r>
                        <a:rPr lang="en-US" sz="1800" b="0" i="0" kern="1200" dirty="0">
                          <a:solidFill>
                            <a:schemeClr val="dk1"/>
                          </a:solidFill>
                          <a:effectLst/>
                          <a:latin typeface="+mn-lt"/>
                          <a:ea typeface="+mn-ea"/>
                          <a:cs typeface="+mn-cs"/>
                        </a:rPr>
                        <a:t>Hazardous event</a:t>
                      </a:r>
                      <a:endParaRPr lang="en-SE" dirty="0"/>
                    </a:p>
                  </a:txBody>
                  <a:tcPr/>
                </a:tc>
                <a:tc>
                  <a:txBody>
                    <a:bodyPr/>
                    <a:lstStyle/>
                    <a:p>
                      <a:r>
                        <a:rPr lang="en-US" sz="1800" b="0" i="0" kern="1200" dirty="0">
                          <a:solidFill>
                            <a:schemeClr val="dk1"/>
                          </a:solidFill>
                          <a:effectLst/>
                          <a:latin typeface="+mn-lt"/>
                          <a:ea typeface="+mn-ea"/>
                          <a:cs typeface="+mn-cs"/>
                        </a:rPr>
                        <a:t>Collision with other vehicle.</a:t>
                      </a:r>
                      <a:endParaRPr lang="en-SE" dirty="0"/>
                    </a:p>
                  </a:txBody>
                  <a:tcPr/>
                </a:tc>
                <a:extLst>
                  <a:ext uri="{0D108BD9-81ED-4DB2-BD59-A6C34878D82A}">
                    <a16:rowId xmlns:a16="http://schemas.microsoft.com/office/drawing/2014/main" val="1619547423"/>
                  </a:ext>
                </a:extLst>
              </a:tr>
              <a:tr h="370840">
                <a:tc>
                  <a:txBody>
                    <a:bodyPr/>
                    <a:lstStyle/>
                    <a:p>
                      <a:r>
                        <a:rPr lang="en-US" sz="1800" b="0" i="0" kern="1200" dirty="0">
                          <a:solidFill>
                            <a:schemeClr val="dk1"/>
                          </a:solidFill>
                          <a:effectLst/>
                          <a:latin typeface="+mn-lt"/>
                          <a:ea typeface="+mn-ea"/>
                          <a:cs typeface="+mn-cs"/>
                        </a:rPr>
                        <a:t>Event details</a:t>
                      </a:r>
                      <a:endParaRPr lang="en-SE" dirty="0"/>
                    </a:p>
                  </a:txBody>
                  <a:tcPr/>
                </a:tc>
                <a:tc>
                  <a:txBody>
                    <a:bodyPr/>
                    <a:lstStyle/>
                    <a:p>
                      <a:r>
                        <a:rPr lang="en-US" dirty="0"/>
                        <a:t>…</a:t>
                      </a:r>
                      <a:endParaRPr lang="en-SE" dirty="0"/>
                    </a:p>
                  </a:txBody>
                  <a:tcPr/>
                </a:tc>
                <a:extLst>
                  <a:ext uri="{0D108BD9-81ED-4DB2-BD59-A6C34878D82A}">
                    <a16:rowId xmlns:a16="http://schemas.microsoft.com/office/drawing/2014/main" val="2934044959"/>
                  </a:ext>
                </a:extLst>
              </a:tr>
              <a:tr h="370840">
                <a:tc>
                  <a:txBody>
                    <a:bodyPr/>
                    <a:lstStyle/>
                    <a:p>
                      <a:r>
                        <a:rPr lang="en-US" sz="1800" b="0" i="0" kern="1200" dirty="0">
                          <a:solidFill>
                            <a:schemeClr val="dk1"/>
                          </a:solidFill>
                          <a:effectLst/>
                          <a:latin typeface="+mn-lt"/>
                          <a:ea typeface="+mn-ea"/>
                          <a:cs typeface="+mn-cs"/>
                        </a:rPr>
                        <a:t>Summary description</a:t>
                      </a:r>
                      <a:endParaRPr lang="en-SE" dirty="0"/>
                    </a:p>
                  </a:txBody>
                  <a:tcPr/>
                </a:tc>
                <a:tc>
                  <a:txBody>
                    <a:bodyPr/>
                    <a:lstStyle/>
                    <a:p>
                      <a:r>
                        <a:rPr lang="en-US" dirty="0"/>
                        <a:t>…</a:t>
                      </a:r>
                      <a:endParaRPr lang="en-SE" dirty="0"/>
                    </a:p>
                  </a:txBody>
                  <a:tcPr/>
                </a:tc>
                <a:extLst>
                  <a:ext uri="{0D108BD9-81ED-4DB2-BD59-A6C34878D82A}">
                    <a16:rowId xmlns:a16="http://schemas.microsoft.com/office/drawing/2014/main" val="45495993"/>
                  </a:ext>
                </a:extLst>
              </a:tr>
            </a:tbl>
          </a:graphicData>
        </a:graphic>
      </p:graphicFrame>
      <p:sp>
        <p:nvSpPr>
          <p:cNvPr id="4" name="Slide Number Placeholder 3">
            <a:extLst>
              <a:ext uri="{FF2B5EF4-FFF2-40B4-BE49-F238E27FC236}">
                <a16:creationId xmlns:a16="http://schemas.microsoft.com/office/drawing/2014/main" id="{FCB872E4-2B4F-441A-8934-E0DFFC1D3104}"/>
              </a:ext>
            </a:extLst>
          </p:cNvPr>
          <p:cNvSpPr>
            <a:spLocks noGrp="1"/>
          </p:cNvSpPr>
          <p:nvPr>
            <p:ph type="sldNum" sz="quarter" idx="12"/>
          </p:nvPr>
        </p:nvSpPr>
        <p:spPr/>
        <p:txBody>
          <a:bodyPr/>
          <a:lstStyle/>
          <a:p>
            <a:pPr>
              <a:defRPr/>
            </a:pPr>
            <a:fld id="{F57F456A-00AF-44E6-8D70-638C0D0130FF}" type="slidenum">
              <a:rPr lang="en-US" altLang="zh-CN" smtClean="0"/>
              <a:pPr>
                <a:defRPr/>
              </a:pPr>
              <a:t>28</a:t>
            </a:fld>
            <a:endParaRPr lang="en-US" altLang="zh-CN"/>
          </a:p>
        </p:txBody>
      </p:sp>
    </p:spTree>
    <p:extLst>
      <p:ext uri="{BB962C8B-B14F-4D97-AF65-F5344CB8AC3E}">
        <p14:creationId xmlns:p14="http://schemas.microsoft.com/office/powerpoint/2010/main" val="2065754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4E07-AD82-4499-9DB9-36BE5AC63CB7}"/>
              </a:ext>
            </a:extLst>
          </p:cNvPr>
          <p:cNvSpPr>
            <a:spLocks noGrp="1"/>
          </p:cNvSpPr>
          <p:nvPr>
            <p:ph type="title"/>
          </p:nvPr>
        </p:nvSpPr>
        <p:spPr>
          <a:xfrm>
            <a:off x="457200" y="274638"/>
            <a:ext cx="8363272" cy="868362"/>
          </a:xfrm>
        </p:spPr>
        <p:txBody>
          <a:bodyPr/>
          <a:lstStyle/>
          <a:p>
            <a:r>
              <a:rPr lang="en-US" sz="3600" dirty="0"/>
              <a:t>ISO 26262 Risk Measurement</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11111B-65E8-4CA7-8E62-44D3153F22B2}"/>
                  </a:ext>
                </a:extLst>
              </p:cNvPr>
              <p:cNvSpPr>
                <a:spLocks noGrp="1"/>
              </p:cNvSpPr>
              <p:nvPr>
                <p:ph idx="1"/>
              </p:nvPr>
            </p:nvSpPr>
            <p:spPr>
              <a:xfrm>
                <a:off x="457200" y="1334148"/>
                <a:ext cx="8229600" cy="2382884"/>
              </a:xfrm>
            </p:spPr>
            <p:txBody>
              <a:bodyPr>
                <a:normAutofit fontScale="55000" lnSpcReduction="20000"/>
              </a:bodyPr>
              <a:lstStyle/>
              <a:p>
                <a:r>
                  <a:rPr lang="en-US" dirty="0">
                    <a:solidFill>
                      <a:schemeClr val="tx1"/>
                    </a:solidFill>
                  </a:rPr>
                  <a:t>Recall previous definition: risk = probability of occurrence </a:t>
                </a:r>
                <a14:m>
                  <m:oMath xmlns:m="http://schemas.openxmlformats.org/officeDocument/2006/math">
                    <m:r>
                      <a:rPr lang="en-US" i="1" dirty="0">
                        <a:solidFill>
                          <a:schemeClr val="tx1"/>
                        </a:solidFill>
                        <a:latin typeface="Cambria Math" panose="02040503050406030204" pitchFamily="18" charset="0"/>
                      </a:rPr>
                      <m:t>×</m:t>
                    </m:r>
                  </m:oMath>
                </a14:m>
                <a:r>
                  <a:rPr lang="en-US" dirty="0">
                    <a:solidFill>
                      <a:schemeClr val="tx1"/>
                    </a:solidFill>
                  </a:rPr>
                  <a:t> severity of the harm</a:t>
                </a:r>
              </a:p>
              <a:p>
                <a:r>
                  <a:rPr lang="en-US" dirty="0"/>
                  <a:t>ISO 26262 refines risk definition to: </a:t>
                </a:r>
                <a:r>
                  <a:rPr lang="en-US" dirty="0">
                    <a:solidFill>
                      <a:srgbClr val="FF0000"/>
                    </a:solidFill>
                  </a:rPr>
                  <a:t>risk = severity </a:t>
                </a:r>
                <a14:m>
                  <m:oMath xmlns:m="http://schemas.openxmlformats.org/officeDocument/2006/math">
                    <m:r>
                      <a:rPr lang="en-US" b="0" i="1" smtClean="0">
                        <a:solidFill>
                          <a:srgbClr val="FF0000"/>
                        </a:solidFill>
                        <a:latin typeface="Cambria Math" panose="02040503050406030204" pitchFamily="18" charset="0"/>
                      </a:rPr>
                      <m:t>×</m:t>
                    </m:r>
                  </m:oMath>
                </a14:m>
                <a:r>
                  <a:rPr lang="en-US" dirty="0">
                    <a:solidFill>
                      <a:srgbClr val="FF0000"/>
                    </a:solidFill>
                  </a:rPr>
                  <a:t> exposure </a:t>
                </a:r>
                <a14:m>
                  <m:oMath xmlns:m="http://schemas.openxmlformats.org/officeDocument/2006/math">
                    <m:r>
                      <a:rPr lang="en-US" i="1">
                        <a:solidFill>
                          <a:srgbClr val="FF0000"/>
                        </a:solidFill>
                        <a:latin typeface="Cambria Math" panose="02040503050406030204" pitchFamily="18" charset="0"/>
                      </a:rPr>
                      <m:t>×</m:t>
                    </m:r>
                  </m:oMath>
                </a14:m>
                <a:r>
                  <a:rPr lang="en-US" dirty="0">
                    <a:solidFill>
                      <a:srgbClr val="FF0000"/>
                    </a:solidFill>
                  </a:rPr>
                  <a:t> controllability</a:t>
                </a:r>
              </a:p>
              <a:p>
                <a:pPr lvl="1"/>
                <a:r>
                  <a:rPr lang="en-US" dirty="0"/>
                  <a:t>Severity is the same: exposure corresponds to probability of occurrence; controllability measures how likely driver could gain control of the vehicle </a:t>
                </a:r>
              </a:p>
              <a:p>
                <a:pPr lvl="1"/>
                <a:r>
                  <a:rPr lang="en-US" dirty="0"/>
                  <a:t>Probability of loss = exposure </a:t>
                </a:r>
                <a14:m>
                  <m:oMath xmlns:m="http://schemas.openxmlformats.org/officeDocument/2006/math">
                    <m:r>
                      <a:rPr lang="en-US" i="1">
                        <a:latin typeface="Cambria Math" panose="02040503050406030204" pitchFamily="18" charset="0"/>
                      </a:rPr>
                      <m:t>×</m:t>
                    </m:r>
                  </m:oMath>
                </a14:m>
                <a:r>
                  <a:rPr lang="en-US" dirty="0"/>
                  <a:t> controllability</a:t>
                </a:r>
              </a:p>
              <a:p>
                <a:r>
                  <a:rPr lang="en-US" dirty="0"/>
                  <a:t>From top to bottom: table for determining severity, exposure, controllability</a:t>
                </a:r>
              </a:p>
              <a:p>
                <a:pPr lvl="1"/>
                <a:r>
                  <a:rPr lang="en-US" dirty="0"/>
                  <a:t>See notes for definitions of AIS (accident injury scale) for determining severity.</a:t>
                </a:r>
                <a:endParaRPr lang="en-SE" dirty="0"/>
              </a:p>
              <a:p>
                <a:endParaRPr lang="en-SE" dirty="0"/>
              </a:p>
            </p:txBody>
          </p:sp>
        </mc:Choice>
        <mc:Fallback xmlns="">
          <p:sp>
            <p:nvSpPr>
              <p:cNvPr id="3" name="Content Placeholder 2">
                <a:extLst>
                  <a:ext uri="{FF2B5EF4-FFF2-40B4-BE49-F238E27FC236}">
                    <a16:creationId xmlns:a16="http://schemas.microsoft.com/office/drawing/2014/main" id="{FE11111B-65E8-4CA7-8E62-44D3153F22B2}"/>
                  </a:ext>
                </a:extLst>
              </p:cNvPr>
              <p:cNvSpPr>
                <a:spLocks noGrp="1" noRot="1" noChangeAspect="1" noMove="1" noResize="1" noEditPoints="1" noAdjustHandles="1" noChangeArrowheads="1" noChangeShapeType="1" noTextEdit="1"/>
              </p:cNvSpPr>
              <p:nvPr>
                <p:ph idx="1"/>
              </p:nvPr>
            </p:nvSpPr>
            <p:spPr>
              <a:xfrm>
                <a:off x="457200" y="1334148"/>
                <a:ext cx="8229600" cy="2382884"/>
              </a:xfrm>
              <a:blipFill>
                <a:blip r:embed="rId3"/>
                <a:stretch>
                  <a:fillRect l="-444" t="-3836" r="-44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D60A878A-5C04-46E2-AA54-11DAAB68E7E4}"/>
              </a:ext>
            </a:extLst>
          </p:cNvPr>
          <p:cNvSpPr>
            <a:spLocks noGrp="1"/>
          </p:cNvSpPr>
          <p:nvPr>
            <p:ph type="sldNum" sz="quarter" idx="12"/>
          </p:nvPr>
        </p:nvSpPr>
        <p:spPr>
          <a:xfrm>
            <a:off x="6934200" y="6435838"/>
            <a:ext cx="2133600" cy="244475"/>
          </a:xfrm>
        </p:spPr>
        <p:txBody>
          <a:bodyPr/>
          <a:lstStyle/>
          <a:p>
            <a:pPr>
              <a:defRPr/>
            </a:pPr>
            <a:fld id="{F57F456A-00AF-44E6-8D70-638C0D0130FF}" type="slidenum">
              <a:rPr lang="en-US" altLang="zh-CN" smtClean="0"/>
              <a:pPr>
                <a:defRPr/>
              </a:pPr>
              <a:t>29</a:t>
            </a:fld>
            <a:endParaRPr lang="en-US" altLang="zh-CN"/>
          </a:p>
        </p:txBody>
      </p:sp>
      <p:pic>
        <p:nvPicPr>
          <p:cNvPr id="8" name="Picture 7">
            <a:extLst>
              <a:ext uri="{FF2B5EF4-FFF2-40B4-BE49-F238E27FC236}">
                <a16:creationId xmlns:a16="http://schemas.microsoft.com/office/drawing/2014/main" id="{17F8D0AC-9C9A-48C0-ABB4-B6252F7CD436}"/>
              </a:ext>
            </a:extLst>
          </p:cNvPr>
          <p:cNvPicPr>
            <a:picLocks noChangeAspect="1"/>
          </p:cNvPicPr>
          <p:nvPr/>
        </p:nvPicPr>
        <p:blipFill>
          <a:blip r:embed="rId4"/>
          <a:stretch>
            <a:fillRect/>
          </a:stretch>
        </p:blipFill>
        <p:spPr>
          <a:xfrm>
            <a:off x="170836" y="3501008"/>
            <a:ext cx="8726118" cy="990738"/>
          </a:xfrm>
          <a:prstGeom prst="rect">
            <a:avLst/>
          </a:prstGeom>
        </p:spPr>
      </p:pic>
      <p:pic>
        <p:nvPicPr>
          <p:cNvPr id="10" name="Picture 9">
            <a:extLst>
              <a:ext uri="{FF2B5EF4-FFF2-40B4-BE49-F238E27FC236}">
                <a16:creationId xmlns:a16="http://schemas.microsoft.com/office/drawing/2014/main" id="{A26F6B82-41FF-4C33-AB54-ACB478DC439A}"/>
              </a:ext>
            </a:extLst>
          </p:cNvPr>
          <p:cNvPicPr>
            <a:picLocks noChangeAspect="1"/>
          </p:cNvPicPr>
          <p:nvPr/>
        </p:nvPicPr>
        <p:blipFill>
          <a:blip r:embed="rId5"/>
          <a:stretch>
            <a:fillRect/>
          </a:stretch>
        </p:blipFill>
        <p:spPr>
          <a:xfrm>
            <a:off x="170836" y="5747493"/>
            <a:ext cx="8802328" cy="971686"/>
          </a:xfrm>
          <a:prstGeom prst="rect">
            <a:avLst/>
          </a:prstGeom>
        </p:spPr>
      </p:pic>
      <p:pic>
        <p:nvPicPr>
          <p:cNvPr id="11" name="Picture 10">
            <a:extLst>
              <a:ext uri="{FF2B5EF4-FFF2-40B4-BE49-F238E27FC236}">
                <a16:creationId xmlns:a16="http://schemas.microsoft.com/office/drawing/2014/main" id="{2EBB99B0-2E5F-441A-A60C-CD33F4CEA1BB}"/>
              </a:ext>
            </a:extLst>
          </p:cNvPr>
          <p:cNvPicPr>
            <a:picLocks noChangeAspect="1"/>
          </p:cNvPicPr>
          <p:nvPr/>
        </p:nvPicPr>
        <p:blipFill>
          <a:blip r:embed="rId6"/>
          <a:stretch>
            <a:fillRect/>
          </a:stretch>
        </p:blipFill>
        <p:spPr>
          <a:xfrm>
            <a:off x="170836" y="4524224"/>
            <a:ext cx="8478433" cy="1190791"/>
          </a:xfrm>
          <a:prstGeom prst="rect">
            <a:avLst/>
          </a:prstGeom>
        </p:spPr>
      </p:pic>
      <p:sp>
        <p:nvSpPr>
          <p:cNvPr id="12" name="Content Placeholder 2">
            <a:extLst>
              <a:ext uri="{FF2B5EF4-FFF2-40B4-BE49-F238E27FC236}">
                <a16:creationId xmlns:a16="http://schemas.microsoft.com/office/drawing/2014/main" id="{3FDF1530-DF22-4934-B661-9A2E7A92620D}"/>
              </a:ext>
            </a:extLst>
          </p:cNvPr>
          <p:cNvSpPr txBox="1">
            <a:spLocks/>
          </p:cNvSpPr>
          <p:nvPr/>
        </p:nvSpPr>
        <p:spPr bwMode="auto">
          <a:xfrm>
            <a:off x="457200" y="5498491"/>
            <a:ext cx="8229600" cy="13096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SE" kern="0" dirty="0"/>
          </a:p>
        </p:txBody>
      </p:sp>
    </p:spTree>
    <p:extLst>
      <p:ext uri="{BB962C8B-B14F-4D97-AF65-F5344CB8AC3E}">
        <p14:creationId xmlns:p14="http://schemas.microsoft.com/office/powerpoint/2010/main" val="2375194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3ED4-2E5E-4669-A150-5560F7AE51F5}"/>
              </a:ext>
            </a:extLst>
          </p:cNvPr>
          <p:cNvSpPr>
            <a:spLocks noGrp="1"/>
          </p:cNvSpPr>
          <p:nvPr>
            <p:ph type="title"/>
          </p:nvPr>
        </p:nvSpPr>
        <p:spPr/>
        <p:txBody>
          <a:bodyPr/>
          <a:lstStyle/>
          <a:p>
            <a:r>
              <a:rPr lang="en-US" sz="3600" dirty="0"/>
              <a:t>Vocabulary: Fault, Failure, Hazard and Risk.</a:t>
            </a:r>
            <a:endParaRPr lang="en-SE" sz="3600" dirty="0"/>
          </a:p>
        </p:txBody>
      </p:sp>
      <p:sp>
        <p:nvSpPr>
          <p:cNvPr id="3" name="Content Placeholder 2">
            <a:extLst>
              <a:ext uri="{FF2B5EF4-FFF2-40B4-BE49-F238E27FC236}">
                <a16:creationId xmlns:a16="http://schemas.microsoft.com/office/drawing/2014/main" id="{60F19258-5ECF-469B-A57C-6CBA03498349}"/>
              </a:ext>
            </a:extLst>
          </p:cNvPr>
          <p:cNvSpPr>
            <a:spLocks noGrp="1"/>
          </p:cNvSpPr>
          <p:nvPr>
            <p:ph idx="1"/>
          </p:nvPr>
        </p:nvSpPr>
        <p:spPr>
          <a:xfrm>
            <a:off x="457200" y="1295400"/>
            <a:ext cx="8229600" cy="5479110"/>
          </a:xfrm>
        </p:spPr>
        <p:txBody>
          <a:bodyPr>
            <a:normAutofit fontScale="70000" lnSpcReduction="20000"/>
          </a:bodyPr>
          <a:lstStyle/>
          <a:p>
            <a:r>
              <a:rPr lang="en-US" dirty="0"/>
              <a:t>A </a:t>
            </a:r>
            <a:r>
              <a:rPr lang="en-US" dirty="0">
                <a:solidFill>
                  <a:srgbClr val="FF0000"/>
                </a:solidFill>
              </a:rPr>
              <a:t>fault</a:t>
            </a:r>
            <a:r>
              <a:rPr lang="en-US" dirty="0"/>
              <a:t> is when something inappropriate happens to the system, such as a defect or unexpected behavior.</a:t>
            </a:r>
          </a:p>
          <a:p>
            <a:r>
              <a:rPr lang="en-US" dirty="0"/>
              <a:t>A fault can lead to a </a:t>
            </a:r>
            <a:r>
              <a:rPr lang="en-US" dirty="0">
                <a:solidFill>
                  <a:srgbClr val="FF0000"/>
                </a:solidFill>
              </a:rPr>
              <a:t>failure</a:t>
            </a:r>
            <a:r>
              <a:rPr lang="en-US" dirty="0"/>
              <a:t>, which is synonymous with a </a:t>
            </a:r>
            <a:r>
              <a:rPr lang="en-US" dirty="0">
                <a:solidFill>
                  <a:srgbClr val="FF0000"/>
                </a:solidFill>
              </a:rPr>
              <a:t>malfunction</a:t>
            </a:r>
            <a:r>
              <a:rPr lang="en-US" dirty="0"/>
              <a:t>. Failure means that the system has stopped working properly. The system is no longer doing what it is supposed to do.</a:t>
            </a:r>
          </a:p>
          <a:p>
            <a:r>
              <a:rPr lang="en-US" dirty="0"/>
              <a:t>A failure could lead to a </a:t>
            </a:r>
            <a:r>
              <a:rPr lang="en-US" dirty="0">
                <a:solidFill>
                  <a:srgbClr val="FF0000"/>
                </a:solidFill>
              </a:rPr>
              <a:t>hazard</a:t>
            </a:r>
            <a:r>
              <a:rPr lang="en-US" dirty="0"/>
              <a:t>. A hazard is a situation that could cause injury to a person or harm a person's health. If a system fails, the situation is potentially hazardous. </a:t>
            </a:r>
          </a:p>
          <a:p>
            <a:r>
              <a:rPr lang="en-US" dirty="0"/>
              <a:t>Hazards have different levels of </a:t>
            </a:r>
            <a:r>
              <a:rPr lang="en-US" dirty="0">
                <a:solidFill>
                  <a:srgbClr val="FF0000"/>
                </a:solidFill>
              </a:rPr>
              <a:t>risk</a:t>
            </a:r>
            <a:r>
              <a:rPr lang="en-US" dirty="0"/>
              <a:t>.</a:t>
            </a:r>
          </a:p>
          <a:p>
            <a:r>
              <a:rPr lang="en-US" kern="1200" dirty="0">
                <a:latin typeface="Arial" charset="0"/>
              </a:rPr>
              <a:t>Examples:</a:t>
            </a:r>
          </a:p>
          <a:p>
            <a:pPr lvl="1"/>
            <a:r>
              <a:rPr lang="en-US" kern="1200" dirty="0">
                <a:latin typeface="Arial" charset="0"/>
              </a:rPr>
              <a:t>If a resistor in your car radio hardware breaks (</a:t>
            </a:r>
            <a:r>
              <a:rPr lang="en-US" kern="1200" dirty="0">
                <a:solidFill>
                  <a:srgbClr val="FF0000"/>
                </a:solidFill>
                <a:latin typeface="Arial" charset="0"/>
              </a:rPr>
              <a:t>fault</a:t>
            </a:r>
            <a:r>
              <a:rPr lang="en-US" kern="1200" dirty="0">
                <a:latin typeface="Arial" charset="0"/>
              </a:rPr>
              <a:t>), the radio won't turn on (</a:t>
            </a:r>
            <a:r>
              <a:rPr lang="en-US" kern="1200" dirty="0">
                <a:solidFill>
                  <a:srgbClr val="FF0000"/>
                </a:solidFill>
                <a:latin typeface="Arial" charset="0"/>
              </a:rPr>
              <a:t>failure</a:t>
            </a:r>
            <a:r>
              <a:rPr lang="en-US" kern="1200" dirty="0">
                <a:latin typeface="Arial" charset="0"/>
              </a:rPr>
              <a:t>). You won't get to listen to music, but that won't cause you bodily injury or harm. So this is a </a:t>
            </a:r>
            <a:r>
              <a:rPr lang="en-US" kern="1200" dirty="0">
                <a:solidFill>
                  <a:srgbClr val="FF0000"/>
                </a:solidFill>
                <a:latin typeface="Arial" charset="0"/>
              </a:rPr>
              <a:t>hazard</a:t>
            </a:r>
            <a:r>
              <a:rPr lang="en-US" kern="1200" dirty="0">
                <a:latin typeface="Arial" charset="0"/>
              </a:rPr>
              <a:t> with low </a:t>
            </a:r>
            <a:r>
              <a:rPr lang="en-US" kern="1200" dirty="0">
                <a:solidFill>
                  <a:srgbClr val="FF0000"/>
                </a:solidFill>
                <a:latin typeface="Arial" charset="0"/>
              </a:rPr>
              <a:t>risk</a:t>
            </a:r>
            <a:r>
              <a:rPr lang="en-US" kern="1200" dirty="0">
                <a:latin typeface="Arial" charset="0"/>
              </a:rPr>
              <a:t>.</a:t>
            </a:r>
          </a:p>
          <a:p>
            <a:pPr lvl="1"/>
            <a:r>
              <a:rPr lang="en-US" kern="1200" dirty="0">
                <a:latin typeface="Arial" charset="0"/>
              </a:rPr>
              <a:t>If a resistor in the power steering hardware breaks (</a:t>
            </a:r>
            <a:r>
              <a:rPr lang="en-US" kern="1200" dirty="0">
                <a:solidFill>
                  <a:srgbClr val="FF0000"/>
                </a:solidFill>
                <a:latin typeface="Arial" charset="0"/>
              </a:rPr>
              <a:t>fault</a:t>
            </a:r>
            <a:r>
              <a:rPr lang="en-US" kern="1200" dirty="0">
                <a:latin typeface="Arial" charset="0"/>
              </a:rPr>
              <a:t>), the power steering could fail (</a:t>
            </a:r>
            <a:r>
              <a:rPr lang="en-US" kern="1200" dirty="0">
                <a:solidFill>
                  <a:srgbClr val="FF0000"/>
                </a:solidFill>
                <a:latin typeface="Arial" charset="0"/>
              </a:rPr>
              <a:t>failure</a:t>
            </a:r>
            <a:r>
              <a:rPr lang="en-US" kern="1200" dirty="0">
                <a:latin typeface="Arial" charset="0"/>
              </a:rPr>
              <a:t>). If you were driving at high speed, then you might get injured quite badly. So this is a </a:t>
            </a:r>
            <a:r>
              <a:rPr lang="en-US" kern="1200" dirty="0">
                <a:solidFill>
                  <a:srgbClr val="FF0000"/>
                </a:solidFill>
                <a:latin typeface="Arial" charset="0"/>
              </a:rPr>
              <a:t>hazard</a:t>
            </a:r>
            <a:r>
              <a:rPr lang="en-US" kern="1200" dirty="0">
                <a:latin typeface="Arial" charset="0"/>
              </a:rPr>
              <a:t> with high </a:t>
            </a:r>
            <a:r>
              <a:rPr lang="en-US" kern="1200" dirty="0">
                <a:solidFill>
                  <a:srgbClr val="FF0000"/>
                </a:solidFill>
                <a:latin typeface="Arial" charset="0"/>
              </a:rPr>
              <a:t>risk</a:t>
            </a:r>
            <a:r>
              <a:rPr lang="en-US" kern="1200" dirty="0">
                <a:latin typeface="Arial" charset="0"/>
              </a:rPr>
              <a:t>.</a:t>
            </a:r>
          </a:p>
          <a:p>
            <a:endParaRPr lang="en-US" dirty="0"/>
          </a:p>
          <a:p>
            <a:endParaRPr lang="en-SE" dirty="0"/>
          </a:p>
        </p:txBody>
      </p:sp>
      <p:sp>
        <p:nvSpPr>
          <p:cNvPr id="4" name="Slide Number Placeholder 3">
            <a:extLst>
              <a:ext uri="{FF2B5EF4-FFF2-40B4-BE49-F238E27FC236}">
                <a16:creationId xmlns:a16="http://schemas.microsoft.com/office/drawing/2014/main" id="{42E0C814-F9E0-4ABD-99A0-63259C826A1B}"/>
              </a:ext>
            </a:extLst>
          </p:cNvPr>
          <p:cNvSpPr>
            <a:spLocks noGrp="1"/>
          </p:cNvSpPr>
          <p:nvPr>
            <p:ph type="sldNum" sz="quarter" idx="12"/>
          </p:nvPr>
        </p:nvSpPr>
        <p:spPr/>
        <p:txBody>
          <a:bodyPr/>
          <a:lstStyle/>
          <a:p>
            <a:pPr>
              <a:defRPr/>
            </a:pPr>
            <a:fld id="{F57F456A-00AF-44E6-8D70-638C0D0130FF}" type="slidenum">
              <a:rPr lang="en-US" altLang="zh-CN" smtClean="0"/>
              <a:pPr>
                <a:defRPr/>
              </a:pPr>
              <a:t>3</a:t>
            </a:fld>
            <a:endParaRPr lang="en-US" altLang="zh-CN"/>
          </a:p>
        </p:txBody>
      </p:sp>
    </p:spTree>
    <p:extLst>
      <p:ext uri="{BB962C8B-B14F-4D97-AF65-F5344CB8AC3E}">
        <p14:creationId xmlns:p14="http://schemas.microsoft.com/office/powerpoint/2010/main" val="530220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101C-6CB4-4214-BE8F-4FB516B13646}"/>
              </a:ext>
            </a:extLst>
          </p:cNvPr>
          <p:cNvSpPr>
            <a:spLocks noGrp="1"/>
          </p:cNvSpPr>
          <p:nvPr>
            <p:ph type="title"/>
          </p:nvPr>
        </p:nvSpPr>
        <p:spPr/>
        <p:txBody>
          <a:bodyPr/>
          <a:lstStyle/>
          <a:p>
            <a:r>
              <a:rPr lang="en-US" dirty="0"/>
              <a:t>LAS Example</a:t>
            </a:r>
            <a:endParaRPr lang="en-SE" dirty="0"/>
          </a:p>
        </p:txBody>
      </p:sp>
      <p:sp>
        <p:nvSpPr>
          <p:cNvPr id="3" name="Content Placeholder 2">
            <a:extLst>
              <a:ext uri="{FF2B5EF4-FFF2-40B4-BE49-F238E27FC236}">
                <a16:creationId xmlns:a16="http://schemas.microsoft.com/office/drawing/2014/main" id="{46C48F6F-AD88-4BEB-BE6D-F6DAA244BEC1}"/>
              </a:ext>
            </a:extLst>
          </p:cNvPr>
          <p:cNvSpPr>
            <a:spLocks noGrp="1"/>
          </p:cNvSpPr>
          <p:nvPr>
            <p:ph idx="1"/>
          </p:nvPr>
        </p:nvSpPr>
        <p:spPr/>
        <p:txBody>
          <a:bodyPr>
            <a:normAutofit lnSpcReduction="10000"/>
          </a:bodyPr>
          <a:lstStyle/>
          <a:p>
            <a:r>
              <a:rPr lang="en-US" dirty="0"/>
              <a:t>Situation:  [Normal driving] on a [highway] during [rain (slippery road)] with [high speed] and [correctly used] system.</a:t>
            </a:r>
          </a:p>
          <a:p>
            <a:pPr lvl="1"/>
            <a:r>
              <a:rPr lang="en-US" dirty="0"/>
              <a:t>Severity: S3 (life-threatening or fatal injuries)</a:t>
            </a:r>
          </a:p>
          <a:p>
            <a:pPr lvl="2"/>
            <a:r>
              <a:rPr lang="en-US" dirty="0"/>
              <a:t>Highway driving implies high severity of harm.</a:t>
            </a:r>
          </a:p>
          <a:p>
            <a:pPr lvl="1"/>
            <a:r>
              <a:rPr lang="en-US" dirty="0"/>
              <a:t>Exposure: E3 (medium probability)</a:t>
            </a:r>
          </a:p>
          <a:p>
            <a:pPr lvl="2"/>
            <a:r>
              <a:rPr lang="en-US" dirty="0"/>
              <a:t>The situation is not uncommon, but also not everyday.</a:t>
            </a:r>
          </a:p>
          <a:p>
            <a:pPr lvl="1"/>
            <a:r>
              <a:rPr lang="en-US" dirty="0"/>
              <a:t>Controllability: C3 (difficult to control or uncontrollable)</a:t>
            </a:r>
          </a:p>
          <a:p>
            <a:pPr lvl="2"/>
            <a:r>
              <a:rPr lang="en-US" dirty="0"/>
              <a:t>Drive may lose control if the steering wheel vibration is excessive.</a:t>
            </a:r>
          </a:p>
          <a:p>
            <a:endParaRPr lang="en-SE" dirty="0"/>
          </a:p>
        </p:txBody>
      </p:sp>
      <p:sp>
        <p:nvSpPr>
          <p:cNvPr id="4" name="Slide Number Placeholder 3">
            <a:extLst>
              <a:ext uri="{FF2B5EF4-FFF2-40B4-BE49-F238E27FC236}">
                <a16:creationId xmlns:a16="http://schemas.microsoft.com/office/drawing/2014/main" id="{E3401DAD-7077-4D61-9526-0AFA0F76FAD1}"/>
              </a:ext>
            </a:extLst>
          </p:cNvPr>
          <p:cNvSpPr>
            <a:spLocks noGrp="1"/>
          </p:cNvSpPr>
          <p:nvPr>
            <p:ph type="sldNum" sz="quarter" idx="12"/>
          </p:nvPr>
        </p:nvSpPr>
        <p:spPr/>
        <p:txBody>
          <a:bodyPr/>
          <a:lstStyle/>
          <a:p>
            <a:pPr>
              <a:defRPr/>
            </a:pPr>
            <a:fld id="{F57F456A-00AF-44E6-8D70-638C0D0130FF}" type="slidenum">
              <a:rPr lang="en-US" altLang="zh-CN" smtClean="0"/>
              <a:pPr>
                <a:defRPr/>
              </a:pPr>
              <a:t>30</a:t>
            </a:fld>
            <a:endParaRPr lang="en-US" altLang="zh-CN"/>
          </a:p>
        </p:txBody>
      </p:sp>
    </p:spTree>
    <p:extLst>
      <p:ext uri="{BB962C8B-B14F-4D97-AF65-F5344CB8AC3E}">
        <p14:creationId xmlns:p14="http://schemas.microsoft.com/office/powerpoint/2010/main" val="4281110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3DE5-7B7C-4E0A-9E83-AA70C4900940}"/>
              </a:ext>
            </a:extLst>
          </p:cNvPr>
          <p:cNvSpPr>
            <a:spLocks noGrp="1"/>
          </p:cNvSpPr>
          <p:nvPr>
            <p:ph type="title"/>
          </p:nvPr>
        </p:nvSpPr>
        <p:spPr>
          <a:xfrm>
            <a:off x="457200" y="274638"/>
            <a:ext cx="7283152" cy="868362"/>
          </a:xfrm>
        </p:spPr>
        <p:txBody>
          <a:bodyPr/>
          <a:lstStyle/>
          <a:p>
            <a:r>
              <a:rPr lang="en-US" dirty="0"/>
              <a:t>ASIL Determination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0C4454-9319-4939-A7A4-A47FAB97D95D}"/>
                  </a:ext>
                </a:extLst>
              </p:cNvPr>
              <p:cNvSpPr>
                <a:spLocks noGrp="1"/>
              </p:cNvSpPr>
              <p:nvPr>
                <p:ph idx="1"/>
              </p:nvPr>
            </p:nvSpPr>
            <p:spPr>
              <a:xfrm>
                <a:off x="457200" y="1366102"/>
                <a:ext cx="8229600" cy="1100175"/>
              </a:xfrm>
            </p:spPr>
            <p:txBody>
              <a:bodyPr>
                <a:normAutofit/>
              </a:bodyPr>
              <a:lstStyle/>
              <a:p>
                <a:r>
                  <a:rPr lang="en-US" dirty="0"/>
                  <a:t>LDW is determined to be ASIL C (S3 </a:t>
                </a:r>
                <a14:m>
                  <m:oMath xmlns:m="http://schemas.openxmlformats.org/officeDocument/2006/math">
                    <m:r>
                      <a:rPr lang="en-US" b="0" i="1" smtClean="0">
                        <a:latin typeface="Cambria Math" panose="02040503050406030204" pitchFamily="18" charset="0"/>
                      </a:rPr>
                      <m:t>×</m:t>
                    </m:r>
                  </m:oMath>
                </a14:m>
                <a:r>
                  <a:rPr lang="en-US" dirty="0"/>
                  <a:t> E3 </a:t>
                </a:r>
                <a14:m>
                  <m:oMath xmlns:m="http://schemas.openxmlformats.org/officeDocument/2006/math">
                    <m:r>
                      <a:rPr lang="en-US" i="1">
                        <a:latin typeface="Cambria Math" panose="02040503050406030204" pitchFamily="18" charset="0"/>
                      </a:rPr>
                      <m:t>×</m:t>
                    </m:r>
                  </m:oMath>
                </a14:m>
                <a:r>
                  <a:rPr lang="en-US" dirty="0"/>
                  <a:t> C3). </a:t>
                </a:r>
              </a:p>
            </p:txBody>
          </p:sp>
        </mc:Choice>
        <mc:Fallback xmlns="">
          <p:sp>
            <p:nvSpPr>
              <p:cNvPr id="3" name="Content Placeholder 2">
                <a:extLst>
                  <a:ext uri="{FF2B5EF4-FFF2-40B4-BE49-F238E27FC236}">
                    <a16:creationId xmlns:a16="http://schemas.microsoft.com/office/drawing/2014/main" id="{290C4454-9319-4939-A7A4-A47FAB97D95D}"/>
                  </a:ext>
                </a:extLst>
              </p:cNvPr>
              <p:cNvSpPr>
                <a:spLocks noGrp="1" noRot="1" noChangeAspect="1" noMove="1" noResize="1" noEditPoints="1" noAdjustHandles="1" noChangeArrowheads="1" noChangeShapeType="1" noTextEdit="1"/>
              </p:cNvSpPr>
              <p:nvPr>
                <p:ph idx="1"/>
              </p:nvPr>
            </p:nvSpPr>
            <p:spPr>
              <a:xfrm>
                <a:off x="457200" y="1366102"/>
                <a:ext cx="8229600" cy="1100175"/>
              </a:xfrm>
              <a:blipFill>
                <a:blip r:embed="rId2"/>
                <a:stretch>
                  <a:fillRect l="-1704" t="-7182" r="-2222" b="-14917"/>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A0A5C637-F01A-49CE-9C52-63D9B188E5E3}"/>
              </a:ext>
            </a:extLst>
          </p:cNvPr>
          <p:cNvSpPr>
            <a:spLocks noGrp="1"/>
          </p:cNvSpPr>
          <p:nvPr>
            <p:ph type="sldNum" sz="quarter" idx="12"/>
          </p:nvPr>
        </p:nvSpPr>
        <p:spPr/>
        <p:txBody>
          <a:bodyPr/>
          <a:lstStyle/>
          <a:p>
            <a:pPr>
              <a:defRPr/>
            </a:pPr>
            <a:fld id="{F57F456A-00AF-44E6-8D70-638C0D0130FF}" type="slidenum">
              <a:rPr lang="en-US" altLang="zh-CN" smtClean="0"/>
              <a:pPr>
                <a:defRPr/>
              </a:pPr>
              <a:t>31</a:t>
            </a:fld>
            <a:endParaRPr lang="en-US" altLang="zh-CN"/>
          </a:p>
        </p:txBody>
      </p:sp>
      <p:pic>
        <p:nvPicPr>
          <p:cNvPr id="5" name="Picture 4">
            <a:extLst>
              <a:ext uri="{FF2B5EF4-FFF2-40B4-BE49-F238E27FC236}">
                <a16:creationId xmlns:a16="http://schemas.microsoft.com/office/drawing/2014/main" id="{44D3E8C5-43AF-4100-A161-106838D88A18}"/>
              </a:ext>
            </a:extLst>
          </p:cNvPr>
          <p:cNvPicPr>
            <a:picLocks noChangeAspect="1"/>
          </p:cNvPicPr>
          <p:nvPr/>
        </p:nvPicPr>
        <p:blipFill>
          <a:blip r:embed="rId3"/>
          <a:stretch>
            <a:fillRect/>
          </a:stretch>
        </p:blipFill>
        <p:spPr>
          <a:xfrm>
            <a:off x="6588224" y="51536"/>
            <a:ext cx="2461665" cy="1361240"/>
          </a:xfrm>
          <a:prstGeom prst="rect">
            <a:avLst/>
          </a:prstGeom>
        </p:spPr>
      </p:pic>
      <p:sp>
        <p:nvSpPr>
          <p:cNvPr id="6" name="Rectangle 5">
            <a:extLst>
              <a:ext uri="{FF2B5EF4-FFF2-40B4-BE49-F238E27FC236}">
                <a16:creationId xmlns:a16="http://schemas.microsoft.com/office/drawing/2014/main" id="{872B889F-8A3E-464E-9FF0-956FC6870F7E}"/>
              </a:ext>
            </a:extLst>
          </p:cNvPr>
          <p:cNvSpPr/>
          <p:nvPr/>
        </p:nvSpPr>
        <p:spPr bwMode="auto">
          <a:xfrm>
            <a:off x="7315000" y="951845"/>
            <a:ext cx="1008112" cy="18236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1C001621-A789-4A2A-8255-BF83409E1E66}"/>
              </a:ext>
            </a:extLst>
          </p:cNvPr>
          <p:cNvPicPr>
            <a:picLocks noChangeAspect="1"/>
          </p:cNvPicPr>
          <p:nvPr/>
        </p:nvPicPr>
        <p:blipFill>
          <a:blip r:embed="rId4"/>
          <a:stretch>
            <a:fillRect/>
          </a:stretch>
        </p:blipFill>
        <p:spPr>
          <a:xfrm>
            <a:off x="967860" y="2474572"/>
            <a:ext cx="7685801" cy="3834303"/>
          </a:xfrm>
          <a:prstGeom prst="rect">
            <a:avLst/>
          </a:prstGeom>
        </p:spPr>
      </p:pic>
      <p:sp>
        <p:nvSpPr>
          <p:cNvPr id="8" name="Rectangle 7">
            <a:extLst>
              <a:ext uri="{FF2B5EF4-FFF2-40B4-BE49-F238E27FC236}">
                <a16:creationId xmlns:a16="http://schemas.microsoft.com/office/drawing/2014/main" id="{88FD838A-3D8B-4AC0-BE61-43D023A55223}"/>
              </a:ext>
            </a:extLst>
          </p:cNvPr>
          <p:cNvSpPr/>
          <p:nvPr/>
        </p:nvSpPr>
        <p:spPr bwMode="auto">
          <a:xfrm>
            <a:off x="7315000" y="5733256"/>
            <a:ext cx="861140" cy="21602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647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19CB-4418-408F-AC97-67BBC6BB981A}"/>
              </a:ext>
            </a:extLst>
          </p:cNvPr>
          <p:cNvSpPr>
            <a:spLocks noGrp="1"/>
          </p:cNvSpPr>
          <p:nvPr>
            <p:ph type="title"/>
          </p:nvPr>
        </p:nvSpPr>
        <p:spPr/>
        <p:txBody>
          <a:bodyPr/>
          <a:lstStyle/>
          <a:p>
            <a:r>
              <a:rPr lang="en-US" dirty="0"/>
              <a:t>LDW in Other Driving Situations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DC1DBF-744F-4A31-B1B0-B7C86AD07A66}"/>
                  </a:ext>
                </a:extLst>
              </p:cNvPr>
              <p:cNvSpPr>
                <a:spLocks noGrp="1"/>
              </p:cNvSpPr>
              <p:nvPr>
                <p:ph idx="1"/>
              </p:nvPr>
            </p:nvSpPr>
            <p:spPr>
              <a:xfrm>
                <a:off x="457200" y="1295400"/>
                <a:ext cx="8229600" cy="5661992"/>
              </a:xfrm>
            </p:spPr>
            <p:txBody>
              <a:bodyPr>
                <a:normAutofit fontScale="55000" lnSpcReduction="20000"/>
              </a:bodyPr>
              <a:lstStyle/>
              <a:p>
                <a:r>
                  <a:rPr lang="en-US" kern="1200" dirty="0">
                    <a:latin typeface="Arial" charset="0"/>
                  </a:rPr>
                  <a:t>Driving on a </a:t>
                </a:r>
                <a:r>
                  <a:rPr lang="en-US" kern="1200" dirty="0">
                    <a:solidFill>
                      <a:srgbClr val="FF0000"/>
                    </a:solidFill>
                    <a:latin typeface="Arial" charset="0"/>
                  </a:rPr>
                  <a:t>wet</a:t>
                </a:r>
                <a:r>
                  <a:rPr lang="en-US" kern="1200" dirty="0">
                    <a:latin typeface="Arial" charset="0"/>
                  </a:rPr>
                  <a:t> road on a city street at </a:t>
                </a:r>
                <a:r>
                  <a:rPr lang="en-US" kern="1200" dirty="0">
                    <a:solidFill>
                      <a:srgbClr val="FF0000"/>
                    </a:solidFill>
                    <a:latin typeface="Arial" charset="0"/>
                  </a:rPr>
                  <a:t>low speed</a:t>
                </a:r>
                <a:r>
                  <a:rPr lang="en-US" kern="1200" dirty="0">
                    <a:latin typeface="Arial" charset="0"/>
                  </a:rPr>
                  <a:t>. Now LDW function is ASIL A </a:t>
                </a:r>
                <a:r>
                  <a:rPr lang="en-US" dirty="0"/>
                  <a:t>(S1 </a:t>
                </a:r>
                <a14:m>
                  <m:oMath xmlns:m="http://schemas.openxmlformats.org/officeDocument/2006/math">
                    <m:r>
                      <a:rPr lang="en-US" i="1">
                        <a:latin typeface="Cambria Math" panose="02040503050406030204" pitchFamily="18" charset="0"/>
                      </a:rPr>
                      <m:t>×</m:t>
                    </m:r>
                  </m:oMath>
                </a14:m>
                <a:r>
                  <a:rPr lang="en-US" dirty="0"/>
                  <a:t> E3 </a:t>
                </a:r>
                <a14:m>
                  <m:oMath xmlns:m="http://schemas.openxmlformats.org/officeDocument/2006/math">
                    <m:r>
                      <a:rPr lang="en-US" i="1">
                        <a:latin typeface="Cambria Math" panose="02040503050406030204" pitchFamily="18" charset="0"/>
                      </a:rPr>
                      <m:t>×</m:t>
                    </m:r>
                  </m:oMath>
                </a14:m>
                <a:r>
                  <a:rPr lang="en-US" dirty="0"/>
                  <a:t> C3): </a:t>
                </a:r>
                <a:endParaRPr lang="en-US" kern="1200" dirty="0">
                  <a:latin typeface="Arial" charset="0"/>
                </a:endParaRPr>
              </a:p>
              <a:p>
                <a:pPr lvl="1"/>
                <a:r>
                  <a:rPr lang="en-US" kern="1200" dirty="0">
                    <a:latin typeface="Arial" charset="0"/>
                  </a:rPr>
                  <a:t>Severity: S1 (light and moderate injuries due to low speed collision)</a:t>
                </a:r>
              </a:p>
              <a:p>
                <a:pPr lvl="1"/>
                <a:r>
                  <a:rPr lang="en-US" kern="1200" dirty="0">
                    <a:latin typeface="Arial" charset="0"/>
                  </a:rPr>
                  <a:t>Exposure: E3 (medium probability)</a:t>
                </a:r>
              </a:p>
              <a:p>
                <a:pPr lvl="1"/>
                <a:r>
                  <a:rPr lang="en-US" kern="1200" dirty="0">
                    <a:latin typeface="Arial" charset="0"/>
                  </a:rPr>
                  <a:t>Controllability: C3 (excessive vibration of steering wheel makes it difficult to control even at low speeds)</a:t>
                </a:r>
              </a:p>
              <a:p>
                <a:pPr lvl="1"/>
                <a:r>
                  <a:rPr lang="en-US" kern="1200" dirty="0">
                    <a:latin typeface="Arial" charset="0"/>
                  </a:rPr>
                  <a:t>The driver is driving more slowly with all other conditions remaining the same, so the risk has gone down.</a:t>
                </a:r>
              </a:p>
              <a:p>
                <a:r>
                  <a:rPr lang="en-US" kern="1200" dirty="0">
                    <a:latin typeface="Arial" charset="0"/>
                  </a:rPr>
                  <a:t>Driving on a </a:t>
                </a:r>
                <a:r>
                  <a:rPr lang="en-US" kern="1200" dirty="0">
                    <a:solidFill>
                      <a:srgbClr val="FF0000"/>
                    </a:solidFill>
                    <a:latin typeface="Arial" charset="0"/>
                  </a:rPr>
                  <a:t>dry</a:t>
                </a:r>
                <a:r>
                  <a:rPr lang="en-US" kern="1200" dirty="0">
                    <a:latin typeface="Arial" charset="0"/>
                  </a:rPr>
                  <a:t> road on a city street at </a:t>
                </a:r>
                <a:r>
                  <a:rPr lang="en-US" kern="1200" dirty="0">
                    <a:solidFill>
                      <a:srgbClr val="FF0000"/>
                    </a:solidFill>
                    <a:latin typeface="Arial" charset="0"/>
                  </a:rPr>
                  <a:t>low speed</a:t>
                </a:r>
                <a:r>
                  <a:rPr lang="en-US" kern="1200" dirty="0">
                    <a:latin typeface="Arial" charset="0"/>
                  </a:rPr>
                  <a:t>. Now LDW function is ASIL B </a:t>
                </a:r>
                <a:r>
                  <a:rPr lang="en-US" dirty="0"/>
                  <a:t>(S1 </a:t>
                </a:r>
                <a14:m>
                  <m:oMath xmlns:m="http://schemas.openxmlformats.org/officeDocument/2006/math">
                    <m:r>
                      <a:rPr lang="en-US" i="1">
                        <a:latin typeface="Cambria Math" panose="02040503050406030204" pitchFamily="18" charset="0"/>
                      </a:rPr>
                      <m:t>×</m:t>
                    </m:r>
                  </m:oMath>
                </a14:m>
                <a:r>
                  <a:rPr lang="en-US" dirty="0"/>
                  <a:t> E4 </a:t>
                </a:r>
                <a14:m>
                  <m:oMath xmlns:m="http://schemas.openxmlformats.org/officeDocument/2006/math">
                    <m:r>
                      <a:rPr lang="en-US" i="1">
                        <a:latin typeface="Cambria Math" panose="02040503050406030204" pitchFamily="18" charset="0"/>
                      </a:rPr>
                      <m:t>×</m:t>
                    </m:r>
                  </m:oMath>
                </a14:m>
                <a:r>
                  <a:rPr lang="en-US" dirty="0"/>
                  <a:t> C3): </a:t>
                </a:r>
                <a:endParaRPr lang="en-US" kern="1200" dirty="0">
                  <a:latin typeface="Arial" charset="0"/>
                </a:endParaRPr>
              </a:p>
              <a:p>
                <a:pPr lvl="1"/>
                <a:r>
                  <a:rPr lang="en-US" kern="1200" dirty="0">
                    <a:latin typeface="Arial" charset="0"/>
                  </a:rPr>
                  <a:t>Severity: S1</a:t>
                </a:r>
              </a:p>
              <a:p>
                <a:pPr lvl="1"/>
                <a:r>
                  <a:rPr lang="en-US" kern="1200" dirty="0">
                    <a:latin typeface="Arial" charset="0"/>
                  </a:rPr>
                  <a:t>Exposure: E4 (high probability assuming no rain on most days) </a:t>
                </a:r>
              </a:p>
              <a:p>
                <a:pPr lvl="1"/>
                <a:r>
                  <a:rPr lang="en-US" kern="1200" dirty="0">
                    <a:latin typeface="Arial" charset="0"/>
                  </a:rPr>
                  <a:t>Controllability: C3</a:t>
                </a:r>
              </a:p>
              <a:p>
                <a:pPr lvl="1"/>
                <a:r>
                  <a:rPr lang="en-US" kern="1200" dirty="0">
                    <a:latin typeface="Arial" charset="0"/>
                  </a:rPr>
                  <a:t>The increased ASIL (from A to B) is due to higher exposure: A driver is more likely to be driving on a dry road than a wet road, so there is a higher probability that a random malfunction will occur on a dry road; hence risk increases for the dry road scenario.</a:t>
                </a:r>
              </a:p>
              <a:p>
                <a:r>
                  <a:rPr lang="en-US" kern="1200" dirty="0">
                    <a:latin typeface="Arial" charset="0"/>
                  </a:rPr>
                  <a:t>Driving on a </a:t>
                </a:r>
                <a:r>
                  <a:rPr lang="en-US" kern="1200" dirty="0">
                    <a:solidFill>
                      <a:srgbClr val="FF0000"/>
                    </a:solidFill>
                    <a:latin typeface="Arial" charset="0"/>
                  </a:rPr>
                  <a:t>dry</a:t>
                </a:r>
                <a:r>
                  <a:rPr lang="en-US" kern="1200" dirty="0">
                    <a:latin typeface="Arial" charset="0"/>
                  </a:rPr>
                  <a:t> road on a highway at </a:t>
                </a:r>
                <a:r>
                  <a:rPr lang="en-US" kern="1200" dirty="0">
                    <a:solidFill>
                      <a:srgbClr val="FF0000"/>
                    </a:solidFill>
                    <a:latin typeface="Arial" charset="0"/>
                  </a:rPr>
                  <a:t>high speed</a:t>
                </a:r>
                <a:r>
                  <a:rPr lang="en-US" kern="1200" dirty="0">
                    <a:latin typeface="Arial" charset="0"/>
                  </a:rPr>
                  <a:t>. Now LDW function is ASIL D </a:t>
                </a:r>
                <a:r>
                  <a:rPr lang="en-US" dirty="0"/>
                  <a:t>(S3 </a:t>
                </a:r>
                <a14:m>
                  <m:oMath xmlns:m="http://schemas.openxmlformats.org/officeDocument/2006/math">
                    <m:r>
                      <a:rPr lang="en-US" i="1">
                        <a:latin typeface="Cambria Math" panose="02040503050406030204" pitchFamily="18" charset="0"/>
                      </a:rPr>
                      <m:t>×</m:t>
                    </m:r>
                  </m:oMath>
                </a14:m>
                <a:r>
                  <a:rPr lang="en-US" dirty="0"/>
                  <a:t> E4 </a:t>
                </a:r>
                <a14:m>
                  <m:oMath xmlns:m="http://schemas.openxmlformats.org/officeDocument/2006/math">
                    <m:r>
                      <a:rPr lang="en-US" i="1">
                        <a:latin typeface="Cambria Math" panose="02040503050406030204" pitchFamily="18" charset="0"/>
                      </a:rPr>
                      <m:t>×</m:t>
                    </m:r>
                  </m:oMath>
                </a14:m>
                <a:r>
                  <a:rPr lang="en-US" dirty="0"/>
                  <a:t> C3): </a:t>
                </a:r>
                <a:endParaRPr lang="en-US" kern="1200" dirty="0">
                  <a:latin typeface="Arial" charset="0"/>
                </a:endParaRPr>
              </a:p>
              <a:p>
                <a:pPr lvl="1"/>
                <a:r>
                  <a:rPr lang="en-US" kern="1200" dirty="0">
                    <a:latin typeface="Arial" charset="0"/>
                  </a:rPr>
                  <a:t>Severity: S3</a:t>
                </a:r>
              </a:p>
              <a:p>
                <a:pPr lvl="1"/>
                <a:r>
                  <a:rPr lang="en-US" kern="1200" dirty="0">
                    <a:latin typeface="Arial" charset="0"/>
                  </a:rPr>
                  <a:t>Exposure: E4</a:t>
                </a:r>
              </a:p>
              <a:p>
                <a:pPr lvl="1"/>
                <a:r>
                  <a:rPr lang="en-US" kern="1200" dirty="0">
                    <a:latin typeface="Arial" charset="0"/>
                  </a:rPr>
                  <a:t>Controllability: C3</a:t>
                </a:r>
              </a:p>
              <a:p>
                <a:r>
                  <a:rPr lang="en-US" kern="1200" dirty="0">
                    <a:latin typeface="Arial" charset="0"/>
                  </a:rPr>
                  <a:t>When more than one situation maps to the same hazard, choose the highest ASIL level</a:t>
                </a:r>
              </a:p>
              <a:p>
                <a:pPr lvl="1"/>
                <a:r>
                  <a:rPr lang="en-US" kern="1200" dirty="0">
                    <a:latin typeface="Arial" charset="0"/>
                  </a:rPr>
                  <a:t>LDW function for city driving (regardless of wet or dry) is ASIL B.</a:t>
                </a:r>
              </a:p>
              <a:p>
                <a:endParaRPr lang="en-US" kern="1200" dirty="0">
                  <a:latin typeface="Arial" charset="0"/>
                </a:endParaRPr>
              </a:p>
              <a:p>
                <a:endParaRPr lang="en-SE" dirty="0"/>
              </a:p>
            </p:txBody>
          </p:sp>
        </mc:Choice>
        <mc:Fallback xmlns="">
          <p:sp>
            <p:nvSpPr>
              <p:cNvPr id="3" name="Content Placeholder 2">
                <a:extLst>
                  <a:ext uri="{FF2B5EF4-FFF2-40B4-BE49-F238E27FC236}">
                    <a16:creationId xmlns:a16="http://schemas.microsoft.com/office/drawing/2014/main" id="{70DC1DBF-744F-4A31-B1B0-B7C86AD07A66}"/>
                  </a:ext>
                </a:extLst>
              </p:cNvPr>
              <p:cNvSpPr>
                <a:spLocks noGrp="1" noRot="1" noChangeAspect="1" noMove="1" noResize="1" noEditPoints="1" noAdjustHandles="1" noChangeArrowheads="1" noChangeShapeType="1" noTextEdit="1"/>
              </p:cNvSpPr>
              <p:nvPr>
                <p:ph idx="1"/>
              </p:nvPr>
            </p:nvSpPr>
            <p:spPr>
              <a:xfrm>
                <a:off x="457200" y="1295400"/>
                <a:ext cx="8229600" cy="5661992"/>
              </a:xfrm>
              <a:blipFill>
                <a:blip r:embed="rId3"/>
                <a:stretch>
                  <a:fillRect l="-444" t="-1616" r="-296"/>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21F7E93F-4CE0-4B84-98CC-0DDC9229B8E8}"/>
              </a:ext>
            </a:extLst>
          </p:cNvPr>
          <p:cNvSpPr>
            <a:spLocks noGrp="1"/>
          </p:cNvSpPr>
          <p:nvPr>
            <p:ph type="sldNum" sz="quarter" idx="12"/>
          </p:nvPr>
        </p:nvSpPr>
        <p:spPr/>
        <p:txBody>
          <a:bodyPr/>
          <a:lstStyle/>
          <a:p>
            <a:pPr>
              <a:defRPr/>
            </a:pPr>
            <a:fld id="{F57F456A-00AF-44E6-8D70-638C0D0130FF}" type="slidenum">
              <a:rPr lang="en-US" altLang="zh-CN" smtClean="0"/>
              <a:pPr>
                <a:defRPr/>
              </a:pPr>
              <a:t>32</a:t>
            </a:fld>
            <a:endParaRPr lang="en-US" altLang="zh-CN"/>
          </a:p>
        </p:txBody>
      </p:sp>
    </p:spTree>
    <p:extLst>
      <p:ext uri="{BB962C8B-B14F-4D97-AF65-F5344CB8AC3E}">
        <p14:creationId xmlns:p14="http://schemas.microsoft.com/office/powerpoint/2010/main" val="3441480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B947AE8-F95F-4602-82E0-456825D14888}"/>
                  </a:ext>
                </a:extLst>
              </p:cNvPr>
              <p:cNvSpPr>
                <a:spLocks noGrp="1"/>
              </p:cNvSpPr>
              <p:nvPr>
                <p:ph type="title"/>
              </p:nvPr>
            </p:nvSpPr>
            <p:spPr/>
            <p:txBody>
              <a:bodyPr/>
              <a:lstStyle/>
              <a:p>
                <a:r>
                  <a:rPr lang="en-US" dirty="0"/>
                  <a:t>ASIL </a:t>
                </a:r>
                <a14:m>
                  <m:oMath xmlns:m="http://schemas.openxmlformats.org/officeDocument/2006/math">
                    <m:r>
                      <a:rPr lang="en-US" b="0" i="1" smtClean="0">
                        <a:latin typeface="Cambria Math" panose="02040503050406030204" pitchFamily="18" charset="0"/>
                      </a:rPr>
                      <m:t>≠</m:t>
                    </m:r>
                  </m:oMath>
                </a14:m>
                <a:r>
                  <a:rPr lang="en-US" dirty="0"/>
                  <a:t> Importance</a:t>
                </a:r>
                <a:endParaRPr lang="en-SE" dirty="0"/>
              </a:p>
            </p:txBody>
          </p:sp>
        </mc:Choice>
        <mc:Fallback xmlns="">
          <p:sp>
            <p:nvSpPr>
              <p:cNvPr id="2" name="Title 1">
                <a:extLst>
                  <a:ext uri="{FF2B5EF4-FFF2-40B4-BE49-F238E27FC236}">
                    <a16:creationId xmlns:a16="http://schemas.microsoft.com/office/drawing/2014/main" id="{BB947AE8-F95F-4602-82E0-456825D14888}"/>
                  </a:ext>
                </a:extLst>
              </p:cNvPr>
              <p:cNvSpPr>
                <a:spLocks noGrp="1" noRot="1" noChangeAspect="1" noMove="1" noResize="1" noEditPoints="1" noAdjustHandles="1" noChangeArrowheads="1" noChangeShapeType="1" noTextEdit="1"/>
              </p:cNvSpPr>
              <p:nvPr>
                <p:ph type="title"/>
              </p:nvPr>
            </p:nvSpPr>
            <p:spPr>
              <a:blipFill>
                <a:blip r:embed="rId3"/>
                <a:stretch>
                  <a:fillRect t="-2797" b="-2028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86DEBB-9AF9-4C4C-BA43-4A20C2594997}"/>
                  </a:ext>
                </a:extLst>
              </p:cNvPr>
              <p:cNvSpPr>
                <a:spLocks noGrp="1"/>
              </p:cNvSpPr>
              <p:nvPr>
                <p:ph idx="1"/>
              </p:nvPr>
            </p:nvSpPr>
            <p:spPr/>
            <p:txBody>
              <a:bodyPr>
                <a:normAutofit fontScale="92500"/>
              </a:bodyPr>
              <a:lstStyle/>
              <a:p>
                <a:r>
                  <a:rPr lang="en-US" dirty="0"/>
                  <a:t>A high-ASIL function is not necessarily more “important” than a low-ASIL function. And “Importance” is not a formally defined concept in ISO 26262.</a:t>
                </a:r>
              </a:p>
              <a:p>
                <a:r>
                  <a:rPr lang="en-US" dirty="0"/>
                  <a:t>Consider two safety functions SF1 and SF2:</a:t>
                </a:r>
              </a:p>
              <a:p>
                <a:pPr lvl="1"/>
                <a:r>
                  <a:rPr lang="en-US" dirty="0">
                    <a:solidFill>
                      <a:schemeClr val="tx1"/>
                    </a:solidFill>
                  </a:rPr>
                  <a:t>SF1 is ASIL C (S2 </a:t>
                </a:r>
                <a14:m>
                  <m:oMath xmlns:m="http://schemas.openxmlformats.org/officeDocument/2006/math">
                    <m:r>
                      <a:rPr lang="en-US" i="1">
                        <a:solidFill>
                          <a:schemeClr val="tx1"/>
                        </a:solidFill>
                        <a:latin typeface="Cambria Math" panose="02040503050406030204" pitchFamily="18" charset="0"/>
                      </a:rPr>
                      <m:t>×</m:t>
                    </m:r>
                  </m:oMath>
                </a14:m>
                <a:r>
                  <a:rPr lang="en-US" dirty="0">
                    <a:solidFill>
                      <a:schemeClr val="tx1"/>
                    </a:solidFill>
                  </a:rPr>
                  <a:t> E4 </a:t>
                </a:r>
                <a14:m>
                  <m:oMath xmlns:m="http://schemas.openxmlformats.org/officeDocument/2006/math">
                    <m:r>
                      <a:rPr lang="en-US" i="1">
                        <a:solidFill>
                          <a:schemeClr val="tx1"/>
                        </a:solidFill>
                        <a:latin typeface="Cambria Math" panose="02040503050406030204" pitchFamily="18" charset="0"/>
                      </a:rPr>
                      <m:t>×</m:t>
                    </m:r>
                  </m:oMath>
                </a14:m>
                <a:r>
                  <a:rPr lang="en-US" dirty="0">
                    <a:solidFill>
                      <a:schemeClr val="tx1"/>
                    </a:solidFill>
                  </a:rPr>
                  <a:t> C3)</a:t>
                </a:r>
              </a:p>
              <a:p>
                <a:pPr lvl="1"/>
                <a:r>
                  <a:rPr lang="en-US" dirty="0">
                    <a:solidFill>
                      <a:schemeClr val="tx1"/>
                    </a:solidFill>
                  </a:rPr>
                  <a:t>SF2 is ASIL B (S3 </a:t>
                </a:r>
                <a14:m>
                  <m:oMath xmlns:m="http://schemas.openxmlformats.org/officeDocument/2006/math">
                    <m:r>
                      <a:rPr lang="en-US" i="1">
                        <a:solidFill>
                          <a:schemeClr val="tx1"/>
                        </a:solidFill>
                        <a:latin typeface="Cambria Math" panose="02040503050406030204" pitchFamily="18" charset="0"/>
                      </a:rPr>
                      <m:t>×</m:t>
                    </m:r>
                  </m:oMath>
                </a14:m>
                <a:r>
                  <a:rPr lang="en-US" dirty="0">
                    <a:solidFill>
                      <a:schemeClr val="tx1"/>
                    </a:solidFill>
                  </a:rPr>
                  <a:t> E2 </a:t>
                </a:r>
                <a14:m>
                  <m:oMath xmlns:m="http://schemas.openxmlformats.org/officeDocument/2006/math">
                    <m:r>
                      <a:rPr lang="en-US" i="1">
                        <a:solidFill>
                          <a:schemeClr val="tx1"/>
                        </a:solidFill>
                        <a:latin typeface="Cambria Math" panose="02040503050406030204" pitchFamily="18" charset="0"/>
                      </a:rPr>
                      <m:t>×</m:t>
                    </m:r>
                  </m:oMath>
                </a14:m>
                <a:r>
                  <a:rPr lang="en-US" dirty="0">
                    <a:solidFill>
                      <a:schemeClr val="tx1"/>
                    </a:solidFill>
                  </a:rPr>
                  <a:t> C3)</a:t>
                </a:r>
              </a:p>
              <a:p>
                <a:pPr lvl="1"/>
                <a:r>
                  <a:rPr lang="en-US" dirty="0"/>
                  <a:t>SF2 is assigned a lower ASIL due to its low exposure (E2), but its severity (S3) is higher than SF1’s (S2), hence malfunction of SF2 may cause more severe harm than malfunction of SF1.</a:t>
                </a:r>
              </a:p>
            </p:txBody>
          </p:sp>
        </mc:Choice>
        <mc:Fallback xmlns="">
          <p:sp>
            <p:nvSpPr>
              <p:cNvPr id="3" name="Content Placeholder 2">
                <a:extLst>
                  <a:ext uri="{FF2B5EF4-FFF2-40B4-BE49-F238E27FC236}">
                    <a16:creationId xmlns:a16="http://schemas.microsoft.com/office/drawing/2014/main" id="{7986DEBB-9AF9-4C4C-BA43-4A20C2594997}"/>
                  </a:ext>
                </a:extLst>
              </p:cNvPr>
              <p:cNvSpPr>
                <a:spLocks noGrp="1" noRot="1" noChangeAspect="1" noMove="1" noResize="1" noEditPoints="1" noAdjustHandles="1" noChangeArrowheads="1" noChangeShapeType="1" noTextEdit="1"/>
              </p:cNvSpPr>
              <p:nvPr>
                <p:ph idx="1"/>
              </p:nvPr>
            </p:nvSpPr>
            <p:spPr>
              <a:blipFill>
                <a:blip r:embed="rId4"/>
                <a:stretch>
                  <a:fillRect l="-1481" t="-1553" r="-1037" b="-262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2AD7B16-045B-4C1F-8F67-B812BA259A5D}"/>
              </a:ext>
            </a:extLst>
          </p:cNvPr>
          <p:cNvSpPr>
            <a:spLocks noGrp="1"/>
          </p:cNvSpPr>
          <p:nvPr>
            <p:ph type="sldNum" sz="quarter" idx="12"/>
          </p:nvPr>
        </p:nvSpPr>
        <p:spPr/>
        <p:txBody>
          <a:bodyPr/>
          <a:lstStyle/>
          <a:p>
            <a:pPr>
              <a:defRPr/>
            </a:pPr>
            <a:fld id="{F57F456A-00AF-44E6-8D70-638C0D0130FF}" type="slidenum">
              <a:rPr lang="en-US" altLang="zh-CN" smtClean="0"/>
              <a:pPr>
                <a:defRPr/>
              </a:pPr>
              <a:t>33</a:t>
            </a:fld>
            <a:endParaRPr lang="en-US" altLang="zh-CN"/>
          </a:p>
        </p:txBody>
      </p:sp>
    </p:spTree>
    <p:extLst>
      <p:ext uri="{BB962C8B-B14F-4D97-AF65-F5344CB8AC3E}">
        <p14:creationId xmlns:p14="http://schemas.microsoft.com/office/powerpoint/2010/main" val="2864965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5C2E5-E3B3-4D18-AD8A-3187424A2AF9}"/>
              </a:ext>
            </a:extLst>
          </p:cNvPr>
          <p:cNvSpPr>
            <a:spLocks noGrp="1"/>
          </p:cNvSpPr>
          <p:nvPr>
            <p:ph type="title"/>
          </p:nvPr>
        </p:nvSpPr>
        <p:spPr/>
        <p:txBody>
          <a:bodyPr/>
          <a:lstStyle/>
          <a:p>
            <a:r>
              <a:rPr lang="en-US" sz="3600" dirty="0"/>
              <a:t>Analysis and Testing for Different ASILs</a:t>
            </a:r>
            <a:endParaRPr lang="en-SE" sz="3600" dirty="0"/>
          </a:p>
        </p:txBody>
      </p:sp>
      <p:sp>
        <p:nvSpPr>
          <p:cNvPr id="3" name="Content Placeholder 2">
            <a:extLst>
              <a:ext uri="{FF2B5EF4-FFF2-40B4-BE49-F238E27FC236}">
                <a16:creationId xmlns:a16="http://schemas.microsoft.com/office/drawing/2014/main" id="{5791DE2B-49EA-4091-A825-E5D6660D6FC7}"/>
              </a:ext>
            </a:extLst>
          </p:cNvPr>
          <p:cNvSpPr>
            <a:spLocks noGrp="1"/>
          </p:cNvSpPr>
          <p:nvPr>
            <p:ph idx="1"/>
          </p:nvPr>
        </p:nvSpPr>
        <p:spPr/>
        <p:txBody>
          <a:bodyPr>
            <a:normAutofit fontScale="85000" lnSpcReduction="10000"/>
          </a:bodyPr>
          <a:lstStyle/>
          <a:p>
            <a:r>
              <a:rPr lang="en-US" dirty="0"/>
              <a:t>Higher ASIL levels require more analysis and testing to reduce risk to acceptable levels. A few examples of extra measures that need to be taken for higher ASILs:</a:t>
            </a:r>
          </a:p>
          <a:p>
            <a:pPr lvl="1"/>
            <a:r>
              <a:rPr lang="en-US" dirty="0"/>
              <a:t>Fault Tree Analysis (FTA) is mandatory for ASIL C and ASIL D.</a:t>
            </a:r>
          </a:p>
          <a:p>
            <a:pPr lvl="1"/>
            <a:r>
              <a:rPr lang="en-US" dirty="0"/>
              <a:t>ASIL D requires hardware failure rate of &lt;10 FIT; ASIL B/C require hardware failure rate of &lt;100 FIT; ASIL A requires hardware failure rate of &lt;1000 FIT.</a:t>
            </a:r>
          </a:p>
          <a:p>
            <a:pPr lvl="2"/>
            <a:r>
              <a:rPr lang="en-US" dirty="0"/>
              <a:t>The FIT rate of a component is the number of failures expected in one billion hours of operation.</a:t>
            </a:r>
          </a:p>
          <a:p>
            <a:pPr lvl="1"/>
            <a:r>
              <a:rPr lang="en-US" dirty="0"/>
              <a:t>Software units with ASIL D require more rigorous testing like MC/DC coverage whereas ASIL B only mandates DC coverage.</a:t>
            </a:r>
          </a:p>
        </p:txBody>
      </p:sp>
      <p:sp>
        <p:nvSpPr>
          <p:cNvPr id="4" name="Slide Number Placeholder 3">
            <a:extLst>
              <a:ext uri="{FF2B5EF4-FFF2-40B4-BE49-F238E27FC236}">
                <a16:creationId xmlns:a16="http://schemas.microsoft.com/office/drawing/2014/main" id="{B321B82D-C9DE-4506-81A7-48EDFDA4AEEF}"/>
              </a:ext>
            </a:extLst>
          </p:cNvPr>
          <p:cNvSpPr>
            <a:spLocks noGrp="1"/>
          </p:cNvSpPr>
          <p:nvPr>
            <p:ph type="sldNum" sz="quarter" idx="12"/>
          </p:nvPr>
        </p:nvSpPr>
        <p:spPr/>
        <p:txBody>
          <a:bodyPr/>
          <a:lstStyle/>
          <a:p>
            <a:pPr>
              <a:defRPr/>
            </a:pPr>
            <a:fld id="{F57F456A-00AF-44E6-8D70-638C0D0130FF}" type="slidenum">
              <a:rPr lang="en-US" altLang="zh-CN" smtClean="0"/>
              <a:pPr>
                <a:defRPr/>
              </a:pPr>
              <a:t>34</a:t>
            </a:fld>
            <a:endParaRPr lang="en-US" altLang="zh-CN"/>
          </a:p>
        </p:txBody>
      </p:sp>
    </p:spTree>
    <p:extLst>
      <p:ext uri="{BB962C8B-B14F-4D97-AF65-F5344CB8AC3E}">
        <p14:creationId xmlns:p14="http://schemas.microsoft.com/office/powerpoint/2010/main" val="3134108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1A13-2F7D-47CA-B7E2-2A482A568302}"/>
              </a:ext>
            </a:extLst>
          </p:cNvPr>
          <p:cNvSpPr>
            <a:spLocks noGrp="1"/>
          </p:cNvSpPr>
          <p:nvPr>
            <p:ph type="title"/>
          </p:nvPr>
        </p:nvSpPr>
        <p:spPr>
          <a:xfrm>
            <a:off x="457200" y="274638"/>
            <a:ext cx="7355160" cy="868362"/>
          </a:xfrm>
        </p:spPr>
        <p:txBody>
          <a:bodyPr/>
          <a:lstStyle/>
          <a:p>
            <a:r>
              <a:rPr lang="en-US" dirty="0"/>
              <a:t>Safety Goal for LDW</a:t>
            </a:r>
            <a:endParaRPr lang="en-SE" dirty="0"/>
          </a:p>
        </p:txBody>
      </p:sp>
      <p:sp>
        <p:nvSpPr>
          <p:cNvPr id="3" name="Content Placeholder 2">
            <a:extLst>
              <a:ext uri="{FF2B5EF4-FFF2-40B4-BE49-F238E27FC236}">
                <a16:creationId xmlns:a16="http://schemas.microsoft.com/office/drawing/2014/main" id="{0BEF0D17-1AAF-4FCF-92F0-75A1F725D0CE}"/>
              </a:ext>
            </a:extLst>
          </p:cNvPr>
          <p:cNvSpPr>
            <a:spLocks noGrp="1"/>
          </p:cNvSpPr>
          <p:nvPr>
            <p:ph idx="1"/>
          </p:nvPr>
        </p:nvSpPr>
        <p:spPr/>
        <p:txBody>
          <a:bodyPr/>
          <a:lstStyle/>
          <a:p>
            <a:r>
              <a:rPr lang="en-US" dirty="0"/>
              <a:t>For the hazardous event:</a:t>
            </a:r>
          </a:p>
          <a:p>
            <a:pPr lvl="1"/>
            <a:r>
              <a:rPr lang="en-US" dirty="0"/>
              <a:t>“LDW function applies too high an oscillating torque to the steering wheel.”</a:t>
            </a:r>
          </a:p>
          <a:p>
            <a:r>
              <a:rPr lang="en-US" dirty="0"/>
              <a:t>Safety goal:</a:t>
            </a:r>
          </a:p>
          <a:p>
            <a:pPr lvl="1"/>
            <a:r>
              <a:rPr lang="en-US" dirty="0"/>
              <a:t>“The oscillating torque from the LDW function shall be limited.”</a:t>
            </a:r>
          </a:p>
        </p:txBody>
      </p:sp>
      <p:sp>
        <p:nvSpPr>
          <p:cNvPr id="4" name="Slide Number Placeholder 3">
            <a:extLst>
              <a:ext uri="{FF2B5EF4-FFF2-40B4-BE49-F238E27FC236}">
                <a16:creationId xmlns:a16="http://schemas.microsoft.com/office/drawing/2014/main" id="{0CFBD0DD-17A8-4E25-A109-7723351E82A1}"/>
              </a:ext>
            </a:extLst>
          </p:cNvPr>
          <p:cNvSpPr>
            <a:spLocks noGrp="1"/>
          </p:cNvSpPr>
          <p:nvPr>
            <p:ph type="sldNum" sz="quarter" idx="12"/>
          </p:nvPr>
        </p:nvSpPr>
        <p:spPr/>
        <p:txBody>
          <a:bodyPr/>
          <a:lstStyle/>
          <a:p>
            <a:pPr>
              <a:defRPr/>
            </a:pPr>
            <a:fld id="{F57F456A-00AF-44E6-8D70-638C0D0130FF}" type="slidenum">
              <a:rPr lang="en-US" altLang="zh-CN" smtClean="0"/>
              <a:pPr>
                <a:defRPr/>
              </a:pPr>
              <a:t>35</a:t>
            </a:fld>
            <a:endParaRPr lang="en-US" altLang="zh-CN"/>
          </a:p>
        </p:txBody>
      </p:sp>
      <p:pic>
        <p:nvPicPr>
          <p:cNvPr id="6" name="Picture 5">
            <a:extLst>
              <a:ext uri="{FF2B5EF4-FFF2-40B4-BE49-F238E27FC236}">
                <a16:creationId xmlns:a16="http://schemas.microsoft.com/office/drawing/2014/main" id="{D0F3793A-4AAD-4A16-A94D-A6275867D846}"/>
              </a:ext>
            </a:extLst>
          </p:cNvPr>
          <p:cNvPicPr>
            <a:picLocks noChangeAspect="1"/>
          </p:cNvPicPr>
          <p:nvPr/>
        </p:nvPicPr>
        <p:blipFill>
          <a:blip r:embed="rId3"/>
          <a:stretch>
            <a:fillRect/>
          </a:stretch>
        </p:blipFill>
        <p:spPr>
          <a:xfrm>
            <a:off x="6588224" y="51536"/>
            <a:ext cx="2461665" cy="1361240"/>
          </a:xfrm>
          <a:prstGeom prst="rect">
            <a:avLst/>
          </a:prstGeom>
        </p:spPr>
      </p:pic>
      <p:sp>
        <p:nvSpPr>
          <p:cNvPr id="7" name="Rectangle 6">
            <a:extLst>
              <a:ext uri="{FF2B5EF4-FFF2-40B4-BE49-F238E27FC236}">
                <a16:creationId xmlns:a16="http://schemas.microsoft.com/office/drawing/2014/main" id="{77929056-3CE8-4FC0-BAF5-0B01B2A15172}"/>
              </a:ext>
            </a:extLst>
          </p:cNvPr>
          <p:cNvSpPr/>
          <p:nvPr/>
        </p:nvSpPr>
        <p:spPr bwMode="auto">
          <a:xfrm>
            <a:off x="7315000" y="1230410"/>
            <a:ext cx="1008112" cy="18236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5759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2BA2-257F-4CF1-97BE-1A8BB9AE51AE}"/>
              </a:ext>
            </a:extLst>
          </p:cNvPr>
          <p:cNvSpPr>
            <a:spLocks noGrp="1"/>
          </p:cNvSpPr>
          <p:nvPr>
            <p:ph type="title"/>
          </p:nvPr>
        </p:nvSpPr>
        <p:spPr/>
        <p:txBody>
          <a:bodyPr/>
          <a:lstStyle/>
          <a:p>
            <a:r>
              <a:rPr lang="en-US" dirty="0"/>
              <a:t>Quiz: Safety Goal for LKA</a:t>
            </a:r>
            <a:endParaRPr lang="en-SE" dirty="0"/>
          </a:p>
        </p:txBody>
      </p:sp>
      <p:sp>
        <p:nvSpPr>
          <p:cNvPr id="3" name="Content Placeholder 2">
            <a:extLst>
              <a:ext uri="{FF2B5EF4-FFF2-40B4-BE49-F238E27FC236}">
                <a16:creationId xmlns:a16="http://schemas.microsoft.com/office/drawing/2014/main" id="{6E7B08FC-00F3-4A5D-9090-18B7C0E824A2}"/>
              </a:ext>
            </a:extLst>
          </p:cNvPr>
          <p:cNvSpPr>
            <a:spLocks noGrp="1"/>
          </p:cNvSpPr>
          <p:nvPr>
            <p:ph idx="1"/>
          </p:nvPr>
        </p:nvSpPr>
        <p:spPr>
          <a:xfrm>
            <a:off x="457200" y="1295400"/>
            <a:ext cx="8229600" cy="5013920"/>
          </a:xfrm>
        </p:spPr>
        <p:txBody>
          <a:bodyPr>
            <a:normAutofit fontScale="92500" lnSpcReduction="20000"/>
          </a:bodyPr>
          <a:lstStyle/>
          <a:p>
            <a:r>
              <a:rPr lang="en-US" kern="1200" dirty="0">
                <a:solidFill>
                  <a:schemeClr val="dk1"/>
                </a:solidFill>
              </a:rPr>
              <a:t>What is the safety goal for LKA function?</a:t>
            </a:r>
          </a:p>
          <a:p>
            <a:pPr lvl="1"/>
            <a:r>
              <a:rPr lang="en-US" kern="1200" dirty="0">
                <a:solidFill>
                  <a:schemeClr val="dk1"/>
                </a:solidFill>
              </a:rPr>
              <a:t>1. It shall provide a low enough torque to the steering wheel such that the driver cannot feel the system working.</a:t>
            </a:r>
          </a:p>
          <a:p>
            <a:pPr lvl="1"/>
            <a:r>
              <a:rPr lang="en-US" kern="1200" dirty="0">
                <a:solidFill>
                  <a:schemeClr val="dk1"/>
                </a:solidFill>
              </a:rPr>
              <a:t>2. It shall provide torque to the steering wheel such that the vehicle moves away from the center of the lane.</a:t>
            </a:r>
          </a:p>
          <a:p>
            <a:pPr lvl="1"/>
            <a:r>
              <a:rPr lang="en-US" kern="1200" dirty="0">
                <a:solidFill>
                  <a:schemeClr val="dk1"/>
                </a:solidFill>
              </a:rPr>
              <a:t>3. It shall only turn on when it is raining.</a:t>
            </a:r>
          </a:p>
          <a:p>
            <a:pPr lvl="1"/>
            <a:r>
              <a:rPr lang="en-US" kern="1200" dirty="0">
                <a:solidFill>
                  <a:schemeClr val="dk1"/>
                </a:solidFill>
              </a:rPr>
              <a:t>4. It shall be time-limited and the additional steering torque shall end after a given time interval so that the driver cannot misuse the system for AD</a:t>
            </a:r>
          </a:p>
          <a:p>
            <a:r>
              <a:rPr lang="en-US" kern="1200" dirty="0">
                <a:solidFill>
                  <a:schemeClr val="dk1"/>
                </a:solidFill>
              </a:rPr>
              <a:t>ANS: 4</a:t>
            </a:r>
          </a:p>
          <a:p>
            <a:pPr lvl="1"/>
            <a:endParaRPr lang="en-US" kern="1200" dirty="0">
              <a:solidFill>
                <a:schemeClr val="dk1"/>
              </a:solidFill>
            </a:endParaRPr>
          </a:p>
          <a:p>
            <a:endParaRPr lang="en-SE" dirty="0"/>
          </a:p>
        </p:txBody>
      </p:sp>
      <p:sp>
        <p:nvSpPr>
          <p:cNvPr id="4" name="Slide Number Placeholder 3">
            <a:extLst>
              <a:ext uri="{FF2B5EF4-FFF2-40B4-BE49-F238E27FC236}">
                <a16:creationId xmlns:a16="http://schemas.microsoft.com/office/drawing/2014/main" id="{4EA5BA9D-4166-4C2D-8933-83FC15086E78}"/>
              </a:ext>
            </a:extLst>
          </p:cNvPr>
          <p:cNvSpPr>
            <a:spLocks noGrp="1"/>
          </p:cNvSpPr>
          <p:nvPr>
            <p:ph type="sldNum" sz="quarter" idx="12"/>
          </p:nvPr>
        </p:nvSpPr>
        <p:spPr/>
        <p:txBody>
          <a:bodyPr/>
          <a:lstStyle/>
          <a:p>
            <a:pPr>
              <a:defRPr/>
            </a:pPr>
            <a:fld id="{F57F456A-00AF-44E6-8D70-638C0D0130FF}" type="slidenum">
              <a:rPr lang="en-US" altLang="zh-CN" smtClean="0"/>
              <a:pPr>
                <a:defRPr/>
              </a:pPr>
              <a:t>36</a:t>
            </a:fld>
            <a:endParaRPr lang="en-US" altLang="zh-CN"/>
          </a:p>
        </p:txBody>
      </p:sp>
    </p:spTree>
    <p:extLst>
      <p:ext uri="{BB962C8B-B14F-4D97-AF65-F5344CB8AC3E}">
        <p14:creationId xmlns:p14="http://schemas.microsoft.com/office/powerpoint/2010/main" val="97546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47C77-296A-4FFC-93FA-15F9E5E3B221}"/>
              </a:ext>
            </a:extLst>
          </p:cNvPr>
          <p:cNvSpPr>
            <a:spLocks noGrp="1"/>
          </p:cNvSpPr>
          <p:nvPr>
            <p:ph type="title"/>
          </p:nvPr>
        </p:nvSpPr>
        <p:spPr/>
        <p:txBody>
          <a:bodyPr/>
          <a:lstStyle/>
          <a:p>
            <a:r>
              <a:rPr lang="en-US" dirty="0"/>
              <a:t>HARA Summary </a:t>
            </a:r>
            <a:endParaRPr lang="en-SE" dirty="0"/>
          </a:p>
        </p:txBody>
      </p:sp>
      <p:sp>
        <p:nvSpPr>
          <p:cNvPr id="3" name="Content Placeholder 2">
            <a:extLst>
              <a:ext uri="{FF2B5EF4-FFF2-40B4-BE49-F238E27FC236}">
                <a16:creationId xmlns:a16="http://schemas.microsoft.com/office/drawing/2014/main" id="{2CA99934-D92F-4434-AA54-1EEC2CAD81DD}"/>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A901B7A2-047A-4997-AD25-43D68216EBE2}"/>
              </a:ext>
            </a:extLst>
          </p:cNvPr>
          <p:cNvSpPr>
            <a:spLocks noGrp="1"/>
          </p:cNvSpPr>
          <p:nvPr>
            <p:ph type="sldNum" sz="quarter" idx="12"/>
          </p:nvPr>
        </p:nvSpPr>
        <p:spPr/>
        <p:txBody>
          <a:bodyPr/>
          <a:lstStyle/>
          <a:p>
            <a:pPr>
              <a:defRPr/>
            </a:pPr>
            <a:fld id="{F57F456A-00AF-44E6-8D70-638C0D0130FF}" type="slidenum">
              <a:rPr lang="en-US" altLang="zh-CN" smtClean="0"/>
              <a:pPr>
                <a:defRPr/>
              </a:pPr>
              <a:t>37</a:t>
            </a:fld>
            <a:endParaRPr lang="en-US" altLang="zh-CN"/>
          </a:p>
        </p:txBody>
      </p:sp>
      <p:pic>
        <p:nvPicPr>
          <p:cNvPr id="5" name="Picture 4">
            <a:extLst>
              <a:ext uri="{FF2B5EF4-FFF2-40B4-BE49-F238E27FC236}">
                <a16:creationId xmlns:a16="http://schemas.microsoft.com/office/drawing/2014/main" id="{21A44DF3-1CAB-48D2-AD46-25650245250B}"/>
              </a:ext>
            </a:extLst>
          </p:cNvPr>
          <p:cNvPicPr>
            <a:picLocks noChangeAspect="1"/>
          </p:cNvPicPr>
          <p:nvPr/>
        </p:nvPicPr>
        <p:blipFill>
          <a:blip r:embed="rId3"/>
          <a:stretch>
            <a:fillRect/>
          </a:stretch>
        </p:blipFill>
        <p:spPr>
          <a:xfrm>
            <a:off x="0" y="1272234"/>
            <a:ext cx="9048079" cy="5105399"/>
          </a:xfrm>
          <a:prstGeom prst="rect">
            <a:avLst/>
          </a:prstGeom>
        </p:spPr>
      </p:pic>
      <p:sp>
        <p:nvSpPr>
          <p:cNvPr id="6" name="Rectangle 5">
            <a:extLst>
              <a:ext uri="{FF2B5EF4-FFF2-40B4-BE49-F238E27FC236}">
                <a16:creationId xmlns:a16="http://schemas.microsoft.com/office/drawing/2014/main" id="{B58CAE6A-6434-48E1-8897-D540C4024BE8}"/>
              </a:ext>
            </a:extLst>
          </p:cNvPr>
          <p:cNvSpPr/>
          <p:nvPr/>
        </p:nvSpPr>
        <p:spPr>
          <a:xfrm>
            <a:off x="821792" y="6577843"/>
            <a:ext cx="7500415" cy="246221"/>
          </a:xfrm>
          <a:prstGeom prst="rect">
            <a:avLst/>
          </a:prstGeom>
        </p:spPr>
        <p:txBody>
          <a:bodyPr wrap="square">
            <a:spAutoFit/>
          </a:bodyPr>
          <a:lstStyle/>
          <a:p>
            <a:r>
              <a:rPr lang="en-SE" sz="1000" dirty="0"/>
              <a:t>https://www.cadence.com/content/dam/cadence-www/global/en_US/documents/solutions/automotive-functional-safety-wp.pdf</a:t>
            </a:r>
          </a:p>
        </p:txBody>
      </p:sp>
      <p:sp>
        <p:nvSpPr>
          <p:cNvPr id="7" name="Rectangle 6">
            <a:extLst>
              <a:ext uri="{FF2B5EF4-FFF2-40B4-BE49-F238E27FC236}">
                <a16:creationId xmlns:a16="http://schemas.microsoft.com/office/drawing/2014/main" id="{F47F2E99-7EE6-48F6-B507-44D5D9CD8818}"/>
              </a:ext>
            </a:extLst>
          </p:cNvPr>
          <p:cNvSpPr/>
          <p:nvPr/>
        </p:nvSpPr>
        <p:spPr>
          <a:xfrm>
            <a:off x="1763688" y="5192858"/>
            <a:ext cx="5934361" cy="307777"/>
          </a:xfrm>
          <a:prstGeom prst="rect">
            <a:avLst/>
          </a:prstGeom>
        </p:spPr>
        <p:txBody>
          <a:bodyPr wrap="square">
            <a:spAutoFit/>
          </a:bodyPr>
          <a:lstStyle/>
          <a:p>
            <a:r>
              <a:rPr lang="en-US" sz="1400" dirty="0"/>
              <a:t>Single-Point Fault Metric (SPFM) ; Latent Fault Metric (LFM)</a:t>
            </a:r>
            <a:endParaRPr lang="en-SE" sz="1400" dirty="0"/>
          </a:p>
        </p:txBody>
      </p:sp>
    </p:spTree>
    <p:extLst>
      <p:ext uri="{BB962C8B-B14F-4D97-AF65-F5344CB8AC3E}">
        <p14:creationId xmlns:p14="http://schemas.microsoft.com/office/powerpoint/2010/main" val="3605417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C2C6-F153-40F4-AC63-30D397CF4D1A}"/>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0F57E1F0-1BCA-4074-A953-6FD847A04740}"/>
              </a:ext>
            </a:extLst>
          </p:cNvPr>
          <p:cNvSpPr>
            <a:spLocks noGrp="1"/>
          </p:cNvSpPr>
          <p:nvPr>
            <p:ph idx="1"/>
          </p:nvPr>
        </p:nvSpPr>
        <p:spPr/>
        <p:txBody>
          <a:bodyPr>
            <a:normAutofit/>
          </a:bodyPr>
          <a:lstStyle/>
          <a:p>
            <a:r>
              <a:rPr lang="en-US" dirty="0"/>
              <a:t>Introduction to functional safety</a:t>
            </a:r>
          </a:p>
          <a:p>
            <a:r>
              <a:rPr lang="en-US" dirty="0"/>
              <a:t>Hazard Analysis and Risk Assessment (HARA)</a:t>
            </a:r>
          </a:p>
          <a:p>
            <a:r>
              <a:rPr lang="en-US" dirty="0">
                <a:solidFill>
                  <a:srgbClr val="FF0000"/>
                </a:solidFill>
              </a:rPr>
              <a:t>Functional Safety Concept</a:t>
            </a:r>
          </a:p>
          <a:p>
            <a:r>
              <a:rPr lang="en-US" dirty="0"/>
              <a:t>Technical Safety Concept </a:t>
            </a:r>
          </a:p>
          <a:p>
            <a:r>
              <a:rPr lang="en-US" dirty="0"/>
              <a:t>Functional Safety for Hardware and Software</a:t>
            </a:r>
            <a:endParaRPr lang="en-SE" dirty="0"/>
          </a:p>
        </p:txBody>
      </p:sp>
      <p:sp>
        <p:nvSpPr>
          <p:cNvPr id="4" name="Slide Number Placeholder 3">
            <a:extLst>
              <a:ext uri="{FF2B5EF4-FFF2-40B4-BE49-F238E27FC236}">
                <a16:creationId xmlns:a16="http://schemas.microsoft.com/office/drawing/2014/main" id="{C8EA336D-47A8-453C-B3B9-78883635758E}"/>
              </a:ext>
            </a:extLst>
          </p:cNvPr>
          <p:cNvSpPr>
            <a:spLocks noGrp="1"/>
          </p:cNvSpPr>
          <p:nvPr>
            <p:ph type="sldNum" sz="quarter" idx="12"/>
          </p:nvPr>
        </p:nvSpPr>
        <p:spPr/>
        <p:txBody>
          <a:bodyPr/>
          <a:lstStyle/>
          <a:p>
            <a:pPr>
              <a:defRPr/>
            </a:pPr>
            <a:fld id="{F57F456A-00AF-44E6-8D70-638C0D0130FF}" type="slidenum">
              <a:rPr lang="en-US" altLang="zh-CN" smtClean="0"/>
              <a:pPr>
                <a:defRPr/>
              </a:pPr>
              <a:t>38</a:t>
            </a:fld>
            <a:endParaRPr lang="en-US" altLang="zh-CN"/>
          </a:p>
        </p:txBody>
      </p:sp>
    </p:spTree>
    <p:extLst>
      <p:ext uri="{BB962C8B-B14F-4D97-AF65-F5344CB8AC3E}">
        <p14:creationId xmlns:p14="http://schemas.microsoft.com/office/powerpoint/2010/main" val="1810671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FE03-C81E-4A57-99A4-8141011C5AFE}"/>
              </a:ext>
            </a:extLst>
          </p:cNvPr>
          <p:cNvSpPr>
            <a:spLocks noGrp="1"/>
          </p:cNvSpPr>
          <p:nvPr>
            <p:ph type="title"/>
          </p:nvPr>
        </p:nvSpPr>
        <p:spPr/>
        <p:txBody>
          <a:bodyPr/>
          <a:lstStyle/>
          <a:p>
            <a:r>
              <a:rPr lang="en-US" dirty="0"/>
              <a:t>Functional Safety Concept</a:t>
            </a:r>
            <a:endParaRPr lang="en-SE" dirty="0"/>
          </a:p>
        </p:txBody>
      </p:sp>
      <p:sp>
        <p:nvSpPr>
          <p:cNvPr id="3" name="Content Placeholder 2">
            <a:extLst>
              <a:ext uri="{FF2B5EF4-FFF2-40B4-BE49-F238E27FC236}">
                <a16:creationId xmlns:a16="http://schemas.microsoft.com/office/drawing/2014/main" id="{E04CFE96-D3C3-4B99-BBCF-FA4511E90C73}"/>
              </a:ext>
            </a:extLst>
          </p:cNvPr>
          <p:cNvSpPr>
            <a:spLocks noGrp="1"/>
          </p:cNvSpPr>
          <p:nvPr>
            <p:ph idx="1"/>
          </p:nvPr>
        </p:nvSpPr>
        <p:spPr/>
        <p:txBody>
          <a:bodyPr/>
          <a:lstStyle/>
          <a:p>
            <a:r>
              <a:rPr lang="en-US" dirty="0"/>
              <a:t>In functional safety, "concept" is synonymous with "document".</a:t>
            </a:r>
          </a:p>
          <a:p>
            <a:r>
              <a:rPr lang="en-US" dirty="0"/>
              <a:t>It includes the following steps:</a:t>
            </a:r>
          </a:p>
          <a:p>
            <a:pPr lvl="1"/>
            <a:r>
              <a:rPr lang="en-US" dirty="0"/>
              <a:t>Derive functional safety requirements.</a:t>
            </a:r>
          </a:p>
          <a:p>
            <a:pPr lvl="1"/>
            <a:r>
              <a:rPr lang="en-US" dirty="0"/>
              <a:t>Refine the item architecture.</a:t>
            </a:r>
          </a:p>
          <a:p>
            <a:pPr lvl="1"/>
            <a:r>
              <a:rPr lang="en-US" dirty="0"/>
              <a:t>Allocate functional safety requirements to the item architecture</a:t>
            </a:r>
          </a:p>
          <a:p>
            <a:pPr lvl="1"/>
            <a:r>
              <a:rPr lang="en-US" dirty="0"/>
              <a:t>Determine ASILs for the subsystems</a:t>
            </a:r>
            <a:endParaRPr lang="en-SE" dirty="0"/>
          </a:p>
        </p:txBody>
      </p:sp>
      <p:sp>
        <p:nvSpPr>
          <p:cNvPr id="4" name="Slide Number Placeholder 3">
            <a:extLst>
              <a:ext uri="{FF2B5EF4-FFF2-40B4-BE49-F238E27FC236}">
                <a16:creationId xmlns:a16="http://schemas.microsoft.com/office/drawing/2014/main" id="{83B9A6AD-44CE-44CD-8680-037DF34120E9}"/>
              </a:ext>
            </a:extLst>
          </p:cNvPr>
          <p:cNvSpPr>
            <a:spLocks noGrp="1"/>
          </p:cNvSpPr>
          <p:nvPr>
            <p:ph type="sldNum" sz="quarter" idx="12"/>
          </p:nvPr>
        </p:nvSpPr>
        <p:spPr/>
        <p:txBody>
          <a:bodyPr/>
          <a:lstStyle/>
          <a:p>
            <a:pPr>
              <a:defRPr/>
            </a:pPr>
            <a:fld id="{F57F456A-00AF-44E6-8D70-638C0D0130FF}" type="slidenum">
              <a:rPr lang="en-US" altLang="zh-CN" smtClean="0"/>
              <a:pPr>
                <a:defRPr/>
              </a:pPr>
              <a:t>39</a:t>
            </a:fld>
            <a:endParaRPr lang="en-US" altLang="zh-CN"/>
          </a:p>
        </p:txBody>
      </p:sp>
    </p:spTree>
    <p:extLst>
      <p:ext uri="{BB962C8B-B14F-4D97-AF65-F5344CB8AC3E}">
        <p14:creationId xmlns:p14="http://schemas.microsoft.com/office/powerpoint/2010/main" val="129357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0582-0A37-4981-9A07-C86A29C86486}"/>
              </a:ext>
            </a:extLst>
          </p:cNvPr>
          <p:cNvSpPr>
            <a:spLocks noGrp="1"/>
          </p:cNvSpPr>
          <p:nvPr>
            <p:ph type="title"/>
          </p:nvPr>
        </p:nvSpPr>
        <p:spPr/>
        <p:txBody>
          <a:bodyPr/>
          <a:lstStyle/>
          <a:p>
            <a:r>
              <a:rPr lang="en-US" dirty="0"/>
              <a:t>Notions of Safety in the Automotive Context</a:t>
            </a:r>
            <a:endParaRPr lang="en-SE" dirty="0"/>
          </a:p>
        </p:txBody>
      </p:sp>
      <p:sp>
        <p:nvSpPr>
          <p:cNvPr id="3" name="Content Placeholder 2">
            <a:extLst>
              <a:ext uri="{FF2B5EF4-FFF2-40B4-BE49-F238E27FC236}">
                <a16:creationId xmlns:a16="http://schemas.microsoft.com/office/drawing/2014/main" id="{19859809-792F-4FED-8CD3-83F555FD5414}"/>
              </a:ext>
            </a:extLst>
          </p:cNvPr>
          <p:cNvSpPr>
            <a:spLocks noGrp="1"/>
          </p:cNvSpPr>
          <p:nvPr>
            <p:ph idx="1"/>
          </p:nvPr>
        </p:nvSpPr>
        <p:spPr/>
        <p:txBody>
          <a:bodyPr>
            <a:normAutofit fontScale="92500" lnSpcReduction="10000"/>
          </a:bodyPr>
          <a:lstStyle/>
          <a:p>
            <a:r>
              <a:rPr lang="en-US" dirty="0"/>
              <a:t>Functional Safety</a:t>
            </a:r>
          </a:p>
          <a:p>
            <a:pPr lvl="1"/>
            <a:r>
              <a:rPr lang="en-US" dirty="0"/>
              <a:t>HW/SW not working according to specification</a:t>
            </a:r>
          </a:p>
          <a:p>
            <a:r>
              <a:rPr lang="en-US" dirty="0"/>
              <a:t>Safety of intended functionality</a:t>
            </a:r>
          </a:p>
          <a:p>
            <a:pPr lvl="1"/>
            <a:r>
              <a:rPr lang="en-US" dirty="0"/>
              <a:t>Hazardous situation due to lack of specification</a:t>
            </a:r>
          </a:p>
          <a:p>
            <a:r>
              <a:rPr lang="en-US" dirty="0"/>
              <a:t>Safety in use</a:t>
            </a:r>
          </a:p>
          <a:p>
            <a:pPr lvl="1"/>
            <a:r>
              <a:rPr lang="en-US" dirty="0"/>
              <a:t>Hazardous misuse/misunderstanding</a:t>
            </a:r>
          </a:p>
          <a:p>
            <a:r>
              <a:rPr lang="en-US" dirty="0"/>
              <a:t>Active/passive safety</a:t>
            </a:r>
          </a:p>
          <a:p>
            <a:pPr lvl="1"/>
            <a:r>
              <a:rPr lang="en-US" dirty="0"/>
              <a:t>Accidents and their impact</a:t>
            </a:r>
          </a:p>
          <a:p>
            <a:r>
              <a:rPr lang="en-US" dirty="0"/>
              <a:t>Security	</a:t>
            </a:r>
          </a:p>
          <a:p>
            <a:pPr lvl="1"/>
            <a:r>
              <a:rPr lang="en-US" dirty="0"/>
              <a:t>Inherently affects safety</a:t>
            </a:r>
          </a:p>
        </p:txBody>
      </p:sp>
      <p:sp>
        <p:nvSpPr>
          <p:cNvPr id="4" name="Slide Number Placeholder 3">
            <a:extLst>
              <a:ext uri="{FF2B5EF4-FFF2-40B4-BE49-F238E27FC236}">
                <a16:creationId xmlns:a16="http://schemas.microsoft.com/office/drawing/2014/main" id="{3FA7C127-3A92-40B1-899E-DBB37F5949B1}"/>
              </a:ext>
            </a:extLst>
          </p:cNvPr>
          <p:cNvSpPr>
            <a:spLocks noGrp="1"/>
          </p:cNvSpPr>
          <p:nvPr>
            <p:ph type="sldNum" sz="quarter" idx="12"/>
          </p:nvPr>
        </p:nvSpPr>
        <p:spPr/>
        <p:txBody>
          <a:bodyPr/>
          <a:lstStyle/>
          <a:p>
            <a:pPr>
              <a:defRPr/>
            </a:pPr>
            <a:fld id="{F57F456A-00AF-44E6-8D70-638C0D0130FF}" type="slidenum">
              <a:rPr lang="en-US" altLang="zh-CN" smtClean="0"/>
              <a:pPr>
                <a:defRPr/>
              </a:pPr>
              <a:t>4</a:t>
            </a:fld>
            <a:endParaRPr lang="en-US" altLang="zh-CN"/>
          </a:p>
        </p:txBody>
      </p:sp>
    </p:spTree>
    <p:extLst>
      <p:ext uri="{BB962C8B-B14F-4D97-AF65-F5344CB8AC3E}">
        <p14:creationId xmlns:p14="http://schemas.microsoft.com/office/powerpoint/2010/main" val="1989584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17F8-E80A-4E66-9135-E7FBBD57EC63}"/>
              </a:ext>
            </a:extLst>
          </p:cNvPr>
          <p:cNvSpPr>
            <a:spLocks noGrp="1"/>
          </p:cNvSpPr>
          <p:nvPr>
            <p:ph type="title"/>
          </p:nvPr>
        </p:nvSpPr>
        <p:spPr/>
        <p:txBody>
          <a:bodyPr/>
          <a:lstStyle/>
          <a:p>
            <a:r>
              <a:rPr lang="en-US" dirty="0"/>
              <a:t>Malfunctions</a:t>
            </a:r>
            <a:endParaRPr lang="en-SE" dirty="0"/>
          </a:p>
        </p:txBody>
      </p:sp>
      <p:sp>
        <p:nvSpPr>
          <p:cNvPr id="3" name="Content Placeholder 2">
            <a:extLst>
              <a:ext uri="{FF2B5EF4-FFF2-40B4-BE49-F238E27FC236}">
                <a16:creationId xmlns:a16="http://schemas.microsoft.com/office/drawing/2014/main" id="{547C3AEF-5241-4A77-B93A-A302D3C55893}"/>
              </a:ext>
            </a:extLst>
          </p:cNvPr>
          <p:cNvSpPr>
            <a:spLocks noGrp="1"/>
          </p:cNvSpPr>
          <p:nvPr>
            <p:ph idx="1"/>
          </p:nvPr>
        </p:nvSpPr>
        <p:spPr/>
        <p:txBody>
          <a:bodyPr>
            <a:normAutofit fontScale="92500"/>
          </a:bodyPr>
          <a:lstStyle/>
          <a:p>
            <a:r>
              <a:rPr lang="en-US" kern="1200" dirty="0">
                <a:latin typeface="Arial" charset="0"/>
              </a:rPr>
              <a:t>Based on information from HARA, we identify 2 malfunctions for LDW function:</a:t>
            </a:r>
          </a:p>
          <a:p>
            <a:pPr lvl="1"/>
            <a:r>
              <a:rPr lang="en-US" kern="1200" dirty="0">
                <a:latin typeface="Arial" charset="0"/>
              </a:rPr>
              <a:t>“The LDW function applies an oscillating torque with very high torque </a:t>
            </a:r>
            <a:r>
              <a:rPr lang="en-US" kern="1200" dirty="0">
                <a:solidFill>
                  <a:srgbClr val="FF0000"/>
                </a:solidFill>
                <a:latin typeface="Arial" charset="0"/>
              </a:rPr>
              <a:t>amplitude</a:t>
            </a:r>
            <a:r>
              <a:rPr lang="en-US" kern="1200" dirty="0">
                <a:latin typeface="Arial" charset="0"/>
              </a:rPr>
              <a:t> (above limit).”</a:t>
            </a:r>
          </a:p>
          <a:p>
            <a:pPr lvl="1"/>
            <a:r>
              <a:rPr lang="en-US" kern="1200" dirty="0">
                <a:latin typeface="Arial" charset="0"/>
              </a:rPr>
              <a:t>“The LDW function applies an oscillating torque with very high torque </a:t>
            </a:r>
            <a:r>
              <a:rPr lang="en-US" kern="1200" dirty="0">
                <a:solidFill>
                  <a:srgbClr val="FF0000"/>
                </a:solidFill>
                <a:latin typeface="Arial" charset="0"/>
              </a:rPr>
              <a:t>frequency</a:t>
            </a:r>
            <a:r>
              <a:rPr lang="en-US" kern="1200" dirty="0">
                <a:latin typeface="Arial" charset="0"/>
              </a:rPr>
              <a:t> (above limit).”</a:t>
            </a:r>
          </a:p>
          <a:p>
            <a:r>
              <a:rPr lang="en-US" dirty="0"/>
              <a:t>And 1 malfunction for LKA function:</a:t>
            </a:r>
          </a:p>
          <a:p>
            <a:pPr lvl="1"/>
            <a:r>
              <a:rPr lang="en-US" kern="1200" dirty="0">
                <a:latin typeface="Arial" charset="0"/>
              </a:rPr>
              <a:t>“The LKA function is not limited in time duration which leads to misuse as an AD function.”</a:t>
            </a:r>
            <a:endParaRPr lang="en-US" dirty="0"/>
          </a:p>
          <a:p>
            <a:endParaRPr lang="en-SE" dirty="0"/>
          </a:p>
        </p:txBody>
      </p:sp>
      <p:sp>
        <p:nvSpPr>
          <p:cNvPr id="4" name="Slide Number Placeholder 3">
            <a:extLst>
              <a:ext uri="{FF2B5EF4-FFF2-40B4-BE49-F238E27FC236}">
                <a16:creationId xmlns:a16="http://schemas.microsoft.com/office/drawing/2014/main" id="{6EFBFF09-B58B-4355-9A45-BFB55EF306B3}"/>
              </a:ext>
            </a:extLst>
          </p:cNvPr>
          <p:cNvSpPr>
            <a:spLocks noGrp="1"/>
          </p:cNvSpPr>
          <p:nvPr>
            <p:ph type="sldNum" sz="quarter" idx="12"/>
          </p:nvPr>
        </p:nvSpPr>
        <p:spPr/>
        <p:txBody>
          <a:bodyPr/>
          <a:lstStyle/>
          <a:p>
            <a:pPr>
              <a:defRPr/>
            </a:pPr>
            <a:fld id="{F57F456A-00AF-44E6-8D70-638C0D0130FF}" type="slidenum">
              <a:rPr lang="en-US" altLang="zh-CN" smtClean="0"/>
              <a:pPr>
                <a:defRPr/>
              </a:pPr>
              <a:t>40</a:t>
            </a:fld>
            <a:endParaRPr lang="en-US" altLang="zh-CN"/>
          </a:p>
        </p:txBody>
      </p:sp>
    </p:spTree>
    <p:extLst>
      <p:ext uri="{BB962C8B-B14F-4D97-AF65-F5344CB8AC3E}">
        <p14:creationId xmlns:p14="http://schemas.microsoft.com/office/powerpoint/2010/main" val="1646988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C2DB1-7F8C-49A2-874C-3C78D66A40AA}"/>
              </a:ext>
            </a:extLst>
          </p:cNvPr>
          <p:cNvSpPr>
            <a:spLocks noGrp="1"/>
          </p:cNvSpPr>
          <p:nvPr>
            <p:ph type="title"/>
          </p:nvPr>
        </p:nvSpPr>
        <p:spPr/>
        <p:txBody>
          <a:bodyPr/>
          <a:lstStyle/>
          <a:p>
            <a:r>
              <a:rPr lang="en-US" dirty="0"/>
              <a:t>Formal Safety Analysis Methods</a:t>
            </a:r>
            <a:endParaRPr lang="en-SE" dirty="0"/>
          </a:p>
        </p:txBody>
      </p:sp>
      <p:sp>
        <p:nvSpPr>
          <p:cNvPr id="3" name="Content Placeholder 2">
            <a:extLst>
              <a:ext uri="{FF2B5EF4-FFF2-40B4-BE49-F238E27FC236}">
                <a16:creationId xmlns:a16="http://schemas.microsoft.com/office/drawing/2014/main" id="{073393A4-24F7-4353-866A-B5D7F809ECE8}"/>
              </a:ext>
            </a:extLst>
          </p:cNvPr>
          <p:cNvSpPr>
            <a:spLocks noGrp="1"/>
          </p:cNvSpPr>
          <p:nvPr>
            <p:ph idx="1"/>
          </p:nvPr>
        </p:nvSpPr>
        <p:spPr/>
        <p:txBody>
          <a:bodyPr>
            <a:normAutofit fontScale="77500" lnSpcReduction="20000"/>
          </a:bodyPr>
          <a:lstStyle/>
          <a:p>
            <a:r>
              <a:rPr lang="en-US" dirty="0"/>
              <a:t>There are formal methods for:</a:t>
            </a:r>
          </a:p>
          <a:p>
            <a:pPr lvl="1"/>
            <a:r>
              <a:rPr lang="en-US" dirty="0"/>
              <a:t>Deriving safety requirements</a:t>
            </a:r>
          </a:p>
          <a:p>
            <a:pPr lvl="1"/>
            <a:r>
              <a:rPr lang="en-US" dirty="0"/>
              <a:t>Identifying conditions and causes that could lead to requirement violations</a:t>
            </a:r>
          </a:p>
          <a:p>
            <a:pPr lvl="1"/>
            <a:r>
              <a:rPr lang="en-US" dirty="0"/>
              <a:t>Identifying other hazards not identified in the Hazard Analysis and Risk Assessment</a:t>
            </a:r>
          </a:p>
          <a:p>
            <a:r>
              <a:rPr lang="en-US" dirty="0"/>
              <a:t>They include (not covered in this course):</a:t>
            </a:r>
          </a:p>
          <a:p>
            <a:pPr lvl="1"/>
            <a:r>
              <a:rPr lang="en-US" dirty="0"/>
              <a:t>Failure Modes and Effects Analysis (FMEA)</a:t>
            </a:r>
          </a:p>
          <a:p>
            <a:pPr lvl="1"/>
            <a:r>
              <a:rPr lang="en-US" dirty="0"/>
              <a:t>Hazard and Operability Study (HAZOPS)</a:t>
            </a:r>
          </a:p>
          <a:p>
            <a:pPr lvl="1"/>
            <a:r>
              <a:rPr lang="en-US" dirty="0"/>
              <a:t>Failure Modes Effects and Diagnostic Analysis (FMEDA)</a:t>
            </a:r>
          </a:p>
          <a:p>
            <a:pPr lvl="1"/>
            <a:r>
              <a:rPr lang="en-US" dirty="0"/>
              <a:t>Fault Tree Analysis (FTA)</a:t>
            </a:r>
          </a:p>
          <a:p>
            <a:pPr lvl="1"/>
            <a:r>
              <a:rPr lang="en-US" dirty="0"/>
              <a:t>Reliability Block Diagram</a:t>
            </a:r>
          </a:p>
          <a:p>
            <a:pPr lvl="1"/>
            <a:r>
              <a:rPr lang="en-US" dirty="0"/>
              <a:t>…</a:t>
            </a:r>
          </a:p>
          <a:p>
            <a:r>
              <a:rPr lang="en-US" dirty="0"/>
              <a:t>But we will just use some basic logic to derive functional safety requirements from the safety goals.</a:t>
            </a:r>
            <a:endParaRPr lang="en-SE" dirty="0"/>
          </a:p>
        </p:txBody>
      </p:sp>
      <p:sp>
        <p:nvSpPr>
          <p:cNvPr id="4" name="Slide Number Placeholder 3">
            <a:extLst>
              <a:ext uri="{FF2B5EF4-FFF2-40B4-BE49-F238E27FC236}">
                <a16:creationId xmlns:a16="http://schemas.microsoft.com/office/drawing/2014/main" id="{7E4955CF-3909-4408-B0AA-6EAA180EACE0}"/>
              </a:ext>
            </a:extLst>
          </p:cNvPr>
          <p:cNvSpPr>
            <a:spLocks noGrp="1"/>
          </p:cNvSpPr>
          <p:nvPr>
            <p:ph type="sldNum" sz="quarter" idx="12"/>
          </p:nvPr>
        </p:nvSpPr>
        <p:spPr/>
        <p:txBody>
          <a:bodyPr/>
          <a:lstStyle/>
          <a:p>
            <a:pPr>
              <a:defRPr/>
            </a:pPr>
            <a:fld id="{F57F456A-00AF-44E6-8D70-638C0D0130FF}" type="slidenum">
              <a:rPr lang="en-US" altLang="zh-CN" smtClean="0"/>
              <a:pPr>
                <a:defRPr/>
              </a:pPr>
              <a:t>41</a:t>
            </a:fld>
            <a:endParaRPr lang="en-US" altLang="zh-CN"/>
          </a:p>
        </p:txBody>
      </p:sp>
    </p:spTree>
    <p:extLst>
      <p:ext uri="{BB962C8B-B14F-4D97-AF65-F5344CB8AC3E}">
        <p14:creationId xmlns:p14="http://schemas.microsoft.com/office/powerpoint/2010/main" val="3021382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E926-65B1-4495-83AB-8310DE7F3330}"/>
              </a:ext>
            </a:extLst>
          </p:cNvPr>
          <p:cNvSpPr>
            <a:spLocks noGrp="1"/>
          </p:cNvSpPr>
          <p:nvPr>
            <p:ph type="title"/>
          </p:nvPr>
        </p:nvSpPr>
        <p:spPr/>
        <p:txBody>
          <a:bodyPr/>
          <a:lstStyle/>
          <a:p>
            <a:r>
              <a:rPr lang="en-US" dirty="0"/>
              <a:t>Functional Safety Requirements</a:t>
            </a:r>
            <a:endParaRPr lang="en-SE" dirty="0"/>
          </a:p>
        </p:txBody>
      </p:sp>
      <p:sp>
        <p:nvSpPr>
          <p:cNvPr id="3" name="Content Placeholder 2">
            <a:extLst>
              <a:ext uri="{FF2B5EF4-FFF2-40B4-BE49-F238E27FC236}">
                <a16:creationId xmlns:a16="http://schemas.microsoft.com/office/drawing/2014/main" id="{731D880E-D206-48BE-80D8-232D83B81F3C}"/>
              </a:ext>
            </a:extLst>
          </p:cNvPr>
          <p:cNvSpPr>
            <a:spLocks noGrp="1"/>
          </p:cNvSpPr>
          <p:nvPr>
            <p:ph idx="1"/>
          </p:nvPr>
        </p:nvSpPr>
        <p:spPr/>
        <p:txBody>
          <a:bodyPr>
            <a:normAutofit fontScale="70000" lnSpcReduction="20000"/>
          </a:bodyPr>
          <a:lstStyle/>
          <a:p>
            <a:r>
              <a:rPr lang="en-US" dirty="0"/>
              <a:t>Based on the 2 safety goals from HARA:</a:t>
            </a:r>
          </a:p>
          <a:p>
            <a:pPr lvl="1"/>
            <a:r>
              <a:rPr lang="en-US" dirty="0"/>
              <a:t>1. “The oscillating steering torque from the LDW function shall be limited.”</a:t>
            </a:r>
          </a:p>
          <a:p>
            <a:pPr lvl="1"/>
            <a:r>
              <a:rPr lang="en-US" dirty="0"/>
              <a:t>2. “The LKA function shall be time limited, and the additional steering torque shall end after a given time interval so that the driver cannot misuse the system for AD.”</a:t>
            </a:r>
          </a:p>
          <a:p>
            <a:r>
              <a:rPr lang="en-US" dirty="0"/>
              <a:t>We derive functional safety requirements from safety goal 1 of the LDW function:</a:t>
            </a:r>
          </a:p>
          <a:p>
            <a:pPr lvl="1"/>
            <a:r>
              <a:rPr lang="en-US" dirty="0"/>
              <a:t>1. “The </a:t>
            </a:r>
            <a:r>
              <a:rPr lang="en-US" dirty="0">
                <a:solidFill>
                  <a:srgbClr val="FF0000"/>
                </a:solidFill>
              </a:rPr>
              <a:t>lane assistance item </a:t>
            </a:r>
            <a:r>
              <a:rPr lang="en-US" dirty="0"/>
              <a:t>shall ensure that the lane departure oscillating torque amplitude is below </a:t>
            </a:r>
            <a:r>
              <a:rPr lang="en-US" dirty="0" err="1"/>
              <a:t>Max_Torque_Amplitude</a:t>
            </a:r>
            <a:r>
              <a:rPr lang="en-US" dirty="0"/>
              <a:t>.”</a:t>
            </a:r>
          </a:p>
          <a:p>
            <a:pPr lvl="1"/>
            <a:r>
              <a:rPr lang="en-US" dirty="0"/>
              <a:t>2. “The </a:t>
            </a:r>
            <a:r>
              <a:rPr lang="en-US" dirty="0">
                <a:solidFill>
                  <a:srgbClr val="FF0000"/>
                </a:solidFill>
              </a:rPr>
              <a:t>lane assistance item </a:t>
            </a:r>
            <a:r>
              <a:rPr lang="en-US" dirty="0"/>
              <a:t>shall ensure that the lane departure oscillating torque frequency is below </a:t>
            </a:r>
            <a:r>
              <a:rPr lang="en-US" dirty="0" err="1"/>
              <a:t>Max_Torque_Frequency</a:t>
            </a:r>
            <a:r>
              <a:rPr lang="en-US" dirty="0"/>
              <a:t>.”</a:t>
            </a:r>
          </a:p>
          <a:p>
            <a:r>
              <a:rPr lang="en-US" dirty="0"/>
              <a:t>And from safety goal 2 of the LKA function:</a:t>
            </a:r>
          </a:p>
          <a:p>
            <a:pPr lvl="1"/>
            <a:r>
              <a:rPr lang="en-US" dirty="0"/>
              <a:t>3. “The </a:t>
            </a:r>
            <a:r>
              <a:rPr lang="en-US" dirty="0">
                <a:solidFill>
                  <a:srgbClr val="FF0000"/>
                </a:solidFill>
              </a:rPr>
              <a:t>lane assistance item </a:t>
            </a:r>
            <a:r>
              <a:rPr lang="en-US" dirty="0"/>
              <a:t>shall ensure that the lane keeping assistance torque is applied for only </a:t>
            </a:r>
            <a:r>
              <a:rPr lang="en-US" dirty="0" err="1"/>
              <a:t>Max_Duration</a:t>
            </a:r>
            <a:r>
              <a:rPr lang="en-US" dirty="0"/>
              <a:t>”. </a:t>
            </a:r>
          </a:p>
          <a:p>
            <a:endParaRPr lang="en-SE" dirty="0"/>
          </a:p>
        </p:txBody>
      </p:sp>
      <p:sp>
        <p:nvSpPr>
          <p:cNvPr id="4" name="Slide Number Placeholder 3">
            <a:extLst>
              <a:ext uri="{FF2B5EF4-FFF2-40B4-BE49-F238E27FC236}">
                <a16:creationId xmlns:a16="http://schemas.microsoft.com/office/drawing/2014/main" id="{0614CF56-0421-4D8C-AA6A-BA043A94B85B}"/>
              </a:ext>
            </a:extLst>
          </p:cNvPr>
          <p:cNvSpPr>
            <a:spLocks noGrp="1"/>
          </p:cNvSpPr>
          <p:nvPr>
            <p:ph type="sldNum" sz="quarter" idx="12"/>
          </p:nvPr>
        </p:nvSpPr>
        <p:spPr/>
        <p:txBody>
          <a:bodyPr/>
          <a:lstStyle/>
          <a:p>
            <a:pPr>
              <a:defRPr/>
            </a:pPr>
            <a:fld id="{F57F456A-00AF-44E6-8D70-638C0D0130FF}" type="slidenum">
              <a:rPr lang="en-US" altLang="zh-CN" smtClean="0"/>
              <a:pPr>
                <a:defRPr/>
              </a:pPr>
              <a:t>42</a:t>
            </a:fld>
            <a:endParaRPr lang="en-US" altLang="zh-CN"/>
          </a:p>
        </p:txBody>
      </p:sp>
    </p:spTree>
    <p:extLst>
      <p:ext uri="{BB962C8B-B14F-4D97-AF65-F5344CB8AC3E}">
        <p14:creationId xmlns:p14="http://schemas.microsoft.com/office/powerpoint/2010/main" val="2359140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E563-C003-4B93-9163-D859DE91E1B3}"/>
              </a:ext>
            </a:extLst>
          </p:cNvPr>
          <p:cNvSpPr>
            <a:spLocks noGrp="1"/>
          </p:cNvSpPr>
          <p:nvPr>
            <p:ph type="title"/>
          </p:nvPr>
        </p:nvSpPr>
        <p:spPr/>
        <p:txBody>
          <a:bodyPr/>
          <a:lstStyle/>
          <a:p>
            <a:r>
              <a:rPr lang="en-US" sz="3600" dirty="0"/>
              <a:t> Allocating Requirements to Architecture</a:t>
            </a:r>
            <a:endParaRPr lang="en-SE" sz="3600" dirty="0"/>
          </a:p>
        </p:txBody>
      </p:sp>
      <p:sp>
        <p:nvSpPr>
          <p:cNvPr id="3" name="Content Placeholder 2">
            <a:extLst>
              <a:ext uri="{FF2B5EF4-FFF2-40B4-BE49-F238E27FC236}">
                <a16:creationId xmlns:a16="http://schemas.microsoft.com/office/drawing/2014/main" id="{0CE553E1-6438-4018-BA4B-3DAF5F579989}"/>
              </a:ext>
            </a:extLst>
          </p:cNvPr>
          <p:cNvSpPr>
            <a:spLocks noGrp="1"/>
          </p:cNvSpPr>
          <p:nvPr>
            <p:ph idx="1"/>
          </p:nvPr>
        </p:nvSpPr>
        <p:spPr>
          <a:xfrm>
            <a:off x="457200" y="1295400"/>
            <a:ext cx="8229600" cy="2349624"/>
          </a:xfrm>
        </p:spPr>
        <p:txBody>
          <a:bodyPr>
            <a:normAutofit fontScale="55000" lnSpcReduction="20000"/>
          </a:bodyPr>
          <a:lstStyle/>
          <a:p>
            <a:r>
              <a:rPr lang="en-US" dirty="0"/>
              <a:t>We need to allocate these requirements to subsystems. If we allocate them to the Electronic Power Steering ECU, </a:t>
            </a:r>
            <a:r>
              <a:rPr lang="en-US" altLang="zh-CN" dirty="0"/>
              <a:t>the requirements become:</a:t>
            </a:r>
            <a:endParaRPr lang="en-US" dirty="0"/>
          </a:p>
          <a:p>
            <a:pPr lvl="1"/>
            <a:r>
              <a:rPr lang="en-US" dirty="0"/>
              <a:t>1. “The </a:t>
            </a:r>
            <a:r>
              <a:rPr lang="en-US" dirty="0">
                <a:solidFill>
                  <a:srgbClr val="FF0000"/>
                </a:solidFill>
              </a:rPr>
              <a:t>Electronic Power Steering ECU </a:t>
            </a:r>
            <a:r>
              <a:rPr lang="en-US" dirty="0"/>
              <a:t>shall ensure that the lane departure oscillating torque </a:t>
            </a:r>
            <a:r>
              <a:rPr lang="en-US" dirty="0">
                <a:solidFill>
                  <a:srgbClr val="FF0000"/>
                </a:solidFill>
              </a:rPr>
              <a:t>amplitude</a:t>
            </a:r>
            <a:r>
              <a:rPr lang="en-US" dirty="0"/>
              <a:t> is below </a:t>
            </a:r>
            <a:r>
              <a:rPr lang="en-US" dirty="0" err="1"/>
              <a:t>Max_Torque_Amplitude</a:t>
            </a:r>
            <a:r>
              <a:rPr lang="en-US" dirty="0"/>
              <a:t>.”</a:t>
            </a:r>
          </a:p>
          <a:p>
            <a:pPr lvl="1"/>
            <a:r>
              <a:rPr lang="en-US" dirty="0"/>
              <a:t>2. “The </a:t>
            </a:r>
            <a:r>
              <a:rPr lang="en-US" dirty="0">
                <a:solidFill>
                  <a:srgbClr val="FF0000"/>
                </a:solidFill>
              </a:rPr>
              <a:t>Electronic Power Steering ECU </a:t>
            </a:r>
            <a:r>
              <a:rPr lang="en-US" dirty="0"/>
              <a:t>shall ensure that the lane departure oscillating torque </a:t>
            </a:r>
            <a:r>
              <a:rPr lang="en-US" dirty="0">
                <a:solidFill>
                  <a:srgbClr val="FF0000"/>
                </a:solidFill>
              </a:rPr>
              <a:t>frequency</a:t>
            </a:r>
            <a:r>
              <a:rPr lang="en-US" dirty="0"/>
              <a:t> is below </a:t>
            </a:r>
            <a:r>
              <a:rPr lang="en-US" dirty="0" err="1"/>
              <a:t>Max_Torque_Frequency</a:t>
            </a:r>
            <a:r>
              <a:rPr lang="en-US" dirty="0"/>
              <a:t>.”</a:t>
            </a:r>
          </a:p>
          <a:p>
            <a:pPr lvl="1"/>
            <a:r>
              <a:rPr lang="en-US" dirty="0"/>
              <a:t>3. “The </a:t>
            </a:r>
            <a:r>
              <a:rPr lang="en-US" dirty="0">
                <a:solidFill>
                  <a:srgbClr val="FF0000"/>
                </a:solidFill>
              </a:rPr>
              <a:t>Electronic Power Steering ECU</a:t>
            </a:r>
            <a:r>
              <a:rPr lang="en-US" dirty="0"/>
              <a:t> shall ensure that the lane keeping assistance torque is applied for only </a:t>
            </a:r>
            <a:r>
              <a:rPr lang="en-US" dirty="0" err="1"/>
              <a:t>Max_Duration</a:t>
            </a:r>
            <a:r>
              <a:rPr lang="en-US" dirty="0"/>
              <a:t>.”</a:t>
            </a:r>
          </a:p>
          <a:p>
            <a:pPr lvl="1"/>
            <a:endParaRPr lang="en-US" dirty="0"/>
          </a:p>
        </p:txBody>
      </p:sp>
      <p:sp>
        <p:nvSpPr>
          <p:cNvPr id="4" name="Slide Number Placeholder 3">
            <a:extLst>
              <a:ext uri="{FF2B5EF4-FFF2-40B4-BE49-F238E27FC236}">
                <a16:creationId xmlns:a16="http://schemas.microsoft.com/office/drawing/2014/main" id="{713B1870-9F2C-4261-92E6-41578231DB53}"/>
              </a:ext>
            </a:extLst>
          </p:cNvPr>
          <p:cNvSpPr>
            <a:spLocks noGrp="1"/>
          </p:cNvSpPr>
          <p:nvPr>
            <p:ph type="sldNum" sz="quarter" idx="12"/>
          </p:nvPr>
        </p:nvSpPr>
        <p:spPr/>
        <p:txBody>
          <a:bodyPr/>
          <a:lstStyle/>
          <a:p>
            <a:pPr>
              <a:defRPr/>
            </a:pPr>
            <a:fld id="{F57F456A-00AF-44E6-8D70-638C0D0130FF}" type="slidenum">
              <a:rPr lang="en-US" altLang="zh-CN" smtClean="0"/>
              <a:pPr>
                <a:defRPr/>
              </a:pPr>
              <a:t>43</a:t>
            </a:fld>
            <a:endParaRPr lang="en-US" altLang="zh-CN"/>
          </a:p>
        </p:txBody>
      </p:sp>
      <p:grpSp>
        <p:nvGrpSpPr>
          <p:cNvPr id="14" name="Group 13">
            <a:extLst>
              <a:ext uri="{FF2B5EF4-FFF2-40B4-BE49-F238E27FC236}">
                <a16:creationId xmlns:a16="http://schemas.microsoft.com/office/drawing/2014/main" id="{FC98385F-8F33-43D5-BEF0-FED17F5C1A9C}"/>
              </a:ext>
            </a:extLst>
          </p:cNvPr>
          <p:cNvGrpSpPr/>
          <p:nvPr/>
        </p:nvGrpSpPr>
        <p:grpSpPr>
          <a:xfrm>
            <a:off x="2195736" y="3106414"/>
            <a:ext cx="5037314" cy="3617019"/>
            <a:chOff x="2415006" y="3470292"/>
            <a:chExt cx="4461249" cy="3203378"/>
          </a:xfrm>
        </p:grpSpPr>
        <p:pic>
          <p:nvPicPr>
            <p:cNvPr id="7" name="Picture 6">
              <a:extLst>
                <a:ext uri="{FF2B5EF4-FFF2-40B4-BE49-F238E27FC236}">
                  <a16:creationId xmlns:a16="http://schemas.microsoft.com/office/drawing/2014/main" id="{659AA99A-B0C8-42E9-8695-2127E67065EE}"/>
                </a:ext>
              </a:extLst>
            </p:cNvPr>
            <p:cNvPicPr>
              <a:picLocks noChangeAspect="1"/>
            </p:cNvPicPr>
            <p:nvPr/>
          </p:nvPicPr>
          <p:blipFill>
            <a:blip r:embed="rId3"/>
            <a:stretch>
              <a:fillRect/>
            </a:stretch>
          </p:blipFill>
          <p:spPr>
            <a:xfrm>
              <a:off x="2415006" y="3470292"/>
              <a:ext cx="4461249" cy="3203378"/>
            </a:xfrm>
            <a:prstGeom prst="rect">
              <a:avLst/>
            </a:prstGeom>
          </p:spPr>
        </p:pic>
        <p:sp>
          <p:nvSpPr>
            <p:cNvPr id="12" name="Rectangle 11">
              <a:extLst>
                <a:ext uri="{FF2B5EF4-FFF2-40B4-BE49-F238E27FC236}">
                  <a16:creationId xmlns:a16="http://schemas.microsoft.com/office/drawing/2014/main" id="{16BA4715-129F-4647-AF8C-37054CC40578}"/>
                </a:ext>
              </a:extLst>
            </p:cNvPr>
            <p:cNvSpPr/>
            <p:nvPr/>
          </p:nvSpPr>
          <p:spPr bwMode="auto">
            <a:xfrm>
              <a:off x="4355976" y="4662608"/>
              <a:ext cx="1008112" cy="576064"/>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466283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6184-FC75-4466-8E0D-7B10BF740E9B}"/>
              </a:ext>
            </a:extLst>
          </p:cNvPr>
          <p:cNvSpPr>
            <a:spLocks noGrp="1"/>
          </p:cNvSpPr>
          <p:nvPr>
            <p:ph type="title"/>
          </p:nvPr>
        </p:nvSpPr>
        <p:spPr/>
        <p:txBody>
          <a:bodyPr/>
          <a:lstStyle/>
          <a:p>
            <a:r>
              <a:rPr lang="en-US" dirty="0"/>
              <a:t>Requirements to Architecture Allocation Table</a:t>
            </a:r>
            <a:endParaRPr lang="en-SE" dirty="0"/>
          </a:p>
        </p:txBody>
      </p:sp>
      <p:sp>
        <p:nvSpPr>
          <p:cNvPr id="3" name="Content Placeholder 2">
            <a:extLst>
              <a:ext uri="{FF2B5EF4-FFF2-40B4-BE49-F238E27FC236}">
                <a16:creationId xmlns:a16="http://schemas.microsoft.com/office/drawing/2014/main" id="{E95A120B-786E-4394-99BE-D7F5F1E3112C}"/>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6E6752F2-2A88-4B01-BA2C-7633986FA633}"/>
              </a:ext>
            </a:extLst>
          </p:cNvPr>
          <p:cNvSpPr>
            <a:spLocks noGrp="1"/>
          </p:cNvSpPr>
          <p:nvPr>
            <p:ph type="sldNum" sz="quarter" idx="12"/>
          </p:nvPr>
        </p:nvSpPr>
        <p:spPr/>
        <p:txBody>
          <a:bodyPr/>
          <a:lstStyle/>
          <a:p>
            <a:pPr>
              <a:defRPr/>
            </a:pPr>
            <a:fld id="{F57F456A-00AF-44E6-8D70-638C0D0130FF}" type="slidenum">
              <a:rPr lang="en-US" altLang="zh-CN" smtClean="0"/>
              <a:pPr>
                <a:defRPr/>
              </a:pPr>
              <a:t>44</a:t>
            </a:fld>
            <a:endParaRPr lang="en-US" altLang="zh-CN"/>
          </a:p>
        </p:txBody>
      </p:sp>
      <p:pic>
        <p:nvPicPr>
          <p:cNvPr id="5" name="Picture 4">
            <a:extLst>
              <a:ext uri="{FF2B5EF4-FFF2-40B4-BE49-F238E27FC236}">
                <a16:creationId xmlns:a16="http://schemas.microsoft.com/office/drawing/2014/main" id="{03C6990A-326C-4E0E-BFD6-A0F066FB50B2}"/>
              </a:ext>
            </a:extLst>
          </p:cNvPr>
          <p:cNvPicPr>
            <a:picLocks noChangeAspect="1"/>
          </p:cNvPicPr>
          <p:nvPr/>
        </p:nvPicPr>
        <p:blipFill>
          <a:blip r:embed="rId2"/>
          <a:stretch>
            <a:fillRect/>
          </a:stretch>
        </p:blipFill>
        <p:spPr>
          <a:xfrm>
            <a:off x="150287" y="1700808"/>
            <a:ext cx="8920043" cy="3987080"/>
          </a:xfrm>
          <a:prstGeom prst="rect">
            <a:avLst/>
          </a:prstGeom>
        </p:spPr>
      </p:pic>
    </p:spTree>
    <p:extLst>
      <p:ext uri="{BB962C8B-B14F-4D97-AF65-F5344CB8AC3E}">
        <p14:creationId xmlns:p14="http://schemas.microsoft.com/office/powerpoint/2010/main" val="4239781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02D2-F778-4926-9E68-E91982FC8DA6}"/>
              </a:ext>
            </a:extLst>
          </p:cNvPr>
          <p:cNvSpPr>
            <a:spLocks noGrp="1"/>
          </p:cNvSpPr>
          <p:nvPr>
            <p:ph type="title"/>
          </p:nvPr>
        </p:nvSpPr>
        <p:spPr/>
        <p:txBody>
          <a:bodyPr/>
          <a:lstStyle/>
          <a:p>
            <a:r>
              <a:rPr lang="en-US" dirty="0"/>
              <a:t>Architectural Refinement</a:t>
            </a:r>
            <a:endParaRPr lang="en-SE" dirty="0"/>
          </a:p>
        </p:txBody>
      </p:sp>
      <p:sp>
        <p:nvSpPr>
          <p:cNvPr id="3" name="Content Placeholder 2">
            <a:extLst>
              <a:ext uri="{FF2B5EF4-FFF2-40B4-BE49-F238E27FC236}">
                <a16:creationId xmlns:a16="http://schemas.microsoft.com/office/drawing/2014/main" id="{D2AFA362-AF47-47FC-A432-277A236EA90F}"/>
              </a:ext>
            </a:extLst>
          </p:cNvPr>
          <p:cNvSpPr>
            <a:spLocks noGrp="1"/>
          </p:cNvSpPr>
          <p:nvPr>
            <p:ph idx="1"/>
          </p:nvPr>
        </p:nvSpPr>
        <p:spPr>
          <a:xfrm>
            <a:off x="457200" y="1295400"/>
            <a:ext cx="8229600" cy="1506600"/>
          </a:xfrm>
        </p:spPr>
        <p:txBody>
          <a:bodyPr>
            <a:normAutofit fontScale="70000" lnSpcReduction="20000"/>
          </a:bodyPr>
          <a:lstStyle/>
          <a:p>
            <a:r>
              <a:rPr lang="en-US" dirty="0"/>
              <a:t>To implement the requirements, we add software blocks to the 3 ECUs (Electronic Power Steering, Camera Sensor, Car Display).</a:t>
            </a:r>
          </a:p>
          <a:p>
            <a:r>
              <a:rPr lang="en-US" dirty="0"/>
              <a:t>Requirements may also be implemented with mechanical components instead of software blocks</a:t>
            </a:r>
          </a:p>
        </p:txBody>
      </p:sp>
      <p:sp>
        <p:nvSpPr>
          <p:cNvPr id="4" name="Slide Number Placeholder 3">
            <a:extLst>
              <a:ext uri="{FF2B5EF4-FFF2-40B4-BE49-F238E27FC236}">
                <a16:creationId xmlns:a16="http://schemas.microsoft.com/office/drawing/2014/main" id="{F6F12F50-1B61-4653-B23B-ADA48B64C0BE}"/>
              </a:ext>
            </a:extLst>
          </p:cNvPr>
          <p:cNvSpPr>
            <a:spLocks noGrp="1"/>
          </p:cNvSpPr>
          <p:nvPr>
            <p:ph type="sldNum" sz="quarter" idx="12"/>
          </p:nvPr>
        </p:nvSpPr>
        <p:spPr/>
        <p:txBody>
          <a:bodyPr/>
          <a:lstStyle/>
          <a:p>
            <a:pPr>
              <a:defRPr/>
            </a:pPr>
            <a:fld id="{F57F456A-00AF-44E6-8D70-638C0D0130FF}" type="slidenum">
              <a:rPr lang="en-US" altLang="zh-CN" smtClean="0"/>
              <a:pPr>
                <a:defRPr/>
              </a:pPr>
              <a:t>45</a:t>
            </a:fld>
            <a:endParaRPr lang="en-US" altLang="zh-CN"/>
          </a:p>
        </p:txBody>
      </p:sp>
      <p:pic>
        <p:nvPicPr>
          <p:cNvPr id="5" name="Picture 4">
            <a:extLst>
              <a:ext uri="{FF2B5EF4-FFF2-40B4-BE49-F238E27FC236}">
                <a16:creationId xmlns:a16="http://schemas.microsoft.com/office/drawing/2014/main" id="{30EA87EE-E06B-48F2-8C63-2E8A543F06B3}"/>
              </a:ext>
            </a:extLst>
          </p:cNvPr>
          <p:cNvPicPr>
            <a:picLocks noChangeAspect="1"/>
          </p:cNvPicPr>
          <p:nvPr/>
        </p:nvPicPr>
        <p:blipFill>
          <a:blip r:embed="rId3"/>
          <a:stretch>
            <a:fillRect/>
          </a:stretch>
        </p:blipFill>
        <p:spPr>
          <a:xfrm>
            <a:off x="1331640" y="2802000"/>
            <a:ext cx="6048672" cy="3909377"/>
          </a:xfrm>
          <a:prstGeom prst="rect">
            <a:avLst/>
          </a:prstGeom>
        </p:spPr>
      </p:pic>
    </p:spTree>
    <p:extLst>
      <p:ext uri="{BB962C8B-B14F-4D97-AF65-F5344CB8AC3E}">
        <p14:creationId xmlns:p14="http://schemas.microsoft.com/office/powerpoint/2010/main" val="184424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225DB-3297-4DD0-8D2C-EBFEAD4BF3BF}"/>
              </a:ext>
            </a:extLst>
          </p:cNvPr>
          <p:cNvSpPr>
            <a:spLocks noGrp="1"/>
          </p:cNvSpPr>
          <p:nvPr>
            <p:ph type="title"/>
          </p:nvPr>
        </p:nvSpPr>
        <p:spPr/>
        <p:txBody>
          <a:bodyPr/>
          <a:lstStyle/>
          <a:p>
            <a:r>
              <a:rPr lang="en-US" dirty="0"/>
              <a:t>ASIL Inheritance</a:t>
            </a:r>
            <a:endParaRPr lang="en-SE" dirty="0"/>
          </a:p>
        </p:txBody>
      </p:sp>
      <p:sp>
        <p:nvSpPr>
          <p:cNvPr id="3" name="Content Placeholder 2">
            <a:extLst>
              <a:ext uri="{FF2B5EF4-FFF2-40B4-BE49-F238E27FC236}">
                <a16:creationId xmlns:a16="http://schemas.microsoft.com/office/drawing/2014/main" id="{2E361487-6662-44A6-B5EF-99806313741B}"/>
              </a:ext>
            </a:extLst>
          </p:cNvPr>
          <p:cNvSpPr>
            <a:spLocks noGrp="1"/>
          </p:cNvSpPr>
          <p:nvPr>
            <p:ph idx="1"/>
          </p:nvPr>
        </p:nvSpPr>
        <p:spPr/>
        <p:txBody>
          <a:bodyPr/>
          <a:lstStyle/>
          <a:p>
            <a:r>
              <a:rPr lang="en-US" dirty="0"/>
              <a:t>The 2 functional safety requirements inherit ASIL C from the safety goal.</a:t>
            </a:r>
            <a:endParaRPr lang="en-SE" dirty="0"/>
          </a:p>
        </p:txBody>
      </p:sp>
      <p:sp>
        <p:nvSpPr>
          <p:cNvPr id="4" name="Slide Number Placeholder 3">
            <a:extLst>
              <a:ext uri="{FF2B5EF4-FFF2-40B4-BE49-F238E27FC236}">
                <a16:creationId xmlns:a16="http://schemas.microsoft.com/office/drawing/2014/main" id="{0D5555A3-EA7A-4838-8406-8D02F15FAC7C}"/>
              </a:ext>
            </a:extLst>
          </p:cNvPr>
          <p:cNvSpPr>
            <a:spLocks noGrp="1"/>
          </p:cNvSpPr>
          <p:nvPr>
            <p:ph type="sldNum" sz="quarter" idx="12"/>
          </p:nvPr>
        </p:nvSpPr>
        <p:spPr/>
        <p:txBody>
          <a:bodyPr/>
          <a:lstStyle/>
          <a:p>
            <a:pPr>
              <a:defRPr/>
            </a:pPr>
            <a:fld id="{F57F456A-00AF-44E6-8D70-638C0D0130FF}" type="slidenum">
              <a:rPr lang="en-US" altLang="zh-CN" smtClean="0"/>
              <a:pPr>
                <a:defRPr/>
              </a:pPr>
              <a:t>46</a:t>
            </a:fld>
            <a:endParaRPr lang="en-US" altLang="zh-CN"/>
          </a:p>
        </p:txBody>
      </p:sp>
      <p:pic>
        <p:nvPicPr>
          <p:cNvPr id="5" name="Picture 4">
            <a:extLst>
              <a:ext uri="{FF2B5EF4-FFF2-40B4-BE49-F238E27FC236}">
                <a16:creationId xmlns:a16="http://schemas.microsoft.com/office/drawing/2014/main" id="{2F444000-C37E-4C69-AD17-81E997EEB087}"/>
              </a:ext>
            </a:extLst>
          </p:cNvPr>
          <p:cNvPicPr>
            <a:picLocks noChangeAspect="1"/>
          </p:cNvPicPr>
          <p:nvPr/>
        </p:nvPicPr>
        <p:blipFill>
          <a:blip r:embed="rId2"/>
          <a:stretch>
            <a:fillRect/>
          </a:stretch>
        </p:blipFill>
        <p:spPr>
          <a:xfrm>
            <a:off x="467701" y="2419988"/>
            <a:ext cx="8219099" cy="4175833"/>
          </a:xfrm>
          <a:prstGeom prst="rect">
            <a:avLst/>
          </a:prstGeom>
        </p:spPr>
      </p:pic>
    </p:spTree>
    <p:extLst>
      <p:ext uri="{BB962C8B-B14F-4D97-AF65-F5344CB8AC3E}">
        <p14:creationId xmlns:p14="http://schemas.microsoft.com/office/powerpoint/2010/main" val="3178272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D4AB-F459-40DB-BA77-19134D3BE28D}"/>
              </a:ext>
            </a:extLst>
          </p:cNvPr>
          <p:cNvSpPr>
            <a:spLocks noGrp="1"/>
          </p:cNvSpPr>
          <p:nvPr>
            <p:ph type="title"/>
          </p:nvPr>
        </p:nvSpPr>
        <p:spPr/>
        <p:txBody>
          <a:bodyPr/>
          <a:lstStyle/>
          <a:p>
            <a:r>
              <a:rPr lang="en-US" dirty="0"/>
              <a:t>Allocation of ASIL</a:t>
            </a:r>
            <a:endParaRPr lang="en-SE" dirty="0"/>
          </a:p>
        </p:txBody>
      </p:sp>
      <p:sp>
        <p:nvSpPr>
          <p:cNvPr id="3" name="Content Placeholder 2">
            <a:extLst>
              <a:ext uri="{FF2B5EF4-FFF2-40B4-BE49-F238E27FC236}">
                <a16:creationId xmlns:a16="http://schemas.microsoft.com/office/drawing/2014/main" id="{3704AE88-2300-47D8-B7C2-4D118B73ADE3}"/>
              </a:ext>
            </a:extLst>
          </p:cNvPr>
          <p:cNvSpPr>
            <a:spLocks noGrp="1"/>
          </p:cNvSpPr>
          <p:nvPr>
            <p:ph idx="1"/>
          </p:nvPr>
        </p:nvSpPr>
        <p:spPr>
          <a:xfrm>
            <a:off x="457200" y="960682"/>
            <a:ext cx="8229600" cy="1655147"/>
          </a:xfrm>
        </p:spPr>
        <p:txBody>
          <a:bodyPr>
            <a:normAutofit fontScale="62500" lnSpcReduction="20000"/>
          </a:bodyPr>
          <a:lstStyle/>
          <a:p>
            <a:r>
              <a:rPr lang="en-US" dirty="0"/>
              <a:t>The entire Power-Steering subsystem (ECU, sensor and motor) inherits ASIL-C from the 2 functional safety requirements.</a:t>
            </a:r>
          </a:p>
          <a:p>
            <a:r>
              <a:rPr lang="en-US" dirty="0"/>
              <a:t>Since no functional safety requirements are allocated to the Camera Sensor and Car Display subsystems, they are not relevant to functional safety analysis, and are assigned QM (Quality Management). </a:t>
            </a:r>
            <a:endParaRPr lang="en-SE" dirty="0"/>
          </a:p>
        </p:txBody>
      </p:sp>
      <p:sp>
        <p:nvSpPr>
          <p:cNvPr id="4" name="Slide Number Placeholder 3">
            <a:extLst>
              <a:ext uri="{FF2B5EF4-FFF2-40B4-BE49-F238E27FC236}">
                <a16:creationId xmlns:a16="http://schemas.microsoft.com/office/drawing/2014/main" id="{E09EAFC5-0D6D-47A6-BC79-CEB9442BD70F}"/>
              </a:ext>
            </a:extLst>
          </p:cNvPr>
          <p:cNvSpPr>
            <a:spLocks noGrp="1"/>
          </p:cNvSpPr>
          <p:nvPr>
            <p:ph type="sldNum" sz="quarter" idx="12"/>
          </p:nvPr>
        </p:nvSpPr>
        <p:spPr/>
        <p:txBody>
          <a:bodyPr/>
          <a:lstStyle/>
          <a:p>
            <a:pPr>
              <a:defRPr/>
            </a:pPr>
            <a:fld id="{F57F456A-00AF-44E6-8D70-638C0D0130FF}" type="slidenum">
              <a:rPr lang="en-US" altLang="zh-CN" smtClean="0"/>
              <a:pPr>
                <a:defRPr/>
              </a:pPr>
              <a:t>47</a:t>
            </a:fld>
            <a:endParaRPr lang="en-US" altLang="zh-CN"/>
          </a:p>
        </p:txBody>
      </p:sp>
      <p:grpSp>
        <p:nvGrpSpPr>
          <p:cNvPr id="7" name="Group 6">
            <a:extLst>
              <a:ext uri="{FF2B5EF4-FFF2-40B4-BE49-F238E27FC236}">
                <a16:creationId xmlns:a16="http://schemas.microsoft.com/office/drawing/2014/main" id="{0ED620B3-A2EB-49CB-830E-76F9E6AC6BC5}"/>
              </a:ext>
            </a:extLst>
          </p:cNvPr>
          <p:cNvGrpSpPr/>
          <p:nvPr/>
        </p:nvGrpSpPr>
        <p:grpSpPr>
          <a:xfrm>
            <a:off x="827584" y="2585648"/>
            <a:ext cx="7859216" cy="4066623"/>
            <a:chOff x="272926" y="2298650"/>
            <a:chExt cx="8413874" cy="4353622"/>
          </a:xfrm>
        </p:grpSpPr>
        <p:pic>
          <p:nvPicPr>
            <p:cNvPr id="5" name="Picture 4">
              <a:extLst>
                <a:ext uri="{FF2B5EF4-FFF2-40B4-BE49-F238E27FC236}">
                  <a16:creationId xmlns:a16="http://schemas.microsoft.com/office/drawing/2014/main" id="{59F7C21E-717D-4295-BFCA-8C09F1593EB4}"/>
                </a:ext>
              </a:extLst>
            </p:cNvPr>
            <p:cNvPicPr>
              <a:picLocks noChangeAspect="1"/>
            </p:cNvPicPr>
            <p:nvPr/>
          </p:nvPicPr>
          <p:blipFill>
            <a:blip r:embed="rId3"/>
            <a:stretch>
              <a:fillRect/>
            </a:stretch>
          </p:blipFill>
          <p:spPr>
            <a:xfrm>
              <a:off x="272926" y="2298650"/>
              <a:ext cx="8413874" cy="4353622"/>
            </a:xfrm>
            <a:prstGeom prst="rect">
              <a:avLst/>
            </a:prstGeom>
          </p:spPr>
        </p:pic>
        <p:sp>
          <p:nvSpPr>
            <p:cNvPr id="6" name="Rectangle 5">
              <a:extLst>
                <a:ext uri="{FF2B5EF4-FFF2-40B4-BE49-F238E27FC236}">
                  <a16:creationId xmlns:a16="http://schemas.microsoft.com/office/drawing/2014/main" id="{914F7C8D-8DA8-4787-8C6C-A1281ECB3FB9}"/>
                </a:ext>
              </a:extLst>
            </p:cNvPr>
            <p:cNvSpPr/>
            <p:nvPr/>
          </p:nvSpPr>
          <p:spPr bwMode="auto">
            <a:xfrm>
              <a:off x="4644008" y="2675261"/>
              <a:ext cx="2376264" cy="3600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111885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1D16-C629-4276-BB34-0B9E95DB9E4E}"/>
              </a:ext>
            </a:extLst>
          </p:cNvPr>
          <p:cNvSpPr>
            <a:spLocks noGrp="1"/>
          </p:cNvSpPr>
          <p:nvPr>
            <p:ph type="title"/>
          </p:nvPr>
        </p:nvSpPr>
        <p:spPr/>
        <p:txBody>
          <a:bodyPr/>
          <a:lstStyle/>
          <a:p>
            <a:r>
              <a:rPr lang="en-US" dirty="0"/>
              <a:t>ASIL Decomposition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607EBB-18BF-4810-ACF4-9A49BCFEE3EC}"/>
                  </a:ext>
                </a:extLst>
              </p:cNvPr>
              <p:cNvSpPr>
                <a:spLocks noGrp="1"/>
              </p:cNvSpPr>
              <p:nvPr>
                <p:ph idx="1"/>
              </p:nvPr>
            </p:nvSpPr>
            <p:spPr/>
            <p:txBody>
              <a:bodyPr>
                <a:normAutofit fontScale="92500" lnSpcReduction="20000"/>
              </a:bodyPr>
              <a:lstStyle/>
              <a:p>
                <a:r>
                  <a:rPr lang="en-US" dirty="0"/>
                  <a:t>ASIL decomposition can be used to lower ASIL, e.g., an ASIL D system can be decomposed into two redundant ASIL B subsystems.</a:t>
                </a:r>
              </a:p>
              <a:p>
                <a:pPr lvl="1"/>
                <a:r>
                  <a:rPr lang="en-US" dirty="0"/>
                  <a:t>If each subsystem has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𝑚𝑎𝑙𝑓𝑢𝑛𝑐𝑡𝑖𝑜𝑛</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𝑚𝑎𝑙𝑓𝑢𝑛𝑐𝑡𝑖𝑜𝑛</m:t>
                        </m:r>
                      </m:e>
                    </m:d>
                    <m:r>
                      <a:rPr lang="en-US" b="0" i="1" smtClean="0">
                        <a:latin typeface="Cambria Math" panose="02040503050406030204" pitchFamily="18" charset="0"/>
                      </a:rPr>
                      <m:t>=.01</m:t>
                    </m:r>
                  </m:oMath>
                </a14:m>
                <a:r>
                  <a:rPr lang="en-US" dirty="0"/>
                  <a:t>, then the overall system has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𝑚𝑎𝑙𝑓𝑢𝑛𝑐𝑡𝑖𝑜𝑛</m:t>
                        </m:r>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𝑚𝑎𝑙𝑓𝑢𝑛𝑐𝑡𝑖𝑜𝑛</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𝑚𝑎𝑙𝑓𝑢𝑛𝑐𝑡𝑖𝑜𝑛</m:t>
                        </m:r>
                      </m:e>
                    </m:d>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00</m:t>
                    </m:r>
                    <m:r>
                      <a:rPr lang="en-US" i="1">
                        <a:latin typeface="Cambria Math" panose="02040503050406030204" pitchFamily="18" charset="0"/>
                      </a:rPr>
                      <m:t>1</m:t>
                    </m:r>
                  </m:oMath>
                </a14:m>
                <a:r>
                  <a:rPr lang="en-US" dirty="0"/>
                  <a:t>, assuming independent failure modes.</a:t>
                </a:r>
              </a:p>
              <a:p>
                <a:pPr lvl="1"/>
                <a:r>
                  <a:rPr lang="en-US" dirty="0"/>
                  <a:t>Also a motivation for sensor fusion.</a:t>
                </a:r>
              </a:p>
              <a:p>
                <a:r>
                  <a:rPr lang="en-US" dirty="0"/>
                  <a:t>The subsystems are labeled as ASIL B(D).</a:t>
                </a:r>
              </a:p>
              <a:p>
                <a:pPr lvl="1"/>
                <a:r>
                  <a:rPr lang="en-US" dirty="0"/>
                  <a:t>In parenthesis is the parent ASIL before decomposition</a:t>
                </a:r>
              </a:p>
            </p:txBody>
          </p:sp>
        </mc:Choice>
        <mc:Fallback xmlns="">
          <p:sp>
            <p:nvSpPr>
              <p:cNvPr id="3" name="Content Placeholder 2">
                <a:extLst>
                  <a:ext uri="{FF2B5EF4-FFF2-40B4-BE49-F238E27FC236}">
                    <a16:creationId xmlns:a16="http://schemas.microsoft.com/office/drawing/2014/main" id="{32607EBB-18BF-4810-ACF4-9A49BCFEE3EC}"/>
                  </a:ext>
                </a:extLst>
              </p:cNvPr>
              <p:cNvSpPr>
                <a:spLocks noGrp="1" noRot="1" noChangeAspect="1" noMove="1" noResize="1" noEditPoints="1" noAdjustHandles="1" noChangeArrowheads="1" noChangeShapeType="1" noTextEdit="1"/>
              </p:cNvSpPr>
              <p:nvPr>
                <p:ph idx="1"/>
              </p:nvPr>
            </p:nvSpPr>
            <p:spPr>
              <a:blipFill>
                <a:blip r:embed="rId3"/>
                <a:stretch>
                  <a:fillRect l="-1481" t="-3345" r="-1407"/>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7F34F04-DCFF-49F4-A10F-4B4743BC88E7}"/>
              </a:ext>
            </a:extLst>
          </p:cNvPr>
          <p:cNvSpPr>
            <a:spLocks noGrp="1"/>
          </p:cNvSpPr>
          <p:nvPr>
            <p:ph type="sldNum" sz="quarter" idx="12"/>
          </p:nvPr>
        </p:nvSpPr>
        <p:spPr/>
        <p:txBody>
          <a:bodyPr/>
          <a:lstStyle/>
          <a:p>
            <a:pPr>
              <a:defRPr/>
            </a:pPr>
            <a:fld id="{F57F456A-00AF-44E6-8D70-638C0D0130FF}" type="slidenum">
              <a:rPr lang="en-US" altLang="zh-CN" smtClean="0"/>
              <a:pPr>
                <a:defRPr/>
              </a:pPr>
              <a:t>48</a:t>
            </a:fld>
            <a:endParaRPr lang="en-US" altLang="zh-CN"/>
          </a:p>
        </p:txBody>
      </p:sp>
    </p:spTree>
    <p:extLst>
      <p:ext uri="{BB962C8B-B14F-4D97-AF65-F5344CB8AC3E}">
        <p14:creationId xmlns:p14="http://schemas.microsoft.com/office/powerpoint/2010/main" val="2711722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D505-7E80-491A-8147-E0BF8CB0623E}"/>
              </a:ext>
            </a:extLst>
          </p:cNvPr>
          <p:cNvSpPr>
            <a:spLocks noGrp="1"/>
          </p:cNvSpPr>
          <p:nvPr>
            <p:ph type="title"/>
          </p:nvPr>
        </p:nvSpPr>
        <p:spPr/>
        <p:txBody>
          <a:bodyPr/>
          <a:lstStyle/>
          <a:p>
            <a:r>
              <a:rPr lang="en-US" sz="3600" dirty="0"/>
              <a:t>ISO 26262 ASIL Decomposition Rules</a:t>
            </a:r>
            <a:endParaRPr lang="en-SE" sz="3600" dirty="0"/>
          </a:p>
        </p:txBody>
      </p:sp>
      <p:sp>
        <p:nvSpPr>
          <p:cNvPr id="3" name="Content Placeholder 2">
            <a:extLst>
              <a:ext uri="{FF2B5EF4-FFF2-40B4-BE49-F238E27FC236}">
                <a16:creationId xmlns:a16="http://schemas.microsoft.com/office/drawing/2014/main" id="{15DF8AE2-3E1E-40FB-93C4-E009ABF692B7}"/>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425827D5-4732-408C-BF92-856747444AE9}"/>
              </a:ext>
            </a:extLst>
          </p:cNvPr>
          <p:cNvSpPr>
            <a:spLocks noGrp="1"/>
          </p:cNvSpPr>
          <p:nvPr>
            <p:ph type="sldNum" sz="quarter" idx="12"/>
          </p:nvPr>
        </p:nvSpPr>
        <p:spPr/>
        <p:txBody>
          <a:bodyPr/>
          <a:lstStyle/>
          <a:p>
            <a:pPr>
              <a:defRPr/>
            </a:pPr>
            <a:fld id="{F57F456A-00AF-44E6-8D70-638C0D0130FF}" type="slidenum">
              <a:rPr lang="en-US" altLang="zh-CN" smtClean="0"/>
              <a:pPr>
                <a:defRPr/>
              </a:pPr>
              <a:t>49</a:t>
            </a:fld>
            <a:endParaRPr lang="en-US" altLang="zh-CN"/>
          </a:p>
        </p:txBody>
      </p:sp>
      <p:pic>
        <p:nvPicPr>
          <p:cNvPr id="6" name="Picture 5">
            <a:extLst>
              <a:ext uri="{FF2B5EF4-FFF2-40B4-BE49-F238E27FC236}">
                <a16:creationId xmlns:a16="http://schemas.microsoft.com/office/drawing/2014/main" id="{6237341B-5F98-4971-BE6F-5920CDEA0FAD}"/>
              </a:ext>
            </a:extLst>
          </p:cNvPr>
          <p:cNvPicPr>
            <a:picLocks noChangeAspect="1"/>
          </p:cNvPicPr>
          <p:nvPr/>
        </p:nvPicPr>
        <p:blipFill>
          <a:blip r:embed="rId2"/>
          <a:stretch>
            <a:fillRect/>
          </a:stretch>
        </p:blipFill>
        <p:spPr>
          <a:xfrm>
            <a:off x="635806" y="1272235"/>
            <a:ext cx="7872387" cy="5357596"/>
          </a:xfrm>
          <a:prstGeom prst="rect">
            <a:avLst/>
          </a:prstGeom>
        </p:spPr>
      </p:pic>
    </p:spTree>
    <p:extLst>
      <p:ext uri="{BB962C8B-B14F-4D97-AF65-F5344CB8AC3E}">
        <p14:creationId xmlns:p14="http://schemas.microsoft.com/office/powerpoint/2010/main" val="352416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15ED-0FE6-4A5D-9413-A97A063AD17C}"/>
              </a:ext>
            </a:extLst>
          </p:cNvPr>
          <p:cNvSpPr>
            <a:spLocks noGrp="1"/>
          </p:cNvSpPr>
          <p:nvPr>
            <p:ph type="title"/>
          </p:nvPr>
        </p:nvSpPr>
        <p:spPr/>
        <p:txBody>
          <a:bodyPr/>
          <a:lstStyle/>
          <a:p>
            <a:r>
              <a:rPr lang="en-US" dirty="0"/>
              <a:t>Functional Safety</a:t>
            </a:r>
            <a:endParaRPr lang="en-SE" dirty="0"/>
          </a:p>
        </p:txBody>
      </p:sp>
      <p:sp>
        <p:nvSpPr>
          <p:cNvPr id="3" name="Content Placeholder 2">
            <a:extLst>
              <a:ext uri="{FF2B5EF4-FFF2-40B4-BE49-F238E27FC236}">
                <a16:creationId xmlns:a16="http://schemas.microsoft.com/office/drawing/2014/main" id="{10798B52-440C-411D-BD3C-2A8595953DEC}"/>
              </a:ext>
            </a:extLst>
          </p:cNvPr>
          <p:cNvSpPr>
            <a:spLocks noGrp="1"/>
          </p:cNvSpPr>
          <p:nvPr>
            <p:ph idx="1"/>
          </p:nvPr>
        </p:nvSpPr>
        <p:spPr>
          <a:xfrm>
            <a:off x="457200" y="1295400"/>
            <a:ext cx="8229600" cy="5479110"/>
          </a:xfrm>
        </p:spPr>
        <p:txBody>
          <a:bodyPr>
            <a:normAutofit fontScale="70000" lnSpcReduction="20000"/>
          </a:bodyPr>
          <a:lstStyle/>
          <a:p>
            <a:r>
              <a:rPr lang="en-US" dirty="0"/>
              <a:t>The term "functional" comes from a branch of systems engineering called requirements engineering. Systems engineering separates requirements into:</a:t>
            </a:r>
          </a:p>
          <a:p>
            <a:pPr lvl="1"/>
            <a:r>
              <a:rPr lang="en-US" dirty="0">
                <a:solidFill>
                  <a:srgbClr val="FF0000"/>
                </a:solidFill>
              </a:rPr>
              <a:t>Functional requirements </a:t>
            </a:r>
            <a:r>
              <a:rPr lang="en-US" dirty="0"/>
              <a:t>- what your system is supposed to do; in other words, the system's functions, with the form </a:t>
            </a:r>
            <a:r>
              <a:rPr lang="en-US" dirty="0">
                <a:solidFill>
                  <a:srgbClr val="FF0000"/>
                </a:solidFill>
              </a:rPr>
              <a:t>X system shall do Y</a:t>
            </a:r>
            <a:r>
              <a:rPr lang="en-US" dirty="0"/>
              <a:t>. </a:t>
            </a:r>
          </a:p>
          <a:p>
            <a:pPr lvl="2"/>
            <a:r>
              <a:rPr lang="en-US" dirty="0"/>
              <a:t>e.g., "The turn signal system shall turn on an indicator light telling the driver that the system is active".</a:t>
            </a:r>
          </a:p>
          <a:p>
            <a:pPr lvl="1"/>
            <a:r>
              <a:rPr lang="en-US" dirty="0">
                <a:solidFill>
                  <a:srgbClr val="FF0000"/>
                </a:solidFill>
              </a:rPr>
              <a:t>Non-functional requirements </a:t>
            </a:r>
            <a:r>
              <a:rPr lang="en-US" dirty="0"/>
              <a:t>- how the system should behave, e.g., how reliable is the system? With the form </a:t>
            </a:r>
            <a:r>
              <a:rPr lang="en-US" dirty="0">
                <a:solidFill>
                  <a:srgbClr val="FF0000"/>
                </a:solidFill>
              </a:rPr>
              <a:t>X system shall be Y</a:t>
            </a:r>
            <a:r>
              <a:rPr lang="en-US" dirty="0"/>
              <a:t>. </a:t>
            </a:r>
          </a:p>
          <a:p>
            <a:pPr lvl="2"/>
            <a:r>
              <a:rPr lang="en-US" dirty="0"/>
              <a:t>e.g., "The turn signal system shall be available when the vehicle ignition switch is in the on position“.</a:t>
            </a:r>
          </a:p>
          <a:p>
            <a:pPr lvl="2"/>
            <a:r>
              <a:rPr lang="en-US" dirty="0"/>
              <a:t>It does not specify the </a:t>
            </a:r>
            <a:r>
              <a:rPr lang="en-US" dirty="0">
                <a:solidFill>
                  <a:srgbClr val="FF0000"/>
                </a:solidFill>
              </a:rPr>
              <a:t>function</a:t>
            </a:r>
            <a:r>
              <a:rPr lang="en-US" dirty="0"/>
              <a:t> of the turn signal system, only its </a:t>
            </a:r>
            <a:r>
              <a:rPr lang="en-US" dirty="0">
                <a:solidFill>
                  <a:srgbClr val="FF0000"/>
                </a:solidFill>
              </a:rPr>
              <a:t>availability</a:t>
            </a:r>
            <a:r>
              <a:rPr lang="en-US" dirty="0"/>
              <a:t>, hence it is not a functional requirement</a:t>
            </a:r>
          </a:p>
          <a:p>
            <a:r>
              <a:rPr lang="en-US" dirty="0">
                <a:solidFill>
                  <a:srgbClr val="FF0000"/>
                </a:solidFill>
              </a:rPr>
              <a:t>Functional safety</a:t>
            </a:r>
            <a:r>
              <a:rPr lang="en-US" dirty="0"/>
              <a:t> looks at what happens when the system does something that it was not supposed to do, which is called a </a:t>
            </a:r>
            <a:r>
              <a:rPr lang="en-US" dirty="0">
                <a:solidFill>
                  <a:srgbClr val="FF0000"/>
                </a:solidFill>
              </a:rPr>
              <a:t>malfunction</a:t>
            </a:r>
            <a:r>
              <a:rPr lang="en-US" dirty="0"/>
              <a:t>. You will be adding new engineering requirements to the vehicle design in order to ensure safe systems.</a:t>
            </a:r>
          </a:p>
          <a:p>
            <a:endParaRPr lang="en-SE" dirty="0"/>
          </a:p>
        </p:txBody>
      </p:sp>
      <p:sp>
        <p:nvSpPr>
          <p:cNvPr id="4" name="Slide Number Placeholder 3">
            <a:extLst>
              <a:ext uri="{FF2B5EF4-FFF2-40B4-BE49-F238E27FC236}">
                <a16:creationId xmlns:a16="http://schemas.microsoft.com/office/drawing/2014/main" id="{4F3D4710-6AF4-45C0-A998-B4699E2B76CD}"/>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a:p>
        </p:txBody>
      </p:sp>
    </p:spTree>
    <p:extLst>
      <p:ext uri="{BB962C8B-B14F-4D97-AF65-F5344CB8AC3E}">
        <p14:creationId xmlns:p14="http://schemas.microsoft.com/office/powerpoint/2010/main" val="3636073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70029-1925-4ADC-A45C-D01F8F2E0AD5}"/>
              </a:ext>
            </a:extLst>
          </p:cNvPr>
          <p:cNvSpPr>
            <a:spLocks noGrp="1"/>
          </p:cNvSpPr>
          <p:nvPr>
            <p:ph type="title"/>
          </p:nvPr>
        </p:nvSpPr>
        <p:spPr/>
        <p:txBody>
          <a:bodyPr/>
          <a:lstStyle/>
          <a:p>
            <a:r>
              <a:rPr lang="en-US" sz="3600" dirty="0"/>
              <a:t>ASIL Decomposition for Our Example</a:t>
            </a:r>
            <a:endParaRPr lang="en-SE" sz="3600" dirty="0"/>
          </a:p>
        </p:txBody>
      </p:sp>
      <p:sp>
        <p:nvSpPr>
          <p:cNvPr id="3" name="Content Placeholder 2">
            <a:extLst>
              <a:ext uri="{FF2B5EF4-FFF2-40B4-BE49-F238E27FC236}">
                <a16:creationId xmlns:a16="http://schemas.microsoft.com/office/drawing/2014/main" id="{DA18E079-7398-4669-841E-12FCF1DFFE81}"/>
              </a:ext>
            </a:extLst>
          </p:cNvPr>
          <p:cNvSpPr>
            <a:spLocks noGrp="1"/>
          </p:cNvSpPr>
          <p:nvPr>
            <p:ph idx="1"/>
          </p:nvPr>
        </p:nvSpPr>
        <p:spPr>
          <a:xfrm>
            <a:off x="457200" y="1143000"/>
            <a:ext cx="8229600" cy="2141984"/>
          </a:xfrm>
        </p:spPr>
        <p:txBody>
          <a:bodyPr>
            <a:normAutofit fontScale="55000" lnSpcReduction="20000"/>
          </a:bodyPr>
          <a:lstStyle/>
          <a:p>
            <a:r>
              <a:rPr lang="en-US" dirty="0"/>
              <a:t>We decompose the software block Lane Assistance Functionality (ASIL C) into 2 software blocks:</a:t>
            </a:r>
          </a:p>
          <a:p>
            <a:pPr lvl="1"/>
            <a:r>
              <a:rPr lang="en-US" dirty="0"/>
              <a:t>QM(C): Normal Lane Assistance Functionality</a:t>
            </a:r>
          </a:p>
          <a:p>
            <a:pPr lvl="1"/>
            <a:r>
              <a:rPr lang="en-US" dirty="0"/>
              <a:t>ASIL C(C): Safety Lane Assistance Functionality (limit torque)</a:t>
            </a:r>
          </a:p>
          <a:p>
            <a:r>
              <a:rPr lang="en-US" dirty="0"/>
              <a:t>Since the Safety Lane Assistance Functionality is much smaller and simpler than the Normal Lane Assistance Functionality, this decomposition significantly reduces the burden of system design and analysis at ASIL C level.</a:t>
            </a:r>
            <a:endParaRPr lang="en-SE" dirty="0"/>
          </a:p>
        </p:txBody>
      </p:sp>
      <p:sp>
        <p:nvSpPr>
          <p:cNvPr id="4" name="Slide Number Placeholder 3">
            <a:extLst>
              <a:ext uri="{FF2B5EF4-FFF2-40B4-BE49-F238E27FC236}">
                <a16:creationId xmlns:a16="http://schemas.microsoft.com/office/drawing/2014/main" id="{27F591D3-FC12-4D4C-B1F0-E93DE99C9D97}"/>
              </a:ext>
            </a:extLst>
          </p:cNvPr>
          <p:cNvSpPr>
            <a:spLocks noGrp="1"/>
          </p:cNvSpPr>
          <p:nvPr>
            <p:ph type="sldNum" sz="quarter" idx="12"/>
          </p:nvPr>
        </p:nvSpPr>
        <p:spPr/>
        <p:txBody>
          <a:bodyPr/>
          <a:lstStyle/>
          <a:p>
            <a:pPr>
              <a:defRPr/>
            </a:pPr>
            <a:fld id="{F57F456A-00AF-44E6-8D70-638C0D0130FF}" type="slidenum">
              <a:rPr lang="en-US" altLang="zh-CN" smtClean="0"/>
              <a:pPr>
                <a:defRPr/>
              </a:pPr>
              <a:t>50</a:t>
            </a:fld>
            <a:endParaRPr lang="en-US" altLang="zh-CN"/>
          </a:p>
        </p:txBody>
      </p:sp>
      <p:pic>
        <p:nvPicPr>
          <p:cNvPr id="5" name="Picture 4">
            <a:extLst>
              <a:ext uri="{FF2B5EF4-FFF2-40B4-BE49-F238E27FC236}">
                <a16:creationId xmlns:a16="http://schemas.microsoft.com/office/drawing/2014/main" id="{90ABFAC5-B280-4F74-B2FB-BFB1F5A09690}"/>
              </a:ext>
            </a:extLst>
          </p:cNvPr>
          <p:cNvPicPr>
            <a:picLocks noChangeAspect="1"/>
          </p:cNvPicPr>
          <p:nvPr/>
        </p:nvPicPr>
        <p:blipFill>
          <a:blip r:embed="rId2"/>
          <a:stretch>
            <a:fillRect/>
          </a:stretch>
        </p:blipFill>
        <p:spPr>
          <a:xfrm>
            <a:off x="4688031" y="3034505"/>
            <a:ext cx="4220164" cy="3562847"/>
          </a:xfrm>
          <a:prstGeom prst="rect">
            <a:avLst/>
          </a:prstGeom>
        </p:spPr>
      </p:pic>
      <p:sp>
        <p:nvSpPr>
          <p:cNvPr id="6" name="Slide Number Placeholder 3">
            <a:extLst>
              <a:ext uri="{FF2B5EF4-FFF2-40B4-BE49-F238E27FC236}">
                <a16:creationId xmlns:a16="http://schemas.microsoft.com/office/drawing/2014/main" id="{2440D580-CACC-4FEF-9CA2-1A6731DB8F9E}"/>
              </a:ext>
            </a:extLst>
          </p:cNvPr>
          <p:cNvSpPr txBox="1">
            <a:spLocks/>
          </p:cNvSpPr>
          <p:nvPr/>
        </p:nvSpPr>
        <p:spPr bwMode="auto">
          <a:xfrm>
            <a:off x="6934200" y="653003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57F456A-00AF-44E6-8D70-638C0D0130FF}" type="slidenum">
              <a:rPr lang="en-US" altLang="zh-CN" smtClean="0"/>
              <a:pPr>
                <a:defRPr/>
              </a:pPr>
              <a:t>50</a:t>
            </a:fld>
            <a:endParaRPr lang="en-US" altLang="zh-CN"/>
          </a:p>
        </p:txBody>
      </p:sp>
      <p:pic>
        <p:nvPicPr>
          <p:cNvPr id="11" name="Picture 10">
            <a:extLst>
              <a:ext uri="{FF2B5EF4-FFF2-40B4-BE49-F238E27FC236}">
                <a16:creationId xmlns:a16="http://schemas.microsoft.com/office/drawing/2014/main" id="{28F441D6-BD5F-43F3-8DE7-5A391C25890E}"/>
              </a:ext>
            </a:extLst>
          </p:cNvPr>
          <p:cNvPicPr>
            <a:picLocks noChangeAspect="1"/>
          </p:cNvPicPr>
          <p:nvPr/>
        </p:nvPicPr>
        <p:blipFill>
          <a:blip r:embed="rId3"/>
          <a:stretch>
            <a:fillRect/>
          </a:stretch>
        </p:blipFill>
        <p:spPr>
          <a:xfrm>
            <a:off x="369486" y="3215506"/>
            <a:ext cx="3410426" cy="3200847"/>
          </a:xfrm>
          <a:prstGeom prst="rect">
            <a:avLst/>
          </a:prstGeom>
        </p:spPr>
      </p:pic>
      <p:sp>
        <p:nvSpPr>
          <p:cNvPr id="12" name="Arrow: Right 11">
            <a:extLst>
              <a:ext uri="{FF2B5EF4-FFF2-40B4-BE49-F238E27FC236}">
                <a16:creationId xmlns:a16="http://schemas.microsoft.com/office/drawing/2014/main" id="{BE46CE56-412F-489F-AC27-0EB0DE8F1EFE}"/>
              </a:ext>
            </a:extLst>
          </p:cNvPr>
          <p:cNvSpPr/>
          <p:nvPr/>
        </p:nvSpPr>
        <p:spPr bwMode="auto">
          <a:xfrm>
            <a:off x="3851920" y="4573612"/>
            <a:ext cx="795146" cy="484632"/>
          </a:xfrm>
          <a:prstGeom prst="rightArrow">
            <a:avLst/>
          </a:prstGeom>
          <a:solidFill>
            <a:schemeClr val="bg1">
              <a:lumMod val="85000"/>
            </a:scheme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21462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7B6E-1B48-45BF-B49F-C3CDA6C2FD53}"/>
              </a:ext>
            </a:extLst>
          </p:cNvPr>
          <p:cNvSpPr>
            <a:spLocks noGrp="1"/>
          </p:cNvSpPr>
          <p:nvPr>
            <p:ph type="title"/>
          </p:nvPr>
        </p:nvSpPr>
        <p:spPr/>
        <p:txBody>
          <a:bodyPr/>
          <a:lstStyle/>
          <a:p>
            <a:r>
              <a:rPr lang="en-US" sz="3600" dirty="0"/>
              <a:t>Fault-Tolerance Time Interval (FTTI)</a:t>
            </a:r>
            <a:endParaRPr lang="en-SE" sz="3600" dirty="0"/>
          </a:p>
        </p:txBody>
      </p:sp>
      <p:sp>
        <p:nvSpPr>
          <p:cNvPr id="3" name="Content Placeholder 2">
            <a:extLst>
              <a:ext uri="{FF2B5EF4-FFF2-40B4-BE49-F238E27FC236}">
                <a16:creationId xmlns:a16="http://schemas.microsoft.com/office/drawing/2014/main" id="{52E4AF29-15F6-4C91-9D75-FF3A5AD1813C}"/>
              </a:ext>
            </a:extLst>
          </p:cNvPr>
          <p:cNvSpPr>
            <a:spLocks noGrp="1"/>
          </p:cNvSpPr>
          <p:nvPr>
            <p:ph idx="1"/>
          </p:nvPr>
        </p:nvSpPr>
        <p:spPr>
          <a:xfrm>
            <a:off x="457200" y="1295400"/>
            <a:ext cx="8291264" cy="3069704"/>
          </a:xfrm>
        </p:spPr>
        <p:txBody>
          <a:bodyPr>
            <a:normAutofit fontScale="55000" lnSpcReduction="20000"/>
          </a:bodyPr>
          <a:lstStyle/>
          <a:p>
            <a:r>
              <a:rPr lang="en-US" dirty="0"/>
              <a:t>FTTI for a functional safety requirement refers to the time it takes to detect and react to a malfunction. </a:t>
            </a:r>
          </a:p>
          <a:p>
            <a:r>
              <a:rPr lang="en-US" dirty="0"/>
              <a:t>For example, for functional safety requirement 1:</a:t>
            </a:r>
          </a:p>
          <a:p>
            <a:pPr lvl="1"/>
            <a:r>
              <a:rPr lang="en-US" dirty="0"/>
              <a:t>The Electronic Power Steering ECU shall ensure that the lane departure oscillating torque amplitude is below </a:t>
            </a:r>
            <a:r>
              <a:rPr lang="en-US" dirty="0" err="1"/>
              <a:t>Max_Torque_Amplitude</a:t>
            </a:r>
            <a:r>
              <a:rPr lang="en-US" dirty="0"/>
              <a:t>.</a:t>
            </a:r>
          </a:p>
          <a:p>
            <a:r>
              <a:rPr lang="en-US" dirty="0"/>
              <a:t>Fault: vibration (oscillating) torque amplitude exceeds the given threshold</a:t>
            </a:r>
          </a:p>
          <a:p>
            <a:r>
              <a:rPr lang="en-US" dirty="0"/>
              <a:t>The safe state with acceptable risk level will be reached after FTTI, which is equal to sum of:</a:t>
            </a:r>
          </a:p>
          <a:p>
            <a:pPr lvl="1"/>
            <a:r>
              <a:rPr lang="en-US" dirty="0"/>
              <a:t>Diagnostic Test Interval: amount of time needed to detect the fault.</a:t>
            </a:r>
          </a:p>
          <a:p>
            <a:pPr lvl="1"/>
            <a:r>
              <a:rPr lang="en-US" dirty="0"/>
              <a:t>Fault Reaction Time: amount of time needed to react, e.g., by setting the vibration torque to zero.</a:t>
            </a:r>
          </a:p>
          <a:p>
            <a:r>
              <a:rPr lang="en-US" dirty="0"/>
              <a:t>The FTTI must not exceed the time until accident could occur, say 50 </a:t>
            </a:r>
            <a:r>
              <a:rPr lang="en-US" dirty="0" err="1"/>
              <a:t>ms.</a:t>
            </a:r>
            <a:endParaRPr lang="en-US" dirty="0"/>
          </a:p>
          <a:p>
            <a:endParaRPr lang="en-SE" dirty="0"/>
          </a:p>
        </p:txBody>
      </p:sp>
      <p:sp>
        <p:nvSpPr>
          <p:cNvPr id="4" name="Slide Number Placeholder 3">
            <a:extLst>
              <a:ext uri="{FF2B5EF4-FFF2-40B4-BE49-F238E27FC236}">
                <a16:creationId xmlns:a16="http://schemas.microsoft.com/office/drawing/2014/main" id="{B5F51E8A-D9D2-48E1-AA7B-35B4A4A271DB}"/>
              </a:ext>
            </a:extLst>
          </p:cNvPr>
          <p:cNvSpPr>
            <a:spLocks noGrp="1"/>
          </p:cNvSpPr>
          <p:nvPr>
            <p:ph type="sldNum" sz="quarter" idx="12"/>
          </p:nvPr>
        </p:nvSpPr>
        <p:spPr/>
        <p:txBody>
          <a:bodyPr/>
          <a:lstStyle/>
          <a:p>
            <a:pPr>
              <a:defRPr/>
            </a:pPr>
            <a:fld id="{F57F456A-00AF-44E6-8D70-638C0D0130FF}" type="slidenum">
              <a:rPr lang="en-US" altLang="zh-CN" smtClean="0"/>
              <a:pPr>
                <a:defRPr/>
              </a:pPr>
              <a:t>51</a:t>
            </a:fld>
            <a:endParaRPr lang="en-US" altLang="zh-CN"/>
          </a:p>
        </p:txBody>
      </p:sp>
      <p:pic>
        <p:nvPicPr>
          <p:cNvPr id="5" name="Picture 4">
            <a:extLst>
              <a:ext uri="{FF2B5EF4-FFF2-40B4-BE49-F238E27FC236}">
                <a16:creationId xmlns:a16="http://schemas.microsoft.com/office/drawing/2014/main" id="{636C0FAE-7659-443A-BD76-038934E88E56}"/>
              </a:ext>
            </a:extLst>
          </p:cNvPr>
          <p:cNvPicPr>
            <a:picLocks noChangeAspect="1"/>
          </p:cNvPicPr>
          <p:nvPr/>
        </p:nvPicPr>
        <p:blipFill>
          <a:blip r:embed="rId3"/>
          <a:stretch>
            <a:fillRect/>
          </a:stretch>
        </p:blipFill>
        <p:spPr>
          <a:xfrm>
            <a:off x="824870" y="4155524"/>
            <a:ext cx="7555924" cy="2618986"/>
          </a:xfrm>
          <a:prstGeom prst="rect">
            <a:avLst/>
          </a:prstGeom>
        </p:spPr>
      </p:pic>
    </p:spTree>
    <p:extLst>
      <p:ext uri="{BB962C8B-B14F-4D97-AF65-F5344CB8AC3E}">
        <p14:creationId xmlns:p14="http://schemas.microsoft.com/office/powerpoint/2010/main" val="3785263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C3F5C-84B7-4870-B829-BD580A12B9BF}"/>
              </a:ext>
            </a:extLst>
          </p:cNvPr>
          <p:cNvSpPr>
            <a:spLocks noGrp="1"/>
          </p:cNvSpPr>
          <p:nvPr>
            <p:ph type="title"/>
          </p:nvPr>
        </p:nvSpPr>
        <p:spPr/>
        <p:txBody>
          <a:bodyPr/>
          <a:lstStyle/>
          <a:p>
            <a:r>
              <a:rPr lang="en-US" dirty="0"/>
              <a:t>Warning and Degradation Concept</a:t>
            </a:r>
            <a:endParaRPr lang="en-SE" dirty="0"/>
          </a:p>
        </p:txBody>
      </p:sp>
      <p:sp>
        <p:nvSpPr>
          <p:cNvPr id="3" name="Content Placeholder 2">
            <a:extLst>
              <a:ext uri="{FF2B5EF4-FFF2-40B4-BE49-F238E27FC236}">
                <a16:creationId xmlns:a16="http://schemas.microsoft.com/office/drawing/2014/main" id="{94385D93-6488-4EEB-8C8C-D93A60674612}"/>
              </a:ext>
            </a:extLst>
          </p:cNvPr>
          <p:cNvSpPr>
            <a:spLocks noGrp="1"/>
          </p:cNvSpPr>
          <p:nvPr>
            <p:ph idx="1"/>
          </p:nvPr>
        </p:nvSpPr>
        <p:spPr>
          <a:xfrm>
            <a:off x="457200" y="1295400"/>
            <a:ext cx="8229600" cy="5373960"/>
          </a:xfrm>
        </p:spPr>
        <p:txBody>
          <a:bodyPr>
            <a:normAutofit fontScale="77500" lnSpcReduction="20000"/>
          </a:bodyPr>
          <a:lstStyle/>
          <a:p>
            <a:r>
              <a:rPr lang="en-US" dirty="0"/>
              <a:t>It discusses:</a:t>
            </a:r>
          </a:p>
          <a:p>
            <a:pPr lvl="1"/>
            <a:r>
              <a:rPr lang="en-US" dirty="0"/>
              <a:t>how the driver will be warned of a malfunction.</a:t>
            </a:r>
          </a:p>
          <a:p>
            <a:pPr lvl="1"/>
            <a:r>
              <a:rPr lang="en-US" dirty="0"/>
              <a:t>what the system will do to "degrade" the functionality i.e. take the system to a safe state and recover from a safe state.</a:t>
            </a:r>
          </a:p>
          <a:p>
            <a:r>
              <a:rPr lang="en-US" dirty="0"/>
              <a:t>Gradual Degradation vs. Turning a System Off</a:t>
            </a:r>
          </a:p>
          <a:p>
            <a:pPr lvl="1"/>
            <a:r>
              <a:rPr lang="en-US" dirty="0"/>
              <a:t>LDW and LKA are not critical for driving a vehicle. So if the system has a malfunction, we can turn them off to take the system to a safe state.</a:t>
            </a:r>
          </a:p>
          <a:p>
            <a:pPr lvl="1"/>
            <a:r>
              <a:rPr lang="en-US" dirty="0"/>
              <a:t>Turning off the system is not the only option. Some systems can provide limited functionality and "degrade" to different levels depending how bad the malfunction is. A car engine control system is one example. If one sensor fails, the engine control system might reduce the torque output of the motor so that the vehicle can still be driven but at a lower speed. Degrading the engine control system to a safer, but functioning, state would help the driver avoid getting stranded.</a:t>
            </a:r>
            <a:endParaRPr lang="en-SE" dirty="0"/>
          </a:p>
        </p:txBody>
      </p:sp>
      <p:sp>
        <p:nvSpPr>
          <p:cNvPr id="4" name="Slide Number Placeholder 3">
            <a:extLst>
              <a:ext uri="{FF2B5EF4-FFF2-40B4-BE49-F238E27FC236}">
                <a16:creationId xmlns:a16="http://schemas.microsoft.com/office/drawing/2014/main" id="{F0E095AF-39B6-4768-B69B-53CE2374B0ED}"/>
              </a:ext>
            </a:extLst>
          </p:cNvPr>
          <p:cNvSpPr>
            <a:spLocks noGrp="1"/>
          </p:cNvSpPr>
          <p:nvPr>
            <p:ph type="sldNum" sz="quarter" idx="12"/>
          </p:nvPr>
        </p:nvSpPr>
        <p:spPr/>
        <p:txBody>
          <a:bodyPr/>
          <a:lstStyle/>
          <a:p>
            <a:pPr>
              <a:defRPr/>
            </a:pPr>
            <a:fld id="{F57F456A-00AF-44E6-8D70-638C0D0130FF}" type="slidenum">
              <a:rPr lang="en-US" altLang="zh-CN" smtClean="0"/>
              <a:pPr>
                <a:defRPr/>
              </a:pPr>
              <a:t>52</a:t>
            </a:fld>
            <a:endParaRPr lang="en-US" altLang="zh-CN"/>
          </a:p>
        </p:txBody>
      </p:sp>
    </p:spTree>
    <p:extLst>
      <p:ext uri="{BB962C8B-B14F-4D97-AF65-F5344CB8AC3E}">
        <p14:creationId xmlns:p14="http://schemas.microsoft.com/office/powerpoint/2010/main" val="2912912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6F86-B3BC-4581-81B9-D59E1108CAF8}"/>
              </a:ext>
            </a:extLst>
          </p:cNvPr>
          <p:cNvSpPr>
            <a:spLocks noGrp="1"/>
          </p:cNvSpPr>
          <p:nvPr>
            <p:ph type="title"/>
          </p:nvPr>
        </p:nvSpPr>
        <p:spPr/>
        <p:txBody>
          <a:bodyPr/>
          <a:lstStyle/>
          <a:p>
            <a:r>
              <a:rPr lang="en-US" dirty="0"/>
              <a:t>Driver Warning</a:t>
            </a:r>
            <a:endParaRPr lang="en-SE" dirty="0"/>
          </a:p>
        </p:txBody>
      </p:sp>
      <p:sp>
        <p:nvSpPr>
          <p:cNvPr id="3" name="Content Placeholder 2">
            <a:extLst>
              <a:ext uri="{FF2B5EF4-FFF2-40B4-BE49-F238E27FC236}">
                <a16:creationId xmlns:a16="http://schemas.microsoft.com/office/drawing/2014/main" id="{DA36FEAC-DE06-4EA4-8AAA-8B0ED00FF1FA}"/>
              </a:ext>
            </a:extLst>
          </p:cNvPr>
          <p:cNvSpPr>
            <a:spLocks noGrp="1"/>
          </p:cNvSpPr>
          <p:nvPr>
            <p:ph idx="1"/>
          </p:nvPr>
        </p:nvSpPr>
        <p:spPr>
          <a:xfrm>
            <a:off x="457200" y="1295399"/>
            <a:ext cx="8229600" cy="1754315"/>
          </a:xfrm>
        </p:spPr>
        <p:txBody>
          <a:bodyPr>
            <a:normAutofit fontScale="77500" lnSpcReduction="20000"/>
          </a:bodyPr>
          <a:lstStyle/>
          <a:p>
            <a:r>
              <a:rPr lang="en-US" dirty="0"/>
              <a:t>In case of malfunction of functional safety requirement (1 or 2), turn on the warning light to the driver.</a:t>
            </a:r>
          </a:p>
          <a:p>
            <a:r>
              <a:rPr lang="en-US" dirty="0"/>
              <a:t>This is implemented by adding a software block Lane Assist Malfunction Warning, and a connection from Safety Lane Functionality to it. </a:t>
            </a:r>
            <a:endParaRPr lang="en-SE" dirty="0"/>
          </a:p>
        </p:txBody>
      </p:sp>
      <p:sp>
        <p:nvSpPr>
          <p:cNvPr id="4" name="Slide Number Placeholder 3">
            <a:extLst>
              <a:ext uri="{FF2B5EF4-FFF2-40B4-BE49-F238E27FC236}">
                <a16:creationId xmlns:a16="http://schemas.microsoft.com/office/drawing/2014/main" id="{F9AD5005-528F-4771-A751-778F8D02D32D}"/>
              </a:ext>
            </a:extLst>
          </p:cNvPr>
          <p:cNvSpPr>
            <a:spLocks noGrp="1"/>
          </p:cNvSpPr>
          <p:nvPr>
            <p:ph type="sldNum" sz="quarter" idx="12"/>
          </p:nvPr>
        </p:nvSpPr>
        <p:spPr/>
        <p:txBody>
          <a:bodyPr/>
          <a:lstStyle/>
          <a:p>
            <a:pPr>
              <a:defRPr/>
            </a:pPr>
            <a:fld id="{F57F456A-00AF-44E6-8D70-638C0D0130FF}" type="slidenum">
              <a:rPr lang="en-US" altLang="zh-CN" smtClean="0"/>
              <a:pPr>
                <a:defRPr/>
              </a:pPr>
              <a:t>53</a:t>
            </a:fld>
            <a:endParaRPr lang="en-US" altLang="zh-CN"/>
          </a:p>
        </p:txBody>
      </p:sp>
      <p:pic>
        <p:nvPicPr>
          <p:cNvPr id="5" name="Picture 4">
            <a:extLst>
              <a:ext uri="{FF2B5EF4-FFF2-40B4-BE49-F238E27FC236}">
                <a16:creationId xmlns:a16="http://schemas.microsoft.com/office/drawing/2014/main" id="{92AD07C1-30BA-4685-ADC8-76AFED5777C0}"/>
              </a:ext>
            </a:extLst>
          </p:cNvPr>
          <p:cNvPicPr>
            <a:picLocks noChangeAspect="1"/>
          </p:cNvPicPr>
          <p:nvPr/>
        </p:nvPicPr>
        <p:blipFill>
          <a:blip r:embed="rId2"/>
          <a:stretch>
            <a:fillRect/>
          </a:stretch>
        </p:blipFill>
        <p:spPr>
          <a:xfrm>
            <a:off x="323528" y="3049715"/>
            <a:ext cx="6916115" cy="3724795"/>
          </a:xfrm>
          <a:prstGeom prst="rect">
            <a:avLst/>
          </a:prstGeom>
        </p:spPr>
      </p:pic>
      <p:pic>
        <p:nvPicPr>
          <p:cNvPr id="6" name="Picture 5">
            <a:extLst>
              <a:ext uri="{FF2B5EF4-FFF2-40B4-BE49-F238E27FC236}">
                <a16:creationId xmlns:a16="http://schemas.microsoft.com/office/drawing/2014/main" id="{ECB80FB1-C6C8-44E4-8E39-A0A6C79369AC}"/>
              </a:ext>
            </a:extLst>
          </p:cNvPr>
          <p:cNvPicPr>
            <a:picLocks noChangeAspect="1"/>
          </p:cNvPicPr>
          <p:nvPr/>
        </p:nvPicPr>
        <p:blipFill>
          <a:blip r:embed="rId3"/>
          <a:stretch>
            <a:fillRect/>
          </a:stretch>
        </p:blipFill>
        <p:spPr>
          <a:xfrm>
            <a:off x="7286525" y="4094452"/>
            <a:ext cx="1428949" cy="1390844"/>
          </a:xfrm>
          <a:prstGeom prst="rect">
            <a:avLst/>
          </a:prstGeom>
        </p:spPr>
      </p:pic>
    </p:spTree>
    <p:extLst>
      <p:ext uri="{BB962C8B-B14F-4D97-AF65-F5344CB8AC3E}">
        <p14:creationId xmlns:p14="http://schemas.microsoft.com/office/powerpoint/2010/main" val="1763299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1D27-983B-4910-BCB2-E9714E853076}"/>
              </a:ext>
            </a:extLst>
          </p:cNvPr>
          <p:cNvSpPr>
            <a:spLocks noGrp="1"/>
          </p:cNvSpPr>
          <p:nvPr>
            <p:ph type="title"/>
          </p:nvPr>
        </p:nvSpPr>
        <p:spPr/>
        <p:txBody>
          <a:bodyPr/>
          <a:lstStyle/>
          <a:p>
            <a:r>
              <a:rPr lang="en-US" sz="3600" dirty="0"/>
              <a:t>Functional Safety Analysis Workflow</a:t>
            </a:r>
            <a:endParaRPr lang="en-SE" sz="3600" dirty="0"/>
          </a:p>
        </p:txBody>
      </p:sp>
      <p:sp>
        <p:nvSpPr>
          <p:cNvPr id="3" name="Content Placeholder 2">
            <a:extLst>
              <a:ext uri="{FF2B5EF4-FFF2-40B4-BE49-F238E27FC236}">
                <a16:creationId xmlns:a16="http://schemas.microsoft.com/office/drawing/2014/main" id="{3FA36B9F-EC88-4A63-AFED-4B2B7AB7ED65}"/>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D548C299-CC7B-476F-BD35-B39135CE2564}"/>
              </a:ext>
            </a:extLst>
          </p:cNvPr>
          <p:cNvSpPr>
            <a:spLocks noGrp="1"/>
          </p:cNvSpPr>
          <p:nvPr>
            <p:ph type="sldNum" sz="quarter" idx="12"/>
          </p:nvPr>
        </p:nvSpPr>
        <p:spPr/>
        <p:txBody>
          <a:bodyPr/>
          <a:lstStyle/>
          <a:p>
            <a:pPr>
              <a:defRPr/>
            </a:pPr>
            <a:fld id="{F57F456A-00AF-44E6-8D70-638C0D0130FF}" type="slidenum">
              <a:rPr lang="en-US" altLang="zh-CN" smtClean="0"/>
              <a:pPr>
                <a:defRPr/>
              </a:pPr>
              <a:t>54</a:t>
            </a:fld>
            <a:endParaRPr lang="en-US" altLang="zh-CN"/>
          </a:p>
        </p:txBody>
      </p:sp>
      <p:pic>
        <p:nvPicPr>
          <p:cNvPr id="6" name="Picture 5">
            <a:extLst>
              <a:ext uri="{FF2B5EF4-FFF2-40B4-BE49-F238E27FC236}">
                <a16:creationId xmlns:a16="http://schemas.microsoft.com/office/drawing/2014/main" id="{5C0EFEC5-6FB0-4512-A441-86ADB042A67E}"/>
              </a:ext>
            </a:extLst>
          </p:cNvPr>
          <p:cNvPicPr>
            <a:picLocks noChangeAspect="1"/>
          </p:cNvPicPr>
          <p:nvPr/>
        </p:nvPicPr>
        <p:blipFill>
          <a:blip r:embed="rId2"/>
          <a:stretch>
            <a:fillRect/>
          </a:stretch>
        </p:blipFill>
        <p:spPr>
          <a:xfrm>
            <a:off x="335601" y="1299885"/>
            <a:ext cx="8472798" cy="5325433"/>
          </a:xfrm>
          <a:prstGeom prst="rect">
            <a:avLst/>
          </a:prstGeom>
        </p:spPr>
      </p:pic>
    </p:spTree>
    <p:extLst>
      <p:ext uri="{BB962C8B-B14F-4D97-AF65-F5344CB8AC3E}">
        <p14:creationId xmlns:p14="http://schemas.microsoft.com/office/powerpoint/2010/main" val="2608695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C2C6-F153-40F4-AC63-30D397CF4D1A}"/>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0F57E1F0-1BCA-4074-A953-6FD847A04740}"/>
              </a:ext>
            </a:extLst>
          </p:cNvPr>
          <p:cNvSpPr>
            <a:spLocks noGrp="1"/>
          </p:cNvSpPr>
          <p:nvPr>
            <p:ph idx="1"/>
          </p:nvPr>
        </p:nvSpPr>
        <p:spPr/>
        <p:txBody>
          <a:bodyPr>
            <a:normAutofit/>
          </a:bodyPr>
          <a:lstStyle/>
          <a:p>
            <a:r>
              <a:rPr lang="en-US" dirty="0"/>
              <a:t>Introduction to functional safety</a:t>
            </a:r>
          </a:p>
          <a:p>
            <a:r>
              <a:rPr lang="en-US" dirty="0"/>
              <a:t>Hazard Analysis and Risk Assessment (HARA)</a:t>
            </a:r>
          </a:p>
          <a:p>
            <a:r>
              <a:rPr lang="en-US" dirty="0"/>
              <a:t>Functional Safety Concept</a:t>
            </a:r>
          </a:p>
          <a:p>
            <a:r>
              <a:rPr lang="en-US" dirty="0">
                <a:solidFill>
                  <a:srgbClr val="FF0000"/>
                </a:solidFill>
              </a:rPr>
              <a:t>Technical Safety Concept </a:t>
            </a:r>
          </a:p>
          <a:p>
            <a:r>
              <a:rPr lang="en-US" dirty="0"/>
              <a:t>Functional Safety for Hardware and Software</a:t>
            </a:r>
            <a:endParaRPr lang="en-SE" dirty="0"/>
          </a:p>
        </p:txBody>
      </p:sp>
      <p:sp>
        <p:nvSpPr>
          <p:cNvPr id="4" name="Slide Number Placeholder 3">
            <a:extLst>
              <a:ext uri="{FF2B5EF4-FFF2-40B4-BE49-F238E27FC236}">
                <a16:creationId xmlns:a16="http://schemas.microsoft.com/office/drawing/2014/main" id="{C8EA336D-47A8-453C-B3B9-78883635758E}"/>
              </a:ext>
            </a:extLst>
          </p:cNvPr>
          <p:cNvSpPr>
            <a:spLocks noGrp="1"/>
          </p:cNvSpPr>
          <p:nvPr>
            <p:ph type="sldNum" sz="quarter" idx="12"/>
          </p:nvPr>
        </p:nvSpPr>
        <p:spPr/>
        <p:txBody>
          <a:bodyPr/>
          <a:lstStyle/>
          <a:p>
            <a:pPr>
              <a:defRPr/>
            </a:pPr>
            <a:fld id="{F57F456A-00AF-44E6-8D70-638C0D0130FF}" type="slidenum">
              <a:rPr lang="en-US" altLang="zh-CN" smtClean="0"/>
              <a:pPr>
                <a:defRPr/>
              </a:pPr>
              <a:t>55</a:t>
            </a:fld>
            <a:endParaRPr lang="en-US" altLang="zh-CN"/>
          </a:p>
        </p:txBody>
      </p:sp>
    </p:spTree>
    <p:extLst>
      <p:ext uri="{BB962C8B-B14F-4D97-AF65-F5344CB8AC3E}">
        <p14:creationId xmlns:p14="http://schemas.microsoft.com/office/powerpoint/2010/main" val="26645445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D033-724B-4C8F-8FBF-AEB0325A4823}"/>
              </a:ext>
            </a:extLst>
          </p:cNvPr>
          <p:cNvSpPr>
            <a:spLocks noGrp="1"/>
          </p:cNvSpPr>
          <p:nvPr>
            <p:ph type="title"/>
          </p:nvPr>
        </p:nvSpPr>
        <p:spPr>
          <a:xfrm>
            <a:off x="0" y="274638"/>
            <a:ext cx="4716016" cy="868362"/>
          </a:xfrm>
        </p:spPr>
        <p:txBody>
          <a:bodyPr/>
          <a:lstStyle/>
          <a:p>
            <a:r>
              <a:rPr lang="en-US" sz="2800" dirty="0"/>
              <a:t>Technical Safety Concept </a:t>
            </a:r>
            <a:endParaRPr lang="en-SE" sz="2800" dirty="0"/>
          </a:p>
        </p:txBody>
      </p:sp>
      <p:sp>
        <p:nvSpPr>
          <p:cNvPr id="3" name="Content Placeholder 2">
            <a:extLst>
              <a:ext uri="{FF2B5EF4-FFF2-40B4-BE49-F238E27FC236}">
                <a16:creationId xmlns:a16="http://schemas.microsoft.com/office/drawing/2014/main" id="{63B974CB-D578-4DAF-93E8-A83BB6454827}"/>
              </a:ext>
            </a:extLst>
          </p:cNvPr>
          <p:cNvSpPr>
            <a:spLocks noGrp="1"/>
          </p:cNvSpPr>
          <p:nvPr>
            <p:ph idx="1"/>
          </p:nvPr>
        </p:nvSpPr>
        <p:spPr>
          <a:xfrm>
            <a:off x="251520" y="1295400"/>
            <a:ext cx="3960440" cy="5445968"/>
          </a:xfrm>
        </p:spPr>
        <p:txBody>
          <a:bodyPr>
            <a:normAutofit fontScale="85000" lnSpcReduction="10000"/>
          </a:bodyPr>
          <a:lstStyle/>
          <a:p>
            <a:r>
              <a:rPr lang="en-US" dirty="0"/>
              <a:t>The </a:t>
            </a:r>
            <a:r>
              <a:rPr lang="en-US" dirty="0">
                <a:solidFill>
                  <a:srgbClr val="FF0000"/>
                </a:solidFill>
              </a:rPr>
              <a:t>functional safety concept</a:t>
            </a:r>
            <a:r>
              <a:rPr lang="en-US" dirty="0"/>
              <a:t> is the last step in the concept phase</a:t>
            </a:r>
          </a:p>
          <a:p>
            <a:r>
              <a:rPr lang="en-US" dirty="0"/>
              <a:t>The product development phase is divided into two parts:</a:t>
            </a:r>
          </a:p>
          <a:p>
            <a:pPr lvl="1"/>
            <a:r>
              <a:rPr lang="en-US" dirty="0"/>
              <a:t>Product development at the system level (here lies </a:t>
            </a:r>
            <a:r>
              <a:rPr lang="en-US" dirty="0">
                <a:solidFill>
                  <a:srgbClr val="FF0000"/>
                </a:solidFill>
              </a:rPr>
              <a:t>technical safety concept</a:t>
            </a:r>
            <a:r>
              <a:rPr lang="en-US" dirty="0"/>
              <a:t>)</a:t>
            </a:r>
          </a:p>
          <a:p>
            <a:pPr lvl="1"/>
            <a:r>
              <a:rPr lang="en-US" dirty="0"/>
              <a:t>Product development at the hardware and software level</a:t>
            </a:r>
          </a:p>
        </p:txBody>
      </p:sp>
      <p:sp>
        <p:nvSpPr>
          <p:cNvPr id="4" name="Slide Number Placeholder 3">
            <a:extLst>
              <a:ext uri="{FF2B5EF4-FFF2-40B4-BE49-F238E27FC236}">
                <a16:creationId xmlns:a16="http://schemas.microsoft.com/office/drawing/2014/main" id="{FC7DF42C-C56F-4461-A405-A60064E4E033}"/>
              </a:ext>
            </a:extLst>
          </p:cNvPr>
          <p:cNvSpPr>
            <a:spLocks noGrp="1"/>
          </p:cNvSpPr>
          <p:nvPr>
            <p:ph type="sldNum" sz="quarter" idx="12"/>
          </p:nvPr>
        </p:nvSpPr>
        <p:spPr/>
        <p:txBody>
          <a:bodyPr/>
          <a:lstStyle/>
          <a:p>
            <a:pPr>
              <a:defRPr/>
            </a:pPr>
            <a:fld id="{F57F456A-00AF-44E6-8D70-638C0D0130FF}" type="slidenum">
              <a:rPr lang="en-US" altLang="zh-CN" smtClean="0"/>
              <a:pPr>
                <a:defRPr/>
              </a:pPr>
              <a:t>56</a:t>
            </a:fld>
            <a:endParaRPr lang="en-US" altLang="zh-CN"/>
          </a:p>
        </p:txBody>
      </p:sp>
      <p:pic>
        <p:nvPicPr>
          <p:cNvPr id="6" name="Picture 5">
            <a:extLst>
              <a:ext uri="{FF2B5EF4-FFF2-40B4-BE49-F238E27FC236}">
                <a16:creationId xmlns:a16="http://schemas.microsoft.com/office/drawing/2014/main" id="{A4615D9E-67F7-45E9-B00D-D1120243A6A3}"/>
              </a:ext>
            </a:extLst>
          </p:cNvPr>
          <p:cNvPicPr>
            <a:picLocks noChangeAspect="1"/>
          </p:cNvPicPr>
          <p:nvPr/>
        </p:nvPicPr>
        <p:blipFill>
          <a:blip r:embed="rId3"/>
          <a:stretch>
            <a:fillRect/>
          </a:stretch>
        </p:blipFill>
        <p:spPr>
          <a:xfrm>
            <a:off x="4463730" y="-80155"/>
            <a:ext cx="4587627" cy="6858000"/>
          </a:xfrm>
          <a:prstGeom prst="rect">
            <a:avLst/>
          </a:prstGeom>
        </p:spPr>
      </p:pic>
      <p:sp>
        <p:nvSpPr>
          <p:cNvPr id="8" name="Rectangle 7">
            <a:extLst>
              <a:ext uri="{FF2B5EF4-FFF2-40B4-BE49-F238E27FC236}">
                <a16:creationId xmlns:a16="http://schemas.microsoft.com/office/drawing/2014/main" id="{E501AF18-CA9A-4A97-B048-5C5178D61486}"/>
              </a:ext>
            </a:extLst>
          </p:cNvPr>
          <p:cNvSpPr/>
          <p:nvPr/>
        </p:nvSpPr>
        <p:spPr bwMode="auto">
          <a:xfrm>
            <a:off x="5868144" y="2572588"/>
            <a:ext cx="1861534" cy="47560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62044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084FA-4DDF-43FC-8F04-B2C7D6A0E2EA}"/>
              </a:ext>
            </a:extLst>
          </p:cNvPr>
          <p:cNvSpPr>
            <a:spLocks noGrp="1"/>
          </p:cNvSpPr>
          <p:nvPr>
            <p:ph type="title"/>
          </p:nvPr>
        </p:nvSpPr>
        <p:spPr/>
        <p:txBody>
          <a:bodyPr/>
          <a:lstStyle/>
          <a:p>
            <a:r>
              <a:rPr lang="en-US" dirty="0"/>
              <a:t> Technical Safety Concept</a:t>
            </a:r>
            <a:endParaRPr lang="en-SE" dirty="0"/>
          </a:p>
        </p:txBody>
      </p:sp>
      <p:sp>
        <p:nvSpPr>
          <p:cNvPr id="3" name="Content Placeholder 2">
            <a:extLst>
              <a:ext uri="{FF2B5EF4-FFF2-40B4-BE49-F238E27FC236}">
                <a16:creationId xmlns:a16="http://schemas.microsoft.com/office/drawing/2014/main" id="{E8529FFE-EB76-4637-A987-23FFD1C9E47A}"/>
              </a:ext>
            </a:extLst>
          </p:cNvPr>
          <p:cNvSpPr>
            <a:spLocks noGrp="1"/>
          </p:cNvSpPr>
          <p:nvPr>
            <p:ph idx="1"/>
          </p:nvPr>
        </p:nvSpPr>
        <p:spPr>
          <a:xfrm>
            <a:off x="457200" y="1295400"/>
            <a:ext cx="8229600" cy="2493640"/>
          </a:xfrm>
        </p:spPr>
        <p:txBody>
          <a:bodyPr>
            <a:normAutofit fontScale="85000" lnSpcReduction="10000"/>
          </a:bodyPr>
          <a:lstStyle/>
          <a:p>
            <a:r>
              <a:rPr lang="en-US" dirty="0"/>
              <a:t>The technical safety concept involves 2 steps:</a:t>
            </a:r>
          </a:p>
          <a:p>
            <a:pPr lvl="1"/>
            <a:r>
              <a:rPr lang="en-US" dirty="0"/>
              <a:t>Turning functional safety requirements into technical safety requirements for each of these subsystems (Camera, Display, Power Steering).</a:t>
            </a:r>
          </a:p>
          <a:p>
            <a:pPr lvl="1"/>
            <a:r>
              <a:rPr lang="en-US" dirty="0"/>
              <a:t>Allocating technical safety requirements to the system architecture.</a:t>
            </a:r>
          </a:p>
        </p:txBody>
      </p:sp>
      <p:sp>
        <p:nvSpPr>
          <p:cNvPr id="4" name="Slide Number Placeholder 3">
            <a:extLst>
              <a:ext uri="{FF2B5EF4-FFF2-40B4-BE49-F238E27FC236}">
                <a16:creationId xmlns:a16="http://schemas.microsoft.com/office/drawing/2014/main" id="{06FBC9D7-8A32-4CB3-BD02-B0C884177F4F}"/>
              </a:ext>
            </a:extLst>
          </p:cNvPr>
          <p:cNvSpPr>
            <a:spLocks noGrp="1"/>
          </p:cNvSpPr>
          <p:nvPr>
            <p:ph type="sldNum" sz="quarter" idx="12"/>
          </p:nvPr>
        </p:nvSpPr>
        <p:spPr/>
        <p:txBody>
          <a:bodyPr/>
          <a:lstStyle/>
          <a:p>
            <a:pPr>
              <a:defRPr/>
            </a:pPr>
            <a:fld id="{F57F456A-00AF-44E6-8D70-638C0D0130FF}" type="slidenum">
              <a:rPr lang="en-US" altLang="zh-CN" smtClean="0"/>
              <a:pPr>
                <a:defRPr/>
              </a:pPr>
              <a:t>57</a:t>
            </a:fld>
            <a:endParaRPr lang="en-US" altLang="zh-CN"/>
          </a:p>
        </p:txBody>
      </p:sp>
      <p:pic>
        <p:nvPicPr>
          <p:cNvPr id="5" name="Picture 4">
            <a:extLst>
              <a:ext uri="{FF2B5EF4-FFF2-40B4-BE49-F238E27FC236}">
                <a16:creationId xmlns:a16="http://schemas.microsoft.com/office/drawing/2014/main" id="{E80423F9-81A5-4834-97F9-83A2215F0E3A}"/>
              </a:ext>
            </a:extLst>
          </p:cNvPr>
          <p:cNvPicPr>
            <a:picLocks noChangeAspect="1"/>
          </p:cNvPicPr>
          <p:nvPr/>
        </p:nvPicPr>
        <p:blipFill>
          <a:blip r:embed="rId3"/>
          <a:stretch>
            <a:fillRect/>
          </a:stretch>
        </p:blipFill>
        <p:spPr>
          <a:xfrm>
            <a:off x="2415006" y="3728816"/>
            <a:ext cx="4241647" cy="3045694"/>
          </a:xfrm>
          <a:prstGeom prst="rect">
            <a:avLst/>
          </a:prstGeom>
        </p:spPr>
      </p:pic>
    </p:spTree>
    <p:extLst>
      <p:ext uri="{BB962C8B-B14F-4D97-AF65-F5344CB8AC3E}">
        <p14:creationId xmlns:p14="http://schemas.microsoft.com/office/powerpoint/2010/main" val="1936231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6184-32D9-4899-8C60-DBFD21F8FC2D}"/>
              </a:ext>
            </a:extLst>
          </p:cNvPr>
          <p:cNvSpPr>
            <a:spLocks noGrp="1"/>
          </p:cNvSpPr>
          <p:nvPr>
            <p:ph type="title"/>
          </p:nvPr>
        </p:nvSpPr>
        <p:spPr/>
        <p:txBody>
          <a:bodyPr/>
          <a:lstStyle/>
          <a:p>
            <a:r>
              <a:rPr lang="en-US" sz="3200" dirty="0"/>
              <a:t>Technical Safety Concept at the System Level vs. ECU Level</a:t>
            </a:r>
            <a:endParaRPr lang="en-SE" sz="3200" dirty="0"/>
          </a:p>
        </p:txBody>
      </p:sp>
      <p:sp>
        <p:nvSpPr>
          <p:cNvPr id="3" name="Content Placeholder 2">
            <a:extLst>
              <a:ext uri="{FF2B5EF4-FFF2-40B4-BE49-F238E27FC236}">
                <a16:creationId xmlns:a16="http://schemas.microsoft.com/office/drawing/2014/main" id="{F9C36EDB-3E0A-417F-A1E2-4669C7C807D0}"/>
              </a:ext>
            </a:extLst>
          </p:cNvPr>
          <p:cNvSpPr>
            <a:spLocks noGrp="1"/>
          </p:cNvSpPr>
          <p:nvPr>
            <p:ph idx="1"/>
          </p:nvPr>
        </p:nvSpPr>
        <p:spPr>
          <a:xfrm>
            <a:off x="457200" y="1295400"/>
            <a:ext cx="8229600" cy="1817753"/>
          </a:xfrm>
        </p:spPr>
        <p:txBody>
          <a:bodyPr>
            <a:normAutofit fontScale="55000" lnSpcReduction="20000"/>
          </a:bodyPr>
          <a:lstStyle/>
          <a:p>
            <a:r>
              <a:rPr lang="en-US" dirty="0"/>
              <a:t>In our simple example, the only safety relevant element was the Electronic Power Steering ECU; thus, our technical safety concept will go directly to the ECU level. But in general, you will need to develop multiple technical safety concepts; one for each safety-relevant subsystem, and then one for each safety-relevant ECU.</a:t>
            </a:r>
          </a:p>
          <a:p>
            <a:r>
              <a:rPr lang="en-US" dirty="0"/>
              <a:t>Figure shows how a technical safety concept might be divided into several documents for different subsystems.</a:t>
            </a:r>
            <a:endParaRPr lang="en-SE" dirty="0"/>
          </a:p>
        </p:txBody>
      </p:sp>
      <p:sp>
        <p:nvSpPr>
          <p:cNvPr id="4" name="Slide Number Placeholder 3">
            <a:extLst>
              <a:ext uri="{FF2B5EF4-FFF2-40B4-BE49-F238E27FC236}">
                <a16:creationId xmlns:a16="http://schemas.microsoft.com/office/drawing/2014/main" id="{F48181F2-D646-4007-8919-277CBCAE72DC}"/>
              </a:ext>
            </a:extLst>
          </p:cNvPr>
          <p:cNvSpPr>
            <a:spLocks noGrp="1"/>
          </p:cNvSpPr>
          <p:nvPr>
            <p:ph type="sldNum" sz="quarter" idx="12"/>
          </p:nvPr>
        </p:nvSpPr>
        <p:spPr/>
        <p:txBody>
          <a:bodyPr/>
          <a:lstStyle/>
          <a:p>
            <a:pPr>
              <a:defRPr/>
            </a:pPr>
            <a:fld id="{F57F456A-00AF-44E6-8D70-638C0D0130FF}" type="slidenum">
              <a:rPr lang="en-US" altLang="zh-CN" smtClean="0"/>
              <a:pPr>
                <a:defRPr/>
              </a:pPr>
              <a:t>58</a:t>
            </a:fld>
            <a:endParaRPr lang="en-US" altLang="zh-CN"/>
          </a:p>
        </p:txBody>
      </p:sp>
      <p:pic>
        <p:nvPicPr>
          <p:cNvPr id="5" name="Picture 4">
            <a:extLst>
              <a:ext uri="{FF2B5EF4-FFF2-40B4-BE49-F238E27FC236}">
                <a16:creationId xmlns:a16="http://schemas.microsoft.com/office/drawing/2014/main" id="{F5C6B0CD-3F1C-4E57-A8CE-1E4AEF4D8E21}"/>
              </a:ext>
            </a:extLst>
          </p:cNvPr>
          <p:cNvPicPr>
            <a:picLocks noChangeAspect="1"/>
          </p:cNvPicPr>
          <p:nvPr/>
        </p:nvPicPr>
        <p:blipFill>
          <a:blip r:embed="rId3"/>
          <a:stretch>
            <a:fillRect/>
          </a:stretch>
        </p:blipFill>
        <p:spPr>
          <a:xfrm>
            <a:off x="1447091" y="3119365"/>
            <a:ext cx="6553909" cy="3648933"/>
          </a:xfrm>
          <a:prstGeom prst="rect">
            <a:avLst/>
          </a:prstGeom>
        </p:spPr>
      </p:pic>
    </p:spTree>
    <p:extLst>
      <p:ext uri="{BB962C8B-B14F-4D97-AF65-F5344CB8AC3E}">
        <p14:creationId xmlns:p14="http://schemas.microsoft.com/office/powerpoint/2010/main" val="3359321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D469-5EE2-48BA-A55B-4B4A5365A7DE}"/>
              </a:ext>
            </a:extLst>
          </p:cNvPr>
          <p:cNvSpPr>
            <a:spLocks noGrp="1"/>
          </p:cNvSpPr>
          <p:nvPr>
            <p:ph type="title"/>
          </p:nvPr>
        </p:nvSpPr>
        <p:spPr/>
        <p:txBody>
          <a:bodyPr/>
          <a:lstStyle/>
          <a:p>
            <a:r>
              <a:rPr lang="en-US" sz="3600" dirty="0"/>
              <a:t>Functional vs. Technical Safety Requirements</a:t>
            </a:r>
            <a:endParaRPr lang="en-SE" sz="3600" dirty="0"/>
          </a:p>
        </p:txBody>
      </p:sp>
      <p:sp>
        <p:nvSpPr>
          <p:cNvPr id="3" name="Content Placeholder 2">
            <a:extLst>
              <a:ext uri="{FF2B5EF4-FFF2-40B4-BE49-F238E27FC236}">
                <a16:creationId xmlns:a16="http://schemas.microsoft.com/office/drawing/2014/main" id="{9738341B-3A69-4277-B363-933421437399}"/>
              </a:ext>
            </a:extLst>
          </p:cNvPr>
          <p:cNvSpPr>
            <a:spLocks noGrp="1"/>
          </p:cNvSpPr>
          <p:nvPr>
            <p:ph idx="1"/>
          </p:nvPr>
        </p:nvSpPr>
        <p:spPr>
          <a:xfrm>
            <a:off x="251520" y="1295400"/>
            <a:ext cx="8496943" cy="2133600"/>
          </a:xfrm>
        </p:spPr>
        <p:txBody>
          <a:bodyPr>
            <a:normAutofit fontScale="47500" lnSpcReduction="20000"/>
          </a:bodyPr>
          <a:lstStyle/>
          <a:p>
            <a:r>
              <a:rPr lang="en-US" dirty="0"/>
              <a:t>Functional safety requirement is abstract and high-level:</a:t>
            </a:r>
          </a:p>
          <a:p>
            <a:pPr lvl="1"/>
            <a:r>
              <a:rPr lang="en-US" dirty="0"/>
              <a:t>“The lane keeping item shall ensure that the lane departure oscillating torque amplitude is below </a:t>
            </a:r>
            <a:r>
              <a:rPr lang="en-US" dirty="0" err="1"/>
              <a:t>Max_Torque_Amplitude</a:t>
            </a:r>
            <a:r>
              <a:rPr lang="en-US" dirty="0"/>
              <a:t>.”</a:t>
            </a:r>
          </a:p>
          <a:p>
            <a:r>
              <a:rPr lang="en-US" dirty="0"/>
              <a:t>Technical safety requirement is more concrete, and describes the signal flow, and which component is in charge of the functionality:</a:t>
            </a:r>
          </a:p>
          <a:p>
            <a:pPr lvl="1"/>
            <a:r>
              <a:rPr lang="en-US" dirty="0"/>
              <a:t>“The LDW safety component shall ensure that the amplitude of the ‘</a:t>
            </a:r>
            <a:r>
              <a:rPr lang="en-US" dirty="0" err="1"/>
              <a:t>LDW_Torque_Request</a:t>
            </a:r>
            <a:r>
              <a:rPr lang="en-US" dirty="0"/>
              <a:t>’ sent to the ‘Final torque’ component is below ‘</a:t>
            </a:r>
            <a:r>
              <a:rPr lang="en-US" dirty="0" err="1"/>
              <a:t>Max_Torque_Amplitude</a:t>
            </a:r>
            <a:r>
              <a:rPr lang="en-US" dirty="0"/>
              <a:t>’.”</a:t>
            </a:r>
          </a:p>
          <a:p>
            <a:pPr lvl="1"/>
            <a:r>
              <a:rPr lang="en-US" dirty="0"/>
              <a:t>This can be implemented by setting ‘</a:t>
            </a:r>
            <a:r>
              <a:rPr lang="en-US" dirty="0" err="1"/>
              <a:t>LDW_Torque_Request</a:t>
            </a:r>
            <a:r>
              <a:rPr lang="en-US" dirty="0"/>
              <a:t>’ to 0 if it exceeds ‘</a:t>
            </a:r>
            <a:r>
              <a:rPr lang="en-US" dirty="0" err="1"/>
              <a:t>Max_Torque_Amplitude</a:t>
            </a:r>
            <a:r>
              <a:rPr lang="en-US" dirty="0"/>
              <a:t>’, but we are not concerned with implementation yet.</a:t>
            </a:r>
            <a:endParaRPr lang="en-SE" dirty="0"/>
          </a:p>
          <a:p>
            <a:pPr lvl="1"/>
            <a:endParaRPr lang="en-US" dirty="0"/>
          </a:p>
        </p:txBody>
      </p:sp>
      <p:sp>
        <p:nvSpPr>
          <p:cNvPr id="4" name="Slide Number Placeholder 3">
            <a:extLst>
              <a:ext uri="{FF2B5EF4-FFF2-40B4-BE49-F238E27FC236}">
                <a16:creationId xmlns:a16="http://schemas.microsoft.com/office/drawing/2014/main" id="{ED17C6B6-6F23-4283-B973-685A96C8F66E}"/>
              </a:ext>
            </a:extLst>
          </p:cNvPr>
          <p:cNvSpPr>
            <a:spLocks noGrp="1"/>
          </p:cNvSpPr>
          <p:nvPr>
            <p:ph type="sldNum" sz="quarter" idx="12"/>
          </p:nvPr>
        </p:nvSpPr>
        <p:spPr/>
        <p:txBody>
          <a:bodyPr/>
          <a:lstStyle/>
          <a:p>
            <a:pPr>
              <a:defRPr/>
            </a:pPr>
            <a:fld id="{F57F456A-00AF-44E6-8D70-638C0D0130FF}" type="slidenum">
              <a:rPr lang="en-US" altLang="zh-CN" smtClean="0"/>
              <a:pPr>
                <a:defRPr/>
              </a:pPr>
              <a:t>59</a:t>
            </a:fld>
            <a:endParaRPr lang="en-US" altLang="zh-CN"/>
          </a:p>
        </p:txBody>
      </p:sp>
      <p:pic>
        <p:nvPicPr>
          <p:cNvPr id="13" name="Picture 12">
            <a:extLst>
              <a:ext uri="{FF2B5EF4-FFF2-40B4-BE49-F238E27FC236}">
                <a16:creationId xmlns:a16="http://schemas.microsoft.com/office/drawing/2014/main" id="{1C694DC8-6B8F-4651-91B0-A906752C5290}"/>
              </a:ext>
            </a:extLst>
          </p:cNvPr>
          <p:cNvPicPr>
            <a:picLocks noChangeAspect="1"/>
          </p:cNvPicPr>
          <p:nvPr/>
        </p:nvPicPr>
        <p:blipFill>
          <a:blip r:embed="rId3"/>
          <a:stretch>
            <a:fillRect/>
          </a:stretch>
        </p:blipFill>
        <p:spPr>
          <a:xfrm>
            <a:off x="2699792" y="3154505"/>
            <a:ext cx="3467584" cy="3620005"/>
          </a:xfrm>
          <a:prstGeom prst="rect">
            <a:avLst/>
          </a:prstGeom>
        </p:spPr>
      </p:pic>
    </p:spTree>
    <p:extLst>
      <p:ext uri="{BB962C8B-B14F-4D97-AF65-F5344CB8AC3E}">
        <p14:creationId xmlns:p14="http://schemas.microsoft.com/office/powerpoint/2010/main" val="275627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F7FBC-54B7-474A-8345-53C99BBE1DE0}"/>
              </a:ext>
            </a:extLst>
          </p:cNvPr>
          <p:cNvSpPr>
            <a:spLocks noGrp="1"/>
          </p:cNvSpPr>
          <p:nvPr>
            <p:ph type="title"/>
          </p:nvPr>
        </p:nvSpPr>
        <p:spPr/>
        <p:txBody>
          <a:bodyPr/>
          <a:lstStyle/>
          <a:p>
            <a:r>
              <a:rPr lang="en-US" dirty="0"/>
              <a:t>Automotive Safety vs. Automotive Functional Safety</a:t>
            </a:r>
            <a:endParaRPr lang="en-SE" dirty="0"/>
          </a:p>
        </p:txBody>
      </p:sp>
      <p:sp>
        <p:nvSpPr>
          <p:cNvPr id="3" name="Content Placeholder 2">
            <a:extLst>
              <a:ext uri="{FF2B5EF4-FFF2-40B4-BE49-F238E27FC236}">
                <a16:creationId xmlns:a16="http://schemas.microsoft.com/office/drawing/2014/main" id="{37589187-00A2-4637-81A9-8FF7434A9EBD}"/>
              </a:ext>
            </a:extLst>
          </p:cNvPr>
          <p:cNvSpPr>
            <a:spLocks noGrp="1"/>
          </p:cNvSpPr>
          <p:nvPr>
            <p:ph idx="1"/>
          </p:nvPr>
        </p:nvSpPr>
        <p:spPr/>
        <p:txBody>
          <a:bodyPr>
            <a:normAutofit/>
          </a:bodyPr>
          <a:lstStyle/>
          <a:p>
            <a:r>
              <a:rPr lang="en-US" dirty="0"/>
              <a:t>Automotive functional safety is only concerned with </a:t>
            </a:r>
            <a:r>
              <a:rPr lang="en-US" dirty="0">
                <a:solidFill>
                  <a:srgbClr val="FF0000"/>
                </a:solidFill>
              </a:rPr>
              <a:t>E/E </a:t>
            </a:r>
            <a:r>
              <a:rPr lang="en-US" dirty="0"/>
              <a:t>(Electrical/Electronic)</a:t>
            </a:r>
            <a:r>
              <a:rPr lang="en-US" dirty="0">
                <a:solidFill>
                  <a:srgbClr val="FF0000"/>
                </a:solidFill>
              </a:rPr>
              <a:t> system malfunctions</a:t>
            </a:r>
            <a:r>
              <a:rPr lang="en-US" dirty="0"/>
              <a:t>. It is just one part of overall vehicle safety. </a:t>
            </a:r>
          </a:p>
          <a:p>
            <a:pPr lvl="1"/>
            <a:r>
              <a:rPr lang="en-US" dirty="0"/>
              <a:t>Vehicles have a number of different systems including E/E, hydraulic, mechanical and chemical. There are a variety of other automotive standards covering topics about safety that do not concern E/E system.</a:t>
            </a:r>
          </a:p>
          <a:p>
            <a:pPr lvl="1"/>
            <a:endParaRPr lang="en-SE" dirty="0"/>
          </a:p>
        </p:txBody>
      </p:sp>
      <p:sp>
        <p:nvSpPr>
          <p:cNvPr id="4" name="Slide Number Placeholder 3">
            <a:extLst>
              <a:ext uri="{FF2B5EF4-FFF2-40B4-BE49-F238E27FC236}">
                <a16:creationId xmlns:a16="http://schemas.microsoft.com/office/drawing/2014/main" id="{A4DF7C6E-2DE0-4CC8-B8DC-13DF677FD3BE}"/>
              </a:ext>
            </a:extLst>
          </p:cNvPr>
          <p:cNvSpPr>
            <a:spLocks noGrp="1"/>
          </p:cNvSpPr>
          <p:nvPr>
            <p:ph type="sldNum" sz="quarter" idx="12"/>
          </p:nvPr>
        </p:nvSpPr>
        <p:spPr/>
        <p:txBody>
          <a:bodyPr/>
          <a:lstStyle/>
          <a:p>
            <a:pPr>
              <a:defRPr/>
            </a:pPr>
            <a:fld id="{F57F456A-00AF-44E6-8D70-638C0D0130FF}" type="slidenum">
              <a:rPr lang="en-US" altLang="zh-CN" smtClean="0"/>
              <a:pPr>
                <a:defRPr/>
              </a:pPr>
              <a:t>6</a:t>
            </a:fld>
            <a:endParaRPr lang="en-US" altLang="zh-CN"/>
          </a:p>
        </p:txBody>
      </p:sp>
    </p:spTree>
    <p:extLst>
      <p:ext uri="{BB962C8B-B14F-4D97-AF65-F5344CB8AC3E}">
        <p14:creationId xmlns:p14="http://schemas.microsoft.com/office/powerpoint/2010/main" val="1547062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53DB-CF43-4535-AFF8-AA520D82F87B}"/>
              </a:ext>
            </a:extLst>
          </p:cNvPr>
          <p:cNvSpPr>
            <a:spLocks noGrp="1"/>
          </p:cNvSpPr>
          <p:nvPr>
            <p:ph type="title"/>
          </p:nvPr>
        </p:nvSpPr>
        <p:spPr/>
        <p:txBody>
          <a:bodyPr/>
          <a:lstStyle/>
          <a:p>
            <a:r>
              <a:rPr lang="en-US" sz="3200" dirty="0"/>
              <a:t>Additional Categories of Technical Safety Requirements</a:t>
            </a:r>
            <a:endParaRPr lang="en-SE" sz="3200" dirty="0"/>
          </a:p>
        </p:txBody>
      </p:sp>
      <p:sp>
        <p:nvSpPr>
          <p:cNvPr id="3" name="Content Placeholder 2">
            <a:extLst>
              <a:ext uri="{FF2B5EF4-FFF2-40B4-BE49-F238E27FC236}">
                <a16:creationId xmlns:a16="http://schemas.microsoft.com/office/drawing/2014/main" id="{A3215357-8906-4230-B6B7-5E17160134C5}"/>
              </a:ext>
            </a:extLst>
          </p:cNvPr>
          <p:cNvSpPr>
            <a:spLocks noGrp="1"/>
          </p:cNvSpPr>
          <p:nvPr>
            <p:ph idx="1"/>
          </p:nvPr>
        </p:nvSpPr>
        <p:spPr>
          <a:xfrm>
            <a:off x="251520" y="1295400"/>
            <a:ext cx="8640959" cy="3501752"/>
          </a:xfrm>
        </p:spPr>
        <p:txBody>
          <a:bodyPr>
            <a:normAutofit fontScale="92500" lnSpcReduction="20000"/>
          </a:bodyPr>
          <a:lstStyle/>
          <a:p>
            <a:r>
              <a:rPr lang="en-US" dirty="0"/>
              <a:t>1. Detecting faults within a system</a:t>
            </a:r>
          </a:p>
          <a:p>
            <a:pPr lvl="1"/>
            <a:r>
              <a:rPr lang="en-US" dirty="0"/>
              <a:t>“The validity and integrity of the data transmission for ‘</a:t>
            </a:r>
            <a:r>
              <a:rPr lang="en-US" dirty="0" err="1"/>
              <a:t>LDW_Torque_Request</a:t>
            </a:r>
            <a:r>
              <a:rPr lang="en-US" dirty="0"/>
              <a:t>’ signal shall be ensured.”</a:t>
            </a:r>
          </a:p>
          <a:p>
            <a:r>
              <a:rPr lang="en-US" dirty="0"/>
              <a:t>2. Detecting faults in an external device interacting with the system</a:t>
            </a:r>
          </a:p>
          <a:p>
            <a:pPr lvl="1"/>
            <a:r>
              <a:rPr lang="en-US" dirty="0"/>
              <a:t>The Anti-Lock Brake ECU might send vehicle speed data to the Electronic Power Steering ECU.  CRCs (Cyclic Redundancy checks) or alive counters can be used to detect fault in data transmission.</a:t>
            </a:r>
          </a:p>
        </p:txBody>
      </p:sp>
      <p:sp>
        <p:nvSpPr>
          <p:cNvPr id="4" name="Slide Number Placeholder 3">
            <a:extLst>
              <a:ext uri="{FF2B5EF4-FFF2-40B4-BE49-F238E27FC236}">
                <a16:creationId xmlns:a16="http://schemas.microsoft.com/office/drawing/2014/main" id="{4067D24C-CA7A-4B57-8856-166417C84644}"/>
              </a:ext>
            </a:extLst>
          </p:cNvPr>
          <p:cNvSpPr>
            <a:spLocks noGrp="1"/>
          </p:cNvSpPr>
          <p:nvPr>
            <p:ph type="sldNum" sz="quarter" idx="12"/>
          </p:nvPr>
        </p:nvSpPr>
        <p:spPr/>
        <p:txBody>
          <a:bodyPr/>
          <a:lstStyle/>
          <a:p>
            <a:pPr>
              <a:defRPr/>
            </a:pPr>
            <a:fld id="{F57F456A-00AF-44E6-8D70-638C0D0130FF}" type="slidenum">
              <a:rPr lang="en-US" altLang="zh-CN" smtClean="0"/>
              <a:pPr>
                <a:defRPr/>
              </a:pPr>
              <a:t>60</a:t>
            </a:fld>
            <a:endParaRPr lang="en-US" altLang="zh-CN"/>
          </a:p>
        </p:txBody>
      </p:sp>
      <p:pic>
        <p:nvPicPr>
          <p:cNvPr id="6" name="Picture 5">
            <a:extLst>
              <a:ext uri="{FF2B5EF4-FFF2-40B4-BE49-F238E27FC236}">
                <a16:creationId xmlns:a16="http://schemas.microsoft.com/office/drawing/2014/main" id="{90E1AF6D-C533-403D-89A6-0B24419AFD18}"/>
              </a:ext>
            </a:extLst>
          </p:cNvPr>
          <p:cNvPicPr>
            <a:picLocks noChangeAspect="1"/>
          </p:cNvPicPr>
          <p:nvPr/>
        </p:nvPicPr>
        <p:blipFill>
          <a:blip r:embed="rId3"/>
          <a:stretch>
            <a:fillRect/>
          </a:stretch>
        </p:blipFill>
        <p:spPr>
          <a:xfrm>
            <a:off x="827584" y="4737534"/>
            <a:ext cx="7693369" cy="1871654"/>
          </a:xfrm>
          <a:prstGeom prst="rect">
            <a:avLst/>
          </a:prstGeom>
        </p:spPr>
      </p:pic>
    </p:spTree>
    <p:extLst>
      <p:ext uri="{BB962C8B-B14F-4D97-AF65-F5344CB8AC3E}">
        <p14:creationId xmlns:p14="http://schemas.microsoft.com/office/powerpoint/2010/main" val="4250598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FF920-FF11-48BB-AC54-324C29920461}"/>
              </a:ext>
            </a:extLst>
          </p:cNvPr>
          <p:cNvSpPr>
            <a:spLocks noGrp="1"/>
          </p:cNvSpPr>
          <p:nvPr>
            <p:ph type="title"/>
          </p:nvPr>
        </p:nvSpPr>
        <p:spPr/>
        <p:txBody>
          <a:bodyPr/>
          <a:lstStyle/>
          <a:p>
            <a:r>
              <a:rPr lang="en-US" sz="3200" dirty="0"/>
              <a:t>Additional Categories of Technical Safety Requirements</a:t>
            </a:r>
            <a:endParaRPr lang="en-SE" sz="3200" dirty="0"/>
          </a:p>
        </p:txBody>
      </p:sp>
      <p:sp>
        <p:nvSpPr>
          <p:cNvPr id="3" name="Content Placeholder 2">
            <a:extLst>
              <a:ext uri="{FF2B5EF4-FFF2-40B4-BE49-F238E27FC236}">
                <a16:creationId xmlns:a16="http://schemas.microsoft.com/office/drawing/2014/main" id="{F410664F-2623-4731-B4FB-26081BE652EE}"/>
              </a:ext>
            </a:extLst>
          </p:cNvPr>
          <p:cNvSpPr>
            <a:spLocks noGrp="1"/>
          </p:cNvSpPr>
          <p:nvPr>
            <p:ph idx="1"/>
          </p:nvPr>
        </p:nvSpPr>
        <p:spPr>
          <a:xfrm>
            <a:off x="457200" y="1295400"/>
            <a:ext cx="8229600" cy="2709664"/>
          </a:xfrm>
        </p:spPr>
        <p:txBody>
          <a:bodyPr>
            <a:normAutofit fontScale="62500" lnSpcReduction="20000"/>
          </a:bodyPr>
          <a:lstStyle/>
          <a:p>
            <a:r>
              <a:rPr lang="en-US" dirty="0"/>
              <a:t>3. Reaching a safe state</a:t>
            </a:r>
          </a:p>
          <a:p>
            <a:pPr lvl="1"/>
            <a:r>
              <a:rPr lang="en-US" dirty="0"/>
              <a:t>“As soon as a failure is detected by the LDW function, it shall deactivate the LDW feature and the ‘</a:t>
            </a:r>
            <a:r>
              <a:rPr lang="en-US" dirty="0" err="1"/>
              <a:t>LDW_Torque_Request</a:t>
            </a:r>
            <a:r>
              <a:rPr lang="en-US" dirty="0"/>
              <a:t>’ shall be set to zero.”</a:t>
            </a:r>
          </a:p>
          <a:p>
            <a:r>
              <a:rPr lang="en-US" dirty="0"/>
              <a:t>4. Implementing a warning and degradation concept</a:t>
            </a:r>
          </a:p>
          <a:p>
            <a:pPr lvl="1"/>
            <a:r>
              <a:rPr lang="en-US" dirty="0"/>
              <a:t>“As soon as the LDW function deactivates the LDW feature, the ‘LDW Safety’ software block shall send a signal to the car display ECU to turn on a warning light.”</a:t>
            </a:r>
          </a:p>
          <a:p>
            <a:r>
              <a:rPr lang="en-US" dirty="0"/>
              <a:t>5. Preventing latent faults 	</a:t>
            </a:r>
          </a:p>
          <a:p>
            <a:pPr lvl="1"/>
            <a:r>
              <a:rPr lang="en-US" dirty="0"/>
              <a:t>“Memory test shall be conducted at start up of the EPS ECU to check for any faults in memory.”</a:t>
            </a:r>
          </a:p>
          <a:p>
            <a:endParaRPr lang="en-SE" dirty="0"/>
          </a:p>
        </p:txBody>
      </p:sp>
      <p:sp>
        <p:nvSpPr>
          <p:cNvPr id="4" name="Slide Number Placeholder 3">
            <a:extLst>
              <a:ext uri="{FF2B5EF4-FFF2-40B4-BE49-F238E27FC236}">
                <a16:creationId xmlns:a16="http://schemas.microsoft.com/office/drawing/2014/main" id="{7BB3DA6F-566F-48E8-A832-B4A967976C55}"/>
              </a:ext>
            </a:extLst>
          </p:cNvPr>
          <p:cNvSpPr>
            <a:spLocks noGrp="1"/>
          </p:cNvSpPr>
          <p:nvPr>
            <p:ph type="sldNum" sz="quarter" idx="12"/>
          </p:nvPr>
        </p:nvSpPr>
        <p:spPr/>
        <p:txBody>
          <a:bodyPr/>
          <a:lstStyle/>
          <a:p>
            <a:pPr>
              <a:defRPr/>
            </a:pPr>
            <a:fld id="{F57F456A-00AF-44E6-8D70-638C0D0130FF}" type="slidenum">
              <a:rPr lang="en-US" altLang="zh-CN" smtClean="0"/>
              <a:pPr>
                <a:defRPr/>
              </a:pPr>
              <a:t>61</a:t>
            </a:fld>
            <a:endParaRPr lang="en-US" altLang="zh-CN"/>
          </a:p>
        </p:txBody>
      </p:sp>
      <p:pic>
        <p:nvPicPr>
          <p:cNvPr id="5" name="Picture 4">
            <a:extLst>
              <a:ext uri="{FF2B5EF4-FFF2-40B4-BE49-F238E27FC236}">
                <a16:creationId xmlns:a16="http://schemas.microsoft.com/office/drawing/2014/main" id="{7C89BA8D-1C88-46AA-8B1F-65F43E08AB72}"/>
              </a:ext>
            </a:extLst>
          </p:cNvPr>
          <p:cNvPicPr>
            <a:picLocks noChangeAspect="1"/>
          </p:cNvPicPr>
          <p:nvPr/>
        </p:nvPicPr>
        <p:blipFill>
          <a:blip r:embed="rId2"/>
          <a:stretch>
            <a:fillRect/>
          </a:stretch>
        </p:blipFill>
        <p:spPr>
          <a:xfrm>
            <a:off x="4067944" y="3681367"/>
            <a:ext cx="3200847" cy="2991267"/>
          </a:xfrm>
          <a:prstGeom prst="rect">
            <a:avLst/>
          </a:prstGeom>
        </p:spPr>
      </p:pic>
      <p:sp>
        <p:nvSpPr>
          <p:cNvPr id="6" name="Rectangle 5">
            <a:extLst>
              <a:ext uri="{FF2B5EF4-FFF2-40B4-BE49-F238E27FC236}">
                <a16:creationId xmlns:a16="http://schemas.microsoft.com/office/drawing/2014/main" id="{48CB6365-D430-4543-893A-C91B800B44BA}"/>
              </a:ext>
            </a:extLst>
          </p:cNvPr>
          <p:cNvSpPr/>
          <p:nvPr/>
        </p:nvSpPr>
        <p:spPr bwMode="auto">
          <a:xfrm>
            <a:off x="5940152" y="4187800"/>
            <a:ext cx="864096" cy="47560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86317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4A61-A031-44D8-AB75-5875086E8F8E}"/>
              </a:ext>
            </a:extLst>
          </p:cNvPr>
          <p:cNvSpPr>
            <a:spLocks noGrp="1"/>
          </p:cNvSpPr>
          <p:nvPr>
            <p:ph type="title"/>
          </p:nvPr>
        </p:nvSpPr>
        <p:spPr/>
        <p:txBody>
          <a:bodyPr/>
          <a:lstStyle/>
          <a:p>
            <a:r>
              <a:rPr lang="en-US" sz="3200" dirty="0"/>
              <a:t>Technical Safety Requirement Examples</a:t>
            </a:r>
            <a:endParaRPr lang="en-SE" sz="3200" dirty="0"/>
          </a:p>
        </p:txBody>
      </p:sp>
      <p:sp>
        <p:nvSpPr>
          <p:cNvPr id="3" name="Content Placeholder 2">
            <a:extLst>
              <a:ext uri="{FF2B5EF4-FFF2-40B4-BE49-F238E27FC236}">
                <a16:creationId xmlns:a16="http://schemas.microsoft.com/office/drawing/2014/main" id="{317A0428-1BDB-45CF-A093-C73B921A2E3C}"/>
              </a:ext>
            </a:extLst>
          </p:cNvPr>
          <p:cNvSpPr>
            <a:spLocks noGrp="1"/>
          </p:cNvSpPr>
          <p:nvPr>
            <p:ph idx="1"/>
          </p:nvPr>
        </p:nvSpPr>
        <p:spPr>
          <a:xfrm>
            <a:off x="196280" y="1098147"/>
            <a:ext cx="8871520" cy="1662348"/>
          </a:xfrm>
        </p:spPr>
        <p:txBody>
          <a:bodyPr>
            <a:normAutofit fontScale="92500" lnSpcReduction="20000"/>
          </a:bodyPr>
          <a:lstStyle/>
          <a:p>
            <a:r>
              <a:rPr lang="en-US" sz="2000" dirty="0"/>
              <a:t>Technical safety requirement inherits ASIL from its corresponding functional safety requirement.</a:t>
            </a:r>
          </a:p>
          <a:p>
            <a:pPr lvl="1"/>
            <a:r>
              <a:rPr lang="en-US" sz="1600" dirty="0"/>
              <a:t>TechSafReq01 to 04 are all based on the functional safety requirement “The lane keeping item shall ensure that the lane departure oscillating torque amplitude is below </a:t>
            </a:r>
            <a:r>
              <a:rPr lang="en-US" sz="1600" dirty="0" err="1"/>
              <a:t>Max_Torque_Amplitude</a:t>
            </a:r>
            <a:r>
              <a:rPr lang="en-US" sz="1600" dirty="0"/>
              <a:t>.” with ASIL C, hence they are all ASIL C.</a:t>
            </a:r>
          </a:p>
          <a:p>
            <a:pPr lvl="1"/>
            <a:r>
              <a:rPr lang="en-US" sz="1600" dirty="0"/>
              <a:t>TechSafReq05 is ASIL A, since ISO 26262 says that “latent fault detection for ASIL C requirement can be labeled ASIL A.”</a:t>
            </a:r>
          </a:p>
          <a:p>
            <a:pPr lvl="1"/>
            <a:endParaRPr lang="en-US" sz="1600" dirty="0"/>
          </a:p>
          <a:p>
            <a:pPr lvl="1"/>
            <a:endParaRPr lang="en-SE" sz="1600" dirty="0"/>
          </a:p>
        </p:txBody>
      </p:sp>
      <p:sp>
        <p:nvSpPr>
          <p:cNvPr id="4" name="Slide Number Placeholder 3">
            <a:extLst>
              <a:ext uri="{FF2B5EF4-FFF2-40B4-BE49-F238E27FC236}">
                <a16:creationId xmlns:a16="http://schemas.microsoft.com/office/drawing/2014/main" id="{72DC04AC-DB6C-4888-A67E-0E41FFE521E9}"/>
              </a:ext>
            </a:extLst>
          </p:cNvPr>
          <p:cNvSpPr>
            <a:spLocks noGrp="1"/>
          </p:cNvSpPr>
          <p:nvPr>
            <p:ph type="sldNum" sz="quarter" idx="12"/>
          </p:nvPr>
        </p:nvSpPr>
        <p:spPr>
          <a:xfrm>
            <a:off x="6934200" y="6458085"/>
            <a:ext cx="2133600" cy="244475"/>
          </a:xfrm>
        </p:spPr>
        <p:txBody>
          <a:bodyPr/>
          <a:lstStyle/>
          <a:p>
            <a:pPr>
              <a:defRPr/>
            </a:pPr>
            <a:fld id="{F57F456A-00AF-44E6-8D70-638C0D0130FF}" type="slidenum">
              <a:rPr lang="en-US" altLang="zh-CN" smtClean="0"/>
              <a:pPr>
                <a:defRPr/>
              </a:pPr>
              <a:t>62</a:t>
            </a:fld>
            <a:endParaRPr lang="en-US" altLang="zh-CN"/>
          </a:p>
        </p:txBody>
      </p:sp>
      <p:pic>
        <p:nvPicPr>
          <p:cNvPr id="6" name="Picture 5">
            <a:extLst>
              <a:ext uri="{FF2B5EF4-FFF2-40B4-BE49-F238E27FC236}">
                <a16:creationId xmlns:a16="http://schemas.microsoft.com/office/drawing/2014/main" id="{D13B608A-5922-45AD-BF75-7225D29E1695}"/>
              </a:ext>
            </a:extLst>
          </p:cNvPr>
          <p:cNvPicPr>
            <a:picLocks noChangeAspect="1"/>
          </p:cNvPicPr>
          <p:nvPr/>
        </p:nvPicPr>
        <p:blipFill>
          <a:blip r:embed="rId2"/>
          <a:stretch>
            <a:fillRect/>
          </a:stretch>
        </p:blipFill>
        <p:spPr>
          <a:xfrm>
            <a:off x="1115616" y="4077130"/>
            <a:ext cx="6277851" cy="1705213"/>
          </a:xfrm>
          <a:prstGeom prst="rect">
            <a:avLst/>
          </a:prstGeom>
        </p:spPr>
      </p:pic>
      <p:graphicFrame>
        <p:nvGraphicFramePr>
          <p:cNvPr id="7" name="Table 5">
            <a:extLst>
              <a:ext uri="{FF2B5EF4-FFF2-40B4-BE49-F238E27FC236}">
                <a16:creationId xmlns:a16="http://schemas.microsoft.com/office/drawing/2014/main" id="{3DDB5F68-113A-4BBE-88A4-C769D41B43F1}"/>
              </a:ext>
            </a:extLst>
          </p:cNvPr>
          <p:cNvGraphicFramePr>
            <a:graphicFrameLocks/>
          </p:cNvGraphicFramePr>
          <p:nvPr>
            <p:extLst>
              <p:ext uri="{D42A27DB-BD31-4B8C-83A1-F6EECF244321}">
                <p14:modId xmlns:p14="http://schemas.microsoft.com/office/powerpoint/2010/main" val="3965567261"/>
              </p:ext>
            </p:extLst>
          </p:nvPr>
        </p:nvGraphicFramePr>
        <p:xfrm>
          <a:off x="243136" y="2708920"/>
          <a:ext cx="8871520" cy="3962400"/>
        </p:xfrm>
        <a:graphic>
          <a:graphicData uri="http://schemas.openxmlformats.org/drawingml/2006/table">
            <a:tbl>
              <a:tblPr firstRow="1" bandRow="1">
                <a:tableStyleId>{5C22544A-7EE6-4342-B048-85BDC9FD1C3A}</a:tableStyleId>
              </a:tblPr>
              <a:tblGrid>
                <a:gridCol w="1097897">
                  <a:extLst>
                    <a:ext uri="{9D8B030D-6E8A-4147-A177-3AD203B41FA5}">
                      <a16:colId xmlns:a16="http://schemas.microsoft.com/office/drawing/2014/main" val="924436362"/>
                    </a:ext>
                  </a:extLst>
                </a:gridCol>
                <a:gridCol w="5938134">
                  <a:extLst>
                    <a:ext uri="{9D8B030D-6E8A-4147-A177-3AD203B41FA5}">
                      <a16:colId xmlns:a16="http://schemas.microsoft.com/office/drawing/2014/main" val="3740883750"/>
                    </a:ext>
                  </a:extLst>
                </a:gridCol>
                <a:gridCol w="1070700">
                  <a:extLst>
                    <a:ext uri="{9D8B030D-6E8A-4147-A177-3AD203B41FA5}">
                      <a16:colId xmlns:a16="http://schemas.microsoft.com/office/drawing/2014/main" val="1914344588"/>
                    </a:ext>
                  </a:extLst>
                </a:gridCol>
                <a:gridCol w="764789">
                  <a:extLst>
                    <a:ext uri="{9D8B030D-6E8A-4147-A177-3AD203B41FA5}">
                      <a16:colId xmlns:a16="http://schemas.microsoft.com/office/drawing/2014/main" val="444852829"/>
                    </a:ext>
                  </a:extLst>
                </a:gridCol>
              </a:tblGrid>
              <a:tr h="288090">
                <a:tc>
                  <a:txBody>
                    <a:bodyPr/>
                    <a:lstStyle/>
                    <a:p>
                      <a:r>
                        <a:rPr lang="en-US" sz="1600" b="0" i="0" kern="1200" dirty="0">
                          <a:solidFill>
                            <a:schemeClr val="dk1"/>
                          </a:solidFill>
                          <a:effectLst/>
                          <a:latin typeface="+mn-lt"/>
                          <a:ea typeface="+mn-ea"/>
                          <a:cs typeface="+mn-cs"/>
                        </a:rPr>
                        <a:t>Req ID</a:t>
                      </a:r>
                      <a:endParaRPr lang="en-SE" sz="1600" dirty="0"/>
                    </a:p>
                  </a:txBody>
                  <a:tcPr/>
                </a:tc>
                <a:tc>
                  <a:txBody>
                    <a:bodyPr/>
                    <a:lstStyle/>
                    <a:p>
                      <a:r>
                        <a:rPr lang="en-US" sz="1600" b="0" i="0" kern="1200" dirty="0">
                          <a:solidFill>
                            <a:schemeClr val="dk1"/>
                          </a:solidFill>
                          <a:effectLst/>
                          <a:latin typeface="+mn-lt"/>
                          <a:ea typeface="+mn-ea"/>
                          <a:cs typeface="+mn-cs"/>
                        </a:rPr>
                        <a:t>Technical Safety Requirement.</a:t>
                      </a:r>
                      <a:endParaRPr lang="en-SE" sz="1600" dirty="0"/>
                    </a:p>
                  </a:txBody>
                  <a:tcPr/>
                </a:tc>
                <a:tc>
                  <a:txBody>
                    <a:bodyPr/>
                    <a:lstStyle/>
                    <a:p>
                      <a:r>
                        <a:rPr lang="en-US" sz="1600" b="0" i="0" kern="1200" dirty="0">
                          <a:solidFill>
                            <a:schemeClr val="dk1"/>
                          </a:solidFill>
                          <a:effectLst/>
                          <a:latin typeface="+mn-lt"/>
                          <a:ea typeface="+mn-ea"/>
                          <a:cs typeface="+mn-cs"/>
                        </a:rPr>
                        <a:t>FTTI</a:t>
                      </a:r>
                      <a:endParaRPr lang="en-SE" sz="1600" b="0" i="0" kern="1200" dirty="0">
                        <a:solidFill>
                          <a:schemeClr val="dk1"/>
                        </a:solidFill>
                        <a:effectLst/>
                        <a:latin typeface="+mn-lt"/>
                        <a:ea typeface="+mn-ea"/>
                        <a:cs typeface="+mn-cs"/>
                      </a:endParaRPr>
                    </a:p>
                  </a:txBody>
                  <a:tcPr/>
                </a:tc>
                <a:tc>
                  <a:txBody>
                    <a:bodyPr/>
                    <a:lstStyle/>
                    <a:p>
                      <a:r>
                        <a:rPr lang="en-US" sz="1600" b="0" i="0" kern="1200" dirty="0">
                          <a:solidFill>
                            <a:schemeClr val="dk1"/>
                          </a:solidFill>
                          <a:effectLst/>
                          <a:latin typeface="+mn-lt"/>
                          <a:ea typeface="+mn-ea"/>
                          <a:cs typeface="+mn-cs"/>
                        </a:rPr>
                        <a:t>ASIL</a:t>
                      </a:r>
                      <a:endParaRPr lang="en-SE" sz="1600" b="0" i="0" kern="1200" dirty="0">
                        <a:solidFill>
                          <a:schemeClr val="dk1"/>
                        </a:solidFill>
                        <a:effectLst/>
                        <a:latin typeface="+mn-lt"/>
                        <a:ea typeface="+mn-ea"/>
                        <a:cs typeface="+mn-cs"/>
                      </a:endParaRPr>
                    </a:p>
                  </a:txBody>
                  <a:tcPr/>
                </a:tc>
                <a:extLst>
                  <a:ext uri="{0D108BD9-81ED-4DB2-BD59-A6C34878D82A}">
                    <a16:rowId xmlns:a16="http://schemas.microsoft.com/office/drawing/2014/main" val="1258016890"/>
                  </a:ext>
                </a:extLst>
              </a:tr>
              <a:tr h="794054">
                <a:tc>
                  <a:txBody>
                    <a:bodyPr/>
                    <a:lstStyle/>
                    <a:p>
                      <a:r>
                        <a:rPr lang="en-US" sz="1600" b="0" i="0" kern="1200" dirty="0">
                          <a:solidFill>
                            <a:schemeClr val="dk1"/>
                          </a:solidFill>
                          <a:effectLst/>
                          <a:latin typeface="+mn-lt"/>
                          <a:ea typeface="+mn-ea"/>
                          <a:cs typeface="+mn-cs"/>
                        </a:rPr>
                        <a:t>TechSafReq01</a:t>
                      </a:r>
                      <a:endParaRPr lang="en-SE" sz="1600" dirty="0"/>
                    </a:p>
                  </a:txBody>
                  <a:tcPr/>
                </a:tc>
                <a:tc>
                  <a:txBody>
                    <a:bodyPr/>
                    <a:lstStyle/>
                    <a:p>
                      <a:r>
                        <a:rPr lang="en-US" sz="1600" b="0" i="0" kern="1200" dirty="0">
                          <a:solidFill>
                            <a:schemeClr val="dk1"/>
                          </a:solidFill>
                          <a:effectLst/>
                          <a:latin typeface="+mn-lt"/>
                          <a:ea typeface="+mn-ea"/>
                          <a:cs typeface="+mn-cs"/>
                        </a:rPr>
                        <a:t>The LDW safety component shall ensure that the amplitude of the '</a:t>
                      </a:r>
                      <a:r>
                        <a:rPr lang="en-US" sz="1600" b="0" i="0" kern="1200" dirty="0" err="1">
                          <a:solidFill>
                            <a:schemeClr val="dk1"/>
                          </a:solidFill>
                          <a:effectLst/>
                          <a:latin typeface="+mn-lt"/>
                          <a:ea typeface="+mn-ea"/>
                          <a:cs typeface="+mn-cs"/>
                        </a:rPr>
                        <a:t>LDW_Torque_Request</a:t>
                      </a:r>
                      <a:r>
                        <a:rPr lang="en-US" sz="1600" b="0" i="0" kern="1200" dirty="0">
                          <a:solidFill>
                            <a:schemeClr val="dk1"/>
                          </a:solidFill>
                          <a:effectLst/>
                          <a:latin typeface="+mn-lt"/>
                          <a:ea typeface="+mn-ea"/>
                          <a:cs typeface="+mn-cs"/>
                        </a:rPr>
                        <a:t>' sent to the 'Final electronic power steering Torque' component is below '</a:t>
                      </a:r>
                      <a:r>
                        <a:rPr lang="en-US" sz="1600" b="0" i="0" kern="1200" dirty="0" err="1">
                          <a:solidFill>
                            <a:schemeClr val="dk1"/>
                          </a:solidFill>
                          <a:effectLst/>
                          <a:latin typeface="+mn-lt"/>
                          <a:ea typeface="+mn-ea"/>
                          <a:cs typeface="+mn-cs"/>
                        </a:rPr>
                        <a:t>Max_Torque_Amplitude</a:t>
                      </a:r>
                      <a:r>
                        <a:rPr lang="en-US" sz="1600" b="0" i="0" kern="1200" dirty="0">
                          <a:solidFill>
                            <a:schemeClr val="dk1"/>
                          </a:solidFill>
                          <a:effectLst/>
                          <a:latin typeface="+mn-lt"/>
                          <a:ea typeface="+mn-ea"/>
                          <a:cs typeface="+mn-cs"/>
                        </a:rPr>
                        <a:t>.</a:t>
                      </a:r>
                      <a:endParaRPr lang="en-SE" sz="1600" dirty="0"/>
                    </a:p>
                  </a:txBody>
                  <a:tcPr/>
                </a:tc>
                <a:tc>
                  <a:txBody>
                    <a:bodyPr/>
                    <a:lstStyle/>
                    <a:p>
                      <a:r>
                        <a:rPr lang="en-US" sz="1600" dirty="0"/>
                        <a:t>50 </a:t>
                      </a:r>
                      <a:r>
                        <a:rPr lang="en-US" sz="1600" dirty="0" err="1"/>
                        <a:t>ms</a:t>
                      </a:r>
                      <a:endParaRPr lang="en-SE" sz="1600" dirty="0"/>
                    </a:p>
                  </a:txBody>
                  <a:tcPr/>
                </a:tc>
                <a:tc>
                  <a:txBody>
                    <a:bodyPr/>
                    <a:lstStyle/>
                    <a:p>
                      <a:r>
                        <a:rPr lang="en-US" sz="1600" dirty="0"/>
                        <a:t>C</a:t>
                      </a:r>
                      <a:endParaRPr lang="en-SE" sz="1600" dirty="0"/>
                    </a:p>
                  </a:txBody>
                  <a:tcPr/>
                </a:tc>
                <a:extLst>
                  <a:ext uri="{0D108BD9-81ED-4DB2-BD59-A6C34878D82A}">
                    <a16:rowId xmlns:a16="http://schemas.microsoft.com/office/drawing/2014/main" val="49885257"/>
                  </a:ext>
                </a:extLst>
              </a:tr>
              <a:tr h="760168">
                <a:tc>
                  <a:txBody>
                    <a:bodyPr/>
                    <a:lstStyle/>
                    <a:p>
                      <a:r>
                        <a:rPr lang="en-US" sz="1600" b="0" i="0" kern="1200" dirty="0">
                          <a:solidFill>
                            <a:schemeClr val="dk1"/>
                          </a:solidFill>
                          <a:effectLst/>
                          <a:latin typeface="+mn-lt"/>
                          <a:ea typeface="+mn-ea"/>
                          <a:cs typeface="+mn-cs"/>
                        </a:rPr>
                        <a:t>TechSafReq02</a:t>
                      </a:r>
                      <a:endParaRPr lang="en-SE" sz="1600" dirty="0"/>
                    </a:p>
                  </a:txBody>
                  <a:tcPr/>
                </a:tc>
                <a:tc>
                  <a:txBody>
                    <a:bodyPr/>
                    <a:lstStyle/>
                    <a:p>
                      <a:r>
                        <a:rPr lang="en-US" sz="1600" b="0" i="0" kern="1200" dirty="0">
                          <a:solidFill>
                            <a:schemeClr val="dk1"/>
                          </a:solidFill>
                          <a:effectLst/>
                          <a:latin typeface="+mn-lt"/>
                          <a:ea typeface="+mn-ea"/>
                          <a:cs typeface="+mn-cs"/>
                        </a:rPr>
                        <a:t>As soon as the LDW function deactivates the LDW feature, the 'LDW Safety' software block shall send a signal to the car display ECU to turn on a warning light.</a:t>
                      </a:r>
                      <a:endParaRPr lang="en-SE" sz="1600" dirty="0"/>
                    </a:p>
                  </a:txBody>
                  <a:tcPr/>
                </a:tc>
                <a:tc>
                  <a:txBody>
                    <a:bodyPr/>
                    <a:lstStyle/>
                    <a:p>
                      <a:r>
                        <a:rPr lang="en-US" sz="1600" dirty="0"/>
                        <a:t>50 </a:t>
                      </a:r>
                      <a:r>
                        <a:rPr lang="en-US" sz="1600" dirty="0" err="1"/>
                        <a:t>ms</a:t>
                      </a:r>
                      <a:endParaRPr lang="en-SE" sz="1600" dirty="0"/>
                    </a:p>
                  </a:txBody>
                  <a:tcPr/>
                </a:tc>
                <a:tc>
                  <a:txBody>
                    <a:bodyPr/>
                    <a:lstStyle/>
                    <a:p>
                      <a:r>
                        <a:rPr lang="en-US" sz="1600" dirty="0"/>
                        <a:t>C</a:t>
                      </a:r>
                      <a:endParaRPr lang="en-SE" sz="1600" dirty="0"/>
                    </a:p>
                  </a:txBody>
                  <a:tcPr/>
                </a:tc>
                <a:extLst>
                  <a:ext uri="{0D108BD9-81ED-4DB2-BD59-A6C34878D82A}">
                    <a16:rowId xmlns:a16="http://schemas.microsoft.com/office/drawing/2014/main" val="1006329981"/>
                  </a:ext>
                </a:extLst>
              </a:tr>
              <a:tr h="760168">
                <a:tc>
                  <a:txBody>
                    <a:bodyPr/>
                    <a:lstStyle/>
                    <a:p>
                      <a:r>
                        <a:rPr lang="en-US" sz="1600" b="0" i="0" kern="1200" dirty="0">
                          <a:solidFill>
                            <a:schemeClr val="dk1"/>
                          </a:solidFill>
                          <a:effectLst/>
                          <a:latin typeface="+mn-lt"/>
                          <a:ea typeface="+mn-ea"/>
                          <a:cs typeface="+mn-cs"/>
                        </a:rPr>
                        <a:t>TechSafReq03</a:t>
                      </a:r>
                      <a:endParaRPr lang="en-SE" sz="1600" dirty="0"/>
                    </a:p>
                  </a:txBody>
                  <a:tcPr/>
                </a:tc>
                <a:tc>
                  <a:txBody>
                    <a:bodyPr/>
                    <a:lstStyle/>
                    <a:p>
                      <a:r>
                        <a:rPr lang="en-US" sz="1600" b="0" i="0" kern="1200" dirty="0">
                          <a:solidFill>
                            <a:schemeClr val="dk1"/>
                          </a:solidFill>
                          <a:effectLst/>
                          <a:latin typeface="+mn-lt"/>
                          <a:ea typeface="+mn-ea"/>
                          <a:cs typeface="+mn-cs"/>
                        </a:rPr>
                        <a:t>As soon as a failure is detected by the LDW function, it shall deactivate the LDW feature and the '</a:t>
                      </a:r>
                      <a:r>
                        <a:rPr lang="en-US" sz="1600" b="0" i="0" kern="1200" dirty="0" err="1">
                          <a:solidFill>
                            <a:schemeClr val="dk1"/>
                          </a:solidFill>
                          <a:effectLst/>
                          <a:latin typeface="+mn-lt"/>
                          <a:ea typeface="+mn-ea"/>
                          <a:cs typeface="+mn-cs"/>
                        </a:rPr>
                        <a:t>LDW_Torque_Request</a:t>
                      </a:r>
                      <a:r>
                        <a:rPr lang="en-US" sz="1600" b="0" i="0" kern="1200" dirty="0">
                          <a:solidFill>
                            <a:schemeClr val="dk1"/>
                          </a:solidFill>
                          <a:effectLst/>
                          <a:latin typeface="+mn-lt"/>
                          <a:ea typeface="+mn-ea"/>
                          <a:cs typeface="+mn-cs"/>
                        </a:rPr>
                        <a:t>' shall be set to zero.</a:t>
                      </a:r>
                      <a:endParaRPr lang="en-SE" sz="1600" dirty="0"/>
                    </a:p>
                  </a:txBody>
                  <a:tcPr/>
                </a:tc>
                <a:tc>
                  <a:txBody>
                    <a:bodyPr/>
                    <a:lstStyle/>
                    <a:p>
                      <a:r>
                        <a:rPr lang="en-US" sz="1600" dirty="0"/>
                        <a:t>50 </a:t>
                      </a:r>
                      <a:r>
                        <a:rPr lang="en-US" sz="1600" dirty="0" err="1"/>
                        <a:t>ms</a:t>
                      </a:r>
                      <a:endParaRPr lang="en-SE" sz="1600" dirty="0"/>
                    </a:p>
                  </a:txBody>
                  <a:tcPr/>
                </a:tc>
                <a:tc>
                  <a:txBody>
                    <a:bodyPr/>
                    <a:lstStyle/>
                    <a:p>
                      <a:r>
                        <a:rPr lang="en-US" sz="1600" dirty="0"/>
                        <a:t>C</a:t>
                      </a:r>
                      <a:endParaRPr lang="en-SE" sz="1600" dirty="0"/>
                    </a:p>
                  </a:txBody>
                  <a:tcPr/>
                </a:tc>
                <a:extLst>
                  <a:ext uri="{0D108BD9-81ED-4DB2-BD59-A6C34878D82A}">
                    <a16:rowId xmlns:a16="http://schemas.microsoft.com/office/drawing/2014/main" val="1403759088"/>
                  </a:ext>
                </a:extLst>
              </a:tr>
              <a:tr h="534933">
                <a:tc>
                  <a:txBody>
                    <a:bodyPr/>
                    <a:lstStyle/>
                    <a:p>
                      <a:r>
                        <a:rPr lang="en-US" sz="1600" b="0" i="0" kern="1200" dirty="0">
                          <a:solidFill>
                            <a:schemeClr val="dk1"/>
                          </a:solidFill>
                          <a:effectLst/>
                          <a:latin typeface="+mn-lt"/>
                          <a:ea typeface="+mn-ea"/>
                          <a:cs typeface="+mn-cs"/>
                        </a:rPr>
                        <a:t>TechSafReq04</a:t>
                      </a:r>
                      <a:endParaRPr lang="en-SE" sz="1600" dirty="0"/>
                    </a:p>
                  </a:txBody>
                  <a:tcPr/>
                </a:tc>
                <a:tc>
                  <a:txBody>
                    <a:bodyPr/>
                    <a:lstStyle/>
                    <a:p>
                      <a:r>
                        <a:rPr lang="en-US" sz="1600" b="0" i="0" kern="1200" dirty="0">
                          <a:solidFill>
                            <a:schemeClr val="dk1"/>
                          </a:solidFill>
                          <a:effectLst/>
                          <a:latin typeface="+mn-lt"/>
                          <a:ea typeface="+mn-ea"/>
                          <a:cs typeface="+mn-cs"/>
                        </a:rPr>
                        <a:t>The validity and integrity of the data transmission for '</a:t>
                      </a:r>
                      <a:r>
                        <a:rPr lang="en-US" sz="1600" b="0" i="0" kern="1200" dirty="0" err="1">
                          <a:solidFill>
                            <a:schemeClr val="dk1"/>
                          </a:solidFill>
                          <a:effectLst/>
                          <a:latin typeface="+mn-lt"/>
                          <a:ea typeface="+mn-ea"/>
                          <a:cs typeface="+mn-cs"/>
                        </a:rPr>
                        <a:t>LDW_Torque_Request</a:t>
                      </a:r>
                      <a:r>
                        <a:rPr lang="en-US" sz="1600" b="0" i="0" kern="1200" dirty="0">
                          <a:solidFill>
                            <a:schemeClr val="dk1"/>
                          </a:solidFill>
                          <a:effectLst/>
                          <a:latin typeface="+mn-lt"/>
                          <a:ea typeface="+mn-ea"/>
                          <a:cs typeface="+mn-cs"/>
                        </a:rPr>
                        <a:t>' signal shall be ensured.</a:t>
                      </a:r>
                      <a:endParaRPr lang="en-SE" sz="1600" dirty="0"/>
                    </a:p>
                  </a:txBody>
                  <a:tcPr/>
                </a:tc>
                <a:tc>
                  <a:txBody>
                    <a:bodyPr/>
                    <a:lstStyle/>
                    <a:p>
                      <a:r>
                        <a:rPr lang="en-US" sz="1600" dirty="0"/>
                        <a:t>50 </a:t>
                      </a:r>
                      <a:r>
                        <a:rPr lang="en-US" sz="1600" dirty="0" err="1"/>
                        <a:t>ms</a:t>
                      </a:r>
                      <a:endParaRPr lang="en-SE" sz="1600" dirty="0"/>
                    </a:p>
                  </a:txBody>
                  <a:tcPr/>
                </a:tc>
                <a:tc>
                  <a:txBody>
                    <a:bodyPr/>
                    <a:lstStyle/>
                    <a:p>
                      <a:r>
                        <a:rPr lang="en-US" sz="1600" dirty="0"/>
                        <a:t>C</a:t>
                      </a:r>
                      <a:endParaRPr lang="en-SE" sz="1600" dirty="0"/>
                    </a:p>
                  </a:txBody>
                  <a:tcPr/>
                </a:tc>
                <a:extLst>
                  <a:ext uri="{0D108BD9-81ED-4DB2-BD59-A6C34878D82A}">
                    <a16:rowId xmlns:a16="http://schemas.microsoft.com/office/drawing/2014/main" val="1431168527"/>
                  </a:ext>
                </a:extLst>
              </a:tr>
              <a:tr h="534933">
                <a:tc>
                  <a:txBody>
                    <a:bodyPr/>
                    <a:lstStyle/>
                    <a:p>
                      <a:r>
                        <a:rPr lang="en-US" sz="1600" b="0" i="0" kern="1200" dirty="0">
                          <a:solidFill>
                            <a:schemeClr val="dk1"/>
                          </a:solidFill>
                          <a:effectLst/>
                          <a:latin typeface="+mn-lt"/>
                          <a:ea typeface="+mn-ea"/>
                          <a:cs typeface="+mn-cs"/>
                        </a:rPr>
                        <a:t>TechSafReq05</a:t>
                      </a:r>
                      <a:endParaRPr lang="en-SE" sz="1600" dirty="0"/>
                    </a:p>
                  </a:txBody>
                  <a:tcPr/>
                </a:tc>
                <a:tc>
                  <a:txBody>
                    <a:bodyPr/>
                    <a:lstStyle/>
                    <a:p>
                      <a:r>
                        <a:rPr lang="en-US" sz="1600" b="0" i="0" kern="1200" dirty="0">
                          <a:solidFill>
                            <a:schemeClr val="dk1"/>
                          </a:solidFill>
                          <a:effectLst/>
                          <a:latin typeface="+mn-lt"/>
                          <a:ea typeface="+mn-ea"/>
                          <a:cs typeface="+mn-cs"/>
                        </a:rPr>
                        <a:t>Memory test shall be conducted at start up of the EPS ECU to check for any faults in memory.</a:t>
                      </a:r>
                      <a:endParaRPr lang="en-SE" sz="1600" dirty="0"/>
                    </a:p>
                  </a:txBody>
                  <a:tcPr/>
                </a:tc>
                <a:tc>
                  <a:txBody>
                    <a:bodyPr/>
                    <a:lstStyle/>
                    <a:p>
                      <a:r>
                        <a:rPr lang="en-US" sz="1600" dirty="0"/>
                        <a:t>ignition cycle</a:t>
                      </a:r>
                      <a:endParaRPr lang="en-SE" sz="1600" dirty="0"/>
                    </a:p>
                  </a:txBody>
                  <a:tcPr/>
                </a:tc>
                <a:tc>
                  <a:txBody>
                    <a:bodyPr/>
                    <a:lstStyle/>
                    <a:p>
                      <a:r>
                        <a:rPr lang="en-US" sz="1600" dirty="0"/>
                        <a:t>A</a:t>
                      </a:r>
                      <a:endParaRPr lang="en-SE" sz="1600" dirty="0"/>
                    </a:p>
                  </a:txBody>
                  <a:tcPr/>
                </a:tc>
                <a:extLst>
                  <a:ext uri="{0D108BD9-81ED-4DB2-BD59-A6C34878D82A}">
                    <a16:rowId xmlns:a16="http://schemas.microsoft.com/office/drawing/2014/main" val="2019258799"/>
                  </a:ext>
                </a:extLst>
              </a:tr>
            </a:tbl>
          </a:graphicData>
        </a:graphic>
      </p:graphicFrame>
    </p:spTree>
    <p:extLst>
      <p:ext uri="{BB962C8B-B14F-4D97-AF65-F5344CB8AC3E}">
        <p14:creationId xmlns:p14="http://schemas.microsoft.com/office/powerpoint/2010/main" val="27275327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E891-F8CE-49A1-B0C1-F998892BD8D0}"/>
              </a:ext>
            </a:extLst>
          </p:cNvPr>
          <p:cNvSpPr>
            <a:spLocks noGrp="1"/>
          </p:cNvSpPr>
          <p:nvPr>
            <p:ph type="title"/>
          </p:nvPr>
        </p:nvSpPr>
        <p:spPr/>
        <p:txBody>
          <a:bodyPr>
            <a:normAutofit fontScale="90000"/>
          </a:bodyPr>
          <a:lstStyle/>
          <a:p>
            <a:r>
              <a:rPr lang="en-US" dirty="0"/>
              <a:t>Allocation of Requirements to System Architecture</a:t>
            </a:r>
          </a:p>
        </p:txBody>
      </p:sp>
      <p:sp>
        <p:nvSpPr>
          <p:cNvPr id="3" name="Content Placeholder 2">
            <a:extLst>
              <a:ext uri="{FF2B5EF4-FFF2-40B4-BE49-F238E27FC236}">
                <a16:creationId xmlns:a16="http://schemas.microsoft.com/office/drawing/2014/main" id="{5B60E11C-5A1C-4319-A590-130176B926AD}"/>
              </a:ext>
            </a:extLst>
          </p:cNvPr>
          <p:cNvSpPr>
            <a:spLocks noGrp="1"/>
          </p:cNvSpPr>
          <p:nvPr>
            <p:ph idx="1"/>
          </p:nvPr>
        </p:nvSpPr>
        <p:spPr>
          <a:xfrm>
            <a:off x="457200" y="1295400"/>
            <a:ext cx="8229600" cy="1197496"/>
          </a:xfrm>
        </p:spPr>
        <p:txBody>
          <a:bodyPr>
            <a:normAutofit fontScale="70000" lnSpcReduction="20000"/>
          </a:bodyPr>
          <a:lstStyle/>
          <a:p>
            <a:r>
              <a:rPr lang="en-US" dirty="0"/>
              <a:t>TechSafReq01 to 05 have been allocated to </a:t>
            </a:r>
            <a:r>
              <a:rPr lang="en-US" kern="1200" dirty="0">
                <a:latin typeface="Arial" charset="0"/>
              </a:rPr>
              <a:t>different software elements such as the "LDW Safety Functionality" block, the "Data Transmission Integrity Check", or other relevant blocks inside the EPS ECU.</a:t>
            </a:r>
            <a:endParaRPr lang="en-SE" dirty="0"/>
          </a:p>
        </p:txBody>
      </p:sp>
      <p:sp>
        <p:nvSpPr>
          <p:cNvPr id="4" name="Slide Number Placeholder 3">
            <a:extLst>
              <a:ext uri="{FF2B5EF4-FFF2-40B4-BE49-F238E27FC236}">
                <a16:creationId xmlns:a16="http://schemas.microsoft.com/office/drawing/2014/main" id="{89C70463-9401-4D61-9999-168643F59C7E}"/>
              </a:ext>
            </a:extLst>
          </p:cNvPr>
          <p:cNvSpPr>
            <a:spLocks noGrp="1"/>
          </p:cNvSpPr>
          <p:nvPr>
            <p:ph type="sldNum" sz="quarter" idx="12"/>
          </p:nvPr>
        </p:nvSpPr>
        <p:spPr/>
        <p:txBody>
          <a:bodyPr/>
          <a:lstStyle/>
          <a:p>
            <a:pPr>
              <a:defRPr/>
            </a:pPr>
            <a:fld id="{F57F456A-00AF-44E6-8D70-638C0D0130FF}" type="slidenum">
              <a:rPr lang="en-US" altLang="zh-CN" smtClean="0"/>
              <a:pPr>
                <a:defRPr/>
              </a:pPr>
              <a:t>63</a:t>
            </a:fld>
            <a:endParaRPr lang="en-US" altLang="zh-CN"/>
          </a:p>
        </p:txBody>
      </p:sp>
      <p:pic>
        <p:nvPicPr>
          <p:cNvPr id="10" name="Picture 9">
            <a:extLst>
              <a:ext uri="{FF2B5EF4-FFF2-40B4-BE49-F238E27FC236}">
                <a16:creationId xmlns:a16="http://schemas.microsoft.com/office/drawing/2014/main" id="{019026F3-C48A-4210-A941-8C2736F0830C}"/>
              </a:ext>
            </a:extLst>
          </p:cNvPr>
          <p:cNvPicPr>
            <a:picLocks noChangeAspect="1"/>
          </p:cNvPicPr>
          <p:nvPr/>
        </p:nvPicPr>
        <p:blipFill>
          <a:blip r:embed="rId3"/>
          <a:stretch>
            <a:fillRect/>
          </a:stretch>
        </p:blipFill>
        <p:spPr>
          <a:xfrm>
            <a:off x="457200" y="2420888"/>
            <a:ext cx="8251253" cy="4353622"/>
          </a:xfrm>
          <a:prstGeom prst="rect">
            <a:avLst/>
          </a:prstGeom>
        </p:spPr>
      </p:pic>
    </p:spTree>
    <p:extLst>
      <p:ext uri="{BB962C8B-B14F-4D97-AF65-F5344CB8AC3E}">
        <p14:creationId xmlns:p14="http://schemas.microsoft.com/office/powerpoint/2010/main" val="20391736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04F6-B111-4E8B-ACAF-13F988CED508}"/>
              </a:ext>
            </a:extLst>
          </p:cNvPr>
          <p:cNvSpPr>
            <a:spLocks noGrp="1"/>
          </p:cNvSpPr>
          <p:nvPr>
            <p:ph type="title"/>
          </p:nvPr>
        </p:nvSpPr>
        <p:spPr/>
        <p:txBody>
          <a:bodyPr/>
          <a:lstStyle/>
          <a:p>
            <a:r>
              <a:rPr lang="en-US" sz="3600" dirty="0"/>
              <a:t>Allocation of Requirements to System Architecture: Notable Points</a:t>
            </a:r>
            <a:endParaRPr lang="en-SE" sz="3600" dirty="0"/>
          </a:p>
        </p:txBody>
      </p:sp>
      <p:sp>
        <p:nvSpPr>
          <p:cNvPr id="3" name="Content Placeholder 2">
            <a:extLst>
              <a:ext uri="{FF2B5EF4-FFF2-40B4-BE49-F238E27FC236}">
                <a16:creationId xmlns:a16="http://schemas.microsoft.com/office/drawing/2014/main" id="{B2A83FD0-F6CC-4D50-AF4D-FE48E604E0B9}"/>
              </a:ext>
            </a:extLst>
          </p:cNvPr>
          <p:cNvSpPr>
            <a:spLocks noGrp="1"/>
          </p:cNvSpPr>
          <p:nvPr>
            <p:ph idx="1"/>
          </p:nvPr>
        </p:nvSpPr>
        <p:spPr/>
        <p:txBody>
          <a:bodyPr>
            <a:normAutofit fontScale="77500" lnSpcReduction="20000"/>
          </a:bodyPr>
          <a:lstStyle/>
          <a:p>
            <a:r>
              <a:rPr lang="en-US" dirty="0"/>
              <a:t>Elements inherit the highest ASIL from the technical safety requirements. So if the same software element provides functionality to the LDW function (ASIL C) and LKA function (ASIL B), the higher ASIL wins (ASIL C).</a:t>
            </a:r>
          </a:p>
          <a:p>
            <a:r>
              <a:rPr lang="en-US" dirty="0"/>
              <a:t>If an element contains </a:t>
            </a:r>
            <a:r>
              <a:rPr lang="en-US" dirty="0" err="1"/>
              <a:t>subelements</a:t>
            </a:r>
            <a:r>
              <a:rPr lang="en-US" dirty="0"/>
              <a:t> with different ASILs, both sub-elements receive the highest ASIL. The exception is if the criteria for coexistence is met: </a:t>
            </a:r>
          </a:p>
          <a:p>
            <a:pPr lvl="1"/>
            <a:r>
              <a:rPr lang="en-US" dirty="0"/>
              <a:t>If a failure in one sub-element will not affect the other sub-element, then the sub-elements can have different ASILs.</a:t>
            </a:r>
          </a:p>
          <a:p>
            <a:r>
              <a:rPr lang="en-US" dirty="0"/>
              <a:t>Internal and external interfaces for safety-related elements need to be clearly defined. This way non-safety related elements are clearly identified as well.</a:t>
            </a:r>
          </a:p>
          <a:p>
            <a:endParaRPr lang="en-SE" dirty="0"/>
          </a:p>
        </p:txBody>
      </p:sp>
      <p:sp>
        <p:nvSpPr>
          <p:cNvPr id="4" name="Slide Number Placeholder 3">
            <a:extLst>
              <a:ext uri="{FF2B5EF4-FFF2-40B4-BE49-F238E27FC236}">
                <a16:creationId xmlns:a16="http://schemas.microsoft.com/office/drawing/2014/main" id="{760FE973-8833-4824-B359-A78F4549AFD4}"/>
              </a:ext>
            </a:extLst>
          </p:cNvPr>
          <p:cNvSpPr>
            <a:spLocks noGrp="1"/>
          </p:cNvSpPr>
          <p:nvPr>
            <p:ph type="sldNum" sz="quarter" idx="12"/>
          </p:nvPr>
        </p:nvSpPr>
        <p:spPr/>
        <p:txBody>
          <a:bodyPr/>
          <a:lstStyle/>
          <a:p>
            <a:pPr>
              <a:defRPr/>
            </a:pPr>
            <a:fld id="{F57F456A-00AF-44E6-8D70-638C0D0130FF}" type="slidenum">
              <a:rPr lang="en-US" altLang="zh-CN" smtClean="0"/>
              <a:pPr>
                <a:defRPr/>
              </a:pPr>
              <a:t>64</a:t>
            </a:fld>
            <a:endParaRPr lang="en-US" altLang="zh-CN"/>
          </a:p>
        </p:txBody>
      </p:sp>
    </p:spTree>
    <p:extLst>
      <p:ext uri="{BB962C8B-B14F-4D97-AF65-F5344CB8AC3E}">
        <p14:creationId xmlns:p14="http://schemas.microsoft.com/office/powerpoint/2010/main" val="1086540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AC2C6-F153-40F4-AC63-30D397CF4D1A}"/>
              </a:ext>
            </a:extLst>
          </p:cNvPr>
          <p:cNvSpPr>
            <a:spLocks noGrp="1"/>
          </p:cNvSpPr>
          <p:nvPr>
            <p:ph type="title"/>
          </p:nvPr>
        </p:nvSpPr>
        <p:spPr/>
        <p:txBody>
          <a:bodyPr/>
          <a:lstStyle/>
          <a:p>
            <a:r>
              <a:rPr lang="en-US" dirty="0"/>
              <a:t>Outline</a:t>
            </a:r>
            <a:endParaRPr lang="en-SE" dirty="0"/>
          </a:p>
        </p:txBody>
      </p:sp>
      <p:sp>
        <p:nvSpPr>
          <p:cNvPr id="3" name="Content Placeholder 2">
            <a:extLst>
              <a:ext uri="{FF2B5EF4-FFF2-40B4-BE49-F238E27FC236}">
                <a16:creationId xmlns:a16="http://schemas.microsoft.com/office/drawing/2014/main" id="{0F57E1F0-1BCA-4074-A953-6FD847A04740}"/>
              </a:ext>
            </a:extLst>
          </p:cNvPr>
          <p:cNvSpPr>
            <a:spLocks noGrp="1"/>
          </p:cNvSpPr>
          <p:nvPr>
            <p:ph idx="1"/>
          </p:nvPr>
        </p:nvSpPr>
        <p:spPr/>
        <p:txBody>
          <a:bodyPr>
            <a:normAutofit/>
          </a:bodyPr>
          <a:lstStyle/>
          <a:p>
            <a:r>
              <a:rPr lang="en-US" dirty="0"/>
              <a:t>Introduction to functional safety</a:t>
            </a:r>
          </a:p>
          <a:p>
            <a:r>
              <a:rPr lang="en-US" dirty="0"/>
              <a:t>Hazard Analysis and Risk Assessment (HARA)</a:t>
            </a:r>
          </a:p>
          <a:p>
            <a:r>
              <a:rPr lang="en-US" dirty="0"/>
              <a:t>Functional Safety Concept</a:t>
            </a:r>
          </a:p>
          <a:p>
            <a:r>
              <a:rPr lang="en-US" dirty="0"/>
              <a:t>Technical Safety Concept </a:t>
            </a:r>
          </a:p>
          <a:p>
            <a:r>
              <a:rPr lang="en-US" dirty="0">
                <a:solidFill>
                  <a:srgbClr val="FF0000"/>
                </a:solidFill>
              </a:rPr>
              <a:t>Functional Safety for Hardware and Software</a:t>
            </a:r>
            <a:endParaRPr lang="en-SE" dirty="0">
              <a:solidFill>
                <a:srgbClr val="FF0000"/>
              </a:solidFill>
            </a:endParaRPr>
          </a:p>
        </p:txBody>
      </p:sp>
      <p:sp>
        <p:nvSpPr>
          <p:cNvPr id="4" name="Slide Number Placeholder 3">
            <a:extLst>
              <a:ext uri="{FF2B5EF4-FFF2-40B4-BE49-F238E27FC236}">
                <a16:creationId xmlns:a16="http://schemas.microsoft.com/office/drawing/2014/main" id="{C8EA336D-47A8-453C-B3B9-78883635758E}"/>
              </a:ext>
            </a:extLst>
          </p:cNvPr>
          <p:cNvSpPr>
            <a:spLocks noGrp="1"/>
          </p:cNvSpPr>
          <p:nvPr>
            <p:ph type="sldNum" sz="quarter" idx="12"/>
          </p:nvPr>
        </p:nvSpPr>
        <p:spPr/>
        <p:txBody>
          <a:bodyPr/>
          <a:lstStyle/>
          <a:p>
            <a:pPr>
              <a:defRPr/>
            </a:pPr>
            <a:fld id="{F57F456A-00AF-44E6-8D70-638C0D0130FF}" type="slidenum">
              <a:rPr lang="en-US" altLang="zh-CN" smtClean="0"/>
              <a:pPr>
                <a:defRPr/>
              </a:pPr>
              <a:t>65</a:t>
            </a:fld>
            <a:endParaRPr lang="en-US" altLang="zh-CN"/>
          </a:p>
        </p:txBody>
      </p:sp>
    </p:spTree>
    <p:extLst>
      <p:ext uri="{BB962C8B-B14F-4D97-AF65-F5344CB8AC3E}">
        <p14:creationId xmlns:p14="http://schemas.microsoft.com/office/powerpoint/2010/main" val="34735552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F3DA29-D377-4C98-8889-D9D5A44CEE0C}"/>
              </a:ext>
            </a:extLst>
          </p:cNvPr>
          <p:cNvSpPr>
            <a:spLocks noGrp="1"/>
          </p:cNvSpPr>
          <p:nvPr>
            <p:ph idx="1"/>
          </p:nvPr>
        </p:nvSpPr>
        <p:spPr>
          <a:xfrm>
            <a:off x="46911" y="1295399"/>
            <a:ext cx="4416819" cy="3126563"/>
          </a:xfrm>
        </p:spPr>
        <p:txBody>
          <a:bodyPr>
            <a:normAutofit fontScale="92500"/>
          </a:bodyPr>
          <a:lstStyle/>
          <a:p>
            <a:r>
              <a:rPr lang="en-US" dirty="0"/>
              <a:t>After so much requirements engineering, finally we are ready to develop some hardware and software!</a:t>
            </a:r>
            <a:endParaRPr lang="en-SE" dirty="0"/>
          </a:p>
        </p:txBody>
      </p:sp>
      <p:sp>
        <p:nvSpPr>
          <p:cNvPr id="4" name="Slide Number Placeholder 3">
            <a:extLst>
              <a:ext uri="{FF2B5EF4-FFF2-40B4-BE49-F238E27FC236}">
                <a16:creationId xmlns:a16="http://schemas.microsoft.com/office/drawing/2014/main" id="{4C7F1BC7-47C8-41E4-8409-FE53D01D840E}"/>
              </a:ext>
            </a:extLst>
          </p:cNvPr>
          <p:cNvSpPr>
            <a:spLocks noGrp="1"/>
          </p:cNvSpPr>
          <p:nvPr>
            <p:ph type="sldNum" sz="quarter" idx="12"/>
          </p:nvPr>
        </p:nvSpPr>
        <p:spPr/>
        <p:txBody>
          <a:bodyPr/>
          <a:lstStyle/>
          <a:p>
            <a:pPr>
              <a:defRPr/>
            </a:pPr>
            <a:fld id="{F57F456A-00AF-44E6-8D70-638C0D0130FF}" type="slidenum">
              <a:rPr lang="en-US" altLang="zh-CN" smtClean="0"/>
              <a:pPr>
                <a:defRPr/>
              </a:pPr>
              <a:t>66</a:t>
            </a:fld>
            <a:endParaRPr lang="en-US" altLang="zh-CN"/>
          </a:p>
        </p:txBody>
      </p:sp>
      <p:sp>
        <p:nvSpPr>
          <p:cNvPr id="6" name="Slide Number Placeholder 3">
            <a:extLst>
              <a:ext uri="{FF2B5EF4-FFF2-40B4-BE49-F238E27FC236}">
                <a16:creationId xmlns:a16="http://schemas.microsoft.com/office/drawing/2014/main" id="{4A30998C-5ED9-4635-B081-150DA71419F2}"/>
              </a:ext>
            </a:extLst>
          </p:cNvPr>
          <p:cNvSpPr txBox="1">
            <a:spLocks/>
          </p:cNvSpPr>
          <p:nvPr/>
        </p:nvSpPr>
        <p:spPr bwMode="auto">
          <a:xfrm>
            <a:off x="6934200" y="653003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F57F456A-00AF-44E6-8D70-638C0D0130FF}" type="slidenum">
              <a:rPr lang="en-US" altLang="zh-CN" smtClean="0"/>
              <a:pPr>
                <a:defRPr/>
              </a:pPr>
              <a:t>66</a:t>
            </a:fld>
            <a:endParaRPr lang="en-US" altLang="zh-CN"/>
          </a:p>
        </p:txBody>
      </p:sp>
      <p:pic>
        <p:nvPicPr>
          <p:cNvPr id="7" name="Picture 6">
            <a:extLst>
              <a:ext uri="{FF2B5EF4-FFF2-40B4-BE49-F238E27FC236}">
                <a16:creationId xmlns:a16="http://schemas.microsoft.com/office/drawing/2014/main" id="{8127602C-D40E-4070-A66E-8105E27AEDF3}"/>
              </a:ext>
            </a:extLst>
          </p:cNvPr>
          <p:cNvPicPr>
            <a:picLocks noChangeAspect="1"/>
          </p:cNvPicPr>
          <p:nvPr/>
        </p:nvPicPr>
        <p:blipFill>
          <a:blip r:embed="rId2"/>
          <a:stretch>
            <a:fillRect/>
          </a:stretch>
        </p:blipFill>
        <p:spPr>
          <a:xfrm>
            <a:off x="4463730" y="-80155"/>
            <a:ext cx="4587627" cy="6858000"/>
          </a:xfrm>
          <a:prstGeom prst="rect">
            <a:avLst/>
          </a:prstGeom>
        </p:spPr>
      </p:pic>
      <p:sp>
        <p:nvSpPr>
          <p:cNvPr id="8" name="Rectangle 7">
            <a:extLst>
              <a:ext uri="{FF2B5EF4-FFF2-40B4-BE49-F238E27FC236}">
                <a16:creationId xmlns:a16="http://schemas.microsoft.com/office/drawing/2014/main" id="{D1CC2EBC-1799-47F5-A7D2-43FA201AF5F9}"/>
              </a:ext>
            </a:extLst>
          </p:cNvPr>
          <p:cNvSpPr/>
          <p:nvPr/>
        </p:nvSpPr>
        <p:spPr bwMode="auto">
          <a:xfrm>
            <a:off x="5869134" y="3019901"/>
            <a:ext cx="1866628" cy="657887"/>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22AA95ED-DEA6-46FE-B103-18914FAAEA5B}"/>
              </a:ext>
            </a:extLst>
          </p:cNvPr>
          <p:cNvPicPr>
            <a:picLocks noChangeAspect="1"/>
          </p:cNvPicPr>
          <p:nvPr/>
        </p:nvPicPr>
        <p:blipFill>
          <a:blip r:embed="rId3"/>
          <a:stretch>
            <a:fillRect/>
          </a:stretch>
        </p:blipFill>
        <p:spPr>
          <a:xfrm>
            <a:off x="46911" y="4421963"/>
            <a:ext cx="5739717" cy="2281274"/>
          </a:xfrm>
          <a:prstGeom prst="rect">
            <a:avLst/>
          </a:prstGeom>
        </p:spPr>
      </p:pic>
      <p:sp>
        <p:nvSpPr>
          <p:cNvPr id="10" name="Title 9">
            <a:extLst>
              <a:ext uri="{FF2B5EF4-FFF2-40B4-BE49-F238E27FC236}">
                <a16:creationId xmlns:a16="http://schemas.microsoft.com/office/drawing/2014/main" id="{7D2B717F-E025-4AE5-B1C5-0AF93EAA791E}"/>
              </a:ext>
            </a:extLst>
          </p:cNvPr>
          <p:cNvSpPr>
            <a:spLocks noGrp="1"/>
          </p:cNvSpPr>
          <p:nvPr>
            <p:ph type="title"/>
          </p:nvPr>
        </p:nvSpPr>
        <p:spPr>
          <a:xfrm>
            <a:off x="323528" y="274638"/>
            <a:ext cx="4248472" cy="868362"/>
          </a:xfrm>
        </p:spPr>
        <p:txBody>
          <a:bodyPr>
            <a:noAutofit/>
          </a:bodyPr>
          <a:lstStyle/>
          <a:p>
            <a:r>
              <a:rPr lang="en-US" sz="2800" dirty="0"/>
              <a:t>Functional Safety for Hardware and Software</a:t>
            </a:r>
            <a:endParaRPr lang="en-SE" sz="2800" dirty="0"/>
          </a:p>
        </p:txBody>
      </p:sp>
    </p:spTree>
    <p:extLst>
      <p:ext uri="{BB962C8B-B14F-4D97-AF65-F5344CB8AC3E}">
        <p14:creationId xmlns:p14="http://schemas.microsoft.com/office/powerpoint/2010/main" val="3901148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36F0-5E8D-4641-8972-B7E3413EA874}"/>
              </a:ext>
            </a:extLst>
          </p:cNvPr>
          <p:cNvSpPr>
            <a:spLocks noGrp="1"/>
          </p:cNvSpPr>
          <p:nvPr>
            <p:ph type="title"/>
          </p:nvPr>
        </p:nvSpPr>
        <p:spPr/>
        <p:txBody>
          <a:bodyPr>
            <a:normAutofit fontScale="90000"/>
          </a:bodyPr>
          <a:lstStyle/>
          <a:p>
            <a:r>
              <a:rPr lang="en-US" dirty="0"/>
              <a:t>Hardware and Software Product Development Life-Cycle</a:t>
            </a:r>
            <a:endParaRPr lang="en-SE" dirty="0"/>
          </a:p>
        </p:txBody>
      </p:sp>
      <p:sp>
        <p:nvSpPr>
          <p:cNvPr id="3" name="Content Placeholder 2">
            <a:extLst>
              <a:ext uri="{FF2B5EF4-FFF2-40B4-BE49-F238E27FC236}">
                <a16:creationId xmlns:a16="http://schemas.microsoft.com/office/drawing/2014/main" id="{E9D7D66F-44CE-4356-8F27-97E454F1DC31}"/>
              </a:ext>
            </a:extLst>
          </p:cNvPr>
          <p:cNvSpPr>
            <a:spLocks noGrp="1"/>
          </p:cNvSpPr>
          <p:nvPr>
            <p:ph idx="1"/>
          </p:nvPr>
        </p:nvSpPr>
        <p:spPr>
          <a:xfrm>
            <a:off x="457200" y="1295400"/>
            <a:ext cx="8229600" cy="3213720"/>
          </a:xfrm>
        </p:spPr>
        <p:txBody>
          <a:bodyPr>
            <a:normAutofit fontScale="62500" lnSpcReduction="20000"/>
          </a:bodyPr>
          <a:lstStyle/>
          <a:p>
            <a:r>
              <a:rPr lang="en-US" dirty="0"/>
              <a:t>The general idea represented in each V stays the same; first, you specify safety requirements. Then you allocate these requirements to a system architecture. Finally you test, integrate, and verify. </a:t>
            </a:r>
          </a:p>
          <a:p>
            <a:r>
              <a:rPr lang="en-US" dirty="0"/>
              <a:t>But there is an extra step on the hardware and software sides. </a:t>
            </a:r>
          </a:p>
          <a:p>
            <a:pPr lvl="1"/>
            <a:r>
              <a:rPr lang="en-US" dirty="0"/>
              <a:t>For hardware, the V model includes sections about hardware architectural metrics and evaluation of random hardware failures. </a:t>
            </a:r>
          </a:p>
          <a:p>
            <a:pPr lvl="1"/>
            <a:r>
              <a:rPr lang="en-US" dirty="0"/>
              <a:t>For software, there is an architectural design section as well as a unit design section. </a:t>
            </a:r>
          </a:p>
          <a:p>
            <a:pPr lvl="2"/>
            <a:r>
              <a:rPr lang="en-US" dirty="0"/>
              <a:t>A unit is a smaller part of a software architecture, e.g., could be a software driver to read raw data from a camera sensor.</a:t>
            </a:r>
            <a:br>
              <a:rPr lang="en-US" b="1" dirty="0">
                <a:hlinkClick r:id="rId3"/>
              </a:rPr>
            </a:br>
            <a:endParaRPr lang="en-SE" dirty="0"/>
          </a:p>
        </p:txBody>
      </p:sp>
      <p:sp>
        <p:nvSpPr>
          <p:cNvPr id="4" name="Slide Number Placeholder 3">
            <a:extLst>
              <a:ext uri="{FF2B5EF4-FFF2-40B4-BE49-F238E27FC236}">
                <a16:creationId xmlns:a16="http://schemas.microsoft.com/office/drawing/2014/main" id="{A12B6E5D-AB27-4957-B234-D445CCC14CE8}"/>
              </a:ext>
            </a:extLst>
          </p:cNvPr>
          <p:cNvSpPr>
            <a:spLocks noGrp="1"/>
          </p:cNvSpPr>
          <p:nvPr>
            <p:ph type="sldNum" sz="quarter" idx="12"/>
          </p:nvPr>
        </p:nvSpPr>
        <p:spPr/>
        <p:txBody>
          <a:bodyPr/>
          <a:lstStyle/>
          <a:p>
            <a:pPr>
              <a:defRPr/>
            </a:pPr>
            <a:fld id="{F57F456A-00AF-44E6-8D70-638C0D0130FF}" type="slidenum">
              <a:rPr lang="en-US" altLang="zh-CN" smtClean="0"/>
              <a:pPr>
                <a:defRPr/>
              </a:pPr>
              <a:t>67</a:t>
            </a:fld>
            <a:endParaRPr lang="en-US" altLang="zh-CN"/>
          </a:p>
        </p:txBody>
      </p:sp>
      <p:pic>
        <p:nvPicPr>
          <p:cNvPr id="5" name="Picture 4">
            <a:extLst>
              <a:ext uri="{FF2B5EF4-FFF2-40B4-BE49-F238E27FC236}">
                <a16:creationId xmlns:a16="http://schemas.microsoft.com/office/drawing/2014/main" id="{0A76D694-9862-4954-AE25-ED626B4EDBDA}"/>
              </a:ext>
            </a:extLst>
          </p:cNvPr>
          <p:cNvPicPr>
            <a:picLocks noChangeAspect="1"/>
          </p:cNvPicPr>
          <p:nvPr/>
        </p:nvPicPr>
        <p:blipFill>
          <a:blip r:embed="rId4"/>
          <a:stretch>
            <a:fillRect/>
          </a:stretch>
        </p:blipFill>
        <p:spPr>
          <a:xfrm>
            <a:off x="166646" y="4005064"/>
            <a:ext cx="4443536" cy="2331690"/>
          </a:xfrm>
          <a:prstGeom prst="rect">
            <a:avLst/>
          </a:prstGeom>
        </p:spPr>
      </p:pic>
      <p:pic>
        <p:nvPicPr>
          <p:cNvPr id="6" name="Picture 5">
            <a:extLst>
              <a:ext uri="{FF2B5EF4-FFF2-40B4-BE49-F238E27FC236}">
                <a16:creationId xmlns:a16="http://schemas.microsoft.com/office/drawing/2014/main" id="{F7D0B6FB-2EFD-4366-9C20-B8F7556441A8}"/>
              </a:ext>
            </a:extLst>
          </p:cNvPr>
          <p:cNvPicPr>
            <a:picLocks noChangeAspect="1"/>
          </p:cNvPicPr>
          <p:nvPr/>
        </p:nvPicPr>
        <p:blipFill>
          <a:blip r:embed="rId5"/>
          <a:stretch>
            <a:fillRect/>
          </a:stretch>
        </p:blipFill>
        <p:spPr>
          <a:xfrm>
            <a:off x="4632229" y="4005064"/>
            <a:ext cx="4435571" cy="2331690"/>
          </a:xfrm>
          <a:prstGeom prst="rect">
            <a:avLst/>
          </a:prstGeom>
        </p:spPr>
      </p:pic>
    </p:spTree>
    <p:extLst>
      <p:ext uri="{BB962C8B-B14F-4D97-AF65-F5344CB8AC3E}">
        <p14:creationId xmlns:p14="http://schemas.microsoft.com/office/powerpoint/2010/main" val="14563346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3F72-9E21-4FA0-8238-3DB019E96686}"/>
              </a:ext>
            </a:extLst>
          </p:cNvPr>
          <p:cNvSpPr>
            <a:spLocks noGrp="1"/>
          </p:cNvSpPr>
          <p:nvPr>
            <p:ph type="title"/>
          </p:nvPr>
        </p:nvSpPr>
        <p:spPr>
          <a:xfrm>
            <a:off x="457200" y="274638"/>
            <a:ext cx="3153351" cy="868362"/>
          </a:xfrm>
        </p:spPr>
        <p:txBody>
          <a:bodyPr/>
          <a:lstStyle/>
          <a:p>
            <a:r>
              <a:rPr lang="en-US" dirty="0"/>
              <a:t>Bird’s Eye View</a:t>
            </a:r>
            <a:endParaRPr lang="en-SE" dirty="0"/>
          </a:p>
        </p:txBody>
      </p:sp>
      <p:sp>
        <p:nvSpPr>
          <p:cNvPr id="3" name="Content Placeholder 2">
            <a:extLst>
              <a:ext uri="{FF2B5EF4-FFF2-40B4-BE49-F238E27FC236}">
                <a16:creationId xmlns:a16="http://schemas.microsoft.com/office/drawing/2014/main" id="{F746C04C-BCD3-4762-AA68-4DED0A725C27}"/>
              </a:ext>
            </a:extLst>
          </p:cNvPr>
          <p:cNvSpPr>
            <a:spLocks noGrp="1"/>
          </p:cNvSpPr>
          <p:nvPr>
            <p:ph idx="1"/>
          </p:nvPr>
        </p:nvSpPr>
        <p:spPr>
          <a:xfrm>
            <a:off x="251520" y="1295400"/>
            <a:ext cx="3456384" cy="5105400"/>
          </a:xfrm>
        </p:spPr>
        <p:txBody>
          <a:bodyPr>
            <a:normAutofit fontScale="70000" lnSpcReduction="20000"/>
          </a:bodyPr>
          <a:lstStyle/>
          <a:p>
            <a:r>
              <a:rPr lang="en-US" dirty="0"/>
              <a:t>Figure shows a general outline of what would be involved in a functional safety project. You can see that the steps of the V model have been stretched out vertically. Oftentimes an item will have multiple systems and subsystems. Subsystems will have their own software and hardware requirements. And these subsystems need to be integrated into larger systems:</a:t>
            </a:r>
            <a:endParaRPr lang="en-SE" dirty="0"/>
          </a:p>
        </p:txBody>
      </p:sp>
      <p:sp>
        <p:nvSpPr>
          <p:cNvPr id="4" name="Slide Number Placeholder 3">
            <a:extLst>
              <a:ext uri="{FF2B5EF4-FFF2-40B4-BE49-F238E27FC236}">
                <a16:creationId xmlns:a16="http://schemas.microsoft.com/office/drawing/2014/main" id="{AD58C3A2-40D6-4A1A-94B3-CD38436018CD}"/>
              </a:ext>
            </a:extLst>
          </p:cNvPr>
          <p:cNvSpPr>
            <a:spLocks noGrp="1"/>
          </p:cNvSpPr>
          <p:nvPr>
            <p:ph type="sldNum" sz="quarter" idx="12"/>
          </p:nvPr>
        </p:nvSpPr>
        <p:spPr/>
        <p:txBody>
          <a:bodyPr/>
          <a:lstStyle/>
          <a:p>
            <a:pPr>
              <a:defRPr/>
            </a:pPr>
            <a:fld id="{F57F456A-00AF-44E6-8D70-638C0D0130FF}" type="slidenum">
              <a:rPr lang="en-US" altLang="zh-CN" smtClean="0"/>
              <a:pPr>
                <a:defRPr/>
              </a:pPr>
              <a:t>68</a:t>
            </a:fld>
            <a:endParaRPr lang="en-US" altLang="zh-CN"/>
          </a:p>
        </p:txBody>
      </p:sp>
      <p:pic>
        <p:nvPicPr>
          <p:cNvPr id="5" name="Picture 4">
            <a:extLst>
              <a:ext uri="{FF2B5EF4-FFF2-40B4-BE49-F238E27FC236}">
                <a16:creationId xmlns:a16="http://schemas.microsoft.com/office/drawing/2014/main" id="{65BC65A5-D23F-409C-BBD1-24D714E49D1F}"/>
              </a:ext>
            </a:extLst>
          </p:cNvPr>
          <p:cNvPicPr>
            <a:picLocks noChangeAspect="1"/>
          </p:cNvPicPr>
          <p:nvPr/>
        </p:nvPicPr>
        <p:blipFill>
          <a:blip r:embed="rId3"/>
          <a:stretch>
            <a:fillRect/>
          </a:stretch>
        </p:blipFill>
        <p:spPr>
          <a:xfrm>
            <a:off x="3610551" y="-83490"/>
            <a:ext cx="5473596" cy="6858000"/>
          </a:xfrm>
          <a:prstGeom prst="rect">
            <a:avLst/>
          </a:prstGeom>
        </p:spPr>
      </p:pic>
    </p:spTree>
    <p:extLst>
      <p:ext uri="{BB962C8B-B14F-4D97-AF65-F5344CB8AC3E}">
        <p14:creationId xmlns:p14="http://schemas.microsoft.com/office/powerpoint/2010/main" val="8642166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5C7BD-0B18-4071-9FD1-A8964F63CE3B}"/>
              </a:ext>
            </a:extLst>
          </p:cNvPr>
          <p:cNvSpPr>
            <a:spLocks noGrp="1"/>
          </p:cNvSpPr>
          <p:nvPr>
            <p:ph type="title"/>
          </p:nvPr>
        </p:nvSpPr>
        <p:spPr/>
        <p:txBody>
          <a:bodyPr/>
          <a:lstStyle/>
          <a:p>
            <a:r>
              <a:rPr lang="en-US" dirty="0"/>
              <a:t>Programming Languages</a:t>
            </a:r>
            <a:endParaRPr lang="en-SE" dirty="0"/>
          </a:p>
        </p:txBody>
      </p:sp>
      <p:sp>
        <p:nvSpPr>
          <p:cNvPr id="3" name="Content Placeholder 2">
            <a:extLst>
              <a:ext uri="{FF2B5EF4-FFF2-40B4-BE49-F238E27FC236}">
                <a16:creationId xmlns:a16="http://schemas.microsoft.com/office/drawing/2014/main" id="{20DA1381-A574-4F89-B5A4-14E6E04EC3AE}"/>
              </a:ext>
            </a:extLst>
          </p:cNvPr>
          <p:cNvSpPr>
            <a:spLocks noGrp="1"/>
          </p:cNvSpPr>
          <p:nvPr>
            <p:ph idx="1"/>
          </p:nvPr>
        </p:nvSpPr>
        <p:spPr/>
        <p:txBody>
          <a:bodyPr>
            <a:normAutofit fontScale="92500"/>
          </a:bodyPr>
          <a:lstStyle/>
          <a:p>
            <a:r>
              <a:rPr lang="en-US" dirty="0"/>
              <a:t>Popular languages: C, C++, </a:t>
            </a:r>
            <a:r>
              <a:rPr lang="en-US" dirty="0" err="1"/>
              <a:t>Matlab</a:t>
            </a:r>
            <a:r>
              <a:rPr lang="en-US" dirty="0"/>
              <a:t> (with automatic code generation to C/C++)</a:t>
            </a:r>
          </a:p>
          <a:p>
            <a:r>
              <a:rPr lang="en-US" dirty="0"/>
              <a:t>Software development guidelines</a:t>
            </a:r>
          </a:p>
          <a:p>
            <a:pPr lvl="1"/>
            <a:r>
              <a:rPr lang="en-US" dirty="0"/>
              <a:t>MISRA C, MISRA C++ specify a subset of C or C++ for safety-critical applications, including </a:t>
            </a:r>
          </a:p>
          <a:p>
            <a:pPr lvl="2"/>
            <a:r>
              <a:rPr lang="en-US" dirty="0"/>
              <a:t>Defensive implementation techniques</a:t>
            </a:r>
          </a:p>
          <a:p>
            <a:pPr lvl="2"/>
            <a:r>
              <a:rPr lang="en-US" dirty="0"/>
              <a:t>Language subsets</a:t>
            </a:r>
          </a:p>
          <a:p>
            <a:pPr lvl="2"/>
            <a:r>
              <a:rPr lang="en-US" dirty="0"/>
              <a:t>Style guides</a:t>
            </a:r>
          </a:p>
          <a:p>
            <a:pPr lvl="2"/>
            <a:r>
              <a:rPr lang="en-US" dirty="0"/>
              <a:t>Naming conventions</a:t>
            </a:r>
          </a:p>
          <a:p>
            <a:pPr lvl="1"/>
            <a:r>
              <a:rPr lang="en-US" dirty="0"/>
              <a:t>(MISRA stands for Motor Industry Software Reliability Association)</a:t>
            </a:r>
            <a:endParaRPr lang="en-SE" dirty="0"/>
          </a:p>
        </p:txBody>
      </p:sp>
      <p:sp>
        <p:nvSpPr>
          <p:cNvPr id="4" name="Slide Number Placeholder 3">
            <a:extLst>
              <a:ext uri="{FF2B5EF4-FFF2-40B4-BE49-F238E27FC236}">
                <a16:creationId xmlns:a16="http://schemas.microsoft.com/office/drawing/2014/main" id="{D230F3FB-BB77-4655-9479-0E74D2A996D6}"/>
              </a:ext>
            </a:extLst>
          </p:cNvPr>
          <p:cNvSpPr>
            <a:spLocks noGrp="1"/>
          </p:cNvSpPr>
          <p:nvPr>
            <p:ph type="sldNum" sz="quarter" idx="12"/>
          </p:nvPr>
        </p:nvSpPr>
        <p:spPr/>
        <p:txBody>
          <a:bodyPr/>
          <a:lstStyle/>
          <a:p>
            <a:pPr>
              <a:defRPr/>
            </a:pPr>
            <a:fld id="{F57F456A-00AF-44E6-8D70-638C0D0130FF}" type="slidenum">
              <a:rPr lang="en-US" altLang="zh-CN" smtClean="0"/>
              <a:pPr>
                <a:defRPr/>
              </a:pPr>
              <a:t>69</a:t>
            </a:fld>
            <a:endParaRPr lang="en-US" altLang="zh-CN"/>
          </a:p>
        </p:txBody>
      </p:sp>
    </p:spTree>
    <p:extLst>
      <p:ext uri="{BB962C8B-B14F-4D97-AF65-F5344CB8AC3E}">
        <p14:creationId xmlns:p14="http://schemas.microsoft.com/office/powerpoint/2010/main" val="226461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EE8F-669A-4F73-B370-979B6279AD11}"/>
              </a:ext>
            </a:extLst>
          </p:cNvPr>
          <p:cNvSpPr>
            <a:spLocks noGrp="1"/>
          </p:cNvSpPr>
          <p:nvPr>
            <p:ph type="title"/>
          </p:nvPr>
        </p:nvSpPr>
        <p:spPr/>
        <p:txBody>
          <a:bodyPr/>
          <a:lstStyle/>
          <a:p>
            <a:r>
              <a:rPr lang="en-US" sz="3600" dirty="0"/>
              <a:t>Functional Safety vs. Nominal Performance</a:t>
            </a:r>
            <a:endParaRPr lang="en-SE" sz="3600" dirty="0"/>
          </a:p>
        </p:txBody>
      </p:sp>
      <p:sp>
        <p:nvSpPr>
          <p:cNvPr id="3" name="Content Placeholder 2">
            <a:extLst>
              <a:ext uri="{FF2B5EF4-FFF2-40B4-BE49-F238E27FC236}">
                <a16:creationId xmlns:a16="http://schemas.microsoft.com/office/drawing/2014/main" id="{0DA2F379-A8B7-4536-928A-D6710578021E}"/>
              </a:ext>
            </a:extLst>
          </p:cNvPr>
          <p:cNvSpPr>
            <a:spLocks noGrp="1"/>
          </p:cNvSpPr>
          <p:nvPr>
            <p:ph idx="1"/>
          </p:nvPr>
        </p:nvSpPr>
        <p:spPr/>
        <p:txBody>
          <a:bodyPr>
            <a:normAutofit fontScale="85000" lnSpcReduction="10000"/>
          </a:bodyPr>
          <a:lstStyle/>
          <a:p>
            <a:r>
              <a:rPr lang="en-US" dirty="0"/>
              <a:t>Functional safety does not look at nominal performance. Nominal performance issues can lead to safety problems, but nominal performance is not part of the functional safety standard.</a:t>
            </a:r>
          </a:p>
          <a:p>
            <a:pPr lvl="1"/>
            <a:r>
              <a:rPr lang="en-US" dirty="0"/>
              <a:t>e.g., nominal performance of an automatic braking system could be “a vehicle traveling 60 miles per hour should come to a complete stop in 5 seconds.” </a:t>
            </a:r>
          </a:p>
          <a:p>
            <a:pPr lvl="1"/>
            <a:r>
              <a:rPr lang="en-US" dirty="0"/>
              <a:t>Functional safety does not determine whether or not the vehicle brakes within 5 seconds. Instead, functional safety would look at </a:t>
            </a:r>
            <a:r>
              <a:rPr lang="en-US" dirty="0">
                <a:solidFill>
                  <a:srgbClr val="FF0000"/>
                </a:solidFill>
              </a:rPr>
              <a:t>malfunctions</a:t>
            </a:r>
            <a:r>
              <a:rPr lang="en-US" dirty="0"/>
              <a:t> like</a:t>
            </a:r>
          </a:p>
          <a:p>
            <a:pPr lvl="2"/>
            <a:r>
              <a:rPr lang="en-US" dirty="0"/>
              <a:t>If the braking function is not engaged when it is supposed to </a:t>
            </a:r>
          </a:p>
          <a:p>
            <a:pPr lvl="2"/>
            <a:r>
              <a:rPr lang="en-US" dirty="0"/>
              <a:t>If the braking function is engaged when it isn't supposed to </a:t>
            </a:r>
          </a:p>
          <a:p>
            <a:pPr lvl="2"/>
            <a:r>
              <a:rPr lang="en-US" dirty="0"/>
              <a:t>if the system brakes too hard causing injury to the driver. </a:t>
            </a:r>
            <a:endParaRPr lang="en-SE" dirty="0"/>
          </a:p>
        </p:txBody>
      </p:sp>
      <p:sp>
        <p:nvSpPr>
          <p:cNvPr id="4" name="Slide Number Placeholder 3">
            <a:extLst>
              <a:ext uri="{FF2B5EF4-FFF2-40B4-BE49-F238E27FC236}">
                <a16:creationId xmlns:a16="http://schemas.microsoft.com/office/drawing/2014/main" id="{14C0AD39-C931-4357-BEBA-2B24599EB429}"/>
              </a:ext>
            </a:extLst>
          </p:cNvPr>
          <p:cNvSpPr>
            <a:spLocks noGrp="1"/>
          </p:cNvSpPr>
          <p:nvPr>
            <p:ph type="sldNum" sz="quarter" idx="12"/>
          </p:nvPr>
        </p:nvSpPr>
        <p:spPr/>
        <p:txBody>
          <a:bodyPr/>
          <a:lstStyle/>
          <a:p>
            <a:pPr>
              <a:defRPr/>
            </a:pPr>
            <a:fld id="{F57F456A-00AF-44E6-8D70-638C0D0130FF}" type="slidenum">
              <a:rPr lang="en-US" altLang="zh-CN" smtClean="0"/>
              <a:pPr>
                <a:defRPr/>
              </a:pPr>
              <a:t>7</a:t>
            </a:fld>
            <a:endParaRPr lang="en-US" altLang="zh-CN"/>
          </a:p>
        </p:txBody>
      </p:sp>
    </p:spTree>
    <p:extLst>
      <p:ext uri="{BB962C8B-B14F-4D97-AF65-F5344CB8AC3E}">
        <p14:creationId xmlns:p14="http://schemas.microsoft.com/office/powerpoint/2010/main" val="13161243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0C9C-9D6B-4639-9DA7-15C29C126651}"/>
              </a:ext>
            </a:extLst>
          </p:cNvPr>
          <p:cNvSpPr>
            <a:spLocks noGrp="1"/>
          </p:cNvSpPr>
          <p:nvPr>
            <p:ph type="title"/>
          </p:nvPr>
        </p:nvSpPr>
        <p:spPr/>
        <p:txBody>
          <a:bodyPr/>
          <a:lstStyle/>
          <a:p>
            <a:r>
              <a:rPr lang="en-US" dirty="0"/>
              <a:t>Software Safety Requirements</a:t>
            </a:r>
            <a:endParaRPr lang="en-SE" dirty="0"/>
          </a:p>
        </p:txBody>
      </p:sp>
      <p:sp>
        <p:nvSpPr>
          <p:cNvPr id="3" name="Content Placeholder 2">
            <a:extLst>
              <a:ext uri="{FF2B5EF4-FFF2-40B4-BE49-F238E27FC236}">
                <a16:creationId xmlns:a16="http://schemas.microsoft.com/office/drawing/2014/main" id="{2D89EC4D-E951-48AD-BD67-866BD0C34884}"/>
              </a:ext>
            </a:extLst>
          </p:cNvPr>
          <p:cNvSpPr>
            <a:spLocks noGrp="1"/>
          </p:cNvSpPr>
          <p:nvPr>
            <p:ph idx="1"/>
          </p:nvPr>
        </p:nvSpPr>
        <p:spPr>
          <a:xfrm>
            <a:off x="251521" y="1295400"/>
            <a:ext cx="3284080" cy="5105400"/>
          </a:xfrm>
        </p:spPr>
        <p:txBody>
          <a:bodyPr>
            <a:normAutofit lnSpcReduction="10000"/>
          </a:bodyPr>
          <a:lstStyle/>
          <a:p>
            <a:r>
              <a:rPr lang="en-US" dirty="0"/>
              <a:t>Software Safety Requirements are derived from Technical Safety Requirements, and allocated to software architecture elements.</a:t>
            </a:r>
            <a:endParaRPr lang="en-SE" dirty="0"/>
          </a:p>
        </p:txBody>
      </p:sp>
      <p:sp>
        <p:nvSpPr>
          <p:cNvPr id="4" name="Slide Number Placeholder 3">
            <a:extLst>
              <a:ext uri="{FF2B5EF4-FFF2-40B4-BE49-F238E27FC236}">
                <a16:creationId xmlns:a16="http://schemas.microsoft.com/office/drawing/2014/main" id="{780B329C-66F0-4577-8BD1-2199EFF7C33E}"/>
              </a:ext>
            </a:extLst>
          </p:cNvPr>
          <p:cNvSpPr>
            <a:spLocks noGrp="1"/>
          </p:cNvSpPr>
          <p:nvPr>
            <p:ph type="sldNum" sz="quarter" idx="12"/>
          </p:nvPr>
        </p:nvSpPr>
        <p:spPr/>
        <p:txBody>
          <a:bodyPr/>
          <a:lstStyle/>
          <a:p>
            <a:pPr>
              <a:defRPr/>
            </a:pPr>
            <a:fld id="{F57F456A-00AF-44E6-8D70-638C0D0130FF}" type="slidenum">
              <a:rPr lang="en-US" altLang="zh-CN" smtClean="0"/>
              <a:pPr>
                <a:defRPr/>
              </a:pPr>
              <a:t>70</a:t>
            </a:fld>
            <a:endParaRPr lang="en-US" altLang="zh-CN"/>
          </a:p>
        </p:txBody>
      </p:sp>
      <p:pic>
        <p:nvPicPr>
          <p:cNvPr id="5" name="Picture 4">
            <a:extLst>
              <a:ext uri="{FF2B5EF4-FFF2-40B4-BE49-F238E27FC236}">
                <a16:creationId xmlns:a16="http://schemas.microsoft.com/office/drawing/2014/main" id="{FE989A97-A865-4970-9FC4-4FE3290DA369}"/>
              </a:ext>
            </a:extLst>
          </p:cNvPr>
          <p:cNvPicPr>
            <a:picLocks noChangeAspect="1"/>
          </p:cNvPicPr>
          <p:nvPr/>
        </p:nvPicPr>
        <p:blipFill>
          <a:blip r:embed="rId2"/>
          <a:stretch>
            <a:fillRect/>
          </a:stretch>
        </p:blipFill>
        <p:spPr>
          <a:xfrm>
            <a:off x="3535601" y="3329056"/>
            <a:ext cx="5555380" cy="2766535"/>
          </a:xfrm>
          <a:prstGeom prst="rect">
            <a:avLst/>
          </a:prstGeom>
        </p:spPr>
      </p:pic>
      <p:pic>
        <p:nvPicPr>
          <p:cNvPr id="6" name="Picture 5">
            <a:extLst>
              <a:ext uri="{FF2B5EF4-FFF2-40B4-BE49-F238E27FC236}">
                <a16:creationId xmlns:a16="http://schemas.microsoft.com/office/drawing/2014/main" id="{6E949590-1080-4124-9FC4-54458789E12D}"/>
              </a:ext>
            </a:extLst>
          </p:cNvPr>
          <p:cNvPicPr>
            <a:picLocks noChangeAspect="1"/>
          </p:cNvPicPr>
          <p:nvPr/>
        </p:nvPicPr>
        <p:blipFill>
          <a:blip r:embed="rId3"/>
          <a:stretch>
            <a:fillRect/>
          </a:stretch>
        </p:blipFill>
        <p:spPr>
          <a:xfrm>
            <a:off x="3535601" y="1556792"/>
            <a:ext cx="5572903" cy="1467055"/>
          </a:xfrm>
          <a:prstGeom prst="rect">
            <a:avLst/>
          </a:prstGeom>
        </p:spPr>
      </p:pic>
    </p:spTree>
    <p:extLst>
      <p:ext uri="{BB962C8B-B14F-4D97-AF65-F5344CB8AC3E}">
        <p14:creationId xmlns:p14="http://schemas.microsoft.com/office/powerpoint/2010/main" val="378709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ED30-FCD3-410C-A572-9B036D7CC9E7}"/>
              </a:ext>
            </a:extLst>
          </p:cNvPr>
          <p:cNvSpPr>
            <a:spLocks noGrp="1"/>
          </p:cNvSpPr>
          <p:nvPr>
            <p:ph type="title"/>
          </p:nvPr>
        </p:nvSpPr>
        <p:spPr/>
        <p:txBody>
          <a:bodyPr>
            <a:normAutofit/>
          </a:bodyPr>
          <a:lstStyle/>
          <a:p>
            <a:r>
              <a:rPr lang="en-US" dirty="0"/>
              <a:t>Freedom from Interference</a:t>
            </a:r>
            <a:endParaRPr lang="en-SE" dirty="0"/>
          </a:p>
        </p:txBody>
      </p:sp>
      <p:sp>
        <p:nvSpPr>
          <p:cNvPr id="3" name="Content Placeholder 2">
            <a:extLst>
              <a:ext uri="{FF2B5EF4-FFF2-40B4-BE49-F238E27FC236}">
                <a16:creationId xmlns:a16="http://schemas.microsoft.com/office/drawing/2014/main" id="{79E9D2DA-04D1-438A-9A49-3F558F1F6DEF}"/>
              </a:ext>
            </a:extLst>
          </p:cNvPr>
          <p:cNvSpPr>
            <a:spLocks noGrp="1"/>
          </p:cNvSpPr>
          <p:nvPr>
            <p:ph idx="1"/>
          </p:nvPr>
        </p:nvSpPr>
        <p:spPr>
          <a:xfrm>
            <a:off x="457200" y="1295400"/>
            <a:ext cx="8229600" cy="2845360"/>
          </a:xfrm>
        </p:spPr>
        <p:txBody>
          <a:bodyPr>
            <a:normAutofit fontScale="70000" lnSpcReduction="20000"/>
          </a:bodyPr>
          <a:lstStyle/>
          <a:p>
            <a:r>
              <a:rPr lang="en-US" dirty="0"/>
              <a:t>Freedom from interference refers to the requirement that failure in one software element does not spread and cause failure in other software elements that communicate with it, or run on the same ECU.</a:t>
            </a:r>
          </a:p>
          <a:p>
            <a:r>
              <a:rPr lang="en-US" dirty="0"/>
              <a:t>May be between software elements with the same ASIL, or different ASILs</a:t>
            </a:r>
          </a:p>
          <a:p>
            <a:r>
              <a:rPr lang="en-US" dirty="0"/>
              <a:t>Interferences include </a:t>
            </a:r>
          </a:p>
          <a:p>
            <a:pPr lvl="1"/>
            <a:r>
              <a:rPr lang="en-US" dirty="0"/>
              <a:t>Spatial</a:t>
            </a:r>
          </a:p>
          <a:p>
            <a:pPr lvl="1"/>
            <a:r>
              <a:rPr lang="en-US" dirty="0"/>
              <a:t>Temporal</a:t>
            </a:r>
          </a:p>
          <a:p>
            <a:pPr lvl="1"/>
            <a:endParaRPr lang="en-SE" dirty="0"/>
          </a:p>
        </p:txBody>
      </p:sp>
      <p:sp>
        <p:nvSpPr>
          <p:cNvPr id="4" name="Slide Number Placeholder 3">
            <a:extLst>
              <a:ext uri="{FF2B5EF4-FFF2-40B4-BE49-F238E27FC236}">
                <a16:creationId xmlns:a16="http://schemas.microsoft.com/office/drawing/2014/main" id="{3F7893C9-D191-423D-8DFB-EB7E67540A9B}"/>
              </a:ext>
            </a:extLst>
          </p:cNvPr>
          <p:cNvSpPr>
            <a:spLocks noGrp="1"/>
          </p:cNvSpPr>
          <p:nvPr>
            <p:ph type="sldNum" sz="quarter" idx="12"/>
          </p:nvPr>
        </p:nvSpPr>
        <p:spPr/>
        <p:txBody>
          <a:bodyPr/>
          <a:lstStyle/>
          <a:p>
            <a:pPr>
              <a:defRPr/>
            </a:pPr>
            <a:fld id="{F57F456A-00AF-44E6-8D70-638C0D0130FF}" type="slidenum">
              <a:rPr lang="en-US" altLang="zh-CN" smtClean="0"/>
              <a:pPr>
                <a:defRPr/>
              </a:pPr>
              <a:t>71</a:t>
            </a:fld>
            <a:endParaRPr lang="en-US" altLang="zh-CN"/>
          </a:p>
        </p:txBody>
      </p:sp>
      <p:pic>
        <p:nvPicPr>
          <p:cNvPr id="5" name="Picture 4">
            <a:extLst>
              <a:ext uri="{FF2B5EF4-FFF2-40B4-BE49-F238E27FC236}">
                <a16:creationId xmlns:a16="http://schemas.microsoft.com/office/drawing/2014/main" id="{21990D20-2A54-4D0A-B6A2-7461197F94BB}"/>
              </a:ext>
            </a:extLst>
          </p:cNvPr>
          <p:cNvPicPr>
            <a:picLocks noChangeAspect="1"/>
          </p:cNvPicPr>
          <p:nvPr/>
        </p:nvPicPr>
        <p:blipFill>
          <a:blip r:embed="rId3"/>
          <a:stretch>
            <a:fillRect/>
          </a:stretch>
        </p:blipFill>
        <p:spPr>
          <a:xfrm>
            <a:off x="3745937" y="4140760"/>
            <a:ext cx="5321863" cy="2359176"/>
          </a:xfrm>
          <a:prstGeom prst="rect">
            <a:avLst/>
          </a:prstGeom>
        </p:spPr>
      </p:pic>
      <p:pic>
        <p:nvPicPr>
          <p:cNvPr id="6" name="Picture 5">
            <a:extLst>
              <a:ext uri="{FF2B5EF4-FFF2-40B4-BE49-F238E27FC236}">
                <a16:creationId xmlns:a16="http://schemas.microsoft.com/office/drawing/2014/main" id="{030CEE1D-BB5D-44A7-850C-977F387AF7D1}"/>
              </a:ext>
            </a:extLst>
          </p:cNvPr>
          <p:cNvPicPr>
            <a:picLocks noChangeAspect="1"/>
          </p:cNvPicPr>
          <p:nvPr/>
        </p:nvPicPr>
        <p:blipFill>
          <a:blip r:embed="rId4"/>
          <a:stretch>
            <a:fillRect/>
          </a:stretch>
        </p:blipFill>
        <p:spPr>
          <a:xfrm>
            <a:off x="76200" y="4581128"/>
            <a:ext cx="3631704" cy="1374326"/>
          </a:xfrm>
          <a:prstGeom prst="rect">
            <a:avLst/>
          </a:prstGeom>
        </p:spPr>
      </p:pic>
      <p:cxnSp>
        <p:nvCxnSpPr>
          <p:cNvPr id="10" name="Straight Connector 9">
            <a:extLst>
              <a:ext uri="{FF2B5EF4-FFF2-40B4-BE49-F238E27FC236}">
                <a16:creationId xmlns:a16="http://schemas.microsoft.com/office/drawing/2014/main" id="{45AA1C22-9075-4071-B5DF-C8230446B88E}"/>
              </a:ext>
            </a:extLst>
          </p:cNvPr>
          <p:cNvCxnSpPr>
            <a:cxnSpLocks/>
          </p:cNvCxnSpPr>
          <p:nvPr/>
        </p:nvCxnSpPr>
        <p:spPr bwMode="auto">
          <a:xfrm flipH="1">
            <a:off x="5789954" y="5181429"/>
            <a:ext cx="367583" cy="331461"/>
          </a:xfrm>
          <a:prstGeom prst="line">
            <a:avLst/>
          </a:prstGeom>
          <a:noFill/>
          <a:ln w="57150" cap="flat" cmpd="sng" algn="ctr">
            <a:solidFill>
              <a:srgbClr val="FF00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A2308B65-6001-43B2-B87B-C1554D756378}"/>
              </a:ext>
            </a:extLst>
          </p:cNvPr>
          <p:cNvCxnSpPr>
            <a:cxnSpLocks/>
          </p:cNvCxnSpPr>
          <p:nvPr/>
        </p:nvCxnSpPr>
        <p:spPr bwMode="auto">
          <a:xfrm>
            <a:off x="5789954" y="5146581"/>
            <a:ext cx="367583" cy="361560"/>
          </a:xfrm>
          <a:prstGeom prst="line">
            <a:avLst/>
          </a:prstGeom>
          <a:noFill/>
          <a:ln w="57150" cap="flat" cmpd="sng" algn="ctr">
            <a:solidFill>
              <a:srgbClr val="FF000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53AF9287-F92C-461F-BF6A-52603A149635}"/>
              </a:ext>
            </a:extLst>
          </p:cNvPr>
          <p:cNvCxnSpPr>
            <a:cxnSpLocks/>
          </p:cNvCxnSpPr>
          <p:nvPr/>
        </p:nvCxnSpPr>
        <p:spPr bwMode="auto">
          <a:xfrm flipH="1">
            <a:off x="8604448" y="5167292"/>
            <a:ext cx="367583" cy="331461"/>
          </a:xfrm>
          <a:prstGeom prst="line">
            <a:avLst/>
          </a:prstGeom>
          <a:noFill/>
          <a:ln w="57150" cap="flat" cmpd="sng" algn="ctr">
            <a:solidFill>
              <a:srgbClr val="FF0000"/>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32010EF0-0642-4284-8E47-0A34B5B35C5E}"/>
              </a:ext>
            </a:extLst>
          </p:cNvPr>
          <p:cNvCxnSpPr>
            <a:cxnSpLocks/>
          </p:cNvCxnSpPr>
          <p:nvPr/>
        </p:nvCxnSpPr>
        <p:spPr bwMode="auto">
          <a:xfrm>
            <a:off x="8604448" y="5132444"/>
            <a:ext cx="367583" cy="361560"/>
          </a:xfrm>
          <a:prstGeom prst="line">
            <a:avLst/>
          </a:prstGeom>
          <a:noFill/>
          <a:ln w="571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3264751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8B9D-A65E-4CD9-8511-DCF57DAB06E0}"/>
              </a:ext>
            </a:extLst>
          </p:cNvPr>
          <p:cNvSpPr>
            <a:spLocks noGrp="1"/>
          </p:cNvSpPr>
          <p:nvPr>
            <p:ph type="title"/>
          </p:nvPr>
        </p:nvSpPr>
        <p:spPr/>
        <p:txBody>
          <a:bodyPr/>
          <a:lstStyle/>
          <a:p>
            <a:r>
              <a:rPr lang="en-US" dirty="0"/>
              <a:t>Spatial Interference</a:t>
            </a:r>
            <a:endParaRPr lang="en-SE" dirty="0"/>
          </a:p>
        </p:txBody>
      </p:sp>
      <p:sp>
        <p:nvSpPr>
          <p:cNvPr id="3" name="Content Placeholder 2">
            <a:extLst>
              <a:ext uri="{FF2B5EF4-FFF2-40B4-BE49-F238E27FC236}">
                <a16:creationId xmlns:a16="http://schemas.microsoft.com/office/drawing/2014/main" id="{78A37AD3-9A2C-4033-89A6-9164979F7DC5}"/>
              </a:ext>
            </a:extLst>
          </p:cNvPr>
          <p:cNvSpPr>
            <a:spLocks noGrp="1"/>
          </p:cNvSpPr>
          <p:nvPr>
            <p:ph idx="1"/>
          </p:nvPr>
        </p:nvSpPr>
        <p:spPr>
          <a:xfrm>
            <a:off x="457200" y="1295400"/>
            <a:ext cx="4353178" cy="5105400"/>
          </a:xfrm>
        </p:spPr>
        <p:txBody>
          <a:bodyPr>
            <a:normAutofit fontScale="92500" lnSpcReduction="20000"/>
          </a:bodyPr>
          <a:lstStyle/>
          <a:p>
            <a:r>
              <a:rPr lang="en-US" dirty="0"/>
              <a:t>Memory address spaces of software elements should be partitioned.</a:t>
            </a:r>
          </a:p>
          <a:p>
            <a:r>
              <a:rPr lang="en-US" dirty="0"/>
              <a:t>A counter-example: a software element (QM) has a bug that creates a pointer to the memory address space of a software element (ASIL C), and writes to it, leading to safety goal violation.</a:t>
            </a:r>
            <a:endParaRPr lang="en-SE" dirty="0"/>
          </a:p>
        </p:txBody>
      </p:sp>
      <p:sp>
        <p:nvSpPr>
          <p:cNvPr id="4" name="Slide Number Placeholder 3">
            <a:extLst>
              <a:ext uri="{FF2B5EF4-FFF2-40B4-BE49-F238E27FC236}">
                <a16:creationId xmlns:a16="http://schemas.microsoft.com/office/drawing/2014/main" id="{E1A38283-68FC-466C-A88F-7191F4445FC8}"/>
              </a:ext>
            </a:extLst>
          </p:cNvPr>
          <p:cNvSpPr>
            <a:spLocks noGrp="1"/>
          </p:cNvSpPr>
          <p:nvPr>
            <p:ph type="sldNum" sz="quarter" idx="12"/>
          </p:nvPr>
        </p:nvSpPr>
        <p:spPr/>
        <p:txBody>
          <a:bodyPr/>
          <a:lstStyle/>
          <a:p>
            <a:pPr>
              <a:defRPr/>
            </a:pPr>
            <a:fld id="{F57F456A-00AF-44E6-8D70-638C0D0130FF}" type="slidenum">
              <a:rPr lang="en-US" altLang="zh-CN" smtClean="0"/>
              <a:pPr>
                <a:defRPr/>
              </a:pPr>
              <a:t>72</a:t>
            </a:fld>
            <a:endParaRPr lang="en-US" altLang="zh-CN"/>
          </a:p>
        </p:txBody>
      </p:sp>
      <p:pic>
        <p:nvPicPr>
          <p:cNvPr id="7" name="Picture 6">
            <a:extLst>
              <a:ext uri="{FF2B5EF4-FFF2-40B4-BE49-F238E27FC236}">
                <a16:creationId xmlns:a16="http://schemas.microsoft.com/office/drawing/2014/main" id="{16F09A2E-3970-432E-BF52-60C6D9DD1C88}"/>
              </a:ext>
            </a:extLst>
          </p:cNvPr>
          <p:cNvPicPr>
            <a:picLocks noChangeAspect="1"/>
          </p:cNvPicPr>
          <p:nvPr/>
        </p:nvPicPr>
        <p:blipFill>
          <a:blip r:embed="rId2"/>
          <a:stretch>
            <a:fillRect/>
          </a:stretch>
        </p:blipFill>
        <p:spPr>
          <a:xfrm>
            <a:off x="4714622" y="1166165"/>
            <a:ext cx="4353178" cy="2321174"/>
          </a:xfrm>
          <a:prstGeom prst="rect">
            <a:avLst/>
          </a:prstGeom>
        </p:spPr>
      </p:pic>
      <p:pic>
        <p:nvPicPr>
          <p:cNvPr id="8" name="Picture 7">
            <a:extLst>
              <a:ext uri="{FF2B5EF4-FFF2-40B4-BE49-F238E27FC236}">
                <a16:creationId xmlns:a16="http://schemas.microsoft.com/office/drawing/2014/main" id="{31CC3AA4-F57F-42FE-8150-62D07A3E7E8C}"/>
              </a:ext>
            </a:extLst>
          </p:cNvPr>
          <p:cNvPicPr>
            <a:picLocks noChangeAspect="1"/>
          </p:cNvPicPr>
          <p:nvPr/>
        </p:nvPicPr>
        <p:blipFill>
          <a:blip r:embed="rId3"/>
          <a:stretch>
            <a:fillRect/>
          </a:stretch>
        </p:blipFill>
        <p:spPr>
          <a:xfrm>
            <a:off x="4714622" y="3616574"/>
            <a:ext cx="4353178" cy="2554761"/>
          </a:xfrm>
          <a:prstGeom prst="rect">
            <a:avLst/>
          </a:prstGeom>
        </p:spPr>
      </p:pic>
    </p:spTree>
    <p:extLst>
      <p:ext uri="{BB962C8B-B14F-4D97-AF65-F5344CB8AC3E}">
        <p14:creationId xmlns:p14="http://schemas.microsoft.com/office/powerpoint/2010/main" val="19742579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D9D0-2327-457F-A347-2AB8513D853D}"/>
              </a:ext>
            </a:extLst>
          </p:cNvPr>
          <p:cNvSpPr>
            <a:spLocks noGrp="1"/>
          </p:cNvSpPr>
          <p:nvPr>
            <p:ph type="title"/>
          </p:nvPr>
        </p:nvSpPr>
        <p:spPr>
          <a:xfrm>
            <a:off x="35496" y="274638"/>
            <a:ext cx="4968552" cy="868362"/>
          </a:xfrm>
        </p:spPr>
        <p:txBody>
          <a:bodyPr>
            <a:noAutofit/>
          </a:bodyPr>
          <a:lstStyle/>
          <a:p>
            <a:r>
              <a:rPr lang="en-US" sz="3600" dirty="0"/>
              <a:t>Temporal Interference</a:t>
            </a:r>
            <a:endParaRPr lang="en-SE" sz="3600" dirty="0"/>
          </a:p>
        </p:txBody>
      </p:sp>
      <p:sp>
        <p:nvSpPr>
          <p:cNvPr id="3" name="Content Placeholder 2">
            <a:extLst>
              <a:ext uri="{FF2B5EF4-FFF2-40B4-BE49-F238E27FC236}">
                <a16:creationId xmlns:a16="http://schemas.microsoft.com/office/drawing/2014/main" id="{0FAFF5FA-E2AB-4FF0-8F85-D3A6D4784DE7}"/>
              </a:ext>
            </a:extLst>
          </p:cNvPr>
          <p:cNvSpPr>
            <a:spLocks noGrp="1"/>
          </p:cNvSpPr>
          <p:nvPr>
            <p:ph idx="1"/>
          </p:nvPr>
        </p:nvSpPr>
        <p:spPr>
          <a:xfrm>
            <a:off x="0" y="1295399"/>
            <a:ext cx="4820417" cy="5435143"/>
          </a:xfrm>
        </p:spPr>
        <p:txBody>
          <a:bodyPr>
            <a:normAutofit fontScale="85000" lnSpcReduction="10000"/>
          </a:bodyPr>
          <a:lstStyle/>
          <a:p>
            <a:r>
              <a:rPr lang="en-US" dirty="0"/>
              <a:t>Top: Blocking of execution due to shared data</a:t>
            </a:r>
            <a:endParaRPr lang="en-SE" dirty="0"/>
          </a:p>
          <a:p>
            <a:r>
              <a:rPr lang="en-US" dirty="0"/>
              <a:t>Middle: deadlock due to circular waiting: </a:t>
            </a:r>
          </a:p>
          <a:p>
            <a:pPr lvl="1"/>
            <a:r>
              <a:rPr lang="en-US" dirty="0"/>
              <a:t>Software element A is holding Resource A and requesting Resource B; Software element B is holding Resource B and requesting Resource A</a:t>
            </a:r>
          </a:p>
          <a:p>
            <a:r>
              <a:rPr lang="en-US" dirty="0"/>
              <a:t>Bottom: incorrect sensor fusion due to incorrect clock synchronization between software elements</a:t>
            </a:r>
          </a:p>
        </p:txBody>
      </p:sp>
      <p:sp>
        <p:nvSpPr>
          <p:cNvPr id="4" name="Slide Number Placeholder 3">
            <a:extLst>
              <a:ext uri="{FF2B5EF4-FFF2-40B4-BE49-F238E27FC236}">
                <a16:creationId xmlns:a16="http://schemas.microsoft.com/office/drawing/2014/main" id="{68C68DD4-28C9-4E69-9DCA-0E664F21CCA7}"/>
              </a:ext>
            </a:extLst>
          </p:cNvPr>
          <p:cNvSpPr>
            <a:spLocks noGrp="1"/>
          </p:cNvSpPr>
          <p:nvPr>
            <p:ph type="sldNum" sz="quarter" idx="12"/>
          </p:nvPr>
        </p:nvSpPr>
        <p:spPr>
          <a:xfrm>
            <a:off x="6974904" y="6486068"/>
            <a:ext cx="2133600" cy="244475"/>
          </a:xfrm>
        </p:spPr>
        <p:txBody>
          <a:bodyPr/>
          <a:lstStyle/>
          <a:p>
            <a:pPr>
              <a:defRPr/>
            </a:pPr>
            <a:fld id="{F57F456A-00AF-44E6-8D70-638C0D0130FF}" type="slidenum">
              <a:rPr lang="en-US" altLang="zh-CN" smtClean="0"/>
              <a:pPr>
                <a:defRPr/>
              </a:pPr>
              <a:t>73</a:t>
            </a:fld>
            <a:endParaRPr lang="en-US" altLang="zh-CN"/>
          </a:p>
        </p:txBody>
      </p:sp>
      <p:pic>
        <p:nvPicPr>
          <p:cNvPr id="5" name="Picture 4">
            <a:extLst>
              <a:ext uri="{FF2B5EF4-FFF2-40B4-BE49-F238E27FC236}">
                <a16:creationId xmlns:a16="http://schemas.microsoft.com/office/drawing/2014/main" id="{3EB23687-0A8D-4611-81B9-E44B8B186080}"/>
              </a:ext>
            </a:extLst>
          </p:cNvPr>
          <p:cNvPicPr>
            <a:picLocks noChangeAspect="1"/>
          </p:cNvPicPr>
          <p:nvPr/>
        </p:nvPicPr>
        <p:blipFill>
          <a:blip r:embed="rId2"/>
          <a:stretch>
            <a:fillRect/>
          </a:stretch>
        </p:blipFill>
        <p:spPr>
          <a:xfrm>
            <a:off x="4820530" y="2426058"/>
            <a:ext cx="4211960" cy="2610838"/>
          </a:xfrm>
          <a:prstGeom prst="rect">
            <a:avLst/>
          </a:prstGeom>
        </p:spPr>
      </p:pic>
      <p:pic>
        <p:nvPicPr>
          <p:cNvPr id="6" name="Picture 5">
            <a:extLst>
              <a:ext uri="{FF2B5EF4-FFF2-40B4-BE49-F238E27FC236}">
                <a16:creationId xmlns:a16="http://schemas.microsoft.com/office/drawing/2014/main" id="{0511CF9F-4F18-4842-8B1A-531F5B120E04}"/>
              </a:ext>
            </a:extLst>
          </p:cNvPr>
          <p:cNvPicPr>
            <a:picLocks noChangeAspect="1"/>
          </p:cNvPicPr>
          <p:nvPr/>
        </p:nvPicPr>
        <p:blipFill>
          <a:blip r:embed="rId3"/>
          <a:stretch>
            <a:fillRect/>
          </a:stretch>
        </p:blipFill>
        <p:spPr>
          <a:xfrm>
            <a:off x="4820530" y="5090724"/>
            <a:ext cx="4211960" cy="1420456"/>
          </a:xfrm>
          <a:prstGeom prst="rect">
            <a:avLst/>
          </a:prstGeom>
        </p:spPr>
      </p:pic>
      <p:pic>
        <p:nvPicPr>
          <p:cNvPr id="8" name="Picture 7">
            <a:extLst>
              <a:ext uri="{FF2B5EF4-FFF2-40B4-BE49-F238E27FC236}">
                <a16:creationId xmlns:a16="http://schemas.microsoft.com/office/drawing/2014/main" id="{5200FC22-1F73-4D5D-82BD-DECF1997361A}"/>
              </a:ext>
            </a:extLst>
          </p:cNvPr>
          <p:cNvPicPr>
            <a:picLocks noChangeAspect="1"/>
          </p:cNvPicPr>
          <p:nvPr/>
        </p:nvPicPr>
        <p:blipFill>
          <a:blip r:embed="rId4"/>
          <a:stretch>
            <a:fillRect/>
          </a:stretch>
        </p:blipFill>
        <p:spPr>
          <a:xfrm>
            <a:off x="4820416" y="449278"/>
            <a:ext cx="4211959" cy="1934341"/>
          </a:xfrm>
          <a:prstGeom prst="rect">
            <a:avLst/>
          </a:prstGeom>
        </p:spPr>
      </p:pic>
    </p:spTree>
    <p:extLst>
      <p:ext uri="{BB962C8B-B14F-4D97-AF65-F5344CB8AC3E}">
        <p14:creationId xmlns:p14="http://schemas.microsoft.com/office/powerpoint/2010/main" val="15532469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758B-DB93-4914-B423-72DB1310571C}"/>
              </a:ext>
            </a:extLst>
          </p:cNvPr>
          <p:cNvSpPr>
            <a:spLocks noGrp="1"/>
          </p:cNvSpPr>
          <p:nvPr>
            <p:ph type="title"/>
          </p:nvPr>
        </p:nvSpPr>
        <p:spPr>
          <a:xfrm>
            <a:off x="457200" y="274638"/>
            <a:ext cx="3394720" cy="868362"/>
          </a:xfrm>
        </p:spPr>
        <p:txBody>
          <a:bodyPr>
            <a:normAutofit fontScale="90000"/>
          </a:bodyPr>
          <a:lstStyle/>
          <a:p>
            <a:r>
              <a:rPr lang="en-US" dirty="0"/>
              <a:t>More Temporal Interference</a:t>
            </a:r>
            <a:endParaRPr lang="en-SE" dirty="0"/>
          </a:p>
        </p:txBody>
      </p:sp>
      <p:sp>
        <p:nvSpPr>
          <p:cNvPr id="3" name="Content Placeholder 2">
            <a:extLst>
              <a:ext uri="{FF2B5EF4-FFF2-40B4-BE49-F238E27FC236}">
                <a16:creationId xmlns:a16="http://schemas.microsoft.com/office/drawing/2014/main" id="{DB17C85B-3200-4F2E-B631-C4C01AB7992E}"/>
              </a:ext>
            </a:extLst>
          </p:cNvPr>
          <p:cNvSpPr>
            <a:spLocks noGrp="1"/>
          </p:cNvSpPr>
          <p:nvPr>
            <p:ph idx="1"/>
          </p:nvPr>
        </p:nvSpPr>
        <p:spPr>
          <a:xfrm>
            <a:off x="141778" y="1295400"/>
            <a:ext cx="3747878" cy="5287962"/>
          </a:xfrm>
        </p:spPr>
        <p:txBody>
          <a:bodyPr>
            <a:normAutofit fontScale="70000" lnSpcReduction="20000"/>
          </a:bodyPr>
          <a:lstStyle/>
          <a:p>
            <a:r>
              <a:rPr lang="en-US" dirty="0"/>
              <a:t>Incorrect allocation of execution time &amp; incorrect execution of sequence</a:t>
            </a:r>
          </a:p>
          <a:p>
            <a:r>
              <a:rPr lang="en-US" dirty="0"/>
              <a:t>Top: Alive supervision checks # times a software element is executed in a time span. (In the fig, 3 is correct, 2 or 4 is not)</a:t>
            </a:r>
          </a:p>
          <a:p>
            <a:r>
              <a:rPr lang="en-US" dirty="0"/>
              <a:t>Middle: Deadline monitoring checks if a software element is executed before its deadline</a:t>
            </a:r>
          </a:p>
          <a:p>
            <a:r>
              <a:rPr lang="en-US" dirty="0"/>
              <a:t>Bottom: Control Flow Monitoring checks that software elements are executed in the correct sequence</a:t>
            </a:r>
            <a:endParaRPr lang="en-SE" dirty="0"/>
          </a:p>
          <a:p>
            <a:endParaRPr lang="en-SE" dirty="0"/>
          </a:p>
        </p:txBody>
      </p:sp>
      <p:sp>
        <p:nvSpPr>
          <p:cNvPr id="4" name="Slide Number Placeholder 3">
            <a:extLst>
              <a:ext uri="{FF2B5EF4-FFF2-40B4-BE49-F238E27FC236}">
                <a16:creationId xmlns:a16="http://schemas.microsoft.com/office/drawing/2014/main" id="{8402901F-A767-476E-B8B5-7779D0267ECD}"/>
              </a:ext>
            </a:extLst>
          </p:cNvPr>
          <p:cNvSpPr>
            <a:spLocks noGrp="1"/>
          </p:cNvSpPr>
          <p:nvPr>
            <p:ph type="sldNum" sz="quarter" idx="12"/>
          </p:nvPr>
        </p:nvSpPr>
        <p:spPr>
          <a:xfrm>
            <a:off x="7017715" y="6530035"/>
            <a:ext cx="2133600" cy="244475"/>
          </a:xfrm>
        </p:spPr>
        <p:txBody>
          <a:bodyPr/>
          <a:lstStyle/>
          <a:p>
            <a:pPr>
              <a:defRPr/>
            </a:pPr>
            <a:fld id="{F57F456A-00AF-44E6-8D70-638C0D0130FF}" type="slidenum">
              <a:rPr lang="en-US" altLang="zh-CN" smtClean="0"/>
              <a:pPr>
                <a:defRPr/>
              </a:pPr>
              <a:t>74</a:t>
            </a:fld>
            <a:endParaRPr lang="en-US" altLang="zh-CN"/>
          </a:p>
        </p:txBody>
      </p:sp>
      <p:pic>
        <p:nvPicPr>
          <p:cNvPr id="5" name="Picture 4">
            <a:extLst>
              <a:ext uri="{FF2B5EF4-FFF2-40B4-BE49-F238E27FC236}">
                <a16:creationId xmlns:a16="http://schemas.microsoft.com/office/drawing/2014/main" id="{734D509A-6254-49A3-B517-A1FF0554585A}"/>
              </a:ext>
            </a:extLst>
          </p:cNvPr>
          <p:cNvPicPr>
            <a:picLocks noChangeAspect="1"/>
          </p:cNvPicPr>
          <p:nvPr/>
        </p:nvPicPr>
        <p:blipFill>
          <a:blip r:embed="rId2"/>
          <a:stretch>
            <a:fillRect/>
          </a:stretch>
        </p:blipFill>
        <p:spPr>
          <a:xfrm>
            <a:off x="3889655" y="478770"/>
            <a:ext cx="5112568" cy="2095423"/>
          </a:xfrm>
          <a:prstGeom prst="rect">
            <a:avLst/>
          </a:prstGeom>
        </p:spPr>
      </p:pic>
      <p:pic>
        <p:nvPicPr>
          <p:cNvPr id="6" name="Picture 5">
            <a:extLst>
              <a:ext uri="{FF2B5EF4-FFF2-40B4-BE49-F238E27FC236}">
                <a16:creationId xmlns:a16="http://schemas.microsoft.com/office/drawing/2014/main" id="{3489EC67-A307-4064-8D1C-ABC6598BDFED}"/>
              </a:ext>
            </a:extLst>
          </p:cNvPr>
          <p:cNvPicPr>
            <a:picLocks noChangeAspect="1"/>
          </p:cNvPicPr>
          <p:nvPr/>
        </p:nvPicPr>
        <p:blipFill>
          <a:blip r:embed="rId3"/>
          <a:stretch>
            <a:fillRect/>
          </a:stretch>
        </p:blipFill>
        <p:spPr>
          <a:xfrm>
            <a:off x="4905532" y="2612959"/>
            <a:ext cx="3080815" cy="1947182"/>
          </a:xfrm>
          <a:prstGeom prst="rect">
            <a:avLst/>
          </a:prstGeom>
        </p:spPr>
      </p:pic>
      <p:pic>
        <p:nvPicPr>
          <p:cNvPr id="7" name="Picture 6">
            <a:extLst>
              <a:ext uri="{FF2B5EF4-FFF2-40B4-BE49-F238E27FC236}">
                <a16:creationId xmlns:a16="http://schemas.microsoft.com/office/drawing/2014/main" id="{0F6AD562-E0E0-4B63-85CC-50A05BE61CDF}"/>
              </a:ext>
            </a:extLst>
          </p:cNvPr>
          <p:cNvPicPr>
            <a:picLocks noChangeAspect="1"/>
          </p:cNvPicPr>
          <p:nvPr/>
        </p:nvPicPr>
        <p:blipFill>
          <a:blip r:embed="rId4"/>
          <a:stretch>
            <a:fillRect/>
          </a:stretch>
        </p:blipFill>
        <p:spPr>
          <a:xfrm>
            <a:off x="3851920" y="4598907"/>
            <a:ext cx="5188039" cy="2140566"/>
          </a:xfrm>
          <a:prstGeom prst="rect">
            <a:avLst/>
          </a:prstGeom>
        </p:spPr>
      </p:pic>
    </p:spTree>
    <p:extLst>
      <p:ext uri="{BB962C8B-B14F-4D97-AF65-F5344CB8AC3E}">
        <p14:creationId xmlns:p14="http://schemas.microsoft.com/office/powerpoint/2010/main" val="30859214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7B7D-E3B1-4421-9F98-38C28B0BECF2}"/>
              </a:ext>
            </a:extLst>
          </p:cNvPr>
          <p:cNvSpPr>
            <a:spLocks noGrp="1"/>
          </p:cNvSpPr>
          <p:nvPr>
            <p:ph type="title"/>
          </p:nvPr>
        </p:nvSpPr>
        <p:spPr/>
        <p:txBody>
          <a:bodyPr>
            <a:normAutofit fontScale="90000"/>
          </a:bodyPr>
          <a:lstStyle/>
          <a:p>
            <a:r>
              <a:rPr lang="en-US" dirty="0"/>
              <a:t>Communication Interference and End-to-End Protocol</a:t>
            </a:r>
            <a:endParaRPr lang="en-SE" dirty="0"/>
          </a:p>
        </p:txBody>
      </p:sp>
      <p:sp>
        <p:nvSpPr>
          <p:cNvPr id="3" name="Content Placeholder 2">
            <a:extLst>
              <a:ext uri="{FF2B5EF4-FFF2-40B4-BE49-F238E27FC236}">
                <a16:creationId xmlns:a16="http://schemas.microsoft.com/office/drawing/2014/main" id="{3AC6932E-E617-47FF-94C5-53DE9F416E49}"/>
              </a:ext>
            </a:extLst>
          </p:cNvPr>
          <p:cNvSpPr>
            <a:spLocks noGrp="1"/>
          </p:cNvSpPr>
          <p:nvPr>
            <p:ph idx="1"/>
          </p:nvPr>
        </p:nvSpPr>
        <p:spPr>
          <a:xfrm>
            <a:off x="457200" y="1295400"/>
            <a:ext cx="8229600" cy="2874070"/>
          </a:xfrm>
        </p:spPr>
        <p:txBody>
          <a:bodyPr>
            <a:normAutofit fontScale="92500" lnSpcReduction="20000"/>
          </a:bodyPr>
          <a:lstStyle/>
          <a:p>
            <a:r>
              <a:rPr lang="en-US" dirty="0"/>
              <a:t>Communication channels between ECUs often have QM level, hence data transmission errors on the channel are possible.</a:t>
            </a:r>
          </a:p>
          <a:p>
            <a:r>
              <a:rPr lang="en-US" dirty="0"/>
              <a:t>E2E protocol can be used to detect errors due to transmission errors.</a:t>
            </a:r>
          </a:p>
          <a:p>
            <a:pPr lvl="1"/>
            <a:r>
              <a:rPr lang="en-US" dirty="0"/>
              <a:t>e.g., with CRCs (Slide 56)</a:t>
            </a:r>
          </a:p>
          <a:p>
            <a:endParaRPr lang="en-SE" dirty="0"/>
          </a:p>
        </p:txBody>
      </p:sp>
      <p:sp>
        <p:nvSpPr>
          <p:cNvPr id="4" name="Slide Number Placeholder 3">
            <a:extLst>
              <a:ext uri="{FF2B5EF4-FFF2-40B4-BE49-F238E27FC236}">
                <a16:creationId xmlns:a16="http://schemas.microsoft.com/office/drawing/2014/main" id="{4BB68327-6385-4933-91C6-E8D52C3FC8F1}"/>
              </a:ext>
            </a:extLst>
          </p:cNvPr>
          <p:cNvSpPr>
            <a:spLocks noGrp="1"/>
          </p:cNvSpPr>
          <p:nvPr>
            <p:ph type="sldNum" sz="quarter" idx="12"/>
          </p:nvPr>
        </p:nvSpPr>
        <p:spPr/>
        <p:txBody>
          <a:bodyPr/>
          <a:lstStyle/>
          <a:p>
            <a:pPr>
              <a:defRPr/>
            </a:pPr>
            <a:fld id="{F57F456A-00AF-44E6-8D70-638C0D0130FF}" type="slidenum">
              <a:rPr lang="en-US" altLang="zh-CN" smtClean="0"/>
              <a:pPr>
                <a:defRPr/>
              </a:pPr>
              <a:t>75</a:t>
            </a:fld>
            <a:endParaRPr lang="en-US" altLang="zh-CN"/>
          </a:p>
        </p:txBody>
      </p:sp>
      <p:pic>
        <p:nvPicPr>
          <p:cNvPr id="6" name="Picture 5">
            <a:extLst>
              <a:ext uri="{FF2B5EF4-FFF2-40B4-BE49-F238E27FC236}">
                <a16:creationId xmlns:a16="http://schemas.microsoft.com/office/drawing/2014/main" id="{7681E09A-C3B9-4911-94FB-C2E27FBC9CE6}"/>
              </a:ext>
            </a:extLst>
          </p:cNvPr>
          <p:cNvPicPr>
            <a:picLocks noChangeAspect="1"/>
          </p:cNvPicPr>
          <p:nvPr/>
        </p:nvPicPr>
        <p:blipFill>
          <a:blip r:embed="rId2"/>
          <a:stretch>
            <a:fillRect/>
          </a:stretch>
        </p:blipFill>
        <p:spPr>
          <a:xfrm>
            <a:off x="4815321" y="4175990"/>
            <a:ext cx="4252479" cy="2343203"/>
          </a:xfrm>
          <a:prstGeom prst="rect">
            <a:avLst/>
          </a:prstGeom>
        </p:spPr>
      </p:pic>
      <p:pic>
        <p:nvPicPr>
          <p:cNvPr id="7" name="Picture 6">
            <a:extLst>
              <a:ext uri="{FF2B5EF4-FFF2-40B4-BE49-F238E27FC236}">
                <a16:creationId xmlns:a16="http://schemas.microsoft.com/office/drawing/2014/main" id="{8B72757A-CDCA-46CF-9359-34B7EDD02560}"/>
              </a:ext>
            </a:extLst>
          </p:cNvPr>
          <p:cNvPicPr>
            <a:picLocks noChangeAspect="1"/>
          </p:cNvPicPr>
          <p:nvPr/>
        </p:nvPicPr>
        <p:blipFill>
          <a:blip r:embed="rId3"/>
          <a:stretch>
            <a:fillRect/>
          </a:stretch>
        </p:blipFill>
        <p:spPr>
          <a:xfrm>
            <a:off x="54947" y="4175990"/>
            <a:ext cx="4641093" cy="2349354"/>
          </a:xfrm>
          <a:prstGeom prst="rect">
            <a:avLst/>
          </a:prstGeom>
        </p:spPr>
      </p:pic>
    </p:spTree>
    <p:extLst>
      <p:ext uri="{BB962C8B-B14F-4D97-AF65-F5344CB8AC3E}">
        <p14:creationId xmlns:p14="http://schemas.microsoft.com/office/powerpoint/2010/main" val="8280610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C506-6808-4B35-A320-6AE70D0E67F2}"/>
              </a:ext>
            </a:extLst>
          </p:cNvPr>
          <p:cNvSpPr>
            <a:spLocks noGrp="1"/>
          </p:cNvSpPr>
          <p:nvPr>
            <p:ph type="title"/>
          </p:nvPr>
        </p:nvSpPr>
        <p:spPr/>
        <p:txBody>
          <a:bodyPr/>
          <a:lstStyle/>
          <a:p>
            <a:r>
              <a:rPr lang="en-US" dirty="0"/>
              <a:t>Software Architecture </a:t>
            </a:r>
            <a:r>
              <a:rPr lang="en-US" dirty="0" err="1"/>
              <a:t>Safetey</a:t>
            </a:r>
            <a:r>
              <a:rPr lang="en-US" dirty="0"/>
              <a:t> Design Pattern: E-Gas</a:t>
            </a:r>
            <a:endParaRPr lang="en-SE" dirty="0"/>
          </a:p>
        </p:txBody>
      </p:sp>
      <p:sp>
        <p:nvSpPr>
          <p:cNvPr id="3" name="Content Placeholder 2">
            <a:extLst>
              <a:ext uri="{FF2B5EF4-FFF2-40B4-BE49-F238E27FC236}">
                <a16:creationId xmlns:a16="http://schemas.microsoft.com/office/drawing/2014/main" id="{D7D09194-6C73-41E4-AEA1-C52C94A697C8}"/>
              </a:ext>
            </a:extLst>
          </p:cNvPr>
          <p:cNvSpPr>
            <a:spLocks noGrp="1"/>
          </p:cNvSpPr>
          <p:nvPr>
            <p:ph idx="1"/>
          </p:nvPr>
        </p:nvSpPr>
        <p:spPr>
          <a:xfrm>
            <a:off x="457200" y="1295400"/>
            <a:ext cx="3118128" cy="5105400"/>
          </a:xfrm>
        </p:spPr>
        <p:txBody>
          <a:bodyPr>
            <a:normAutofit fontScale="77500" lnSpcReduction="20000"/>
          </a:bodyPr>
          <a:lstStyle/>
          <a:p>
            <a:r>
              <a:rPr lang="en-US" dirty="0"/>
              <a:t>Top: the E-Gas architecture with 2 levels of monitoring for the functional level.</a:t>
            </a:r>
          </a:p>
          <a:p>
            <a:r>
              <a:rPr lang="en-US" dirty="0"/>
              <a:t>Bottom: if Level 2 monitoring detects a safety goal violation, output from level 1 is disabled, and Level 2 software leads the system to a safe state by setting Torque = 0.</a:t>
            </a:r>
            <a:endParaRPr lang="en-SE" dirty="0"/>
          </a:p>
        </p:txBody>
      </p:sp>
      <p:sp>
        <p:nvSpPr>
          <p:cNvPr id="4" name="Slide Number Placeholder 3">
            <a:extLst>
              <a:ext uri="{FF2B5EF4-FFF2-40B4-BE49-F238E27FC236}">
                <a16:creationId xmlns:a16="http://schemas.microsoft.com/office/drawing/2014/main" id="{661E23BE-E5D4-4804-BD15-220B95132651}"/>
              </a:ext>
            </a:extLst>
          </p:cNvPr>
          <p:cNvSpPr>
            <a:spLocks noGrp="1"/>
          </p:cNvSpPr>
          <p:nvPr>
            <p:ph type="sldNum" sz="quarter" idx="12"/>
          </p:nvPr>
        </p:nvSpPr>
        <p:spPr/>
        <p:txBody>
          <a:bodyPr/>
          <a:lstStyle/>
          <a:p>
            <a:pPr>
              <a:defRPr/>
            </a:pPr>
            <a:fld id="{F57F456A-00AF-44E6-8D70-638C0D0130FF}" type="slidenum">
              <a:rPr lang="en-US" altLang="zh-CN" smtClean="0"/>
              <a:pPr>
                <a:defRPr/>
              </a:pPr>
              <a:t>76</a:t>
            </a:fld>
            <a:endParaRPr lang="en-US" altLang="zh-CN"/>
          </a:p>
        </p:txBody>
      </p:sp>
      <p:pic>
        <p:nvPicPr>
          <p:cNvPr id="5" name="Picture 4">
            <a:extLst>
              <a:ext uri="{FF2B5EF4-FFF2-40B4-BE49-F238E27FC236}">
                <a16:creationId xmlns:a16="http://schemas.microsoft.com/office/drawing/2014/main" id="{9E516C7A-83F9-4548-A2C6-77A6B470A934}"/>
              </a:ext>
            </a:extLst>
          </p:cNvPr>
          <p:cNvPicPr>
            <a:picLocks noChangeAspect="1"/>
          </p:cNvPicPr>
          <p:nvPr/>
        </p:nvPicPr>
        <p:blipFill>
          <a:blip r:embed="rId2"/>
          <a:stretch>
            <a:fillRect/>
          </a:stretch>
        </p:blipFill>
        <p:spPr>
          <a:xfrm>
            <a:off x="3575328" y="1481340"/>
            <a:ext cx="5492472" cy="2540084"/>
          </a:xfrm>
          <a:prstGeom prst="rect">
            <a:avLst/>
          </a:prstGeom>
        </p:spPr>
      </p:pic>
      <p:pic>
        <p:nvPicPr>
          <p:cNvPr id="6" name="Picture 5">
            <a:extLst>
              <a:ext uri="{FF2B5EF4-FFF2-40B4-BE49-F238E27FC236}">
                <a16:creationId xmlns:a16="http://schemas.microsoft.com/office/drawing/2014/main" id="{09C61C66-CF3C-42AB-A2CA-E5C45618ABE6}"/>
              </a:ext>
            </a:extLst>
          </p:cNvPr>
          <p:cNvPicPr>
            <a:picLocks noChangeAspect="1"/>
          </p:cNvPicPr>
          <p:nvPr/>
        </p:nvPicPr>
        <p:blipFill>
          <a:blip r:embed="rId3"/>
          <a:stretch>
            <a:fillRect/>
          </a:stretch>
        </p:blipFill>
        <p:spPr>
          <a:xfrm>
            <a:off x="3575328" y="4071688"/>
            <a:ext cx="5492472" cy="2388945"/>
          </a:xfrm>
          <a:prstGeom prst="rect">
            <a:avLst/>
          </a:prstGeom>
        </p:spPr>
      </p:pic>
    </p:spTree>
    <p:extLst>
      <p:ext uri="{BB962C8B-B14F-4D97-AF65-F5344CB8AC3E}">
        <p14:creationId xmlns:p14="http://schemas.microsoft.com/office/powerpoint/2010/main" val="289950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0DE5-0B06-4635-B675-2B2891D6327E}"/>
              </a:ext>
            </a:extLst>
          </p:cNvPr>
          <p:cNvSpPr>
            <a:spLocks noGrp="1"/>
          </p:cNvSpPr>
          <p:nvPr>
            <p:ph type="title"/>
          </p:nvPr>
        </p:nvSpPr>
        <p:spPr/>
        <p:txBody>
          <a:bodyPr/>
          <a:lstStyle/>
          <a:p>
            <a:r>
              <a:rPr lang="en-US" sz="3600" dirty="0"/>
              <a:t>Quiz: Which of the following is part of a functional safety analysis?</a:t>
            </a:r>
            <a:endParaRPr lang="en-SE" sz="3600" dirty="0"/>
          </a:p>
        </p:txBody>
      </p:sp>
      <p:sp>
        <p:nvSpPr>
          <p:cNvPr id="3" name="Content Placeholder 2">
            <a:extLst>
              <a:ext uri="{FF2B5EF4-FFF2-40B4-BE49-F238E27FC236}">
                <a16:creationId xmlns:a16="http://schemas.microsoft.com/office/drawing/2014/main" id="{8F0D70A1-1319-4152-8F3A-5C4F9DF043BC}"/>
              </a:ext>
            </a:extLst>
          </p:cNvPr>
          <p:cNvSpPr>
            <a:spLocks noGrp="1"/>
          </p:cNvSpPr>
          <p:nvPr>
            <p:ph idx="1"/>
          </p:nvPr>
        </p:nvSpPr>
        <p:spPr>
          <a:xfrm>
            <a:off x="457200" y="1295400"/>
            <a:ext cx="8229600" cy="5013920"/>
          </a:xfrm>
        </p:spPr>
        <p:txBody>
          <a:bodyPr>
            <a:normAutofit fontScale="92500" lnSpcReduction="10000"/>
          </a:bodyPr>
          <a:lstStyle/>
          <a:p>
            <a:r>
              <a:rPr lang="en-US" dirty="0"/>
              <a:t>1. A mechanical seatbelt restraint system could fail, and a passenger would be injured in an accident</a:t>
            </a:r>
          </a:p>
          <a:p>
            <a:r>
              <a:rPr lang="en-US" dirty="0"/>
              <a:t>2. Testing to see if a backup camera actually meets its technical specifications of a depth perception of 20 feet</a:t>
            </a:r>
          </a:p>
          <a:p>
            <a:r>
              <a:rPr lang="en-US" dirty="0"/>
              <a:t>3. There is a potential that a software error could cause the parking brake to engage at high speeds</a:t>
            </a:r>
          </a:p>
          <a:p>
            <a:r>
              <a:rPr lang="en-US" dirty="0"/>
              <a:t>4. a car battery might catch on fire because of a chemical reaction</a:t>
            </a:r>
          </a:p>
        </p:txBody>
      </p:sp>
      <p:sp>
        <p:nvSpPr>
          <p:cNvPr id="4" name="Slide Number Placeholder 3">
            <a:extLst>
              <a:ext uri="{FF2B5EF4-FFF2-40B4-BE49-F238E27FC236}">
                <a16:creationId xmlns:a16="http://schemas.microsoft.com/office/drawing/2014/main" id="{75407B78-D276-4D88-9F85-33BDDE8DCB50}"/>
              </a:ext>
            </a:extLst>
          </p:cNvPr>
          <p:cNvSpPr>
            <a:spLocks noGrp="1"/>
          </p:cNvSpPr>
          <p:nvPr>
            <p:ph type="sldNum" sz="quarter" idx="12"/>
          </p:nvPr>
        </p:nvSpPr>
        <p:spPr/>
        <p:txBody>
          <a:bodyPr/>
          <a:lstStyle/>
          <a:p>
            <a:pPr>
              <a:defRPr/>
            </a:pPr>
            <a:fld id="{F57F456A-00AF-44E6-8D70-638C0D0130FF}" type="slidenum">
              <a:rPr lang="en-US" altLang="zh-CN" smtClean="0"/>
              <a:pPr>
                <a:defRPr/>
              </a:pPr>
              <a:t>8</a:t>
            </a:fld>
            <a:endParaRPr lang="en-US" altLang="zh-CN"/>
          </a:p>
        </p:txBody>
      </p:sp>
      <p:sp>
        <p:nvSpPr>
          <p:cNvPr id="6" name="Content Placeholder 2">
            <a:extLst>
              <a:ext uri="{FF2B5EF4-FFF2-40B4-BE49-F238E27FC236}">
                <a16:creationId xmlns:a16="http://schemas.microsoft.com/office/drawing/2014/main" id="{1DBA8713-455B-4BAE-883C-2A1F5249A9E5}"/>
              </a:ext>
            </a:extLst>
          </p:cNvPr>
          <p:cNvSpPr txBox="1">
            <a:spLocks/>
          </p:cNvSpPr>
          <p:nvPr/>
        </p:nvSpPr>
        <p:spPr bwMode="auto">
          <a:xfrm>
            <a:off x="457200" y="6119564"/>
            <a:ext cx="8229600" cy="379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3000" kern="0" dirty="0"/>
              <a:t>ANS: 3</a:t>
            </a:r>
            <a:endParaRPr lang="en-SE" sz="3000" kern="0" dirty="0"/>
          </a:p>
        </p:txBody>
      </p:sp>
    </p:spTree>
    <p:extLst>
      <p:ext uri="{BB962C8B-B14F-4D97-AF65-F5344CB8AC3E}">
        <p14:creationId xmlns:p14="http://schemas.microsoft.com/office/powerpoint/2010/main" val="30592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F205B-BAE0-43C4-BECE-5769B8B7CA8F}"/>
              </a:ext>
            </a:extLst>
          </p:cNvPr>
          <p:cNvSpPr>
            <a:spLocks noGrp="1"/>
          </p:cNvSpPr>
          <p:nvPr>
            <p:ph type="title"/>
          </p:nvPr>
        </p:nvSpPr>
        <p:spPr/>
        <p:txBody>
          <a:bodyPr/>
          <a:lstStyle/>
          <a:p>
            <a:r>
              <a:rPr lang="en-US" dirty="0"/>
              <a:t>Functional Safety Analysis</a:t>
            </a:r>
            <a:endParaRPr lang="en-SE" dirty="0"/>
          </a:p>
        </p:txBody>
      </p:sp>
      <p:sp>
        <p:nvSpPr>
          <p:cNvPr id="3" name="Content Placeholder 2">
            <a:extLst>
              <a:ext uri="{FF2B5EF4-FFF2-40B4-BE49-F238E27FC236}">
                <a16:creationId xmlns:a16="http://schemas.microsoft.com/office/drawing/2014/main" id="{4B8F8812-6276-4A0F-A51C-CE3DFF96BD57}"/>
              </a:ext>
            </a:extLst>
          </p:cNvPr>
          <p:cNvSpPr>
            <a:spLocks noGrp="1"/>
          </p:cNvSpPr>
          <p:nvPr>
            <p:ph idx="1"/>
          </p:nvPr>
        </p:nvSpPr>
        <p:spPr/>
        <p:txBody>
          <a:bodyPr>
            <a:normAutofit fontScale="92500" lnSpcReduction="20000"/>
          </a:bodyPr>
          <a:lstStyle/>
          <a:p>
            <a:r>
              <a:rPr lang="en-US" dirty="0"/>
              <a:t>Safety = absence of unreasonable risk</a:t>
            </a:r>
          </a:p>
          <a:p>
            <a:r>
              <a:rPr lang="en-US" dirty="0"/>
              <a:t>What is functional safety analysis?</a:t>
            </a:r>
          </a:p>
          <a:p>
            <a:pPr lvl="1"/>
            <a:r>
              <a:rPr lang="en-US" dirty="0"/>
              <a:t>Identify high-risk situations</a:t>
            </a:r>
          </a:p>
          <a:p>
            <a:pPr lvl="1"/>
            <a:r>
              <a:rPr lang="en-US" dirty="0"/>
              <a:t>Lower risk to reasonable levels</a:t>
            </a:r>
          </a:p>
          <a:p>
            <a:r>
              <a:rPr lang="en-US" dirty="0"/>
              <a:t>It has 3 steps:</a:t>
            </a:r>
          </a:p>
          <a:p>
            <a:pPr lvl="1"/>
            <a:r>
              <a:rPr lang="en-US" dirty="0">
                <a:solidFill>
                  <a:srgbClr val="FF0000"/>
                </a:solidFill>
              </a:rPr>
              <a:t>Identify hazards </a:t>
            </a:r>
            <a:r>
              <a:rPr lang="en-US" dirty="0"/>
              <a:t>in a passenger vehicle’s Electric/Electronic (E/E) system that could cause physical injury or damage to a person's health</a:t>
            </a:r>
          </a:p>
          <a:p>
            <a:pPr lvl="1"/>
            <a:r>
              <a:rPr lang="en-US" dirty="0">
                <a:solidFill>
                  <a:srgbClr val="FF0000"/>
                </a:solidFill>
              </a:rPr>
              <a:t>Evaluate the risk </a:t>
            </a:r>
            <a:r>
              <a:rPr lang="en-US" dirty="0"/>
              <a:t>of the hazardous situation so that we know how much we need to lower the risk</a:t>
            </a:r>
          </a:p>
          <a:p>
            <a:pPr lvl="1"/>
            <a:r>
              <a:rPr lang="en-US" dirty="0"/>
              <a:t>Via </a:t>
            </a:r>
            <a:r>
              <a:rPr lang="en-US" dirty="0">
                <a:solidFill>
                  <a:srgbClr val="FF0000"/>
                </a:solidFill>
              </a:rPr>
              <a:t>systems engineering</a:t>
            </a:r>
            <a:r>
              <a:rPr lang="en-US" dirty="0"/>
              <a:t>, prevent accidents from occurring by lowering risk to reasonable levels. </a:t>
            </a:r>
            <a:endParaRPr lang="en-SE" dirty="0"/>
          </a:p>
        </p:txBody>
      </p:sp>
      <p:sp>
        <p:nvSpPr>
          <p:cNvPr id="4" name="Slide Number Placeholder 3">
            <a:extLst>
              <a:ext uri="{FF2B5EF4-FFF2-40B4-BE49-F238E27FC236}">
                <a16:creationId xmlns:a16="http://schemas.microsoft.com/office/drawing/2014/main" id="{679EA3BB-8F88-4318-85F1-529F2511235D}"/>
              </a:ext>
            </a:extLst>
          </p:cNvPr>
          <p:cNvSpPr>
            <a:spLocks noGrp="1"/>
          </p:cNvSpPr>
          <p:nvPr>
            <p:ph type="sldNum" sz="quarter" idx="12"/>
          </p:nvPr>
        </p:nvSpPr>
        <p:spPr/>
        <p:txBody>
          <a:bodyPr/>
          <a:lstStyle/>
          <a:p>
            <a:pPr>
              <a:defRPr/>
            </a:pPr>
            <a:fld id="{F57F456A-00AF-44E6-8D70-638C0D0130FF}" type="slidenum">
              <a:rPr lang="en-US" altLang="zh-CN" smtClean="0"/>
              <a:pPr>
                <a:defRPr/>
              </a:pPr>
              <a:t>9</a:t>
            </a:fld>
            <a:endParaRPr lang="en-US" altLang="zh-CN"/>
          </a:p>
        </p:txBody>
      </p:sp>
    </p:spTree>
    <p:extLst>
      <p:ext uri="{BB962C8B-B14F-4D97-AF65-F5344CB8AC3E}">
        <p14:creationId xmlns:p14="http://schemas.microsoft.com/office/powerpoint/2010/main" val="306031444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Template New.potx" id="{232455E4-865A-4D27-B4C6-E60A7B78137C}" vid="{BBFC66A1-1A4C-487A-BD01-0A1F4DE37B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3074</TotalTime>
  <Words>11311</Words>
  <Application>Microsoft Office PowerPoint</Application>
  <PresentationFormat>On-screen Show (4:3)</PresentationFormat>
  <Paragraphs>817</Paragraphs>
  <Slides>76</Slides>
  <Notes>46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76</vt:i4>
      </vt:variant>
    </vt:vector>
  </HeadingPairs>
  <TitlesOfParts>
    <vt:vector size="79" baseType="lpstr">
      <vt:lpstr>Arial</vt:lpstr>
      <vt:lpstr>Cambria Math</vt:lpstr>
      <vt:lpstr>Default Design</vt:lpstr>
      <vt:lpstr>L2 Functional Safety</vt:lpstr>
      <vt:lpstr>Outline</vt:lpstr>
      <vt:lpstr>Vocabulary: Fault, Failure, Hazard and Risk.</vt:lpstr>
      <vt:lpstr>Notions of Safety in the Automotive Context</vt:lpstr>
      <vt:lpstr>Functional Safety</vt:lpstr>
      <vt:lpstr>Automotive Safety vs. Automotive Functional Safety</vt:lpstr>
      <vt:lpstr>Functional Safety vs. Nominal Performance</vt:lpstr>
      <vt:lpstr>Quiz: Which of the following is part of a functional safety analysis?</vt:lpstr>
      <vt:lpstr>Functional Safety Analysis</vt:lpstr>
      <vt:lpstr> Identifying Hazards</vt:lpstr>
      <vt:lpstr>Quiz</vt:lpstr>
      <vt:lpstr>ASIL (Automotive Safety Integrity Level)</vt:lpstr>
      <vt:lpstr>Evaluating Risk</vt:lpstr>
      <vt:lpstr>Quiz</vt:lpstr>
      <vt:lpstr>Reducing Risk with Systems Engineering</vt:lpstr>
      <vt:lpstr>ISO 26262 Standard Document</vt:lpstr>
      <vt:lpstr>ISO 26262 V Model</vt:lpstr>
      <vt:lpstr>Flattened V Model</vt:lpstr>
      <vt:lpstr>ISO 26262 Development Process</vt:lpstr>
      <vt:lpstr>Outline</vt:lpstr>
      <vt:lpstr>Hazard Analysis and Risk Assessment (HARA)</vt:lpstr>
      <vt:lpstr>ISO 26262 Definition of System Hierarchy</vt:lpstr>
      <vt:lpstr> Running Example: Lane Assistance System (LAS)</vt:lpstr>
      <vt:lpstr>LAS Architecture</vt:lpstr>
      <vt:lpstr>Situational Analysis</vt:lpstr>
      <vt:lpstr>Predefined Guidewords</vt:lpstr>
      <vt:lpstr>Hazard Identification for LDW</vt:lpstr>
      <vt:lpstr>Hazard Identification for LKA</vt:lpstr>
      <vt:lpstr>ISO 26262 Risk Measurement</vt:lpstr>
      <vt:lpstr>LAS Example</vt:lpstr>
      <vt:lpstr>ASIL Determination</vt:lpstr>
      <vt:lpstr>LDW in Other Driving Situations</vt:lpstr>
      <vt:lpstr>ASIL ≠ Importance</vt:lpstr>
      <vt:lpstr>Analysis and Testing for Different ASILs</vt:lpstr>
      <vt:lpstr>Safety Goal for LDW</vt:lpstr>
      <vt:lpstr>Quiz: Safety Goal for LKA</vt:lpstr>
      <vt:lpstr>HARA Summary </vt:lpstr>
      <vt:lpstr>Outline</vt:lpstr>
      <vt:lpstr>Functional Safety Concept</vt:lpstr>
      <vt:lpstr>Malfunctions</vt:lpstr>
      <vt:lpstr>Formal Safety Analysis Methods</vt:lpstr>
      <vt:lpstr>Functional Safety Requirements</vt:lpstr>
      <vt:lpstr> Allocating Requirements to Architecture</vt:lpstr>
      <vt:lpstr>Requirements to Architecture Allocation Table</vt:lpstr>
      <vt:lpstr>Architectural Refinement</vt:lpstr>
      <vt:lpstr>ASIL Inheritance</vt:lpstr>
      <vt:lpstr>Allocation of ASIL</vt:lpstr>
      <vt:lpstr>ASIL Decomposition</vt:lpstr>
      <vt:lpstr>ISO 26262 ASIL Decomposition Rules</vt:lpstr>
      <vt:lpstr>ASIL Decomposition for Our Example</vt:lpstr>
      <vt:lpstr>Fault-Tolerance Time Interval (FTTI)</vt:lpstr>
      <vt:lpstr>Warning and Degradation Concept</vt:lpstr>
      <vt:lpstr>Driver Warning</vt:lpstr>
      <vt:lpstr>Functional Safety Analysis Workflow</vt:lpstr>
      <vt:lpstr>Outline</vt:lpstr>
      <vt:lpstr>Technical Safety Concept </vt:lpstr>
      <vt:lpstr> Technical Safety Concept</vt:lpstr>
      <vt:lpstr>Technical Safety Concept at the System Level vs. ECU Level</vt:lpstr>
      <vt:lpstr>Functional vs. Technical Safety Requirements</vt:lpstr>
      <vt:lpstr>Additional Categories of Technical Safety Requirements</vt:lpstr>
      <vt:lpstr>Additional Categories of Technical Safety Requirements</vt:lpstr>
      <vt:lpstr>Technical Safety Requirement Examples</vt:lpstr>
      <vt:lpstr>Allocation of Requirements to System Architecture</vt:lpstr>
      <vt:lpstr>Allocation of Requirements to System Architecture: Notable Points</vt:lpstr>
      <vt:lpstr>Outline</vt:lpstr>
      <vt:lpstr>Functional Safety for Hardware and Software</vt:lpstr>
      <vt:lpstr>Hardware and Software Product Development Life-Cycle</vt:lpstr>
      <vt:lpstr>Bird’s Eye View</vt:lpstr>
      <vt:lpstr>Programming Languages</vt:lpstr>
      <vt:lpstr>Software Safety Requirements</vt:lpstr>
      <vt:lpstr>Freedom from Interference</vt:lpstr>
      <vt:lpstr>Spatial Interference</vt:lpstr>
      <vt:lpstr>Temporal Interference</vt:lpstr>
      <vt:lpstr>More Temporal Interference</vt:lpstr>
      <vt:lpstr>Communication Interference and End-to-End Protocol</vt:lpstr>
      <vt:lpstr>Software Architecture Safetey Design Pattern: E-Gas</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L11  Multi-core</dc:title>
  <dc:creator>Zonghua Gu</dc:creator>
  <cp:lastModifiedBy>Zonghua Gu</cp:lastModifiedBy>
  <cp:revision>320</cp:revision>
  <dcterms:created xsi:type="dcterms:W3CDTF">2020-03-03T07:09:32Z</dcterms:created>
  <dcterms:modified xsi:type="dcterms:W3CDTF">2021-04-27T14:07:51Z</dcterms:modified>
</cp:coreProperties>
</file>