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76" r:id="rId2"/>
    <p:sldId id="890" r:id="rId3"/>
    <p:sldId id="897" r:id="rId4"/>
    <p:sldId id="628" r:id="rId5"/>
    <p:sldId id="959" r:id="rId6"/>
    <p:sldId id="386" r:id="rId7"/>
    <p:sldId id="383" r:id="rId8"/>
    <p:sldId id="384" r:id="rId9"/>
    <p:sldId id="920" r:id="rId10"/>
    <p:sldId id="917" r:id="rId11"/>
    <p:sldId id="390" r:id="rId12"/>
    <p:sldId id="389" r:id="rId13"/>
    <p:sldId id="916" r:id="rId14"/>
    <p:sldId id="955" r:id="rId15"/>
    <p:sldId id="908" r:id="rId16"/>
    <p:sldId id="402" r:id="rId17"/>
    <p:sldId id="954" r:id="rId18"/>
    <p:sldId id="906" r:id="rId19"/>
    <p:sldId id="393" r:id="rId20"/>
    <p:sldId id="385" r:id="rId21"/>
    <p:sldId id="918" r:id="rId22"/>
    <p:sldId id="919" r:id="rId23"/>
    <p:sldId id="391" r:id="rId24"/>
    <p:sldId id="392" r:id="rId25"/>
    <p:sldId id="899" r:id="rId26"/>
    <p:sldId id="902" r:id="rId27"/>
    <p:sldId id="922" r:id="rId28"/>
    <p:sldId id="907" r:id="rId29"/>
    <p:sldId id="915" r:id="rId30"/>
    <p:sldId id="914" r:id="rId31"/>
    <p:sldId id="909" r:id="rId32"/>
    <p:sldId id="911" r:id="rId33"/>
    <p:sldId id="910" r:id="rId34"/>
    <p:sldId id="912" r:id="rId35"/>
    <p:sldId id="92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42E4D-44FA-4853-8CF7-938F2AED9C5E}">
          <p14:sldIdLst>
            <p14:sldId id="376"/>
            <p14:sldId id="890"/>
            <p14:sldId id="897"/>
            <p14:sldId id="628"/>
            <p14:sldId id="959"/>
            <p14:sldId id="386"/>
            <p14:sldId id="383"/>
            <p14:sldId id="384"/>
            <p14:sldId id="920"/>
            <p14:sldId id="917"/>
            <p14:sldId id="390"/>
            <p14:sldId id="389"/>
            <p14:sldId id="916"/>
            <p14:sldId id="955"/>
            <p14:sldId id="908"/>
            <p14:sldId id="402"/>
            <p14:sldId id="954"/>
            <p14:sldId id="906"/>
            <p14:sldId id="393"/>
            <p14:sldId id="385"/>
            <p14:sldId id="918"/>
            <p14:sldId id="919"/>
            <p14:sldId id="391"/>
            <p14:sldId id="392"/>
            <p14:sldId id="899"/>
            <p14:sldId id="902"/>
            <p14:sldId id="922"/>
            <p14:sldId id="907"/>
            <p14:sldId id="915"/>
            <p14:sldId id="914"/>
            <p14:sldId id="909"/>
            <p14:sldId id="911"/>
            <p14:sldId id="910"/>
            <p14:sldId id="912"/>
            <p14:sldId id="9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92D050"/>
    <a:srgbClr val="996633"/>
    <a:srgbClr val="008000"/>
    <a:srgbClr val="B2B2B2"/>
    <a:srgbClr val="EAEAEA"/>
    <a:srgbClr val="FF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2" autoAdjust="0"/>
    <p:restoredTop sz="90216" autoAdjust="0"/>
  </p:normalViewPr>
  <p:slideViewPr>
    <p:cSldViewPr snapToGrid="0">
      <p:cViewPr varScale="1">
        <p:scale>
          <a:sx n="117" d="100"/>
          <a:sy n="117" d="100"/>
        </p:scale>
        <p:origin x="13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FA21340-DBF0-4FAC-9DE2-FD6DB24B56C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2458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Recall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r>
                  <a:rPr lang="en-US" dirty="0"/>
                  <a:t> Precision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</m:oMath>
                </a14:m>
                <a:r>
                  <a:rPr lang="en-US" dirty="0"/>
                  <a:t> Accuracy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</m:oMath>
                </a14:m>
                <a:endParaRPr lang="en-SE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SE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Recall = </a:t>
                </a:r>
                <a:r>
                  <a:rPr lang="en-US" sz="1200" i="0">
                    <a:latin typeface="Cambria Math" panose="02040503050406030204" pitchFamily="18" charset="0"/>
                  </a:rPr>
                  <a:t>𝑇𝑃</a:t>
                </a:r>
                <a:r>
                  <a:rPr lang="en-US" sz="1200" b="0" i="0">
                    <a:latin typeface="Cambria Math" panose="02040503050406030204" pitchFamily="18" charset="0"/>
                  </a:rPr>
                  <a:t>/(</a:t>
                </a:r>
                <a:r>
                  <a:rPr lang="en-US" sz="1200" i="0">
                    <a:latin typeface="Cambria Math" panose="02040503050406030204" pitchFamily="18" charset="0"/>
                  </a:rPr>
                  <a:t>𝑇𝑃+</a:t>
                </a:r>
                <a:r>
                  <a:rPr lang="en-US" sz="1200" b="0" i="0">
                    <a:latin typeface="Cambria Math" panose="02040503050406030204" pitchFamily="18" charset="0"/>
                  </a:rPr>
                  <a:t>𝐹𝑁)</a:t>
                </a:r>
                <a:r>
                  <a:rPr lang="en-US" dirty="0"/>
                  <a:t> Precision = </a:t>
                </a:r>
                <a:r>
                  <a:rPr lang="en-US" sz="1200" i="0">
                    <a:latin typeface="Cambria Math" panose="02040503050406030204" pitchFamily="18" charset="0"/>
                  </a:rPr>
                  <a:t>𝑇𝑃</a:t>
                </a:r>
                <a:r>
                  <a:rPr lang="en-US" sz="1200" b="0" i="0">
                    <a:latin typeface="Cambria Math" panose="02040503050406030204" pitchFamily="18" charset="0"/>
                  </a:rPr>
                  <a:t>/(</a:t>
                </a:r>
                <a:r>
                  <a:rPr lang="en-US" sz="1200" i="0">
                    <a:latin typeface="Cambria Math" panose="02040503050406030204" pitchFamily="18" charset="0"/>
                  </a:rPr>
                  <a:t>𝑇𝑃+</a:t>
                </a:r>
                <a:r>
                  <a:rPr lang="en-US" sz="1200" b="0" i="0">
                    <a:latin typeface="Cambria Math" panose="02040503050406030204" pitchFamily="18" charset="0"/>
                  </a:rPr>
                  <a:t>𝐹𝑃)</a:t>
                </a:r>
                <a:r>
                  <a:rPr lang="en-US" dirty="0"/>
                  <a:t> Accuracy = </a:t>
                </a:r>
                <a:r>
                  <a:rPr lang="en-US" sz="1200" b="0" i="0">
                    <a:latin typeface="Cambria Math" panose="02040503050406030204" pitchFamily="18" charset="0"/>
                  </a:rPr>
                  <a:t>(</a:t>
                </a:r>
                <a:r>
                  <a:rPr lang="en-US" sz="1200" i="0">
                    <a:latin typeface="Cambria Math" panose="02040503050406030204" pitchFamily="18" charset="0"/>
                  </a:rPr>
                  <a:t>𝑇𝑃+</a:t>
                </a:r>
                <a:r>
                  <a:rPr lang="en-US" sz="1200" b="0" i="0">
                    <a:latin typeface="Cambria Math" panose="02040503050406030204" pitchFamily="18" charset="0"/>
                  </a:rPr>
                  <a:t>𝑇𝑁)/(</a:t>
                </a:r>
                <a:r>
                  <a:rPr lang="en-US" sz="1200" i="0">
                    <a:latin typeface="Cambria Math" panose="02040503050406030204" pitchFamily="18" charset="0"/>
                  </a:rPr>
                  <a:t>𝑇𝑃+𝑇𝑁</a:t>
                </a:r>
                <a:r>
                  <a:rPr lang="en-US" sz="1200" b="0" i="0">
                    <a:latin typeface="Cambria Math" panose="02040503050406030204" pitchFamily="18" charset="0"/>
                  </a:rPr>
                  <a:t>+𝐹𝑃+𝐹𝑁)</a:t>
                </a:r>
                <a:endParaRPr lang="en-SE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SE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3440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not possible for FPR to be larger than TPR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06201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Improves gradient flow through  the network</a:t>
                </a:r>
              </a:p>
              <a:p>
                <a:r>
                  <a:rPr lang="en-US" dirty="0"/>
                  <a:t>Allows higher learning rates</a:t>
                </a:r>
              </a:p>
              <a:p>
                <a:r>
                  <a:rPr lang="en-US" dirty="0"/>
                  <a:t>Reduces the strong dependence  on initialization</a:t>
                </a:r>
              </a:p>
              <a:p>
                <a:r>
                  <a:rPr lang="en-US" dirty="0"/>
                  <a:t>Acts as a form of regularization Subtracting the mini-batch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sub>
                    </m:sSub>
                  </m:oMath>
                </a14:m>
                <a:r>
                  <a:rPr lang="en-US" dirty="0"/>
                  <a:t> and dividing by the mini-batch 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ℬ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ℬ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SE" dirty="0"/>
              </a:p>
              <a:p>
                <a:endParaRPr lang="en-US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Improves gradient flow through  the network</a:t>
                </a:r>
              </a:p>
              <a:p>
                <a:r>
                  <a:rPr lang="en-US" dirty="0"/>
                  <a:t>Allows higher learning rates</a:t>
                </a:r>
              </a:p>
              <a:p>
                <a:r>
                  <a:rPr lang="en-US" dirty="0"/>
                  <a:t>Reduces the strong dependence  on initialization</a:t>
                </a:r>
              </a:p>
              <a:p>
                <a:r>
                  <a:rPr lang="en-US" dirty="0"/>
                  <a:t>Acts as a form of regularization Subtracting the mini-batch mean </a:t>
                </a:r>
                <a:r>
                  <a:rPr lang="en-US" b="0" i="0">
                    <a:latin typeface="Cambria Math" panose="02040503050406030204" pitchFamily="18" charset="0"/>
                  </a:rPr>
                  <a:t>𝜇_ℬ</a:t>
                </a:r>
                <a:r>
                  <a:rPr lang="en-US" dirty="0"/>
                  <a:t> and dividing by the mini-batch </a:t>
                </a:r>
              </a:p>
              <a:p>
                <a:pPr lvl="1"/>
                <a:r>
                  <a:rPr lang="en-US" b="0" i="0">
                    <a:latin typeface="Cambria Math" panose="02040503050406030204" pitchFamily="18" charset="0"/>
                  </a:rPr>
                  <a:t>𝑥 ̂_𝑖←(</a:t>
                </a:r>
                <a:r>
                  <a:rPr lang="en-US" i="0">
                    <a:latin typeface="Cambria Math" panose="02040503050406030204" pitchFamily="18" charset="0"/>
                  </a:rPr>
                  <a:t>𝑥_𝑖−</a:t>
                </a:r>
                <a:r>
                  <a:rPr lang="en-US" b="0" i="0">
                    <a:latin typeface="Cambria Math" panose="02040503050406030204" pitchFamily="18" charset="0"/>
                  </a:rPr>
                  <a:t>𝜇_ℬ)/√(𝜎_ℬ^2+𝜖)</a:t>
                </a:r>
                <a:endParaRPr lang="en-US" dirty="0"/>
              </a:p>
              <a:p>
                <a:endParaRPr lang="en-US" dirty="0"/>
              </a:p>
              <a:p>
                <a:endParaRPr lang="en-SE" dirty="0"/>
              </a:p>
              <a:p>
                <a:endParaRPr lang="en-US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0763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Activation Functions (use 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  <a:p>
            <a:r>
              <a:rPr lang="en-US" dirty="0"/>
              <a:t>Data Preprocessing (images: subtract mean)</a:t>
            </a:r>
          </a:p>
          <a:p>
            <a:r>
              <a:rPr lang="en-US" dirty="0"/>
              <a:t>Weight Initialization (use Xavier </a:t>
            </a:r>
            <a:r>
              <a:rPr lang="en-US" dirty="0" err="1"/>
              <a:t>init</a:t>
            </a:r>
            <a:r>
              <a:rPr lang="en-US" dirty="0"/>
              <a:t>)</a:t>
            </a:r>
          </a:p>
          <a:p>
            <a:r>
              <a:rPr lang="en-US" dirty="0"/>
              <a:t>Batch Normalization (use)</a:t>
            </a:r>
          </a:p>
          <a:p>
            <a:r>
              <a:rPr lang="en-US" dirty="0"/>
              <a:t>Babysitting the Learning process</a:t>
            </a:r>
          </a:p>
          <a:p>
            <a:r>
              <a:rPr lang="en-US" dirty="0"/>
              <a:t>Hyperparameter Optimization</a:t>
            </a:r>
          </a:p>
          <a:p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097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Three categories</a:t>
                </a:r>
              </a:p>
              <a:p>
                <a:pPr lvl="1"/>
                <a:r>
                  <a:rPr lang="en-US" altLang="zh-CN" dirty="0"/>
                  <a:t>Supervised learning (w. labeled data), incl.</a:t>
                </a:r>
              </a:p>
              <a:p>
                <a:pPr lvl="2"/>
                <a:r>
                  <a:rPr lang="en-US" altLang="zh-CN" dirty="0"/>
                  <a:t>Classification (cat vs. dog?)</a:t>
                </a:r>
              </a:p>
              <a:p>
                <a:pPr lvl="2"/>
                <a:r>
                  <a:rPr lang="en-US" altLang="zh-CN" dirty="0"/>
                  <a:t>Regression (housing price next year?)</a:t>
                </a:r>
              </a:p>
              <a:p>
                <a:pPr lvl="1"/>
                <a:r>
                  <a:rPr lang="en-US" altLang="zh-CN" dirty="0"/>
                  <a:t>Unsupervised learning (no labeled data), incl.</a:t>
                </a:r>
              </a:p>
              <a:p>
                <a:pPr lvl="2"/>
                <a:r>
                  <a:rPr lang="en-US" altLang="zh-CN" dirty="0" err="1"/>
                  <a:t>Custering</a:t>
                </a:r>
                <a:r>
                  <a:rPr lang="en-US" altLang="zh-CN" dirty="0"/>
                  <a:t> </a:t>
                </a:r>
              </a:p>
              <a:p>
                <a:pPr lvl="1"/>
                <a:r>
                  <a:rPr lang="en-US" altLang="zh-CN" dirty="0"/>
                  <a:t>Game playing (AlphaGo)</a:t>
                </a:r>
              </a:p>
              <a:p>
                <a:r>
                  <a:rPr lang="en-US" altLang="zh-CN" dirty="0"/>
                  <a:t>Deep Learning (DL) is a type of ML algorithm that is based on neural networks</a:t>
                </a:r>
              </a:p>
              <a:p>
                <a:r>
                  <a:rPr lang="en-US" altLang="zh-CN" dirty="0"/>
                  <a:t>Many other ML algorithms besides DL </a:t>
                </a:r>
                <a:r>
                  <a:rPr lang="en-US" dirty="0"/>
                  <a:t>Learn a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Depending on the type of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Regression: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continuous (e.g. temperature value y = {19º, 23.5º, 22.9º})</a:t>
                </a:r>
              </a:p>
              <a:p>
                <a:pPr lvl="1"/>
                <a:r>
                  <a:rPr lang="en-US" dirty="0"/>
                  <a:t>Classification: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discrete (e.g. y = {cat, dog})</a:t>
                </a:r>
              </a:p>
              <a:p>
                <a:pPr lvl="1"/>
                <a:endParaRPr lang="en-US" altLang="zh-CN" dirty="0"/>
              </a:p>
              <a:p>
                <a:endParaRPr lang="en-SE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Three categories</a:t>
                </a:r>
              </a:p>
              <a:p>
                <a:pPr lvl="1"/>
                <a:r>
                  <a:rPr lang="en-US" altLang="zh-CN" dirty="0"/>
                  <a:t>Supervised learning (w. labeled data), incl.</a:t>
                </a:r>
              </a:p>
              <a:p>
                <a:pPr lvl="2"/>
                <a:r>
                  <a:rPr lang="en-US" altLang="zh-CN" dirty="0"/>
                  <a:t>Classification (cat vs. dog?)</a:t>
                </a:r>
              </a:p>
              <a:p>
                <a:pPr lvl="2"/>
                <a:r>
                  <a:rPr lang="en-US" altLang="zh-CN" dirty="0"/>
                  <a:t>Regression (housing price next year?)</a:t>
                </a:r>
              </a:p>
              <a:p>
                <a:pPr lvl="1"/>
                <a:r>
                  <a:rPr lang="en-US" altLang="zh-CN" dirty="0"/>
                  <a:t>Unsupervised learning (no labeled data), incl.</a:t>
                </a:r>
              </a:p>
              <a:p>
                <a:pPr lvl="2"/>
                <a:r>
                  <a:rPr lang="en-US" altLang="zh-CN" dirty="0" err="1"/>
                  <a:t>Custering</a:t>
                </a:r>
                <a:r>
                  <a:rPr lang="en-US" altLang="zh-CN" dirty="0"/>
                  <a:t> </a:t>
                </a:r>
              </a:p>
              <a:p>
                <a:pPr lvl="1"/>
                <a:r>
                  <a:rPr lang="en-US" altLang="zh-CN" dirty="0"/>
                  <a:t>Game playing (AlphaGo)</a:t>
                </a:r>
              </a:p>
              <a:p>
                <a:r>
                  <a:rPr lang="en-US" altLang="zh-CN" dirty="0"/>
                  <a:t>Deep Learning (DL) is a type of ML algorithm that is based on neural networks</a:t>
                </a:r>
              </a:p>
              <a:p>
                <a:r>
                  <a:rPr lang="en-US" altLang="zh-CN" dirty="0"/>
                  <a:t>Many other ML algorithms besides DL </a:t>
                </a:r>
                <a:r>
                  <a:rPr lang="en-US" dirty="0"/>
                  <a:t>Learn a function: </a:t>
                </a:r>
                <a:r>
                  <a:rPr lang="en-US" b="0" i="0">
                    <a:latin typeface="Cambria Math" panose="02040503050406030204" pitchFamily="18" charset="0"/>
                  </a:rPr>
                  <a:t>𝑦=𝑓(𝑥)</a:t>
                </a:r>
                <a:endParaRPr lang="en-US" dirty="0"/>
              </a:p>
              <a:p>
                <a:r>
                  <a:rPr lang="en-US" dirty="0"/>
                  <a:t>Depending on the type of output </a:t>
                </a:r>
                <a:r>
                  <a:rPr lang="en-US" b="0" i="0">
                    <a:latin typeface="Cambria Math" panose="02040503050406030204" pitchFamily="18" charset="0"/>
                  </a:rPr>
                  <a:t>𝑦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Regression: </a:t>
                </a:r>
                <a:r>
                  <a:rPr lang="en-US" i="0" dirty="0">
                    <a:latin typeface="Cambria Math" panose="02040503050406030204" pitchFamily="18" charset="0"/>
                  </a:rPr>
                  <a:t>𝑦</a:t>
                </a:r>
                <a:r>
                  <a:rPr lang="en-US" dirty="0"/>
                  <a:t> is continuous (e.g. temperature value y = {19º, 23.5º, 22.9º})</a:t>
                </a:r>
              </a:p>
              <a:p>
                <a:pPr lvl="1"/>
                <a:r>
                  <a:rPr lang="en-US" dirty="0"/>
                  <a:t>Classification: </a:t>
                </a:r>
                <a:r>
                  <a:rPr lang="en-US" i="0" dirty="0">
                    <a:latin typeface="Cambria Math" panose="02040503050406030204" pitchFamily="18" charset="0"/>
                  </a:rPr>
                  <a:t>𝑦</a:t>
                </a:r>
                <a:r>
                  <a:rPr lang="en-US" dirty="0"/>
                  <a:t> is discrete (e.g. y = {cat, dog})</a:t>
                </a:r>
              </a:p>
              <a:p>
                <a:pPr lvl="1"/>
                <a:endParaRPr lang="en-US" altLang="zh-CN" dirty="0"/>
              </a:p>
              <a:p>
                <a:endParaRPr lang="en-SE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646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Many variants: step, sigmoid, tanh, </a:t>
            </a:r>
            <a:r>
              <a:rPr lang="en-US" dirty="0" err="1"/>
              <a:t>ReLU</a:t>
            </a:r>
            <a:r>
              <a:rPr lang="en-US" dirty="0"/>
              <a:t>, leaky-</a:t>
            </a:r>
            <a:r>
              <a:rPr lang="en-US" dirty="0" err="1"/>
              <a:t>ReLU</a:t>
            </a:r>
            <a:r>
              <a:rPr lang="en-US" dirty="0"/>
              <a:t>, </a:t>
            </a:r>
            <a:r>
              <a:rPr lang="en-US" dirty="0" err="1"/>
              <a:t>PReLU</a:t>
            </a:r>
            <a:r>
              <a:rPr lang="en-US" dirty="0"/>
              <a:t>, </a:t>
            </a:r>
            <a:r>
              <a:rPr lang="en-US" dirty="0" err="1"/>
              <a:t>SoftPlus</a:t>
            </a:r>
            <a:r>
              <a:rPr lang="en-US" dirty="0"/>
              <a:t>, Swish…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1213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classification, the output is a list of probabilities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6094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The </a:t>
                </a:r>
                <a:r>
                  <a:rPr lang="en-US" dirty="0" err="1"/>
                  <a:t>i-th</a:t>
                </a:r>
                <a:r>
                  <a:rPr lang="en-US" dirty="0"/>
                  <a:t> layer’s activation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weight matrix,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bias, between (i-1)-</a:t>
                </a:r>
                <a:r>
                  <a:rPr lang="en-US" dirty="0" err="1"/>
                  <a:t>th</a:t>
                </a:r>
                <a:r>
                  <a:rPr lang="en-US" dirty="0"/>
                  <a:t> and </a:t>
                </a:r>
                <a:r>
                  <a:rPr lang="en-US" dirty="0" err="1"/>
                  <a:t>i-th</a:t>
                </a:r>
                <a:r>
                  <a:rPr lang="en-US" dirty="0"/>
                  <a:t> layer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Also called Multi-Layer </a:t>
                </a:r>
                <a:r>
                  <a:rPr lang="en-US" dirty="0" err="1"/>
                  <a:t>Perceptrons</a:t>
                </a:r>
                <a:r>
                  <a:rPr lang="en-US" dirty="0"/>
                  <a:t> (MLPs)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The </a:t>
                </a:r>
                <a:r>
                  <a:rPr lang="en-US" dirty="0" err="1"/>
                  <a:t>i-th</a:t>
                </a:r>
                <a:r>
                  <a:rPr lang="en-US" dirty="0"/>
                  <a:t> layer’s activation </a:t>
                </a:r>
                <a:r>
                  <a:rPr lang="en-US" b="1" i="0">
                    <a:latin typeface="Cambria Math" panose="02040503050406030204" pitchFamily="18" charset="0"/>
                  </a:rPr>
                  <a:t>𝐡</a:t>
                </a:r>
                <a:r>
                  <a:rPr lang="en-US" b="0" i="0">
                    <a:latin typeface="Cambria Math" panose="02040503050406030204" pitchFamily="18" charset="0"/>
                  </a:rPr>
                  <a:t>_𝑖=𝑓(</a:t>
                </a:r>
                <a:r>
                  <a:rPr lang="en-US" b="1" i="0" dirty="0">
                    <a:latin typeface="Cambria Math" panose="02040503050406030204" pitchFamily="18" charset="0"/>
                  </a:rPr>
                  <a:t>𝐖_</a:t>
                </a:r>
                <a:r>
                  <a:rPr lang="en-US" i="0" dirty="0">
                    <a:latin typeface="Cambria Math" panose="02040503050406030204" pitchFamily="18" charset="0"/>
                  </a:rPr>
                  <a:t>𝑖</a:t>
                </a:r>
                <a:r>
                  <a:rPr lang="en-US" b="0" i="0" dirty="0">
                    <a:latin typeface="Cambria Math" panose="02040503050406030204" pitchFamily="18" charset="0"/>
                  </a:rPr>
                  <a:t>⋅</a:t>
                </a:r>
                <a:r>
                  <a:rPr lang="en-US" b="1" i="0" dirty="0">
                    <a:latin typeface="Cambria Math" panose="02040503050406030204" pitchFamily="18" charset="0"/>
                  </a:rPr>
                  <a:t>𝐡</a:t>
                </a:r>
                <a:r>
                  <a:rPr lang="en-US" b="0" i="0" dirty="0">
                    <a:latin typeface="Cambria Math" panose="02040503050406030204" pitchFamily="18" charset="0"/>
                  </a:rPr>
                  <a:t>_(𝑖</a:t>
                </a:r>
                <a:r>
                  <a:rPr lang="en-US" i="0" dirty="0">
                    <a:latin typeface="Cambria Math" panose="02040503050406030204" pitchFamily="18" charset="0"/>
                  </a:rPr>
                  <a:t>−1</a:t>
                </a:r>
                <a:r>
                  <a:rPr lang="en-US" b="0" i="0" dirty="0">
                    <a:latin typeface="Cambria Math" panose="02040503050406030204" pitchFamily="18" charset="0"/>
                  </a:rPr>
                  <a:t>) )</a:t>
                </a:r>
                <a:r>
                  <a:rPr lang="en-US" b="0" i="0">
                    <a:latin typeface="Cambria Math" panose="02040503050406030204" pitchFamily="18" charset="0"/>
                  </a:rPr>
                  <a:t>+</a:t>
                </a:r>
                <a:r>
                  <a:rPr lang="en-US" b="1" i="0" dirty="0">
                    <a:latin typeface="Cambria Math" panose="02040503050406030204" pitchFamily="18" charset="0"/>
                  </a:rPr>
                  <a:t>𝐛_</a:t>
                </a:r>
                <a:r>
                  <a:rPr lang="en-US" i="0" dirty="0">
                    <a:latin typeface="Cambria Math" panose="02040503050406030204" pitchFamily="18" charset="0"/>
                  </a:rPr>
                  <a:t>𝑖</a:t>
                </a:r>
                <a:r>
                  <a:rPr lang="en-US" dirty="0"/>
                  <a:t>, where </a:t>
                </a:r>
                <a:r>
                  <a:rPr lang="en-US" b="1" i="0" dirty="0">
                    <a:latin typeface="Cambria Math" panose="02040503050406030204" pitchFamily="18" charset="0"/>
                  </a:rPr>
                  <a:t>𝐖_</a:t>
                </a:r>
                <a:r>
                  <a:rPr lang="en-US" i="0" dirty="0">
                    <a:latin typeface="Cambria Math" panose="02040503050406030204" pitchFamily="18" charset="0"/>
                  </a:rPr>
                  <a:t>𝑖</a:t>
                </a:r>
                <a:r>
                  <a:rPr lang="en-US" dirty="0"/>
                  <a:t> is the weight matrix, and </a:t>
                </a:r>
                <a:r>
                  <a:rPr lang="en-US" b="1" i="0" dirty="0">
                    <a:latin typeface="Cambria Math" panose="02040503050406030204" pitchFamily="18" charset="0"/>
                  </a:rPr>
                  <a:t>𝐛_</a:t>
                </a:r>
                <a:r>
                  <a:rPr lang="en-US" i="0" dirty="0">
                    <a:latin typeface="Cambria Math" panose="02040503050406030204" pitchFamily="18" charset="0"/>
                  </a:rPr>
                  <a:t>𝑖</a:t>
                </a:r>
                <a:r>
                  <a:rPr lang="en-US" dirty="0"/>
                  <a:t> is the bias, between (i-1)-</a:t>
                </a:r>
                <a:r>
                  <a:rPr lang="en-US" dirty="0" err="1"/>
                  <a:t>th</a:t>
                </a:r>
                <a:r>
                  <a:rPr lang="en-US" dirty="0"/>
                  <a:t> and </a:t>
                </a:r>
                <a:r>
                  <a:rPr lang="en-US" dirty="0" err="1"/>
                  <a:t>i-th</a:t>
                </a:r>
                <a:r>
                  <a:rPr lang="en-US" dirty="0"/>
                  <a:t> layer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Also called Multi-Layer </a:t>
                </a:r>
                <a:r>
                  <a:rPr lang="en-US" dirty="0" err="1"/>
                  <a:t>Perceptrons</a:t>
                </a:r>
                <a:r>
                  <a:rPr lang="en-US" dirty="0"/>
                  <a:t> (MLPs)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33486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(e.g., a color image is a 3D tensor)</a:t>
                </a:r>
              </a:p>
              <a:p>
                <a:r>
                  <a:rPr lang="en-US" dirty="0"/>
                  <a:t>Consider a NN classifier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: the input (image)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 the prediction result (e.g., panda or gibbon), which has the maximum probability in the probability vector over all classes. We 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to be the correct prediction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: the NN with params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(weights and biases)</a:t>
                </a:r>
              </a:p>
              <a:p>
                <a:endParaRPr lang="en-SE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(e.g., a color image is a 3D tensor)</a:t>
                </a:r>
              </a:p>
              <a:p>
                <a:r>
                  <a:rPr lang="en-US" dirty="0"/>
                  <a:t>Consider a NN classifier </a:t>
                </a:r>
                <a:r>
                  <a:rPr lang="en-US" b="0" i="0">
                    <a:latin typeface="Cambria Math" panose="02040503050406030204" pitchFamily="18" charset="0"/>
                  </a:rPr>
                  <a:t>𝑓_𝜃 (𝑥)=𝑦</a:t>
                </a:r>
                <a:endParaRPr lang="en-US" dirty="0"/>
              </a:p>
              <a:p>
                <a:pPr lvl="1"/>
                <a:r>
                  <a:rPr lang="en-US" b="0" i="0">
                    <a:latin typeface="Cambria Math" panose="02040503050406030204" pitchFamily="18" charset="0"/>
                  </a:rPr>
                  <a:t>𝑥</a:t>
                </a:r>
                <a:r>
                  <a:rPr lang="en-US" dirty="0"/>
                  <a:t>: the input (image)</a:t>
                </a:r>
              </a:p>
              <a:p>
                <a:pPr lvl="1"/>
                <a:r>
                  <a:rPr lang="en-US" b="0" i="0">
                    <a:latin typeface="Cambria Math" panose="02040503050406030204" pitchFamily="18" charset="0"/>
                  </a:rPr>
                  <a:t>𝑦</a:t>
                </a:r>
                <a:r>
                  <a:rPr lang="en-US" dirty="0"/>
                  <a:t>: the prediction result (e.g., panda or gibbon), which has the maximum probability in the probability vector over all classes. We assume </a:t>
                </a:r>
                <a:r>
                  <a:rPr lang="en-US" i="0">
                    <a:latin typeface="Cambria Math" panose="02040503050406030204" pitchFamily="18" charset="0"/>
                  </a:rPr>
                  <a:t>𝑦</a:t>
                </a:r>
                <a:r>
                  <a:rPr lang="en-US" dirty="0"/>
                  <a:t> to be the correct prediction</a:t>
                </a:r>
              </a:p>
              <a:p>
                <a:pPr lvl="1"/>
                <a:r>
                  <a:rPr lang="en-US" b="0" i="0">
                    <a:latin typeface="Cambria Math" panose="02040503050406030204" pitchFamily="18" charset="0"/>
                  </a:rPr>
                  <a:t>𝑓_𝜃</a:t>
                </a:r>
                <a:r>
                  <a:rPr lang="en-US" dirty="0"/>
                  <a:t>: the NN with params </a:t>
                </a:r>
                <a:r>
                  <a:rPr lang="en-US" i="0">
                    <a:latin typeface="Cambria Math" panose="02040503050406030204" pitchFamily="18" charset="0"/>
                  </a:rPr>
                  <a:t>𝜃</a:t>
                </a:r>
                <a:r>
                  <a:rPr lang="en-US" dirty="0"/>
                  <a:t> (weights and biases)</a:t>
                </a:r>
              </a:p>
              <a:p>
                <a:endParaRPr lang="en-SE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205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Loss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exp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0" i="0" dirty="0" err="1">
                    <a:solidFill>
                      <a:srgbClr val="404040"/>
                    </a:solidFill>
                    <a:effectLst/>
                    <a:latin typeface="Raleway"/>
                  </a:rPr>
                  <a:t>Pred</a:t>
                </a:r>
                <a:r>
                  <a:rPr lang="en-US" b="0" i="0" dirty="0">
                    <a:solidFill>
                      <a:srgbClr val="404040"/>
                    </a:solidFill>
                    <a:effectLst/>
                    <a:latin typeface="Raleway"/>
                  </a:rPr>
                  <a:t> now contains a 1000 dimensional vector containing the class logits for the 1000 </a:t>
                </a:r>
                <a:r>
                  <a:rPr lang="en-US" b="0" i="0" dirty="0" err="1">
                    <a:solidFill>
                      <a:srgbClr val="404040"/>
                    </a:solidFill>
                    <a:effectLst/>
                    <a:latin typeface="Raleway"/>
                  </a:rPr>
                  <a:t>imagenet</a:t>
                </a:r>
                <a:r>
                  <a:rPr lang="en-US" b="0" i="0" dirty="0">
                    <a:solidFill>
                      <a:srgbClr val="404040"/>
                    </a:solidFill>
                    <a:effectLst/>
                    <a:latin typeface="Raleway"/>
                  </a:rPr>
                  <a:t> classes (i.e., if you wanted to convert this to a probability vector, you would apply the </a:t>
                </a:r>
                <a:r>
                  <a:rPr lang="en-US" b="0" i="0" dirty="0" err="1">
                    <a:solidFill>
                      <a:srgbClr val="404040"/>
                    </a:solidFill>
                    <a:effectLst/>
                    <a:latin typeface="Raleway"/>
                  </a:rPr>
                  <a:t>softmax</a:t>
                </a:r>
                <a:r>
                  <a:rPr lang="en-US" b="0" i="0" dirty="0">
                    <a:solidFill>
                      <a:srgbClr val="404040"/>
                    </a:solidFill>
                    <a:effectLst/>
                    <a:latin typeface="Raleway"/>
                  </a:rPr>
                  <a:t> operator to this vector). To find the highest likelihood class, we simply take the index of maximum value in this vector, and we can look this up in a list of </a:t>
                </a:r>
                <a:r>
                  <a:rPr lang="en-US" b="0" i="0" dirty="0" err="1">
                    <a:solidFill>
                      <a:srgbClr val="404040"/>
                    </a:solidFill>
                    <a:effectLst/>
                    <a:latin typeface="Raleway"/>
                  </a:rPr>
                  <a:t>imagenet</a:t>
                </a:r>
                <a:r>
                  <a:rPr lang="en-US" b="0" i="0" dirty="0">
                    <a:solidFill>
                      <a:srgbClr val="404040"/>
                    </a:solidFill>
                    <a:effectLst/>
                    <a:latin typeface="Raleway"/>
                  </a:rPr>
                  <a:t> classes to find the corresponding label.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Loss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SE" dirty="0"/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SE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Loss(</a:t>
                </a:r>
                <a:r>
                  <a:rPr lang="en-US" i="0">
                    <a:latin typeface="Cambria Math" panose="02040503050406030204" pitchFamily="18" charset="0"/>
                  </a:rPr>
                  <a:t>𝑥+𝛿</a:t>
                </a:r>
                <a:r>
                  <a:rPr lang="en-US" b="0" i="0">
                    <a:latin typeface="Cambria Math" panose="02040503050406030204" pitchFamily="18" charset="0"/>
                  </a:rPr>
                  <a:t>,𝑦;𝜃)=log⁡∑_𝑖▒exp⁡〖ℎ_𝜃 (𝑥+𝛿)_𝑖−</a:t>
                </a:r>
                <a:r>
                  <a:rPr lang="en-US" i="0">
                    <a:latin typeface="Cambria Math" panose="02040503050406030204" pitchFamily="18" charset="0"/>
                  </a:rPr>
                  <a:t>ℎ_𝜃 (𝑥)_</a:t>
                </a:r>
                <a:r>
                  <a:rPr lang="en-US" b="0" i="0">
                    <a:latin typeface="Cambria Math" panose="02040503050406030204" pitchFamily="18" charset="0"/>
                  </a:rPr>
                  <a:t>𝑦 〗 </a:t>
                </a:r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9678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 true distribution;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: predicted distribution.</a:t>
                </a:r>
                <a:endParaRPr lang="en-SE" sz="2800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800" b="0" i="0">
                    <a:latin typeface="Cambria Math" panose="02040503050406030204" pitchFamily="18" charset="0"/>
                  </a:rPr>
                  <a:t>𝐻(𝑝,𝑞)=−∑_𝑖▒〖𝑝_𝑖  log⁡〖𝑞_𝑖 〗 〗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400" b="0" i="0">
                    <a:latin typeface="Cambria Math" panose="02040503050406030204" pitchFamily="18" charset="0"/>
                  </a:rPr>
                  <a:t>𝑝_𝑖</a:t>
                </a:r>
                <a:r>
                  <a:rPr lang="en-US" sz="2400" dirty="0"/>
                  <a:t>: true distribution; </a:t>
                </a:r>
                <a:r>
                  <a:rPr lang="en-US" sz="2400" b="0" i="0">
                    <a:latin typeface="Cambria Math" panose="02040503050406030204" pitchFamily="18" charset="0"/>
                  </a:rPr>
                  <a:t>𝑞_𝑖</a:t>
                </a:r>
                <a:r>
                  <a:rPr lang="en-US" sz="2400" dirty="0"/>
                  <a:t>: predicted distribution.</a:t>
                </a:r>
                <a:endParaRPr lang="en-SE" sz="2800" dirty="0"/>
              </a:p>
              <a:p>
                <a:endParaRPr lang="en-SE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6676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Collect a dataset of images and labels</a:t>
            </a:r>
          </a:p>
          <a:p>
            <a:r>
              <a:rPr lang="en-US" dirty="0"/>
              <a:t>Use Machine Learning to train an image classifier</a:t>
            </a:r>
          </a:p>
          <a:p>
            <a:r>
              <a:rPr lang="en-US" dirty="0"/>
              <a:t>Evaluate the classifier on test images</a:t>
            </a:r>
          </a:p>
          <a:p>
            <a:endParaRPr lang="en-SE" dirty="0"/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A21340-DBF0-4FAC-9DE2-FD6DB24B56C8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076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3966-D6FD-4DDD-A95C-2C7993E51B9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530035"/>
            <a:ext cx="21336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F456A-00AF-44E6-8D70-638C0D0130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C9B42-DC4F-4955-8A6B-AF74C68745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C1126-23CC-4559-B546-BAC515D1D4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25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B2DEA-3332-4DF6-A348-197FA3F2EA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09577-EEFF-4D12-A7EE-88AD1DC793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6999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smtClean="0">
                <a:ea typeface="宋体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6999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smtClean="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6999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宋体" charset="-122"/>
              </a:defRPr>
            </a:lvl1pPr>
          </a:lstStyle>
          <a:p>
            <a:pPr>
              <a:defRPr/>
            </a:pPr>
            <a:fld id="{FE160EA6-A35E-4F72-A219-BD66FDF9DC93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1.pn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E9C22-43DB-4CF1-9478-5B5914CD6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14959"/>
            <a:ext cx="7772400" cy="1470025"/>
          </a:xfrm>
        </p:spPr>
        <p:txBody>
          <a:bodyPr/>
          <a:lstStyle/>
          <a:p>
            <a:r>
              <a:rPr lang="en-US" dirty="0"/>
              <a:t>L3 Introduction to Machine Learning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F0A68-9DF3-4C69-98DF-06276D6E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456583"/>
            <a:ext cx="6400800" cy="1752600"/>
          </a:xfrm>
        </p:spPr>
        <p:txBody>
          <a:bodyPr/>
          <a:lstStyle/>
          <a:p>
            <a:r>
              <a:rPr lang="en-US"/>
              <a:t>Zonghua </a:t>
            </a:r>
            <a:r>
              <a:rPr lang="en-US" dirty="0"/>
              <a:t>Gu 2021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63021-74D3-4F09-91B6-CABEF5EC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03966-D6FD-4DDD-A95C-2C7993E51B97}" type="slidenum">
              <a:rPr lang="en-US" altLang="zh-CN" smtClean="0"/>
              <a:pPr>
                <a:defRPr/>
              </a:pPr>
              <a:t>1</a:t>
            </a:fld>
            <a:endParaRPr lang="en-US" altLang="zh-CN"/>
          </a:p>
        </p:txBody>
      </p:sp>
      <p:pic>
        <p:nvPicPr>
          <p:cNvPr id="2050" name="Picture 2" descr="Reading, learning, scientific, book, experiment, ai, robot icon - Download on Iconfinder">
            <a:extLst>
              <a:ext uri="{FF2B5EF4-FFF2-40B4-BE49-F238E27FC236}">
                <a16:creationId xmlns:a16="http://schemas.microsoft.com/office/drawing/2014/main" id="{B4516E33-3B5B-46A6-AEA4-8DE0B274B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3645024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44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95677-C052-44F9-81F5-3E046E4F7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Neural Networks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22676-29A3-4FB5-B15F-45680E84A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stack many hidden layers to form a DNN if we have enough data and computing power to train it</a:t>
            </a:r>
          </a:p>
          <a:p>
            <a:r>
              <a:rPr lang="en-US" dirty="0"/>
              <a:t>The high model capacity of DNN comes from non-linear mappings: hidden units must be followed by a non-linear activation function</a:t>
            </a:r>
          </a:p>
          <a:p>
            <a:pPr lvl="1"/>
            <a:r>
              <a:rPr lang="en-US" dirty="0"/>
              <a:t>Without non-linear activation functions, a DNN with many layers can be collapsed into an equivalent single-layer NN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2F169-5CEE-4446-AE8B-62A77F47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5074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EF7F-2394-45AC-B5A3-4DE8026B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Fully-Connected NNs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6E90E3-A6EE-4B86-88FA-4DA12AEC4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" y="1295400"/>
                <a:ext cx="4783832" cy="5562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Number of params at the </a:t>
                </a:r>
                <a:r>
                  <a:rPr lang="en-US" dirty="0" err="1"/>
                  <a:t>i-th</a:t>
                </a:r>
                <a:r>
                  <a:rPr lang="en-US" dirty="0"/>
                  <a:t> layer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number of neurons at the </a:t>
                </a:r>
                <a:r>
                  <a:rPr lang="en-US" dirty="0" err="1"/>
                  <a:t>i-th</a:t>
                </a:r>
                <a:r>
                  <a:rPr lang="en-US" dirty="0"/>
                  <a:t> layer. Can grow very large</a:t>
                </a:r>
              </a:p>
              <a:p>
                <a:pPr lvl="1"/>
                <a:r>
                  <a:rPr lang="en-US" dirty="0"/>
                  <a:t>(We will discuss CNNs with much fewer params in the next lecture)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6E90E3-A6EE-4B86-88FA-4DA12AEC4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95400"/>
                <a:ext cx="4783832" cy="5562600"/>
              </a:xfrm>
              <a:blipFill>
                <a:blip r:embed="rId3"/>
                <a:stretch>
                  <a:fillRect l="-2934" t="-142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DF130-A433-4E21-855B-5355B317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3A95D82-937C-448A-AA6B-2CEF2E28FC7E}"/>
              </a:ext>
            </a:extLst>
          </p:cNvPr>
          <p:cNvSpPr/>
          <p:nvPr/>
        </p:nvSpPr>
        <p:spPr>
          <a:xfrm>
            <a:off x="4644008" y="1752379"/>
            <a:ext cx="4423792" cy="43296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0C1650-D5A2-4985-87BB-8D5DECEE405E}"/>
              </a:ext>
            </a:extLst>
          </p:cNvPr>
          <p:cNvSpPr txBox="1"/>
          <p:nvPr/>
        </p:nvSpPr>
        <p:spPr>
          <a:xfrm>
            <a:off x="6508219" y="6082056"/>
            <a:ext cx="14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3-layer NN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12977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2B3CF-5080-47A2-A8C7-2FF067EF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Example: Two-Layer Fully-Connected NN for Solving XOR</a:t>
            </a:r>
            <a:endParaRPr lang="en-S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AE2C1-8603-4C78-9ABC-9D96BD243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094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NN consists of one input, one hidden, and one output layer, with sigmoid activations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67CE7-9DA1-4482-B2D6-84D50BA91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E9599631-D24C-4F5F-BADE-7B58E66B52F0}"/>
              </a:ext>
            </a:extLst>
          </p:cNvPr>
          <p:cNvSpPr/>
          <p:nvPr/>
        </p:nvSpPr>
        <p:spPr>
          <a:xfrm>
            <a:off x="251520" y="2204864"/>
            <a:ext cx="3357843" cy="2566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132D62BD-881E-47B8-9714-3D62AC8C7AFE}"/>
              </a:ext>
            </a:extLst>
          </p:cNvPr>
          <p:cNvSpPr/>
          <p:nvPr/>
        </p:nvSpPr>
        <p:spPr>
          <a:xfrm>
            <a:off x="3798055" y="2788140"/>
            <a:ext cx="3912367" cy="3158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A34C8C26-136B-43F9-91F9-98C161217B01}"/>
              </a:ext>
            </a:extLst>
          </p:cNvPr>
          <p:cNvSpPr txBox="1"/>
          <p:nvPr/>
        </p:nvSpPr>
        <p:spPr>
          <a:xfrm>
            <a:off x="7188473" y="3772370"/>
            <a:ext cx="1848485" cy="624205"/>
          </a:xfrm>
          <a:prstGeom prst="rect">
            <a:avLst/>
          </a:prstGeom>
          <a:ln w="9524">
            <a:solidFill>
              <a:srgbClr val="9900FF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80645" marR="248285">
              <a:lnSpc>
                <a:spcPts val="1650"/>
              </a:lnSpc>
              <a:spcBef>
                <a:spcPts val="660"/>
              </a:spcBef>
            </a:pPr>
            <a:r>
              <a:rPr sz="1400" spc="-5" dirty="0">
                <a:latin typeface="Arial"/>
                <a:cs typeface="Arial"/>
              </a:rPr>
              <a:t>2 hidden units with  sigmoid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activations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B83E35A2-E405-4318-9460-C885FA461BE8}"/>
              </a:ext>
            </a:extLst>
          </p:cNvPr>
          <p:cNvSpPr txBox="1"/>
          <p:nvPr/>
        </p:nvSpPr>
        <p:spPr>
          <a:xfrm>
            <a:off x="7063424" y="5081685"/>
            <a:ext cx="1848485" cy="624205"/>
          </a:xfrm>
          <a:prstGeom prst="rect">
            <a:avLst/>
          </a:prstGeom>
          <a:ln w="9524">
            <a:solidFill>
              <a:srgbClr val="0000FF"/>
            </a:solidFill>
          </a:ln>
        </p:spPr>
        <p:txBody>
          <a:bodyPr vert="horz" wrap="square" lIns="0" tIns="83820" rIns="0" bIns="0" rtlCol="0">
            <a:spAutoFit/>
          </a:bodyPr>
          <a:lstStyle/>
          <a:p>
            <a:pPr marL="80645" marR="337185">
              <a:lnSpc>
                <a:spcPts val="1650"/>
              </a:lnSpc>
              <a:spcBef>
                <a:spcPts val="660"/>
              </a:spcBef>
            </a:pPr>
            <a:r>
              <a:rPr sz="1400" spc="-5" dirty="0">
                <a:latin typeface="Arial"/>
                <a:cs typeface="Arial"/>
              </a:rPr>
              <a:t>output unit with  sigmoid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activation</a:t>
            </a:r>
            <a:endParaRPr sz="1400"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FC56C9B5-4046-4C63-88B0-DC431D07C0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6486635"/>
                  </p:ext>
                </p:extLst>
              </p:nvPr>
            </p:nvGraphicFramePr>
            <p:xfrm>
              <a:off x="1433578" y="4798072"/>
              <a:ext cx="1459587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6529">
                      <a:extLst>
                        <a:ext uri="{9D8B030D-6E8A-4147-A177-3AD203B41FA5}">
                          <a16:colId xmlns:a16="http://schemas.microsoft.com/office/drawing/2014/main" val="842844758"/>
                        </a:ext>
                      </a:extLst>
                    </a:gridCol>
                    <a:gridCol w="486529">
                      <a:extLst>
                        <a:ext uri="{9D8B030D-6E8A-4147-A177-3AD203B41FA5}">
                          <a16:colId xmlns:a16="http://schemas.microsoft.com/office/drawing/2014/main" val="593196401"/>
                        </a:ext>
                      </a:extLst>
                    </a:gridCol>
                    <a:gridCol w="486529">
                      <a:extLst>
                        <a:ext uri="{9D8B030D-6E8A-4147-A177-3AD203B41FA5}">
                          <a16:colId xmlns:a16="http://schemas.microsoft.com/office/drawing/2014/main" val="365063304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SE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60584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57977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203428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218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S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324353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9">
                <a:extLst>
                  <a:ext uri="{FF2B5EF4-FFF2-40B4-BE49-F238E27FC236}">
                    <a16:creationId xmlns:a16="http://schemas.microsoft.com/office/drawing/2014/main" id="{FC56C9B5-4046-4C63-88B0-DC431D07C0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6486635"/>
                  </p:ext>
                </p:extLst>
              </p:nvPr>
            </p:nvGraphicFramePr>
            <p:xfrm>
              <a:off x="1433578" y="4798072"/>
              <a:ext cx="1459587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6529">
                      <a:extLst>
                        <a:ext uri="{9D8B030D-6E8A-4147-A177-3AD203B41FA5}">
                          <a16:colId xmlns:a16="http://schemas.microsoft.com/office/drawing/2014/main" val="842844758"/>
                        </a:ext>
                      </a:extLst>
                    </a:gridCol>
                    <a:gridCol w="486529">
                      <a:extLst>
                        <a:ext uri="{9D8B030D-6E8A-4147-A177-3AD203B41FA5}">
                          <a16:colId xmlns:a16="http://schemas.microsoft.com/office/drawing/2014/main" val="593196401"/>
                        </a:ext>
                      </a:extLst>
                    </a:gridCol>
                    <a:gridCol w="486529">
                      <a:extLst>
                        <a:ext uri="{9D8B030D-6E8A-4147-A177-3AD203B41FA5}">
                          <a16:colId xmlns:a16="http://schemas.microsoft.com/office/drawing/2014/main" val="365063304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250" t="-1639" r="-205000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1250" t="-1639" r="-105000" b="-4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250" t="-1639" r="-5000" b="-4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60584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250" t="-101639" r="-205000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1250" t="-101639" r="-105000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250" t="-101639" r="-5000" b="-3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7977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250" t="-201639" r="-20500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1250" t="-201639" r="-105000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250" t="-201639" r="-5000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203428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250" t="-301639" r="-20500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1250" t="-301639" r="-105000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250" t="-301639" r="-5000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22186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250" t="-401639" r="-205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101250" t="-401639" r="-105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4"/>
                          <a:stretch>
                            <a:fillRect l="-201250" t="-401639" r="-500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324353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62991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449D-259C-4E3A-B4B1-1276696F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# Layers and Their Sizes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5E46D-DFA2-4835-92AF-236EF5442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496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example illustrating adding more hidden neurons increases model capacity and reduces training error</a:t>
            </a:r>
          </a:p>
          <a:p>
            <a:r>
              <a:rPr lang="en-US" dirty="0"/>
              <a:t>But too many layers and neurons may lead to overfitting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A60D6-5741-4B52-A1A3-3A40A5F2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C8E3A26-19CB-425D-8618-13FDAC6765D5}"/>
              </a:ext>
            </a:extLst>
          </p:cNvPr>
          <p:cNvSpPr/>
          <p:nvPr/>
        </p:nvSpPr>
        <p:spPr>
          <a:xfrm>
            <a:off x="210875" y="3429000"/>
            <a:ext cx="8722249" cy="3096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8811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655F-E280-4179-9D54-4D9535D5C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F038C-FC3C-42A1-A967-4A0355048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  <a:p>
            <a:pPr lvl="1"/>
            <a:r>
              <a:rPr lang="en-US" dirty="0"/>
              <a:t>Cross-Entropy Loss, Log Loss, Focal Loss, Exponential Loss, Hinge Loss…</a:t>
            </a:r>
          </a:p>
          <a:p>
            <a:r>
              <a:rPr lang="en-US" dirty="0"/>
              <a:t>Regression</a:t>
            </a:r>
          </a:p>
          <a:p>
            <a:pPr lvl="1"/>
            <a:r>
              <a:rPr lang="en-US" dirty="0"/>
              <a:t>MSE (Mean Squared Error)/L2 Loss/Quadratic Loss, MAE (Mean Absolute Error)/L1 Loss, Huber Loss, Log </a:t>
            </a:r>
            <a:r>
              <a:rPr lang="en-US" dirty="0" err="1"/>
              <a:t>Cosh</a:t>
            </a:r>
            <a:r>
              <a:rPr lang="en-US" dirty="0"/>
              <a:t> Loss, Quantile Loss…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E7060-4794-4778-9F49-EE81F8F7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94028A-F5D5-4A16-892F-9D49D86B6517}"/>
              </a:ext>
            </a:extLst>
          </p:cNvPr>
          <p:cNvSpPr/>
          <p:nvPr/>
        </p:nvSpPr>
        <p:spPr>
          <a:xfrm>
            <a:off x="1524000" y="6530035"/>
            <a:ext cx="609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E" sz="1000" dirty="0"/>
              <a:t>https://heartbeat.fritz.ai/5-regression-loss-functions-all-machine-learners-should-know-4fb140e9d4b0</a:t>
            </a:r>
          </a:p>
        </p:txBody>
      </p:sp>
    </p:spTree>
    <p:extLst>
      <p:ext uri="{BB962C8B-B14F-4D97-AF65-F5344CB8AC3E}">
        <p14:creationId xmlns:p14="http://schemas.microsoft.com/office/powerpoint/2010/main" val="1349507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AF63-3BCB-42BE-AC12-6A14255A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NN for Multi-Class Classification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15AFA-CE7A-49A6-BEDC-8754F1ABB3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91264" cy="537396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Consider a NN defining the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, as the mapping from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-dim vector of logits,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number of classes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is the set of params (weights and biases)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correct label for input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n-US" dirty="0"/>
                  <a:t> does not include the last SoftMax layer</a:t>
                </a:r>
              </a:p>
              <a:p>
                <a:r>
                  <a:rPr lang="en-US" dirty="0"/>
                  <a:t>e.g., a 3-layer NN consisting of 2 layers with </a:t>
                </a:r>
                <a:r>
                  <a:rPr lang="en-US" dirty="0" err="1"/>
                  <a:t>ReLU</a:t>
                </a:r>
                <a:r>
                  <a:rPr lang="en-US" dirty="0"/>
                  <a:t> activation functions and a last linear layer is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(0,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(0,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A15AFA-CE7A-49A6-BEDC-8754F1ABB3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91264" cy="5373960"/>
              </a:xfrm>
              <a:blipFill>
                <a:blip r:embed="rId3"/>
                <a:stretch>
                  <a:fillRect l="-1471" t="-2384" r="-80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A4475-4420-4AF6-B00A-CCEC42DD6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8949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63FC6-1071-405D-80EF-80ADA7262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71" y="274638"/>
            <a:ext cx="7217228" cy="868362"/>
          </a:xfrm>
        </p:spPr>
        <p:txBody>
          <a:bodyPr/>
          <a:lstStyle/>
          <a:p>
            <a:r>
              <a:rPr lang="en-US" sz="3600" dirty="0"/>
              <a:t>Cross-Entropy Loss for Multi-Class Classification</a:t>
            </a:r>
            <a:endParaRPr lang="en-SE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68C4A6-5081-4F6A-B2A8-F209F9AD5C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7911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0" dirty="0"/>
                  <a:t>The SoftMax operator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/>
                  <a:t>computes a vector of predicted probabilities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/>
                  <a:t> from a vector of logits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/>
                  <a:t> in the last hidden layer (the penultimate layer),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number of classes:</a:t>
                </a:r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loss function is defined as the negative log likelihood of the predicted probability corresponding to the correct label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Loss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num>
                              <m:den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  <m:e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d>
                                                  <m:d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nary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Minimizing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Loss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amounts to maximizing the logit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corresponding to the correct label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68C4A6-5081-4F6A-B2A8-F209F9AD5C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79110"/>
              </a:xfrm>
              <a:blipFill>
                <a:blip r:embed="rId3"/>
                <a:stretch>
                  <a:fillRect l="-1037" t="-2227" r="-192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D7EC4-68A7-4889-B836-512F9CF9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80EA44-B90B-43F8-B8D2-A9F74C6FEEA6}"/>
              </a:ext>
            </a:extLst>
          </p:cNvPr>
          <p:cNvSpPr/>
          <p:nvPr/>
        </p:nvSpPr>
        <p:spPr bwMode="auto">
          <a:xfrm>
            <a:off x="59872" y="64150"/>
            <a:ext cx="1524000" cy="488302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Important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48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C9A-999B-443F-8618-C978BB6FF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r>
              <a:rPr lang="en-US" dirty="0"/>
              <a:t>Cross-Entropy </a:t>
            </a:r>
            <a:r>
              <a:rPr lang="en-US"/>
              <a:t>Loss Example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1F5B6-B86D-47FD-B73C-FD7BFE8EA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020762"/>
          </a:xfrm>
        </p:spPr>
        <p:txBody>
          <a:bodyPr/>
          <a:lstStyle/>
          <a:p>
            <a:endParaRPr lang="en-SE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AE78F-C2B9-47E6-9DF3-A2100D3D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DF8E8-B7E4-43CB-8B97-C8DA13C5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9" y="1036637"/>
            <a:ext cx="9019241" cy="50670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241734-5D15-49CA-B21A-2C01B564859E}"/>
              </a:ext>
            </a:extLst>
          </p:cNvPr>
          <p:cNvSpPr/>
          <p:nvPr/>
        </p:nvSpPr>
        <p:spPr>
          <a:xfrm>
            <a:off x="2362200" y="6652272"/>
            <a:ext cx="48333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/>
              <a:t>Aurélien</a:t>
            </a:r>
            <a:r>
              <a:rPr lang="en-US" sz="1000" dirty="0"/>
              <a:t> </a:t>
            </a:r>
            <a:r>
              <a:rPr lang="en-US" sz="1000" dirty="0" err="1"/>
              <a:t>Géron</a:t>
            </a:r>
            <a:r>
              <a:rPr lang="en-US" sz="1000" dirty="0"/>
              <a:t> A Short Introduction to Entropy, Cross-Entropy and KL-Divergence</a:t>
            </a:r>
          </a:p>
        </p:txBody>
      </p:sp>
    </p:spTree>
    <p:extLst>
      <p:ext uri="{BB962C8B-B14F-4D97-AF65-F5344CB8AC3E}">
        <p14:creationId xmlns:p14="http://schemas.microsoft.com/office/powerpoint/2010/main" val="168476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DF6D6-916B-4D41-B957-7DACA77A8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Cross-Entropy Loss Example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37860D-222E-4807-B359-53246EBD8E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648" y="1140280"/>
                <a:ext cx="8229600" cy="273084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Consider a NN for 3-class classification. Fig shows the last linear layer and the SoftMax layer </a:t>
                </a:r>
              </a:p>
              <a:p>
                <a:r>
                  <a:rPr lang="en-US" dirty="0"/>
                  <a:t>The last linear layer computes the vector of logits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2.85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.86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.28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the input image to the NN,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intermediate input to the last layer)</a:t>
                </a:r>
              </a:p>
              <a:p>
                <a:r>
                  <a:rPr lang="en-US" dirty="0"/>
                  <a:t>The SoftMax layer computes the vector of predicted probabilities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.016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.631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.353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for labels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and the loss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.353</m:t>
                        </m:r>
                      </m:e>
                    </m:func>
                  </m:oMath>
                </a14:m>
                <a:r>
                  <a:rPr lang="en-US" dirty="0"/>
                  <a:t>, assuming correct label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i="1" dirty="0"/>
              </a:p>
              <a:p>
                <a:endParaRPr lang="en-US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37860D-222E-4807-B359-53246EBD8E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648" y="1140280"/>
                <a:ext cx="8229600" cy="2730844"/>
              </a:xfrm>
              <a:blipFill>
                <a:blip r:embed="rId2"/>
                <a:stretch>
                  <a:fillRect l="-889" t="-3795" r="-37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F1D31-FC58-4817-921F-35A3E93A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AB4804-117A-466E-BE07-99854FC99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856" y="4026245"/>
            <a:ext cx="3949616" cy="208055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9932DA-EAE2-4857-A766-307C5796DA43}"/>
              </a:ext>
            </a:extLst>
          </p:cNvPr>
          <p:cNvCxnSpPr>
            <a:cxnSpLocks/>
            <a:stCxn id="15" idx="3"/>
            <a:endCxn id="6" idx="1"/>
          </p:cNvCxnSpPr>
          <p:nvPr/>
        </p:nvCxnSpPr>
        <p:spPr bwMode="auto">
          <a:xfrm flipV="1">
            <a:off x="4345119" y="5066520"/>
            <a:ext cx="525737" cy="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45A98F8-B4A8-4545-9A5F-248E4E8D6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40" y="3789040"/>
            <a:ext cx="4081079" cy="25549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601078E-E880-40CD-BFF7-1ECEB163EB74}"/>
              </a:ext>
            </a:extLst>
          </p:cNvPr>
          <p:cNvSpPr txBox="1"/>
          <p:nvPr/>
        </p:nvSpPr>
        <p:spPr>
          <a:xfrm>
            <a:off x="1373967" y="6345369"/>
            <a:ext cx="213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Last Linear Layer</a:t>
            </a:r>
            <a:endParaRPr lang="en-S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D3FB94-87C6-401C-BFE1-059F95BEDEF5}"/>
              </a:ext>
            </a:extLst>
          </p:cNvPr>
          <p:cNvSpPr txBox="1"/>
          <p:nvPr/>
        </p:nvSpPr>
        <p:spPr>
          <a:xfrm>
            <a:off x="6200800" y="6344001"/>
            <a:ext cx="180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SoftMax Layer</a:t>
            </a:r>
            <a:endParaRPr lang="en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FE6D1C-8622-4BF9-9E3D-1C6303369EA0}"/>
              </a:ext>
            </a:extLst>
          </p:cNvPr>
          <p:cNvSpPr/>
          <p:nvPr/>
        </p:nvSpPr>
        <p:spPr bwMode="auto">
          <a:xfrm>
            <a:off x="7437664" y="5404888"/>
            <a:ext cx="563336" cy="54700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95DA1-144E-4D97-9782-316E0E065AA0}"/>
              </a:ext>
            </a:extLst>
          </p:cNvPr>
          <p:cNvSpPr txBox="1"/>
          <p:nvPr/>
        </p:nvSpPr>
        <p:spPr>
          <a:xfrm>
            <a:off x="7995441" y="5444570"/>
            <a:ext cx="870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correct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label</a:t>
            </a:r>
            <a:endParaRPr lang="en-SE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0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BDD8-CE80-42B4-8FAD-E1295CA2B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Example CV Task: Multi-Class Image Classification</a:t>
            </a:r>
            <a:endParaRPr lang="en-S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06773-9EA6-4F94-B2B7-424A63339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0294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Two stages: feature extraction from input, and classification based on extracted features</a:t>
            </a:r>
          </a:p>
          <a:p>
            <a:r>
              <a:rPr lang="en-US" dirty="0"/>
              <a:t>Classifier returns output as a list of probabilities with size equal to the number of classes, but it may also return the top-1 or top-5 results with highest probability ranking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49320-297C-4E17-A48E-257EA324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C4D8BE-51C6-4C4F-A402-622BF49030E2}"/>
              </a:ext>
            </a:extLst>
          </p:cNvPr>
          <p:cNvSpPr/>
          <p:nvPr/>
        </p:nvSpPr>
        <p:spPr bwMode="auto">
          <a:xfrm>
            <a:off x="2428494" y="4763612"/>
            <a:ext cx="1584176" cy="81091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Feature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Extraction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A0C3EF-D684-4FDD-86A2-DE7C87131092}"/>
              </a:ext>
            </a:extLst>
          </p:cNvPr>
          <p:cNvSpPr/>
          <p:nvPr/>
        </p:nvSpPr>
        <p:spPr bwMode="auto">
          <a:xfrm>
            <a:off x="4517201" y="4763612"/>
            <a:ext cx="1584176" cy="81091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Classifier</a:t>
            </a:r>
            <a:endParaRPr kumimoji="0" lang="en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73896E-A2B2-4994-B12F-912A174E4F48}"/>
                  </a:ext>
                </a:extLst>
              </p:cNvPr>
              <p:cNvSpPr txBox="1"/>
              <p:nvPr/>
            </p:nvSpPr>
            <p:spPr>
              <a:xfrm>
                <a:off x="6623803" y="3991672"/>
                <a:ext cx="1195327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=.01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=.01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=.01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=.02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=.03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=.01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=.02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=.02</m:t>
                      </m:r>
                    </m:oMath>
                  </m:oMathPara>
                </a14:m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sz="16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=.85</m:t>
                      </m:r>
                    </m:oMath>
                  </m:oMathPara>
                </a14:m>
                <a:endParaRPr lang="en-US" sz="1600" b="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=.02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73896E-A2B2-4994-B12F-912A174E4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803" y="3991672"/>
                <a:ext cx="1195327" cy="255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>
            <a:extLst>
              <a:ext uri="{FF2B5EF4-FFF2-40B4-BE49-F238E27FC236}">
                <a16:creationId xmlns:a16="http://schemas.microsoft.com/office/drawing/2014/main" id="{0FD8A55C-938E-4C0B-9E1F-8BD72EE31002}"/>
              </a:ext>
            </a:extLst>
          </p:cNvPr>
          <p:cNvSpPr/>
          <p:nvPr/>
        </p:nvSpPr>
        <p:spPr bwMode="auto">
          <a:xfrm>
            <a:off x="7788296" y="4126307"/>
            <a:ext cx="259433" cy="2298179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A9E09A-A059-4A11-8978-515AB8885EB3}"/>
              </a:ext>
            </a:extLst>
          </p:cNvPr>
          <p:cNvSpPr txBox="1"/>
          <p:nvPr/>
        </p:nvSpPr>
        <p:spPr>
          <a:xfrm>
            <a:off x="7986717" y="4952230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</a:t>
            </a:r>
          </a:p>
          <a:p>
            <a:r>
              <a:rPr lang="en-US" dirty="0"/>
              <a:t>to 1.0</a:t>
            </a:r>
            <a:endParaRPr lang="en-SE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0EB35F-AD90-47D2-86C7-E9DB0E654042}"/>
              </a:ext>
            </a:extLst>
          </p:cNvPr>
          <p:cNvCxnSpPr>
            <a:endCxn id="6" idx="1"/>
          </p:cNvCxnSpPr>
          <p:nvPr/>
        </p:nvCxnSpPr>
        <p:spPr bwMode="auto">
          <a:xfrm flipV="1">
            <a:off x="1916737" y="5169070"/>
            <a:ext cx="511757" cy="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5B5D25-AB42-4D62-8760-12B4D69929CD}"/>
              </a:ext>
            </a:extLst>
          </p:cNvPr>
          <p:cNvCxnSpPr/>
          <p:nvPr/>
        </p:nvCxnSpPr>
        <p:spPr bwMode="auto">
          <a:xfrm flipV="1">
            <a:off x="4012670" y="5177724"/>
            <a:ext cx="511757" cy="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DAE9C3-4EA9-4A26-BBB0-4F9EE1B31203}"/>
              </a:ext>
            </a:extLst>
          </p:cNvPr>
          <p:cNvCxnSpPr/>
          <p:nvPr/>
        </p:nvCxnSpPr>
        <p:spPr bwMode="auto">
          <a:xfrm flipV="1">
            <a:off x="6101377" y="5177724"/>
            <a:ext cx="511757" cy="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Picture 4">
            <a:extLst>
              <a:ext uri="{FF2B5EF4-FFF2-40B4-BE49-F238E27FC236}">
                <a16:creationId xmlns:a16="http://schemas.microsoft.com/office/drawing/2014/main" id="{FBD05636-0333-4183-8673-9B74A9F3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3" y="4436296"/>
            <a:ext cx="1508652" cy="146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1EDBBCD9-0F9F-4136-9737-B7D8239E7983}"/>
              </a:ext>
            </a:extLst>
          </p:cNvPr>
          <p:cNvSpPr/>
          <p:nvPr/>
        </p:nvSpPr>
        <p:spPr bwMode="auto">
          <a:xfrm rot="5400000">
            <a:off x="3073380" y="5049350"/>
            <a:ext cx="294404" cy="1584176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4BC03EDE-1C73-430D-9F9A-C1085208AB3F}"/>
              </a:ext>
            </a:extLst>
          </p:cNvPr>
          <p:cNvSpPr/>
          <p:nvPr/>
        </p:nvSpPr>
        <p:spPr bwMode="auto">
          <a:xfrm rot="5400000">
            <a:off x="5179982" y="5049350"/>
            <a:ext cx="294404" cy="1584176"/>
          </a:xfrm>
          <a:prstGeom prst="rightBrace">
            <a:avLst>
              <a:gd name="adj1" fmla="val 8333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148CC4-1AEA-4B86-BC5B-A5C59FEF7CE5}"/>
              </a:ext>
            </a:extLst>
          </p:cNvPr>
          <p:cNvSpPr txBox="1"/>
          <p:nvPr/>
        </p:nvSpPr>
        <p:spPr>
          <a:xfrm>
            <a:off x="1995091" y="5956769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CNN</a:t>
            </a:r>
          </a:p>
          <a:p>
            <a:pPr algn="ctr"/>
            <a:r>
              <a:rPr lang="en-US" sz="2000" dirty="0"/>
              <a:t>(or classic CV algo)</a:t>
            </a:r>
            <a:endParaRPr lang="en-SE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7E9AAC-11DB-446A-ABC5-D11744BD171E}"/>
              </a:ext>
            </a:extLst>
          </p:cNvPr>
          <p:cNvSpPr txBox="1"/>
          <p:nvPr/>
        </p:nvSpPr>
        <p:spPr>
          <a:xfrm>
            <a:off x="4799042" y="5988640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SoftMax</a:t>
            </a:r>
            <a:endParaRPr lang="en-SE" sz="2000" dirty="0"/>
          </a:p>
        </p:txBody>
      </p:sp>
    </p:spTree>
    <p:extLst>
      <p:ext uri="{BB962C8B-B14F-4D97-AF65-F5344CB8AC3E}">
        <p14:creationId xmlns:p14="http://schemas.microsoft.com/office/powerpoint/2010/main" val="241697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32016-0550-46B1-8699-CC5D4648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Taxonomy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B4724-CC96-4B77-B285-C82785957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7911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Supervised Learning:	</a:t>
            </a:r>
          </a:p>
          <a:p>
            <a:pPr lvl="1"/>
            <a:r>
              <a:rPr lang="en-US" dirty="0"/>
              <a:t>The system is presented with example inputs and their desired outputs, given by a “teacher”, and the goal is to learn a general rule that maps inputs to outputs.</a:t>
            </a:r>
          </a:p>
          <a:p>
            <a:pPr lvl="2"/>
            <a:r>
              <a:rPr lang="en-US" altLang="zh-CN" dirty="0"/>
              <a:t>Classification (cat or dog?)</a:t>
            </a:r>
          </a:p>
          <a:p>
            <a:pPr lvl="2"/>
            <a:r>
              <a:rPr lang="en-US" altLang="zh-CN" dirty="0"/>
              <a:t>Regression (housing price next year?)</a:t>
            </a:r>
          </a:p>
          <a:p>
            <a:r>
              <a:rPr lang="en-US" dirty="0"/>
              <a:t>Unsupervised Learning:</a:t>
            </a:r>
          </a:p>
          <a:p>
            <a:pPr lvl="1"/>
            <a:r>
              <a:rPr lang="en-US" dirty="0"/>
              <a:t>No labels are given to the learning algorithm, leaving it on its own to find structure in its input. Unsupervised learning can be a goal in itself (discovering hidden patterns in data) or a means towards an end (feature learning).</a:t>
            </a:r>
          </a:p>
          <a:p>
            <a:pPr lvl="2"/>
            <a:r>
              <a:rPr lang="en-US" dirty="0"/>
              <a:t>Parametric UL (e.g., Gaussian Mixture Models)</a:t>
            </a:r>
          </a:p>
          <a:p>
            <a:pPr lvl="2"/>
            <a:r>
              <a:rPr lang="en-US" dirty="0"/>
              <a:t>Non-parametric UL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04775-350A-4154-A04E-986C9960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1924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D3609-8A19-4E60-829C-8E630793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868362"/>
          </a:xfrm>
        </p:spPr>
        <p:txBody>
          <a:bodyPr/>
          <a:lstStyle/>
          <a:p>
            <a:r>
              <a:rPr lang="en-US" sz="3600" dirty="0"/>
              <a:t>Binary Classification Metrics</a:t>
            </a:r>
            <a:endParaRPr lang="en-S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86E65-5BCC-4A72-A004-977D7E8F8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1142999"/>
            <a:ext cx="5832648" cy="549008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relevant class is considered “positive” in a binary classifier</a:t>
            </a:r>
          </a:p>
          <a:p>
            <a:r>
              <a:rPr lang="en-US" dirty="0"/>
              <a:t>e.g., for a medical test that aims to diagnose people with a certain disease. “Positive” denotes sick (has disease), and “negative” denotes healthy (no disease)</a:t>
            </a:r>
          </a:p>
          <a:p>
            <a:pPr lvl="1"/>
            <a:r>
              <a:rPr lang="en-US" dirty="0"/>
              <a:t>TP: a sick person is diagnosed as sick</a:t>
            </a:r>
          </a:p>
          <a:p>
            <a:pPr lvl="1"/>
            <a:r>
              <a:rPr lang="en-US" dirty="0"/>
              <a:t>TN: a healthy person is diagnosed as healthy</a:t>
            </a:r>
            <a:endParaRPr lang="en-SE" dirty="0"/>
          </a:p>
          <a:p>
            <a:pPr lvl="1"/>
            <a:r>
              <a:rPr lang="en-US" dirty="0"/>
              <a:t>FP: a healthy person is misdiagnosed as sick</a:t>
            </a:r>
            <a:endParaRPr lang="en-SE" dirty="0"/>
          </a:p>
          <a:p>
            <a:pPr lvl="1"/>
            <a:r>
              <a:rPr lang="en-US" dirty="0"/>
              <a:t>FN: a sick person is misdiagnosed as healthy</a:t>
            </a:r>
            <a:endParaRPr lang="en-SE" dirty="0"/>
          </a:p>
          <a:p>
            <a:pPr lvl="1"/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824F1-1892-45A9-BC5A-A524DE9C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4FE5AFF0-6C1A-480B-B6C9-5145B66A91F9}"/>
              </a:ext>
            </a:extLst>
          </p:cNvPr>
          <p:cNvSpPr/>
          <p:nvPr/>
        </p:nvSpPr>
        <p:spPr>
          <a:xfrm>
            <a:off x="5958710" y="879690"/>
            <a:ext cx="3183448" cy="57533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9257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3EC1-732E-4480-A290-E04B04AB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Confusion Matrix 1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2A8-F481-4E47-8E66-2BFA5317EC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3380" y="1013461"/>
                <a:ext cx="8557260" cy="419535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Precision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1+7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=.125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When the classifier predicts positive, it is correct 12.5% of the time</a:t>
                </a:r>
              </a:p>
              <a:p>
                <a:r>
                  <a:rPr lang="en-US" dirty="0"/>
                  <a:t>Recall (TPR)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≈.333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The classier catches 33.3% of all the positive cases.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1=2∗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Precision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Recall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Precision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Recall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.333∗.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.333+.125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=.182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False Positive Rate (FPR)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𝑇𝑁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7+90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≈.072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classier misclassifies 7.2% of the negative cases as positive</a:t>
                </a:r>
              </a:p>
              <a:p>
                <a:r>
                  <a:rPr lang="en-US" dirty="0"/>
                  <a:t>Accuracy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1+90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1+90+7+2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=.91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classier makes the correct prediction 91% percent of the time</a:t>
                </a:r>
              </a:p>
              <a:p>
                <a:r>
                  <a:rPr lang="en-US" dirty="0"/>
                  <a:t>Positive correlation between TPR vs. FPR; </a:t>
                </a:r>
                <a:r>
                  <a:rPr lang="en-US"/>
                  <a:t>Possibly non-monotonic correlation </a:t>
                </a:r>
                <a:r>
                  <a:rPr lang="en-US" dirty="0"/>
                  <a:t>between precision vs. recall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08D2A8-F481-4E47-8E66-2BFA5317EC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3380" y="1013461"/>
                <a:ext cx="8557260" cy="4195353"/>
              </a:xfrm>
              <a:blipFill>
                <a:blip r:embed="rId3"/>
                <a:stretch>
                  <a:fillRect l="-641" t="-87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DD951-7057-4752-8D97-510A4CE5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0A29AE-7251-4E17-83F5-83E09FF71318}"/>
              </a:ext>
            </a:extLst>
          </p:cNvPr>
          <p:cNvSpPr txBox="1"/>
          <p:nvPr/>
        </p:nvSpPr>
        <p:spPr>
          <a:xfrm>
            <a:off x="2024844" y="6604084"/>
            <a:ext cx="509431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sz="1050" dirty="0"/>
              <a:t>https://medium.com/swlh/recall-precision-f1-roc-auc-and-everything-542aedf322b9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0389FB0-8A53-4C58-9E95-A1D7D140D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656142"/>
              </p:ext>
            </p:extLst>
          </p:nvPr>
        </p:nvGraphicFramePr>
        <p:xfrm>
          <a:off x="1718854" y="5042794"/>
          <a:ext cx="602088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9877">
                  <a:extLst>
                    <a:ext uri="{9D8B030D-6E8A-4147-A177-3AD203B41FA5}">
                      <a16:colId xmlns:a16="http://schemas.microsoft.com/office/drawing/2014/main" val="3836207244"/>
                    </a:ext>
                  </a:extLst>
                </a:gridCol>
                <a:gridCol w="650471">
                  <a:extLst>
                    <a:ext uri="{9D8B030D-6E8A-4147-A177-3AD203B41FA5}">
                      <a16:colId xmlns:a16="http://schemas.microsoft.com/office/drawing/2014/main" val="3696098359"/>
                    </a:ext>
                  </a:extLst>
                </a:gridCol>
                <a:gridCol w="2080431">
                  <a:extLst>
                    <a:ext uri="{9D8B030D-6E8A-4147-A177-3AD203B41FA5}">
                      <a16:colId xmlns:a16="http://schemas.microsoft.com/office/drawing/2014/main" val="101530944"/>
                    </a:ext>
                  </a:extLst>
                </a:gridCol>
                <a:gridCol w="2090109">
                  <a:extLst>
                    <a:ext uri="{9D8B030D-6E8A-4147-A177-3AD203B41FA5}">
                      <a16:colId xmlns:a16="http://schemas.microsoft.com/office/drawing/2014/main" val="1197477679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endParaRPr lang="en-SE" sz="14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Ground Truth</a:t>
                      </a:r>
                      <a:endParaRPr lang="en-S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566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Positive</a:t>
                      </a:r>
                      <a:endParaRPr lang="en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Negative</a:t>
                      </a:r>
                      <a:endParaRPr lang="en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78801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Predicted</a:t>
                      </a:r>
                      <a:endParaRPr lang="en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Neg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False Negative (FN)=2</a:t>
                      </a:r>
                      <a:endParaRPr lang="en-S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True Negative (TN)=90</a:t>
                      </a:r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5646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Pos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True Positive (TP)=1</a:t>
                      </a:r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False Positive (FP)=7</a:t>
                      </a:r>
                      <a:endParaRPr lang="en-SE" sz="14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044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192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EDC1-C742-4E8A-B08E-DC13127A5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Confusion Matrix 2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C0471-B2DD-416A-A3A8-63A9EBA8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DFBDADF-8D83-4235-8AD2-FCFABE7B32E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96240" y="1143000"/>
                <a:ext cx="8580120" cy="4137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/>
                  <a:t>Precision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𝐹𝑃</m:t>
                        </m:r>
                      </m:den>
                    </m:f>
                    <m:r>
                      <a:rPr lang="en-US" i="1" kern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0+0</m:t>
                        </m:r>
                      </m:den>
                    </m:f>
                  </m:oMath>
                </a14:m>
                <a:r>
                  <a:rPr lang="en-US" kern="0" dirty="0"/>
                  <a:t> (ill-defined)</a:t>
                </a:r>
              </a:p>
              <a:p>
                <a:pPr lvl="1"/>
                <a:r>
                  <a:rPr lang="en-US" kern="0" dirty="0"/>
                  <a:t> When the classifier predicts positive, it is correct ?% of the time (since it never predicts positive, the question is ill-defined)</a:t>
                </a:r>
              </a:p>
              <a:p>
                <a:r>
                  <a:rPr lang="en-US" kern="0" dirty="0"/>
                  <a:t>Recall (TPR)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𝑇𝑃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  <m:r>
                      <a:rPr lang="en-US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kern="0" dirty="0"/>
              </a:p>
              <a:p>
                <a:pPr lvl="1"/>
                <a:r>
                  <a:rPr lang="en-US" kern="0" dirty="0"/>
                  <a:t> The classier catches 0% of all the positive cases.</a:t>
                </a:r>
              </a:p>
              <a:p>
                <a:r>
                  <a:rPr lang="en-US" kern="0" dirty="0"/>
                  <a:t>False Positive Rate (FPR)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𝐹𝑃</m:t>
                        </m:r>
                      </m:num>
                      <m:den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𝑇𝑁</m:t>
                        </m:r>
                      </m:den>
                    </m:f>
                    <m:r>
                      <a:rPr lang="en-US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0+97</m:t>
                        </m:r>
                      </m:den>
                    </m:f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kern="0" dirty="0"/>
              </a:p>
              <a:p>
                <a:pPr lvl="1"/>
                <a:r>
                  <a:rPr lang="en-US" kern="0" dirty="0"/>
                  <a:t>The classier misclassifies 0% of the negative cases as positive</a:t>
                </a:r>
              </a:p>
              <a:p>
                <a:r>
                  <a:rPr lang="en-US" kern="0" dirty="0"/>
                  <a:t>Accuracy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𝑇𝑁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𝑇𝑃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𝑇𝑁</m:t>
                        </m:r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𝐹𝑃</m:t>
                        </m:r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𝐹𝑁</m:t>
                        </m:r>
                      </m:den>
                    </m:f>
                    <m:r>
                      <a:rPr lang="en-US" i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0+97</m:t>
                        </m:r>
                      </m:num>
                      <m:den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0+97+0+</m:t>
                        </m:r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kern="0" smtClean="0">
                        <a:latin typeface="Cambria Math" panose="02040503050406030204" pitchFamily="18" charset="0"/>
                      </a:rPr>
                      <m:t>=.97</m:t>
                    </m:r>
                  </m:oMath>
                </a14:m>
                <a:endParaRPr lang="en-US" kern="0" dirty="0"/>
              </a:p>
              <a:p>
                <a:pPr lvl="1"/>
                <a:r>
                  <a:rPr lang="en-US" kern="0" dirty="0"/>
                  <a:t>The classier makes the correct prediction 97% percent of the time</a:t>
                </a:r>
              </a:p>
              <a:p>
                <a:r>
                  <a:rPr lang="en-US" kern="0" dirty="0"/>
                  <a:t>A </a:t>
                </a:r>
                <a:r>
                  <a:rPr lang="en-US" dirty="0"/>
                  <a:t>medical test that never makes any positive diagnoses is very accurate for a rare disease (diagnose everyone to be healthy), but not very useful</a:t>
                </a:r>
                <a:endParaRPr lang="en-US" kern="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ADFBDADF-8D83-4235-8AD2-FCFABE7B3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" y="1143000"/>
                <a:ext cx="8580120" cy="4137660"/>
              </a:xfrm>
              <a:prstGeom prst="rect">
                <a:avLst/>
              </a:prstGeom>
              <a:blipFill>
                <a:blip r:embed="rId2"/>
                <a:stretch>
                  <a:fillRect l="-639" t="-103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8A76B68-0518-4658-A16C-46DA95E49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278382"/>
              </p:ext>
            </p:extLst>
          </p:nvPr>
        </p:nvGraphicFramePr>
        <p:xfrm>
          <a:off x="1718854" y="5042794"/>
          <a:ext cx="602088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9877">
                  <a:extLst>
                    <a:ext uri="{9D8B030D-6E8A-4147-A177-3AD203B41FA5}">
                      <a16:colId xmlns:a16="http://schemas.microsoft.com/office/drawing/2014/main" val="3836207244"/>
                    </a:ext>
                  </a:extLst>
                </a:gridCol>
                <a:gridCol w="650471">
                  <a:extLst>
                    <a:ext uri="{9D8B030D-6E8A-4147-A177-3AD203B41FA5}">
                      <a16:colId xmlns:a16="http://schemas.microsoft.com/office/drawing/2014/main" val="3696098359"/>
                    </a:ext>
                  </a:extLst>
                </a:gridCol>
                <a:gridCol w="2080431">
                  <a:extLst>
                    <a:ext uri="{9D8B030D-6E8A-4147-A177-3AD203B41FA5}">
                      <a16:colId xmlns:a16="http://schemas.microsoft.com/office/drawing/2014/main" val="101530944"/>
                    </a:ext>
                  </a:extLst>
                </a:gridCol>
                <a:gridCol w="2090109">
                  <a:extLst>
                    <a:ext uri="{9D8B030D-6E8A-4147-A177-3AD203B41FA5}">
                      <a16:colId xmlns:a16="http://schemas.microsoft.com/office/drawing/2014/main" val="1197477679"/>
                    </a:ext>
                  </a:extLst>
                </a:gridCol>
              </a:tblGrid>
              <a:tr h="370840">
                <a:tc rowSpan="2" gridSpan="2">
                  <a:txBody>
                    <a:bodyPr/>
                    <a:lstStyle/>
                    <a:p>
                      <a:endParaRPr lang="en-SE" sz="14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Ground Truth</a:t>
                      </a:r>
                      <a:endParaRPr lang="en-S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56600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Positive</a:t>
                      </a:r>
                      <a:endParaRPr lang="en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Negative</a:t>
                      </a:r>
                      <a:endParaRPr lang="en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78801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Predicted</a:t>
                      </a:r>
                      <a:endParaRPr lang="en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Neg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False Negative (FN)=3</a:t>
                      </a:r>
                      <a:endParaRPr lang="en-S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True Negative (TN)=97</a:t>
                      </a:r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5646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Pos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True Positive (TP)=0</a:t>
                      </a:r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False Positive (FP)=0</a:t>
                      </a:r>
                      <a:endParaRPr lang="en-SE" sz="14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044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471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EF1FA85-3C22-43BB-B3EE-C28EF6FB0CC8}"/>
              </a:ext>
            </a:extLst>
          </p:cNvPr>
          <p:cNvGrpSpPr/>
          <p:nvPr/>
        </p:nvGrpSpPr>
        <p:grpSpPr>
          <a:xfrm>
            <a:off x="4899699" y="3352807"/>
            <a:ext cx="4460231" cy="3345173"/>
            <a:chOff x="966562" y="1185912"/>
            <a:chExt cx="7025260" cy="5268945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AD29457-C657-4339-9D4D-7C5074E21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562" y="1185912"/>
              <a:ext cx="7025260" cy="5268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AC94E44-AC78-4031-B8AC-2EB9E704CB9A}"/>
                </a:ext>
              </a:extLst>
            </p:cNvPr>
            <p:cNvSpPr/>
            <p:nvPr/>
          </p:nvSpPr>
          <p:spPr bwMode="auto">
            <a:xfrm>
              <a:off x="1763688" y="5672088"/>
              <a:ext cx="288032" cy="291507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DCC3F16-D8BF-4747-8884-D327E27F9F67}"/>
                </a:ext>
              </a:extLst>
            </p:cNvPr>
            <p:cNvSpPr/>
            <p:nvPr/>
          </p:nvSpPr>
          <p:spPr bwMode="auto">
            <a:xfrm>
              <a:off x="2818408" y="3305471"/>
              <a:ext cx="288032" cy="291507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E5F6B8-FC96-40CA-A3D7-8D3E010ADE99}"/>
                </a:ext>
              </a:extLst>
            </p:cNvPr>
            <p:cNvSpPr/>
            <p:nvPr/>
          </p:nvSpPr>
          <p:spPr bwMode="auto">
            <a:xfrm>
              <a:off x="4958258" y="2502227"/>
              <a:ext cx="288032" cy="291507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2604573-F36F-47B7-A5EA-B8B2782BBDBB}"/>
                </a:ext>
              </a:extLst>
            </p:cNvPr>
            <p:cNvSpPr/>
            <p:nvPr/>
          </p:nvSpPr>
          <p:spPr bwMode="auto">
            <a:xfrm>
              <a:off x="4958258" y="1727660"/>
              <a:ext cx="288032" cy="291507"/>
            </a:xfrm>
            <a:prstGeom prst="ellipse">
              <a:avLst/>
            </a:prstGeom>
            <a:noFill/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80BD43-ED20-4C21-93F8-911F87A0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9022"/>
            <a:ext cx="8229600" cy="868362"/>
          </a:xfrm>
        </p:spPr>
        <p:txBody>
          <a:bodyPr/>
          <a:lstStyle/>
          <a:p>
            <a:r>
              <a:rPr lang="en-US" dirty="0"/>
              <a:t>ROC and AUC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4F795C-08EA-44D6-8C7A-E81D8EFC2F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4094" y="669471"/>
                <a:ext cx="8229600" cy="3063390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Binary classification is typically based on a decision threshold parameter. Moving the decision threshold will cause FPR and TPR to move in the same direction</a:t>
                </a:r>
              </a:p>
              <a:p>
                <a:pPr lvl="1"/>
                <a:r>
                  <a:rPr lang="en-US" dirty="0"/>
                  <a:t>e.g., a medical test that sets a lower threshold for positive diagnosis will have both higher FPR and higher TPR, and vice versa</a:t>
                </a:r>
              </a:p>
              <a:p>
                <a:r>
                  <a:rPr lang="en-US" dirty="0"/>
                  <a:t>Receiver Operating Characteristic (ROC) Curve plots FPR (x-axis) vs. TPR (y-axis); Area Under the Curve (AUC) is the area under ROC 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𝑅𝑂𝐶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𝐹𝑃𝑅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𝑇𝑃𝑅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Fig shows an example with 4 points (FPR, TPR) highlighted: (0,0), (.2, .6), (.6, .8), (.6,1.0)</a:t>
                </a:r>
                <a:endParaRPr lang="en-SE" dirty="0"/>
              </a:p>
              <a:p>
                <a:pPr lvl="1"/>
                <a:r>
                  <a:rPr lang="en-US" dirty="0"/>
                  <a:t>The ideal ROC curve: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𝐹𝑃𝑅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𝐴𝑈𝐶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worst ROC curve;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𝐹𝑃𝑅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𝑇𝑃𝑅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𝐴𝑈𝐶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(dotted line)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4F795C-08EA-44D6-8C7A-E81D8EFC2F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094" y="669471"/>
                <a:ext cx="8229600" cy="3063390"/>
              </a:xfrm>
              <a:blipFill>
                <a:blip r:embed="rId4"/>
                <a:stretch>
                  <a:fillRect l="-444" t="-2988" r="-133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904D6-A80B-4D52-8242-BDA35514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7B68ED1-5558-4AEF-83EE-6CAC3C50A2CE}"/>
              </a:ext>
            </a:extLst>
          </p:cNvPr>
          <p:cNvSpPr/>
          <p:nvPr/>
        </p:nvSpPr>
        <p:spPr bwMode="auto">
          <a:xfrm>
            <a:off x="138798" y="3934077"/>
            <a:ext cx="3833315" cy="2326822"/>
          </a:xfrm>
          <a:custGeom>
            <a:avLst/>
            <a:gdLst>
              <a:gd name="connsiteX0" fmla="*/ 0 w 5429250"/>
              <a:gd name="connsiteY0" fmla="*/ 2318657 h 2326822"/>
              <a:gd name="connsiteX1" fmla="*/ 1714500 w 5429250"/>
              <a:gd name="connsiteY1" fmla="*/ 1706336 h 2326822"/>
              <a:gd name="connsiteX2" fmla="*/ 2726871 w 5429250"/>
              <a:gd name="connsiteY2" fmla="*/ 0 h 2326822"/>
              <a:gd name="connsiteX3" fmla="*/ 3714750 w 5429250"/>
              <a:gd name="connsiteY3" fmla="*/ 1706336 h 2326822"/>
              <a:gd name="connsiteX4" fmla="*/ 5429250 w 5429250"/>
              <a:gd name="connsiteY4" fmla="*/ 2326822 h 232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250" h="2326822">
                <a:moveTo>
                  <a:pt x="0" y="2318657"/>
                </a:moveTo>
                <a:cubicBezTo>
                  <a:pt x="630011" y="2205718"/>
                  <a:pt x="1260022" y="2092779"/>
                  <a:pt x="1714500" y="1706336"/>
                </a:cubicBezTo>
                <a:cubicBezTo>
                  <a:pt x="2168979" y="1319893"/>
                  <a:pt x="2393496" y="0"/>
                  <a:pt x="2726871" y="0"/>
                </a:cubicBezTo>
                <a:cubicBezTo>
                  <a:pt x="3060246" y="0"/>
                  <a:pt x="3264354" y="1318532"/>
                  <a:pt x="3714750" y="1706336"/>
                </a:cubicBezTo>
                <a:cubicBezTo>
                  <a:pt x="4165147" y="2094140"/>
                  <a:pt x="4797198" y="2210481"/>
                  <a:pt x="5429250" y="2326822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8EEF66D-AC78-4D93-9B00-7E241DB94B5E}"/>
              </a:ext>
            </a:extLst>
          </p:cNvPr>
          <p:cNvSpPr/>
          <p:nvPr/>
        </p:nvSpPr>
        <p:spPr bwMode="auto">
          <a:xfrm>
            <a:off x="2657665" y="3477984"/>
            <a:ext cx="1654204" cy="2806100"/>
          </a:xfrm>
          <a:custGeom>
            <a:avLst/>
            <a:gdLst>
              <a:gd name="connsiteX0" fmla="*/ 0 w 2841172"/>
              <a:gd name="connsiteY0" fmla="*/ 2351332 h 2351332"/>
              <a:gd name="connsiteX1" fmla="*/ 1069522 w 2841172"/>
              <a:gd name="connsiteY1" fmla="*/ 1624710 h 2351332"/>
              <a:gd name="connsiteX2" fmla="*/ 1445079 w 2841172"/>
              <a:gd name="connsiteY2" fmla="*/ 17 h 2351332"/>
              <a:gd name="connsiteX3" fmla="*/ 1869622 w 2841172"/>
              <a:gd name="connsiteY3" fmla="*/ 1657367 h 2351332"/>
              <a:gd name="connsiteX4" fmla="*/ 2841172 w 2841172"/>
              <a:gd name="connsiteY4" fmla="*/ 2351332 h 235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1172" h="2351332">
                <a:moveTo>
                  <a:pt x="0" y="2351332"/>
                </a:moveTo>
                <a:cubicBezTo>
                  <a:pt x="414338" y="2183964"/>
                  <a:pt x="828676" y="2016596"/>
                  <a:pt x="1069522" y="1624710"/>
                </a:cubicBezTo>
                <a:cubicBezTo>
                  <a:pt x="1310368" y="1232824"/>
                  <a:pt x="1311729" y="-5426"/>
                  <a:pt x="1445079" y="17"/>
                </a:cubicBezTo>
                <a:cubicBezTo>
                  <a:pt x="1578429" y="5460"/>
                  <a:pt x="1636940" y="1265481"/>
                  <a:pt x="1869622" y="1657367"/>
                </a:cubicBezTo>
                <a:cubicBezTo>
                  <a:pt x="2102304" y="2049253"/>
                  <a:pt x="2471738" y="2200292"/>
                  <a:pt x="2841172" y="2351332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2C6B63-99EF-46F2-A179-7338493D9557}"/>
              </a:ext>
            </a:extLst>
          </p:cNvPr>
          <p:cNvCxnSpPr>
            <a:cxnSpLocks/>
          </p:cNvCxnSpPr>
          <p:nvPr/>
        </p:nvCxnSpPr>
        <p:spPr bwMode="auto">
          <a:xfrm>
            <a:off x="0" y="6275548"/>
            <a:ext cx="472937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0DC3E1-F493-4CC5-981E-1DEA95BD687F}"/>
              </a:ext>
            </a:extLst>
          </p:cNvPr>
          <p:cNvCxnSpPr>
            <a:cxnSpLocks/>
            <a:stCxn id="22" idx="2"/>
          </p:cNvCxnSpPr>
          <p:nvPr/>
        </p:nvCxnSpPr>
        <p:spPr bwMode="auto">
          <a:xfrm>
            <a:off x="3098259" y="4499707"/>
            <a:ext cx="53700" cy="235762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B8B11D-6715-4802-9A17-279603FC4CC4}"/>
              </a:ext>
            </a:extLst>
          </p:cNvPr>
          <p:cNvCxnSpPr/>
          <p:nvPr/>
        </p:nvCxnSpPr>
        <p:spPr bwMode="auto">
          <a:xfrm>
            <a:off x="3147521" y="6593112"/>
            <a:ext cx="111714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55A28F3-A3D9-4B6A-AC14-2594746D9BF4}"/>
              </a:ext>
            </a:extLst>
          </p:cNvPr>
          <p:cNvSpPr txBox="1"/>
          <p:nvPr/>
        </p:nvSpPr>
        <p:spPr>
          <a:xfrm>
            <a:off x="3431501" y="6560642"/>
            <a:ext cx="1636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Predict positive</a:t>
            </a:r>
            <a:endParaRPr lang="en-SE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DEA0B6-36DF-4CF6-8999-8FC38A183974}"/>
              </a:ext>
            </a:extLst>
          </p:cNvPr>
          <p:cNvSpPr txBox="1"/>
          <p:nvPr/>
        </p:nvSpPr>
        <p:spPr>
          <a:xfrm>
            <a:off x="1450710" y="6560642"/>
            <a:ext cx="1688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Predict negative</a:t>
            </a:r>
            <a:endParaRPr lang="en-SE" sz="16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7631324-C96A-4144-9933-AD35FA3CB5D6}"/>
              </a:ext>
            </a:extLst>
          </p:cNvPr>
          <p:cNvCxnSpPr/>
          <p:nvPr/>
        </p:nvCxnSpPr>
        <p:spPr bwMode="auto">
          <a:xfrm>
            <a:off x="2038539" y="6593299"/>
            <a:ext cx="111714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624C5F4-5238-4024-9A4F-DC265A48683F}"/>
              </a:ext>
            </a:extLst>
          </p:cNvPr>
          <p:cNvCxnSpPr>
            <a:cxnSpLocks/>
          </p:cNvCxnSpPr>
          <p:nvPr/>
        </p:nvCxnSpPr>
        <p:spPr bwMode="auto">
          <a:xfrm>
            <a:off x="3143302" y="6441071"/>
            <a:ext cx="0" cy="30569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ED58660-1D9B-44D3-920C-0A118B3E9EAE}"/>
              </a:ext>
            </a:extLst>
          </p:cNvPr>
          <p:cNvSpPr txBox="1"/>
          <p:nvPr/>
        </p:nvSpPr>
        <p:spPr>
          <a:xfrm>
            <a:off x="2585137" y="3914932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Decision </a:t>
            </a:r>
          </a:p>
          <a:p>
            <a:r>
              <a:rPr lang="en-US" sz="1600" dirty="0"/>
              <a:t>thresh.</a:t>
            </a:r>
            <a:endParaRPr lang="en-SE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095457-8D87-4C92-9452-E005758D7E4B}"/>
              </a:ext>
            </a:extLst>
          </p:cNvPr>
          <p:cNvSpPr txBox="1"/>
          <p:nvPr/>
        </p:nvSpPr>
        <p:spPr>
          <a:xfrm>
            <a:off x="3667166" y="4647385"/>
            <a:ext cx="14834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Distribution of positive data items</a:t>
            </a:r>
            <a:endParaRPr lang="en-SE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969B30-AD77-4DA4-B090-3EB877656108}"/>
              </a:ext>
            </a:extLst>
          </p:cNvPr>
          <p:cNvSpPr txBox="1"/>
          <p:nvPr/>
        </p:nvSpPr>
        <p:spPr>
          <a:xfrm>
            <a:off x="208236" y="4647385"/>
            <a:ext cx="1483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Distribution of negative data items</a:t>
            </a:r>
            <a:endParaRPr lang="en-SE" sz="1600" dirty="0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389E0AD5-5EA8-432D-BC69-E14DD985A545}"/>
              </a:ext>
            </a:extLst>
          </p:cNvPr>
          <p:cNvSpPr/>
          <p:nvPr/>
        </p:nvSpPr>
        <p:spPr bwMode="auto">
          <a:xfrm>
            <a:off x="3143302" y="5990455"/>
            <a:ext cx="793018" cy="273487"/>
          </a:xfrm>
          <a:prstGeom prst="rtTriangl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4B2ABF3F-3F5A-4F9E-8F28-1544CB623711}"/>
              </a:ext>
            </a:extLst>
          </p:cNvPr>
          <p:cNvSpPr/>
          <p:nvPr/>
        </p:nvSpPr>
        <p:spPr bwMode="auto">
          <a:xfrm flipH="1">
            <a:off x="2696260" y="5774199"/>
            <a:ext cx="438962" cy="498300"/>
          </a:xfrm>
          <a:prstGeom prst="rtTriangle">
            <a:avLst/>
          </a:prstGeom>
          <a:solidFill>
            <a:srgbClr val="996633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20BA43-DAFE-45EB-91FA-1908A2ACF25E}"/>
              </a:ext>
            </a:extLst>
          </p:cNvPr>
          <p:cNvSpPr txBox="1"/>
          <p:nvPr/>
        </p:nvSpPr>
        <p:spPr>
          <a:xfrm>
            <a:off x="3135453" y="6210481"/>
            <a:ext cx="537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FP</a:t>
            </a:r>
            <a:endParaRPr lang="en-SE" sz="16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686045-1A99-4A9F-BE09-3E6C6BA9EFDD}"/>
              </a:ext>
            </a:extLst>
          </p:cNvPr>
          <p:cNvSpPr txBox="1"/>
          <p:nvPr/>
        </p:nvSpPr>
        <p:spPr>
          <a:xfrm>
            <a:off x="2740032" y="6210481"/>
            <a:ext cx="537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96633"/>
                </a:solidFill>
              </a:rPr>
              <a:t>FN</a:t>
            </a:r>
            <a:endParaRPr lang="en-SE" sz="1600" dirty="0">
              <a:solidFill>
                <a:srgbClr val="996633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44D18B-0BA9-470A-B83F-367B62B4310B}"/>
              </a:ext>
            </a:extLst>
          </p:cNvPr>
          <p:cNvSpPr txBox="1"/>
          <p:nvPr/>
        </p:nvSpPr>
        <p:spPr>
          <a:xfrm>
            <a:off x="1721002" y="5296670"/>
            <a:ext cx="468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TN</a:t>
            </a:r>
            <a:endParaRPr lang="en-SE" sz="1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AB2E33D-AD3F-414E-858C-8CE135F84EC5}"/>
              </a:ext>
            </a:extLst>
          </p:cNvPr>
          <p:cNvSpPr txBox="1"/>
          <p:nvPr/>
        </p:nvSpPr>
        <p:spPr>
          <a:xfrm>
            <a:off x="3333408" y="5296670"/>
            <a:ext cx="468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TP</a:t>
            </a:r>
            <a:endParaRPr lang="en-SE" sz="1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245B23-1871-4AAD-B119-520EF41393CD}"/>
              </a:ext>
            </a:extLst>
          </p:cNvPr>
          <p:cNvSpPr txBox="1"/>
          <p:nvPr/>
        </p:nvSpPr>
        <p:spPr>
          <a:xfrm>
            <a:off x="4177636" y="6225869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Features</a:t>
            </a:r>
            <a:endParaRPr lang="en-SE" sz="1400" dirty="0"/>
          </a:p>
        </p:txBody>
      </p:sp>
    </p:spTree>
    <p:extLst>
      <p:ext uri="{BB962C8B-B14F-4D97-AF65-F5344CB8AC3E}">
        <p14:creationId xmlns:p14="http://schemas.microsoft.com/office/powerpoint/2010/main" val="3605887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56F88-E062-4ACF-8E1F-8CC4B1798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 for Multi-Class Classification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EC46A-ED18-442A-9694-3B74DC46C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Binary classification is a special case of multi-class classification: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8CF38-CE45-46D8-9659-C53873265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629082BE-D042-45E1-911D-14A1CC3EA37C}"/>
              </a:ext>
            </a:extLst>
          </p:cNvPr>
          <p:cNvSpPr/>
          <p:nvPr/>
        </p:nvSpPr>
        <p:spPr>
          <a:xfrm>
            <a:off x="281054" y="2603737"/>
            <a:ext cx="3275990" cy="1371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F2212289-56DB-428A-8842-3775BE06D7C4}"/>
              </a:ext>
            </a:extLst>
          </p:cNvPr>
          <p:cNvSpPr/>
          <p:nvPr/>
        </p:nvSpPr>
        <p:spPr>
          <a:xfrm>
            <a:off x="2037473" y="2603724"/>
            <a:ext cx="1304290" cy="625475"/>
          </a:xfrm>
          <a:custGeom>
            <a:avLst/>
            <a:gdLst/>
            <a:ahLst/>
            <a:cxnLst/>
            <a:rect l="l" t="t" r="r" b="b"/>
            <a:pathLst>
              <a:path w="1304289" h="625475">
                <a:moveTo>
                  <a:pt x="0" y="0"/>
                </a:moveTo>
                <a:lnTo>
                  <a:pt x="1304097" y="0"/>
                </a:lnTo>
                <a:lnTo>
                  <a:pt x="1304097" y="625198"/>
                </a:lnTo>
                <a:lnTo>
                  <a:pt x="0" y="625198"/>
                </a:lnTo>
                <a:lnTo>
                  <a:pt x="0" y="0"/>
                </a:lnTo>
                <a:close/>
              </a:path>
            </a:pathLst>
          </a:custGeom>
          <a:ln w="35999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C3B8FE19-AF95-4D44-BD7F-8C4018F2CF74}"/>
              </a:ext>
            </a:extLst>
          </p:cNvPr>
          <p:cNvSpPr/>
          <p:nvPr/>
        </p:nvSpPr>
        <p:spPr>
          <a:xfrm>
            <a:off x="1818649" y="3328273"/>
            <a:ext cx="1705610" cy="727075"/>
          </a:xfrm>
          <a:custGeom>
            <a:avLst/>
            <a:gdLst/>
            <a:ahLst/>
            <a:cxnLst/>
            <a:rect l="l" t="t" r="r" b="b"/>
            <a:pathLst>
              <a:path w="1705610" h="727075">
                <a:moveTo>
                  <a:pt x="0" y="0"/>
                </a:moveTo>
                <a:lnTo>
                  <a:pt x="1705196" y="0"/>
                </a:lnTo>
                <a:lnTo>
                  <a:pt x="1705196" y="726598"/>
                </a:lnTo>
                <a:lnTo>
                  <a:pt x="0" y="726598"/>
                </a:lnTo>
                <a:lnTo>
                  <a:pt x="0" y="0"/>
                </a:lnTo>
                <a:close/>
              </a:path>
            </a:pathLst>
          </a:custGeom>
          <a:ln w="35999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6C5FDD98-1671-4DBF-B67A-D4F1EADC5B18}"/>
              </a:ext>
            </a:extLst>
          </p:cNvPr>
          <p:cNvSpPr/>
          <p:nvPr/>
        </p:nvSpPr>
        <p:spPr>
          <a:xfrm>
            <a:off x="1842474" y="3328273"/>
            <a:ext cx="1629410" cy="678180"/>
          </a:xfrm>
          <a:custGeom>
            <a:avLst/>
            <a:gdLst/>
            <a:ahLst/>
            <a:cxnLst/>
            <a:rect l="l" t="t" r="r" b="b"/>
            <a:pathLst>
              <a:path w="1629410" h="678180">
                <a:moveTo>
                  <a:pt x="0" y="0"/>
                </a:moveTo>
                <a:lnTo>
                  <a:pt x="1628996" y="0"/>
                </a:lnTo>
                <a:lnTo>
                  <a:pt x="1628996" y="677698"/>
                </a:lnTo>
                <a:lnTo>
                  <a:pt x="0" y="677698"/>
                </a:lnTo>
                <a:lnTo>
                  <a:pt x="0" y="0"/>
                </a:lnTo>
                <a:close/>
              </a:path>
            </a:pathLst>
          </a:custGeom>
          <a:ln w="359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8A2B97B1-7564-4FB2-A7B3-4336183EE1FA}"/>
              </a:ext>
            </a:extLst>
          </p:cNvPr>
          <p:cNvSpPr/>
          <p:nvPr/>
        </p:nvSpPr>
        <p:spPr>
          <a:xfrm>
            <a:off x="4135419" y="2823324"/>
            <a:ext cx="1111250" cy="998855"/>
          </a:xfrm>
          <a:custGeom>
            <a:avLst/>
            <a:gdLst/>
            <a:ahLst/>
            <a:cxnLst/>
            <a:rect l="l" t="t" r="r" b="b"/>
            <a:pathLst>
              <a:path w="1111250" h="998855">
                <a:moveTo>
                  <a:pt x="0" y="249599"/>
                </a:moveTo>
                <a:lnTo>
                  <a:pt x="611998" y="249599"/>
                </a:lnTo>
                <a:lnTo>
                  <a:pt x="611998" y="0"/>
                </a:lnTo>
                <a:lnTo>
                  <a:pt x="1111197" y="499198"/>
                </a:lnTo>
                <a:lnTo>
                  <a:pt x="611998" y="998397"/>
                </a:lnTo>
                <a:lnTo>
                  <a:pt x="611998" y="748798"/>
                </a:lnTo>
                <a:lnTo>
                  <a:pt x="0" y="748798"/>
                </a:lnTo>
                <a:lnTo>
                  <a:pt x="0" y="24959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A6C7CFDD-BFEF-4EFC-9236-4B051485A665}"/>
              </a:ext>
            </a:extLst>
          </p:cNvPr>
          <p:cNvSpPr txBox="1"/>
          <p:nvPr/>
        </p:nvSpPr>
        <p:spPr>
          <a:xfrm>
            <a:off x="4301672" y="3210634"/>
            <a:ext cx="52959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Binary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B9868EAA-A28F-46B8-9709-31BFAFA433C1}"/>
              </a:ext>
            </a:extLst>
          </p:cNvPr>
          <p:cNvSpPr/>
          <p:nvPr/>
        </p:nvSpPr>
        <p:spPr>
          <a:xfrm>
            <a:off x="5492591" y="2946919"/>
            <a:ext cx="3275993" cy="751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Table 7">
            <a:extLst>
              <a:ext uri="{FF2B5EF4-FFF2-40B4-BE49-F238E27FC236}">
                <a16:creationId xmlns:a16="http://schemas.microsoft.com/office/drawing/2014/main" id="{D6B27BE6-98B7-4387-8219-8EF7BF44C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108240"/>
              </p:ext>
            </p:extLst>
          </p:nvPr>
        </p:nvGraphicFramePr>
        <p:xfrm>
          <a:off x="5847021" y="4722262"/>
          <a:ext cx="2567132" cy="1254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3836207244"/>
                    </a:ext>
                  </a:extLst>
                </a:gridCol>
                <a:gridCol w="622912">
                  <a:extLst>
                    <a:ext uri="{9D8B030D-6E8A-4147-A177-3AD203B41FA5}">
                      <a16:colId xmlns:a16="http://schemas.microsoft.com/office/drawing/2014/main" val="3696098359"/>
                    </a:ext>
                  </a:extLst>
                </a:gridCol>
                <a:gridCol w="592806">
                  <a:extLst>
                    <a:ext uri="{9D8B030D-6E8A-4147-A177-3AD203B41FA5}">
                      <a16:colId xmlns:a16="http://schemas.microsoft.com/office/drawing/2014/main" val="101530944"/>
                    </a:ext>
                  </a:extLst>
                </a:gridCol>
                <a:gridCol w="667414">
                  <a:extLst>
                    <a:ext uri="{9D8B030D-6E8A-4147-A177-3AD203B41FA5}">
                      <a16:colId xmlns:a16="http://schemas.microsoft.com/office/drawing/2014/main" val="1197477679"/>
                    </a:ext>
                  </a:extLst>
                </a:gridCol>
              </a:tblGrid>
              <a:tr h="313702">
                <a:tc rowSpan="2" gridSpan="2">
                  <a:txBody>
                    <a:bodyPr/>
                    <a:lstStyle/>
                    <a:p>
                      <a:endParaRPr lang="en-SE" sz="14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Ground Truth</a:t>
                      </a:r>
                      <a:endParaRPr lang="en-S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56600"/>
                  </a:ext>
                </a:extLst>
              </a:tr>
              <a:tr h="313702">
                <a:tc gridSpan="2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Pos</a:t>
                      </a:r>
                      <a:endParaRPr lang="en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Neg</a:t>
                      </a:r>
                      <a:endParaRPr lang="en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788013"/>
                  </a:ext>
                </a:extLst>
              </a:tr>
              <a:tr h="31370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Pred.</a:t>
                      </a:r>
                      <a:endParaRPr lang="en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Pos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FN</a:t>
                      </a:r>
                      <a:endParaRPr lang="en-S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TN</a:t>
                      </a:r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564650"/>
                  </a:ext>
                </a:extLst>
              </a:tr>
              <a:tr h="313702">
                <a:tc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Neg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TP</a:t>
                      </a:r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FP</a:t>
                      </a:r>
                      <a:endParaRPr lang="en-SE" sz="14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044290"/>
                  </a:ext>
                </a:extLst>
              </a:tr>
            </a:tbl>
          </a:graphicData>
        </a:graphic>
      </p:graphicFrame>
      <p:graphicFrame>
        <p:nvGraphicFramePr>
          <p:cNvPr id="24" name="Table 7">
            <a:extLst>
              <a:ext uri="{FF2B5EF4-FFF2-40B4-BE49-F238E27FC236}">
                <a16:creationId xmlns:a16="http://schemas.microsoft.com/office/drawing/2014/main" id="{67A737F9-6E45-46AA-8416-058889400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049375"/>
              </p:ext>
            </p:extLst>
          </p:nvPr>
        </p:nvGraphicFramePr>
        <p:xfrm>
          <a:off x="832757" y="4499403"/>
          <a:ext cx="3139574" cy="1568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3836207244"/>
                    </a:ext>
                  </a:extLst>
                </a:gridCol>
                <a:gridCol w="602525">
                  <a:extLst>
                    <a:ext uri="{9D8B030D-6E8A-4147-A177-3AD203B41FA5}">
                      <a16:colId xmlns:a16="http://schemas.microsoft.com/office/drawing/2014/main" val="3696098359"/>
                    </a:ext>
                  </a:extLst>
                </a:gridCol>
                <a:gridCol w="617683">
                  <a:extLst>
                    <a:ext uri="{9D8B030D-6E8A-4147-A177-3AD203B41FA5}">
                      <a16:colId xmlns:a16="http://schemas.microsoft.com/office/drawing/2014/main" val="101530944"/>
                    </a:ext>
                  </a:extLst>
                </a:gridCol>
                <a:gridCol w="617683">
                  <a:extLst>
                    <a:ext uri="{9D8B030D-6E8A-4147-A177-3AD203B41FA5}">
                      <a16:colId xmlns:a16="http://schemas.microsoft.com/office/drawing/2014/main" val="1197477679"/>
                    </a:ext>
                  </a:extLst>
                </a:gridCol>
                <a:gridCol w="617683">
                  <a:extLst>
                    <a:ext uri="{9D8B030D-6E8A-4147-A177-3AD203B41FA5}">
                      <a16:colId xmlns:a16="http://schemas.microsoft.com/office/drawing/2014/main" val="3727246430"/>
                    </a:ext>
                  </a:extLst>
                </a:gridCol>
              </a:tblGrid>
              <a:tr h="313702">
                <a:tc rowSpan="2" gridSpan="2">
                  <a:txBody>
                    <a:bodyPr/>
                    <a:lstStyle/>
                    <a:p>
                      <a:endParaRPr lang="en-SE" sz="14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Ground Truth</a:t>
                      </a:r>
                      <a:endParaRPr lang="en-S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856600"/>
                  </a:ext>
                </a:extLst>
              </a:tr>
              <a:tr h="313702">
                <a:tc gridSpan="2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Cls1</a:t>
                      </a:r>
                      <a:endParaRPr lang="en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Cls2</a:t>
                      </a:r>
                      <a:endParaRPr lang="en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Cls3</a:t>
                      </a:r>
                      <a:endParaRPr lang="en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788013"/>
                  </a:ext>
                </a:extLst>
              </a:tr>
              <a:tr h="313702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Pred.</a:t>
                      </a:r>
                      <a:endParaRPr lang="en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Cls3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S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E" sz="14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564650"/>
                  </a:ext>
                </a:extLst>
              </a:tr>
              <a:tr h="313702">
                <a:tc vMerge="1"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Cls2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E" sz="14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E" sz="14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044290"/>
                  </a:ext>
                </a:extLst>
              </a:tr>
              <a:tr h="313702">
                <a:tc vMerge="1">
                  <a:txBody>
                    <a:bodyPr/>
                    <a:lstStyle/>
                    <a:p>
                      <a:pPr algn="ctr"/>
                      <a:endParaRPr lang="en-S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Cls1</a:t>
                      </a:r>
                      <a:endParaRPr lang="en-S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E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E" sz="14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E" sz="1400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082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19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41899-3B7E-478C-93A1-F92F1954A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868362"/>
          </a:xfrm>
        </p:spPr>
        <p:txBody>
          <a:bodyPr/>
          <a:lstStyle/>
          <a:p>
            <a:r>
              <a:rPr lang="en-US" sz="3600" dirty="0"/>
              <a:t>K-Fold Cross-Validation</a:t>
            </a:r>
            <a:endParaRPr lang="en-S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ADF5A-70D5-4150-B858-A1C8AC5C1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Divide data into train data and test data</a:t>
            </a:r>
          </a:p>
          <a:p>
            <a:r>
              <a:rPr lang="en-US" dirty="0"/>
              <a:t>Since we cannot peek at the test data during training time, we use part of the train data for Cross-Validation:</a:t>
            </a:r>
          </a:p>
          <a:p>
            <a:r>
              <a:rPr lang="en-US" dirty="0"/>
              <a:t>e.g., Divide training data into K=5 parts (folds). Use each fold as validation data, and the other 4 folds as training data. Cycle through the choice of which fold used for validation  and average results.</a:t>
            </a:r>
            <a:endParaRPr lang="en-SE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7E45E-76FB-42D5-872D-082FFCF5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pic>
        <p:nvPicPr>
          <p:cNvPr id="1026" name="Picture 2" descr="K-Fold Crossvalidation">
            <a:extLst>
              <a:ext uri="{FF2B5EF4-FFF2-40B4-BE49-F238E27FC236}">
                <a16:creationId xmlns:a16="http://schemas.microsoft.com/office/drawing/2014/main" id="{DC897D6F-67AF-4FA1-8298-AAF5318D0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5" y="-83490"/>
            <a:ext cx="4829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704E7D-20FC-4F85-9551-FD8E29E160AA}"/>
              </a:ext>
            </a:extLst>
          </p:cNvPr>
          <p:cNvSpPr txBox="1"/>
          <p:nvPr/>
        </p:nvSpPr>
        <p:spPr>
          <a:xfrm>
            <a:off x="1412776" y="6604084"/>
            <a:ext cx="631844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sz="1050" dirty="0"/>
              <a:t>https://github.com/jeffheaton/t81_558_deep_learning/blob/master/t81_558_class_05_2_kfold.ipynb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BD92EEF5-80F5-4C96-8026-798C99815EAD}"/>
              </a:ext>
            </a:extLst>
          </p:cNvPr>
          <p:cNvSpPr/>
          <p:nvPr/>
        </p:nvSpPr>
        <p:spPr>
          <a:xfrm>
            <a:off x="0" y="5562600"/>
            <a:ext cx="4612521" cy="672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900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0AB7D-9C2F-4094-88BB-3C908682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CB395-DAF1-48C0-880A-601856AB7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C8D08-D124-44E1-950A-125530F1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485F14F9-B4CC-4D56-B744-045D0B33A419}"/>
              </a:ext>
            </a:extLst>
          </p:cNvPr>
          <p:cNvSpPr txBox="1"/>
          <p:nvPr/>
        </p:nvSpPr>
        <p:spPr>
          <a:xfrm>
            <a:off x="1259632" y="3097854"/>
            <a:ext cx="707770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18130" marR="5080" indent="-2806065">
              <a:lnSpc>
                <a:spcPct val="100299"/>
              </a:lnSpc>
            </a:pPr>
            <a:r>
              <a:rPr sz="4800" spc="-25" dirty="0">
                <a:latin typeface="Arial"/>
                <a:cs typeface="Arial"/>
              </a:rPr>
              <a:t>Training </a:t>
            </a:r>
            <a:r>
              <a:rPr sz="4800" spc="-35" dirty="0">
                <a:latin typeface="Arial"/>
                <a:cs typeface="Arial"/>
              </a:rPr>
              <a:t>Neural </a:t>
            </a:r>
            <a:r>
              <a:rPr sz="4800" spc="45" dirty="0">
                <a:latin typeface="Arial"/>
                <a:cs typeface="Arial"/>
              </a:rPr>
              <a:t>Networks</a:t>
            </a:r>
            <a:endParaRPr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6615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1849B-DC2E-42D3-9E17-A260F220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Gradient at One Neuron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05534-5BDF-418C-9B2E-0B271645D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DB94D-3D18-4C6F-AD74-61790B17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455B29CB-8701-4402-B62E-97350DCA035B}"/>
              </a:ext>
            </a:extLst>
          </p:cNvPr>
          <p:cNvSpPr/>
          <p:nvPr/>
        </p:nvSpPr>
        <p:spPr>
          <a:xfrm>
            <a:off x="3052393" y="201171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935230E-C172-4C30-BD3C-B71E462AF6F3}"/>
              </a:ext>
            </a:extLst>
          </p:cNvPr>
          <p:cNvSpPr/>
          <p:nvPr/>
        </p:nvSpPr>
        <p:spPr>
          <a:xfrm>
            <a:off x="778373" y="4529714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10E67D4D-2A58-4CF3-8E15-2B4C56660901}"/>
              </a:ext>
            </a:extLst>
          </p:cNvPr>
          <p:cNvSpPr/>
          <p:nvPr/>
        </p:nvSpPr>
        <p:spPr>
          <a:xfrm>
            <a:off x="3069919" y="449988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6F33C3AB-E428-47CC-B919-31BB2C089114}"/>
              </a:ext>
            </a:extLst>
          </p:cNvPr>
          <p:cNvSpPr/>
          <p:nvPr/>
        </p:nvSpPr>
        <p:spPr>
          <a:xfrm>
            <a:off x="1065623" y="198774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F623F607-7648-418C-92C4-3431A06BB9CF}"/>
              </a:ext>
            </a:extLst>
          </p:cNvPr>
          <p:cNvSpPr/>
          <p:nvPr/>
        </p:nvSpPr>
        <p:spPr>
          <a:xfrm>
            <a:off x="3142318" y="2847637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6D2872ED-1B8C-40E7-910E-6B59E7C56CAE}"/>
              </a:ext>
            </a:extLst>
          </p:cNvPr>
          <p:cNvSpPr/>
          <p:nvPr/>
        </p:nvSpPr>
        <p:spPr>
          <a:xfrm>
            <a:off x="6547086" y="375906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4747FA30-A0ED-4C7B-A92A-F38ECACCCD8E}"/>
              </a:ext>
            </a:extLst>
          </p:cNvPr>
          <p:cNvSpPr/>
          <p:nvPr/>
        </p:nvSpPr>
        <p:spPr>
          <a:xfrm>
            <a:off x="8707082" y="372760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9932DC27-7F1A-46B0-9174-1862DF724F4D}"/>
              </a:ext>
            </a:extLst>
          </p:cNvPr>
          <p:cNvSpPr/>
          <p:nvPr/>
        </p:nvSpPr>
        <p:spPr>
          <a:xfrm>
            <a:off x="1456709" y="1750069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FE924E1D-010B-4194-A82D-6D56EF3C128A}"/>
              </a:ext>
            </a:extLst>
          </p:cNvPr>
          <p:cNvSpPr/>
          <p:nvPr/>
        </p:nvSpPr>
        <p:spPr>
          <a:xfrm>
            <a:off x="1447184" y="174054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CF9DA376-0DC5-4B47-951F-C940D6CD4D3E}"/>
              </a:ext>
            </a:extLst>
          </p:cNvPr>
          <p:cNvSpPr/>
          <p:nvPr/>
        </p:nvSpPr>
        <p:spPr>
          <a:xfrm>
            <a:off x="1376559" y="4577988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281CC7F6-CD1D-4B32-B072-6B353998E0D7}"/>
              </a:ext>
            </a:extLst>
          </p:cNvPr>
          <p:cNvSpPr/>
          <p:nvPr/>
        </p:nvSpPr>
        <p:spPr>
          <a:xfrm>
            <a:off x="1367034" y="456846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FAFCF121-C602-4C70-9B84-0E79AD99A6B6}"/>
              </a:ext>
            </a:extLst>
          </p:cNvPr>
          <p:cNvSpPr/>
          <p:nvPr/>
        </p:nvSpPr>
        <p:spPr>
          <a:xfrm>
            <a:off x="7322110" y="3275666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F9DCB359-5498-4CD7-B3A4-2F08610420A3}"/>
              </a:ext>
            </a:extLst>
          </p:cNvPr>
          <p:cNvSpPr/>
          <p:nvPr/>
        </p:nvSpPr>
        <p:spPr>
          <a:xfrm>
            <a:off x="7312585" y="326614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4EBADC45-2188-4DD2-BB55-F332EAF47064}"/>
              </a:ext>
            </a:extLst>
          </p:cNvPr>
          <p:cNvSpPr/>
          <p:nvPr/>
        </p:nvSpPr>
        <p:spPr>
          <a:xfrm>
            <a:off x="6661586" y="3950590"/>
            <a:ext cx="2112010" cy="0"/>
          </a:xfrm>
          <a:custGeom>
            <a:avLst/>
            <a:gdLst/>
            <a:ahLst/>
            <a:cxnLst/>
            <a:rect l="l" t="t" r="r" b="b"/>
            <a:pathLst>
              <a:path w="2112009">
                <a:moveTo>
                  <a:pt x="211169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0AC0112-8FF6-47AE-8727-45D30601F98B}"/>
              </a:ext>
            </a:extLst>
          </p:cNvPr>
          <p:cNvSpPr/>
          <p:nvPr/>
        </p:nvSpPr>
        <p:spPr>
          <a:xfrm>
            <a:off x="6575137" y="391912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86449" y="0"/>
                </a:moveTo>
                <a:lnTo>
                  <a:pt x="0" y="31464"/>
                </a:lnTo>
                <a:lnTo>
                  <a:pt x="86449" y="62929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BE046D07-BD67-411A-A765-4355A650FFEB}"/>
              </a:ext>
            </a:extLst>
          </p:cNvPr>
          <p:cNvSpPr txBox="1">
            <a:spLocks/>
          </p:cNvSpPr>
          <p:nvPr/>
        </p:nvSpPr>
        <p:spPr bwMode="auto">
          <a:xfrm>
            <a:off x="2271466" y="1516970"/>
            <a:ext cx="1824989" cy="46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/>
            <a:r>
              <a:rPr lang="en-US" sz="3000" kern="0" spc="-5">
                <a:solidFill>
                  <a:srgbClr val="38751C"/>
                </a:solidFill>
              </a:rPr>
              <a:t>activations</a:t>
            </a:r>
            <a:endParaRPr lang="en-US" sz="3000" kern="0"/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AAC042D4-5C81-4461-A67D-38AB8E0EE191}"/>
              </a:ext>
            </a:extLst>
          </p:cNvPr>
          <p:cNvSpPr/>
          <p:nvPr/>
        </p:nvSpPr>
        <p:spPr>
          <a:xfrm>
            <a:off x="7241160" y="4072164"/>
            <a:ext cx="514348" cy="67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1">
            <a:extLst>
              <a:ext uri="{FF2B5EF4-FFF2-40B4-BE49-F238E27FC236}">
                <a16:creationId xmlns:a16="http://schemas.microsoft.com/office/drawing/2014/main" id="{BC3AB3A2-1DE6-49B9-B7B0-EB9632AE3069}"/>
              </a:ext>
            </a:extLst>
          </p:cNvPr>
          <p:cNvSpPr/>
          <p:nvPr/>
        </p:nvSpPr>
        <p:spPr>
          <a:xfrm>
            <a:off x="7231660" y="4062639"/>
            <a:ext cx="533400" cy="695325"/>
          </a:xfrm>
          <a:custGeom>
            <a:avLst/>
            <a:gdLst/>
            <a:ahLst/>
            <a:cxnLst/>
            <a:rect l="l" t="t" r="r" b="b"/>
            <a:pathLst>
              <a:path w="533400" h="695325">
                <a:moveTo>
                  <a:pt x="0" y="0"/>
                </a:moveTo>
                <a:lnTo>
                  <a:pt x="533373" y="0"/>
                </a:lnTo>
                <a:lnTo>
                  <a:pt x="533373" y="695323"/>
                </a:lnTo>
                <a:lnTo>
                  <a:pt x="0" y="6953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2">
            <a:extLst>
              <a:ext uri="{FF2B5EF4-FFF2-40B4-BE49-F238E27FC236}">
                <a16:creationId xmlns:a16="http://schemas.microsoft.com/office/drawing/2014/main" id="{5CDD8EC0-28C4-47A1-9C11-9EAB1254B60C}"/>
              </a:ext>
            </a:extLst>
          </p:cNvPr>
          <p:cNvSpPr/>
          <p:nvPr/>
        </p:nvSpPr>
        <p:spPr>
          <a:xfrm>
            <a:off x="3474943" y="2807404"/>
            <a:ext cx="485773" cy="638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id="{FE1420AB-6895-483E-9863-3C4ED8C08427}"/>
              </a:ext>
            </a:extLst>
          </p:cNvPr>
          <p:cNvSpPr/>
          <p:nvPr/>
        </p:nvSpPr>
        <p:spPr>
          <a:xfrm>
            <a:off x="3465443" y="2797879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4">
            <a:extLst>
              <a:ext uri="{FF2B5EF4-FFF2-40B4-BE49-F238E27FC236}">
                <a16:creationId xmlns:a16="http://schemas.microsoft.com/office/drawing/2014/main" id="{C61AFA89-5F3D-4EB7-BDE1-AD65EAA475A3}"/>
              </a:ext>
            </a:extLst>
          </p:cNvPr>
          <p:cNvSpPr/>
          <p:nvPr/>
        </p:nvSpPr>
        <p:spPr>
          <a:xfrm>
            <a:off x="3474943" y="4010014"/>
            <a:ext cx="409574" cy="704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5">
            <a:extLst>
              <a:ext uri="{FF2B5EF4-FFF2-40B4-BE49-F238E27FC236}">
                <a16:creationId xmlns:a16="http://schemas.microsoft.com/office/drawing/2014/main" id="{9A1FF92E-4668-47CE-9028-C6A669D73EB0}"/>
              </a:ext>
            </a:extLst>
          </p:cNvPr>
          <p:cNvSpPr/>
          <p:nvPr/>
        </p:nvSpPr>
        <p:spPr>
          <a:xfrm>
            <a:off x="3465443" y="400047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4F1A4C05-59C9-42DA-88C5-875A44928764}"/>
              </a:ext>
            </a:extLst>
          </p:cNvPr>
          <p:cNvSpPr txBox="1">
            <a:spLocks/>
          </p:cNvSpPr>
          <p:nvPr/>
        </p:nvSpPr>
        <p:spPr bwMode="auto">
          <a:xfrm>
            <a:off x="841998" y="2487223"/>
            <a:ext cx="7612402" cy="311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252470" marR="2814955" algn="ctr"/>
            <a:r>
              <a:rPr lang="en-US" sz="1800" kern="0" spc="-5"/>
              <a:t>“local</a:t>
            </a:r>
            <a:r>
              <a:rPr lang="en-US" sz="1800" kern="0" spc="-35"/>
              <a:t> </a:t>
            </a:r>
            <a:r>
              <a:rPr lang="en-US" sz="1800" kern="0" spc="-5"/>
              <a:t>gradient”</a:t>
            </a:r>
            <a:endParaRPr lang="en-US" sz="1800" kern="0"/>
          </a:p>
          <a:p>
            <a:pPr marL="3252470"/>
            <a:endParaRPr lang="en-US" sz="1800" kern="0">
              <a:latin typeface="Times New Roman"/>
              <a:cs typeface="Times New Roman"/>
            </a:endParaRPr>
          </a:p>
          <a:p>
            <a:pPr marL="3252470"/>
            <a:endParaRPr lang="en-US" sz="2350" kern="0">
              <a:latin typeface="Times New Roman"/>
              <a:cs typeface="Times New Roman"/>
            </a:endParaRPr>
          </a:p>
          <a:p>
            <a:pPr marL="3252470" marR="2941320" algn="ctr"/>
            <a:r>
              <a:rPr lang="en-US" sz="4800" kern="0" spc="-5">
                <a:solidFill>
                  <a:srgbClr val="000000"/>
                </a:solidFill>
              </a:rPr>
              <a:t>f</a:t>
            </a:r>
            <a:endParaRPr lang="en-US" sz="4800" kern="0"/>
          </a:p>
          <a:p>
            <a:pPr marL="3252470">
              <a:spcBef>
                <a:spcPts val="20"/>
              </a:spcBef>
            </a:pPr>
            <a:endParaRPr lang="en-US" sz="7050" kern="0">
              <a:latin typeface="Times New Roman"/>
              <a:cs typeface="Times New Roman"/>
            </a:endParaRPr>
          </a:p>
          <a:p>
            <a:pPr marL="6031865"/>
            <a:r>
              <a:rPr lang="en-US" sz="3000" kern="0" spc="-5"/>
              <a:t>gradients</a:t>
            </a:r>
            <a:endParaRPr lang="en-US" sz="3000" kern="0" dirty="0"/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18B5CFD0-7FE8-4AF7-BB05-014F99B6F6D4}"/>
              </a:ext>
            </a:extLst>
          </p:cNvPr>
          <p:cNvSpPr/>
          <p:nvPr/>
        </p:nvSpPr>
        <p:spPr>
          <a:xfrm>
            <a:off x="875723" y="2229006"/>
            <a:ext cx="2129395" cy="1553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BFFED9EB-C643-4973-8CA8-9CED9F61F341}"/>
              </a:ext>
            </a:extLst>
          </p:cNvPr>
          <p:cNvSpPr/>
          <p:nvPr/>
        </p:nvSpPr>
        <p:spPr>
          <a:xfrm>
            <a:off x="860938" y="2258508"/>
            <a:ext cx="811530" cy="833119"/>
          </a:xfrm>
          <a:custGeom>
            <a:avLst/>
            <a:gdLst/>
            <a:ahLst/>
            <a:cxnLst/>
            <a:rect l="l" t="t" r="r" b="b"/>
            <a:pathLst>
              <a:path w="811530" h="833119">
                <a:moveTo>
                  <a:pt x="281399" y="0"/>
                </a:moveTo>
                <a:lnTo>
                  <a:pt x="811198" y="260399"/>
                </a:lnTo>
                <a:lnTo>
                  <a:pt x="529798" y="833098"/>
                </a:lnTo>
                <a:lnTo>
                  <a:pt x="0" y="572698"/>
                </a:lnTo>
                <a:lnTo>
                  <a:pt x="28139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19EB8848-573B-4B19-969B-5F0F025F43C4}"/>
              </a:ext>
            </a:extLst>
          </p:cNvPr>
          <p:cNvSpPr/>
          <p:nvPr/>
        </p:nvSpPr>
        <p:spPr>
          <a:xfrm>
            <a:off x="1278708" y="4706248"/>
            <a:ext cx="2132702" cy="1320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38D9C3A6-21FF-4E71-9D15-3DD278C54C75}"/>
              </a:ext>
            </a:extLst>
          </p:cNvPr>
          <p:cNvSpPr/>
          <p:nvPr/>
        </p:nvSpPr>
        <p:spPr>
          <a:xfrm>
            <a:off x="1272122" y="5188187"/>
            <a:ext cx="767080" cy="796290"/>
          </a:xfrm>
          <a:custGeom>
            <a:avLst/>
            <a:gdLst/>
            <a:ahLst/>
            <a:cxnLst/>
            <a:rect l="l" t="t" r="r" b="b"/>
            <a:pathLst>
              <a:path w="767080" h="796289">
                <a:moveTo>
                  <a:pt x="0" y="193199"/>
                </a:moveTo>
                <a:lnTo>
                  <a:pt x="557698" y="0"/>
                </a:lnTo>
                <a:lnTo>
                  <a:pt x="766798" y="602998"/>
                </a:lnTo>
                <a:lnTo>
                  <a:pt x="209099" y="796198"/>
                </a:lnTo>
                <a:lnTo>
                  <a:pt x="0" y="193199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BBA2D028-46C6-4E7C-86DB-F17C82AFAD6A}"/>
              </a:ext>
            </a:extLst>
          </p:cNvPr>
          <p:cNvSpPr/>
          <p:nvPr/>
        </p:nvSpPr>
        <p:spPr>
          <a:xfrm>
            <a:off x="1129570" y="2171636"/>
            <a:ext cx="2042795" cy="901700"/>
          </a:xfrm>
          <a:custGeom>
            <a:avLst/>
            <a:gdLst/>
            <a:ahLst/>
            <a:cxnLst/>
            <a:rect l="l" t="t" r="r" b="b"/>
            <a:pathLst>
              <a:path w="2042795" h="901700">
                <a:moveTo>
                  <a:pt x="2042523" y="901255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B765FFDE-9A6C-4C18-A2D3-C586A3B2AA00}"/>
              </a:ext>
            </a:extLst>
          </p:cNvPr>
          <p:cNvSpPr/>
          <p:nvPr/>
        </p:nvSpPr>
        <p:spPr>
          <a:xfrm>
            <a:off x="1050478" y="2136736"/>
            <a:ext cx="92075" cy="64135"/>
          </a:xfrm>
          <a:custGeom>
            <a:avLst/>
            <a:gdLst/>
            <a:ahLst/>
            <a:cxnLst/>
            <a:rect l="l" t="t" r="r" b="b"/>
            <a:pathLst>
              <a:path w="92075" h="64134">
                <a:moveTo>
                  <a:pt x="91794" y="6112"/>
                </a:moveTo>
                <a:lnTo>
                  <a:pt x="0" y="0"/>
                </a:lnTo>
                <a:lnTo>
                  <a:pt x="66389" y="63687"/>
                </a:lnTo>
                <a:lnTo>
                  <a:pt x="91794" y="6112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B9F5B323-6F5C-46F8-B4D3-E95620F9AAFF}"/>
              </a:ext>
            </a:extLst>
          </p:cNvPr>
          <p:cNvSpPr/>
          <p:nvPr/>
        </p:nvSpPr>
        <p:spPr>
          <a:xfrm>
            <a:off x="958708" y="4622063"/>
            <a:ext cx="2277745" cy="745490"/>
          </a:xfrm>
          <a:custGeom>
            <a:avLst/>
            <a:gdLst/>
            <a:ahLst/>
            <a:cxnLst/>
            <a:rect l="l" t="t" r="r" b="b"/>
            <a:pathLst>
              <a:path w="2277745" h="745489">
                <a:moveTo>
                  <a:pt x="2277560" y="0"/>
                </a:moveTo>
                <a:lnTo>
                  <a:pt x="0" y="745048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18A6A153-D6DA-43AB-B92B-CE752668FA9B}"/>
              </a:ext>
            </a:extLst>
          </p:cNvPr>
          <p:cNvSpPr/>
          <p:nvPr/>
        </p:nvSpPr>
        <p:spPr>
          <a:xfrm>
            <a:off x="876543" y="5337212"/>
            <a:ext cx="92075" cy="60325"/>
          </a:xfrm>
          <a:custGeom>
            <a:avLst/>
            <a:gdLst/>
            <a:ahLst/>
            <a:cxnLst/>
            <a:rect l="l" t="t" r="r" b="b"/>
            <a:pathLst>
              <a:path w="92075" h="60325">
                <a:moveTo>
                  <a:pt x="72382" y="0"/>
                </a:moveTo>
                <a:lnTo>
                  <a:pt x="0" y="56799"/>
                </a:lnTo>
                <a:lnTo>
                  <a:pt x="91947" y="59824"/>
                </a:lnTo>
                <a:lnTo>
                  <a:pt x="72382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5">
            <a:extLst>
              <a:ext uri="{FF2B5EF4-FFF2-40B4-BE49-F238E27FC236}">
                <a16:creationId xmlns:a16="http://schemas.microsoft.com/office/drawing/2014/main" id="{455D4F58-5417-4625-A20E-665CAA803721}"/>
              </a:ext>
            </a:extLst>
          </p:cNvPr>
          <p:cNvSpPr/>
          <p:nvPr/>
        </p:nvSpPr>
        <p:spPr>
          <a:xfrm>
            <a:off x="76200" y="1516970"/>
            <a:ext cx="1119505" cy="1125855"/>
          </a:xfrm>
          <a:custGeom>
            <a:avLst/>
            <a:gdLst/>
            <a:ahLst/>
            <a:cxnLst/>
            <a:rect l="l" t="t" r="r" b="b"/>
            <a:pathLst>
              <a:path w="1119505" h="1125855">
                <a:moveTo>
                  <a:pt x="1118890" y="0"/>
                </a:moveTo>
                <a:lnTo>
                  <a:pt x="1098420" y="60341"/>
                </a:lnTo>
                <a:lnTo>
                  <a:pt x="1082336" y="102963"/>
                </a:lnTo>
                <a:lnTo>
                  <a:pt x="1065182" y="145047"/>
                </a:lnTo>
                <a:lnTo>
                  <a:pt x="1046974" y="186577"/>
                </a:lnTo>
                <a:lnTo>
                  <a:pt x="1027728" y="227536"/>
                </a:lnTo>
                <a:lnTo>
                  <a:pt x="1007461" y="267907"/>
                </a:lnTo>
                <a:lnTo>
                  <a:pt x="986191" y="307674"/>
                </a:lnTo>
                <a:lnTo>
                  <a:pt x="963933" y="346820"/>
                </a:lnTo>
                <a:lnTo>
                  <a:pt x="940704" y="385328"/>
                </a:lnTo>
                <a:lnTo>
                  <a:pt x="916522" y="423182"/>
                </a:lnTo>
                <a:lnTo>
                  <a:pt x="891402" y="460365"/>
                </a:lnTo>
                <a:lnTo>
                  <a:pt x="865361" y="496861"/>
                </a:lnTo>
                <a:lnTo>
                  <a:pt x="838416" y="532652"/>
                </a:lnTo>
                <a:lnTo>
                  <a:pt x="810583" y="567722"/>
                </a:lnTo>
                <a:lnTo>
                  <a:pt x="781880" y="602055"/>
                </a:lnTo>
                <a:lnTo>
                  <a:pt x="752322" y="635634"/>
                </a:lnTo>
                <a:lnTo>
                  <a:pt x="721927" y="668441"/>
                </a:lnTo>
                <a:lnTo>
                  <a:pt x="690711" y="700461"/>
                </a:lnTo>
                <a:lnTo>
                  <a:pt x="658691" y="731677"/>
                </a:lnTo>
                <a:lnTo>
                  <a:pt x="625884" y="762072"/>
                </a:lnTo>
                <a:lnTo>
                  <a:pt x="592305" y="791630"/>
                </a:lnTo>
                <a:lnTo>
                  <a:pt x="557972" y="820333"/>
                </a:lnTo>
                <a:lnTo>
                  <a:pt x="522902" y="848166"/>
                </a:lnTo>
                <a:lnTo>
                  <a:pt x="487111" y="875111"/>
                </a:lnTo>
                <a:lnTo>
                  <a:pt x="450615" y="901152"/>
                </a:lnTo>
                <a:lnTo>
                  <a:pt x="413432" y="926272"/>
                </a:lnTo>
                <a:lnTo>
                  <a:pt x="375578" y="950455"/>
                </a:lnTo>
                <a:lnTo>
                  <a:pt x="337070" y="973683"/>
                </a:lnTo>
                <a:lnTo>
                  <a:pt x="297924" y="995941"/>
                </a:lnTo>
                <a:lnTo>
                  <a:pt x="258157" y="1017212"/>
                </a:lnTo>
                <a:lnTo>
                  <a:pt x="217786" y="1037478"/>
                </a:lnTo>
                <a:lnTo>
                  <a:pt x="176827" y="1056724"/>
                </a:lnTo>
                <a:lnTo>
                  <a:pt x="135297" y="1074932"/>
                </a:lnTo>
                <a:lnTo>
                  <a:pt x="93212" y="1092086"/>
                </a:lnTo>
                <a:lnTo>
                  <a:pt x="50590" y="1108170"/>
                </a:lnTo>
                <a:lnTo>
                  <a:pt x="7447" y="1123166"/>
                </a:lnTo>
                <a:lnTo>
                  <a:pt x="0" y="1125537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6">
            <a:extLst>
              <a:ext uri="{FF2B5EF4-FFF2-40B4-BE49-F238E27FC236}">
                <a16:creationId xmlns:a16="http://schemas.microsoft.com/office/drawing/2014/main" id="{40F6D30D-7952-4E04-B38E-386847ADFC5E}"/>
              </a:ext>
            </a:extLst>
          </p:cNvPr>
          <p:cNvSpPr/>
          <p:nvPr/>
        </p:nvSpPr>
        <p:spPr>
          <a:xfrm>
            <a:off x="76200" y="4490381"/>
            <a:ext cx="702310" cy="2170430"/>
          </a:xfrm>
          <a:custGeom>
            <a:avLst/>
            <a:gdLst/>
            <a:ahLst/>
            <a:cxnLst/>
            <a:rect l="l" t="t" r="r" b="b"/>
            <a:pathLst>
              <a:path w="702310" h="2170429">
                <a:moveTo>
                  <a:pt x="0" y="0"/>
                </a:moveTo>
                <a:lnTo>
                  <a:pt x="43085" y="33133"/>
                </a:lnTo>
                <a:lnTo>
                  <a:pt x="81157" y="64327"/>
                </a:lnTo>
                <a:lnTo>
                  <a:pt x="118416" y="96653"/>
                </a:lnTo>
                <a:lnTo>
                  <a:pt x="154835" y="130100"/>
                </a:lnTo>
                <a:lnTo>
                  <a:pt x="190387" y="164656"/>
                </a:lnTo>
                <a:lnTo>
                  <a:pt x="224946" y="200209"/>
                </a:lnTo>
                <a:lnTo>
                  <a:pt x="258394" y="236629"/>
                </a:lnTo>
                <a:lnTo>
                  <a:pt x="290721" y="273889"/>
                </a:lnTo>
                <a:lnTo>
                  <a:pt x="321917" y="311962"/>
                </a:lnTo>
                <a:lnTo>
                  <a:pt x="351969" y="350822"/>
                </a:lnTo>
                <a:lnTo>
                  <a:pt x="380866" y="390441"/>
                </a:lnTo>
                <a:lnTo>
                  <a:pt x="408598" y="430794"/>
                </a:lnTo>
                <a:lnTo>
                  <a:pt x="435154" y="471853"/>
                </a:lnTo>
                <a:lnTo>
                  <a:pt x="460523" y="513592"/>
                </a:lnTo>
                <a:lnTo>
                  <a:pt x="484692" y="555983"/>
                </a:lnTo>
                <a:lnTo>
                  <a:pt x="507653" y="599001"/>
                </a:lnTo>
                <a:lnTo>
                  <a:pt x="529392" y="642619"/>
                </a:lnTo>
                <a:lnTo>
                  <a:pt x="549900" y="686809"/>
                </a:lnTo>
                <a:lnTo>
                  <a:pt x="569164" y="731546"/>
                </a:lnTo>
                <a:lnTo>
                  <a:pt x="587175" y="776802"/>
                </a:lnTo>
                <a:lnTo>
                  <a:pt x="603921" y="822550"/>
                </a:lnTo>
                <a:lnTo>
                  <a:pt x="619391" y="868764"/>
                </a:lnTo>
                <a:lnTo>
                  <a:pt x="633574" y="915418"/>
                </a:lnTo>
                <a:lnTo>
                  <a:pt x="646458" y="962484"/>
                </a:lnTo>
                <a:lnTo>
                  <a:pt x="658033" y="1009936"/>
                </a:lnTo>
                <a:lnTo>
                  <a:pt x="668288" y="1057746"/>
                </a:lnTo>
                <a:lnTo>
                  <a:pt x="677212" y="1105889"/>
                </a:lnTo>
                <a:lnTo>
                  <a:pt x="684793" y="1154338"/>
                </a:lnTo>
                <a:lnTo>
                  <a:pt x="691020" y="1203065"/>
                </a:lnTo>
                <a:lnTo>
                  <a:pt x="695883" y="1252045"/>
                </a:lnTo>
                <a:lnTo>
                  <a:pt x="699370" y="1301250"/>
                </a:lnTo>
                <a:lnTo>
                  <a:pt x="701470" y="1350653"/>
                </a:lnTo>
                <a:lnTo>
                  <a:pt x="702173" y="1400229"/>
                </a:lnTo>
                <a:lnTo>
                  <a:pt x="701524" y="1448325"/>
                </a:lnTo>
                <a:lnTo>
                  <a:pt x="699588" y="1496100"/>
                </a:lnTo>
                <a:lnTo>
                  <a:pt x="696381" y="1543537"/>
                </a:lnTo>
                <a:lnTo>
                  <a:pt x="691920" y="1590620"/>
                </a:lnTo>
                <a:lnTo>
                  <a:pt x="686222" y="1637331"/>
                </a:lnTo>
                <a:lnTo>
                  <a:pt x="679303" y="1683655"/>
                </a:lnTo>
                <a:lnTo>
                  <a:pt x="671181" y="1729575"/>
                </a:lnTo>
                <a:lnTo>
                  <a:pt x="661871" y="1775073"/>
                </a:lnTo>
                <a:lnTo>
                  <a:pt x="651391" y="1820133"/>
                </a:lnTo>
                <a:lnTo>
                  <a:pt x="639756" y="1864739"/>
                </a:lnTo>
                <a:lnTo>
                  <a:pt x="626985" y="1908874"/>
                </a:lnTo>
                <a:lnTo>
                  <a:pt x="613092" y="1952522"/>
                </a:lnTo>
                <a:lnTo>
                  <a:pt x="598096" y="1995665"/>
                </a:lnTo>
                <a:lnTo>
                  <a:pt x="582012" y="2038287"/>
                </a:lnTo>
                <a:lnTo>
                  <a:pt x="564858" y="2080371"/>
                </a:lnTo>
                <a:lnTo>
                  <a:pt x="546650" y="2121901"/>
                </a:lnTo>
                <a:lnTo>
                  <a:pt x="527404" y="2162860"/>
                </a:lnTo>
                <a:lnTo>
                  <a:pt x="523781" y="2170077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2830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8B8C-AEF7-477D-A2F7-FFE3C623B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BCAFEE-F3BB-4EA0-BB93-EDC4A8A62D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2710"/>
                <a:ext cx="8229600" cy="112694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b="0" dirty="0">
                    <a:solidFill>
                      <a:schemeClr val="tx1"/>
                    </a:solidFill>
                  </a:rPr>
                  <a:t>Gradient descent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Loss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Loss </a:t>
                </a:r>
                <a:r>
                  <a:rPr lang="en-US" dirty="0"/>
                  <a:t>surface of a DNN is highly non-convex; can only hope to find “reasonably good” local minima</a:t>
                </a:r>
                <a:endParaRPr lang="en-S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BCAFEE-F3BB-4EA0-BB93-EDC4A8A62D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2710"/>
                <a:ext cx="8229600" cy="1126949"/>
              </a:xfrm>
              <a:blipFill>
                <a:blip r:embed="rId2"/>
                <a:stretch>
                  <a:fillRect l="-1037" t="-11413" b="-978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05AB3-E01B-448A-B6E1-0B914BE1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0CB22FD-A2A2-449B-86F5-72D8611E7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03" y="2147286"/>
            <a:ext cx="2917891" cy="466271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18602F8-EE1C-4E62-80F6-2190B7059F0B}"/>
              </a:ext>
            </a:extLst>
          </p:cNvPr>
          <p:cNvGrpSpPr/>
          <p:nvPr/>
        </p:nvGrpSpPr>
        <p:grpSpPr>
          <a:xfrm>
            <a:off x="4269586" y="2907739"/>
            <a:ext cx="4444724" cy="2954217"/>
            <a:chOff x="3265899" y="2861199"/>
            <a:chExt cx="2708582" cy="180027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A581D34-2C55-44CC-B2D5-EC3AB990DDA9}"/>
                </a:ext>
              </a:extLst>
            </p:cNvPr>
            <p:cNvCxnSpPr/>
            <p:nvPr/>
          </p:nvCxnSpPr>
          <p:spPr bwMode="auto">
            <a:xfrm>
              <a:off x="4088209" y="4661477"/>
              <a:ext cx="1886272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2A597DC-F470-436A-AF8F-5A9B877840F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088209" y="3221317"/>
              <a:ext cx="0" cy="144016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94906C9-48A8-4D6F-B896-02588E608DB5}"/>
                    </a:ext>
                  </a:extLst>
                </p:cNvPr>
                <p:cNvSpPr txBox="1"/>
                <p:nvPr/>
              </p:nvSpPr>
              <p:spPr>
                <a:xfrm>
                  <a:off x="3265899" y="2861199"/>
                  <a:ext cx="1853952" cy="29911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Loss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SE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94906C9-48A8-4D6F-B896-02588E608D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899" y="2861199"/>
                  <a:ext cx="1853952" cy="299114"/>
                </a:xfrm>
                <a:prstGeom prst="rect">
                  <a:avLst/>
                </a:prstGeom>
                <a:blipFill>
                  <a:blip r:embed="rId4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S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83510C-7B04-49E5-80B1-49149DC32D07}"/>
                </a:ext>
              </a:extLst>
            </p:cNvPr>
            <p:cNvSpPr/>
            <p:nvPr/>
          </p:nvSpPr>
          <p:spPr bwMode="auto">
            <a:xfrm>
              <a:off x="4272066" y="3437313"/>
              <a:ext cx="1518557" cy="947165"/>
            </a:xfrm>
            <a:custGeom>
              <a:avLst/>
              <a:gdLst>
                <a:gd name="connsiteX0" fmla="*/ 0 w 1518557"/>
                <a:gd name="connsiteY0" fmla="*/ 0 h 947165"/>
                <a:gd name="connsiteX1" fmla="*/ 791936 w 1518557"/>
                <a:gd name="connsiteY1" fmla="*/ 947057 h 947165"/>
                <a:gd name="connsiteX2" fmla="*/ 1518557 w 1518557"/>
                <a:gd name="connsiteY2" fmla="*/ 48986 h 94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8557" h="947165">
                  <a:moveTo>
                    <a:pt x="0" y="0"/>
                  </a:moveTo>
                  <a:cubicBezTo>
                    <a:pt x="269421" y="469446"/>
                    <a:pt x="538843" y="938893"/>
                    <a:pt x="791936" y="947057"/>
                  </a:cubicBezTo>
                  <a:cubicBezTo>
                    <a:pt x="1045029" y="955221"/>
                    <a:pt x="1281793" y="502103"/>
                    <a:pt x="1518557" y="48986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E" sz="1800" b="0" i="0" u="none" strike="noStrike" cap="none" normalizeH="0" baseline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8520F5D-7E1E-4042-90FE-AEF91333502B}"/>
                </a:ext>
              </a:extLst>
            </p:cNvPr>
            <p:cNvCxnSpPr/>
            <p:nvPr/>
          </p:nvCxnSpPr>
          <p:spPr bwMode="auto">
            <a:xfrm>
              <a:off x="4520257" y="3653365"/>
              <a:ext cx="360040" cy="576064"/>
            </a:xfrm>
            <a:prstGeom prst="straightConnector1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026943C-2E01-4AC4-8CDB-FCFFEC215C90}"/>
                  </a:ext>
                </a:extLst>
              </p:cNvPr>
              <p:cNvSpPr txBox="1"/>
              <p:nvPr/>
            </p:nvSpPr>
            <p:spPr>
              <a:xfrm>
                <a:off x="8096323" y="5890819"/>
                <a:ext cx="10618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026943C-2E01-4AC4-8CDB-FCFFEC215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323" y="5890819"/>
                <a:ext cx="10618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378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DB828-B54B-4511-9066-C30BF9DB2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Algorithms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89D6F-81B2-465D-AAFA-3BDB191FA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57888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Steepest descent may result in in efficient zig-zag path</a:t>
            </a:r>
          </a:p>
          <a:p>
            <a:r>
              <a:rPr lang="en-US" dirty="0"/>
              <a:t>More advanced GD methods exploit momentum, e.g., </a:t>
            </a:r>
            <a:r>
              <a:rPr lang="en-US" dirty="0" err="1"/>
              <a:t>Nesterov</a:t>
            </a:r>
            <a:r>
              <a:rPr lang="en-US" dirty="0"/>
              <a:t>, </a:t>
            </a:r>
            <a:r>
              <a:rPr lang="en-US" dirty="0" err="1"/>
              <a:t>AdaGrad</a:t>
            </a:r>
            <a:r>
              <a:rPr lang="en-US" dirty="0"/>
              <a:t>, </a:t>
            </a:r>
            <a:r>
              <a:rPr lang="en-US" dirty="0" err="1"/>
              <a:t>RMSProp</a:t>
            </a:r>
            <a:r>
              <a:rPr lang="en-US" dirty="0"/>
              <a:t>, Adam…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D256F-45B4-4AA2-9CA2-2A26F88C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6543E8DB-3401-412B-AEFB-F2D8F03F163A}"/>
              </a:ext>
            </a:extLst>
          </p:cNvPr>
          <p:cNvSpPr/>
          <p:nvPr/>
        </p:nvSpPr>
        <p:spPr>
          <a:xfrm>
            <a:off x="1088634" y="3063120"/>
            <a:ext cx="2943219" cy="2914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A050D4B8-CDED-4CFC-8204-FFC71230EC43}"/>
              </a:ext>
            </a:extLst>
          </p:cNvPr>
          <p:cNvSpPr/>
          <p:nvPr/>
        </p:nvSpPr>
        <p:spPr>
          <a:xfrm>
            <a:off x="646403" y="5589116"/>
            <a:ext cx="1734875" cy="388648"/>
          </a:xfrm>
          <a:custGeom>
            <a:avLst/>
            <a:gdLst/>
            <a:ahLst/>
            <a:cxnLst/>
            <a:rect l="l" t="t" r="r" b="b"/>
            <a:pathLst>
              <a:path w="2901315" h="634364">
                <a:moveTo>
                  <a:pt x="0" y="634373"/>
                </a:moveTo>
                <a:lnTo>
                  <a:pt x="2900944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48904C9E-BF54-442C-8724-704964A9EA60}"/>
              </a:ext>
            </a:extLst>
          </p:cNvPr>
          <p:cNvSpPr/>
          <p:nvPr/>
        </p:nvSpPr>
        <p:spPr>
          <a:xfrm>
            <a:off x="2374182" y="5558365"/>
            <a:ext cx="91440" cy="61594"/>
          </a:xfrm>
          <a:custGeom>
            <a:avLst/>
            <a:gdLst/>
            <a:ahLst/>
            <a:cxnLst/>
            <a:rect l="l" t="t" r="r" b="b"/>
            <a:pathLst>
              <a:path w="91439" h="61594">
                <a:moveTo>
                  <a:pt x="13424" y="61474"/>
                </a:moveTo>
                <a:lnTo>
                  <a:pt x="91174" y="12274"/>
                </a:lnTo>
                <a:lnTo>
                  <a:pt x="0" y="0"/>
                </a:lnTo>
                <a:lnTo>
                  <a:pt x="13424" y="61474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4FCFA0D-0D6F-4943-86B4-FD962C68D400}"/>
              </a:ext>
            </a:extLst>
          </p:cNvPr>
          <p:cNvSpPr txBox="1"/>
          <p:nvPr/>
        </p:nvSpPr>
        <p:spPr>
          <a:xfrm>
            <a:off x="95250" y="6074939"/>
            <a:ext cx="294321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-5" dirty="0">
                <a:latin typeface="Arial"/>
                <a:cs typeface="Arial"/>
              </a:rPr>
              <a:t>N</a:t>
            </a:r>
            <a:r>
              <a:rPr spc="-5" dirty="0">
                <a:latin typeface="Arial"/>
                <a:cs typeface="Arial"/>
              </a:rPr>
              <a:t>egative gradient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direction</a:t>
            </a:r>
            <a:endParaRPr dirty="0">
              <a:latin typeface="Arial"/>
              <a:cs typeface="Arial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593A2F12-D297-4ABA-821A-37DD20911B10}"/>
              </a:ext>
            </a:extLst>
          </p:cNvPr>
          <p:cNvSpPr/>
          <p:nvPr/>
        </p:nvSpPr>
        <p:spPr>
          <a:xfrm>
            <a:off x="1088284" y="6090664"/>
            <a:ext cx="3248660" cy="0"/>
          </a:xfrm>
          <a:custGeom>
            <a:avLst/>
            <a:gdLst/>
            <a:ahLst/>
            <a:cxnLst/>
            <a:rect l="l" t="t" r="r" b="b"/>
            <a:pathLst>
              <a:path w="3248660">
                <a:moveTo>
                  <a:pt x="0" y="0"/>
                </a:moveTo>
                <a:lnTo>
                  <a:pt x="324854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FA388F8-6635-4159-851D-50A0ECEB14A9}"/>
              </a:ext>
            </a:extLst>
          </p:cNvPr>
          <p:cNvSpPr/>
          <p:nvPr/>
        </p:nvSpPr>
        <p:spPr>
          <a:xfrm>
            <a:off x="4336828" y="607493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3">
                <a:extLst>
                  <a:ext uri="{FF2B5EF4-FFF2-40B4-BE49-F238E27FC236}">
                    <a16:creationId xmlns:a16="http://schemas.microsoft.com/office/drawing/2014/main" id="{95602A1B-2782-4345-8787-9A711D868B6A}"/>
                  </a:ext>
                </a:extLst>
              </p:cNvPr>
              <p:cNvSpPr txBox="1"/>
              <p:nvPr/>
            </p:nvSpPr>
            <p:spPr>
              <a:xfrm>
                <a:off x="3913724" y="6107071"/>
                <a:ext cx="495300" cy="2769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sz="1800" i="1" spc="-5" dirty="0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 spc="-5" dirty="0">
                              <a:latin typeface="Cambria Math" panose="02040503050406030204" pitchFamily="18" charset="0"/>
                              <a:cs typeface="Arial"/>
                            </a:rPr>
                            <m:t>𝜃</m:t>
                          </m:r>
                        </m:e>
                        <m:sub>
                          <m:r>
                            <a:rPr lang="en-SE" sz="1800" i="1" spc="-5" dirty="0" smtClean="0">
                              <a:latin typeface="Cambria Math" panose="02040503050406030204" pitchFamily="18" charset="0"/>
                              <a:cs typeface="Arial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18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3" name="object 13">
                <a:extLst>
                  <a:ext uri="{FF2B5EF4-FFF2-40B4-BE49-F238E27FC236}">
                    <a16:creationId xmlns:a16="http://schemas.microsoft.com/office/drawing/2014/main" id="{95602A1B-2782-4345-8787-9A711D868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724" y="6107071"/>
                <a:ext cx="495300" cy="276999"/>
              </a:xfrm>
              <a:prstGeom prst="rect">
                <a:avLst/>
              </a:prstGeom>
              <a:blipFill>
                <a:blip r:embed="rId3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14">
            <a:extLst>
              <a:ext uri="{FF2B5EF4-FFF2-40B4-BE49-F238E27FC236}">
                <a16:creationId xmlns:a16="http://schemas.microsoft.com/office/drawing/2014/main" id="{5C9D677F-34BC-4830-AA86-322888FA5F4F}"/>
              </a:ext>
            </a:extLst>
          </p:cNvPr>
          <p:cNvSpPr/>
          <p:nvPr/>
        </p:nvSpPr>
        <p:spPr>
          <a:xfrm>
            <a:off x="1020759" y="2934220"/>
            <a:ext cx="0" cy="3156585"/>
          </a:xfrm>
          <a:custGeom>
            <a:avLst/>
            <a:gdLst/>
            <a:ahLst/>
            <a:cxnLst/>
            <a:rect l="l" t="t" r="r" b="b"/>
            <a:pathLst>
              <a:path h="3156585">
                <a:moveTo>
                  <a:pt x="0" y="3156443"/>
                </a:moveTo>
                <a:lnTo>
                  <a:pt x="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D5172CA6-A460-4DAC-BD82-C97F2DBC243F}"/>
              </a:ext>
            </a:extLst>
          </p:cNvPr>
          <p:cNvSpPr/>
          <p:nvPr/>
        </p:nvSpPr>
        <p:spPr>
          <a:xfrm>
            <a:off x="1005034" y="2890995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31449" y="43224"/>
                </a:moveTo>
                <a:lnTo>
                  <a:pt x="15724" y="0"/>
                </a:lnTo>
                <a:lnTo>
                  <a:pt x="0" y="43224"/>
                </a:lnTo>
                <a:lnTo>
                  <a:pt x="31449" y="432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E3D8C7F1-832C-402C-A148-91FF043E2930}"/>
                  </a:ext>
                </a:extLst>
              </p:cNvPr>
              <p:cNvSpPr txBox="1"/>
              <p:nvPr/>
            </p:nvSpPr>
            <p:spPr>
              <a:xfrm>
                <a:off x="559397" y="2930305"/>
                <a:ext cx="495300" cy="27699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E" i="1" spc="-5" dirty="0" smtClean="0">
                              <a:latin typeface="Cambria Math" panose="02040503050406030204" pitchFamily="18" charset="0"/>
                              <a:cs typeface="Arial"/>
                            </a:rPr>
                          </m:ctrlPr>
                        </m:sSubPr>
                        <m:e>
                          <m:r>
                            <a:rPr lang="en-US" i="1" spc="-5" dirty="0">
                              <a:latin typeface="Cambria Math" panose="02040503050406030204" pitchFamily="18" charset="0"/>
                              <a:cs typeface="Arial"/>
                            </a:rPr>
                            <m:t>𝜃</m:t>
                          </m:r>
                        </m:e>
                        <m:sub>
                          <m:r>
                            <a:rPr lang="en-US" b="0" i="1" spc="-5" dirty="0" smtClean="0">
                              <a:latin typeface="Cambria Math" panose="02040503050406030204" pitchFamily="18" charset="0"/>
                              <a:cs typeface="Arial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ar-AE" sz="18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6" name="object 16">
                <a:extLst>
                  <a:ext uri="{FF2B5EF4-FFF2-40B4-BE49-F238E27FC236}">
                    <a16:creationId xmlns:a16="http://schemas.microsoft.com/office/drawing/2014/main" id="{E3D8C7F1-832C-402C-A148-91FF043E2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397" y="2930305"/>
                <a:ext cx="495300" cy="276999"/>
              </a:xfrm>
              <a:prstGeom prst="rect">
                <a:avLst/>
              </a:prstGeom>
              <a:blipFill>
                <a:blip r:embed="rId4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878346-AA0E-41F0-830E-776D8F28FFE4}"/>
                  </a:ext>
                </a:extLst>
              </p:cNvPr>
              <p:cNvSpPr txBox="1"/>
              <p:nvPr/>
            </p:nvSpPr>
            <p:spPr>
              <a:xfrm>
                <a:off x="162421" y="5515621"/>
                <a:ext cx="10618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878346-AA0E-41F0-830E-776D8F28F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21" y="5515621"/>
                <a:ext cx="10618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692007CF-BB67-4CB9-B8B5-98BDB495A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853" y="3571490"/>
            <a:ext cx="5137785" cy="242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6D92250-0653-4826-8F4F-D1B0735D7E8B}"/>
              </a:ext>
            </a:extLst>
          </p:cNvPr>
          <p:cNvSpPr txBox="1"/>
          <p:nvPr/>
        </p:nvSpPr>
        <p:spPr>
          <a:xfrm>
            <a:off x="2366622" y="6564254"/>
            <a:ext cx="441075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sz="1050" dirty="0"/>
              <a:t>http://dataplusplus.ca/blog/2017/gradient-descent-with-momentum</a:t>
            </a:r>
          </a:p>
        </p:txBody>
      </p:sp>
    </p:spTree>
    <p:extLst>
      <p:ext uri="{BB962C8B-B14F-4D97-AF65-F5344CB8AC3E}">
        <p14:creationId xmlns:p14="http://schemas.microsoft.com/office/powerpoint/2010/main" val="1231385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A96E-3A87-401D-84F9-BAA67017C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Taxonomy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BC020-F256-4C6F-8ECA-FB4642060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8512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Reinforcement Learning:</a:t>
            </a:r>
          </a:p>
          <a:p>
            <a:pPr lvl="1"/>
            <a:r>
              <a:rPr lang="en-US" dirty="0"/>
              <a:t>An agent interacts with a dynamic environment in which it must perform a certain goal. The agent is provided feedback in terms of rewards and it tries to learn an optimal policy that maximizes its cumulative rewards.</a:t>
            </a:r>
          </a:p>
          <a:p>
            <a:pPr lvl="1"/>
            <a:r>
              <a:rPr lang="en-US" altLang="zh-CN" dirty="0"/>
              <a:t>Algorithms: Model-based; Model-free (Value-based, Policy-based)</a:t>
            </a:r>
          </a:p>
          <a:p>
            <a:pPr lvl="1"/>
            <a:r>
              <a:rPr lang="en-US" altLang="zh-CN" dirty="0"/>
              <a:t>Applications: Game playing (AlphaGo); Robotics; </a:t>
            </a:r>
            <a:r>
              <a:rPr lang="en-US" dirty="0"/>
              <a:t>AD…</a:t>
            </a:r>
          </a:p>
          <a:p>
            <a:pPr lvl="1"/>
            <a:endParaRPr lang="en-US" dirty="0"/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BA813-8445-4082-981B-DDDB1FF1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EAE3E01-C488-430B-8267-B48282890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447" y="4025602"/>
            <a:ext cx="66675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95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70F82-ECE8-45B1-B887-72CCFE1B3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Mini-batch Stochastic Gradient Descent</a:t>
            </a:r>
            <a:endParaRPr lang="en-S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DF4AF-B25C-4584-989B-2AD515849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use a small portion (a mini-batch) of the training data to compute the gradient</a:t>
            </a:r>
          </a:p>
          <a:p>
            <a:r>
              <a:rPr lang="en-US" dirty="0"/>
              <a:t>Common mini-batch sizes are 32/64/128 examples</a:t>
            </a:r>
          </a:p>
          <a:p>
            <a:r>
              <a:rPr lang="en-US" dirty="0"/>
              <a:t>Loop:</a:t>
            </a:r>
          </a:p>
          <a:p>
            <a:pPr lvl="1"/>
            <a:r>
              <a:rPr lang="en-US" dirty="0"/>
              <a:t>Sample a mini-batch of data</a:t>
            </a:r>
          </a:p>
          <a:p>
            <a:pPr lvl="1"/>
            <a:r>
              <a:rPr lang="en-US" dirty="0"/>
              <a:t>Forward prop it through the graph, get loss</a:t>
            </a:r>
          </a:p>
          <a:p>
            <a:pPr lvl="1"/>
            <a:r>
              <a:rPr lang="en-US" dirty="0"/>
              <a:t>Backprop to calculate the gradients</a:t>
            </a:r>
          </a:p>
          <a:p>
            <a:pPr lvl="1"/>
            <a:r>
              <a:rPr lang="en-US" dirty="0"/>
              <a:t>Update the parameters using gradient descent</a:t>
            </a:r>
          </a:p>
          <a:p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0C5A6-6168-4197-AADD-058B1B2B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1571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F03F8-2C3A-4089-947D-1FB02F017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359"/>
            <a:ext cx="8229600" cy="868362"/>
          </a:xfrm>
        </p:spPr>
        <p:txBody>
          <a:bodyPr/>
          <a:lstStyle/>
          <a:p>
            <a:r>
              <a:rPr lang="en-US" dirty="0"/>
              <a:t>Batch Normalization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123743-C5EA-46BC-83EF-0710037983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682072"/>
                <a:ext cx="6206032" cy="288597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For each mini-batch:</a:t>
                </a:r>
              </a:p>
              <a:p>
                <a:pPr lvl="1"/>
                <a:r>
                  <a:rPr lang="en-US" sz="1400" dirty="0">
                    <a:solidFill>
                      <a:schemeClr val="tx1"/>
                    </a:solidFill>
                  </a:rPr>
                  <a:t>1. Compute the empirical mean and variance independently for each dimension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400" dirty="0">
                    <a:solidFill>
                      <a:schemeClr val="tx1"/>
                    </a:solidFill>
                  </a:rPr>
                  <a:t>2. Normalize to a unit Gaussian with 0 mean and unit variance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BN layers inserted before nonlinear activation function, and it keeps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’s average value around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for maximum gradient during learning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Scale and shift params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gives more flexibility during training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</a:rPr>
                  <a:t>Benefits: </a:t>
                </a:r>
              </a:p>
              <a:p>
                <a:pPr marL="716915" marR="170815" lvl="1" indent="-304165">
                  <a:lnSpc>
                    <a:spcPct val="100699"/>
                  </a:lnSpc>
                  <a:buChar char="-"/>
                  <a:tabLst>
                    <a:tab pos="316865" algn="l"/>
                    <a:tab pos="317500" algn="l"/>
                  </a:tabLst>
                </a:pPr>
                <a:r>
                  <a:rPr lang="en-US" sz="1400" spc="-5" dirty="0">
                    <a:solidFill>
                      <a:schemeClr val="tx1"/>
                    </a:solidFill>
                    <a:latin typeface="Arial"/>
                    <a:cs typeface="Arial"/>
                  </a:rPr>
                  <a:t>Improves gradient flow through the</a:t>
                </a:r>
                <a:r>
                  <a:rPr lang="en-US" sz="1400" spc="-60" dirty="0">
                    <a:solidFill>
                      <a:schemeClr val="tx1"/>
                    </a:solidFill>
                    <a:latin typeface="Arial"/>
                    <a:cs typeface="Arial"/>
                  </a:rPr>
                  <a:t> </a:t>
                </a:r>
                <a:r>
                  <a:rPr lang="en-US" sz="1400" spc="-5" dirty="0">
                    <a:solidFill>
                      <a:schemeClr val="tx1"/>
                    </a:solidFill>
                    <a:latin typeface="Arial"/>
                    <a:cs typeface="Arial"/>
                  </a:rPr>
                  <a:t>network; Allows higher learning</a:t>
                </a:r>
                <a:r>
                  <a:rPr lang="en-US" sz="1400" spc="10" dirty="0">
                    <a:solidFill>
                      <a:schemeClr val="tx1"/>
                    </a:solidFill>
                    <a:latin typeface="Arial"/>
                    <a:cs typeface="Arial"/>
                  </a:rPr>
                  <a:t> </a:t>
                </a:r>
                <a:r>
                  <a:rPr lang="en-US" sz="1400" spc="-5" dirty="0">
                    <a:solidFill>
                      <a:schemeClr val="tx1"/>
                    </a:solidFill>
                    <a:latin typeface="Arial"/>
                    <a:cs typeface="Arial"/>
                  </a:rPr>
                  <a:t>rates; Reduces the strong dependence on</a:t>
                </a:r>
                <a:r>
                  <a:rPr lang="en-US" sz="1400" spc="-35" dirty="0">
                    <a:solidFill>
                      <a:schemeClr val="tx1"/>
                    </a:solidFill>
                    <a:latin typeface="Arial"/>
                    <a:cs typeface="Arial"/>
                  </a:rPr>
                  <a:t> </a:t>
                </a:r>
                <a:r>
                  <a:rPr lang="en-US" sz="1400" spc="-5" dirty="0">
                    <a:solidFill>
                      <a:schemeClr val="tx1"/>
                    </a:solidFill>
                    <a:latin typeface="Arial"/>
                    <a:cs typeface="Arial"/>
                  </a:rPr>
                  <a:t>initialization; Acts as a form of regularization</a:t>
                </a:r>
                <a:endParaRPr lang="en-US" sz="1400" dirty="0">
                  <a:solidFill>
                    <a:schemeClr val="tx1"/>
                  </a:solidFill>
                  <a:latin typeface="Arial"/>
                  <a:cs typeface="Arial"/>
                </a:endParaRPr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  <a:p>
                <a:endParaRPr lang="en-US" sz="1600" dirty="0">
                  <a:solidFill>
                    <a:schemeClr val="tx1"/>
                  </a:solidFill>
                </a:endParaRPr>
              </a:p>
              <a:p>
                <a:endParaRPr lang="en-SE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123743-C5EA-46BC-83EF-0710037983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82072"/>
                <a:ext cx="6206032" cy="2885976"/>
              </a:xfrm>
              <a:blipFill>
                <a:blip r:embed="rId3"/>
                <a:stretch>
                  <a:fillRect l="-295" t="-105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B3388-A6B3-4EA6-9541-FF23BBD88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B9052307-4E73-4F4B-A8DD-B0108A4A4C9F}"/>
              </a:ext>
            </a:extLst>
          </p:cNvPr>
          <p:cNvSpPr/>
          <p:nvPr/>
        </p:nvSpPr>
        <p:spPr>
          <a:xfrm>
            <a:off x="457200" y="3360676"/>
            <a:ext cx="4812449" cy="34460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F658F77-288E-4E3D-A4A9-CAF010771A29}"/>
              </a:ext>
            </a:extLst>
          </p:cNvPr>
          <p:cNvSpPr/>
          <p:nvPr/>
        </p:nvSpPr>
        <p:spPr>
          <a:xfrm>
            <a:off x="6516216" y="3296043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4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C8739FF9-56AC-439D-A80A-CF093D72D407}"/>
              </a:ext>
            </a:extLst>
          </p:cNvPr>
          <p:cNvSpPr/>
          <p:nvPr/>
        </p:nvSpPr>
        <p:spPr>
          <a:xfrm>
            <a:off x="6516216" y="3296043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4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12FEA323-F7E8-4F2E-A79E-6A6A0D6A4C5F}"/>
              </a:ext>
            </a:extLst>
          </p:cNvPr>
          <p:cNvSpPr txBox="1"/>
          <p:nvPr/>
        </p:nvSpPr>
        <p:spPr>
          <a:xfrm>
            <a:off x="7020272" y="3352604"/>
            <a:ext cx="79208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spc="-5" dirty="0">
                <a:latin typeface="Arial"/>
                <a:cs typeface="Arial"/>
              </a:rPr>
              <a:t>CONV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E2934AC6-E483-4D54-B927-8C1AEFBDF049}"/>
              </a:ext>
            </a:extLst>
          </p:cNvPr>
          <p:cNvSpPr/>
          <p:nvPr/>
        </p:nvSpPr>
        <p:spPr>
          <a:xfrm>
            <a:off x="6516216" y="3833352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7C73EF49-97E3-445D-900D-29CF8FF18592}"/>
              </a:ext>
            </a:extLst>
          </p:cNvPr>
          <p:cNvSpPr/>
          <p:nvPr/>
        </p:nvSpPr>
        <p:spPr>
          <a:xfrm>
            <a:off x="6516216" y="3833352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1CCB2435-7087-4630-990D-39CF56298901}"/>
              </a:ext>
            </a:extLst>
          </p:cNvPr>
          <p:cNvSpPr txBox="1"/>
          <p:nvPr/>
        </p:nvSpPr>
        <p:spPr>
          <a:xfrm>
            <a:off x="7154237" y="3889918"/>
            <a:ext cx="27241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BN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17028540-8BB1-471D-B805-D3EA0AAA66DA}"/>
              </a:ext>
            </a:extLst>
          </p:cNvPr>
          <p:cNvSpPr/>
          <p:nvPr/>
        </p:nvSpPr>
        <p:spPr>
          <a:xfrm>
            <a:off x="7290364" y="3632943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4">
                <a:moveTo>
                  <a:pt x="0" y="0"/>
                </a:moveTo>
                <a:lnTo>
                  <a:pt x="0" y="1249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EFF6F143-E81D-4613-A329-E611CFD6F904}"/>
              </a:ext>
            </a:extLst>
          </p:cNvPr>
          <p:cNvSpPr/>
          <p:nvPr/>
        </p:nvSpPr>
        <p:spPr>
          <a:xfrm>
            <a:off x="7274632" y="3757892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6">
            <a:extLst>
              <a:ext uri="{FF2B5EF4-FFF2-40B4-BE49-F238E27FC236}">
                <a16:creationId xmlns:a16="http://schemas.microsoft.com/office/drawing/2014/main" id="{7DF24905-5E03-4F1E-9B7F-24E6CC533E3E}"/>
              </a:ext>
            </a:extLst>
          </p:cNvPr>
          <p:cNvSpPr/>
          <p:nvPr/>
        </p:nvSpPr>
        <p:spPr>
          <a:xfrm>
            <a:off x="6516216" y="4336089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901"/>
                </a:lnTo>
                <a:lnTo>
                  <a:pt x="0" y="336901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7">
            <a:extLst>
              <a:ext uri="{FF2B5EF4-FFF2-40B4-BE49-F238E27FC236}">
                <a16:creationId xmlns:a16="http://schemas.microsoft.com/office/drawing/2014/main" id="{6F1D7793-4DFF-4D5E-870F-53F3729FC9A0}"/>
              </a:ext>
            </a:extLst>
          </p:cNvPr>
          <p:cNvSpPr/>
          <p:nvPr/>
        </p:nvSpPr>
        <p:spPr>
          <a:xfrm>
            <a:off x="6516216" y="4336089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901"/>
                </a:lnTo>
                <a:lnTo>
                  <a:pt x="0" y="33690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6CB0CCD0-486F-45FD-9271-2F6FBCAFBED8}"/>
              </a:ext>
            </a:extLst>
          </p:cNvPr>
          <p:cNvSpPr txBox="1"/>
          <p:nvPr/>
        </p:nvSpPr>
        <p:spPr>
          <a:xfrm>
            <a:off x="7104737" y="4392647"/>
            <a:ext cx="37147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tanh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9">
            <a:extLst>
              <a:ext uri="{FF2B5EF4-FFF2-40B4-BE49-F238E27FC236}">
                <a16:creationId xmlns:a16="http://schemas.microsoft.com/office/drawing/2014/main" id="{1DDC726D-0AF0-49CF-949E-570D71202010}"/>
              </a:ext>
            </a:extLst>
          </p:cNvPr>
          <p:cNvSpPr/>
          <p:nvPr/>
        </p:nvSpPr>
        <p:spPr>
          <a:xfrm>
            <a:off x="7290364" y="2924944"/>
            <a:ext cx="0" cy="314325"/>
          </a:xfrm>
          <a:custGeom>
            <a:avLst/>
            <a:gdLst/>
            <a:ahLst/>
            <a:cxnLst/>
            <a:rect l="l" t="t" r="r" b="b"/>
            <a:pathLst>
              <a:path h="314325">
                <a:moveTo>
                  <a:pt x="0" y="0"/>
                </a:moveTo>
                <a:lnTo>
                  <a:pt x="0" y="3139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0">
            <a:extLst>
              <a:ext uri="{FF2B5EF4-FFF2-40B4-BE49-F238E27FC236}">
                <a16:creationId xmlns:a16="http://schemas.microsoft.com/office/drawing/2014/main" id="{EEFF2C62-D51A-46A8-90CB-805755DE1FD4}"/>
              </a:ext>
            </a:extLst>
          </p:cNvPr>
          <p:cNvSpPr/>
          <p:nvPr/>
        </p:nvSpPr>
        <p:spPr>
          <a:xfrm>
            <a:off x="7274632" y="3238893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5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1">
            <a:extLst>
              <a:ext uri="{FF2B5EF4-FFF2-40B4-BE49-F238E27FC236}">
                <a16:creationId xmlns:a16="http://schemas.microsoft.com/office/drawing/2014/main" id="{6334279C-ECC9-4284-9498-AE390188C9FE}"/>
              </a:ext>
            </a:extLst>
          </p:cNvPr>
          <p:cNvSpPr/>
          <p:nvPr/>
        </p:nvSpPr>
        <p:spPr>
          <a:xfrm>
            <a:off x="7290364" y="4166342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4">
                <a:moveTo>
                  <a:pt x="0" y="0"/>
                </a:moveTo>
                <a:lnTo>
                  <a:pt x="0" y="1249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2">
            <a:extLst>
              <a:ext uri="{FF2B5EF4-FFF2-40B4-BE49-F238E27FC236}">
                <a16:creationId xmlns:a16="http://schemas.microsoft.com/office/drawing/2014/main" id="{F2A0C071-943B-4572-9351-A1E97575A664}"/>
              </a:ext>
            </a:extLst>
          </p:cNvPr>
          <p:cNvSpPr/>
          <p:nvPr/>
        </p:nvSpPr>
        <p:spPr>
          <a:xfrm>
            <a:off x="7274632" y="4291291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3">
            <a:extLst>
              <a:ext uri="{FF2B5EF4-FFF2-40B4-BE49-F238E27FC236}">
                <a16:creationId xmlns:a16="http://schemas.microsoft.com/office/drawing/2014/main" id="{D96AE3AC-3D59-4C46-90FC-93295C009871}"/>
              </a:ext>
            </a:extLst>
          </p:cNvPr>
          <p:cNvSpPr/>
          <p:nvPr/>
        </p:nvSpPr>
        <p:spPr>
          <a:xfrm>
            <a:off x="6516216" y="4918440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4">
            <a:extLst>
              <a:ext uri="{FF2B5EF4-FFF2-40B4-BE49-F238E27FC236}">
                <a16:creationId xmlns:a16="http://schemas.microsoft.com/office/drawing/2014/main" id="{034582F3-6156-469A-BB70-1D50EB19B6CB}"/>
              </a:ext>
            </a:extLst>
          </p:cNvPr>
          <p:cNvSpPr/>
          <p:nvPr/>
        </p:nvSpPr>
        <p:spPr>
          <a:xfrm>
            <a:off x="6516216" y="4918440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5">
            <a:extLst>
              <a:ext uri="{FF2B5EF4-FFF2-40B4-BE49-F238E27FC236}">
                <a16:creationId xmlns:a16="http://schemas.microsoft.com/office/drawing/2014/main" id="{30DB8009-5BD3-4865-9E8E-5409C3B1E578}"/>
              </a:ext>
            </a:extLst>
          </p:cNvPr>
          <p:cNvSpPr txBox="1"/>
          <p:nvPr/>
        </p:nvSpPr>
        <p:spPr>
          <a:xfrm>
            <a:off x="7159226" y="4975004"/>
            <a:ext cx="2622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FC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6">
            <a:extLst>
              <a:ext uri="{FF2B5EF4-FFF2-40B4-BE49-F238E27FC236}">
                <a16:creationId xmlns:a16="http://schemas.microsoft.com/office/drawing/2014/main" id="{A0F48137-176E-48F3-AC48-816DC3AB6243}"/>
              </a:ext>
            </a:extLst>
          </p:cNvPr>
          <p:cNvSpPr/>
          <p:nvPr/>
        </p:nvSpPr>
        <p:spPr>
          <a:xfrm>
            <a:off x="6516216" y="5455739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solidFill>
            <a:srgbClr val="D8E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7">
            <a:extLst>
              <a:ext uri="{FF2B5EF4-FFF2-40B4-BE49-F238E27FC236}">
                <a16:creationId xmlns:a16="http://schemas.microsoft.com/office/drawing/2014/main" id="{E5E54AB3-D0F9-4C04-909F-D985ABD55F50}"/>
              </a:ext>
            </a:extLst>
          </p:cNvPr>
          <p:cNvSpPr/>
          <p:nvPr/>
        </p:nvSpPr>
        <p:spPr>
          <a:xfrm>
            <a:off x="6516216" y="5455739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8">
            <a:extLst>
              <a:ext uri="{FF2B5EF4-FFF2-40B4-BE49-F238E27FC236}">
                <a16:creationId xmlns:a16="http://schemas.microsoft.com/office/drawing/2014/main" id="{E2A1831D-60B2-4A53-AB5F-5BF71C320485}"/>
              </a:ext>
            </a:extLst>
          </p:cNvPr>
          <p:cNvSpPr txBox="1"/>
          <p:nvPr/>
        </p:nvSpPr>
        <p:spPr>
          <a:xfrm>
            <a:off x="7154237" y="5512308"/>
            <a:ext cx="27241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BN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9">
            <a:extLst>
              <a:ext uri="{FF2B5EF4-FFF2-40B4-BE49-F238E27FC236}">
                <a16:creationId xmlns:a16="http://schemas.microsoft.com/office/drawing/2014/main" id="{2D3A2213-5ABF-48F0-A8E6-0915BC13E216}"/>
              </a:ext>
            </a:extLst>
          </p:cNvPr>
          <p:cNvSpPr/>
          <p:nvPr/>
        </p:nvSpPr>
        <p:spPr>
          <a:xfrm>
            <a:off x="7290364" y="5255339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4">
                <a:moveTo>
                  <a:pt x="0" y="0"/>
                </a:moveTo>
                <a:lnTo>
                  <a:pt x="0" y="1249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0">
            <a:extLst>
              <a:ext uri="{FF2B5EF4-FFF2-40B4-BE49-F238E27FC236}">
                <a16:creationId xmlns:a16="http://schemas.microsoft.com/office/drawing/2014/main" id="{7DC32569-2B13-409A-82AF-6A3436C2C61F}"/>
              </a:ext>
            </a:extLst>
          </p:cNvPr>
          <p:cNvSpPr/>
          <p:nvPr/>
        </p:nvSpPr>
        <p:spPr>
          <a:xfrm>
            <a:off x="7274632" y="5380289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1">
            <a:extLst>
              <a:ext uri="{FF2B5EF4-FFF2-40B4-BE49-F238E27FC236}">
                <a16:creationId xmlns:a16="http://schemas.microsoft.com/office/drawing/2014/main" id="{25532572-0B4E-4431-9AA9-74011AF82CDD}"/>
              </a:ext>
            </a:extLst>
          </p:cNvPr>
          <p:cNvSpPr/>
          <p:nvPr/>
        </p:nvSpPr>
        <p:spPr>
          <a:xfrm>
            <a:off x="7290364" y="4690640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5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2">
            <a:extLst>
              <a:ext uri="{FF2B5EF4-FFF2-40B4-BE49-F238E27FC236}">
                <a16:creationId xmlns:a16="http://schemas.microsoft.com/office/drawing/2014/main" id="{5600FD99-EF02-4FD7-99CC-C4E5F6D3B7AF}"/>
              </a:ext>
            </a:extLst>
          </p:cNvPr>
          <p:cNvSpPr/>
          <p:nvPr/>
        </p:nvSpPr>
        <p:spPr>
          <a:xfrm>
            <a:off x="7274632" y="4864190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3">
            <a:extLst>
              <a:ext uri="{FF2B5EF4-FFF2-40B4-BE49-F238E27FC236}">
                <a16:creationId xmlns:a16="http://schemas.microsoft.com/office/drawing/2014/main" id="{57E9F619-E8A7-4B3C-88B9-7EEF4CFD7FBF}"/>
              </a:ext>
            </a:extLst>
          </p:cNvPr>
          <p:cNvSpPr/>
          <p:nvPr/>
        </p:nvSpPr>
        <p:spPr>
          <a:xfrm>
            <a:off x="7290364" y="5788738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5">
                <a:moveTo>
                  <a:pt x="0" y="0"/>
                </a:moveTo>
                <a:lnTo>
                  <a:pt x="0" y="1249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4">
            <a:extLst>
              <a:ext uri="{FF2B5EF4-FFF2-40B4-BE49-F238E27FC236}">
                <a16:creationId xmlns:a16="http://schemas.microsoft.com/office/drawing/2014/main" id="{1767A5C0-E02C-4CAE-ACFC-A110867E7B61}"/>
              </a:ext>
            </a:extLst>
          </p:cNvPr>
          <p:cNvSpPr/>
          <p:nvPr/>
        </p:nvSpPr>
        <p:spPr>
          <a:xfrm>
            <a:off x="7274632" y="5913688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5">
            <a:extLst>
              <a:ext uri="{FF2B5EF4-FFF2-40B4-BE49-F238E27FC236}">
                <a16:creationId xmlns:a16="http://schemas.microsoft.com/office/drawing/2014/main" id="{B06077A4-424D-4FE9-B763-4B7591474D2A}"/>
              </a:ext>
            </a:extLst>
          </p:cNvPr>
          <p:cNvSpPr/>
          <p:nvPr/>
        </p:nvSpPr>
        <p:spPr>
          <a:xfrm>
            <a:off x="6516216" y="5958488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6">
            <a:extLst>
              <a:ext uri="{FF2B5EF4-FFF2-40B4-BE49-F238E27FC236}">
                <a16:creationId xmlns:a16="http://schemas.microsoft.com/office/drawing/2014/main" id="{45FD7461-9B6C-4684-A2D5-AD3B586AEB09}"/>
              </a:ext>
            </a:extLst>
          </p:cNvPr>
          <p:cNvSpPr/>
          <p:nvPr/>
        </p:nvSpPr>
        <p:spPr>
          <a:xfrm>
            <a:off x="6516216" y="5958488"/>
            <a:ext cx="1548765" cy="337185"/>
          </a:xfrm>
          <a:custGeom>
            <a:avLst/>
            <a:gdLst/>
            <a:ahLst/>
            <a:cxnLst/>
            <a:rect l="l" t="t" r="r" b="b"/>
            <a:pathLst>
              <a:path w="1548764" h="337185">
                <a:moveTo>
                  <a:pt x="0" y="0"/>
                </a:moveTo>
                <a:lnTo>
                  <a:pt x="1548296" y="0"/>
                </a:lnTo>
                <a:lnTo>
                  <a:pt x="1548296" y="336899"/>
                </a:lnTo>
                <a:lnTo>
                  <a:pt x="0" y="3368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7">
            <a:extLst>
              <a:ext uri="{FF2B5EF4-FFF2-40B4-BE49-F238E27FC236}">
                <a16:creationId xmlns:a16="http://schemas.microsoft.com/office/drawing/2014/main" id="{CF9C8974-5A45-44AB-98F9-5016FF9C593D}"/>
              </a:ext>
            </a:extLst>
          </p:cNvPr>
          <p:cNvSpPr txBox="1"/>
          <p:nvPr/>
        </p:nvSpPr>
        <p:spPr>
          <a:xfrm>
            <a:off x="7104737" y="6015046"/>
            <a:ext cx="37147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tanh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8">
            <a:extLst>
              <a:ext uri="{FF2B5EF4-FFF2-40B4-BE49-F238E27FC236}">
                <a16:creationId xmlns:a16="http://schemas.microsoft.com/office/drawing/2014/main" id="{38989139-0004-42B9-AE60-10E32BE823B8}"/>
              </a:ext>
            </a:extLst>
          </p:cNvPr>
          <p:cNvSpPr/>
          <p:nvPr/>
        </p:nvSpPr>
        <p:spPr>
          <a:xfrm>
            <a:off x="7290364" y="6295387"/>
            <a:ext cx="0" cy="181610"/>
          </a:xfrm>
          <a:custGeom>
            <a:avLst/>
            <a:gdLst/>
            <a:ahLst/>
            <a:cxnLst/>
            <a:rect l="l" t="t" r="r" b="b"/>
            <a:pathLst>
              <a:path h="181610">
                <a:moveTo>
                  <a:pt x="0" y="0"/>
                </a:moveTo>
                <a:lnTo>
                  <a:pt x="0" y="181049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9">
            <a:extLst>
              <a:ext uri="{FF2B5EF4-FFF2-40B4-BE49-F238E27FC236}">
                <a16:creationId xmlns:a16="http://schemas.microsoft.com/office/drawing/2014/main" id="{6EE38988-EE6B-4510-A1C4-B0EAABE49962}"/>
              </a:ext>
            </a:extLst>
          </p:cNvPr>
          <p:cNvSpPr/>
          <p:nvPr/>
        </p:nvSpPr>
        <p:spPr>
          <a:xfrm>
            <a:off x="7274632" y="6476437"/>
            <a:ext cx="31750" cy="43815"/>
          </a:xfrm>
          <a:custGeom>
            <a:avLst/>
            <a:gdLst/>
            <a:ahLst/>
            <a:cxnLst/>
            <a:rect l="l" t="t" r="r" b="b"/>
            <a:pathLst>
              <a:path w="31750" h="43814">
                <a:moveTo>
                  <a:pt x="0" y="0"/>
                </a:moveTo>
                <a:lnTo>
                  <a:pt x="15732" y="43224"/>
                </a:lnTo>
                <a:lnTo>
                  <a:pt x="31464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0">
            <a:extLst>
              <a:ext uri="{FF2B5EF4-FFF2-40B4-BE49-F238E27FC236}">
                <a16:creationId xmlns:a16="http://schemas.microsoft.com/office/drawing/2014/main" id="{61414935-3D0A-463A-BCC7-E39910BB5269}"/>
              </a:ext>
            </a:extLst>
          </p:cNvPr>
          <p:cNvSpPr txBox="1"/>
          <p:nvPr/>
        </p:nvSpPr>
        <p:spPr>
          <a:xfrm>
            <a:off x="7178807" y="6468788"/>
            <a:ext cx="1733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...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43">
            <a:extLst>
              <a:ext uri="{FF2B5EF4-FFF2-40B4-BE49-F238E27FC236}">
                <a16:creationId xmlns:a16="http://schemas.microsoft.com/office/drawing/2014/main" id="{9D920FB0-FA76-4B9B-B2BB-0D6C4386324D}"/>
              </a:ext>
            </a:extLst>
          </p:cNvPr>
          <p:cNvSpPr/>
          <p:nvPr/>
        </p:nvSpPr>
        <p:spPr>
          <a:xfrm>
            <a:off x="8306187" y="3520212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43224" y="0"/>
                </a:moveTo>
                <a:lnTo>
                  <a:pt x="0" y="15732"/>
                </a:lnTo>
                <a:lnTo>
                  <a:pt x="43224" y="31464"/>
                </a:lnTo>
                <a:lnTo>
                  <a:pt x="43224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5">
            <a:extLst>
              <a:ext uri="{FF2B5EF4-FFF2-40B4-BE49-F238E27FC236}">
                <a16:creationId xmlns:a16="http://schemas.microsoft.com/office/drawing/2014/main" id="{C5FBC074-6FEC-4103-BEEA-E40A34E569C9}"/>
              </a:ext>
            </a:extLst>
          </p:cNvPr>
          <p:cNvSpPr/>
          <p:nvPr/>
        </p:nvSpPr>
        <p:spPr>
          <a:xfrm>
            <a:off x="8242393" y="5490864"/>
            <a:ext cx="30480" cy="46355"/>
          </a:xfrm>
          <a:custGeom>
            <a:avLst/>
            <a:gdLst/>
            <a:ahLst/>
            <a:cxnLst/>
            <a:rect l="l" t="t" r="r" b="b"/>
            <a:pathLst>
              <a:path w="30480" h="46354">
                <a:moveTo>
                  <a:pt x="859" y="0"/>
                </a:moveTo>
                <a:lnTo>
                  <a:pt x="0" y="45974"/>
                </a:lnTo>
                <a:lnTo>
                  <a:pt x="30219" y="11299"/>
                </a:lnTo>
                <a:lnTo>
                  <a:pt x="859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">
            <a:extLst>
              <a:ext uri="{FF2B5EF4-FFF2-40B4-BE49-F238E27FC236}">
                <a16:creationId xmlns:a16="http://schemas.microsoft.com/office/drawing/2014/main" id="{F62227E7-E281-4F54-94DD-2415F108CD46}"/>
              </a:ext>
            </a:extLst>
          </p:cNvPr>
          <p:cNvSpPr/>
          <p:nvPr/>
        </p:nvSpPr>
        <p:spPr>
          <a:xfrm>
            <a:off x="5996442" y="1039119"/>
            <a:ext cx="2959539" cy="18867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379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30536-BE40-4A33-9960-EDE8CAF1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Rate Schedule during Training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901B6-BCA7-493B-85D9-AED549E41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76038-F7A4-4AAD-8679-5FCA7733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2E28E65-0463-4C81-943F-E6E229DAB7CE}"/>
              </a:ext>
            </a:extLst>
          </p:cNvPr>
          <p:cNvSpPr/>
          <p:nvPr/>
        </p:nvSpPr>
        <p:spPr>
          <a:xfrm>
            <a:off x="187540" y="2011908"/>
            <a:ext cx="4096555" cy="3694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9AF520-31A7-4C46-B3C3-6A761D0E1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347" y="1902279"/>
            <a:ext cx="4678453" cy="340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31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2C9D2-22CE-4A4A-86A4-80C4BAA66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Hyperparameter Optimization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4EE43-A65B-443C-8302-2089E1000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7482"/>
            <a:ext cx="8229600" cy="261429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Example </a:t>
            </a:r>
            <a:r>
              <a:rPr lang="en-US" dirty="0" err="1"/>
              <a:t>hyperparams</a:t>
            </a:r>
            <a:endParaRPr lang="en-US" dirty="0"/>
          </a:p>
          <a:p>
            <a:pPr lvl="1"/>
            <a:r>
              <a:rPr lang="en-US" dirty="0"/>
              <a:t>Network architecture</a:t>
            </a:r>
          </a:p>
          <a:p>
            <a:pPr lvl="1"/>
            <a:r>
              <a:rPr lang="en-US" dirty="0"/>
              <a:t>Learning rate, its decay schedule, update type</a:t>
            </a:r>
          </a:p>
          <a:p>
            <a:pPr lvl="1"/>
            <a:r>
              <a:rPr lang="en-US" dirty="0"/>
              <a:t>Regularization (L2/Dropout strength)</a:t>
            </a:r>
          </a:p>
          <a:p>
            <a:r>
              <a:rPr lang="en-US" dirty="0"/>
              <a:t>Grid search vs. random search</a:t>
            </a:r>
          </a:p>
          <a:p>
            <a:pPr lvl="1"/>
            <a:r>
              <a:rPr lang="en-US" dirty="0"/>
              <a:t>Random search can use the computing budget more effectively</a:t>
            </a:r>
          </a:p>
          <a:p>
            <a:pPr lvl="1"/>
            <a:r>
              <a:rPr lang="en-US" dirty="0"/>
              <a:t>With 9 evaluations, random search explored 9 different values for the important parameter; grid </a:t>
            </a:r>
            <a:r>
              <a:rPr lang="en-US"/>
              <a:t>search only explored 3.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FE2C6-5FE5-474E-A2DD-69A3B7F95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279A209-D63D-4C64-A9D3-9A5554B27757}"/>
              </a:ext>
            </a:extLst>
          </p:cNvPr>
          <p:cNvSpPr/>
          <p:nvPr/>
        </p:nvSpPr>
        <p:spPr>
          <a:xfrm>
            <a:off x="1633043" y="3909691"/>
            <a:ext cx="5877913" cy="28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9193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29E6-49A6-44BC-A424-A48087E71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Accuracy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EA85F-3B23-4AC3-A419-AC40DBB8D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9175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Big gap between training accuracy and validation accuracy may imply overfitting =&gt; decrease model capacity?</a:t>
            </a:r>
          </a:p>
          <a:p>
            <a:r>
              <a:rPr lang="en-US" dirty="0"/>
              <a:t>No gap may imply underfitting =&gt; increase model capacity?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A36CF-B3FC-4260-AB05-7CDB9B303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34</a:t>
            </a:fld>
            <a:endParaRPr lang="en-US" altLang="zh-CN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6871C52E-0123-4B9C-8DB4-0B8BD3EAA09B}"/>
              </a:ext>
            </a:extLst>
          </p:cNvPr>
          <p:cNvSpPr/>
          <p:nvPr/>
        </p:nvSpPr>
        <p:spPr>
          <a:xfrm>
            <a:off x="2167546" y="3057478"/>
            <a:ext cx="4808907" cy="3717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6809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CC5F7-32B9-4AF8-AFA1-79A1AE47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7237"/>
            <a:ext cx="8229600" cy="868362"/>
          </a:xfrm>
        </p:spPr>
        <p:txBody>
          <a:bodyPr/>
          <a:lstStyle/>
          <a:p>
            <a:r>
              <a:rPr lang="en-US" sz="3600" dirty="0"/>
              <a:t>Data Augmentation for Enlarging Training Dataset</a:t>
            </a:r>
            <a:endParaRPr lang="en-S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25C07-8F5E-4768-9F3A-B5147D2E5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95400"/>
            <a:ext cx="3190989" cy="5105400"/>
          </a:xfrm>
        </p:spPr>
        <p:txBody>
          <a:bodyPr/>
          <a:lstStyle/>
          <a:p>
            <a:r>
              <a:rPr lang="en-US" dirty="0"/>
              <a:t>Mirroring, random cropping, color shifting, rotation, shearing, local warping…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E5821-6F92-463C-971A-FFF0CF585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35</a:t>
            </a:fld>
            <a:endParaRPr lang="en-US" altLang="zh-C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B8C166-4DB3-463A-A02E-37D7D46D9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290" y="1177283"/>
            <a:ext cx="5510892" cy="15060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1DC1D5-08BF-4AEC-8FC6-9774FE899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063" y="2683365"/>
            <a:ext cx="4763052" cy="2346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FA51B8-70C8-450A-8829-B834BE199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290" y="5139191"/>
            <a:ext cx="1962424" cy="13908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17DBAA-C02F-4490-8FF2-3790D9CEA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429" y="5121109"/>
            <a:ext cx="1943371" cy="13527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55FF0A-1EFC-492B-BF4B-03EEDA524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5103" y="5758402"/>
            <a:ext cx="1181265" cy="15242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1B96095-2299-48B8-8FEC-19DC101F9137}"/>
              </a:ext>
            </a:extLst>
          </p:cNvPr>
          <p:cNvSpPr txBox="1"/>
          <p:nvPr/>
        </p:nvSpPr>
        <p:spPr>
          <a:xfrm>
            <a:off x="3573390" y="4747940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Color Shifting</a:t>
            </a:r>
            <a:endParaRPr lang="en-S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69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CF9B9-5B63-435E-9D3A-0B2BAAAC1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 vs. Inference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2752E-8BB8-47E3-83C7-E3D00C754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6D6CB973-39BF-4058-867E-889C09B8EDA6}"/>
              </a:ext>
            </a:extLst>
          </p:cNvPr>
          <p:cNvSpPr txBox="1">
            <a:spLocks/>
          </p:cNvSpPr>
          <p:nvPr/>
        </p:nvSpPr>
        <p:spPr bwMode="auto">
          <a:xfrm>
            <a:off x="250824" y="1343025"/>
            <a:ext cx="8713663" cy="215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kern="0" dirty="0"/>
              <a:t>Training: millions of iterations of forward pass + back propagation to adjust model params (e.g., NN weights); requires large CPU/GPU clusters and days/weeks of training time</a:t>
            </a:r>
          </a:p>
          <a:p>
            <a:r>
              <a:rPr lang="en-US" altLang="zh-CN" kern="0" dirty="0"/>
              <a:t>Inference (also called prediction): a single forward pass; can be run on edge devices</a:t>
            </a:r>
            <a:endParaRPr lang="zh-CN" altLang="en-US" kern="0" dirty="0"/>
          </a:p>
        </p:txBody>
      </p:sp>
      <p:pic>
        <p:nvPicPr>
          <p:cNvPr id="6" name="Picture 2" descr="http://images2015.cnblogs.com/blog/901086/201607/901086-20160720100449029-565404047.jpg">
            <a:extLst>
              <a:ext uri="{FF2B5EF4-FFF2-40B4-BE49-F238E27FC236}">
                <a16:creationId xmlns:a16="http://schemas.microsoft.com/office/drawing/2014/main" id="{AA9B9EF5-CA1A-4CA2-B15C-69B4F9FEC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701033"/>
            <a:ext cx="5325039" cy="236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7BF1DF42-E904-468C-B8C4-267B516B8781}"/>
              </a:ext>
            </a:extLst>
          </p:cNvPr>
          <p:cNvSpPr/>
          <p:nvPr/>
        </p:nvSpPr>
        <p:spPr>
          <a:xfrm>
            <a:off x="5617029" y="4006925"/>
            <a:ext cx="3450771" cy="16386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9495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9CC84-A0D0-4B3C-860C-4AD1AFCB6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Supervised Learning: Classification and Regression  </a:t>
            </a:r>
            <a:endParaRPr lang="en-S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624A6-BC6E-4ECC-8598-41918F1C6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37" y="1321751"/>
            <a:ext cx="8229600" cy="218344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Classification is used to predict/classify discrete labels such as Male or Female, True or False, Spam or Not Spam, etc.</a:t>
            </a:r>
          </a:p>
          <a:p>
            <a:r>
              <a:rPr lang="en-US" dirty="0"/>
              <a:t>Regression is used to predict continuous values such as price, salary, age, etc.</a:t>
            </a:r>
          </a:p>
          <a:p>
            <a:r>
              <a:rPr lang="en-US" dirty="0"/>
              <a:t>Both are Supervised Learning algorithms that require ground-truth values as labels.</a:t>
            </a:r>
          </a:p>
          <a:p>
            <a:r>
              <a:rPr lang="en-US" dirty="0"/>
              <a:t>Both need loss functions to measure how the predicted value differs from ground-truth value.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C0596-A400-490F-8FAD-47570B2D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1026" name="Picture 2" descr="Regression vs. Classification">
            <a:extLst>
              <a:ext uri="{FF2B5EF4-FFF2-40B4-BE49-F238E27FC236}">
                <a16:creationId xmlns:a16="http://schemas.microsoft.com/office/drawing/2014/main" id="{2479705C-1756-4994-9C90-6DA7CBF89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3270685"/>
            <a:ext cx="5953125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EE2A13-8488-442D-8165-68C7A9B664B4}"/>
              </a:ext>
            </a:extLst>
          </p:cNvPr>
          <p:cNvSpPr/>
          <p:nvPr/>
        </p:nvSpPr>
        <p:spPr>
          <a:xfrm>
            <a:off x="25908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SE" sz="1000" dirty="0"/>
              <a:t>https://www.javatpoint.com/regression-vs-classification-in-machine-learning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C4E1A7-AB96-4D94-A935-CC89CFA09E41}"/>
                  </a:ext>
                </a:extLst>
              </p:cNvPr>
              <p:cNvSpPr txBox="1"/>
              <p:nvPr/>
            </p:nvSpPr>
            <p:spPr>
              <a:xfrm>
                <a:off x="4100010" y="5867400"/>
                <a:ext cx="4719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C4E1A7-AB96-4D94-A935-CC89CFA0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010" y="5867400"/>
                <a:ext cx="47198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05F1C4-0E71-4C5E-AFC6-EB613D8365D4}"/>
                  </a:ext>
                </a:extLst>
              </p:cNvPr>
              <p:cNvSpPr txBox="1"/>
              <p:nvPr/>
            </p:nvSpPr>
            <p:spPr>
              <a:xfrm>
                <a:off x="1507731" y="3139240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105F1C4-0E71-4C5E-AFC6-EB613D836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731" y="3139240"/>
                <a:ext cx="47731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93DC741-90BD-42E0-9C1D-5B16C00A87F3}"/>
              </a:ext>
            </a:extLst>
          </p:cNvPr>
          <p:cNvSpPr txBox="1"/>
          <p:nvPr/>
        </p:nvSpPr>
        <p:spPr>
          <a:xfrm>
            <a:off x="1982337" y="3158737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Cat</a:t>
            </a:r>
            <a:r>
              <a:rPr lang="en-US" sz="2000" dirty="0"/>
              <a:t> vs. </a:t>
            </a:r>
            <a:r>
              <a:rPr lang="en-US" sz="2000" b="1" dirty="0">
                <a:solidFill>
                  <a:srgbClr val="0070C0"/>
                </a:solidFill>
              </a:rPr>
              <a:t>Dog</a:t>
            </a:r>
            <a:endParaRPr lang="en-SE" sz="2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70C4CC-1F6A-48CB-919B-25F39B9A4794}"/>
                  </a:ext>
                </a:extLst>
              </p:cNvPr>
              <p:cNvSpPr txBox="1"/>
              <p:nvPr/>
            </p:nvSpPr>
            <p:spPr>
              <a:xfrm>
                <a:off x="7312567" y="5867400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70C4CC-1F6A-48CB-919B-25F39B9A4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567" y="5867400"/>
                <a:ext cx="3792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CD9127-D37C-496C-98E2-A323A657D613}"/>
                  </a:ext>
                </a:extLst>
              </p:cNvPr>
              <p:cNvSpPr txBox="1"/>
              <p:nvPr/>
            </p:nvSpPr>
            <p:spPr>
              <a:xfrm>
                <a:off x="4540837" y="3086019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SE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CD9127-D37C-496C-98E2-A323A657D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837" y="3086019"/>
                <a:ext cx="379206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90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1E629-8147-4AFE-806E-B44917FB1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 Neuron and its Activation Function</a:t>
            </a:r>
            <a:endParaRPr lang="en-S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E030CC-95A0-4429-8167-90AD077479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363272" cy="288032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The activation function is a nonlinear monotonic function that acts like a “gate”: the output is larger for larger input activation</a:t>
                </a:r>
              </a:p>
              <a:p>
                <a:pPr lvl="1"/>
                <a:r>
                  <a:rPr lang="en-US" dirty="0"/>
                  <a:t>Perceptron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step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𝑤𝑥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(activation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step function, shown below)</a:t>
                </a:r>
              </a:p>
              <a:p>
                <a:pPr lvl="1"/>
                <a:r>
                  <a:rPr lang="en-US" dirty="0"/>
                  <a:t>Linear Regression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(activation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identity function)</a:t>
                </a:r>
              </a:p>
              <a:p>
                <a:pPr lvl="1"/>
                <a:r>
                  <a:rPr lang="en-US" dirty="0"/>
                  <a:t>Logistic Regression 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(activation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sigmoid function)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E030CC-95A0-4429-8167-90AD077479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363272" cy="2880320"/>
              </a:xfrm>
              <a:blipFill>
                <a:blip r:embed="rId3"/>
                <a:stretch>
                  <a:fillRect l="-1020" t="-4449" b="-233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57171-CD60-40E2-8DB2-568EB9A6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0B811A5A-15A3-48E2-AA73-C8FCD28A1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102" y="3840865"/>
            <a:ext cx="5755468" cy="293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28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B4A1-0352-457E-96E8-FDD7450E3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 for </a:t>
            </a:r>
            <a:r>
              <a:rPr lang="en-US" sz="4000" dirty="0"/>
              <a:t>Regression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5CA2A-6358-4443-94D0-7995CC70F0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242163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Function approximation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with learnable parameters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vectors,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a weight matrix</a:t>
                </a:r>
              </a:p>
              <a:p>
                <a:pPr marL="459740" lvl="1">
                  <a:spcBef>
                    <a:spcPts val="535"/>
                  </a:spcBef>
                </a:pPr>
                <a:r>
                  <a:rPr lang="en-US" dirty="0"/>
                  <a:t>e.g., </a:t>
                </a:r>
                <a:r>
                  <a:rPr lang="en-US" spc="-5" dirty="0">
                    <a:latin typeface="Arial"/>
                    <a:cs typeface="Arial"/>
                  </a:rPr>
                  <a:t>we want to predict price of a house based</a:t>
                </a:r>
                <a:r>
                  <a:rPr lang="en-US" spc="90" dirty="0">
                    <a:latin typeface="Arial"/>
                    <a:cs typeface="Arial"/>
                  </a:rPr>
                  <a:t> </a:t>
                </a:r>
                <a:r>
                  <a:rPr lang="en-US" spc="-5" dirty="0">
                    <a:latin typeface="Arial"/>
                    <a:cs typeface="Arial"/>
                  </a:rPr>
                  <a:t>on its feature vector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𝐓</m:t>
                        </m:r>
                      </m:sup>
                    </m:sSup>
                  </m:oMath>
                </a14:m>
                <a:r>
                  <a:rPr lang="en-US" dirty="0">
                    <a:latin typeface="Arial"/>
                    <a:cs typeface="Arial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pc="-5" dirty="0">
                    <a:latin typeface="Arial"/>
                    <a:cs typeface="Arial"/>
                  </a:rPr>
                  <a:t>is area in square meters </a:t>
                </a:r>
                <a:r>
                  <a:rPr lang="en-US" dirty="0">
                    <a:latin typeface="Arial"/>
                    <a:cs typeface="Arial"/>
                  </a:rPr>
                  <a:t>(sqm),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pc="-5" dirty="0">
                    <a:latin typeface="Arial"/>
                    <a:cs typeface="Arial"/>
                  </a:rPr>
                  <a:t> is location ranking (loc),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pc="-5" dirty="0">
                    <a:latin typeface="Arial"/>
                    <a:cs typeface="Arial"/>
                  </a:rPr>
                  <a:t> is year of construction</a:t>
                </a:r>
                <a:r>
                  <a:rPr lang="en-US" spc="-10" dirty="0">
                    <a:latin typeface="Arial"/>
                    <a:cs typeface="Arial"/>
                  </a:rPr>
                  <a:t> </a:t>
                </a:r>
                <a:r>
                  <a:rPr lang="en-US" dirty="0">
                    <a:latin typeface="Arial"/>
                    <a:cs typeface="Arial"/>
                  </a:rPr>
                  <a:t>(</a:t>
                </a:r>
                <a:r>
                  <a:rPr lang="en-US" dirty="0" err="1">
                    <a:latin typeface="Arial"/>
                    <a:cs typeface="Arial"/>
                  </a:rPr>
                  <a:t>yoc</a:t>
                </a:r>
                <a:r>
                  <a:rPr lang="en-US" dirty="0">
                    <a:latin typeface="Arial"/>
                    <a:cs typeface="Arial"/>
                  </a:rPr>
                  <a:t>)</a:t>
                </a:r>
              </a:p>
              <a:p>
                <a:pPr marL="459740" lvl="1">
                  <a:spcBef>
                    <a:spcPts val="535"/>
                  </a:spcBef>
                </a:pPr>
                <a:r>
                  <a:rPr lang="en-US" spc="-5" dirty="0">
                    <a:latin typeface="Arial"/>
                    <a:cs typeface="Arial"/>
                  </a:rPr>
                  <a:t>Predicted price</a:t>
                </a:r>
                <a:r>
                  <a:rPr lang="en-US" sz="3200" spc="-5" dirty="0"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pc="-5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e>
                      <m:sub>
                        <m:r>
                          <a:rPr lang="en-US" sz="3200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200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sz="3200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sz="3200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1</m:t>
                        </m:r>
                      </m:sub>
                    </m:sSub>
                    <m:r>
                      <a:rPr lang="en-US" sz="3200" b="0" i="1" spc="-5" dirty="0" smtClean="0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i="1" spc="-5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e>
                      <m:sub>
                        <m: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spc="-5" dirty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 spc="-5" dirty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2</m:t>
                        </m:r>
                      </m:sub>
                    </m:sSub>
                    <m:r>
                      <a:rPr lang="en-US" i="1" spc="-5" dirty="0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sSub>
                      <m:sSubPr>
                        <m:ctrlPr>
                          <a:rPr lang="en-US" i="1" spc="-5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𝑤</m:t>
                        </m:r>
                      </m:e>
                      <m:sub>
                        <m: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 spc="-5" dirty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a:rPr lang="en-US" i="1" spc="-5" dirty="0">
                            <a:latin typeface="Cambria Math" panose="02040503050406030204" pitchFamily="18" charset="0"/>
                            <a:cs typeface="Arial"/>
                          </a:rPr>
                          <m:t>𝑥</m:t>
                        </m:r>
                      </m:e>
                      <m:sub>
                        <m:r>
                          <a:rPr lang="en-US" b="0" i="1" spc="-5" dirty="0" smtClean="0">
                            <a:latin typeface="Cambria Math" panose="02040503050406030204" pitchFamily="18" charset="0"/>
                            <a:cs typeface="Arial"/>
                          </a:rPr>
                          <m:t>3</m:t>
                        </m:r>
                      </m:sub>
                    </m:sSub>
                    <m:r>
                      <a:rPr lang="en-US" i="1" spc="-5" dirty="0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r>
                      <a:rPr lang="en-US" b="0" i="1" spc="-5" dirty="0" smtClean="0">
                        <a:latin typeface="Cambria Math" panose="02040503050406030204" pitchFamily="18" charset="0"/>
                        <a:cs typeface="Arial"/>
                      </a:rPr>
                      <m:t>𝑏</m:t>
                    </m:r>
                  </m:oMath>
                </a14:m>
                <a:endParaRPr lang="en-US" dirty="0"/>
              </a:p>
              <a:p>
                <a:pPr marL="459740" lvl="1">
                  <a:spcBef>
                    <a:spcPts val="535"/>
                  </a:spcBef>
                </a:pPr>
                <a:r>
                  <a:rPr lang="en-US" dirty="0"/>
                  <a:t>Fig shows an example for scalar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85CA2A-6358-4443-94D0-7995CC70F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2421632"/>
              </a:xfrm>
              <a:blipFill>
                <a:blip r:embed="rId2"/>
                <a:stretch>
                  <a:fillRect l="-815" t="-4282" r="-593" b="-75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D66B8-5E43-477C-AA1B-AD9C83A12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BD296D20-6935-4DB3-91B0-911009BDE0B6}"/>
              </a:ext>
            </a:extLst>
          </p:cNvPr>
          <p:cNvSpPr/>
          <p:nvPr/>
        </p:nvSpPr>
        <p:spPr>
          <a:xfrm>
            <a:off x="2524986" y="3682236"/>
            <a:ext cx="4094028" cy="3092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6542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0DC1D-7AC4-411C-9D97-62E6BE25B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Logistic Regression for Binary Classification</a:t>
            </a:r>
            <a:endParaRPr lang="en-SE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B1B0BE-CDE9-42EE-8579-D884D496AF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98860"/>
                <a:ext cx="8610600" cy="2302147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Consider a binary classification problem: an input image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may be classified as a dog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𝑑𝑜𝑔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 cat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𝑐𝑎𝑡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𝑑𝑜𝑔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𝑐𝑎𝑡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=1.0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Logistic Regression: use sigmoid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to map from the activation (also called the logit) to the output probability</a:t>
                </a:r>
              </a:p>
              <a:p>
                <a:r>
                  <a:rPr lang="en-US" dirty="0"/>
                  <a:t>In addition to binary classification at the output layer, sigmoid may also be used as the non-linear activation function in the hidden layers of a NN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B1B0BE-CDE9-42EE-8579-D884D496AF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98860"/>
                <a:ext cx="8610600" cy="2302147"/>
              </a:xfrm>
              <a:blipFill>
                <a:blip r:embed="rId3"/>
                <a:stretch>
                  <a:fillRect l="-637" t="-3979" b="-450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4717E-AD1F-4A8E-8788-B400C446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EAB14A16-97A0-4489-9AB4-15FBFB3DEA7E}"/>
              </a:ext>
            </a:extLst>
          </p:cNvPr>
          <p:cNvSpPr/>
          <p:nvPr/>
        </p:nvSpPr>
        <p:spPr>
          <a:xfrm>
            <a:off x="5425888" y="3812257"/>
            <a:ext cx="3564304" cy="26732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A532D2-2C56-4E78-A1D4-25496D38EC95}"/>
              </a:ext>
            </a:extLst>
          </p:cNvPr>
          <p:cNvSpPr/>
          <p:nvPr/>
        </p:nvSpPr>
        <p:spPr>
          <a:xfrm>
            <a:off x="1822131" y="4718341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A3AF43-D038-420D-959E-BF0569462D70}"/>
              </a:ext>
            </a:extLst>
          </p:cNvPr>
          <p:cNvSpPr/>
          <p:nvPr/>
        </p:nvSpPr>
        <p:spPr>
          <a:xfrm>
            <a:off x="1254441" y="5124106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758D43-5D85-4775-A765-35453419C28D}"/>
              </a:ext>
            </a:extLst>
          </p:cNvPr>
          <p:cNvSpPr/>
          <p:nvPr/>
        </p:nvSpPr>
        <p:spPr>
          <a:xfrm>
            <a:off x="1686876" y="5021236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9298BAD-7FFE-4145-9BDC-1B8B435B452F}"/>
              </a:ext>
            </a:extLst>
          </p:cNvPr>
          <p:cNvSpPr/>
          <p:nvPr/>
        </p:nvSpPr>
        <p:spPr>
          <a:xfrm>
            <a:off x="2142171" y="4689766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1FDE13-9C1B-4858-A966-6EA66C95DDAC}"/>
              </a:ext>
            </a:extLst>
          </p:cNvPr>
          <p:cNvSpPr/>
          <p:nvPr/>
        </p:nvSpPr>
        <p:spPr>
          <a:xfrm>
            <a:off x="2039301" y="4969801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8420671-EC63-453C-AF56-3DCDE31A5F1B}"/>
              </a:ext>
            </a:extLst>
          </p:cNvPr>
          <p:cNvSpPr/>
          <p:nvPr/>
        </p:nvSpPr>
        <p:spPr>
          <a:xfrm>
            <a:off x="1470658" y="5226976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F2E7FB7-5C70-4BCE-92ED-785D80555A31}"/>
              </a:ext>
            </a:extLst>
          </p:cNvPr>
          <p:cNvSpPr/>
          <p:nvPr/>
        </p:nvSpPr>
        <p:spPr>
          <a:xfrm>
            <a:off x="2351721" y="4969801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AF9919-FF6D-4133-996A-56AF76DD32A5}"/>
              </a:ext>
            </a:extLst>
          </p:cNvPr>
          <p:cNvSpPr/>
          <p:nvPr/>
        </p:nvSpPr>
        <p:spPr>
          <a:xfrm>
            <a:off x="1959291" y="5257456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A9E2A3-3471-4EA2-92A0-8722171643F7}"/>
              </a:ext>
            </a:extLst>
          </p:cNvPr>
          <p:cNvSpPr/>
          <p:nvPr/>
        </p:nvSpPr>
        <p:spPr>
          <a:xfrm>
            <a:off x="1391601" y="4718341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BC6791-D282-4D42-9765-9E2BC409F65D}"/>
              </a:ext>
            </a:extLst>
          </p:cNvPr>
          <p:cNvSpPr/>
          <p:nvPr/>
        </p:nvSpPr>
        <p:spPr>
          <a:xfrm>
            <a:off x="1686876" y="5360326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6C6DB3-34E1-471C-81BF-F188A17E57FE}"/>
              </a:ext>
            </a:extLst>
          </p:cNvPr>
          <p:cNvSpPr/>
          <p:nvPr/>
        </p:nvSpPr>
        <p:spPr>
          <a:xfrm>
            <a:off x="1766886" y="4482121"/>
            <a:ext cx="80010" cy="102870"/>
          </a:xfrm>
          <a:prstGeom prst="ellipse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A6ED3B-CFC0-4848-AC5A-62E1E17C4271}"/>
              </a:ext>
            </a:extLst>
          </p:cNvPr>
          <p:cNvSpPr/>
          <p:nvPr/>
        </p:nvSpPr>
        <p:spPr>
          <a:xfrm>
            <a:off x="3311841" y="5282221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A300971-1C51-400C-AD35-DB630B1E67D4}"/>
              </a:ext>
            </a:extLst>
          </p:cNvPr>
          <p:cNvSpPr/>
          <p:nvPr/>
        </p:nvSpPr>
        <p:spPr>
          <a:xfrm>
            <a:off x="2744151" y="5687986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854E34-ACD3-407B-BADA-360B1A430174}"/>
              </a:ext>
            </a:extLst>
          </p:cNvPr>
          <p:cNvSpPr/>
          <p:nvPr/>
        </p:nvSpPr>
        <p:spPr>
          <a:xfrm>
            <a:off x="3176586" y="5585116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2C19AB-589B-4FA5-A251-6C4F2E2F0EA4}"/>
              </a:ext>
            </a:extLst>
          </p:cNvPr>
          <p:cNvSpPr/>
          <p:nvPr/>
        </p:nvSpPr>
        <p:spPr>
          <a:xfrm>
            <a:off x="3631881" y="5253646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9F209C3-8EC8-41EA-90BD-F2D1F7729A6D}"/>
              </a:ext>
            </a:extLst>
          </p:cNvPr>
          <p:cNvSpPr/>
          <p:nvPr/>
        </p:nvSpPr>
        <p:spPr>
          <a:xfrm>
            <a:off x="3529011" y="5533681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7AB2C4-6CDE-4FD5-BB8F-25874D2F19B0}"/>
              </a:ext>
            </a:extLst>
          </p:cNvPr>
          <p:cNvSpPr/>
          <p:nvPr/>
        </p:nvSpPr>
        <p:spPr>
          <a:xfrm>
            <a:off x="2960368" y="5790856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990CCC-FA4A-4795-A5E1-F1B597CD24FA}"/>
              </a:ext>
            </a:extLst>
          </p:cNvPr>
          <p:cNvSpPr/>
          <p:nvPr/>
        </p:nvSpPr>
        <p:spPr>
          <a:xfrm>
            <a:off x="3841431" y="5533681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BBC7862-7886-466A-B2C7-C1CD3CDC4C8A}"/>
              </a:ext>
            </a:extLst>
          </p:cNvPr>
          <p:cNvSpPr/>
          <p:nvPr/>
        </p:nvSpPr>
        <p:spPr>
          <a:xfrm>
            <a:off x="3449001" y="5821336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33E7C83-6A29-4C32-ABA5-4325CF5C3AB2}"/>
              </a:ext>
            </a:extLst>
          </p:cNvPr>
          <p:cNvSpPr/>
          <p:nvPr/>
        </p:nvSpPr>
        <p:spPr>
          <a:xfrm>
            <a:off x="2881311" y="5282221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CE4601-3628-42CE-B1C5-7C435EED71B7}"/>
              </a:ext>
            </a:extLst>
          </p:cNvPr>
          <p:cNvSpPr/>
          <p:nvPr/>
        </p:nvSpPr>
        <p:spPr>
          <a:xfrm>
            <a:off x="3176586" y="5924206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1A5A69A-6993-40EA-B03F-8096F5BAB0BB}"/>
              </a:ext>
            </a:extLst>
          </p:cNvPr>
          <p:cNvSpPr/>
          <p:nvPr/>
        </p:nvSpPr>
        <p:spPr>
          <a:xfrm>
            <a:off x="3256596" y="5046001"/>
            <a:ext cx="80010" cy="10287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AEAB8F-459E-45DB-9B62-9CCD62714DC8}"/>
              </a:ext>
            </a:extLst>
          </p:cNvPr>
          <p:cNvCxnSpPr/>
          <p:nvPr/>
        </p:nvCxnSpPr>
        <p:spPr>
          <a:xfrm>
            <a:off x="690561" y="6535711"/>
            <a:ext cx="379476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E4E1A01-FD02-4F00-8C0E-042E10A7DB10}"/>
              </a:ext>
            </a:extLst>
          </p:cNvPr>
          <p:cNvCxnSpPr/>
          <p:nvPr/>
        </p:nvCxnSpPr>
        <p:spPr>
          <a:xfrm flipV="1">
            <a:off x="690561" y="3932232"/>
            <a:ext cx="0" cy="260347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E385A3-3695-4775-85A2-9DC7592F88D7}"/>
              </a:ext>
            </a:extLst>
          </p:cNvPr>
          <p:cNvCxnSpPr/>
          <p:nvPr/>
        </p:nvCxnSpPr>
        <p:spPr>
          <a:xfrm flipV="1">
            <a:off x="1254441" y="4101121"/>
            <a:ext cx="2457450" cy="234315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1D2F722-1304-4540-93FD-53F10263AB16}"/>
              </a:ext>
            </a:extLst>
          </p:cNvPr>
          <p:cNvSpPr txBox="1"/>
          <p:nvPr/>
        </p:nvSpPr>
        <p:spPr>
          <a:xfrm>
            <a:off x="1254441" y="3895381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 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E9B8B9-52B5-4093-BF26-136B9894FA22}"/>
              </a:ext>
            </a:extLst>
          </p:cNvPr>
          <p:cNvSpPr txBox="1"/>
          <p:nvPr/>
        </p:nvSpPr>
        <p:spPr>
          <a:xfrm>
            <a:off x="3750941" y="4806209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872570-8594-4085-BE61-17E9C2ABB8AD}"/>
              </a:ext>
            </a:extLst>
          </p:cNvPr>
          <p:cNvSpPr txBox="1"/>
          <p:nvPr/>
        </p:nvSpPr>
        <p:spPr>
          <a:xfrm rot="19061352">
            <a:off x="2611216" y="4219825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classifier</a:t>
            </a:r>
          </a:p>
        </p:txBody>
      </p:sp>
    </p:spTree>
    <p:extLst>
      <p:ext uri="{BB962C8B-B14F-4D97-AF65-F5344CB8AC3E}">
        <p14:creationId xmlns:p14="http://schemas.microsoft.com/office/powerpoint/2010/main" val="1484465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24AD5-B7F2-48E4-A388-4CB7F128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Common Activation Functions used in DL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0E5FC-F635-49C5-9214-0B48B8094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4817F-40D2-4CFD-8510-E05971ACB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456A-00AF-44E6-8D70-638C0D0130FF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E8E145-6539-4E17-A117-36D9AF851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7142"/>
            <a:ext cx="9144000" cy="39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2D3C8A-28B1-4978-AAFD-0FF3DF7336E0}"/>
              </a:ext>
            </a:extLst>
          </p:cNvPr>
          <p:cNvSpPr txBox="1"/>
          <p:nvPr/>
        </p:nvSpPr>
        <p:spPr>
          <a:xfrm>
            <a:off x="2257425" y="6553200"/>
            <a:ext cx="46291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sz="1050" dirty="0"/>
              <a:t>https://laptrinhx.com/complete-guide-of-activation-functions-574622854/</a:t>
            </a:r>
          </a:p>
        </p:txBody>
      </p:sp>
    </p:spTree>
    <p:extLst>
      <p:ext uri="{BB962C8B-B14F-4D97-AF65-F5344CB8AC3E}">
        <p14:creationId xmlns:p14="http://schemas.microsoft.com/office/powerpoint/2010/main" val="41957261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0_Intro.pptx" id="{7A818FB8-66AD-43B8-A07D-15BA811C4F68}" vid="{02C01383-1466-4376-AAA8-73F2DE31A63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_Slide Template</Template>
  <TotalTime>4860</TotalTime>
  <Words>2960</Words>
  <Application>Microsoft Office PowerPoint</Application>
  <PresentationFormat>On-screen Show (4:3)</PresentationFormat>
  <Paragraphs>380</Paragraphs>
  <Slides>35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Cambria Math</vt:lpstr>
      <vt:lpstr>Raleway</vt:lpstr>
      <vt:lpstr>Times New Roman</vt:lpstr>
      <vt:lpstr>Default Design</vt:lpstr>
      <vt:lpstr>L3 Introduction to Machine Learning</vt:lpstr>
      <vt:lpstr>ML Taxonomy</vt:lpstr>
      <vt:lpstr>ML Taxonomy</vt:lpstr>
      <vt:lpstr>Training vs. Inference</vt:lpstr>
      <vt:lpstr>Supervised Learning: Classification and Regression  </vt:lpstr>
      <vt:lpstr>A Neuron and its Activation Function</vt:lpstr>
      <vt:lpstr>Linear Regression for Regression</vt:lpstr>
      <vt:lpstr>Logistic Regression for Binary Classification</vt:lpstr>
      <vt:lpstr>Common Activation Functions used in DL</vt:lpstr>
      <vt:lpstr>Deep Neural Networks</vt:lpstr>
      <vt:lpstr>Fully-Connected NNs</vt:lpstr>
      <vt:lpstr>Example: Two-Layer Fully-Connected NN for Solving XOR</vt:lpstr>
      <vt:lpstr>Setting # Layers and Their Sizes</vt:lpstr>
      <vt:lpstr>Loss Functions</vt:lpstr>
      <vt:lpstr>NN for Multi-Class Classification</vt:lpstr>
      <vt:lpstr>Cross-Entropy Loss for Multi-Class Classification</vt:lpstr>
      <vt:lpstr>Cross-Entropy Loss Example</vt:lpstr>
      <vt:lpstr>Cross-Entropy Loss Example</vt:lpstr>
      <vt:lpstr>Example CV Task: Multi-Class Image Classification</vt:lpstr>
      <vt:lpstr>Binary Classification Metrics</vt:lpstr>
      <vt:lpstr>Example Confusion Matrix 1</vt:lpstr>
      <vt:lpstr>Example Confusion Matrix 2</vt:lpstr>
      <vt:lpstr>ROC and AUC</vt:lpstr>
      <vt:lpstr>Confusion Matrix for Multi-Class Classification</vt:lpstr>
      <vt:lpstr>K-Fold Cross-Validation</vt:lpstr>
      <vt:lpstr>PowerPoint Presentation</vt:lpstr>
      <vt:lpstr>Local Gradient at One Neuron</vt:lpstr>
      <vt:lpstr>Gradient Descent</vt:lpstr>
      <vt:lpstr>Gradient Descent Algorithms</vt:lpstr>
      <vt:lpstr>Mini-batch Stochastic Gradient Descent</vt:lpstr>
      <vt:lpstr>Batch Normalization</vt:lpstr>
      <vt:lpstr>Learning Rate Schedule during Training</vt:lpstr>
      <vt:lpstr>Hyperparameter Optimization</vt:lpstr>
      <vt:lpstr>Classification Accuracy</vt:lpstr>
      <vt:lpstr>Data Augmentation for Enlarging Training Dataset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L0 Introduction</dc:title>
  <dc:creator>Zonghua Gu</dc:creator>
  <cp:lastModifiedBy>Zonghua Gu</cp:lastModifiedBy>
  <cp:revision>327</cp:revision>
  <dcterms:created xsi:type="dcterms:W3CDTF">2020-03-21T16:53:45Z</dcterms:created>
  <dcterms:modified xsi:type="dcterms:W3CDTF">2021-12-22T14:21:16Z</dcterms:modified>
</cp:coreProperties>
</file>