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76" r:id="rId2"/>
    <p:sldId id="746" r:id="rId3"/>
    <p:sldId id="910" r:id="rId4"/>
    <p:sldId id="919" r:id="rId5"/>
    <p:sldId id="385" r:id="rId6"/>
    <p:sldId id="955" r:id="rId7"/>
    <p:sldId id="956" r:id="rId8"/>
    <p:sldId id="423" r:id="rId9"/>
    <p:sldId id="957" r:id="rId10"/>
    <p:sldId id="614" r:id="rId11"/>
    <p:sldId id="922" r:id="rId12"/>
    <p:sldId id="378" r:id="rId13"/>
    <p:sldId id="379" r:id="rId14"/>
    <p:sldId id="380" r:id="rId15"/>
    <p:sldId id="951" r:id="rId16"/>
    <p:sldId id="948" r:id="rId17"/>
    <p:sldId id="958" r:id="rId18"/>
    <p:sldId id="959" r:id="rId19"/>
    <p:sldId id="946" r:id="rId20"/>
    <p:sldId id="952" r:id="rId21"/>
    <p:sldId id="950" r:id="rId22"/>
    <p:sldId id="949" r:id="rId23"/>
    <p:sldId id="384" r:id="rId24"/>
    <p:sldId id="387" r:id="rId25"/>
    <p:sldId id="388" r:id="rId26"/>
    <p:sldId id="389" r:id="rId27"/>
    <p:sldId id="391" r:id="rId28"/>
    <p:sldId id="392" r:id="rId29"/>
    <p:sldId id="921" r:id="rId30"/>
    <p:sldId id="931" r:id="rId31"/>
    <p:sldId id="405" r:id="rId32"/>
    <p:sldId id="920" r:id="rId33"/>
    <p:sldId id="398" r:id="rId34"/>
    <p:sldId id="399" r:id="rId35"/>
    <p:sldId id="394" r:id="rId36"/>
    <p:sldId id="963" r:id="rId37"/>
    <p:sldId id="396" r:id="rId38"/>
    <p:sldId id="953" r:id="rId39"/>
    <p:sldId id="935" r:id="rId40"/>
    <p:sldId id="934" r:id="rId41"/>
    <p:sldId id="975" r:id="rId42"/>
    <p:sldId id="942" r:id="rId43"/>
    <p:sldId id="381" r:id="rId44"/>
    <p:sldId id="626" r:id="rId45"/>
    <p:sldId id="926" r:id="rId46"/>
    <p:sldId id="402" r:id="rId47"/>
    <p:sldId id="925" r:id="rId48"/>
    <p:sldId id="403" r:id="rId49"/>
    <p:sldId id="976" r:id="rId50"/>
    <p:sldId id="406" r:id="rId51"/>
    <p:sldId id="932" r:id="rId52"/>
    <p:sldId id="943" r:id="rId53"/>
    <p:sldId id="960" r:id="rId54"/>
    <p:sldId id="961" r:id="rId55"/>
    <p:sldId id="962" r:id="rId56"/>
    <p:sldId id="916" r:id="rId57"/>
    <p:sldId id="410" r:id="rId58"/>
    <p:sldId id="915" r:id="rId59"/>
    <p:sldId id="928" r:id="rId60"/>
    <p:sldId id="917" r:id="rId61"/>
    <p:sldId id="968" r:id="rId62"/>
    <p:sldId id="969" r:id="rId63"/>
    <p:sldId id="966" r:id="rId64"/>
    <p:sldId id="413" r:id="rId65"/>
    <p:sldId id="971" r:id="rId66"/>
    <p:sldId id="973" r:id="rId67"/>
    <p:sldId id="972" r:id="rId68"/>
    <p:sldId id="414" r:id="rId69"/>
    <p:sldId id="417" r:id="rId70"/>
    <p:sldId id="418" r:id="rId71"/>
    <p:sldId id="419" r:id="rId72"/>
    <p:sldId id="415" r:id="rId73"/>
    <p:sldId id="918" r:id="rId74"/>
    <p:sldId id="974" r:id="rId75"/>
    <p:sldId id="421" r:id="rId76"/>
    <p:sldId id="930" r:id="rId77"/>
    <p:sldId id="929" r:id="rId78"/>
    <p:sldId id="970" r:id="rId79"/>
    <p:sldId id="945" r:id="rId80"/>
    <p:sldId id="901" r:id="rId81"/>
    <p:sldId id="903" r:id="rId82"/>
    <p:sldId id="904" r:id="rId83"/>
    <p:sldId id="905" r:id="rId84"/>
    <p:sldId id="909" r:id="rId85"/>
    <p:sldId id="906" r:id="rId86"/>
    <p:sldId id="907" r:id="rId87"/>
    <p:sldId id="908" r:id="rId88"/>
    <p:sldId id="933" r:id="rId89"/>
    <p:sldId id="911"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 id="746"/>
            <p14:sldId id="910"/>
            <p14:sldId id="919"/>
            <p14:sldId id="385"/>
            <p14:sldId id="955"/>
            <p14:sldId id="956"/>
            <p14:sldId id="423"/>
            <p14:sldId id="957"/>
            <p14:sldId id="614"/>
            <p14:sldId id="922"/>
            <p14:sldId id="378"/>
            <p14:sldId id="379"/>
            <p14:sldId id="380"/>
            <p14:sldId id="951"/>
            <p14:sldId id="948"/>
            <p14:sldId id="958"/>
            <p14:sldId id="959"/>
            <p14:sldId id="946"/>
            <p14:sldId id="952"/>
            <p14:sldId id="950"/>
            <p14:sldId id="949"/>
            <p14:sldId id="384"/>
            <p14:sldId id="387"/>
            <p14:sldId id="388"/>
            <p14:sldId id="389"/>
            <p14:sldId id="391"/>
            <p14:sldId id="392"/>
            <p14:sldId id="921"/>
            <p14:sldId id="931"/>
            <p14:sldId id="405"/>
            <p14:sldId id="920"/>
            <p14:sldId id="398"/>
            <p14:sldId id="399"/>
            <p14:sldId id="394"/>
            <p14:sldId id="963"/>
            <p14:sldId id="396"/>
            <p14:sldId id="953"/>
            <p14:sldId id="935"/>
            <p14:sldId id="934"/>
            <p14:sldId id="975"/>
            <p14:sldId id="942"/>
            <p14:sldId id="381"/>
            <p14:sldId id="626"/>
            <p14:sldId id="926"/>
            <p14:sldId id="402"/>
            <p14:sldId id="925"/>
            <p14:sldId id="403"/>
            <p14:sldId id="976"/>
            <p14:sldId id="406"/>
            <p14:sldId id="932"/>
            <p14:sldId id="943"/>
            <p14:sldId id="960"/>
            <p14:sldId id="961"/>
            <p14:sldId id="962"/>
            <p14:sldId id="916"/>
            <p14:sldId id="410"/>
            <p14:sldId id="915"/>
            <p14:sldId id="928"/>
            <p14:sldId id="917"/>
            <p14:sldId id="968"/>
            <p14:sldId id="969"/>
            <p14:sldId id="966"/>
            <p14:sldId id="413"/>
            <p14:sldId id="971"/>
            <p14:sldId id="973"/>
            <p14:sldId id="972"/>
            <p14:sldId id="414"/>
            <p14:sldId id="417"/>
            <p14:sldId id="418"/>
            <p14:sldId id="419"/>
            <p14:sldId id="415"/>
            <p14:sldId id="918"/>
            <p14:sldId id="974"/>
            <p14:sldId id="421"/>
            <p14:sldId id="930"/>
            <p14:sldId id="929"/>
            <p14:sldId id="970"/>
            <p14:sldId id="945"/>
            <p14:sldId id="901"/>
            <p14:sldId id="903"/>
            <p14:sldId id="904"/>
            <p14:sldId id="905"/>
            <p14:sldId id="909"/>
            <p14:sldId id="906"/>
            <p14:sldId id="907"/>
            <p14:sldId id="908"/>
            <p14:sldId id="933"/>
            <p14:sldId id="9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000"/>
    <a:srgbClr val="D8D8D8"/>
    <a:srgbClr val="800080"/>
    <a:srgbClr val="D8E9D3"/>
    <a:srgbClr val="A5AEA3"/>
    <a:srgbClr val="949494"/>
    <a:srgbClr val="FFFFFF"/>
    <a:srgbClr val="EAEAEA"/>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89" autoAdjust="0"/>
    <p:restoredTop sz="89186" autoAdjust="0"/>
  </p:normalViewPr>
  <p:slideViewPr>
    <p:cSldViewPr>
      <p:cViewPr varScale="1">
        <p:scale>
          <a:sx n="116" d="100"/>
          <a:sy n="116" d="100"/>
        </p:scale>
        <p:origin x="106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0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a:t>
            </a:fld>
            <a:endParaRPr lang="en-US" altLang="zh-CN"/>
          </a:p>
        </p:txBody>
      </p:sp>
    </p:spTree>
    <p:extLst>
      <p:ext uri="{BB962C8B-B14F-4D97-AF65-F5344CB8AC3E}">
        <p14:creationId xmlns:p14="http://schemas.microsoft.com/office/powerpoint/2010/main" val="25764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(32+2*2-5)/1+1 = 32 spatially, so</a:t>
            </a:r>
          </a:p>
          <a:p>
            <a:r>
              <a:rPr lang="en-US" dirty="0"/>
              <a:t>32x32x10</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35</a:t>
            </a:fld>
            <a:endParaRPr lang="en-US" altLang="zh-CN"/>
          </a:p>
        </p:txBody>
      </p:sp>
    </p:spTree>
    <p:extLst>
      <p:ext uri="{BB962C8B-B14F-4D97-AF65-F5344CB8AC3E}">
        <p14:creationId xmlns:p14="http://schemas.microsoft.com/office/powerpoint/2010/main" val="3305513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(32+2*2-5)/1+1 = 32 spatially, so</a:t>
            </a:r>
          </a:p>
          <a:p>
            <a:r>
              <a:rPr lang="en-US" dirty="0"/>
              <a:t>32x32x10</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37</a:t>
            </a:fld>
            <a:endParaRPr lang="en-US" altLang="zh-CN"/>
          </a:p>
        </p:txBody>
      </p:sp>
    </p:spTree>
    <p:extLst>
      <p:ext uri="{BB962C8B-B14F-4D97-AF65-F5344CB8AC3E}">
        <p14:creationId xmlns:p14="http://schemas.microsoft.com/office/powerpoint/2010/main" val="291169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Facilitates parallel hardware implementation,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40</a:t>
            </a:fld>
            <a:endParaRPr lang="en-US" altLang="zh-CN"/>
          </a:p>
        </p:txBody>
      </p:sp>
    </p:spTree>
    <p:extLst>
      <p:ext uri="{BB962C8B-B14F-4D97-AF65-F5344CB8AC3E}">
        <p14:creationId xmlns:p14="http://schemas.microsoft.com/office/powerpoint/2010/main" val="25069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2109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kern="0" dirty="0"/>
              <a:t>Fig shows hierarchy of features extracted by different layers of the CNN</a:t>
            </a:r>
            <a:endParaRPr lang="zh-CN" altLang="en-US" kern="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44</a:t>
            </a:fld>
            <a:endParaRPr lang="en-US" altLang="zh-CN"/>
          </a:p>
        </p:txBody>
      </p:sp>
    </p:spTree>
    <p:extLst>
      <p:ext uri="{BB962C8B-B14F-4D97-AF65-F5344CB8AC3E}">
        <p14:creationId xmlns:p14="http://schemas.microsoft.com/office/powerpoint/2010/main" val="203694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16865" indent="-304165">
                  <a:lnSpc>
                    <a:spcPct val="100000"/>
                  </a:lnSpc>
                  <a:buChar char="-"/>
                  <a:tabLst>
                    <a:tab pos="316865" algn="l"/>
                    <a:tab pos="317500" algn="l"/>
                  </a:tabLst>
                </a:pPr>
                <a:r>
                  <a:rPr lang="en-US" sz="3200" spc="-5" dirty="0">
                    <a:latin typeface="Arial"/>
                    <a:cs typeface="Arial"/>
                  </a:rPr>
                  <a:t>Operates over each activation map</a:t>
                </a:r>
                <a:r>
                  <a:rPr lang="en-US" sz="3200" spc="90" dirty="0">
                    <a:latin typeface="Arial"/>
                    <a:cs typeface="Arial"/>
                  </a:rPr>
                  <a:t> to reduce </a:t>
                </a:r>
                <a:r>
                  <a:rPr lang="en-US" spc="90" dirty="0">
                    <a:latin typeface="Arial"/>
                    <a:cs typeface="Arial"/>
                  </a:rPr>
                  <a:t>its dimension </a:t>
                </a:r>
                <a:r>
                  <a:rPr lang="en-US" sz="3200" spc="-5" dirty="0">
                    <a:latin typeface="Arial"/>
                    <a:cs typeface="Arial"/>
                  </a:rPr>
                  <a:t>independently</a:t>
                </a:r>
              </a:p>
              <a:p>
                <a:pPr marL="716915" lvl="1" indent="-304165">
                  <a:buChar char="-"/>
                  <a:tabLst>
                    <a:tab pos="316865" algn="l"/>
                    <a:tab pos="317500" algn="l"/>
                  </a:tabLst>
                </a:pPr>
                <a:r>
                  <a:rPr lang="en-US" spc="-5" dirty="0">
                    <a:latin typeface="Arial"/>
                    <a:cs typeface="Arial"/>
                  </a:rPr>
                  <a:t>e.g. each activation map is reduced from 224x224 to 112x112  </a:t>
                </a:r>
                <a:r>
                  <a:rPr lang="en-US" sz="1200" spc="-5" dirty="0">
                    <a:latin typeface="Arial"/>
                    <a:cs typeface="Arial"/>
                  </a:rPr>
                  <a:t>w. 2x2</a:t>
                </a:r>
                <a:r>
                  <a:rPr lang="en-US" sz="1200" spc="-30" dirty="0">
                    <a:latin typeface="Arial"/>
                    <a:cs typeface="Arial"/>
                  </a:rPr>
                  <a:t> </a:t>
                </a:r>
                <a:r>
                  <a:rPr lang="en-US" sz="1200" spc="-5" dirty="0">
                    <a:latin typeface="Arial"/>
                    <a:cs typeface="Arial"/>
                  </a:rPr>
                  <a:t>filter and stride</a:t>
                </a:r>
                <a:r>
                  <a:rPr lang="en-US" sz="1200" spc="-60" dirty="0">
                    <a:latin typeface="Arial"/>
                    <a:cs typeface="Arial"/>
                  </a:rPr>
                  <a:t> </a:t>
                </a:r>
                <a:r>
                  <a:rPr lang="en-US" sz="1200" spc="-5" dirty="0">
                    <a:latin typeface="Arial"/>
                    <a:cs typeface="Arial"/>
                  </a:rPr>
                  <a:t>2</a:t>
                </a:r>
                <a:endParaRPr lang="en-US" spc="-5" dirty="0">
                  <a:latin typeface="Arial"/>
                  <a:cs typeface="Arial"/>
                </a:endParaRPr>
              </a:p>
              <a:p>
                <a:pPr marL="716915" lvl="1" indent="-304165">
                  <a:buChar char="-"/>
                  <a:tabLst>
                    <a:tab pos="316865" algn="l"/>
                    <a:tab pos="317500" algn="l"/>
                  </a:tabLst>
                </a:pPr>
                <a:r>
                  <a:rPr lang="en-US" sz="1200" spc="-5" dirty="0">
                    <a:latin typeface="Arial"/>
                    <a:cs typeface="Arial"/>
                  </a:rPr>
                  <a:t>always has the same depth </a:t>
                </a:r>
                <a14:m>
                  <m:oMath xmlns:m="http://schemas.openxmlformats.org/officeDocument/2006/math">
                    <m:sSub>
                      <m:sSubPr>
                        <m:ctrlPr>
                          <a:rPr lang="en-US" sz="1200" b="0" i="1" spc="-5" smtClean="0">
                            <a:latin typeface="Cambria Math" panose="02040503050406030204" pitchFamily="18" charset="0"/>
                            <a:cs typeface="Arial"/>
                          </a:rPr>
                        </m:ctrlPr>
                      </m:sSubPr>
                      <m:e>
                        <m:r>
                          <a:rPr lang="en-US" sz="1200" b="0" i="1" spc="-5" smtClean="0">
                            <a:latin typeface="Cambria Math" panose="02040503050406030204" pitchFamily="18" charset="0"/>
                            <a:cs typeface="Arial"/>
                          </a:rPr>
                          <m:t>𝐷</m:t>
                        </m:r>
                      </m:e>
                      <m:sub>
                        <m:r>
                          <a:rPr lang="en-US" sz="1200" b="0" i="1" spc="-5" smtClean="0">
                            <a:latin typeface="Cambria Math" panose="02040503050406030204" pitchFamily="18" charset="0"/>
                            <a:cs typeface="Arial"/>
                          </a:rPr>
                          <m:t>1</m:t>
                        </m:r>
                      </m:sub>
                    </m:sSub>
                  </m:oMath>
                </a14:m>
                <a:r>
                  <a:rPr lang="en-US" sz="1200" spc="-5" dirty="0">
                    <a:latin typeface="Arial"/>
                    <a:cs typeface="Arial"/>
                  </a:rPr>
                  <a:t> as the input volume </a:t>
                </a:r>
                <a:endParaRPr lang="en-US" dirty="0">
                  <a:latin typeface="Arial"/>
                  <a:cs typeface="Arial"/>
                </a:endParaRPr>
              </a:p>
              <a:p>
                <a:endParaRPr lang="en-SE" dirty="0"/>
              </a:p>
            </p:txBody>
          </p:sp>
        </mc:Choice>
        <mc:Fallback xmlns="">
          <p:sp>
            <p:nvSpPr>
              <p:cNvPr id="3" name="Notes Placeholder 2"/>
              <p:cNvSpPr>
                <a:spLocks noGrp="1"/>
              </p:cNvSpPr>
              <p:nvPr>
                <p:ph type="body" idx="1"/>
              </p:nvPr>
            </p:nvSpPr>
            <p:spPr/>
            <p:txBody>
              <a:bodyPr/>
              <a:lstStyle/>
              <a:p>
                <a:pPr marL="316865" indent="-304165">
                  <a:lnSpc>
                    <a:spcPct val="100000"/>
                  </a:lnSpc>
                  <a:buChar char="-"/>
                  <a:tabLst>
                    <a:tab pos="316865" algn="l"/>
                    <a:tab pos="317500" algn="l"/>
                  </a:tabLst>
                </a:pPr>
                <a:r>
                  <a:rPr lang="en-US" sz="3200" spc="-5" dirty="0">
                    <a:latin typeface="Arial"/>
                    <a:cs typeface="Arial"/>
                  </a:rPr>
                  <a:t>Operates over each activation map</a:t>
                </a:r>
                <a:r>
                  <a:rPr lang="en-US" sz="3200" spc="90" dirty="0">
                    <a:latin typeface="Arial"/>
                    <a:cs typeface="Arial"/>
                  </a:rPr>
                  <a:t> to reduce </a:t>
                </a:r>
                <a:r>
                  <a:rPr lang="en-US" spc="90" dirty="0">
                    <a:latin typeface="Arial"/>
                    <a:cs typeface="Arial"/>
                  </a:rPr>
                  <a:t>its dimension </a:t>
                </a:r>
                <a:r>
                  <a:rPr lang="en-US" sz="3200" spc="-5" dirty="0">
                    <a:latin typeface="Arial"/>
                    <a:cs typeface="Arial"/>
                  </a:rPr>
                  <a:t>independently</a:t>
                </a:r>
              </a:p>
              <a:p>
                <a:pPr marL="716915" lvl="1" indent="-304165">
                  <a:buChar char="-"/>
                  <a:tabLst>
                    <a:tab pos="316865" algn="l"/>
                    <a:tab pos="317500" algn="l"/>
                  </a:tabLst>
                </a:pPr>
                <a:r>
                  <a:rPr lang="en-US" spc="-5" dirty="0">
                    <a:latin typeface="Arial"/>
                    <a:cs typeface="Arial"/>
                  </a:rPr>
                  <a:t>e.g. each activation map is reduced from 224x224 to 112x112</a:t>
                </a:r>
              </a:p>
              <a:p>
                <a:pPr marL="716915" lvl="1" indent="-304165">
                  <a:buChar char="-"/>
                  <a:tabLst>
                    <a:tab pos="316865" algn="l"/>
                    <a:tab pos="317500" algn="l"/>
                  </a:tabLst>
                </a:pPr>
                <a:r>
                  <a:rPr lang="en-US" sz="1200" spc="-5" dirty="0">
                    <a:latin typeface="Arial"/>
                    <a:cs typeface="Arial"/>
                  </a:rPr>
                  <a:t>always has the same depth </a:t>
                </a:r>
                <a:r>
                  <a:rPr lang="en-US" sz="1200" b="0" i="0" spc="-5">
                    <a:latin typeface="Cambria Math" panose="02040503050406030204" pitchFamily="18" charset="0"/>
                    <a:cs typeface="Arial"/>
                  </a:rPr>
                  <a:t>𝐷_1</a:t>
                </a:r>
                <a:r>
                  <a:rPr lang="en-US" sz="1200" spc="-5" dirty="0">
                    <a:latin typeface="Arial"/>
                    <a:cs typeface="Arial"/>
                  </a:rPr>
                  <a:t> as the input volume </a:t>
                </a:r>
                <a:endParaRPr lang="en-US" dirty="0">
                  <a:latin typeface="Arial"/>
                  <a:cs typeface="Arial"/>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46</a:t>
            </a:fld>
            <a:endParaRPr lang="en-US" altLang="zh-CN"/>
          </a:p>
        </p:txBody>
      </p:sp>
    </p:spTree>
    <p:extLst>
      <p:ext uri="{BB962C8B-B14F-4D97-AF65-F5344CB8AC3E}">
        <p14:creationId xmlns:p14="http://schemas.microsoft.com/office/powerpoint/2010/main" val="137064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𝐹</m:t>
                      </m:r>
                      <m:r>
                        <a:rPr lang="en-US" i="1" dirty="0" smtClean="0">
                          <a:latin typeface="Cambria Math" panose="02040503050406030204" pitchFamily="18" charset="0"/>
                        </a:rPr>
                        <m:t>=</m:t>
                      </m:r>
                      <m:r>
                        <a:rPr lang="en-US" i="1" dirty="0" smtClean="0">
                          <a:latin typeface="Cambria Math" panose="02040503050406030204" pitchFamily="18" charset="0"/>
                        </a:rPr>
                        <m:t>3</m:t>
                      </m:r>
                      <m:r>
                        <a:rPr lang="en-US" i="1" dirty="0" smtClean="0">
                          <a:latin typeface="Cambria Math" panose="02040503050406030204" pitchFamily="18" charset="0"/>
                        </a:rPr>
                        <m:t>, </m:t>
                      </m:r>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smtClean="0">
                          <a:latin typeface="Cambria Math" panose="02040503050406030204" pitchFamily="18" charset="0"/>
                        </a:rPr>
                        <m:t>2</m:t>
                      </m:r>
                    </m:oMath>
                  </m:oMathPara>
                </a14:m>
                <a:endParaRPr lang="en-US"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a:latin typeface="Cambria Math" panose="02040503050406030204" pitchFamily="18" charset="0"/>
                  </a:rPr>
                  <a:t>𝐹=3, 𝑆=2</a:t>
                </a:r>
                <a:endParaRPr lang="en-US"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47</a:t>
            </a:fld>
            <a:endParaRPr lang="en-US" altLang="zh-CN"/>
          </a:p>
        </p:txBody>
      </p:sp>
    </p:spTree>
    <p:extLst>
      <p:ext uri="{BB962C8B-B14F-4D97-AF65-F5344CB8AC3E}">
        <p14:creationId xmlns:p14="http://schemas.microsoft.com/office/powerpoint/2010/main" val="2574334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t>
                </a:r>
                <a14:m>
                  <m:oMath xmlns:m="http://schemas.openxmlformats.org/officeDocument/2006/math">
                    <m:r>
                      <a:rPr lang="en-US" b="0" i="1" smtClean="0">
                        <a:latin typeface="Cambria Math" panose="02040503050406030204" pitchFamily="18" charset="0"/>
                      </a:rPr>
                      <m:t>𝐶</m:t>
                    </m:r>
                  </m:oMath>
                </a14:m>
                <a:r>
                  <a:rPr lang="en-US" dirty="0"/>
                  <a:t> denotes the depth </a:t>
                </a:r>
                <a14:m>
                  <m:oMath xmlns:m="http://schemas.openxmlformats.org/officeDocument/2006/math">
                    <m:r>
                      <a:rPr lang="en-US" b="0" i="1" smtClean="0">
                        <a:latin typeface="Cambria Math" panose="02040503050406030204" pitchFamily="18" charset="0"/>
                      </a:rPr>
                      <m:t>𝐷</m:t>
                    </m:r>
                  </m:oMath>
                </a14:m>
                <a:r>
                  <a:rPr lang="en-US" dirty="0"/>
                  <a:t>, also called number of Channels)</a:t>
                </a:r>
                <a:endParaRPr lang="en-SE"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practice, FC layers contribute the most number of parameters (well over 90% for large CNNs)</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t>
                </a:r>
                <a:r>
                  <a:rPr lang="en-US" b="0" i="0">
                    <a:latin typeface="Cambria Math" panose="02040503050406030204" pitchFamily="18" charset="0"/>
                  </a:rPr>
                  <a:t>𝐶</a:t>
                </a:r>
                <a:r>
                  <a:rPr lang="en-US" dirty="0"/>
                  <a:t> denotes the depth </a:t>
                </a:r>
                <a:r>
                  <a:rPr lang="en-US" b="0" i="0">
                    <a:latin typeface="Cambria Math" panose="02040503050406030204" pitchFamily="18" charset="0"/>
                  </a:rPr>
                  <a:t>𝐷</a:t>
                </a:r>
                <a:r>
                  <a:rPr lang="en-US" dirty="0"/>
                  <a:t>, also called number of Channels)</a:t>
                </a:r>
                <a:endParaRPr lang="en-SE"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practice, FC layers contribute the most number of parameters (well over 90% for large CNNs)</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50</a:t>
            </a:fld>
            <a:endParaRPr lang="en-US" altLang="zh-CN"/>
          </a:p>
        </p:txBody>
      </p:sp>
    </p:spTree>
    <p:extLst>
      <p:ext uri="{BB962C8B-B14F-4D97-AF65-F5344CB8AC3E}">
        <p14:creationId xmlns:p14="http://schemas.microsoft.com/office/powerpoint/2010/main" val="688784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52</a:t>
            </a:fld>
            <a:endParaRPr lang="en-US" altLang="zh-CN"/>
          </a:p>
        </p:txBody>
      </p:sp>
    </p:spTree>
    <p:extLst>
      <p:ext uri="{BB962C8B-B14F-4D97-AF65-F5344CB8AC3E}">
        <p14:creationId xmlns:p14="http://schemas.microsoft.com/office/powerpoint/2010/main" val="4210838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53</a:t>
            </a:fld>
            <a:endParaRPr lang="en-US" altLang="zh-CN"/>
          </a:p>
        </p:txBody>
      </p:sp>
    </p:spTree>
    <p:extLst>
      <p:ext uri="{BB962C8B-B14F-4D97-AF65-F5344CB8AC3E}">
        <p14:creationId xmlns:p14="http://schemas.microsoft.com/office/powerpoint/2010/main" val="288781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https://docs.opencv.org/trunk/d6/d00/tutorial_py_root.html</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a:t>
            </a:fld>
            <a:endParaRPr lang="en-US" altLang="zh-CN"/>
          </a:p>
        </p:txBody>
      </p:sp>
    </p:spTree>
    <p:extLst>
      <p:ext uri="{BB962C8B-B14F-4D97-AF65-F5344CB8AC3E}">
        <p14:creationId xmlns:p14="http://schemas.microsoft.com/office/powerpoint/2010/main" val="165362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1318895">
              <a:lnSpc>
                <a:spcPts val="1650"/>
              </a:lnSpc>
            </a:pPr>
            <a:r>
              <a:rPr lang="en-US" sz="1200" spc="-5" dirty="0">
                <a:latin typeface="Arial"/>
                <a:cs typeface="Arial"/>
              </a:rPr>
              <a:t>[227x227x3]</a:t>
            </a:r>
            <a:r>
              <a:rPr lang="en-US" sz="1200" spc="-35" dirty="0">
                <a:latin typeface="Arial"/>
                <a:cs typeface="Arial"/>
              </a:rPr>
              <a:t> </a:t>
            </a:r>
            <a:r>
              <a:rPr lang="en-US" sz="1200" spc="-5" dirty="0">
                <a:latin typeface="Arial"/>
                <a:cs typeface="Arial"/>
              </a:rPr>
              <a:t>INPUT</a:t>
            </a:r>
            <a:endParaRPr lang="en-US" sz="1200" dirty="0">
              <a:latin typeface="Arial"/>
              <a:cs typeface="Arial"/>
            </a:endParaRPr>
          </a:p>
          <a:p>
            <a:pPr marL="12700" marR="5080">
              <a:lnSpc>
                <a:spcPts val="1650"/>
              </a:lnSpc>
            </a:pPr>
            <a:r>
              <a:rPr lang="en-US" sz="1200" spc="-5" dirty="0">
                <a:latin typeface="Arial"/>
                <a:cs typeface="Arial"/>
              </a:rPr>
              <a:t>[55x55x96] </a:t>
            </a:r>
            <a:r>
              <a:rPr lang="en-US" sz="1200" spc="-5" dirty="0">
                <a:solidFill>
                  <a:srgbClr val="FF0000"/>
                </a:solidFill>
                <a:latin typeface="Arial"/>
                <a:cs typeface="Arial"/>
              </a:rPr>
              <a:t>CONV1</a:t>
            </a:r>
            <a:r>
              <a:rPr lang="en-US" sz="1200" spc="-5" dirty="0">
                <a:latin typeface="Arial"/>
                <a:cs typeface="Arial"/>
              </a:rPr>
              <a:t>: 96 11x11 filters w. stride 4, pad 0  [27x27x96] </a:t>
            </a:r>
            <a:r>
              <a:rPr lang="en-US" sz="1200" spc="-5" dirty="0">
                <a:solidFill>
                  <a:srgbClr val="0000FF"/>
                </a:solidFill>
                <a:latin typeface="Arial"/>
                <a:cs typeface="Arial"/>
              </a:rPr>
              <a:t>MAX POOL1</a:t>
            </a:r>
            <a:r>
              <a:rPr lang="en-US" sz="1200" spc="-5" dirty="0">
                <a:latin typeface="Arial"/>
                <a:cs typeface="Arial"/>
              </a:rPr>
              <a:t>: 3x3 filters w. stride 2  [27x27x96] </a:t>
            </a:r>
            <a:r>
              <a:rPr lang="en-US" sz="1200" spc="-5" dirty="0">
                <a:solidFill>
                  <a:srgbClr val="38751C"/>
                </a:solidFill>
                <a:latin typeface="Arial"/>
                <a:cs typeface="Arial"/>
              </a:rPr>
              <a:t>NORM1: </a:t>
            </a:r>
            <a:r>
              <a:rPr lang="en-US" sz="1200" spc="-5" dirty="0">
                <a:latin typeface="Arial"/>
                <a:cs typeface="Arial"/>
              </a:rPr>
              <a:t>Normalization</a:t>
            </a:r>
            <a:r>
              <a:rPr lang="en-US" sz="1200" spc="50" dirty="0">
                <a:latin typeface="Arial"/>
                <a:cs typeface="Arial"/>
              </a:rPr>
              <a:t> </a:t>
            </a:r>
            <a:r>
              <a:rPr lang="en-US" sz="1200" spc="-5" dirty="0">
                <a:latin typeface="Arial"/>
                <a:cs typeface="Arial"/>
              </a:rPr>
              <a:t>layer</a:t>
            </a:r>
            <a:endParaRPr lang="en-US" sz="1200" dirty="0">
              <a:latin typeface="Arial"/>
              <a:cs typeface="Arial"/>
            </a:endParaRPr>
          </a:p>
          <a:p>
            <a:pPr marL="12700" marR="5080">
              <a:lnSpc>
                <a:spcPts val="1650"/>
              </a:lnSpc>
            </a:pPr>
            <a:r>
              <a:rPr lang="en-US" sz="1200" spc="-5" dirty="0">
                <a:latin typeface="Arial"/>
                <a:cs typeface="Arial"/>
              </a:rPr>
              <a:t>[27x27x256] </a:t>
            </a:r>
            <a:r>
              <a:rPr lang="en-US" sz="1200" spc="-5" dirty="0">
                <a:solidFill>
                  <a:srgbClr val="FF0000"/>
                </a:solidFill>
                <a:latin typeface="Arial"/>
                <a:cs typeface="Arial"/>
              </a:rPr>
              <a:t>CONV2</a:t>
            </a:r>
            <a:r>
              <a:rPr lang="en-US" sz="1200" spc="-5" dirty="0">
                <a:latin typeface="Arial"/>
                <a:cs typeface="Arial"/>
              </a:rPr>
              <a:t>: 256 5x5 filters w. stride 1, pad 2  [13x13x256] </a:t>
            </a:r>
            <a:r>
              <a:rPr lang="en-US" sz="1200" spc="-5" dirty="0">
                <a:solidFill>
                  <a:srgbClr val="0000FF"/>
                </a:solidFill>
                <a:latin typeface="Arial"/>
                <a:cs typeface="Arial"/>
              </a:rPr>
              <a:t>MAX POOL2: </a:t>
            </a:r>
            <a:r>
              <a:rPr lang="en-US" sz="1200" spc="-5" dirty="0">
                <a:latin typeface="Arial"/>
                <a:cs typeface="Arial"/>
              </a:rPr>
              <a:t>3x3 filters at stride 2  [13x13x256] </a:t>
            </a:r>
            <a:r>
              <a:rPr lang="en-US" sz="1200" spc="-5" dirty="0">
                <a:solidFill>
                  <a:srgbClr val="38751C"/>
                </a:solidFill>
                <a:latin typeface="Arial"/>
                <a:cs typeface="Arial"/>
              </a:rPr>
              <a:t>NORM2: </a:t>
            </a:r>
            <a:r>
              <a:rPr lang="en-US" sz="1200" spc="-5" dirty="0">
                <a:latin typeface="Arial"/>
                <a:cs typeface="Arial"/>
              </a:rPr>
              <a:t>Normalization layer  [13x13x384] </a:t>
            </a:r>
            <a:r>
              <a:rPr lang="en-US" sz="1200" spc="-5" dirty="0">
                <a:solidFill>
                  <a:srgbClr val="FF0000"/>
                </a:solidFill>
                <a:latin typeface="Arial"/>
                <a:cs typeface="Arial"/>
              </a:rPr>
              <a:t>CONV3</a:t>
            </a:r>
            <a:r>
              <a:rPr lang="en-US" sz="1200" spc="-5" dirty="0">
                <a:latin typeface="Arial"/>
                <a:cs typeface="Arial"/>
              </a:rPr>
              <a:t>: 384 3x3 filters w. stride 1, pad 1  [13x13x384] </a:t>
            </a:r>
            <a:r>
              <a:rPr lang="en-US" sz="1200" spc="-5" dirty="0">
                <a:solidFill>
                  <a:srgbClr val="FF0000"/>
                </a:solidFill>
                <a:latin typeface="Arial"/>
                <a:cs typeface="Arial"/>
              </a:rPr>
              <a:t>CONV4</a:t>
            </a:r>
            <a:r>
              <a:rPr lang="en-US" sz="1200" spc="-5" dirty="0">
                <a:latin typeface="Arial"/>
                <a:cs typeface="Arial"/>
              </a:rPr>
              <a:t>: 384 3x3 filters w. stride 1, pad 1  [13x13x256] </a:t>
            </a:r>
            <a:r>
              <a:rPr lang="en-US" sz="1200" spc="-5" dirty="0">
                <a:solidFill>
                  <a:srgbClr val="FF0000"/>
                </a:solidFill>
                <a:latin typeface="Arial"/>
                <a:cs typeface="Arial"/>
              </a:rPr>
              <a:t>CONV5</a:t>
            </a:r>
            <a:r>
              <a:rPr lang="en-US" sz="1200" spc="-5" dirty="0">
                <a:latin typeface="Arial"/>
                <a:cs typeface="Arial"/>
              </a:rPr>
              <a:t>: 256 3x3 filters w. stride 1, pad 1  [6x6x256] </a:t>
            </a:r>
            <a:r>
              <a:rPr lang="en-US" sz="1200" spc="-5" dirty="0">
                <a:solidFill>
                  <a:srgbClr val="0000FF"/>
                </a:solidFill>
                <a:latin typeface="Arial"/>
                <a:cs typeface="Arial"/>
              </a:rPr>
              <a:t>MAX POOL3</a:t>
            </a:r>
            <a:r>
              <a:rPr lang="en-US" sz="1200" spc="-5" dirty="0">
                <a:latin typeface="Arial"/>
                <a:cs typeface="Arial"/>
              </a:rPr>
              <a:t>: 3x3 filters w. stride</a:t>
            </a:r>
            <a:r>
              <a:rPr lang="en-US" sz="1200" spc="60" dirty="0">
                <a:latin typeface="Arial"/>
                <a:cs typeface="Arial"/>
              </a:rPr>
              <a:t> </a:t>
            </a:r>
            <a:r>
              <a:rPr lang="en-US" sz="1200" spc="-5" dirty="0">
                <a:latin typeface="Arial"/>
                <a:cs typeface="Arial"/>
              </a:rPr>
              <a:t>2</a:t>
            </a:r>
            <a:endParaRPr lang="en-US" sz="1200" dirty="0">
              <a:latin typeface="Arial"/>
              <a:cs typeface="Arial"/>
            </a:endParaRPr>
          </a:p>
          <a:p>
            <a:pPr marL="12700">
              <a:lnSpc>
                <a:spcPts val="1585"/>
              </a:lnSpc>
            </a:pPr>
            <a:r>
              <a:rPr lang="en-US" sz="1200" spc="-5" dirty="0">
                <a:latin typeface="Arial"/>
                <a:cs typeface="Arial"/>
              </a:rPr>
              <a:t>[4096] </a:t>
            </a:r>
            <a:r>
              <a:rPr lang="en-US" sz="1200" spc="-5" dirty="0">
                <a:solidFill>
                  <a:srgbClr val="E69138"/>
                </a:solidFill>
                <a:latin typeface="Arial"/>
                <a:cs typeface="Arial"/>
              </a:rPr>
              <a:t>FC6: </a:t>
            </a:r>
            <a:r>
              <a:rPr lang="en-US" sz="1200" spc="-5" dirty="0">
                <a:latin typeface="Arial"/>
                <a:cs typeface="Arial"/>
              </a:rPr>
              <a:t>4096</a:t>
            </a:r>
            <a:r>
              <a:rPr lang="en-US" sz="1200" dirty="0">
                <a:latin typeface="Arial"/>
                <a:cs typeface="Arial"/>
              </a:rPr>
              <a:t> </a:t>
            </a:r>
            <a:r>
              <a:rPr lang="en-US" sz="1200" spc="-5" dirty="0">
                <a:latin typeface="Arial"/>
                <a:cs typeface="Arial"/>
              </a:rPr>
              <a:t>neurons</a:t>
            </a:r>
            <a:endParaRPr lang="en-US" sz="1200" dirty="0">
              <a:latin typeface="Arial"/>
              <a:cs typeface="Arial"/>
            </a:endParaRPr>
          </a:p>
          <a:p>
            <a:pPr marL="12700">
              <a:lnSpc>
                <a:spcPts val="1650"/>
              </a:lnSpc>
            </a:pPr>
            <a:r>
              <a:rPr lang="en-US" sz="1200" spc="-5" dirty="0">
                <a:latin typeface="Arial"/>
                <a:cs typeface="Arial"/>
              </a:rPr>
              <a:t>[4096] </a:t>
            </a:r>
            <a:r>
              <a:rPr lang="en-US" sz="1200" spc="-5" dirty="0">
                <a:solidFill>
                  <a:srgbClr val="E69138"/>
                </a:solidFill>
                <a:latin typeface="Arial"/>
                <a:cs typeface="Arial"/>
              </a:rPr>
              <a:t>FC7: </a:t>
            </a:r>
            <a:r>
              <a:rPr lang="en-US" sz="1200" spc="-5" dirty="0">
                <a:latin typeface="Arial"/>
                <a:cs typeface="Arial"/>
              </a:rPr>
              <a:t>4096</a:t>
            </a:r>
            <a:r>
              <a:rPr lang="en-US" sz="1200" dirty="0">
                <a:latin typeface="Arial"/>
                <a:cs typeface="Arial"/>
              </a:rPr>
              <a:t> </a:t>
            </a:r>
            <a:r>
              <a:rPr lang="en-US" sz="1200" spc="-5" dirty="0">
                <a:latin typeface="Arial"/>
                <a:cs typeface="Arial"/>
              </a:rPr>
              <a:t>neurons</a:t>
            </a:r>
            <a:endParaRPr lang="en-US" sz="1200" dirty="0">
              <a:latin typeface="Arial"/>
              <a:cs typeface="Arial"/>
            </a:endParaRPr>
          </a:p>
          <a:p>
            <a:pPr marL="12700">
              <a:lnSpc>
                <a:spcPts val="1664"/>
              </a:lnSpc>
            </a:pPr>
            <a:r>
              <a:rPr lang="en-US" sz="1200" spc="-5" dirty="0">
                <a:latin typeface="Arial"/>
                <a:cs typeface="Arial"/>
              </a:rPr>
              <a:t>[1000] </a:t>
            </a:r>
            <a:r>
              <a:rPr lang="en-US" sz="1200" spc="-5" dirty="0">
                <a:solidFill>
                  <a:srgbClr val="E69138"/>
                </a:solidFill>
                <a:latin typeface="Arial"/>
                <a:cs typeface="Arial"/>
              </a:rPr>
              <a:t>FC8: </a:t>
            </a:r>
            <a:r>
              <a:rPr lang="en-US" sz="1200" spc="-5" dirty="0">
                <a:latin typeface="Arial"/>
                <a:cs typeface="Arial"/>
              </a:rPr>
              <a:t>1000 neurons </a:t>
            </a:r>
            <a:r>
              <a:rPr lang="en-US" sz="1200" dirty="0">
                <a:latin typeface="Arial"/>
                <a:cs typeface="Arial"/>
              </a:rPr>
              <a:t>(class scores)</a:t>
            </a:r>
          </a:p>
          <a:p>
            <a:pPr marL="12700">
              <a:lnSpc>
                <a:spcPts val="1664"/>
              </a:lnSpc>
            </a:pPr>
            <a:r>
              <a:rPr lang="en-US" sz="1200" dirty="0"/>
              <a:t>ImageNet top 5 error: 15.4%</a:t>
            </a:r>
            <a:endParaRPr lang="en-SE"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55</a:t>
            </a:fld>
            <a:endParaRPr lang="en-US" altLang="zh-CN"/>
          </a:p>
        </p:txBody>
      </p:sp>
    </p:spTree>
    <p:extLst>
      <p:ext uri="{BB962C8B-B14F-4D97-AF65-F5344CB8AC3E}">
        <p14:creationId xmlns:p14="http://schemas.microsoft.com/office/powerpoint/2010/main" val="149729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a:t>No. params: </a:t>
                </a:r>
                <a14:m>
                  <m:oMath xmlns:m="http://schemas.openxmlformats.org/officeDocument/2006/math">
                    <m:r>
                      <a:rPr lang="en-US" sz="1200" b="0" i="1" smtClean="0">
                        <a:latin typeface="Cambria Math" panose="02040503050406030204" pitchFamily="18" charset="0"/>
                      </a:rPr>
                      <m:t>5∗5∗192</m:t>
                    </m:r>
                    <m:r>
                      <a:rPr lang="en-US" sz="1200">
                        <a:latin typeface="Cambria Math" panose="02040503050406030204" pitchFamily="18" charset="0"/>
                      </a:rPr>
                      <m:t>∗32</m:t>
                    </m:r>
                    <m:r>
                      <a:rPr lang="en-US" sz="1200" b="0" i="1" smtClean="0">
                        <a:latin typeface="Cambria Math" panose="02040503050406030204" pitchFamily="18" charset="0"/>
                      </a:rPr>
                      <m:t>=153600</m:t>
                    </m:r>
                  </m:oMath>
                </a14:m>
                <a:r>
                  <a:rPr lang="en-US" sz="1200" dirty="0"/>
                  <a:t>; No. multiplications: </a:t>
                </a:r>
                <a14:m>
                  <m:oMath xmlns:m="http://schemas.openxmlformats.org/officeDocument/2006/math">
                    <m:r>
                      <a:rPr lang="en-US" sz="1200" b="0" i="1" smtClean="0">
                        <a:latin typeface="Cambria Math" panose="02040503050406030204" pitchFamily="18" charset="0"/>
                      </a:rPr>
                      <m:t>5∗5∗192</m:t>
                    </m:r>
                    <m:r>
                      <a:rPr lang="en-US" sz="1200" b="0" i="0" smtClean="0">
                        <a:latin typeface="Cambria Math" panose="02040503050406030204" pitchFamily="18" charset="0"/>
                      </a:rPr>
                      <m:t>∗</m:t>
                    </m:r>
                    <m:r>
                      <a:rPr lang="en-US" sz="1200">
                        <a:latin typeface="Cambria Math" panose="02040503050406030204" pitchFamily="18" charset="0"/>
                      </a:rPr>
                      <m:t>32∗28∗28</m:t>
                    </m:r>
                    <m:r>
                      <a:rPr lang="en-US" sz="1200" b="0" i="1" smtClean="0">
                        <a:latin typeface="Cambria Math" panose="02040503050406030204" pitchFamily="18" charset="0"/>
                      </a:rPr>
                      <m:t>=120</m:t>
                    </m:r>
                  </m:oMath>
                </a14:m>
                <a:r>
                  <a:rPr lang="en-US" sz="1200" dirty="0"/>
                  <a:t>M</a:t>
                </a:r>
                <a:endParaRPr lang="en-SE" dirty="0"/>
              </a:p>
            </p:txBody>
          </p:sp>
        </mc:Choice>
        <mc:Fallback xmlns="">
          <p:sp>
            <p:nvSpPr>
              <p:cNvPr id="3" name="Notes Placeholder 2"/>
              <p:cNvSpPr>
                <a:spLocks noGrp="1"/>
              </p:cNvSpPr>
              <p:nvPr>
                <p:ph type="body" idx="1"/>
              </p:nvPr>
            </p:nvSpPr>
            <p:spPr/>
            <p:txBody>
              <a:bodyPr/>
              <a:lstStyle/>
              <a:p>
                <a:r>
                  <a:rPr lang="en-US" sz="1200" dirty="0"/>
                  <a:t>No. params: </a:t>
                </a:r>
                <a:r>
                  <a:rPr lang="en-US" sz="1200" b="0" i="0">
                    <a:latin typeface="Cambria Math" panose="02040503050406030204" pitchFamily="18" charset="0"/>
                  </a:rPr>
                  <a:t>5∗5∗192</a:t>
                </a:r>
                <a:r>
                  <a:rPr lang="en-US" sz="1200" i="0">
                    <a:latin typeface="Cambria Math" panose="02040503050406030204" pitchFamily="18" charset="0"/>
                  </a:rPr>
                  <a:t>∗32</a:t>
                </a:r>
                <a:r>
                  <a:rPr lang="en-US" sz="1200" b="0" i="0">
                    <a:latin typeface="Cambria Math" panose="02040503050406030204" pitchFamily="18" charset="0"/>
                  </a:rPr>
                  <a:t>=153600</a:t>
                </a:r>
                <a:r>
                  <a:rPr lang="en-US" sz="1200" dirty="0"/>
                  <a:t>; No. multiplications: </a:t>
                </a:r>
                <a:r>
                  <a:rPr lang="en-US" sz="1200" b="0" i="0">
                    <a:latin typeface="Cambria Math" panose="02040503050406030204" pitchFamily="18" charset="0"/>
                  </a:rPr>
                  <a:t>5∗5∗192∗</a:t>
                </a:r>
                <a:r>
                  <a:rPr lang="en-US" sz="1200" i="0">
                    <a:latin typeface="Cambria Math" panose="02040503050406030204" pitchFamily="18" charset="0"/>
                  </a:rPr>
                  <a:t>32∗28∗28</a:t>
                </a:r>
                <a:r>
                  <a:rPr lang="en-US" sz="1200" b="0" i="0">
                    <a:latin typeface="Cambria Math" panose="02040503050406030204" pitchFamily="18" charset="0"/>
                  </a:rPr>
                  <a:t>=120</a:t>
                </a:r>
                <a:r>
                  <a:rPr lang="en-US" sz="1200" dirty="0"/>
                  <a:t>M</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66</a:t>
            </a:fld>
            <a:endParaRPr lang="en-US" altLang="zh-CN"/>
          </a:p>
        </p:txBody>
      </p:sp>
    </p:spTree>
    <p:extLst>
      <p:ext uri="{BB962C8B-B14F-4D97-AF65-F5344CB8AC3E}">
        <p14:creationId xmlns:p14="http://schemas.microsoft.com/office/powerpoint/2010/main" val="235084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200" i="1" smtClean="0">
                          <a:solidFill>
                            <a:prstClr val="black"/>
                          </a:solidFill>
                          <a:latin typeface="Cambria Math" panose="02040503050406030204" pitchFamily="18" charset="0"/>
                        </a:rPr>
                        <m:t>3</m:t>
                      </m:r>
                      <m:r>
                        <a:rPr lang="en-US" altLang="zh-TW" sz="1200" i="1">
                          <a:solidFill>
                            <a:prstClr val="black"/>
                          </a:solidFill>
                          <a:latin typeface="Cambria Math" panose="02040503050406030204" pitchFamily="18" charset="0"/>
                          <a:ea typeface="Cambria Math" panose="02040503050406030204" pitchFamily="18" charset="0"/>
                        </a:rPr>
                        <m:t>×</m:t>
                      </m:r>
                      <m:r>
                        <a:rPr lang="en-US" altLang="zh-TW" sz="1200" i="1" smtClean="0">
                          <a:solidFill>
                            <a:prstClr val="black"/>
                          </a:solidFill>
                          <a:latin typeface="Cambria Math" panose="02040503050406030204" pitchFamily="18" charset="0"/>
                          <a:ea typeface="Cambria Math" panose="02040503050406030204" pitchFamily="18" charset="0"/>
                        </a:rPr>
                        <m:t>3×2=182</m:t>
                      </m:r>
                      <m:r>
                        <a:rPr lang="en-US" altLang="zh-TW" sz="1200" i="1">
                          <a:solidFill>
                            <a:prstClr val="black"/>
                          </a:solidFill>
                          <a:latin typeface="Cambria Math" panose="02040503050406030204" pitchFamily="18" charset="0"/>
                          <a:ea typeface="Cambria Math" panose="02040503050406030204" pitchFamily="18" charset="0"/>
                        </a:rPr>
                        <m:t>×</m:t>
                      </m:r>
                      <m:r>
                        <a:rPr lang="en-US" altLang="zh-TW" sz="1200" i="1" smtClean="0">
                          <a:solidFill>
                            <a:prstClr val="black"/>
                          </a:solidFill>
                          <a:latin typeface="Cambria Math" panose="02040503050406030204" pitchFamily="18" charset="0"/>
                          <a:ea typeface="Cambria Math" panose="02040503050406030204" pitchFamily="18" charset="0"/>
                        </a:rPr>
                        <m:t>4=8</m:t>
                      </m:r>
                    </m:oMath>
                  </m:oMathPara>
                </a14:m>
                <a:endParaRPr lang="zh-TW" altLang="en-US" sz="1200" dirty="0">
                  <a:solidFill>
                    <a:prstClr val="black"/>
                  </a:solidFill>
                  <a:latin typeface="Calibri" panose="020F0502020204030204"/>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a:solidFill>
                    <a:prstClr val="black"/>
                  </a:solidFill>
                  <a:latin typeface="Calibri" panose="020F0502020204030204"/>
                  <a:ea typeface="新細明體" panose="02020500000000000000" pitchFamily="18" charset="-120"/>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i="0">
                    <a:solidFill>
                      <a:prstClr val="black"/>
                    </a:solidFill>
                    <a:latin typeface="Cambria Math" panose="02040503050406030204" pitchFamily="18" charset="0"/>
                  </a:rPr>
                  <a:t>3</a:t>
                </a:r>
                <a:r>
                  <a:rPr lang="en-US" altLang="zh-TW" sz="1200" i="0">
                    <a:solidFill>
                      <a:prstClr val="black"/>
                    </a:solidFill>
                    <a:latin typeface="Cambria Math" panose="02040503050406030204" pitchFamily="18" charset="0"/>
                    <a:ea typeface="Cambria Math" panose="02040503050406030204" pitchFamily="18" charset="0"/>
                  </a:rPr>
                  <a:t>×3×2=182×4=8</a:t>
                </a:r>
                <a:endParaRPr lang="zh-TW" altLang="en-US" sz="1200" dirty="0">
                  <a:solidFill>
                    <a:prstClr val="black"/>
                  </a:solidFill>
                  <a:latin typeface="Calibri" panose="020F0502020204030204"/>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a:solidFill>
                    <a:prstClr val="black"/>
                  </a:solidFill>
                  <a:latin typeface="Calibri" panose="020F0502020204030204"/>
                  <a:ea typeface="新細明體" panose="02020500000000000000" pitchFamily="18" charset="-120"/>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67</a:t>
            </a:fld>
            <a:endParaRPr lang="en-US" altLang="zh-CN"/>
          </a:p>
        </p:txBody>
      </p:sp>
    </p:spTree>
    <p:extLst>
      <p:ext uri="{BB962C8B-B14F-4D97-AF65-F5344CB8AC3E}">
        <p14:creationId xmlns:p14="http://schemas.microsoft.com/office/powerpoint/2010/main" val="1565431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every single node, there are multiple paths, each of which may or may not contribute to the overall output. So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23814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[(CONV-RELU)*N-POOL?]*M-(FC-RELU)*K,SOFTMAX, where N is usually up to ~5, M is large, K &lt;= 3</a:t>
            </a:r>
          </a:p>
          <a:p>
            <a:endParaRPr lang="en-US" dirty="0"/>
          </a:p>
          <a:p>
            <a:pPr lvl="1"/>
            <a:r>
              <a:rPr lang="en-US" dirty="0"/>
              <a:t>But recent architectures (</a:t>
            </a:r>
            <a:r>
              <a:rPr lang="en-US" dirty="0" err="1"/>
              <a:t>ResNet</a:t>
            </a:r>
            <a:r>
              <a:rPr lang="en-US" dirty="0"/>
              <a:t>/</a:t>
            </a:r>
            <a:r>
              <a:rPr lang="en-US" dirty="0" err="1"/>
              <a:t>GoogLeNet</a:t>
            </a:r>
            <a:r>
              <a:rPr lang="en-US" dirty="0"/>
              <a:t>) challenge this paradigm</a:t>
            </a:r>
          </a:p>
          <a:p>
            <a:pPr lvl="1"/>
            <a:endParaRPr lang="en-US" dirty="0"/>
          </a:p>
          <a:p>
            <a:pPr lvl="1"/>
            <a:endParaRPr lang="en-US" dirty="0"/>
          </a:p>
          <a:p>
            <a:pPr lvl="1"/>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75</a:t>
            </a:fld>
            <a:endParaRPr lang="en-US" altLang="zh-CN"/>
          </a:p>
        </p:txBody>
      </p:sp>
    </p:spTree>
    <p:extLst>
      <p:ext uri="{BB962C8B-B14F-4D97-AF65-F5344CB8AC3E}">
        <p14:creationId xmlns:p14="http://schemas.microsoft.com/office/powerpoint/2010/main" val="1263424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kern="0" dirty="0"/>
              <a:t>CNN is the dominant modeling paradigm for perception tasks in modern CV (detection, classification, tracking, segmentation)</a:t>
            </a:r>
            <a:endParaRPr lang="en-US" dirty="0"/>
          </a:p>
          <a:p>
            <a:r>
              <a:rPr lang="en-US" dirty="0" err="1"/>
              <a:t>ConvNets</a:t>
            </a:r>
            <a:r>
              <a:rPr lang="en-US" dirty="0"/>
              <a:t> stack multiple CONV,POOL,FC layers</a:t>
            </a:r>
          </a:p>
          <a:p>
            <a:r>
              <a:rPr lang="en-US" dirty="0"/>
              <a:t>Recent trend: smaller filters, more layers, no POOL/FC layers (just CONV)</a:t>
            </a:r>
          </a:p>
          <a:p>
            <a:endParaRPr lang="en-SE" dirty="0"/>
          </a:p>
          <a:p>
            <a:endParaRPr lang="en-US" dirty="0"/>
          </a:p>
          <a:p>
            <a:r>
              <a:rPr lang="en-US" dirty="0"/>
              <a:t> </a:t>
            </a:r>
          </a:p>
          <a:p>
            <a:r>
              <a:rPr lang="en-US" dirty="0"/>
              <a:t>That is, when F=3, then using P=1 will retain the original size of the input. When F=5, P=2. </a:t>
            </a:r>
          </a:p>
          <a:p>
            <a:r>
              <a:rPr lang="en-US" dirty="0"/>
              <a:t>Note that this discards 75% of the activations in an input volume (due to </a:t>
            </a:r>
            <a:r>
              <a:rPr lang="en-US" dirty="0" err="1"/>
              <a:t>downsampling</a:t>
            </a:r>
            <a:r>
              <a:rPr lang="en-US" dirty="0"/>
              <a:t> by 2 in both width and height). Only use bigger filter sizes (such as 7x7 or 11x11) on the very first conv layer that is looking at the input image.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76</a:t>
            </a:fld>
            <a:endParaRPr lang="en-US" altLang="zh-CN"/>
          </a:p>
        </p:txBody>
      </p:sp>
    </p:spTree>
    <p:extLst>
      <p:ext uri="{BB962C8B-B14F-4D97-AF65-F5344CB8AC3E}">
        <p14:creationId xmlns:p14="http://schemas.microsoft.com/office/powerpoint/2010/main" val="3855035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Misc</a:t>
            </a:r>
            <a:r>
              <a:rPr lang="en-US" dirty="0"/>
              <a:t> memory, such as the image data batches, perhaps their augmented versions, etc.</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77</a:t>
            </a:fld>
            <a:endParaRPr lang="en-US" altLang="zh-CN"/>
          </a:p>
        </p:txBody>
      </p:sp>
    </p:spTree>
    <p:extLst>
      <p:ext uri="{BB962C8B-B14F-4D97-AF65-F5344CB8AC3E}">
        <p14:creationId xmlns:p14="http://schemas.microsoft.com/office/powerpoint/2010/main" val="3434254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79</a:t>
            </a:fld>
            <a:endParaRPr lang="en-US" altLang="zh-CN"/>
          </a:p>
        </p:txBody>
      </p:sp>
    </p:spTree>
    <p:extLst>
      <p:ext uri="{BB962C8B-B14F-4D97-AF65-F5344CB8AC3E}">
        <p14:creationId xmlns:p14="http://schemas.microsoft.com/office/powerpoint/2010/main" val="2272213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Combining CNN and RNN results in </a:t>
            </a:r>
            <a:r>
              <a:rPr lang="en-US" dirty="0">
                <a:solidFill>
                  <a:srgbClr val="FF0000"/>
                </a:solidFill>
              </a:rPr>
              <a:t>Convolutional RNN</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RNN can process variable-length input sequence, suitable for tasks such as machine translation and speech recognition.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80</a:t>
            </a:fld>
            <a:endParaRPr lang="en-US" altLang="zh-CN"/>
          </a:p>
        </p:txBody>
      </p:sp>
    </p:spTree>
    <p:extLst>
      <p:ext uri="{BB962C8B-B14F-4D97-AF65-F5344CB8AC3E}">
        <p14:creationId xmlns:p14="http://schemas.microsoft.com/office/powerpoint/2010/main" val="3285675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𝑊</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a:t>
                </a:r>
                <a:r>
                  <a:rPr lang="en-SE" sz="1200" dirty="0"/>
                  <a:t>https://en.wikipedia.org/wiki/Recurrent_neural_network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a:latin typeface="Cambria Math" panose="02040503050406030204" pitchFamily="18" charset="0"/>
                  </a:rPr>
                  <a:t>ℎ_𝑡=𝑓_𝑊 (ℎ_(𝑡</a:t>
                </a:r>
                <a:r>
                  <a:rPr lang="en-US" i="0">
                    <a:latin typeface="Cambria Math" panose="02040503050406030204" pitchFamily="18" charset="0"/>
                  </a:rPr>
                  <a:t>−1</a:t>
                </a:r>
                <a:r>
                  <a:rPr lang="en-US" b="0" i="0">
                    <a:latin typeface="Cambria Math" panose="02040503050406030204" pitchFamily="18" charset="0"/>
                  </a:rPr>
                  <a:t>),𝑥_𝑡)</a:t>
                </a:r>
                <a:r>
                  <a:rPr lang="en-US" dirty="0"/>
                  <a:t> </a:t>
                </a:r>
                <a:r>
                  <a:rPr lang="en-SE" sz="1200" dirty="0"/>
                  <a:t>https://en.wikipedia.org/wiki/Recurrent_neural_network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82</a:t>
            </a:fld>
            <a:endParaRPr lang="en-US" altLang="zh-CN"/>
          </a:p>
        </p:txBody>
      </p:sp>
    </p:spTree>
    <p:extLst>
      <p:ext uri="{BB962C8B-B14F-4D97-AF65-F5344CB8AC3E}">
        <p14:creationId xmlns:p14="http://schemas.microsoft.com/office/powerpoint/2010/main" val="295332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Input </a:t>
                </a:r>
                <a:r>
                  <a:rPr lang="en-US" dirty="0" err="1"/>
                  <a:t>encoding:e.g</a:t>
                </a:r>
                <a:r>
                  <a:rPr lang="en-US" dirty="0"/>
                  <a:t>. a 128x128 pixel color image is a 128x128x3 tensor, encoded as a vector of 128*128*3=49152 8-bit integers; a greyscale image is a 128x128x1 tensor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a number of color space encodings, incl. RGB, HSV, CMYK, etc.</a:t>
                </a:r>
              </a:p>
              <a:p>
                <a:endParaRPr lang="en-US" dirty="0"/>
              </a:p>
              <a:p>
                <a:pPr lvl="1"/>
                <a:r>
                  <a:rPr lang="en-US" dirty="0"/>
                  <a:t>A color image is a 3D tensor encoded as a vector of integers between [0, 255] (assuming 8-bit pixel depth) denoting pixel intensities for 3 RGB channels, e.g. a 128x128 pixel color image is a 128x128x3 tensor, encoded as a vector of size 128*128*3=49152</a:t>
                </a:r>
              </a:p>
              <a:p>
                <a:pPr lvl="1"/>
                <a:r>
                  <a:rPr lang="en-US" dirty="0"/>
                  <a:t>A greyscale image is a 128x128x1 tensor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Right: a </a:t>
                </a:r>
                <a14:m>
                  <m:oMath xmlns:m="http://schemas.openxmlformats.org/officeDocument/2006/math">
                    <m:r>
                      <a:rPr lang="en-US" altLang="zh-CN" i="1">
                        <a:latin typeface="Cambria Math" panose="02040503050406030204" pitchFamily="18" charset="0"/>
                      </a:rPr>
                      <m:t>4×4</m:t>
                    </m:r>
                  </m:oMath>
                </a14:m>
                <a:r>
                  <a:rPr lang="en-US" altLang="zh-CN" dirty="0"/>
                  <a:t> pixels color image w. volume </a:t>
                </a:r>
                <a14:m>
                  <m:oMath xmlns:m="http://schemas.openxmlformats.org/officeDocument/2006/math">
                    <m:r>
                      <a:rPr lang="en-US" altLang="zh-CN" i="1">
                        <a:latin typeface="Cambria Math" panose="02040503050406030204" pitchFamily="18" charset="0"/>
                      </a:rPr>
                      <m:t>4×4×3</m:t>
                    </m:r>
                  </m:oMath>
                </a14:m>
                <a:r>
                  <a:rPr lang="en-US" altLang="zh-CN" dirty="0"/>
                  <a:t>, w. </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Right: a </a:t>
                </a:r>
                <a:r>
                  <a:rPr lang="en-US" altLang="zh-CN" i="0">
                    <a:latin typeface="Cambria Math" panose="02040503050406030204" pitchFamily="18" charset="0"/>
                  </a:rPr>
                  <a:t>4×4</a:t>
                </a:r>
                <a:r>
                  <a:rPr lang="en-US" altLang="zh-CN" dirty="0"/>
                  <a:t> pixels color image w. volume </a:t>
                </a:r>
                <a:r>
                  <a:rPr lang="en-US" altLang="zh-CN" i="0">
                    <a:latin typeface="Cambria Math" panose="02040503050406030204" pitchFamily="18" charset="0"/>
                  </a:rPr>
                  <a:t>4×4×3</a:t>
                </a:r>
                <a:r>
                  <a:rPr lang="en-US" altLang="zh-CN" dirty="0"/>
                  <a:t>, w. </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1046793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each timestep, we sample from the prob distribution of the output to generate the next input char. (Here we assume the char w. highest prob is always selected at each timestep, but it is possible to select the other choices)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83</a:t>
            </a:fld>
            <a:endParaRPr lang="en-US" altLang="zh-CN"/>
          </a:p>
        </p:txBody>
      </p:sp>
    </p:spTree>
    <p:extLst>
      <p:ext uri="{BB962C8B-B14F-4D97-AF65-F5344CB8AC3E}">
        <p14:creationId xmlns:p14="http://schemas.microsoft.com/office/powerpoint/2010/main" val="3159734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84</a:t>
            </a:fld>
            <a:endParaRPr lang="en-US" altLang="zh-CN"/>
          </a:p>
        </p:txBody>
      </p:sp>
    </p:spTree>
    <p:extLst>
      <p:ext uri="{BB962C8B-B14F-4D97-AF65-F5344CB8AC3E}">
        <p14:creationId xmlns:p14="http://schemas.microsoft.com/office/powerpoint/2010/main" val="4197737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86</a:t>
            </a:fld>
            <a:endParaRPr lang="en-US" altLang="zh-CN"/>
          </a:p>
        </p:txBody>
      </p:sp>
    </p:spTree>
    <p:extLst>
      <p:ext uri="{BB962C8B-B14F-4D97-AF65-F5344CB8AC3E}">
        <p14:creationId xmlns:p14="http://schemas.microsoft.com/office/powerpoint/2010/main" val="255698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Convolution of a filter/kernel </a:t>
                </a:r>
                <a14:m>
                  <m:oMath xmlns:m="http://schemas.openxmlformats.org/officeDocument/2006/math">
                    <m:r>
                      <a:rPr lang="en-US" i="1" dirty="0" smtClean="0">
                        <a:latin typeface="Cambria Math" panose="02040503050406030204" pitchFamily="18" charset="0"/>
                      </a:rPr>
                      <m:t>𝑤</m:t>
                    </m:r>
                  </m:oMath>
                </a14:m>
                <a:r>
                  <a:rPr lang="en-US" dirty="0"/>
                  <a:t> w. size </a:t>
                </a:r>
                <a14:m>
                  <m:oMath xmlns:m="http://schemas.openxmlformats.org/officeDocument/2006/math">
                    <m:r>
                      <a:rPr lang="en-US" i="1" dirty="0" smtClean="0">
                        <a:latin typeface="Cambria Math" panose="02040503050406030204" pitchFamily="18" charset="0"/>
                      </a:rPr>
                      <m:t>2</m:t>
                    </m:r>
                    <m:r>
                      <a:rPr lang="en-US" i="1" dirty="0" smtClean="0">
                        <a:latin typeface="Cambria Math" panose="02040503050406030204" pitchFamily="18" charset="0"/>
                      </a:rPr>
                      <m:t>𝑎</m:t>
                    </m:r>
                    <m:r>
                      <a:rPr lang="en-US" b="0" i="1" dirty="0" smtClean="0">
                        <a:latin typeface="Cambria Math" panose="02040503050406030204" pitchFamily="18" charset="0"/>
                      </a:rPr>
                      <m:t>×</m:t>
                    </m:r>
                    <m:r>
                      <a:rPr lang="en-US" i="1" dirty="0" smtClean="0">
                        <a:latin typeface="Cambria Math" panose="02040503050406030204" pitchFamily="18" charset="0"/>
                      </a:rPr>
                      <m:t>2</m:t>
                    </m:r>
                    <m:r>
                      <a:rPr lang="en-US" i="1" dirty="0" smtClean="0">
                        <a:latin typeface="Cambria Math" panose="02040503050406030204" pitchFamily="18" charset="0"/>
                      </a:rPr>
                      <m:t>𝑏</m:t>
                    </m:r>
                  </m:oMath>
                </a14:m>
                <a:r>
                  <a:rPr lang="en-US" dirty="0"/>
                  <a:t> w. a 2D image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𝑦</m:t>
                    </m:r>
                    <m:r>
                      <a:rPr lang="en-US" i="1" dirty="0">
                        <a:latin typeface="Cambria Math" panose="02040503050406030204" pitchFamily="18" charset="0"/>
                      </a:rPr>
                      <m:t>)</m:t>
                    </m:r>
                  </m:oMath>
                </a14:m>
                <a:r>
                  <a:rPr lang="en-US" dirty="0"/>
                  <a:t> generates another filtered 2D image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𝑥</m:t>
                    </m:r>
                    <m:r>
                      <a:rPr lang="en-US" i="1" dirty="0" err="1" smtClean="0">
                        <a:latin typeface="Cambria Math" panose="02040503050406030204" pitchFamily="18" charset="0"/>
                      </a:rPr>
                      <m:t>,</m:t>
                    </m:r>
                    <m:r>
                      <a:rPr lang="en-US" i="1" dirty="0" err="1" smtClean="0">
                        <a:latin typeface="Cambria Math" panose="02040503050406030204" pitchFamily="18" charset="0"/>
                      </a:rPr>
                      <m:t>𝑦</m:t>
                    </m:r>
                    <m:r>
                      <a:rPr lang="en-US" i="1" dirty="0" smtClean="0">
                        <a:latin typeface="Cambria Math" panose="02040503050406030204" pitchFamily="18" charset="0"/>
                      </a:rPr>
                      <m:t>)</m:t>
                    </m:r>
                  </m:oMath>
                </a14:m>
                <a:r>
                  <a:rPr lang="en-US" dirty="0"/>
                  <a:t>, by elementwise multiplying corresponding elements then summing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of w. an input image/volume generates another filtered output volume, by </a:t>
                </a:r>
                <a:r>
                  <a:rPr lang="en-US" altLang="zh-CN" sz="1200" dirty="0"/>
                  <a:t>Fig shows convolution operation of </a:t>
                </a:r>
                <a14:m>
                  <m:oMath xmlns:m="http://schemas.openxmlformats.org/officeDocument/2006/math">
                    <m:r>
                      <a:rPr lang="en-US" altLang="zh-CN" sz="1200">
                        <a:latin typeface="Cambria Math" panose="02040503050406030204" pitchFamily="18" charset="0"/>
                      </a:rPr>
                      <m:t>3×3</m:t>
                    </m:r>
                  </m:oMath>
                </a14:m>
                <a:r>
                  <a:rPr lang="en-US" altLang="zh-CN" sz="1200" dirty="0"/>
                  <a:t> filter w. a greyscale image patch produces an output </a:t>
                </a:r>
                <a14:m>
                  <m:oMath xmlns:m="http://schemas.openxmlformats.org/officeDocument/2006/math">
                    <m:r>
                      <a:rPr lang="en-US" altLang="zh-CN" sz="1200">
                        <a:latin typeface="Cambria Math" panose="02040503050406030204" pitchFamily="18" charset="0"/>
                      </a:rPr>
                      <m:t>−8</m:t>
                    </m:r>
                  </m:oMath>
                </a14:m>
                <a:endParaRPr lang="en-SE" dirty="0"/>
              </a:p>
              <a:p>
                <a:endParaRPr lang="en-US" dirty="0"/>
              </a:p>
              <a:p>
                <a:pPr lv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𝑑</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m:t>
                          </m:r>
                        </m:sub>
                        <m:sup>
                          <m:r>
                            <a:rPr lang="en-US" b="0" i="1" smtClean="0">
                              <a:latin typeface="Cambria Math" panose="02040503050406030204" pitchFamily="18" charset="0"/>
                            </a:rPr>
                            <m:t>𝑎</m:t>
                          </m:r>
                        </m:sup>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𝑑</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𝑏</m:t>
                              </m:r>
                            </m:sub>
                            <m:sup>
                              <m:r>
                                <a:rPr lang="en-US" b="0" i="1" smtClean="0">
                                  <a:latin typeface="Cambria Math" panose="02040503050406030204" pitchFamily="18" charset="0"/>
                                </a:rPr>
                                <m:t>𝑏</m:t>
                              </m:r>
                            </m:sup>
                            <m:e>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rPr>
                                    <m:t>𝑑𝑥</m:t>
                                  </m:r>
                                  <m:r>
                                    <a:rPr lang="en-US" b="0" i="1" smtClean="0">
                                      <a:latin typeface="Cambria Math" panose="02040503050406030204" pitchFamily="18" charset="0"/>
                                    </a:rPr>
                                    <m:t>,</m:t>
                                  </m:r>
                                  <m:r>
                                    <a:rPr lang="en-US" b="0" i="1" smtClean="0">
                                      <a:latin typeface="Cambria Math" panose="02040503050406030204" pitchFamily="18" charset="0"/>
                                    </a:rPr>
                                    <m:t>𝑑𝑦</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𝑑𝑥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𝑑𝑦</m:t>
                                  </m:r>
                                </m:e>
                              </m:d>
                            </m:e>
                          </m:nary>
                        </m:e>
                      </m:nary>
                    </m:oMath>
                  </m:oMathPara>
                </a14:m>
                <a:endParaRPr lang="en-US" b="0" dirty="0"/>
              </a:p>
              <a:p>
                <a:endParaRPr lang="en-SE" dirty="0"/>
              </a:p>
            </p:txBody>
          </p:sp>
        </mc:Choice>
        <mc:Fallback xmlns="">
          <p:sp>
            <p:nvSpPr>
              <p:cNvPr id="3" name="Notes Placeholder 2"/>
              <p:cNvSpPr>
                <a:spLocks noGrp="1"/>
              </p:cNvSpPr>
              <p:nvPr>
                <p:ph type="body" idx="1"/>
              </p:nvPr>
            </p:nvSpPr>
            <p:spPr/>
            <p:txBody>
              <a:bodyPr/>
              <a:lstStyle/>
              <a:p>
                <a:r>
                  <a:rPr lang="en-US" dirty="0"/>
                  <a:t>Convolution of a filter/kernel </a:t>
                </a:r>
                <a:r>
                  <a:rPr lang="en-US" i="0" dirty="0">
                    <a:latin typeface="Cambria Math" panose="02040503050406030204" pitchFamily="18" charset="0"/>
                  </a:rPr>
                  <a:t>𝑤</a:t>
                </a:r>
                <a:r>
                  <a:rPr lang="en-US" dirty="0"/>
                  <a:t> w. size </a:t>
                </a:r>
                <a:r>
                  <a:rPr lang="en-US" i="0" dirty="0">
                    <a:latin typeface="Cambria Math" panose="02040503050406030204" pitchFamily="18" charset="0"/>
                  </a:rPr>
                  <a:t>2𝑎</a:t>
                </a:r>
                <a:r>
                  <a:rPr lang="en-US" b="0" i="0" dirty="0">
                    <a:latin typeface="Cambria Math" panose="02040503050406030204" pitchFamily="18" charset="0"/>
                  </a:rPr>
                  <a:t>×</a:t>
                </a:r>
                <a:r>
                  <a:rPr lang="en-US" i="0" dirty="0">
                    <a:latin typeface="Cambria Math" panose="02040503050406030204" pitchFamily="18" charset="0"/>
                  </a:rPr>
                  <a:t>2𝑏</a:t>
                </a:r>
                <a:r>
                  <a:rPr lang="en-US" dirty="0"/>
                  <a:t> w. a 2D image </a:t>
                </a:r>
                <a:r>
                  <a:rPr lang="en-US" i="0" dirty="0">
                    <a:latin typeface="Cambria Math" panose="02040503050406030204" pitchFamily="18" charset="0"/>
                  </a:rPr>
                  <a:t>𝑓(</a:t>
                </a:r>
                <a:r>
                  <a:rPr lang="en-US" i="0" dirty="0" err="1">
                    <a:latin typeface="Cambria Math" panose="02040503050406030204" pitchFamily="18" charset="0"/>
                  </a:rPr>
                  <a:t>𝑥,𝑦</a:t>
                </a:r>
                <a:r>
                  <a:rPr lang="en-US" i="0" dirty="0">
                    <a:latin typeface="Cambria Math" panose="02040503050406030204" pitchFamily="18" charset="0"/>
                  </a:rPr>
                  <a:t>)</a:t>
                </a:r>
                <a:r>
                  <a:rPr lang="en-US" dirty="0"/>
                  <a:t> generates another filtered 2D image </a:t>
                </a:r>
                <a:r>
                  <a:rPr lang="en-US" i="0" dirty="0">
                    <a:latin typeface="Cambria Math" panose="02040503050406030204" pitchFamily="18" charset="0"/>
                  </a:rPr>
                  <a:t>𝑔(</a:t>
                </a:r>
                <a:r>
                  <a:rPr lang="en-US" i="0" dirty="0" err="1">
                    <a:latin typeface="Cambria Math" panose="02040503050406030204" pitchFamily="18" charset="0"/>
                  </a:rPr>
                  <a:t>𝑥,𝑦</a:t>
                </a:r>
                <a:r>
                  <a:rPr lang="en-US" i="0" dirty="0">
                    <a:latin typeface="Cambria Math" panose="02040503050406030204" pitchFamily="18" charset="0"/>
                  </a:rPr>
                  <a:t>)</a:t>
                </a:r>
                <a:r>
                  <a:rPr lang="en-US" dirty="0"/>
                  <a:t>, by elementwise multiplying corresponding elements then summing them:</a:t>
                </a:r>
              </a:p>
              <a:p>
                <a:pPr lvl="1"/>
                <a:r>
                  <a:rPr lang="en-US" b="0" i="0">
                    <a:latin typeface="Cambria Math" panose="02040503050406030204" pitchFamily="18" charset="0"/>
                  </a:rPr>
                  <a:t>𝑔(𝑥,𝑦)=𝑤∗𝑓(𝑥,𝑦)=∑2_(𝑑𝑥=−𝑎)^𝑎▒∑_(𝑑𝑦=−𝑏)^𝑏▒𝑤(𝑑𝑥,𝑑𝑦)𝑓(𝑥+𝑑𝑥,𝑦+𝑑𝑦) </a:t>
                </a:r>
                <a:endParaRPr lang="en-US" b="0"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299037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spc="-5" dirty="0"/>
              <a:t>A CNN (also called </a:t>
            </a:r>
            <a:r>
              <a:rPr lang="en-US" sz="2000" spc="-5" dirty="0" err="1"/>
              <a:t>ConvNet</a:t>
            </a:r>
            <a:r>
              <a:rPr lang="en-US" sz="2000" spc="-5" dirty="0"/>
              <a:t>) </a:t>
            </a:r>
            <a:r>
              <a:rPr lang="en-US" altLang="zh-CN" kern="0" dirty="0"/>
              <a:t>Combination of convolution (CONV), pooling, and rectification stages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a:t>
            </a:fld>
            <a:endParaRPr lang="en-US" altLang="zh-CN"/>
          </a:p>
        </p:txBody>
      </p:sp>
    </p:spTree>
    <p:extLst>
      <p:ext uri="{BB962C8B-B14F-4D97-AF65-F5344CB8AC3E}">
        <p14:creationId xmlns:p14="http://schemas.microsoft.com/office/powerpoint/2010/main" val="234574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redundant</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170389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5" dirty="0">
                    <a:solidFill>
                      <a:schemeClr val="tx1"/>
                    </a:solidFill>
                    <a:latin typeface="Arial"/>
                    <a:cs typeface="Arial"/>
                  </a:rPr>
                  <a:t>In contrast to a CONV filter, which </a:t>
                </a:r>
                <a:r>
                  <a:rPr lang="en-US" sz="1200" spc="-5" dirty="0">
                    <a:latin typeface="Arial"/>
                    <a:cs typeface="Arial"/>
                  </a:rPr>
                  <a:t>always has the same depth </a:t>
                </a:r>
                <a14:m>
                  <m:oMath xmlns:m="http://schemas.openxmlformats.org/officeDocument/2006/math">
                    <m:sSub>
                      <m:sSubPr>
                        <m:ctrlPr>
                          <a:rPr lang="en-US" sz="1200" b="0" i="1" spc="-5" smtClean="0">
                            <a:latin typeface="Cambria Math" panose="02040503050406030204" pitchFamily="18" charset="0"/>
                            <a:cs typeface="Arial"/>
                          </a:rPr>
                        </m:ctrlPr>
                      </m:sSubPr>
                      <m:e>
                        <m:r>
                          <a:rPr lang="en-US" sz="1200" b="0" i="1" spc="-5" smtClean="0">
                            <a:latin typeface="Cambria Math" panose="02040503050406030204" pitchFamily="18" charset="0"/>
                            <a:cs typeface="Arial"/>
                          </a:rPr>
                          <m:t>𝐷</m:t>
                        </m:r>
                      </m:e>
                      <m:sub>
                        <m:r>
                          <a:rPr lang="en-US" sz="1200" b="0" i="1" spc="-5" smtClean="0">
                            <a:latin typeface="Cambria Math" panose="02040503050406030204" pitchFamily="18" charset="0"/>
                            <a:cs typeface="Arial"/>
                          </a:rPr>
                          <m:t>1</m:t>
                        </m:r>
                      </m:sub>
                    </m:sSub>
                  </m:oMath>
                </a14:m>
                <a:r>
                  <a:rPr lang="en-US" sz="1200" spc="-5" dirty="0">
                    <a:latin typeface="Arial"/>
                    <a:cs typeface="Arial"/>
                  </a:rPr>
                  <a:t> as the input volume, and output volume has depth </a:t>
                </a:r>
                <a14:m>
                  <m:oMath xmlns:m="http://schemas.openxmlformats.org/officeDocument/2006/math">
                    <m:sSub>
                      <m:sSubPr>
                        <m:ctrlPr>
                          <a:rPr lang="en-US" sz="1200" b="0" i="1" spc="-5" smtClean="0">
                            <a:latin typeface="Cambria Math" panose="02040503050406030204" pitchFamily="18" charset="0"/>
                            <a:cs typeface="Arial"/>
                          </a:rPr>
                        </m:ctrlPr>
                      </m:sSubPr>
                      <m:e>
                        <m:r>
                          <a:rPr lang="en-US" sz="1200" b="0" i="1" spc="-5" smtClean="0">
                            <a:latin typeface="Cambria Math" panose="02040503050406030204" pitchFamily="18" charset="0"/>
                            <a:cs typeface="Arial"/>
                          </a:rPr>
                          <m:t>𝐷</m:t>
                        </m:r>
                      </m:e>
                      <m:sub>
                        <m:r>
                          <a:rPr lang="en-US" sz="1200" b="0" i="1" spc="-5" smtClean="0">
                            <a:latin typeface="Cambria Math" panose="02040503050406030204" pitchFamily="18" charset="0"/>
                            <a:cs typeface="Arial"/>
                          </a:rPr>
                          <m:t>2</m:t>
                        </m:r>
                      </m:sub>
                    </m:sSub>
                    <m:r>
                      <a:rPr lang="en-US" sz="1200" b="0" i="1" spc="-5" smtClean="0">
                        <a:latin typeface="Cambria Math" panose="02040503050406030204" pitchFamily="18" charset="0"/>
                        <a:cs typeface="Arial"/>
                      </a:rPr>
                      <m:t>=</m:t>
                    </m:r>
                    <m:r>
                      <a:rPr lang="en-US" sz="1200" b="0" i="1" spc="-5" smtClean="0">
                        <a:latin typeface="Cambria Math" panose="02040503050406030204" pitchFamily="18" charset="0"/>
                        <a:cs typeface="Arial"/>
                      </a:rPr>
                      <m:t>𝐾</m:t>
                    </m:r>
                  </m:oMath>
                </a14:m>
                <a:r>
                  <a:rPr lang="en-US" sz="1200" spc="-5" dirty="0">
                    <a:latin typeface="Arial"/>
                    <a:cs typeface="Arial"/>
                  </a:rPr>
                  <a:t>, the No. filters </a:t>
                </a:r>
                <a:r>
                  <a:rPr lang="en-US" dirty="0"/>
                  <a:t> So we often omit the filter depth in coding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5"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Each filter has the same number of channels (depth) as its input volume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number of filters always equals the depth (2) of its output volume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5" dirty="0">
                  <a:latin typeface="Arial"/>
                  <a:cs typeface="Arial"/>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5" dirty="0">
                    <a:solidFill>
                      <a:schemeClr val="tx1"/>
                    </a:solidFill>
                    <a:latin typeface="Arial"/>
                    <a:cs typeface="Arial"/>
                  </a:rPr>
                  <a:t>In contrast to a CONV filter, which </a:t>
                </a:r>
                <a:r>
                  <a:rPr lang="en-US" sz="1200" spc="-5" dirty="0">
                    <a:latin typeface="Arial"/>
                    <a:cs typeface="Arial"/>
                  </a:rPr>
                  <a:t>always has the same depth </a:t>
                </a:r>
                <a:r>
                  <a:rPr lang="en-US" sz="1200" b="0" i="0" spc="-5">
                    <a:latin typeface="Cambria Math" panose="02040503050406030204" pitchFamily="18" charset="0"/>
                    <a:cs typeface="Arial"/>
                  </a:rPr>
                  <a:t>𝐷_1</a:t>
                </a:r>
                <a:r>
                  <a:rPr lang="en-US" sz="1200" spc="-5" dirty="0">
                    <a:latin typeface="Arial"/>
                    <a:cs typeface="Arial"/>
                  </a:rPr>
                  <a:t> as the input volume, and output volume has depth </a:t>
                </a:r>
                <a:r>
                  <a:rPr lang="en-US" sz="1200" b="0" i="0" spc="-5">
                    <a:latin typeface="Cambria Math" panose="02040503050406030204" pitchFamily="18" charset="0"/>
                    <a:cs typeface="Arial"/>
                  </a:rPr>
                  <a:t>𝐷_2=𝐾</a:t>
                </a:r>
                <a:r>
                  <a:rPr lang="en-US" sz="1200" spc="-5" dirty="0">
                    <a:latin typeface="Arial"/>
                    <a:cs typeface="Arial"/>
                  </a:rPr>
                  <a:t>, the No. filters</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18</a:t>
            </a:fld>
            <a:endParaRPr lang="en-US" altLang="zh-CN"/>
          </a:p>
        </p:txBody>
      </p:sp>
    </p:spTree>
    <p:extLst>
      <p:ext uri="{BB962C8B-B14F-4D97-AF65-F5344CB8AC3E}">
        <p14:creationId xmlns:p14="http://schemas.microsoft.com/office/powerpoint/2010/main" val="230472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sz="1200" kern="0" dirty="0"/>
                  <a:t>Convolution of  </a:t>
                </a:r>
                <a14:m>
                  <m:oMath xmlns:m="http://schemas.openxmlformats.org/officeDocument/2006/math">
                    <m:r>
                      <a:rPr lang="en-US" sz="1200" i="1" kern="0" dirty="0" smtClean="0">
                        <a:latin typeface="Cambria Math" panose="02040503050406030204" pitchFamily="18" charset="0"/>
                      </a:rPr>
                      <m:t>3</m:t>
                    </m:r>
                    <m:r>
                      <a:rPr lang="en-US" sz="1200" i="1" kern="0" dirty="0" smtClean="0">
                        <a:latin typeface="Cambria Math" panose="02040503050406030204" pitchFamily="18" charset="0"/>
                      </a:rPr>
                      <m:t>×</m:t>
                    </m:r>
                    <m:r>
                      <a:rPr lang="en-US" sz="1200" i="1" kern="0" dirty="0" smtClean="0">
                        <a:latin typeface="Cambria Math" panose="02040503050406030204" pitchFamily="18" charset="0"/>
                      </a:rPr>
                      <m:t>3</m:t>
                    </m:r>
                    <m:r>
                      <a:rPr lang="en-US" sz="1200" i="1" kern="0" dirty="0">
                        <a:latin typeface="Cambria Math" panose="02040503050406030204" pitchFamily="18" charset="0"/>
                      </a:rPr>
                      <m:t>×</m:t>
                    </m:r>
                    <m:r>
                      <a:rPr lang="en-US" sz="1200" i="1" kern="0" dirty="0" smtClean="0">
                        <a:latin typeface="Cambria Math" panose="02040503050406030204" pitchFamily="18" charset="0"/>
                      </a:rPr>
                      <m:t>3</m:t>
                    </m:r>
                  </m:oMath>
                </a14:m>
                <a:r>
                  <a:rPr lang="en-US" sz="1200" kern="0" dirty="0"/>
                  <a:t> filter on a input volume w. stride </a:t>
                </a:r>
                <a14:m>
                  <m:oMath xmlns:m="http://schemas.openxmlformats.org/officeDocument/2006/math">
                    <m:r>
                      <a:rPr lang="en-US" sz="1200" i="1" kern="0" smtClean="0">
                        <a:latin typeface="Cambria Math" panose="02040503050406030204" pitchFamily="18" charset="0"/>
                      </a:rPr>
                      <m:t>𝑆</m:t>
                    </m:r>
                    <m:r>
                      <a:rPr lang="en-US" sz="1200" i="1" kern="0" smtClean="0">
                        <a:latin typeface="Cambria Math" panose="02040503050406030204" pitchFamily="18" charset="0"/>
                      </a:rPr>
                      <m:t>=</m:t>
                    </m:r>
                    <m:r>
                      <a:rPr lang="en-US" sz="1200" i="1" kern="0" smtClean="0">
                        <a:latin typeface="Cambria Math" panose="02040503050406030204" pitchFamily="18" charset="0"/>
                      </a:rPr>
                      <m:t>1</m:t>
                    </m:r>
                  </m:oMath>
                </a14:m>
                <a:r>
                  <a:rPr lang="en-US" sz="1200" kern="0" dirty="0"/>
                  <a:t>, padding </a:t>
                </a:r>
                <a14:m>
                  <m:oMath xmlns:m="http://schemas.openxmlformats.org/officeDocument/2006/math">
                    <m:r>
                      <a:rPr lang="en-US" sz="1200" i="1" kern="0" smtClean="0">
                        <a:latin typeface="Cambria Math" panose="02040503050406030204" pitchFamily="18" charset="0"/>
                      </a:rPr>
                      <m:t>𝑃</m:t>
                    </m:r>
                    <m:r>
                      <a:rPr lang="en-US" sz="1200" i="1" kern="0" smtClean="0">
                        <a:latin typeface="Cambria Math" panose="02040503050406030204" pitchFamily="18" charset="0"/>
                      </a:rPr>
                      <m:t>=</m:t>
                    </m:r>
                    <m:r>
                      <a:rPr lang="en-US" sz="1200" i="1" kern="0" smtClean="0">
                        <a:latin typeface="Cambria Math" panose="02040503050406030204" pitchFamily="18" charset="0"/>
                      </a:rPr>
                      <m:t>1</m:t>
                    </m:r>
                  </m:oMath>
                </a14:m>
                <a:r>
                  <a:rPr lang="en-US" sz="1200" kern="0" dirty="0"/>
                  <a:t>, produces a </a:t>
                </a:r>
                <a14:m>
                  <m:oMath xmlns:m="http://schemas.openxmlformats.org/officeDocument/2006/math">
                    <m:r>
                      <a:rPr lang="en-US" sz="1200" i="1" kern="0" dirty="0">
                        <a:latin typeface="Cambria Math" panose="02040503050406030204" pitchFamily="18" charset="0"/>
                      </a:rPr>
                      <m:t>𝑀</m:t>
                    </m:r>
                    <m:r>
                      <a:rPr lang="en-US" sz="1200" i="1" kern="0" dirty="0">
                        <a:latin typeface="Cambria Math" panose="02040503050406030204" pitchFamily="18" charset="0"/>
                      </a:rPr>
                      <m:t>×</m:t>
                    </m:r>
                    <m:r>
                      <a:rPr lang="en-US" sz="1200" i="1" kern="0" dirty="0">
                        <a:latin typeface="Cambria Math" panose="02040503050406030204" pitchFamily="18" charset="0"/>
                      </a:rPr>
                      <m:t>𝑁</m:t>
                    </m:r>
                    <m:r>
                      <a:rPr lang="en-US" sz="1200" i="1" kern="0" dirty="0">
                        <a:latin typeface="Cambria Math" panose="02040503050406030204" pitchFamily="18" charset="0"/>
                      </a:rPr>
                      <m:t>×</m:t>
                    </m:r>
                    <m:r>
                      <a:rPr lang="en-US" sz="1200" i="1" kern="0" dirty="0">
                        <a:latin typeface="Cambria Math" panose="02040503050406030204" pitchFamily="18" charset="0"/>
                      </a:rPr>
                      <m:t>3</m:t>
                    </m:r>
                  </m:oMath>
                </a14:m>
                <a:r>
                  <a:rPr lang="en-US" sz="1200" kern="0" dirty="0"/>
                  <a:t> output volume (since </a:t>
                </a:r>
                <a14:m>
                  <m:oMath xmlns:m="http://schemas.openxmlformats.org/officeDocument/2006/math">
                    <m:f>
                      <m:fPr>
                        <m:ctrlPr>
                          <a:rPr lang="en-US" altLang="zh-CN" sz="1200" i="1" kern="0">
                            <a:latin typeface="Cambria Math" panose="02040503050406030204" pitchFamily="18" charset="0"/>
                          </a:rPr>
                        </m:ctrlPr>
                      </m:fPr>
                      <m:num>
                        <m:r>
                          <a:rPr lang="en-US" altLang="zh-CN" sz="1200" i="1" kern="0">
                            <a:latin typeface="Cambria Math" panose="02040503050406030204" pitchFamily="18" charset="0"/>
                          </a:rPr>
                          <m:t>1</m:t>
                        </m:r>
                      </m:num>
                      <m:den>
                        <m:r>
                          <a:rPr lang="en-US" altLang="zh-CN" sz="1200" i="1" kern="0">
                            <a:latin typeface="Cambria Math" panose="02040503050406030204" pitchFamily="18" charset="0"/>
                          </a:rPr>
                          <m:t>1</m:t>
                        </m:r>
                      </m:den>
                    </m:f>
                    <m:d>
                      <m:dPr>
                        <m:ctrlPr>
                          <a:rPr lang="en-US" altLang="zh-CN" sz="1200" i="1" kern="0">
                            <a:latin typeface="Cambria Math" panose="02040503050406030204" pitchFamily="18" charset="0"/>
                          </a:rPr>
                        </m:ctrlPr>
                      </m:dPr>
                      <m:e>
                        <m:r>
                          <a:rPr lang="en-US" altLang="zh-CN" sz="1200" i="1" kern="0" smtClean="0">
                            <a:latin typeface="Cambria Math" panose="02040503050406030204" pitchFamily="18" charset="0"/>
                          </a:rPr>
                          <m:t>𝑀</m:t>
                        </m:r>
                        <m:r>
                          <a:rPr lang="en-US" altLang="zh-CN" sz="1200" i="1" kern="0">
                            <a:latin typeface="Cambria Math" panose="02040503050406030204" pitchFamily="18" charset="0"/>
                          </a:rPr>
                          <m:t>+</m:t>
                        </m:r>
                        <m:r>
                          <a:rPr lang="en-US" altLang="zh-CN" sz="1200" i="1" kern="0">
                            <a:latin typeface="Cambria Math" panose="02040503050406030204" pitchFamily="18" charset="0"/>
                          </a:rPr>
                          <m:t>2</m:t>
                        </m:r>
                        <m:r>
                          <a:rPr lang="en-US" altLang="zh-CN" sz="1200" i="1" kern="0">
                            <a:latin typeface="Cambria Math" panose="02040503050406030204" pitchFamily="18" charset="0"/>
                          </a:rPr>
                          <m:t>∗</m:t>
                        </m:r>
                        <m:r>
                          <a:rPr lang="en-US" altLang="zh-CN" sz="1200" i="1" kern="0">
                            <a:latin typeface="Cambria Math" panose="02040503050406030204" pitchFamily="18" charset="0"/>
                          </a:rPr>
                          <m:t>1</m:t>
                        </m:r>
                        <m:r>
                          <a:rPr lang="en-US" altLang="zh-CN" sz="1200" i="1" kern="0">
                            <a:latin typeface="Cambria Math" panose="02040503050406030204" pitchFamily="18" charset="0"/>
                          </a:rPr>
                          <m:t>−</m:t>
                        </m:r>
                        <m:r>
                          <a:rPr lang="en-US" altLang="zh-CN" sz="1200" i="1" kern="0">
                            <a:latin typeface="Cambria Math" panose="02040503050406030204" pitchFamily="18" charset="0"/>
                          </a:rPr>
                          <m:t>3</m:t>
                        </m:r>
                      </m:e>
                    </m:d>
                    <m:r>
                      <a:rPr lang="en-US" altLang="zh-CN" sz="1200" i="1" kern="0">
                        <a:latin typeface="Cambria Math" panose="02040503050406030204" pitchFamily="18" charset="0"/>
                      </a:rPr>
                      <m:t>+</m:t>
                    </m:r>
                    <m:r>
                      <a:rPr lang="en-US" altLang="zh-CN" sz="1200" i="1" kern="0">
                        <a:latin typeface="Cambria Math" panose="02040503050406030204" pitchFamily="18" charset="0"/>
                      </a:rPr>
                      <m:t>1</m:t>
                    </m:r>
                    <m:r>
                      <a:rPr lang="en-US" altLang="zh-CN" sz="1200" i="1" kern="0">
                        <a:latin typeface="Cambria Math" panose="02040503050406030204" pitchFamily="18" charset="0"/>
                      </a:rPr>
                      <m:t>=</m:t>
                    </m:r>
                    <m:r>
                      <a:rPr lang="en-US" altLang="zh-CN" sz="1200" i="1" kern="0" smtClean="0">
                        <a:latin typeface="Cambria Math" panose="02040503050406030204" pitchFamily="18" charset="0"/>
                      </a:rPr>
                      <m:t>𝑀</m:t>
                    </m:r>
                    <m:r>
                      <a:rPr lang="en-US" altLang="zh-CN" sz="1200" i="1" kern="0" smtClean="0">
                        <a:latin typeface="Cambria Math" panose="02040503050406030204" pitchFamily="18" charset="0"/>
                      </a:rPr>
                      <m:t>,</m:t>
                    </m:r>
                    <m:f>
                      <m:fPr>
                        <m:ctrlPr>
                          <a:rPr lang="en-US" altLang="zh-CN" sz="1200" i="1" kern="0">
                            <a:latin typeface="Cambria Math" panose="02040503050406030204" pitchFamily="18" charset="0"/>
                          </a:rPr>
                        </m:ctrlPr>
                      </m:fPr>
                      <m:num>
                        <m:r>
                          <a:rPr lang="en-US" altLang="zh-CN" sz="1200" i="1" kern="0">
                            <a:latin typeface="Cambria Math" panose="02040503050406030204" pitchFamily="18" charset="0"/>
                          </a:rPr>
                          <m:t>1</m:t>
                        </m:r>
                      </m:num>
                      <m:den>
                        <m:r>
                          <a:rPr lang="en-US" altLang="zh-CN" sz="1200" i="1" kern="0">
                            <a:latin typeface="Cambria Math" panose="02040503050406030204" pitchFamily="18" charset="0"/>
                          </a:rPr>
                          <m:t>1</m:t>
                        </m:r>
                      </m:den>
                    </m:f>
                    <m:d>
                      <m:dPr>
                        <m:ctrlPr>
                          <a:rPr lang="en-US" altLang="zh-CN" sz="1200" i="1" kern="0">
                            <a:latin typeface="Cambria Math" panose="02040503050406030204" pitchFamily="18" charset="0"/>
                          </a:rPr>
                        </m:ctrlPr>
                      </m:dPr>
                      <m:e>
                        <m:r>
                          <a:rPr lang="en-US" altLang="zh-CN" sz="1200" i="1" kern="0">
                            <a:latin typeface="Cambria Math" panose="02040503050406030204" pitchFamily="18" charset="0"/>
                          </a:rPr>
                          <m:t>𝑁</m:t>
                        </m:r>
                        <m:r>
                          <a:rPr lang="en-US" altLang="zh-CN" sz="1200" i="1" kern="0" smtClean="0">
                            <a:latin typeface="Cambria Math" panose="02040503050406030204" pitchFamily="18" charset="0"/>
                          </a:rPr>
                          <m:t>+</m:t>
                        </m:r>
                        <m:r>
                          <a:rPr lang="en-US" altLang="zh-CN" sz="1200" i="1" kern="0" smtClean="0">
                            <a:latin typeface="Cambria Math" panose="02040503050406030204" pitchFamily="18" charset="0"/>
                          </a:rPr>
                          <m:t>2</m:t>
                        </m:r>
                        <m:r>
                          <a:rPr lang="en-US" altLang="zh-CN" sz="1200" i="1" kern="0" smtClean="0">
                            <a:latin typeface="Cambria Math" panose="02040503050406030204" pitchFamily="18" charset="0"/>
                          </a:rPr>
                          <m:t>∗</m:t>
                        </m:r>
                        <m:r>
                          <a:rPr lang="en-US" altLang="zh-CN" sz="1200" i="1" kern="0" smtClean="0">
                            <a:latin typeface="Cambria Math" panose="02040503050406030204" pitchFamily="18" charset="0"/>
                          </a:rPr>
                          <m:t>1</m:t>
                        </m:r>
                        <m:r>
                          <a:rPr lang="en-US" altLang="zh-CN" sz="1200" i="1" kern="0">
                            <a:latin typeface="Cambria Math" panose="02040503050406030204" pitchFamily="18" charset="0"/>
                          </a:rPr>
                          <m:t>−</m:t>
                        </m:r>
                        <m:r>
                          <a:rPr lang="en-US" altLang="zh-CN" sz="1200" i="1" kern="0">
                            <a:latin typeface="Cambria Math" panose="02040503050406030204" pitchFamily="18" charset="0"/>
                          </a:rPr>
                          <m:t>3</m:t>
                        </m:r>
                      </m:e>
                    </m:d>
                    <m:r>
                      <a:rPr lang="en-US" altLang="zh-CN" sz="1200" i="1" kern="0">
                        <a:latin typeface="Cambria Math" panose="02040503050406030204" pitchFamily="18" charset="0"/>
                      </a:rPr>
                      <m:t>+</m:t>
                    </m:r>
                    <m:r>
                      <a:rPr lang="en-US" altLang="zh-CN" sz="1200" i="1" kern="0">
                        <a:latin typeface="Cambria Math" panose="02040503050406030204" pitchFamily="18" charset="0"/>
                      </a:rPr>
                      <m:t>1</m:t>
                    </m:r>
                    <m:r>
                      <a:rPr lang="en-US" altLang="zh-CN" sz="1200" i="1" kern="0">
                        <a:latin typeface="Cambria Math" panose="02040503050406030204" pitchFamily="18" charset="0"/>
                      </a:rPr>
                      <m:t>=</m:t>
                    </m:r>
                    <m:r>
                      <a:rPr lang="en-US" altLang="zh-CN" sz="1200" i="1" kern="0" smtClean="0">
                        <a:latin typeface="Cambria Math" panose="02040503050406030204" pitchFamily="18" charset="0"/>
                      </a:rPr>
                      <m:t>𝑁</m:t>
                    </m:r>
                  </m:oMath>
                </a14:m>
                <a:r>
                  <a:rPr lang="en-US" sz="1200" kern="0" dirty="0"/>
                  <a:t>)</a:t>
                </a:r>
                <a:endParaRPr lang="en-SE" sz="1200" kern="0" dirty="0"/>
              </a:p>
              <a:p>
                <a:endParaRPr lang="en-SE" dirty="0"/>
              </a:p>
              <a:p>
                <a:endParaRPr lang="en-SE" dirty="0"/>
              </a:p>
            </p:txBody>
          </p:sp>
        </mc:Choice>
        <mc:Fallback xmlns="">
          <p:sp>
            <p:nvSpPr>
              <p:cNvPr id="3" name="Notes Placeholder 2"/>
              <p:cNvSpPr>
                <a:spLocks noGrp="1"/>
              </p:cNvSpPr>
              <p:nvPr>
                <p:ph type="body" idx="1"/>
              </p:nvPr>
            </p:nvSpPr>
            <p:spPr/>
            <p:txBody>
              <a:bodyPr/>
              <a:lstStyle/>
              <a:p>
                <a:pPr marL="0" indent="0">
                  <a:buNone/>
                </a:pPr>
                <a:r>
                  <a:rPr lang="en-US" sz="1200" kern="0" dirty="0"/>
                  <a:t>Convolution of  </a:t>
                </a:r>
                <a:r>
                  <a:rPr lang="en-US" sz="1200" i="0" kern="0" dirty="0">
                    <a:latin typeface="Cambria Math" panose="02040503050406030204" pitchFamily="18" charset="0"/>
                  </a:rPr>
                  <a:t>3×3×3</a:t>
                </a:r>
                <a:r>
                  <a:rPr lang="en-US" sz="1200" kern="0" dirty="0"/>
                  <a:t> filter on a input volume w. stride </a:t>
                </a:r>
                <a:r>
                  <a:rPr lang="en-US" sz="1200" i="0" kern="0">
                    <a:latin typeface="Cambria Math" panose="02040503050406030204" pitchFamily="18" charset="0"/>
                  </a:rPr>
                  <a:t>𝑆=1</a:t>
                </a:r>
                <a:r>
                  <a:rPr lang="en-US" sz="1200" kern="0" dirty="0"/>
                  <a:t>, padding </a:t>
                </a:r>
                <a:r>
                  <a:rPr lang="en-US" sz="1200" i="0" kern="0">
                    <a:latin typeface="Cambria Math" panose="02040503050406030204" pitchFamily="18" charset="0"/>
                  </a:rPr>
                  <a:t>𝑃=1</a:t>
                </a:r>
                <a:r>
                  <a:rPr lang="en-US" sz="1200" kern="0" dirty="0"/>
                  <a:t>, produces a </a:t>
                </a:r>
                <a:r>
                  <a:rPr lang="en-US" sz="1200" i="0" kern="0" dirty="0">
                    <a:latin typeface="Cambria Math" panose="02040503050406030204" pitchFamily="18" charset="0"/>
                  </a:rPr>
                  <a:t>𝑀×𝑁×3</a:t>
                </a:r>
                <a:r>
                  <a:rPr lang="en-US" sz="1200" kern="0" dirty="0"/>
                  <a:t> output volume (since </a:t>
                </a:r>
                <a:r>
                  <a:rPr lang="en-US" altLang="zh-CN" sz="1200" i="0" kern="0">
                    <a:latin typeface="Cambria Math" panose="02040503050406030204" pitchFamily="18" charset="0"/>
                  </a:rPr>
                  <a:t>1/1 (𝑀+2∗1−3)+1=𝑀,1/1 (𝑁+2∗1−3)+1=𝑁</a:t>
                </a:r>
                <a:r>
                  <a:rPr lang="en-US" sz="1200" kern="0" dirty="0"/>
                  <a:t>)</a:t>
                </a:r>
                <a:endParaRPr lang="en-SE" sz="1200" kern="0" dirty="0"/>
              </a:p>
              <a:p>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56680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(32+2*2-5)/1+1 = 32 spatially, so</a:t>
            </a:r>
          </a:p>
          <a:p>
            <a:r>
              <a:rPr lang="en-US" dirty="0"/>
              <a:t>32x32x10</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33</a:t>
            </a:fld>
            <a:endParaRPr lang="en-US" altLang="zh-CN"/>
          </a:p>
        </p:txBody>
      </p:sp>
    </p:spTree>
    <p:extLst>
      <p:ext uri="{BB962C8B-B14F-4D97-AF65-F5344CB8AC3E}">
        <p14:creationId xmlns:p14="http://schemas.microsoft.com/office/powerpoint/2010/main" val="155780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1.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31.xml.rels><?xml version="1.0" encoding="UTF-8" standalone="yes"?>
<Relationships xmlns="http://schemas.openxmlformats.org/package/2006/relationships"><Relationship Id="rId3" Type="http://schemas.openxmlformats.org/officeDocument/2006/relationships/hyperlink" Target="https://cs231n.github.io/convolutional-networks/" TargetMode="External"/><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270.png"/></Relationships>
</file>

<file path=ppt/slides/_rels/slide3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50.gif"/></Relationships>
</file>

<file path=ppt/slides/_rels/slide3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54.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80.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400.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tiff"/><Relationship Id="rId1" Type="http://schemas.openxmlformats.org/officeDocument/2006/relationships/slideLayout" Target="../slideLayouts/slideLayout2.xml"/><Relationship Id="rId4" Type="http://schemas.openxmlformats.org/officeDocument/2006/relationships/image" Target="../media/image99.tiff"/></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0.PNG"/><Relationship Id="rId7" Type="http://schemas.openxmlformats.org/officeDocument/2006/relationships/image" Target="../media/image108.png"/><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3.png"/><Relationship Id="rId5" Type="http://schemas.openxmlformats.org/officeDocument/2006/relationships/image" Target="../media/image106.png"/><Relationship Id="rId10" Type="http://schemas.openxmlformats.org/officeDocument/2006/relationships/image" Target="../media/image112.png"/><Relationship Id="rId4" Type="http://schemas.openxmlformats.org/officeDocument/2006/relationships/image" Target="../media/image1050.PNG"/><Relationship Id="rId9"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120.png"/><Relationship Id="rId7" Type="http://schemas.openxmlformats.org/officeDocument/2006/relationships/image" Target="../media/image580.png"/><Relationship Id="rId12" Type="http://schemas.openxmlformats.org/officeDocument/2006/relationships/image" Target="../media/image631.png"/><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570.png"/><Relationship Id="rId11" Type="http://schemas.openxmlformats.org/officeDocument/2006/relationships/image" Target="../media/image620.png"/><Relationship Id="rId5" Type="http://schemas.openxmlformats.org/officeDocument/2006/relationships/image" Target="../media/image560.png"/><Relationship Id="rId10" Type="http://schemas.openxmlformats.org/officeDocument/2006/relationships/image" Target="../media/image610.png"/><Relationship Id="rId4" Type="http://schemas.openxmlformats.org/officeDocument/2006/relationships/image" Target="../media/image122.png"/><Relationship Id="rId9" Type="http://schemas.openxmlformats.org/officeDocument/2006/relationships/image" Target="../media/image600.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90.png"/></Relationships>
</file>

<file path=ppt/slides/_rels/slide7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LHXXI4-IE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50.png"/></Relationships>
</file>

<file path=ppt/slides/_rels/slide8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132.jpg"/></Relationships>
</file>

<file path=ppt/slides/_rels/slide8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30.png"/><Relationship Id="rId4" Type="http://schemas.openxmlformats.org/officeDocument/2006/relationships/image" Target="../media/image137.jpg"/></Relationships>
</file>

<file path=ppt/slides/_rels/slide8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dirty="0"/>
              <a:t>L4.1 CNN </a:t>
            </a:r>
            <a:r>
              <a:rPr lang="en-US"/>
              <a:t>and RNN</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a:t>Zonghua </a:t>
            </a:r>
            <a:r>
              <a:rPr lang="en-US" dirty="0"/>
              <a:t>Gu 2021</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pic>
        <p:nvPicPr>
          <p:cNvPr id="5" name="Picture 4">
            <a:extLst>
              <a:ext uri="{FF2B5EF4-FFF2-40B4-BE49-F238E27FC236}">
                <a16:creationId xmlns:a16="http://schemas.microsoft.com/office/drawing/2014/main" id="{811C790A-7BC0-410F-9BE6-2BFAC860F9DE}"/>
              </a:ext>
            </a:extLst>
          </p:cNvPr>
          <p:cNvPicPr>
            <a:picLocks noChangeAspect="1"/>
          </p:cNvPicPr>
          <p:nvPr/>
        </p:nvPicPr>
        <p:blipFill>
          <a:blip r:embed="rId2"/>
          <a:stretch>
            <a:fillRect/>
          </a:stretch>
        </p:blipFill>
        <p:spPr>
          <a:xfrm>
            <a:off x="1371600" y="4869160"/>
            <a:ext cx="6552728" cy="1349732"/>
          </a:xfrm>
          <a:prstGeom prst="rect">
            <a:avLst/>
          </a:prstGeom>
        </p:spPr>
      </p:pic>
      <p:sp>
        <p:nvSpPr>
          <p:cNvPr id="7" name="TextBox 6">
            <a:extLst>
              <a:ext uri="{FF2B5EF4-FFF2-40B4-BE49-F238E27FC236}">
                <a16:creationId xmlns:a16="http://schemas.microsoft.com/office/drawing/2014/main" id="{7F046829-5DF4-403C-8472-033E70A8A7CF}"/>
              </a:ext>
            </a:extLst>
          </p:cNvPr>
          <p:cNvSpPr txBox="1"/>
          <p:nvPr/>
        </p:nvSpPr>
        <p:spPr>
          <a:xfrm>
            <a:off x="1758162" y="6302793"/>
            <a:ext cx="5779604" cy="577081"/>
          </a:xfrm>
          <a:prstGeom prst="rect">
            <a:avLst/>
          </a:prstGeom>
          <a:noFill/>
        </p:spPr>
        <p:txBody>
          <a:bodyPr wrap="square">
            <a:spAutoFit/>
          </a:bodyPr>
          <a:lstStyle/>
          <a:p>
            <a:r>
              <a:rPr lang="en-US" sz="1050" dirty="0"/>
              <a:t>Acknowledgement: some contents taken from UC Berkeley CS231n https://cs231n.github.io</a:t>
            </a:r>
          </a:p>
          <a:p>
            <a:r>
              <a:rPr lang="en-US" sz="1050" dirty="0"/>
              <a:t>Coursera MOOC on CNN: https://www.coursera.org/learn/convolutional-neural-networks</a:t>
            </a:r>
          </a:p>
          <a:p>
            <a:r>
              <a:rPr lang="en-US" sz="1050" dirty="0"/>
              <a:t>Hung-</a:t>
            </a:r>
            <a:r>
              <a:rPr lang="en-US" sz="1050" dirty="0" err="1"/>
              <a:t>yi</a:t>
            </a:r>
            <a:r>
              <a:rPr lang="en-US" sz="1050" dirty="0"/>
              <a:t> Lee: https://speech.ee.ntu.edu.tw/~hylee/ml/2021-spring.html  </a:t>
            </a:r>
            <a:endParaRPr lang="en-SE" sz="1050" dirty="0"/>
          </a:p>
        </p:txBody>
      </p:sp>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9004" y="-29535"/>
            <a:ext cx="8229600" cy="868362"/>
          </a:xfrm>
        </p:spPr>
        <p:txBody>
          <a:bodyPr>
            <a:normAutofit fontScale="90000"/>
          </a:bodyPr>
          <a:lstStyle/>
          <a:p>
            <a:r>
              <a:rPr lang="en-US" altLang="zh-CN" dirty="0"/>
              <a:t>Convolutional Neural Networks (CNN)</a:t>
            </a:r>
            <a:endParaRPr lang="zh-CN" alt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 y="3153150"/>
            <a:ext cx="8085903" cy="17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内容占位符 2">
            <a:extLst>
              <a:ext uri="{FF2B5EF4-FFF2-40B4-BE49-F238E27FC236}">
                <a16:creationId xmlns:a16="http://schemas.microsoft.com/office/drawing/2014/main" id="{D8516010-63F7-4B1B-A4FB-F7687C771E3C}"/>
              </a:ext>
            </a:extLst>
          </p:cNvPr>
          <p:cNvSpPr txBox="1">
            <a:spLocks/>
          </p:cNvSpPr>
          <p:nvPr/>
        </p:nvSpPr>
        <p:spPr bwMode="auto">
          <a:xfrm>
            <a:off x="215168" y="4951235"/>
            <a:ext cx="8713663" cy="1954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3200" spc="-5" dirty="0"/>
              <a:t>A CNN (also called </a:t>
            </a:r>
            <a:r>
              <a:rPr lang="en-US" sz="3200" spc="-5" dirty="0" err="1"/>
              <a:t>ConvNet</a:t>
            </a:r>
            <a:r>
              <a:rPr lang="en-US" sz="3200" spc="-5" dirty="0"/>
              <a:t>) is a sequence of Convolutional (CONV) Layers, Pooling (POOL) Layers and non-linear activation</a:t>
            </a:r>
            <a:r>
              <a:rPr lang="en-US" sz="3200" spc="-20" dirty="0"/>
              <a:t> </a:t>
            </a:r>
            <a:r>
              <a:rPr lang="en-US" sz="3200" spc="-5" dirty="0"/>
              <a:t>functions for feature extraction, </a:t>
            </a:r>
            <a:r>
              <a:rPr lang="en-US" altLang="zh-CN" kern="0" dirty="0"/>
              <a:t>followed by one or more Fully-Connected (FC) Layers for classification based on the extracted features</a:t>
            </a:r>
          </a:p>
        </p:txBody>
      </p:sp>
      <p:sp>
        <p:nvSpPr>
          <p:cNvPr id="7" name="Rectangle 6">
            <a:extLst>
              <a:ext uri="{FF2B5EF4-FFF2-40B4-BE49-F238E27FC236}">
                <a16:creationId xmlns:a16="http://schemas.microsoft.com/office/drawing/2014/main" id="{EC0C01F4-833C-4FEC-B471-94F69A70093A}"/>
              </a:ext>
            </a:extLst>
          </p:cNvPr>
          <p:cNvSpPr/>
          <p:nvPr/>
        </p:nvSpPr>
        <p:spPr bwMode="auto">
          <a:xfrm>
            <a:off x="2699317" y="1484784"/>
            <a:ext cx="1584176" cy="8109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Feature</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a:t>Extraction</a:t>
            </a:r>
            <a:endParaRPr kumimoji="0" lang="en-SE" sz="2400" b="0"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65BDCB2-4591-498A-B7E9-FA950BFD87B9}"/>
              </a:ext>
            </a:extLst>
          </p:cNvPr>
          <p:cNvSpPr/>
          <p:nvPr/>
        </p:nvSpPr>
        <p:spPr bwMode="auto">
          <a:xfrm>
            <a:off x="4788024" y="1484784"/>
            <a:ext cx="1656184" cy="8109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b="0" i="0" u="none" strike="noStrike" cap="none" normalizeH="0" baseline="0" dirty="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4BBA8C2-6ABC-41A8-9EF7-D6F3D3A34C3F}"/>
                  </a:ext>
                </a:extLst>
              </p:cNvPr>
              <p:cNvSpPr txBox="1"/>
              <p:nvPr/>
            </p:nvSpPr>
            <p:spPr>
              <a:xfrm>
                <a:off x="6894626" y="712844"/>
                <a:ext cx="1195327" cy="25545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0</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1</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2</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3</m:t>
                          </m:r>
                        </m:e>
                      </m:d>
                      <m:r>
                        <a:rPr lang="en-US" sz="1600" b="0" i="1" dirty="0" smtClean="0">
                          <a:latin typeface="Cambria Math" panose="02040503050406030204" pitchFamily="18" charset="0"/>
                        </a:rPr>
                        <m:t>=.02</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4</m:t>
                          </m:r>
                        </m:e>
                      </m:d>
                      <m:r>
                        <a:rPr lang="en-US" sz="1600" b="0" i="1" dirty="0" smtClean="0">
                          <a:latin typeface="Cambria Math" panose="02040503050406030204" pitchFamily="18" charset="0"/>
                        </a:rPr>
                        <m:t>=.03</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5</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6</m:t>
                          </m:r>
                        </m:e>
                      </m:d>
                      <m:r>
                        <a:rPr lang="en-US" sz="1600" b="0" i="1" dirty="0" smtClean="0">
                          <a:latin typeface="Cambria Math" panose="02040503050406030204" pitchFamily="18" charset="0"/>
                        </a:rPr>
                        <m:t>=.02</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7</m:t>
                          </m:r>
                        </m:e>
                      </m:d>
                      <m:r>
                        <a:rPr lang="en-US" sz="1600" b="0" i="1" dirty="0" smtClean="0">
                          <a:latin typeface="Cambria Math" panose="02040503050406030204" pitchFamily="18" charset="0"/>
                        </a:rPr>
                        <m:t>=.02</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solidFill>
                            <a:srgbClr val="C00000"/>
                          </a:solidFill>
                          <a:latin typeface="Cambria Math" panose="02040503050406030204" pitchFamily="18" charset="0"/>
                        </a:rPr>
                        <m:t>𝑃</m:t>
                      </m:r>
                      <m:d>
                        <m:dPr>
                          <m:ctrlPr>
                            <a:rPr lang="en-US" sz="1600" b="0" i="1" dirty="0" smtClean="0">
                              <a:solidFill>
                                <a:srgbClr val="C00000"/>
                              </a:solidFill>
                              <a:latin typeface="Cambria Math" panose="02040503050406030204" pitchFamily="18" charset="0"/>
                            </a:rPr>
                          </m:ctrlPr>
                        </m:dPr>
                        <m:e>
                          <m:r>
                            <a:rPr lang="en-US" sz="1600" b="0" i="1" dirty="0" smtClean="0">
                              <a:solidFill>
                                <a:srgbClr val="C00000"/>
                              </a:solidFill>
                              <a:latin typeface="Cambria Math" panose="02040503050406030204" pitchFamily="18" charset="0"/>
                            </a:rPr>
                            <m:t>8</m:t>
                          </m:r>
                        </m:e>
                      </m:d>
                      <m:r>
                        <a:rPr lang="en-US" sz="1600" b="0" i="1" dirty="0" smtClean="0">
                          <a:solidFill>
                            <a:srgbClr val="C00000"/>
                          </a:solidFill>
                          <a:latin typeface="Cambria Math" panose="02040503050406030204" pitchFamily="18" charset="0"/>
                        </a:rPr>
                        <m:t>=.85</m:t>
                      </m:r>
                    </m:oMath>
                  </m:oMathPara>
                </a14:m>
                <a:endParaRPr lang="en-US" sz="1600" b="0" dirty="0">
                  <a:solidFill>
                    <a:srgbClr val="C00000"/>
                  </a:solidFill>
                </a:endParaRPr>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9</m:t>
                          </m:r>
                        </m:e>
                      </m:d>
                      <m:r>
                        <a:rPr lang="en-US" sz="1600" b="0" i="1" dirty="0" smtClean="0">
                          <a:latin typeface="Cambria Math" panose="02040503050406030204" pitchFamily="18" charset="0"/>
                        </a:rPr>
                        <m:t>=.02</m:t>
                      </m:r>
                    </m:oMath>
                  </m:oMathPara>
                </a14:m>
                <a:endParaRPr lang="en-US" sz="1600" dirty="0"/>
              </a:p>
            </p:txBody>
          </p:sp>
        </mc:Choice>
        <mc:Fallback xmlns="">
          <p:sp>
            <p:nvSpPr>
              <p:cNvPr id="9" name="TextBox 8">
                <a:extLst>
                  <a:ext uri="{FF2B5EF4-FFF2-40B4-BE49-F238E27FC236}">
                    <a16:creationId xmlns:a16="http://schemas.microsoft.com/office/drawing/2014/main" id="{84BBA8C2-6ABC-41A8-9EF7-D6F3D3A34C3F}"/>
                  </a:ext>
                </a:extLst>
              </p:cNvPr>
              <p:cNvSpPr txBox="1">
                <a:spLocks noRot="1" noChangeAspect="1" noMove="1" noResize="1" noEditPoints="1" noAdjustHandles="1" noChangeArrowheads="1" noChangeShapeType="1" noTextEdit="1"/>
              </p:cNvSpPr>
              <p:nvPr/>
            </p:nvSpPr>
            <p:spPr>
              <a:xfrm>
                <a:off x="6894626" y="712844"/>
                <a:ext cx="1195327" cy="2554545"/>
              </a:xfrm>
              <a:prstGeom prst="rect">
                <a:avLst/>
              </a:prstGeom>
              <a:blipFill>
                <a:blip r:embed="rId5"/>
                <a:stretch>
                  <a:fillRect/>
                </a:stretch>
              </a:blipFill>
            </p:spPr>
            <p:txBody>
              <a:bodyPr/>
              <a:lstStyle/>
              <a:p>
                <a:r>
                  <a:rPr lang="en-SE">
                    <a:noFill/>
                  </a:rPr>
                  <a:t> </a:t>
                </a:r>
              </a:p>
            </p:txBody>
          </p:sp>
        </mc:Fallback>
      </mc:AlternateContent>
      <p:sp>
        <p:nvSpPr>
          <p:cNvPr id="10" name="Right Brace 9">
            <a:extLst>
              <a:ext uri="{FF2B5EF4-FFF2-40B4-BE49-F238E27FC236}">
                <a16:creationId xmlns:a16="http://schemas.microsoft.com/office/drawing/2014/main" id="{1CB1793D-B687-4134-8A78-6A6C38FBB085}"/>
              </a:ext>
            </a:extLst>
          </p:cNvPr>
          <p:cNvSpPr/>
          <p:nvPr/>
        </p:nvSpPr>
        <p:spPr bwMode="auto">
          <a:xfrm>
            <a:off x="8059119" y="847479"/>
            <a:ext cx="259433" cy="2298179"/>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11" name="Straight Arrow Connector 10">
            <a:extLst>
              <a:ext uri="{FF2B5EF4-FFF2-40B4-BE49-F238E27FC236}">
                <a16:creationId xmlns:a16="http://schemas.microsoft.com/office/drawing/2014/main" id="{D58F5D25-C2B2-478B-A94F-05B68CFAF2B3}"/>
              </a:ext>
            </a:extLst>
          </p:cNvPr>
          <p:cNvCxnSpPr>
            <a:endCxn id="7" idx="1"/>
          </p:cNvCxnSpPr>
          <p:nvPr/>
        </p:nvCxnSpPr>
        <p:spPr bwMode="auto">
          <a:xfrm flipV="1">
            <a:off x="2187560" y="1890242"/>
            <a:ext cx="511757" cy="20"/>
          </a:xfrm>
          <a:prstGeom prst="straightConnector1">
            <a:avLst/>
          </a:prstGeom>
          <a:noFill/>
          <a:ln w="254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574BBA3D-1192-4B7E-A3FE-C4A43D6B60CD}"/>
              </a:ext>
            </a:extLst>
          </p:cNvPr>
          <p:cNvCxnSpPr/>
          <p:nvPr/>
        </p:nvCxnSpPr>
        <p:spPr bwMode="auto">
          <a:xfrm flipV="1">
            <a:off x="4283493" y="1898896"/>
            <a:ext cx="511757" cy="20"/>
          </a:xfrm>
          <a:prstGeom prst="straightConnector1">
            <a:avLst/>
          </a:prstGeom>
          <a:noFill/>
          <a:ln w="2540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5F5FF613-9748-4DD8-85AC-5C5F75AA5767}"/>
              </a:ext>
            </a:extLst>
          </p:cNvPr>
          <p:cNvCxnSpPr/>
          <p:nvPr/>
        </p:nvCxnSpPr>
        <p:spPr bwMode="auto">
          <a:xfrm flipV="1">
            <a:off x="6436982" y="1898896"/>
            <a:ext cx="511757" cy="20"/>
          </a:xfrm>
          <a:prstGeom prst="straightConnector1">
            <a:avLst/>
          </a:prstGeom>
          <a:noFill/>
          <a:ln w="25400" cap="flat" cmpd="sng" algn="ctr">
            <a:solidFill>
              <a:schemeClr val="tx1"/>
            </a:solidFill>
            <a:prstDash val="solid"/>
            <a:round/>
            <a:headEnd type="none" w="med" len="med"/>
            <a:tailEnd type="triangle"/>
          </a:ln>
          <a:effectLst/>
        </p:spPr>
      </p:cxnSp>
      <p:cxnSp>
        <p:nvCxnSpPr>
          <p:cNvPr id="4" name="Straight Connector 3">
            <a:extLst>
              <a:ext uri="{FF2B5EF4-FFF2-40B4-BE49-F238E27FC236}">
                <a16:creationId xmlns:a16="http://schemas.microsoft.com/office/drawing/2014/main" id="{29939A88-CBDF-44EB-AA3D-962F183D3A96}"/>
              </a:ext>
            </a:extLst>
          </p:cNvPr>
          <p:cNvCxnSpPr/>
          <p:nvPr/>
        </p:nvCxnSpPr>
        <p:spPr bwMode="auto">
          <a:xfrm flipH="1">
            <a:off x="827584" y="2313028"/>
            <a:ext cx="1871733" cy="96984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C1152F31-5091-4C68-859B-4987C3F14AA1}"/>
              </a:ext>
            </a:extLst>
          </p:cNvPr>
          <p:cNvCxnSpPr>
            <a:cxnSpLocks/>
          </p:cNvCxnSpPr>
          <p:nvPr/>
        </p:nvCxnSpPr>
        <p:spPr bwMode="auto">
          <a:xfrm flipH="1" flipV="1">
            <a:off x="4283494" y="2323780"/>
            <a:ext cx="2806978" cy="88649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3F2A49A4-EBBA-4786-AE4E-03F204C5A153}"/>
              </a:ext>
            </a:extLst>
          </p:cNvPr>
          <p:cNvSpPr txBox="1"/>
          <p:nvPr/>
        </p:nvSpPr>
        <p:spPr>
          <a:xfrm>
            <a:off x="4630935" y="1484784"/>
            <a:ext cx="1970362" cy="707886"/>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Classifier</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a:t>(e.g., SoftMax)</a:t>
            </a:r>
            <a:endParaRPr kumimoji="0" lang="en-SE" sz="2000" b="0" i="0" u="none" strike="noStrike" cap="none" normalizeH="0" baseline="0" dirty="0">
              <a:ln>
                <a:noFill/>
              </a:ln>
              <a:solidFill>
                <a:schemeClr val="tx1"/>
              </a:solidFill>
              <a:effectLst/>
              <a:latin typeface="Arial" charset="0"/>
            </a:endParaRPr>
          </a:p>
        </p:txBody>
      </p:sp>
      <p:pic>
        <p:nvPicPr>
          <p:cNvPr id="4100" name="Picture 4">
            <a:extLst>
              <a:ext uri="{FF2B5EF4-FFF2-40B4-BE49-F238E27FC236}">
                <a16:creationId xmlns:a16="http://schemas.microsoft.com/office/drawing/2014/main" id="{38FB14FA-2306-42EC-9830-79343562B7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34" y="1157468"/>
            <a:ext cx="1508652" cy="146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64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921F-A4D1-4959-8135-FEA11AE7635B}"/>
              </a:ext>
            </a:extLst>
          </p:cNvPr>
          <p:cNvSpPr>
            <a:spLocks noGrp="1"/>
          </p:cNvSpPr>
          <p:nvPr>
            <p:ph type="title"/>
          </p:nvPr>
        </p:nvSpPr>
        <p:spPr/>
        <p:txBody>
          <a:bodyPr/>
          <a:lstStyle/>
          <a:p>
            <a:r>
              <a:rPr lang="en-US" sz="3600" dirty="0"/>
              <a:t>Receptive Field and Parameter Sharing</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4F8E57-2925-4680-8C75-7153A0ACA7EC}"/>
                  </a:ext>
                </a:extLst>
              </p:cNvPr>
              <p:cNvSpPr>
                <a:spLocks noGrp="1"/>
              </p:cNvSpPr>
              <p:nvPr>
                <p:ph idx="1"/>
              </p:nvPr>
            </p:nvSpPr>
            <p:spPr>
              <a:xfrm>
                <a:off x="457200" y="1295400"/>
                <a:ext cx="8229600" cy="3645768"/>
              </a:xfrm>
            </p:spPr>
            <p:txBody>
              <a:bodyPr>
                <a:normAutofit fontScale="62500" lnSpcReduction="20000"/>
              </a:bodyPr>
              <a:lstStyle/>
              <a:p>
                <a:r>
                  <a:rPr lang="en-US" sz="3600" dirty="0"/>
                  <a:t>Each neuron in a CONV layer has local, sparse connectivity to a small patch of the input volume w. size of the filter, called its Receptive Field</a:t>
                </a:r>
              </a:p>
              <a:p>
                <a:pPr lvl="1"/>
                <a:r>
                  <a:rPr lang="en-US" sz="3200" dirty="0"/>
                  <a:t>Each neuron covers a limited, narrow “field-of-view”</a:t>
                </a:r>
              </a:p>
              <a:p>
                <a:pPr lvl="1"/>
                <a:r>
                  <a:rPr lang="en-US" sz="3200" dirty="0"/>
                  <a:t>In contrast, each neuron in a FC layer has RF that covers the entire input volume</a:t>
                </a:r>
              </a:p>
              <a:p>
                <a:r>
                  <a:rPr lang="en-US" sz="3600" dirty="0"/>
                  <a:t>Parameter sharing: all neurons in the same CONV layer share the same filter params </a:t>
                </a:r>
                <a14:m>
                  <m:oMath xmlns:m="http://schemas.openxmlformats.org/officeDocument/2006/math">
                    <m:r>
                      <a:rPr lang="en-US" sz="3600">
                        <a:latin typeface="Cambria Math" panose="02040503050406030204" pitchFamily="18" charset="0"/>
                      </a:rPr>
                      <m:t>𝑤</m:t>
                    </m:r>
                    <m:r>
                      <a:rPr lang="en-US" sz="3600">
                        <a:latin typeface="Cambria Math" panose="02040503050406030204" pitchFamily="18" charset="0"/>
                      </a:rPr>
                      <m:t>,</m:t>
                    </m:r>
                    <m:r>
                      <a:rPr lang="en-US" sz="3600">
                        <a:latin typeface="Cambria Math" panose="02040503050406030204" pitchFamily="18" charset="0"/>
                      </a:rPr>
                      <m:t>𝑏</m:t>
                    </m:r>
                  </m:oMath>
                </a14:m>
                <a:endParaRPr lang="en-US" sz="3600" dirty="0"/>
              </a:p>
              <a:p>
                <a:pPr lvl="1"/>
                <a:r>
                  <a:rPr lang="en-US" altLang="zh-CN" sz="3200" dirty="0"/>
                  <a:t>It helps to reduce the number of params significantly compared to fully-connected networks</a:t>
                </a:r>
              </a:p>
              <a:p>
                <a:pPr lvl="1"/>
                <a:r>
                  <a:rPr lang="en-US" altLang="zh-CN" sz="3200" dirty="0"/>
                  <a:t>It gives translation invariance, e.g., an edge can be detected regardless of its location in the image</a:t>
                </a:r>
                <a:endParaRPr lang="zh-CN" altLang="en-US" sz="3200" dirty="0"/>
              </a:p>
              <a:p>
                <a:endParaRPr lang="en-SE" dirty="0"/>
              </a:p>
            </p:txBody>
          </p:sp>
        </mc:Choice>
        <mc:Fallback xmlns="">
          <p:sp>
            <p:nvSpPr>
              <p:cNvPr id="3" name="Content Placeholder 2">
                <a:extLst>
                  <a:ext uri="{FF2B5EF4-FFF2-40B4-BE49-F238E27FC236}">
                    <a16:creationId xmlns:a16="http://schemas.microsoft.com/office/drawing/2014/main" id="{374F8E57-2925-4680-8C75-7153A0ACA7EC}"/>
                  </a:ext>
                </a:extLst>
              </p:cNvPr>
              <p:cNvSpPr>
                <a:spLocks noGrp="1" noRot="1" noChangeAspect="1" noMove="1" noResize="1" noEditPoints="1" noAdjustHandles="1" noChangeArrowheads="1" noChangeShapeType="1" noTextEdit="1"/>
              </p:cNvSpPr>
              <p:nvPr>
                <p:ph idx="1"/>
              </p:nvPr>
            </p:nvSpPr>
            <p:spPr>
              <a:xfrm>
                <a:off x="457200" y="1295400"/>
                <a:ext cx="8229600" cy="3645768"/>
              </a:xfrm>
              <a:blipFill>
                <a:blip r:embed="rId2"/>
                <a:stretch>
                  <a:fillRect l="-889" t="-334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CEB371A-B913-4D99-914B-2E6FA0E33016}"/>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sp>
        <p:nvSpPr>
          <p:cNvPr id="5" name="Rectangle 4">
            <a:extLst>
              <a:ext uri="{FF2B5EF4-FFF2-40B4-BE49-F238E27FC236}">
                <a16:creationId xmlns:a16="http://schemas.microsoft.com/office/drawing/2014/main" id="{23EDCE1B-9611-4E1C-8F8A-30B1AA183CF8}"/>
              </a:ext>
            </a:extLst>
          </p:cNvPr>
          <p:cNvSpPr/>
          <p:nvPr/>
        </p:nvSpPr>
        <p:spPr bwMode="auto">
          <a:xfrm>
            <a:off x="1331639" y="5072472"/>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0B8BCC49-DB32-4AFF-9435-704EB8E652E8}"/>
              </a:ext>
            </a:extLst>
          </p:cNvPr>
          <p:cNvSpPr/>
          <p:nvPr/>
        </p:nvSpPr>
        <p:spPr bwMode="auto">
          <a:xfrm>
            <a:off x="3851920" y="5069888"/>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5550FF5C-179E-4825-88A9-A5460D52DD05}"/>
              </a:ext>
            </a:extLst>
          </p:cNvPr>
          <p:cNvSpPr/>
          <p:nvPr/>
        </p:nvSpPr>
        <p:spPr bwMode="auto">
          <a:xfrm>
            <a:off x="6444208" y="5069888"/>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nvGrpSpPr>
          <p:cNvPr id="8" name="Group 7">
            <a:extLst>
              <a:ext uri="{FF2B5EF4-FFF2-40B4-BE49-F238E27FC236}">
                <a16:creationId xmlns:a16="http://schemas.microsoft.com/office/drawing/2014/main" id="{A14FFEAF-AFDF-4A96-9945-A263E53E3E42}"/>
              </a:ext>
            </a:extLst>
          </p:cNvPr>
          <p:cNvGrpSpPr/>
          <p:nvPr/>
        </p:nvGrpSpPr>
        <p:grpSpPr>
          <a:xfrm>
            <a:off x="1403648" y="5157192"/>
            <a:ext cx="341309" cy="991933"/>
            <a:chOff x="1897039" y="5745706"/>
            <a:chExt cx="1337480" cy="982640"/>
          </a:xfrm>
        </p:grpSpPr>
        <p:sp>
          <p:nvSpPr>
            <p:cNvPr id="9" name="Rectangle 8">
              <a:extLst>
                <a:ext uri="{FF2B5EF4-FFF2-40B4-BE49-F238E27FC236}">
                  <a16:creationId xmlns:a16="http://schemas.microsoft.com/office/drawing/2014/main" id="{A33296C7-2C7C-42B3-B7B6-AA72A1EAF2EF}"/>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9A22B6BE-BF85-4D5B-8E41-B48F4AADC98B}"/>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F78D6BCD-EDF0-4742-9237-2C538E7BF7E9}"/>
              </a:ext>
            </a:extLst>
          </p:cNvPr>
          <p:cNvGrpSpPr/>
          <p:nvPr/>
        </p:nvGrpSpPr>
        <p:grpSpPr>
          <a:xfrm>
            <a:off x="4479708" y="5538102"/>
            <a:ext cx="341309" cy="991933"/>
            <a:chOff x="1897039" y="5745706"/>
            <a:chExt cx="1337480" cy="982640"/>
          </a:xfrm>
        </p:grpSpPr>
        <p:sp>
          <p:nvSpPr>
            <p:cNvPr id="12" name="Rectangle 11">
              <a:extLst>
                <a:ext uri="{FF2B5EF4-FFF2-40B4-BE49-F238E27FC236}">
                  <a16:creationId xmlns:a16="http://schemas.microsoft.com/office/drawing/2014/main" id="{7C063925-AF02-4017-A264-29CD400A2727}"/>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B8F5F7A2-39BF-48CF-BFA3-38359C430CEB}"/>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4" name="Group 13">
            <a:extLst>
              <a:ext uri="{FF2B5EF4-FFF2-40B4-BE49-F238E27FC236}">
                <a16:creationId xmlns:a16="http://schemas.microsoft.com/office/drawing/2014/main" id="{246AA7A3-A082-434C-B4C2-76AF05A06950}"/>
              </a:ext>
            </a:extLst>
          </p:cNvPr>
          <p:cNvGrpSpPr/>
          <p:nvPr/>
        </p:nvGrpSpPr>
        <p:grpSpPr>
          <a:xfrm>
            <a:off x="7699786" y="5674842"/>
            <a:ext cx="341309" cy="991933"/>
            <a:chOff x="1897039" y="5745706"/>
            <a:chExt cx="1337480" cy="982640"/>
          </a:xfrm>
        </p:grpSpPr>
        <p:sp>
          <p:nvSpPr>
            <p:cNvPr id="15" name="Rectangle 14">
              <a:extLst>
                <a:ext uri="{FF2B5EF4-FFF2-40B4-BE49-F238E27FC236}">
                  <a16:creationId xmlns:a16="http://schemas.microsoft.com/office/drawing/2014/main" id="{1E213B82-9588-4C5F-B438-007E243EABB7}"/>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45A7C739-8451-4C3F-91FF-6E2719DE04DE}"/>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263720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579F-2DED-4BBC-B781-05DB649FD559}"/>
              </a:ext>
            </a:extLst>
          </p:cNvPr>
          <p:cNvSpPr>
            <a:spLocks noGrp="1"/>
          </p:cNvSpPr>
          <p:nvPr>
            <p:ph type="title"/>
          </p:nvPr>
        </p:nvSpPr>
        <p:spPr/>
        <p:txBody>
          <a:bodyPr/>
          <a:lstStyle/>
          <a:p>
            <a:r>
              <a:rPr lang="en-US" dirty="0"/>
              <a:t>Convolution Operation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F4FDD8-B416-4B0E-A0CD-4F1DE48E97CD}"/>
                  </a:ext>
                </a:extLst>
              </p:cNvPr>
              <p:cNvSpPr>
                <a:spLocks noGrp="1"/>
              </p:cNvSpPr>
              <p:nvPr>
                <p:ph idx="1"/>
              </p:nvPr>
            </p:nvSpPr>
            <p:spPr>
              <a:xfrm>
                <a:off x="457200" y="1161520"/>
                <a:ext cx="8229600" cy="1952919"/>
              </a:xfrm>
            </p:spPr>
            <p:txBody>
              <a:bodyPr>
                <a:normAutofit fontScale="70000" lnSpcReduction="20000"/>
              </a:bodyPr>
              <a:lstStyle/>
              <a:p>
                <a:r>
                  <a:rPr lang="en-US" dirty="0">
                    <a:solidFill>
                      <a:schemeClr val="tx1"/>
                    </a:solidFill>
                  </a:rPr>
                  <a:t>Slide the filter over the image spatially,  computing dot products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𝑇</m:t>
                        </m:r>
                      </m:sup>
                    </m:sSup>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oMath>
                </a14:m>
                <a:r>
                  <a:rPr lang="en-US" dirty="0">
                    <a:solidFill>
                      <a:schemeClr val="tx1"/>
                    </a:solidFill>
                  </a:rPr>
                  <a:t> to generate an activation map as output</a:t>
                </a:r>
              </a:p>
              <a:p>
                <a:r>
                  <a:rPr lang="en-US" dirty="0">
                    <a:solidFill>
                      <a:schemeClr val="tx1"/>
                    </a:solidFill>
                  </a:rPr>
                  <a:t>The input may be an input RGB image w. 3 channels, hence depth=3, or intermediate activation maps generated by hidden layers of a CNN. We use the terms “input volume” and “output volume” to emphasize they may be 3D tensors</a:t>
                </a:r>
              </a:p>
              <a:p>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B7F4FDD8-B416-4B0E-A0CD-4F1DE48E97CD}"/>
                  </a:ext>
                </a:extLst>
              </p:cNvPr>
              <p:cNvSpPr>
                <a:spLocks noGrp="1" noRot="1" noChangeAspect="1" noMove="1" noResize="1" noEditPoints="1" noAdjustHandles="1" noChangeArrowheads="1" noChangeShapeType="1" noTextEdit="1"/>
              </p:cNvSpPr>
              <p:nvPr>
                <p:ph idx="1"/>
              </p:nvPr>
            </p:nvSpPr>
            <p:spPr>
              <a:xfrm>
                <a:off x="457200" y="1161520"/>
                <a:ext cx="8229600" cy="1952919"/>
              </a:xfrm>
              <a:blipFill>
                <a:blip r:embed="rId2"/>
                <a:stretch>
                  <a:fillRect l="-815" t="-5313" r="-170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E47F4FE-C611-4268-B291-0147D585BD57}"/>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sp>
        <p:nvSpPr>
          <p:cNvPr id="90" name="object 4">
            <a:extLst>
              <a:ext uri="{FF2B5EF4-FFF2-40B4-BE49-F238E27FC236}">
                <a16:creationId xmlns:a16="http://schemas.microsoft.com/office/drawing/2014/main" id="{27CDE813-30B1-40CC-B84E-385A84983658}"/>
              </a:ext>
            </a:extLst>
          </p:cNvPr>
          <p:cNvSpPr/>
          <p:nvPr/>
        </p:nvSpPr>
        <p:spPr>
          <a:xfrm>
            <a:off x="1416330" y="4512378"/>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91" name="object 5">
            <a:extLst>
              <a:ext uri="{FF2B5EF4-FFF2-40B4-BE49-F238E27FC236}">
                <a16:creationId xmlns:a16="http://schemas.microsoft.com/office/drawing/2014/main" id="{7AB65752-FCFE-4915-9CD7-0B988D6F2169}"/>
              </a:ext>
            </a:extLst>
          </p:cNvPr>
          <p:cNvSpPr/>
          <p:nvPr/>
        </p:nvSpPr>
        <p:spPr>
          <a:xfrm>
            <a:off x="1416330" y="436168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92" name="object 6">
            <a:extLst>
              <a:ext uri="{FF2B5EF4-FFF2-40B4-BE49-F238E27FC236}">
                <a16:creationId xmlns:a16="http://schemas.microsoft.com/office/drawing/2014/main" id="{B449DBA9-CAD3-4700-9B25-64FD89B626FF}"/>
              </a:ext>
            </a:extLst>
          </p:cNvPr>
          <p:cNvSpPr/>
          <p:nvPr/>
        </p:nvSpPr>
        <p:spPr>
          <a:xfrm>
            <a:off x="1416330" y="4361681"/>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93" name="object 7">
            <a:extLst>
              <a:ext uri="{FF2B5EF4-FFF2-40B4-BE49-F238E27FC236}">
                <a16:creationId xmlns:a16="http://schemas.microsoft.com/office/drawing/2014/main" id="{E046B7E4-05C1-4AF2-922B-33B8E1DFFEAB}"/>
              </a:ext>
            </a:extLst>
          </p:cNvPr>
          <p:cNvSpPr/>
          <p:nvPr/>
        </p:nvSpPr>
        <p:spPr>
          <a:xfrm>
            <a:off x="1547932" y="451237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4" name="object 8">
            <a:extLst>
              <a:ext uri="{FF2B5EF4-FFF2-40B4-BE49-F238E27FC236}">
                <a16:creationId xmlns:a16="http://schemas.microsoft.com/office/drawing/2014/main" id="{B8E5D502-C523-4E94-B5D7-F8C1AAD93D82}"/>
              </a:ext>
            </a:extLst>
          </p:cNvPr>
          <p:cNvSpPr/>
          <p:nvPr/>
        </p:nvSpPr>
        <p:spPr>
          <a:xfrm>
            <a:off x="3012577" y="4627481"/>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95" name="object 9">
            <a:extLst>
              <a:ext uri="{FF2B5EF4-FFF2-40B4-BE49-F238E27FC236}">
                <a16:creationId xmlns:a16="http://schemas.microsoft.com/office/drawing/2014/main" id="{9B36F9AA-CD2C-402E-8BC1-3938E5CEDEB6}"/>
              </a:ext>
            </a:extLst>
          </p:cNvPr>
          <p:cNvSpPr/>
          <p:nvPr/>
        </p:nvSpPr>
        <p:spPr>
          <a:xfrm>
            <a:off x="1523080" y="4768630"/>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96" name="object 10">
            <a:extLst>
              <a:ext uri="{FF2B5EF4-FFF2-40B4-BE49-F238E27FC236}">
                <a16:creationId xmlns:a16="http://schemas.microsoft.com/office/drawing/2014/main" id="{BA0B8EE7-EC64-435B-901E-F5B15399A6FD}"/>
              </a:ext>
            </a:extLst>
          </p:cNvPr>
          <p:cNvSpPr/>
          <p:nvPr/>
        </p:nvSpPr>
        <p:spPr>
          <a:xfrm>
            <a:off x="1542580" y="4531331"/>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97" name="object 11">
            <a:extLst>
              <a:ext uri="{FF2B5EF4-FFF2-40B4-BE49-F238E27FC236}">
                <a16:creationId xmlns:a16="http://schemas.microsoft.com/office/drawing/2014/main" id="{A6E17DB4-5C86-4A83-AC07-45245676255C}"/>
              </a:ext>
            </a:extLst>
          </p:cNvPr>
          <p:cNvSpPr/>
          <p:nvPr/>
        </p:nvSpPr>
        <p:spPr>
          <a:xfrm>
            <a:off x="1678780" y="4381931"/>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98" name="object 12">
            <a:extLst>
              <a:ext uri="{FF2B5EF4-FFF2-40B4-BE49-F238E27FC236}">
                <a16:creationId xmlns:a16="http://schemas.microsoft.com/office/drawing/2014/main" id="{8F6215D3-F2D2-4ED2-8592-9B1A0BA0C320}"/>
              </a:ext>
            </a:extLst>
          </p:cNvPr>
          <p:cNvSpPr/>
          <p:nvPr/>
        </p:nvSpPr>
        <p:spPr>
          <a:xfrm>
            <a:off x="1704880" y="4768630"/>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99" name="object 13">
            <a:extLst>
              <a:ext uri="{FF2B5EF4-FFF2-40B4-BE49-F238E27FC236}">
                <a16:creationId xmlns:a16="http://schemas.microsoft.com/office/drawing/2014/main" id="{98EFC58E-3D15-482A-887D-D2D85213676E}"/>
              </a:ext>
            </a:extLst>
          </p:cNvPr>
          <p:cNvSpPr txBox="1"/>
          <p:nvPr/>
        </p:nvSpPr>
        <p:spPr>
          <a:xfrm>
            <a:off x="1685451" y="576625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0" name="object 14">
            <a:extLst>
              <a:ext uri="{FF2B5EF4-FFF2-40B4-BE49-F238E27FC236}">
                <a16:creationId xmlns:a16="http://schemas.microsoft.com/office/drawing/2014/main" id="{2FC23D84-F42C-4C44-BB96-D8666EB238F5}"/>
              </a:ext>
            </a:extLst>
          </p:cNvPr>
          <p:cNvSpPr txBox="1"/>
          <p:nvPr/>
        </p:nvSpPr>
        <p:spPr>
          <a:xfrm>
            <a:off x="2049753" y="369308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1" name="object 15">
            <a:extLst>
              <a:ext uri="{FF2B5EF4-FFF2-40B4-BE49-F238E27FC236}">
                <a16:creationId xmlns:a16="http://schemas.microsoft.com/office/drawing/2014/main" id="{97FBD7AE-613C-4B70-9452-D0257319BB8F}"/>
              </a:ext>
            </a:extLst>
          </p:cNvPr>
          <p:cNvSpPr txBox="1"/>
          <p:nvPr/>
        </p:nvSpPr>
        <p:spPr>
          <a:xfrm>
            <a:off x="1014844" y="6157893"/>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02" name="object 17">
            <a:extLst>
              <a:ext uri="{FF2B5EF4-FFF2-40B4-BE49-F238E27FC236}">
                <a16:creationId xmlns:a16="http://schemas.microsoft.com/office/drawing/2014/main" id="{C92E566D-3CDA-4D1C-976E-78BF3F61FCF0}"/>
              </a:ext>
            </a:extLst>
          </p:cNvPr>
          <p:cNvSpPr/>
          <p:nvPr/>
        </p:nvSpPr>
        <p:spPr>
          <a:xfrm>
            <a:off x="999806" y="413290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03" name="object 18">
            <a:extLst>
              <a:ext uri="{FF2B5EF4-FFF2-40B4-BE49-F238E27FC236}">
                <a16:creationId xmlns:a16="http://schemas.microsoft.com/office/drawing/2014/main" id="{1AF8A071-2C03-4AF0-BFD5-91E30426725A}"/>
              </a:ext>
            </a:extLst>
          </p:cNvPr>
          <p:cNvSpPr/>
          <p:nvPr/>
        </p:nvSpPr>
        <p:spPr>
          <a:xfrm>
            <a:off x="999806" y="3389683"/>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04" name="object 19">
            <a:extLst>
              <a:ext uri="{FF2B5EF4-FFF2-40B4-BE49-F238E27FC236}">
                <a16:creationId xmlns:a16="http://schemas.microsoft.com/office/drawing/2014/main" id="{DDC05154-FA68-4AFB-BBC8-CB34D2EEC943}"/>
              </a:ext>
            </a:extLst>
          </p:cNvPr>
          <p:cNvSpPr/>
          <p:nvPr/>
        </p:nvSpPr>
        <p:spPr>
          <a:xfrm>
            <a:off x="999806" y="338968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105" name="object 20">
            <a:extLst>
              <a:ext uri="{FF2B5EF4-FFF2-40B4-BE49-F238E27FC236}">
                <a16:creationId xmlns:a16="http://schemas.microsoft.com/office/drawing/2014/main" id="{A9F80D06-46A9-46B6-B4A3-501E52628728}"/>
              </a:ext>
            </a:extLst>
          </p:cNvPr>
          <p:cNvSpPr/>
          <p:nvPr/>
        </p:nvSpPr>
        <p:spPr>
          <a:xfrm>
            <a:off x="1212978" y="413290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06" name="object 21">
            <a:extLst>
              <a:ext uri="{FF2B5EF4-FFF2-40B4-BE49-F238E27FC236}">
                <a16:creationId xmlns:a16="http://schemas.microsoft.com/office/drawing/2014/main" id="{AD035B1F-15D3-40DE-AD57-4887C3F7E731}"/>
              </a:ext>
            </a:extLst>
          </p:cNvPr>
          <p:cNvSpPr txBox="1"/>
          <p:nvPr/>
        </p:nvSpPr>
        <p:spPr>
          <a:xfrm>
            <a:off x="3330672" y="3056081"/>
            <a:ext cx="2092325" cy="722630"/>
          </a:xfrm>
          <a:prstGeom prst="rect">
            <a:avLst/>
          </a:prstGeom>
        </p:spPr>
        <p:txBody>
          <a:bodyPr vert="horz" wrap="square" lIns="0" tIns="0" rIns="0" bIns="0" rtlCol="0">
            <a:spAutoFit/>
          </a:bodyPr>
          <a:lstStyle/>
          <a:p>
            <a:pPr marL="12700" marR="5080">
              <a:lnSpc>
                <a:spcPts val="2850"/>
              </a:lnSpc>
            </a:pPr>
            <a:r>
              <a:rPr sz="2400" spc="-5" dirty="0">
                <a:solidFill>
                  <a:srgbClr val="FF0000"/>
                </a:solidFill>
                <a:latin typeface="Arial"/>
                <a:cs typeface="Arial"/>
              </a:rPr>
              <a:t>32x32x3</a:t>
            </a:r>
            <a:r>
              <a:rPr sz="2400" spc="-50" dirty="0">
                <a:solidFill>
                  <a:srgbClr val="FF0000"/>
                </a:solidFill>
                <a:latin typeface="Arial"/>
                <a:cs typeface="Arial"/>
              </a:rPr>
              <a:t> </a:t>
            </a:r>
            <a:r>
              <a:rPr lang="en-US" sz="2400" spc="-5" dirty="0">
                <a:solidFill>
                  <a:srgbClr val="FF0000"/>
                </a:solidFill>
                <a:latin typeface="Arial"/>
                <a:cs typeface="Arial"/>
              </a:rPr>
              <a:t>input</a:t>
            </a:r>
            <a:r>
              <a:rPr sz="2400" spc="-5" dirty="0">
                <a:solidFill>
                  <a:srgbClr val="FF0000"/>
                </a:solidFill>
                <a:latin typeface="Arial"/>
                <a:cs typeface="Arial"/>
              </a:rPr>
              <a:t>  </a:t>
            </a:r>
            <a:r>
              <a:rPr sz="2400" spc="-5" dirty="0">
                <a:solidFill>
                  <a:srgbClr val="0000FF"/>
                </a:solidFill>
                <a:latin typeface="Arial"/>
                <a:cs typeface="Arial"/>
              </a:rPr>
              <a:t>5x5x3</a:t>
            </a:r>
            <a:r>
              <a:rPr sz="2400" spc="-60" dirty="0">
                <a:solidFill>
                  <a:srgbClr val="0000FF"/>
                </a:solidFill>
                <a:latin typeface="Arial"/>
                <a:cs typeface="Arial"/>
              </a:rPr>
              <a:t> </a:t>
            </a:r>
            <a:r>
              <a:rPr sz="2400" spc="-5" dirty="0">
                <a:solidFill>
                  <a:srgbClr val="0000FF"/>
                </a:solidFill>
                <a:latin typeface="Arial"/>
                <a:cs typeface="Arial"/>
              </a:rPr>
              <a:t>filter</a:t>
            </a:r>
            <a:endParaRPr sz="2400" dirty="0">
              <a:latin typeface="Arial"/>
              <a:cs typeface="Arial"/>
            </a:endParaRPr>
          </a:p>
        </p:txBody>
      </p:sp>
      <p:sp>
        <p:nvSpPr>
          <p:cNvPr id="107" name="object 22">
            <a:extLst>
              <a:ext uri="{FF2B5EF4-FFF2-40B4-BE49-F238E27FC236}">
                <a16:creationId xmlns:a16="http://schemas.microsoft.com/office/drawing/2014/main" id="{06D5B091-0772-497D-A460-2A0E977DC1A3}"/>
              </a:ext>
            </a:extLst>
          </p:cNvPr>
          <p:cNvSpPr/>
          <p:nvPr/>
        </p:nvSpPr>
        <p:spPr>
          <a:xfrm>
            <a:off x="2182191" y="3209083"/>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108" name="object 23">
            <a:extLst>
              <a:ext uri="{FF2B5EF4-FFF2-40B4-BE49-F238E27FC236}">
                <a16:creationId xmlns:a16="http://schemas.microsoft.com/office/drawing/2014/main" id="{15EBC511-0D78-40B4-BF15-8D97EB8A8176}"/>
              </a:ext>
            </a:extLst>
          </p:cNvPr>
          <p:cNvSpPr/>
          <p:nvPr/>
        </p:nvSpPr>
        <p:spPr>
          <a:xfrm>
            <a:off x="2140129" y="3413703"/>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109" name="object 24">
            <a:extLst>
              <a:ext uri="{FF2B5EF4-FFF2-40B4-BE49-F238E27FC236}">
                <a16:creationId xmlns:a16="http://schemas.microsoft.com/office/drawing/2014/main" id="{F607A3F7-06F2-48A5-A018-CDC64385B4C9}"/>
              </a:ext>
            </a:extLst>
          </p:cNvPr>
          <p:cNvSpPr/>
          <p:nvPr/>
        </p:nvSpPr>
        <p:spPr>
          <a:xfrm>
            <a:off x="1868844" y="3692608"/>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110" name="object 25">
            <a:extLst>
              <a:ext uri="{FF2B5EF4-FFF2-40B4-BE49-F238E27FC236}">
                <a16:creationId xmlns:a16="http://schemas.microsoft.com/office/drawing/2014/main" id="{FA140E6E-F3D5-48E4-AC6C-398D932AA97F}"/>
              </a:ext>
            </a:extLst>
          </p:cNvPr>
          <p:cNvSpPr/>
          <p:nvPr/>
        </p:nvSpPr>
        <p:spPr>
          <a:xfrm>
            <a:off x="1828557" y="4201134"/>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111" name="object 26">
            <a:extLst>
              <a:ext uri="{FF2B5EF4-FFF2-40B4-BE49-F238E27FC236}">
                <a16:creationId xmlns:a16="http://schemas.microsoft.com/office/drawing/2014/main" id="{272AE6C3-4317-4EFA-B20B-D9A3B04BD762}"/>
              </a:ext>
            </a:extLst>
          </p:cNvPr>
          <p:cNvSpPr/>
          <p:nvPr/>
        </p:nvSpPr>
        <p:spPr>
          <a:xfrm>
            <a:off x="3406551" y="5084555"/>
            <a:ext cx="354965" cy="127000"/>
          </a:xfrm>
          <a:custGeom>
            <a:avLst/>
            <a:gdLst/>
            <a:ahLst/>
            <a:cxnLst/>
            <a:rect l="l" t="t" r="r" b="b"/>
            <a:pathLst>
              <a:path w="354964" h="127000">
                <a:moveTo>
                  <a:pt x="354474" y="126574"/>
                </a:moveTo>
                <a:lnTo>
                  <a:pt x="0" y="0"/>
                </a:lnTo>
              </a:path>
            </a:pathLst>
          </a:custGeom>
          <a:ln w="9524">
            <a:solidFill>
              <a:srgbClr val="000000"/>
            </a:solidFill>
          </a:ln>
        </p:spPr>
        <p:txBody>
          <a:bodyPr wrap="square" lIns="0" tIns="0" rIns="0" bIns="0" rtlCol="0"/>
          <a:lstStyle/>
          <a:p>
            <a:endParaRPr/>
          </a:p>
        </p:txBody>
      </p:sp>
      <p:sp>
        <p:nvSpPr>
          <p:cNvPr id="112" name="object 27">
            <a:extLst>
              <a:ext uri="{FF2B5EF4-FFF2-40B4-BE49-F238E27FC236}">
                <a16:creationId xmlns:a16="http://schemas.microsoft.com/office/drawing/2014/main" id="{0715B124-9EAA-4778-9F3D-D930546978F4}"/>
              </a:ext>
            </a:extLst>
          </p:cNvPr>
          <p:cNvSpPr/>
          <p:nvPr/>
        </p:nvSpPr>
        <p:spPr>
          <a:xfrm>
            <a:off x="3365851" y="5069730"/>
            <a:ext cx="46355" cy="29845"/>
          </a:xfrm>
          <a:custGeom>
            <a:avLst/>
            <a:gdLst/>
            <a:ahLst/>
            <a:cxnLst/>
            <a:rect l="l" t="t" r="r" b="b"/>
            <a:pathLst>
              <a:path w="46354" h="29844">
                <a:moveTo>
                  <a:pt x="45974" y="0"/>
                </a:moveTo>
                <a:lnTo>
                  <a:pt x="0" y="274"/>
                </a:lnTo>
                <a:lnTo>
                  <a:pt x="35399" y="29624"/>
                </a:lnTo>
                <a:lnTo>
                  <a:pt x="45974" y="0"/>
                </a:lnTo>
                <a:close/>
              </a:path>
            </a:pathLst>
          </a:custGeom>
          <a:ln w="9524">
            <a:solidFill>
              <a:srgbClr val="000000"/>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13" name="object 28">
                <a:extLst>
                  <a:ext uri="{FF2B5EF4-FFF2-40B4-BE49-F238E27FC236}">
                    <a16:creationId xmlns:a16="http://schemas.microsoft.com/office/drawing/2014/main" id="{F160119A-FBFF-4628-A4E2-B4DAC284CF05}"/>
                  </a:ext>
                </a:extLst>
              </p:cNvPr>
              <p:cNvSpPr txBox="1"/>
              <p:nvPr/>
            </p:nvSpPr>
            <p:spPr>
              <a:xfrm>
                <a:off x="3802216" y="5024659"/>
                <a:ext cx="5219229" cy="1378711"/>
              </a:xfrm>
              <a:prstGeom prst="rect">
                <a:avLst/>
              </a:prstGeom>
            </p:spPr>
            <p:txBody>
              <a:bodyPr vert="horz" wrap="square" lIns="0" tIns="0" rIns="0" bIns="0" rtlCol="0">
                <a:spAutoFit/>
              </a:bodyPr>
              <a:lstStyle/>
              <a:p>
                <a:pPr marL="12700">
                  <a:lnSpc>
                    <a:spcPct val="100000"/>
                  </a:lnSpc>
                </a:pPr>
                <a:r>
                  <a:rPr lang="en-US" sz="1800" b="1" spc="-5" dirty="0">
                    <a:latin typeface="Arial"/>
                    <a:cs typeface="Arial"/>
                  </a:rPr>
                  <a:t>1</a:t>
                </a:r>
                <a:r>
                  <a:rPr lang="en-US" sz="1800" b="1" spc="-75" dirty="0">
                    <a:latin typeface="Arial"/>
                    <a:cs typeface="Arial"/>
                  </a:rPr>
                  <a:t> </a:t>
                </a:r>
                <a:r>
                  <a:rPr lang="en-US" sz="1800" b="1" spc="-5" dirty="0">
                    <a:latin typeface="Arial"/>
                    <a:cs typeface="Arial"/>
                  </a:rPr>
                  <a:t>number:</a:t>
                </a:r>
                <a:endParaRPr lang="en-US" sz="1800" dirty="0">
                  <a:latin typeface="Arial"/>
                  <a:cs typeface="Arial"/>
                </a:endParaRPr>
              </a:p>
              <a:p>
                <a:pPr marL="12700" marR="208279">
                  <a:lnSpc>
                    <a:spcPct val="100699"/>
                  </a:lnSpc>
                </a:pPr>
                <a:r>
                  <a:rPr lang="en-US" sz="1800" spc="-5" dirty="0">
                    <a:latin typeface="Arial"/>
                    <a:cs typeface="Arial"/>
                  </a:rPr>
                  <a:t>the result of taking a dot product </a:t>
                </a:r>
                <a14:m>
                  <m:oMath xmlns:m="http://schemas.openxmlformats.org/officeDocument/2006/math">
                    <m:r>
                      <a:rPr lang="en-US" b="0" i="1" smtClean="0">
                        <a:latin typeface="Cambria Math" panose="02040503050406030204" pitchFamily="18" charset="0"/>
                      </a:rPr>
                      <m:t>𝑤</m:t>
                    </m:r>
                    <m:r>
                      <a:rPr lang="ar-AE" b="0" i="1" smtClean="0">
                        <a:latin typeface="Cambria Math" panose="02040503050406030204" pitchFamily="18" charset="0"/>
                      </a:rPr>
                      <m:t>𝑥</m:t>
                    </m:r>
                    <m:r>
                      <a:rPr lang="en-US" b="0" i="1" smtClean="0">
                        <a:latin typeface="Cambria Math" panose="02040503050406030204" pitchFamily="18" charset="0"/>
                      </a:rPr>
                      <m:t>+</m:t>
                    </m:r>
                    <m:r>
                      <a:rPr lang="ar-AE" b="0" i="1" smtClean="0">
                        <a:latin typeface="Cambria Math" panose="02040503050406030204" pitchFamily="18" charset="0"/>
                      </a:rPr>
                      <m:t>𝑏</m:t>
                    </m:r>
                    <m:r>
                      <a:rPr lang="ar-AE" b="0" i="1" smtClean="0">
                        <a:latin typeface="Cambria Math" panose="02040503050406030204" pitchFamily="18" charset="0"/>
                      </a:rPr>
                      <m:t> </m:t>
                    </m:r>
                  </m:oMath>
                </a14:m>
                <a:r>
                  <a:rPr lang="en-US" sz="1800" spc="-5" dirty="0">
                    <a:latin typeface="Arial"/>
                    <a:cs typeface="Arial"/>
                  </a:rPr>
                  <a:t>between the filter with weights </a:t>
                </a:r>
                <a14:m>
                  <m:oMath xmlns:m="http://schemas.openxmlformats.org/officeDocument/2006/math">
                    <m:r>
                      <a:rPr lang="en-US" sz="1800" b="0" i="1" spc="-5" smtClean="0">
                        <a:latin typeface="Cambria Math" panose="02040503050406030204" pitchFamily="18" charset="0"/>
                        <a:cs typeface="Arial"/>
                      </a:rPr>
                      <m:t>𝑤</m:t>
                    </m:r>
                  </m:oMath>
                </a14:m>
                <a:r>
                  <a:rPr lang="en-US" sz="1800" spc="-5" dirty="0">
                    <a:latin typeface="Arial"/>
                    <a:cs typeface="Arial"/>
                  </a:rPr>
                  <a:t>, bias </a:t>
                </a:r>
                <a14:m>
                  <m:oMath xmlns:m="http://schemas.openxmlformats.org/officeDocument/2006/math">
                    <m:r>
                      <a:rPr lang="en-US" sz="1800" b="0" i="1" spc="-5" smtClean="0">
                        <a:latin typeface="Cambria Math" panose="02040503050406030204" pitchFamily="18" charset="0"/>
                        <a:cs typeface="Arial"/>
                      </a:rPr>
                      <m:t>𝑏</m:t>
                    </m:r>
                    <m:r>
                      <a:rPr lang="en-US" sz="1800" b="0" i="0" spc="-5" smtClean="0">
                        <a:latin typeface="Cambria Math" panose="02040503050406030204" pitchFamily="18" charset="0"/>
                        <a:cs typeface="Arial"/>
                      </a:rPr>
                      <m:t>,</m:t>
                    </m:r>
                  </m:oMath>
                </a14:m>
                <a:r>
                  <a:rPr lang="en-US" sz="1800" spc="-5" dirty="0">
                    <a:latin typeface="Arial"/>
                    <a:cs typeface="Arial"/>
                  </a:rPr>
                  <a:t> and a </a:t>
                </a:r>
                <a14:m>
                  <m:oMath xmlns:m="http://schemas.openxmlformats.org/officeDocument/2006/math">
                    <m:r>
                      <a:rPr lang="en-US" sz="1800" i="1" spc="-5" dirty="0" smtClean="0">
                        <a:latin typeface="Cambria Math" panose="02040503050406030204" pitchFamily="18" charset="0"/>
                        <a:cs typeface="Arial"/>
                      </a:rPr>
                      <m:t>5</m:t>
                    </m:r>
                    <m:r>
                      <a:rPr lang="en-US" sz="1800" b="0" i="1" spc="-5" dirty="0" smtClean="0">
                        <a:latin typeface="Cambria Math" panose="02040503050406030204" pitchFamily="18" charset="0"/>
                        <a:cs typeface="Arial"/>
                      </a:rPr>
                      <m:t>×</m:t>
                    </m:r>
                    <m:r>
                      <a:rPr lang="en-US" sz="1800" i="1" spc="-5" dirty="0" smtClean="0">
                        <a:latin typeface="Cambria Math" panose="02040503050406030204" pitchFamily="18" charset="0"/>
                        <a:cs typeface="Arial"/>
                      </a:rPr>
                      <m:t>5</m:t>
                    </m:r>
                    <m:r>
                      <a:rPr lang="en-US" i="1" spc="-5" dirty="0">
                        <a:latin typeface="Cambria Math" panose="02040503050406030204" pitchFamily="18" charset="0"/>
                        <a:cs typeface="Arial"/>
                      </a:rPr>
                      <m:t>×</m:t>
                    </m:r>
                    <m:r>
                      <a:rPr lang="en-US" sz="1800" i="1" spc="-5" dirty="0" smtClean="0">
                        <a:latin typeface="Cambria Math" panose="02040503050406030204" pitchFamily="18" charset="0"/>
                        <a:cs typeface="Arial"/>
                      </a:rPr>
                      <m:t>3</m:t>
                    </m:r>
                  </m:oMath>
                </a14:m>
                <a:r>
                  <a:rPr lang="en-US" sz="1800" spc="-5" dirty="0">
                    <a:latin typeface="Arial"/>
                    <a:cs typeface="Arial"/>
                  </a:rPr>
                  <a:t> image patch </a:t>
                </a:r>
                <a14:m>
                  <m:oMath xmlns:m="http://schemas.openxmlformats.org/officeDocument/2006/math">
                    <m:r>
                      <a:rPr lang="en-US" sz="1800" b="0" i="1" spc="-5" smtClean="0">
                        <a:latin typeface="Cambria Math" panose="02040503050406030204" pitchFamily="18" charset="0"/>
                        <a:cs typeface="Arial"/>
                      </a:rPr>
                      <m:t>𝑥</m:t>
                    </m:r>
                  </m:oMath>
                </a14:m>
                <a:r>
                  <a:rPr lang="en-US" sz="1800" dirty="0">
                    <a:latin typeface="Arial"/>
                    <a:cs typeface="Arial"/>
                  </a:rPr>
                  <a:t>, with </a:t>
                </a:r>
                <a14:m>
                  <m:oMath xmlns:m="http://schemas.openxmlformats.org/officeDocument/2006/math">
                    <m:r>
                      <a:rPr lang="en-US" sz="1800" i="1" spc="-5" dirty="0" smtClean="0">
                        <a:latin typeface="Cambria Math" panose="02040503050406030204" pitchFamily="18" charset="0"/>
                        <a:cs typeface="Arial"/>
                      </a:rPr>
                      <m:t>5</m:t>
                    </m:r>
                    <m:r>
                      <a:rPr lang="en-US" sz="1800" b="0" i="1" spc="-5" dirty="0" smtClean="0">
                        <a:latin typeface="Cambria Math" panose="02040503050406030204" pitchFamily="18" charset="0"/>
                        <a:cs typeface="Arial"/>
                      </a:rPr>
                      <m:t>∗</m:t>
                    </m:r>
                    <m:r>
                      <a:rPr lang="en-US" sz="1800" i="1" spc="-5" dirty="0" smtClean="0">
                        <a:latin typeface="Cambria Math" panose="02040503050406030204" pitchFamily="18" charset="0"/>
                        <a:cs typeface="Arial"/>
                      </a:rPr>
                      <m:t>5</m:t>
                    </m:r>
                    <m:r>
                      <a:rPr lang="en-US" sz="1800" i="1" spc="-5" dirty="0" smtClean="0">
                        <a:latin typeface="Cambria Math" panose="02040503050406030204" pitchFamily="18" charset="0"/>
                        <a:cs typeface="Arial"/>
                      </a:rPr>
                      <m:t>∗</m:t>
                    </m:r>
                    <m:r>
                      <a:rPr lang="en-US" sz="1800" i="1" spc="-5" dirty="0" smtClean="0">
                        <a:latin typeface="Cambria Math" panose="02040503050406030204" pitchFamily="18" charset="0"/>
                        <a:cs typeface="Arial"/>
                      </a:rPr>
                      <m:t>3</m:t>
                    </m:r>
                    <m:r>
                      <a:rPr lang="en-US" sz="1800" b="0" i="1" spc="-5" dirty="0" smtClean="0">
                        <a:latin typeface="Cambria Math" panose="02040503050406030204" pitchFamily="18" charset="0"/>
                        <a:cs typeface="Arial"/>
                      </a:rPr>
                      <m:t>=</m:t>
                    </m:r>
                    <m:r>
                      <a:rPr lang="en-US" sz="1800" b="0" i="1" spc="-5" dirty="0" smtClean="0">
                        <a:latin typeface="Cambria Math" panose="02040503050406030204" pitchFamily="18" charset="0"/>
                        <a:cs typeface="Arial"/>
                      </a:rPr>
                      <m:t>75</m:t>
                    </m:r>
                  </m:oMath>
                </a14:m>
                <a:r>
                  <a:rPr lang="en-US" sz="1800" spc="-5" dirty="0">
                    <a:latin typeface="Arial"/>
                    <a:cs typeface="Arial"/>
                  </a:rPr>
                  <a:t>-dimensional dot product +</a:t>
                </a:r>
                <a:r>
                  <a:rPr lang="en-US" sz="1800" spc="80" dirty="0">
                    <a:latin typeface="Arial"/>
                    <a:cs typeface="Arial"/>
                  </a:rPr>
                  <a:t> </a:t>
                </a:r>
                <a:r>
                  <a:rPr lang="en-US" sz="1800" spc="-5" dirty="0">
                    <a:latin typeface="Arial"/>
                    <a:cs typeface="Arial"/>
                  </a:rPr>
                  <a:t>bias</a:t>
                </a:r>
                <a:endParaRPr sz="1800" dirty="0">
                  <a:latin typeface="Arial"/>
                  <a:cs typeface="Arial"/>
                </a:endParaRPr>
              </a:p>
            </p:txBody>
          </p:sp>
        </mc:Choice>
        <mc:Fallback xmlns="">
          <p:sp>
            <p:nvSpPr>
              <p:cNvPr id="113" name="object 28">
                <a:extLst>
                  <a:ext uri="{FF2B5EF4-FFF2-40B4-BE49-F238E27FC236}">
                    <a16:creationId xmlns:a16="http://schemas.microsoft.com/office/drawing/2014/main" id="{F160119A-FBFF-4628-A4E2-B4DAC284CF05}"/>
                  </a:ext>
                </a:extLst>
              </p:cNvPr>
              <p:cNvSpPr txBox="1">
                <a:spLocks noRot="1" noChangeAspect="1" noMove="1" noResize="1" noEditPoints="1" noAdjustHandles="1" noChangeArrowheads="1" noChangeShapeType="1" noTextEdit="1"/>
              </p:cNvSpPr>
              <p:nvPr/>
            </p:nvSpPr>
            <p:spPr>
              <a:xfrm>
                <a:off x="3802216" y="5024659"/>
                <a:ext cx="5219229" cy="1378711"/>
              </a:xfrm>
              <a:prstGeom prst="rect">
                <a:avLst/>
              </a:prstGeom>
              <a:blipFill>
                <a:blip r:embed="rId3"/>
                <a:stretch>
                  <a:fillRect l="-2570" t="-5752" b="-9735"/>
                </a:stretch>
              </a:blipFill>
            </p:spPr>
            <p:txBody>
              <a:bodyPr/>
              <a:lstStyle/>
              <a:p>
                <a:r>
                  <a:rPr lang="en-SE">
                    <a:noFill/>
                  </a:rPr>
                  <a:t> </a:t>
                </a:r>
              </a:p>
            </p:txBody>
          </p:sp>
        </mc:Fallback>
      </mc:AlternateContent>
      <p:sp>
        <p:nvSpPr>
          <p:cNvPr id="114" name="object 29">
            <a:extLst>
              <a:ext uri="{FF2B5EF4-FFF2-40B4-BE49-F238E27FC236}">
                <a16:creationId xmlns:a16="http://schemas.microsoft.com/office/drawing/2014/main" id="{DEE882E8-B969-4F33-9A39-D3498FD1BF09}"/>
              </a:ext>
            </a:extLst>
          </p:cNvPr>
          <p:cNvSpPr/>
          <p:nvPr/>
        </p:nvSpPr>
        <p:spPr>
          <a:xfrm>
            <a:off x="4889948" y="3477083"/>
            <a:ext cx="370519" cy="2822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055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2B1EDD-2A12-45CD-A8F0-BFA14B692D45}"/>
              </a:ext>
            </a:extLst>
          </p:cNvPr>
          <p:cNvSpPr>
            <a:spLocks noGrp="1"/>
          </p:cNvSpPr>
          <p:nvPr>
            <p:ph type="sldNum" sz="quarter" idx="12"/>
          </p:nvPr>
        </p:nvSpPr>
        <p:spPr>
          <a:xfrm>
            <a:off x="6976788" y="6532287"/>
            <a:ext cx="2133600" cy="244475"/>
          </a:xfrm>
        </p:spPr>
        <p:txBody>
          <a:bodyPr/>
          <a:lstStyle/>
          <a:p>
            <a:pPr>
              <a:defRPr/>
            </a:pPr>
            <a:fld id="{F57F456A-00AF-44E6-8D70-638C0D0130FF}" type="slidenum">
              <a:rPr lang="en-US" altLang="zh-CN" smtClean="0"/>
              <a:pPr>
                <a:defRPr/>
              </a:pPr>
              <a:t>13</a:t>
            </a:fld>
            <a:endParaRPr lang="en-US" altLang="zh-CN"/>
          </a:p>
        </p:txBody>
      </p:sp>
      <p:sp>
        <p:nvSpPr>
          <p:cNvPr id="7" name="object 4">
            <a:extLst>
              <a:ext uri="{FF2B5EF4-FFF2-40B4-BE49-F238E27FC236}">
                <a16:creationId xmlns:a16="http://schemas.microsoft.com/office/drawing/2014/main" id="{F6997606-EA76-401E-BEF2-9BFD8A717438}"/>
              </a:ext>
            </a:extLst>
          </p:cNvPr>
          <p:cNvSpPr/>
          <p:nvPr/>
        </p:nvSpPr>
        <p:spPr>
          <a:xfrm>
            <a:off x="668044" y="168590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8" name="object 5">
            <a:extLst>
              <a:ext uri="{FF2B5EF4-FFF2-40B4-BE49-F238E27FC236}">
                <a16:creationId xmlns:a16="http://schemas.microsoft.com/office/drawing/2014/main" id="{9C957EB1-FBF2-4D3A-B80D-F41944DAC188}"/>
              </a:ext>
            </a:extLst>
          </p:cNvPr>
          <p:cNvSpPr/>
          <p:nvPr/>
        </p:nvSpPr>
        <p:spPr>
          <a:xfrm>
            <a:off x="668044" y="153520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9" name="object 6">
            <a:extLst>
              <a:ext uri="{FF2B5EF4-FFF2-40B4-BE49-F238E27FC236}">
                <a16:creationId xmlns:a16="http://schemas.microsoft.com/office/drawing/2014/main" id="{D308D649-D10A-47EB-AAE4-CC9A21568FEB}"/>
              </a:ext>
            </a:extLst>
          </p:cNvPr>
          <p:cNvSpPr/>
          <p:nvPr/>
        </p:nvSpPr>
        <p:spPr>
          <a:xfrm>
            <a:off x="668044" y="1535207"/>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10" name="object 7">
            <a:extLst>
              <a:ext uri="{FF2B5EF4-FFF2-40B4-BE49-F238E27FC236}">
                <a16:creationId xmlns:a16="http://schemas.microsoft.com/office/drawing/2014/main" id="{DDFCD652-F3D8-4FC8-B9DD-85E546C36BBE}"/>
              </a:ext>
            </a:extLst>
          </p:cNvPr>
          <p:cNvSpPr/>
          <p:nvPr/>
        </p:nvSpPr>
        <p:spPr>
          <a:xfrm>
            <a:off x="799646" y="168590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11" name="object 8">
            <a:extLst>
              <a:ext uri="{FF2B5EF4-FFF2-40B4-BE49-F238E27FC236}">
                <a16:creationId xmlns:a16="http://schemas.microsoft.com/office/drawing/2014/main" id="{98F16E44-FD64-4CD2-AAAE-61CCD8738554}"/>
              </a:ext>
            </a:extLst>
          </p:cNvPr>
          <p:cNvSpPr/>
          <p:nvPr/>
        </p:nvSpPr>
        <p:spPr>
          <a:xfrm>
            <a:off x="2264291" y="180100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2" name="object 9">
            <a:extLst>
              <a:ext uri="{FF2B5EF4-FFF2-40B4-BE49-F238E27FC236}">
                <a16:creationId xmlns:a16="http://schemas.microsoft.com/office/drawing/2014/main" id="{8D1E2516-DCA6-4DF9-AF1A-73A37C7A8D21}"/>
              </a:ext>
            </a:extLst>
          </p:cNvPr>
          <p:cNvSpPr/>
          <p:nvPr/>
        </p:nvSpPr>
        <p:spPr>
          <a:xfrm>
            <a:off x="774794" y="194215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3" name="object 10">
            <a:extLst>
              <a:ext uri="{FF2B5EF4-FFF2-40B4-BE49-F238E27FC236}">
                <a16:creationId xmlns:a16="http://schemas.microsoft.com/office/drawing/2014/main" id="{F6C3DDC5-D3C8-4292-A1D2-09100813CF3D}"/>
              </a:ext>
            </a:extLst>
          </p:cNvPr>
          <p:cNvSpPr/>
          <p:nvPr/>
        </p:nvSpPr>
        <p:spPr>
          <a:xfrm>
            <a:off x="794294" y="1704857"/>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4" name="object 11">
            <a:extLst>
              <a:ext uri="{FF2B5EF4-FFF2-40B4-BE49-F238E27FC236}">
                <a16:creationId xmlns:a16="http://schemas.microsoft.com/office/drawing/2014/main" id="{E9DBF509-CD8B-4DE7-B7A5-400B741CFC0B}"/>
              </a:ext>
            </a:extLst>
          </p:cNvPr>
          <p:cNvSpPr/>
          <p:nvPr/>
        </p:nvSpPr>
        <p:spPr>
          <a:xfrm>
            <a:off x="930494" y="155545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5" name="object 12">
            <a:extLst>
              <a:ext uri="{FF2B5EF4-FFF2-40B4-BE49-F238E27FC236}">
                <a16:creationId xmlns:a16="http://schemas.microsoft.com/office/drawing/2014/main" id="{33434F73-208A-4E10-A537-CF2F042C3876}"/>
              </a:ext>
            </a:extLst>
          </p:cNvPr>
          <p:cNvSpPr/>
          <p:nvPr/>
        </p:nvSpPr>
        <p:spPr>
          <a:xfrm>
            <a:off x="956594" y="1942156"/>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6" name="object 13">
            <a:extLst>
              <a:ext uri="{FF2B5EF4-FFF2-40B4-BE49-F238E27FC236}">
                <a16:creationId xmlns:a16="http://schemas.microsoft.com/office/drawing/2014/main" id="{00E33EDC-4963-46C1-ABF1-A2715E65A569}"/>
              </a:ext>
            </a:extLst>
          </p:cNvPr>
          <p:cNvSpPr txBox="1"/>
          <p:nvPr/>
        </p:nvSpPr>
        <p:spPr>
          <a:xfrm>
            <a:off x="937165" y="293978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7" name="object 14">
            <a:extLst>
              <a:ext uri="{FF2B5EF4-FFF2-40B4-BE49-F238E27FC236}">
                <a16:creationId xmlns:a16="http://schemas.microsoft.com/office/drawing/2014/main" id="{B5CFFCF9-0796-4646-9CBF-8405B66E8B24}"/>
              </a:ext>
            </a:extLst>
          </p:cNvPr>
          <p:cNvSpPr txBox="1"/>
          <p:nvPr/>
        </p:nvSpPr>
        <p:spPr>
          <a:xfrm>
            <a:off x="1301467" y="86661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dirty="0">
              <a:latin typeface="Arial"/>
              <a:cs typeface="Arial"/>
            </a:endParaRPr>
          </a:p>
        </p:txBody>
      </p:sp>
      <p:sp>
        <p:nvSpPr>
          <p:cNvPr id="18" name="object 15">
            <a:extLst>
              <a:ext uri="{FF2B5EF4-FFF2-40B4-BE49-F238E27FC236}">
                <a16:creationId xmlns:a16="http://schemas.microsoft.com/office/drawing/2014/main" id="{89C0A6AF-33A9-432D-B4DD-8B42A7299E14}"/>
              </a:ext>
            </a:extLst>
          </p:cNvPr>
          <p:cNvSpPr txBox="1"/>
          <p:nvPr/>
        </p:nvSpPr>
        <p:spPr>
          <a:xfrm>
            <a:off x="266558" y="3331419"/>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9" name="object 17">
            <a:extLst>
              <a:ext uri="{FF2B5EF4-FFF2-40B4-BE49-F238E27FC236}">
                <a16:creationId xmlns:a16="http://schemas.microsoft.com/office/drawing/2014/main" id="{5C6D1311-2428-4981-A6CD-E328BA62462E}"/>
              </a:ext>
            </a:extLst>
          </p:cNvPr>
          <p:cNvSpPr/>
          <p:nvPr/>
        </p:nvSpPr>
        <p:spPr>
          <a:xfrm>
            <a:off x="251520" y="130643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20" name="object 18">
            <a:extLst>
              <a:ext uri="{FF2B5EF4-FFF2-40B4-BE49-F238E27FC236}">
                <a16:creationId xmlns:a16="http://schemas.microsoft.com/office/drawing/2014/main" id="{BF45CDC8-03F0-4045-9B8C-2E951CA27908}"/>
              </a:ext>
            </a:extLst>
          </p:cNvPr>
          <p:cNvSpPr/>
          <p:nvPr/>
        </p:nvSpPr>
        <p:spPr>
          <a:xfrm>
            <a:off x="251520" y="563209"/>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1" name="object 19">
            <a:extLst>
              <a:ext uri="{FF2B5EF4-FFF2-40B4-BE49-F238E27FC236}">
                <a16:creationId xmlns:a16="http://schemas.microsoft.com/office/drawing/2014/main" id="{0BC981E8-1A40-4BBF-8E44-5B7C0FCEBBCF}"/>
              </a:ext>
            </a:extLst>
          </p:cNvPr>
          <p:cNvSpPr/>
          <p:nvPr/>
        </p:nvSpPr>
        <p:spPr>
          <a:xfrm>
            <a:off x="251520" y="56320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2" name="object 20">
            <a:extLst>
              <a:ext uri="{FF2B5EF4-FFF2-40B4-BE49-F238E27FC236}">
                <a16:creationId xmlns:a16="http://schemas.microsoft.com/office/drawing/2014/main" id="{A7C3BB94-9B37-404C-9B90-8C7CDCF07FA7}"/>
              </a:ext>
            </a:extLst>
          </p:cNvPr>
          <p:cNvSpPr/>
          <p:nvPr/>
        </p:nvSpPr>
        <p:spPr>
          <a:xfrm>
            <a:off x="464692" y="130643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3" name="object 21">
            <a:extLst>
              <a:ext uri="{FF2B5EF4-FFF2-40B4-BE49-F238E27FC236}">
                <a16:creationId xmlns:a16="http://schemas.microsoft.com/office/drawing/2014/main" id="{F00B808C-336E-4425-AC2B-A9A7185EE062}"/>
              </a:ext>
            </a:extLst>
          </p:cNvPr>
          <p:cNvSpPr/>
          <p:nvPr/>
        </p:nvSpPr>
        <p:spPr>
          <a:xfrm>
            <a:off x="1433905" y="38260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2">
            <a:extLst>
              <a:ext uri="{FF2B5EF4-FFF2-40B4-BE49-F238E27FC236}">
                <a16:creationId xmlns:a16="http://schemas.microsoft.com/office/drawing/2014/main" id="{8FB663DC-F258-4949-A2E2-D3D526979FB1}"/>
              </a:ext>
            </a:extLst>
          </p:cNvPr>
          <p:cNvSpPr/>
          <p:nvPr/>
        </p:nvSpPr>
        <p:spPr>
          <a:xfrm>
            <a:off x="1391843" y="58722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5" name="object 23">
            <a:extLst>
              <a:ext uri="{FF2B5EF4-FFF2-40B4-BE49-F238E27FC236}">
                <a16:creationId xmlns:a16="http://schemas.microsoft.com/office/drawing/2014/main" id="{314A5E6B-0ECF-4D4E-AFEE-839F9E51D67D}"/>
              </a:ext>
            </a:extLst>
          </p:cNvPr>
          <p:cNvSpPr/>
          <p:nvPr/>
        </p:nvSpPr>
        <p:spPr>
          <a:xfrm>
            <a:off x="1120558" y="866134"/>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4">
            <a:extLst>
              <a:ext uri="{FF2B5EF4-FFF2-40B4-BE49-F238E27FC236}">
                <a16:creationId xmlns:a16="http://schemas.microsoft.com/office/drawing/2014/main" id="{A88C1FE0-5600-41C4-9B57-CF152041A9BF}"/>
              </a:ext>
            </a:extLst>
          </p:cNvPr>
          <p:cNvSpPr/>
          <p:nvPr/>
        </p:nvSpPr>
        <p:spPr>
          <a:xfrm>
            <a:off x="1080271" y="1374660"/>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7" name="object 25">
            <a:extLst>
              <a:ext uri="{FF2B5EF4-FFF2-40B4-BE49-F238E27FC236}">
                <a16:creationId xmlns:a16="http://schemas.microsoft.com/office/drawing/2014/main" id="{A40647CC-D2B1-4469-B52C-6802298161F4}"/>
              </a:ext>
            </a:extLst>
          </p:cNvPr>
          <p:cNvSpPr/>
          <p:nvPr/>
        </p:nvSpPr>
        <p:spPr>
          <a:xfrm>
            <a:off x="3001540" y="1945456"/>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28" name="object 26">
            <a:extLst>
              <a:ext uri="{FF2B5EF4-FFF2-40B4-BE49-F238E27FC236}">
                <a16:creationId xmlns:a16="http://schemas.microsoft.com/office/drawing/2014/main" id="{8CACC128-AB42-45C5-82F5-7D9EB1A3B63C}"/>
              </a:ext>
            </a:extLst>
          </p:cNvPr>
          <p:cNvSpPr/>
          <p:nvPr/>
        </p:nvSpPr>
        <p:spPr>
          <a:xfrm>
            <a:off x="5310185" y="1929731"/>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29" name="object 27">
            <a:extLst>
              <a:ext uri="{FF2B5EF4-FFF2-40B4-BE49-F238E27FC236}">
                <a16:creationId xmlns:a16="http://schemas.microsoft.com/office/drawing/2014/main" id="{590D74B9-7532-4E46-B59E-95BAE8256664}"/>
              </a:ext>
            </a:extLst>
          </p:cNvPr>
          <p:cNvSpPr/>
          <p:nvPr/>
        </p:nvSpPr>
        <p:spPr>
          <a:xfrm>
            <a:off x="5550587" y="142738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0" name="object 28">
            <a:extLst>
              <a:ext uri="{FF2B5EF4-FFF2-40B4-BE49-F238E27FC236}">
                <a16:creationId xmlns:a16="http://schemas.microsoft.com/office/drawing/2014/main" id="{77E9A722-B174-49E8-A696-A0C56EB0EC3D}"/>
              </a:ext>
            </a:extLst>
          </p:cNvPr>
          <p:cNvSpPr/>
          <p:nvPr/>
        </p:nvSpPr>
        <p:spPr>
          <a:xfrm>
            <a:off x="5550587" y="563209"/>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1" name="object 29">
            <a:extLst>
              <a:ext uri="{FF2B5EF4-FFF2-40B4-BE49-F238E27FC236}">
                <a16:creationId xmlns:a16="http://schemas.microsoft.com/office/drawing/2014/main" id="{5A1DFBA3-1716-42B7-84FA-2F96FC846A27}"/>
              </a:ext>
            </a:extLst>
          </p:cNvPr>
          <p:cNvSpPr/>
          <p:nvPr/>
        </p:nvSpPr>
        <p:spPr>
          <a:xfrm>
            <a:off x="5550587" y="56320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2" name="object 30">
            <a:extLst>
              <a:ext uri="{FF2B5EF4-FFF2-40B4-BE49-F238E27FC236}">
                <a16:creationId xmlns:a16="http://schemas.microsoft.com/office/drawing/2014/main" id="{158FF700-52D7-43DF-BB08-08EBCDCA7D63}"/>
              </a:ext>
            </a:extLst>
          </p:cNvPr>
          <p:cNvSpPr/>
          <p:nvPr/>
        </p:nvSpPr>
        <p:spPr>
          <a:xfrm>
            <a:off x="5642812" y="142738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3" name="object 31">
            <a:extLst>
              <a:ext uri="{FF2B5EF4-FFF2-40B4-BE49-F238E27FC236}">
                <a16:creationId xmlns:a16="http://schemas.microsoft.com/office/drawing/2014/main" id="{A9A52D31-291B-43C9-B843-1B1C8794E5CF}"/>
              </a:ext>
            </a:extLst>
          </p:cNvPr>
          <p:cNvSpPr txBox="1"/>
          <p:nvPr/>
        </p:nvSpPr>
        <p:spPr>
          <a:xfrm>
            <a:off x="2582386" y="188640"/>
            <a:ext cx="2263903" cy="695190"/>
          </a:xfrm>
          <a:prstGeom prst="rect">
            <a:avLst/>
          </a:prstGeom>
        </p:spPr>
        <p:txBody>
          <a:bodyPr vert="horz" wrap="square" lIns="0" tIns="0" rIns="0" bIns="0" rtlCol="0">
            <a:spAutoFit/>
          </a:bodyPr>
          <a:lstStyle/>
          <a:p>
            <a:pPr marL="12700">
              <a:lnSpc>
                <a:spcPts val="2735"/>
              </a:lnSpc>
            </a:pPr>
            <a:r>
              <a:rPr lang="en-US" sz="2400" spc="-5" dirty="0">
                <a:solidFill>
                  <a:srgbClr val="FF0000"/>
                </a:solidFill>
                <a:latin typeface="Arial"/>
                <a:cs typeface="Arial"/>
              </a:rPr>
              <a:t>32x32x3</a:t>
            </a:r>
            <a:r>
              <a:rPr lang="en-US" sz="2400" spc="-50" dirty="0">
                <a:solidFill>
                  <a:srgbClr val="FF0000"/>
                </a:solidFill>
                <a:latin typeface="Arial"/>
                <a:cs typeface="Arial"/>
              </a:rPr>
              <a:t> </a:t>
            </a:r>
            <a:r>
              <a:rPr lang="en-US" sz="2400" spc="-5" dirty="0">
                <a:solidFill>
                  <a:srgbClr val="FF0000"/>
                </a:solidFill>
                <a:latin typeface="Arial"/>
                <a:cs typeface="Arial"/>
              </a:rPr>
              <a:t>input</a:t>
            </a:r>
            <a:endParaRPr lang="en-US" sz="2400" dirty="0">
              <a:latin typeface="Arial"/>
              <a:cs typeface="Arial"/>
            </a:endParaRPr>
          </a:p>
          <a:p>
            <a:pPr marL="12700">
              <a:lnSpc>
                <a:spcPts val="2865"/>
              </a:lnSpc>
            </a:pPr>
            <a:r>
              <a:rPr lang="en-US" sz="2400" spc="-5" dirty="0">
                <a:solidFill>
                  <a:srgbClr val="0000FF"/>
                </a:solidFill>
                <a:latin typeface="Arial"/>
                <a:cs typeface="Arial"/>
              </a:rPr>
              <a:t>5x5x3</a:t>
            </a:r>
            <a:r>
              <a:rPr lang="en-US" sz="2400" spc="-60" dirty="0">
                <a:solidFill>
                  <a:srgbClr val="0000FF"/>
                </a:solidFill>
                <a:latin typeface="Arial"/>
                <a:cs typeface="Arial"/>
              </a:rPr>
              <a:t> </a:t>
            </a:r>
            <a:r>
              <a:rPr lang="en-US" sz="2400" spc="-5" dirty="0">
                <a:solidFill>
                  <a:srgbClr val="0000FF"/>
                </a:solidFill>
                <a:latin typeface="Arial"/>
                <a:cs typeface="Arial"/>
              </a:rPr>
              <a:t>filter</a:t>
            </a:r>
            <a:endParaRPr lang="en-US" sz="2400" dirty="0">
              <a:latin typeface="Arial"/>
              <a:cs typeface="Arial"/>
            </a:endParaRPr>
          </a:p>
        </p:txBody>
      </p:sp>
      <p:sp>
        <p:nvSpPr>
          <p:cNvPr id="34" name="object 32">
            <a:extLst>
              <a:ext uri="{FF2B5EF4-FFF2-40B4-BE49-F238E27FC236}">
                <a16:creationId xmlns:a16="http://schemas.microsoft.com/office/drawing/2014/main" id="{B1F1392A-9F10-45E1-A71D-9FFA4D163BFA}"/>
              </a:ext>
            </a:extLst>
          </p:cNvPr>
          <p:cNvSpPr txBox="1"/>
          <p:nvPr/>
        </p:nvSpPr>
        <p:spPr>
          <a:xfrm>
            <a:off x="5508104" y="3353260"/>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a:latin typeface="Arial"/>
              <a:cs typeface="Arial"/>
            </a:endParaRPr>
          </a:p>
        </p:txBody>
      </p:sp>
      <p:sp>
        <p:nvSpPr>
          <p:cNvPr id="35" name="object 33">
            <a:extLst>
              <a:ext uri="{FF2B5EF4-FFF2-40B4-BE49-F238E27FC236}">
                <a16:creationId xmlns:a16="http://schemas.microsoft.com/office/drawing/2014/main" id="{154A1967-756B-48F8-9A5B-5766A212BD7F}"/>
              </a:ext>
            </a:extLst>
          </p:cNvPr>
          <p:cNvSpPr txBox="1"/>
          <p:nvPr/>
        </p:nvSpPr>
        <p:spPr>
          <a:xfrm>
            <a:off x="6175614" y="289758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36" name="object 34">
            <a:extLst>
              <a:ext uri="{FF2B5EF4-FFF2-40B4-BE49-F238E27FC236}">
                <a16:creationId xmlns:a16="http://schemas.microsoft.com/office/drawing/2014/main" id="{9E754E4E-8671-440B-B094-B7D285D887FB}"/>
              </a:ext>
            </a:extLst>
          </p:cNvPr>
          <p:cNvSpPr txBox="1"/>
          <p:nvPr/>
        </p:nvSpPr>
        <p:spPr>
          <a:xfrm>
            <a:off x="2945087" y="1486602"/>
            <a:ext cx="3904298" cy="1517018"/>
          </a:xfrm>
          <a:prstGeom prst="rect">
            <a:avLst/>
          </a:prstGeom>
        </p:spPr>
        <p:txBody>
          <a:bodyPr vert="horz" wrap="square" lIns="0" tIns="0" rIns="0" bIns="0" rtlCol="0">
            <a:spAutoFit/>
          </a:bodyPr>
          <a:lstStyle/>
          <a:p>
            <a:pPr marR="5080" algn="r">
              <a:lnSpc>
                <a:spcPct val="100000"/>
              </a:lnSpc>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12700" marR="2060575">
              <a:lnSpc>
                <a:spcPct val="100699"/>
              </a:lnSpc>
              <a:spcBef>
                <a:spcPts val="1055"/>
              </a:spcBef>
            </a:pPr>
            <a:r>
              <a:rPr sz="1800" spc="-5" dirty="0">
                <a:latin typeface="Arial"/>
                <a:cs typeface="Arial"/>
              </a:rPr>
              <a:t>convolve (slide) over all  spatial</a:t>
            </a:r>
            <a:r>
              <a:rPr sz="1800" spc="-35" dirty="0">
                <a:latin typeface="Arial"/>
                <a:cs typeface="Arial"/>
              </a:rPr>
              <a:t> </a:t>
            </a:r>
            <a:r>
              <a:rPr sz="1800" spc="-5" dirty="0">
                <a:latin typeface="Arial"/>
                <a:cs typeface="Arial"/>
              </a:rPr>
              <a:t>locations</a:t>
            </a:r>
            <a:endParaRPr sz="1800" dirty="0">
              <a:latin typeface="Arial"/>
              <a:cs typeface="Arial"/>
            </a:endParaRPr>
          </a:p>
        </p:txBody>
      </p:sp>
      <p:sp>
        <p:nvSpPr>
          <p:cNvPr id="37" name="object 4">
            <a:extLst>
              <a:ext uri="{FF2B5EF4-FFF2-40B4-BE49-F238E27FC236}">
                <a16:creationId xmlns:a16="http://schemas.microsoft.com/office/drawing/2014/main" id="{CEA368F5-FCB0-423E-987A-DE6A197D7D07}"/>
              </a:ext>
            </a:extLst>
          </p:cNvPr>
          <p:cNvSpPr/>
          <p:nvPr/>
        </p:nvSpPr>
        <p:spPr>
          <a:xfrm>
            <a:off x="5566345" y="4353050"/>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8" name="object 5">
            <a:extLst>
              <a:ext uri="{FF2B5EF4-FFF2-40B4-BE49-F238E27FC236}">
                <a16:creationId xmlns:a16="http://schemas.microsoft.com/office/drawing/2014/main" id="{9F52AFBB-8104-473E-ADB9-C238FE37179D}"/>
              </a:ext>
            </a:extLst>
          </p:cNvPr>
          <p:cNvSpPr/>
          <p:nvPr/>
        </p:nvSpPr>
        <p:spPr>
          <a:xfrm>
            <a:off x="5566345" y="348887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9" name="object 6">
            <a:extLst>
              <a:ext uri="{FF2B5EF4-FFF2-40B4-BE49-F238E27FC236}">
                <a16:creationId xmlns:a16="http://schemas.microsoft.com/office/drawing/2014/main" id="{A247BFD9-9404-47B8-80AF-4A240C74B9CB}"/>
              </a:ext>
            </a:extLst>
          </p:cNvPr>
          <p:cNvSpPr/>
          <p:nvPr/>
        </p:nvSpPr>
        <p:spPr>
          <a:xfrm>
            <a:off x="5566345" y="3488877"/>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0" name="object 7">
            <a:extLst>
              <a:ext uri="{FF2B5EF4-FFF2-40B4-BE49-F238E27FC236}">
                <a16:creationId xmlns:a16="http://schemas.microsoft.com/office/drawing/2014/main" id="{CE256A39-ABF3-4641-B831-EDA2FDF108A4}"/>
              </a:ext>
            </a:extLst>
          </p:cNvPr>
          <p:cNvSpPr/>
          <p:nvPr/>
        </p:nvSpPr>
        <p:spPr>
          <a:xfrm>
            <a:off x="5658570" y="4353050"/>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1" name="object 8">
            <a:extLst>
              <a:ext uri="{FF2B5EF4-FFF2-40B4-BE49-F238E27FC236}">
                <a16:creationId xmlns:a16="http://schemas.microsoft.com/office/drawing/2014/main" id="{DE2D1BF0-CC73-497D-8A93-2ED1AA778681}"/>
              </a:ext>
            </a:extLst>
          </p:cNvPr>
          <p:cNvSpPr/>
          <p:nvPr/>
        </p:nvSpPr>
        <p:spPr>
          <a:xfrm>
            <a:off x="683802" y="4611572"/>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D8E9D3"/>
          </a:solidFill>
        </p:spPr>
        <p:txBody>
          <a:bodyPr wrap="square" lIns="0" tIns="0" rIns="0" bIns="0" rtlCol="0"/>
          <a:lstStyle/>
          <a:p>
            <a:endParaRPr/>
          </a:p>
        </p:txBody>
      </p:sp>
      <p:sp>
        <p:nvSpPr>
          <p:cNvPr id="42" name="object 9">
            <a:extLst>
              <a:ext uri="{FF2B5EF4-FFF2-40B4-BE49-F238E27FC236}">
                <a16:creationId xmlns:a16="http://schemas.microsoft.com/office/drawing/2014/main" id="{6470456A-3935-4896-8D90-A18E30AFD0AB}"/>
              </a:ext>
            </a:extLst>
          </p:cNvPr>
          <p:cNvSpPr/>
          <p:nvPr/>
        </p:nvSpPr>
        <p:spPr>
          <a:xfrm>
            <a:off x="683802" y="4460875"/>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43" name="object 10">
            <a:extLst>
              <a:ext uri="{FF2B5EF4-FFF2-40B4-BE49-F238E27FC236}">
                <a16:creationId xmlns:a16="http://schemas.microsoft.com/office/drawing/2014/main" id="{9610E1D1-F64A-4805-BB99-F48EBBA54F3D}"/>
              </a:ext>
            </a:extLst>
          </p:cNvPr>
          <p:cNvSpPr/>
          <p:nvPr/>
        </p:nvSpPr>
        <p:spPr>
          <a:xfrm>
            <a:off x="683802" y="446087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44" name="object 11">
            <a:extLst>
              <a:ext uri="{FF2B5EF4-FFF2-40B4-BE49-F238E27FC236}">
                <a16:creationId xmlns:a16="http://schemas.microsoft.com/office/drawing/2014/main" id="{FBBDAB92-4276-43CC-9323-5DF766221B34}"/>
              </a:ext>
            </a:extLst>
          </p:cNvPr>
          <p:cNvSpPr/>
          <p:nvPr/>
        </p:nvSpPr>
        <p:spPr>
          <a:xfrm>
            <a:off x="815404" y="4611572"/>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45" name="object 12">
            <a:extLst>
              <a:ext uri="{FF2B5EF4-FFF2-40B4-BE49-F238E27FC236}">
                <a16:creationId xmlns:a16="http://schemas.microsoft.com/office/drawing/2014/main" id="{2F5D775C-A277-478F-A6F1-F8E7B0759A6C}"/>
              </a:ext>
            </a:extLst>
          </p:cNvPr>
          <p:cNvSpPr/>
          <p:nvPr/>
        </p:nvSpPr>
        <p:spPr>
          <a:xfrm>
            <a:off x="2280049" y="4726675"/>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46" name="object 13">
            <a:extLst>
              <a:ext uri="{FF2B5EF4-FFF2-40B4-BE49-F238E27FC236}">
                <a16:creationId xmlns:a16="http://schemas.microsoft.com/office/drawing/2014/main" id="{06E1D784-D9E1-4DD0-9E43-F07B8984D77C}"/>
              </a:ext>
            </a:extLst>
          </p:cNvPr>
          <p:cNvSpPr/>
          <p:nvPr/>
        </p:nvSpPr>
        <p:spPr>
          <a:xfrm>
            <a:off x="790552" y="4867824"/>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47" name="object 14">
            <a:extLst>
              <a:ext uri="{FF2B5EF4-FFF2-40B4-BE49-F238E27FC236}">
                <a16:creationId xmlns:a16="http://schemas.microsoft.com/office/drawing/2014/main" id="{59ABD4CB-F55E-445D-B154-1E22905A2029}"/>
              </a:ext>
            </a:extLst>
          </p:cNvPr>
          <p:cNvSpPr/>
          <p:nvPr/>
        </p:nvSpPr>
        <p:spPr>
          <a:xfrm>
            <a:off x="810052" y="463052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48" name="object 15">
            <a:extLst>
              <a:ext uri="{FF2B5EF4-FFF2-40B4-BE49-F238E27FC236}">
                <a16:creationId xmlns:a16="http://schemas.microsoft.com/office/drawing/2014/main" id="{21665375-2A34-483D-A2A7-8A11A203DED1}"/>
              </a:ext>
            </a:extLst>
          </p:cNvPr>
          <p:cNvSpPr/>
          <p:nvPr/>
        </p:nvSpPr>
        <p:spPr>
          <a:xfrm>
            <a:off x="946252" y="4481125"/>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49" name="object 16">
            <a:extLst>
              <a:ext uri="{FF2B5EF4-FFF2-40B4-BE49-F238E27FC236}">
                <a16:creationId xmlns:a16="http://schemas.microsoft.com/office/drawing/2014/main" id="{2A89ABC4-C918-4FDD-8AB7-9A3B70B134EA}"/>
              </a:ext>
            </a:extLst>
          </p:cNvPr>
          <p:cNvSpPr/>
          <p:nvPr/>
        </p:nvSpPr>
        <p:spPr>
          <a:xfrm>
            <a:off x="972352" y="486782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50" name="object 17">
            <a:extLst>
              <a:ext uri="{FF2B5EF4-FFF2-40B4-BE49-F238E27FC236}">
                <a16:creationId xmlns:a16="http://schemas.microsoft.com/office/drawing/2014/main" id="{7DAE6356-407D-4A55-8630-2AB1637218B1}"/>
              </a:ext>
            </a:extLst>
          </p:cNvPr>
          <p:cNvSpPr txBox="1"/>
          <p:nvPr/>
        </p:nvSpPr>
        <p:spPr>
          <a:xfrm>
            <a:off x="952923" y="586544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51" name="object 18">
            <a:extLst>
              <a:ext uri="{FF2B5EF4-FFF2-40B4-BE49-F238E27FC236}">
                <a16:creationId xmlns:a16="http://schemas.microsoft.com/office/drawing/2014/main" id="{DDCE3DCA-1F33-4C38-AD38-5ADDE967F1CF}"/>
              </a:ext>
            </a:extLst>
          </p:cNvPr>
          <p:cNvSpPr txBox="1"/>
          <p:nvPr/>
        </p:nvSpPr>
        <p:spPr>
          <a:xfrm>
            <a:off x="1317225" y="379227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52" name="object 19">
            <a:extLst>
              <a:ext uri="{FF2B5EF4-FFF2-40B4-BE49-F238E27FC236}">
                <a16:creationId xmlns:a16="http://schemas.microsoft.com/office/drawing/2014/main" id="{41AF515B-FE03-4DE3-8846-3E3162C9FCA7}"/>
              </a:ext>
            </a:extLst>
          </p:cNvPr>
          <p:cNvSpPr txBox="1"/>
          <p:nvPr/>
        </p:nvSpPr>
        <p:spPr>
          <a:xfrm>
            <a:off x="282316" y="6257087"/>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53" name="object 21">
            <a:extLst>
              <a:ext uri="{FF2B5EF4-FFF2-40B4-BE49-F238E27FC236}">
                <a16:creationId xmlns:a16="http://schemas.microsoft.com/office/drawing/2014/main" id="{0EB5581F-34B6-44AD-BD5C-C072ACADC05A}"/>
              </a:ext>
            </a:extLst>
          </p:cNvPr>
          <p:cNvSpPr txBox="1"/>
          <p:nvPr/>
        </p:nvSpPr>
        <p:spPr>
          <a:xfrm>
            <a:off x="2598144" y="3155275"/>
            <a:ext cx="2092325" cy="722630"/>
          </a:xfrm>
          <a:prstGeom prst="rect">
            <a:avLst/>
          </a:prstGeom>
        </p:spPr>
        <p:txBody>
          <a:bodyPr vert="horz" wrap="square" lIns="0" tIns="0" rIns="0" bIns="0" rtlCol="0">
            <a:spAutoFit/>
          </a:bodyPr>
          <a:lstStyle/>
          <a:p>
            <a:pPr marL="12700" marR="5080">
              <a:lnSpc>
                <a:spcPts val="2850"/>
              </a:lnSpc>
            </a:pPr>
            <a:r>
              <a:rPr sz="2400" spc="-5" dirty="0">
                <a:solidFill>
                  <a:srgbClr val="FF0000"/>
                </a:solidFill>
                <a:latin typeface="Arial"/>
                <a:cs typeface="Arial"/>
              </a:rPr>
              <a:t>32x32x3</a:t>
            </a:r>
            <a:r>
              <a:rPr sz="2400" spc="-50" dirty="0">
                <a:solidFill>
                  <a:srgbClr val="FF0000"/>
                </a:solidFill>
                <a:latin typeface="Arial"/>
                <a:cs typeface="Arial"/>
              </a:rPr>
              <a:t> </a:t>
            </a:r>
            <a:r>
              <a:rPr lang="en-US" sz="2400" spc="-5" dirty="0">
                <a:solidFill>
                  <a:srgbClr val="FF0000"/>
                </a:solidFill>
                <a:latin typeface="Arial"/>
                <a:cs typeface="Arial"/>
              </a:rPr>
              <a:t>input</a:t>
            </a:r>
            <a:r>
              <a:rPr sz="2400" spc="-5" dirty="0">
                <a:solidFill>
                  <a:srgbClr val="FF0000"/>
                </a:solidFill>
                <a:latin typeface="Arial"/>
                <a:cs typeface="Arial"/>
              </a:rPr>
              <a:t>  </a:t>
            </a:r>
            <a:r>
              <a:rPr sz="2400" spc="-5" dirty="0">
                <a:solidFill>
                  <a:srgbClr val="38751C"/>
                </a:solidFill>
                <a:latin typeface="Arial"/>
                <a:cs typeface="Arial"/>
              </a:rPr>
              <a:t>5x5x3</a:t>
            </a:r>
            <a:r>
              <a:rPr sz="2400" spc="-60" dirty="0">
                <a:solidFill>
                  <a:srgbClr val="38751C"/>
                </a:solidFill>
                <a:latin typeface="Arial"/>
                <a:cs typeface="Arial"/>
              </a:rPr>
              <a:t> </a:t>
            </a:r>
            <a:r>
              <a:rPr sz="2400" spc="-5" dirty="0">
                <a:solidFill>
                  <a:srgbClr val="38751C"/>
                </a:solidFill>
                <a:latin typeface="Arial"/>
                <a:cs typeface="Arial"/>
              </a:rPr>
              <a:t>filter</a:t>
            </a:r>
            <a:endParaRPr sz="2400" dirty="0">
              <a:latin typeface="Arial"/>
              <a:cs typeface="Arial"/>
            </a:endParaRPr>
          </a:p>
        </p:txBody>
      </p:sp>
      <p:sp>
        <p:nvSpPr>
          <p:cNvPr id="54" name="object 22">
            <a:extLst>
              <a:ext uri="{FF2B5EF4-FFF2-40B4-BE49-F238E27FC236}">
                <a16:creationId xmlns:a16="http://schemas.microsoft.com/office/drawing/2014/main" id="{D19057BA-D06B-43BE-984C-AAA0A22A71D8}"/>
              </a:ext>
            </a:extLst>
          </p:cNvPr>
          <p:cNvSpPr/>
          <p:nvPr/>
        </p:nvSpPr>
        <p:spPr>
          <a:xfrm>
            <a:off x="1449663" y="3308277"/>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55" name="object 23">
            <a:extLst>
              <a:ext uri="{FF2B5EF4-FFF2-40B4-BE49-F238E27FC236}">
                <a16:creationId xmlns:a16="http://schemas.microsoft.com/office/drawing/2014/main" id="{E5329A86-4979-4F77-9B95-7D5A24BD6242}"/>
              </a:ext>
            </a:extLst>
          </p:cNvPr>
          <p:cNvSpPr/>
          <p:nvPr/>
        </p:nvSpPr>
        <p:spPr>
          <a:xfrm>
            <a:off x="1407601" y="3512897"/>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56" name="object 24">
            <a:extLst>
              <a:ext uri="{FF2B5EF4-FFF2-40B4-BE49-F238E27FC236}">
                <a16:creationId xmlns:a16="http://schemas.microsoft.com/office/drawing/2014/main" id="{8C520EDF-130E-4D9F-8B8A-C3FDDA2E689D}"/>
              </a:ext>
            </a:extLst>
          </p:cNvPr>
          <p:cNvSpPr/>
          <p:nvPr/>
        </p:nvSpPr>
        <p:spPr>
          <a:xfrm>
            <a:off x="1136316" y="3791802"/>
            <a:ext cx="1346200" cy="523240"/>
          </a:xfrm>
          <a:custGeom>
            <a:avLst/>
            <a:gdLst/>
            <a:ahLst/>
            <a:cxnLst/>
            <a:rect l="l" t="t" r="r" b="b"/>
            <a:pathLst>
              <a:path w="1346200" h="523239">
                <a:moveTo>
                  <a:pt x="1345632" y="0"/>
                </a:moveTo>
                <a:lnTo>
                  <a:pt x="0" y="523188"/>
                </a:lnTo>
              </a:path>
            </a:pathLst>
          </a:custGeom>
          <a:ln w="9524">
            <a:solidFill>
              <a:srgbClr val="38751C"/>
            </a:solidFill>
          </a:ln>
        </p:spPr>
        <p:txBody>
          <a:bodyPr wrap="square" lIns="0" tIns="0" rIns="0" bIns="0" rtlCol="0"/>
          <a:lstStyle/>
          <a:p>
            <a:endParaRPr/>
          </a:p>
        </p:txBody>
      </p:sp>
      <p:sp>
        <p:nvSpPr>
          <p:cNvPr id="57" name="object 25">
            <a:extLst>
              <a:ext uri="{FF2B5EF4-FFF2-40B4-BE49-F238E27FC236}">
                <a16:creationId xmlns:a16="http://schemas.microsoft.com/office/drawing/2014/main" id="{3FE445F2-B1E6-49FC-9FF7-AD1975CEC37E}"/>
              </a:ext>
            </a:extLst>
          </p:cNvPr>
          <p:cNvSpPr/>
          <p:nvPr/>
        </p:nvSpPr>
        <p:spPr>
          <a:xfrm>
            <a:off x="1096029" y="430032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38751C"/>
            </a:solidFill>
          </a:ln>
        </p:spPr>
        <p:txBody>
          <a:bodyPr wrap="square" lIns="0" tIns="0" rIns="0" bIns="0" rtlCol="0"/>
          <a:lstStyle/>
          <a:p>
            <a:endParaRPr/>
          </a:p>
        </p:txBody>
      </p:sp>
      <p:sp>
        <p:nvSpPr>
          <p:cNvPr id="58" name="object 26">
            <a:extLst>
              <a:ext uri="{FF2B5EF4-FFF2-40B4-BE49-F238E27FC236}">
                <a16:creationId xmlns:a16="http://schemas.microsoft.com/office/drawing/2014/main" id="{E76A7324-1666-4C19-A7E9-DCD8C986CED6}"/>
              </a:ext>
            </a:extLst>
          </p:cNvPr>
          <p:cNvSpPr/>
          <p:nvPr/>
        </p:nvSpPr>
        <p:spPr>
          <a:xfrm>
            <a:off x="3017298" y="487112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59" name="object 27">
            <a:extLst>
              <a:ext uri="{FF2B5EF4-FFF2-40B4-BE49-F238E27FC236}">
                <a16:creationId xmlns:a16="http://schemas.microsoft.com/office/drawing/2014/main" id="{9CAFD5E2-5697-4B3C-9060-3A15A7D392C2}"/>
              </a:ext>
            </a:extLst>
          </p:cNvPr>
          <p:cNvSpPr/>
          <p:nvPr/>
        </p:nvSpPr>
        <p:spPr>
          <a:xfrm>
            <a:off x="5325943" y="485539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60" name="object 28">
            <a:extLst>
              <a:ext uri="{FF2B5EF4-FFF2-40B4-BE49-F238E27FC236}">
                <a16:creationId xmlns:a16="http://schemas.microsoft.com/office/drawing/2014/main" id="{86DBD465-B8AF-4C77-8EB3-610FEE3DA605}"/>
              </a:ext>
            </a:extLst>
          </p:cNvPr>
          <p:cNvSpPr/>
          <p:nvPr/>
        </p:nvSpPr>
        <p:spPr>
          <a:xfrm>
            <a:off x="5944320" y="4353050"/>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61" name="object 29">
            <a:extLst>
              <a:ext uri="{FF2B5EF4-FFF2-40B4-BE49-F238E27FC236}">
                <a16:creationId xmlns:a16="http://schemas.microsoft.com/office/drawing/2014/main" id="{249116F5-4255-40C1-B3BE-5B4E3A9CE35D}"/>
              </a:ext>
            </a:extLst>
          </p:cNvPr>
          <p:cNvSpPr/>
          <p:nvPr/>
        </p:nvSpPr>
        <p:spPr>
          <a:xfrm>
            <a:off x="5944320" y="348887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62" name="object 30">
            <a:extLst>
              <a:ext uri="{FF2B5EF4-FFF2-40B4-BE49-F238E27FC236}">
                <a16:creationId xmlns:a16="http://schemas.microsoft.com/office/drawing/2014/main" id="{7E8B84AD-E098-4FAD-A912-13C07852086C}"/>
              </a:ext>
            </a:extLst>
          </p:cNvPr>
          <p:cNvSpPr/>
          <p:nvPr/>
        </p:nvSpPr>
        <p:spPr>
          <a:xfrm>
            <a:off x="5944320" y="3488877"/>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63" name="object 31">
            <a:extLst>
              <a:ext uri="{FF2B5EF4-FFF2-40B4-BE49-F238E27FC236}">
                <a16:creationId xmlns:a16="http://schemas.microsoft.com/office/drawing/2014/main" id="{C6E49339-93A6-49B0-9556-0890A1A9DC2C}"/>
              </a:ext>
            </a:extLst>
          </p:cNvPr>
          <p:cNvSpPr/>
          <p:nvPr/>
        </p:nvSpPr>
        <p:spPr>
          <a:xfrm>
            <a:off x="6036544" y="4353050"/>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65" name="object 33">
            <a:extLst>
              <a:ext uri="{FF2B5EF4-FFF2-40B4-BE49-F238E27FC236}">
                <a16:creationId xmlns:a16="http://schemas.microsoft.com/office/drawing/2014/main" id="{AC442224-B188-44F3-9B2E-4EA55116BC18}"/>
              </a:ext>
            </a:extLst>
          </p:cNvPr>
          <p:cNvSpPr txBox="1"/>
          <p:nvPr/>
        </p:nvSpPr>
        <p:spPr>
          <a:xfrm>
            <a:off x="5901842" y="627892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a:latin typeface="Arial"/>
              <a:cs typeface="Arial"/>
            </a:endParaRPr>
          </a:p>
        </p:txBody>
      </p:sp>
      <p:sp>
        <p:nvSpPr>
          <p:cNvPr id="66" name="object 34">
            <a:extLst>
              <a:ext uri="{FF2B5EF4-FFF2-40B4-BE49-F238E27FC236}">
                <a16:creationId xmlns:a16="http://schemas.microsoft.com/office/drawing/2014/main" id="{349D556F-02C5-4B3B-9231-53D9FDFBFB91}"/>
              </a:ext>
            </a:extLst>
          </p:cNvPr>
          <p:cNvSpPr txBox="1"/>
          <p:nvPr/>
        </p:nvSpPr>
        <p:spPr>
          <a:xfrm>
            <a:off x="6569352" y="5823253"/>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67" name="object 35">
            <a:extLst>
              <a:ext uri="{FF2B5EF4-FFF2-40B4-BE49-F238E27FC236}">
                <a16:creationId xmlns:a16="http://schemas.microsoft.com/office/drawing/2014/main" id="{770FD468-DBCB-4621-95BA-1A079D962462}"/>
              </a:ext>
            </a:extLst>
          </p:cNvPr>
          <p:cNvSpPr txBox="1"/>
          <p:nvPr/>
        </p:nvSpPr>
        <p:spPr>
          <a:xfrm>
            <a:off x="2960847" y="4412270"/>
            <a:ext cx="3903104" cy="1796774"/>
          </a:xfrm>
          <a:prstGeom prst="rect">
            <a:avLst/>
          </a:prstGeom>
        </p:spPr>
        <p:txBody>
          <a:bodyPr vert="horz" wrap="square" lIns="0" tIns="0" rIns="0" bIns="0" rtlCol="0">
            <a:spAutoFit/>
          </a:bodyPr>
          <a:lstStyle/>
          <a:p>
            <a:pPr marR="5080" algn="r">
              <a:lnSpc>
                <a:spcPct val="100000"/>
              </a:lnSpc>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12700" marR="2438400">
              <a:lnSpc>
                <a:spcPct val="100699"/>
              </a:lnSpc>
              <a:spcBef>
                <a:spcPts val="1055"/>
              </a:spcBef>
            </a:pPr>
            <a:r>
              <a:rPr sz="1800" spc="-5" dirty="0">
                <a:latin typeface="Arial"/>
                <a:cs typeface="Arial"/>
              </a:rPr>
              <a:t>convolve (slide) over all  spatial</a:t>
            </a:r>
            <a:r>
              <a:rPr sz="1800" spc="-35" dirty="0">
                <a:latin typeface="Arial"/>
                <a:cs typeface="Arial"/>
              </a:rPr>
              <a:t> </a:t>
            </a:r>
            <a:r>
              <a:rPr sz="1800" spc="-5" dirty="0">
                <a:latin typeface="Arial"/>
                <a:cs typeface="Arial"/>
              </a:rPr>
              <a:t>locations</a:t>
            </a:r>
            <a:endParaRPr sz="1800" dirty="0">
              <a:latin typeface="Arial"/>
              <a:cs typeface="Arial"/>
            </a:endParaRPr>
          </a:p>
        </p:txBody>
      </p:sp>
      <p:sp>
        <p:nvSpPr>
          <p:cNvPr id="68" name="object 36">
            <a:extLst>
              <a:ext uri="{FF2B5EF4-FFF2-40B4-BE49-F238E27FC236}">
                <a16:creationId xmlns:a16="http://schemas.microsoft.com/office/drawing/2014/main" id="{04F13E27-A000-46B1-B309-85CACC257A33}"/>
              </a:ext>
            </a:extLst>
          </p:cNvPr>
          <p:cNvSpPr/>
          <p:nvPr/>
        </p:nvSpPr>
        <p:spPr>
          <a:xfrm>
            <a:off x="267278" y="4232103"/>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9" name="object 37">
            <a:extLst>
              <a:ext uri="{FF2B5EF4-FFF2-40B4-BE49-F238E27FC236}">
                <a16:creationId xmlns:a16="http://schemas.microsoft.com/office/drawing/2014/main" id="{67A56F83-DBFD-444C-8F88-C362040D7242}"/>
              </a:ext>
            </a:extLst>
          </p:cNvPr>
          <p:cNvSpPr/>
          <p:nvPr/>
        </p:nvSpPr>
        <p:spPr>
          <a:xfrm>
            <a:off x="267278" y="348887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0" name="object 38">
            <a:extLst>
              <a:ext uri="{FF2B5EF4-FFF2-40B4-BE49-F238E27FC236}">
                <a16:creationId xmlns:a16="http://schemas.microsoft.com/office/drawing/2014/main" id="{8970026C-82D7-4023-A54B-D1570BB1F5C6}"/>
              </a:ext>
            </a:extLst>
          </p:cNvPr>
          <p:cNvSpPr/>
          <p:nvPr/>
        </p:nvSpPr>
        <p:spPr>
          <a:xfrm>
            <a:off x="267278" y="3488877"/>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1" name="object 39">
            <a:extLst>
              <a:ext uri="{FF2B5EF4-FFF2-40B4-BE49-F238E27FC236}">
                <a16:creationId xmlns:a16="http://schemas.microsoft.com/office/drawing/2014/main" id="{64508A01-F6F9-4972-A289-BEDE408C04D6}"/>
              </a:ext>
            </a:extLst>
          </p:cNvPr>
          <p:cNvSpPr/>
          <p:nvPr/>
        </p:nvSpPr>
        <p:spPr>
          <a:xfrm>
            <a:off x="480450" y="4232103"/>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72" name="Content Placeholder 2">
            <a:extLst>
              <a:ext uri="{FF2B5EF4-FFF2-40B4-BE49-F238E27FC236}">
                <a16:creationId xmlns:a16="http://schemas.microsoft.com/office/drawing/2014/main" id="{5569BDFE-0EA0-4539-B39C-4454172CCE27}"/>
              </a:ext>
            </a:extLst>
          </p:cNvPr>
          <p:cNvSpPr>
            <a:spLocks noGrp="1"/>
          </p:cNvSpPr>
          <p:nvPr>
            <p:ph idx="1"/>
          </p:nvPr>
        </p:nvSpPr>
        <p:spPr>
          <a:xfrm>
            <a:off x="7045969" y="836712"/>
            <a:ext cx="2043986" cy="1576867"/>
          </a:xfrm>
        </p:spPr>
        <p:txBody>
          <a:bodyPr/>
          <a:lstStyle/>
          <a:p>
            <a:pPr marL="0" indent="0">
              <a:buNone/>
            </a:pPr>
            <a:r>
              <a:rPr lang="en-US" sz="2000" dirty="0"/>
              <a:t>One (blue) filter generates one 2D activation map as output</a:t>
            </a:r>
            <a:endParaRPr lang="en-SE" sz="2000" dirty="0"/>
          </a:p>
        </p:txBody>
      </p:sp>
      <p:sp>
        <p:nvSpPr>
          <p:cNvPr id="73" name="TextBox 72">
            <a:extLst>
              <a:ext uri="{FF2B5EF4-FFF2-40B4-BE49-F238E27FC236}">
                <a16:creationId xmlns:a16="http://schemas.microsoft.com/office/drawing/2014/main" id="{DA53FCFD-57D6-4477-B4A0-9E8FD177D14A}"/>
              </a:ext>
            </a:extLst>
          </p:cNvPr>
          <p:cNvSpPr txBox="1"/>
          <p:nvPr/>
        </p:nvSpPr>
        <p:spPr>
          <a:xfrm>
            <a:off x="7039848" y="3158966"/>
            <a:ext cx="2050096" cy="3477875"/>
          </a:xfrm>
          <a:prstGeom prst="rect">
            <a:avLst/>
          </a:prstGeom>
          <a:noFill/>
        </p:spPr>
        <p:txBody>
          <a:bodyPr wrap="square">
            <a:spAutoFit/>
          </a:bodyPr>
          <a:lstStyle/>
          <a:p>
            <a:pPr marL="0" indent="0">
              <a:buNone/>
            </a:pPr>
            <a:r>
              <a:rPr lang="en-US" sz="2000" dirty="0"/>
              <a:t>Multiple (blue and green) filters generate multiple (blue and green) 2D activation maps, stacked </a:t>
            </a:r>
            <a:r>
              <a:rPr lang="en-US" sz="2000" b="0" i="0" dirty="0">
                <a:solidFill>
                  <a:srgbClr val="000000"/>
                </a:solidFill>
                <a:effectLst/>
                <a:latin typeface="Roboto"/>
              </a:rPr>
              <a:t>along the depth dimension to produce the 3D output volume</a:t>
            </a:r>
            <a:endParaRPr lang="en-SE" sz="2000" dirty="0"/>
          </a:p>
        </p:txBody>
      </p:sp>
    </p:spTree>
    <p:extLst>
      <p:ext uri="{BB962C8B-B14F-4D97-AF65-F5344CB8AC3E}">
        <p14:creationId xmlns:p14="http://schemas.microsoft.com/office/powerpoint/2010/main" val="161620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7947-F273-4BE5-9F94-F5B5253F458D}"/>
              </a:ext>
            </a:extLst>
          </p:cNvPr>
          <p:cNvSpPr>
            <a:spLocks noGrp="1"/>
          </p:cNvSpPr>
          <p:nvPr>
            <p:ph type="title"/>
          </p:nvPr>
        </p:nvSpPr>
        <p:spPr/>
        <p:txBody>
          <a:bodyPr/>
          <a:lstStyle/>
          <a:p>
            <a:r>
              <a:rPr lang="en-US" dirty="0"/>
              <a:t>Stacked Activation Maps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F9C6C8-E450-4BD9-98D4-F3FADB3A3281}"/>
                  </a:ext>
                </a:extLst>
              </p:cNvPr>
              <p:cNvSpPr>
                <a:spLocks noGrp="1"/>
              </p:cNvSpPr>
              <p:nvPr>
                <p:ph idx="1"/>
              </p:nvPr>
            </p:nvSpPr>
            <p:spPr>
              <a:xfrm>
                <a:off x="323529" y="1295400"/>
                <a:ext cx="8525136" cy="1894201"/>
              </a:xfrm>
            </p:spPr>
            <p:txBody>
              <a:bodyPr>
                <a:normAutofit fontScale="85000" lnSpcReduction="20000"/>
              </a:bodyPr>
              <a:lstStyle/>
              <a:p>
                <a:r>
                  <a:rPr lang="en-US" dirty="0"/>
                  <a:t>If we have 6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m:t>
                    </m:r>
                    <m:r>
                      <a:rPr lang="en-US" i="1" dirty="0" smtClean="0">
                        <a:latin typeface="Cambria Math" panose="02040503050406030204" pitchFamily="18" charset="0"/>
                      </a:rPr>
                      <m:t>5</m:t>
                    </m:r>
                  </m:oMath>
                </a14:m>
                <a:r>
                  <a:rPr lang="en-US" dirty="0"/>
                  <a:t> filters, we’ll get 6 separate activation maps (also called feature maps).</a:t>
                </a:r>
              </a:p>
              <a:p>
                <a:r>
                  <a:rPr lang="en-US" sz="3200" spc="-5" dirty="0">
                    <a:latin typeface="Arial"/>
                    <a:cs typeface="Arial"/>
                  </a:rPr>
                  <a:t>We stack these up to get an output volume (a new “image”) of size</a:t>
                </a:r>
                <a:r>
                  <a:rPr lang="en-US" sz="3200" spc="95" dirty="0">
                    <a:latin typeface="Arial"/>
                    <a:cs typeface="Arial"/>
                  </a:rPr>
                  <a:t> </a:t>
                </a:r>
                <a14:m>
                  <m:oMath xmlns:m="http://schemas.openxmlformats.org/officeDocument/2006/math">
                    <m:r>
                      <a:rPr lang="en-US" sz="3200" i="1" spc="-5" dirty="0" smtClean="0">
                        <a:latin typeface="Cambria Math" panose="02040503050406030204" pitchFamily="18" charset="0"/>
                        <a:cs typeface="Arial"/>
                      </a:rPr>
                      <m:t>28</m:t>
                    </m:r>
                    <m:r>
                      <a:rPr lang="en-US" sz="3200" b="0" i="1" spc="-5" dirty="0" smtClean="0">
                        <a:latin typeface="Cambria Math" panose="02040503050406030204" pitchFamily="18" charset="0"/>
                        <a:cs typeface="Arial"/>
                      </a:rPr>
                      <m:t>×</m:t>
                    </m:r>
                    <m:r>
                      <a:rPr lang="en-US" sz="3200" i="1" spc="-5" dirty="0" smtClean="0">
                        <a:latin typeface="Cambria Math" panose="02040503050406030204" pitchFamily="18" charset="0"/>
                        <a:cs typeface="Arial"/>
                      </a:rPr>
                      <m:t>28</m:t>
                    </m:r>
                    <m:r>
                      <a:rPr lang="en-US" i="1" spc="-5" dirty="0">
                        <a:latin typeface="Cambria Math" panose="02040503050406030204" pitchFamily="18" charset="0"/>
                        <a:cs typeface="Arial"/>
                      </a:rPr>
                      <m:t>×</m:t>
                    </m:r>
                    <m:r>
                      <a:rPr lang="en-US" sz="3200" i="1" spc="-5" dirty="0" smtClean="0">
                        <a:latin typeface="Cambria Math" panose="02040503050406030204" pitchFamily="18" charset="0"/>
                        <a:cs typeface="Arial"/>
                      </a:rPr>
                      <m:t>6</m:t>
                    </m:r>
                  </m:oMath>
                </a14:m>
                <a:r>
                  <a:rPr lang="en-US" sz="3200" spc="-5" dirty="0">
                    <a:latin typeface="Arial"/>
                    <a:cs typeface="Arial"/>
                  </a:rPr>
                  <a:t>, an intermediate representation to be passed to subsequent layers</a:t>
                </a:r>
                <a:endParaRPr lang="en-US" sz="3200" dirty="0">
                  <a:latin typeface="Arial"/>
                  <a:cs typeface="Arial"/>
                </a:endParaRPr>
              </a:p>
              <a:p>
                <a:endParaRPr lang="en-SE" dirty="0"/>
              </a:p>
            </p:txBody>
          </p:sp>
        </mc:Choice>
        <mc:Fallback xmlns="">
          <p:sp>
            <p:nvSpPr>
              <p:cNvPr id="3" name="Content Placeholder 2">
                <a:extLst>
                  <a:ext uri="{FF2B5EF4-FFF2-40B4-BE49-F238E27FC236}">
                    <a16:creationId xmlns:a16="http://schemas.microsoft.com/office/drawing/2014/main" id="{83F9C6C8-E450-4BD9-98D4-F3FADB3A3281}"/>
                  </a:ext>
                </a:extLst>
              </p:cNvPr>
              <p:cNvSpPr>
                <a:spLocks noGrp="1" noRot="1" noChangeAspect="1" noMove="1" noResize="1" noEditPoints="1" noAdjustHandles="1" noChangeArrowheads="1" noChangeShapeType="1" noTextEdit="1"/>
              </p:cNvSpPr>
              <p:nvPr>
                <p:ph idx="1"/>
              </p:nvPr>
            </p:nvSpPr>
            <p:spPr>
              <a:xfrm>
                <a:off x="323529" y="1295400"/>
                <a:ext cx="8525136" cy="1894201"/>
              </a:xfrm>
              <a:blipFill>
                <a:blip r:embed="rId2"/>
                <a:stretch>
                  <a:fillRect l="-1215" t="-7419" b="-483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AF107A2-2C64-4B2E-8671-6E715C063EF2}"/>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sp>
        <p:nvSpPr>
          <p:cNvPr id="5" name="object 4">
            <a:extLst>
              <a:ext uri="{FF2B5EF4-FFF2-40B4-BE49-F238E27FC236}">
                <a16:creationId xmlns:a16="http://schemas.microsoft.com/office/drawing/2014/main" id="{4ECB8942-E285-46E2-BDFF-FAA784529A1D}"/>
              </a:ext>
            </a:extLst>
          </p:cNvPr>
          <p:cNvSpPr/>
          <p:nvPr/>
        </p:nvSpPr>
        <p:spPr>
          <a:xfrm>
            <a:off x="1289805" y="419340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 name="object 5">
            <a:extLst>
              <a:ext uri="{FF2B5EF4-FFF2-40B4-BE49-F238E27FC236}">
                <a16:creationId xmlns:a16="http://schemas.microsoft.com/office/drawing/2014/main" id="{68944B6C-D024-4178-A1B8-6190732EA460}"/>
              </a:ext>
            </a:extLst>
          </p:cNvPr>
          <p:cNvSpPr/>
          <p:nvPr/>
        </p:nvSpPr>
        <p:spPr>
          <a:xfrm>
            <a:off x="1289805" y="345017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6">
            <a:extLst>
              <a:ext uri="{FF2B5EF4-FFF2-40B4-BE49-F238E27FC236}">
                <a16:creationId xmlns:a16="http://schemas.microsoft.com/office/drawing/2014/main" id="{28BE51D3-2200-4E10-9289-932D344D558A}"/>
              </a:ext>
            </a:extLst>
          </p:cNvPr>
          <p:cNvSpPr/>
          <p:nvPr/>
        </p:nvSpPr>
        <p:spPr>
          <a:xfrm>
            <a:off x="1289805" y="345017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834B21F4-4D15-4E09-88AB-8D1517D3465A}"/>
              </a:ext>
            </a:extLst>
          </p:cNvPr>
          <p:cNvSpPr/>
          <p:nvPr/>
        </p:nvSpPr>
        <p:spPr>
          <a:xfrm>
            <a:off x="1502977" y="419340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E3B39AF0-5AA5-4D76-BE4F-DEB928923DF9}"/>
              </a:ext>
            </a:extLst>
          </p:cNvPr>
          <p:cNvSpPr/>
          <p:nvPr/>
        </p:nvSpPr>
        <p:spPr>
          <a:xfrm>
            <a:off x="5771271"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10" name="object 9">
            <a:extLst>
              <a:ext uri="{FF2B5EF4-FFF2-40B4-BE49-F238E27FC236}">
                <a16:creationId xmlns:a16="http://schemas.microsoft.com/office/drawing/2014/main" id="{86F7B4F1-3FBB-4DF8-A151-72ADB69CFC48}"/>
              </a:ext>
            </a:extLst>
          </p:cNvPr>
          <p:cNvSpPr/>
          <p:nvPr/>
        </p:nvSpPr>
        <p:spPr>
          <a:xfrm>
            <a:off x="5771271"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1" name="object 10">
            <a:extLst>
              <a:ext uri="{FF2B5EF4-FFF2-40B4-BE49-F238E27FC236}">
                <a16:creationId xmlns:a16="http://schemas.microsoft.com/office/drawing/2014/main" id="{5D53249C-DB82-4C61-A26A-F29C961EBCD3}"/>
              </a:ext>
            </a:extLst>
          </p:cNvPr>
          <p:cNvSpPr/>
          <p:nvPr/>
        </p:nvSpPr>
        <p:spPr>
          <a:xfrm>
            <a:off x="5771271"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2431E43-648A-461C-9A9C-79D2D6115ABE}"/>
              </a:ext>
            </a:extLst>
          </p:cNvPr>
          <p:cNvSpPr/>
          <p:nvPr/>
        </p:nvSpPr>
        <p:spPr>
          <a:xfrm>
            <a:off x="5863496"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FC32D920-E152-43FB-B7DE-060C6342F572}"/>
              </a:ext>
            </a:extLst>
          </p:cNvPr>
          <p:cNvSpPr txBox="1"/>
          <p:nvPr/>
        </p:nvSpPr>
        <p:spPr>
          <a:xfrm>
            <a:off x="1975450" y="582674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4" name="object 13">
            <a:extLst>
              <a:ext uri="{FF2B5EF4-FFF2-40B4-BE49-F238E27FC236}">
                <a16:creationId xmlns:a16="http://schemas.microsoft.com/office/drawing/2014/main" id="{6FA43A27-6868-4C2D-88AB-00302D724EEC}"/>
              </a:ext>
            </a:extLst>
          </p:cNvPr>
          <p:cNvSpPr txBox="1"/>
          <p:nvPr/>
        </p:nvSpPr>
        <p:spPr>
          <a:xfrm>
            <a:off x="1304843" y="621838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5" name="object 14">
            <a:extLst>
              <a:ext uri="{FF2B5EF4-FFF2-40B4-BE49-F238E27FC236}">
                <a16:creationId xmlns:a16="http://schemas.microsoft.com/office/drawing/2014/main" id="{DE5C0D22-E7F7-4B86-94F5-53A79BA3064D}"/>
              </a:ext>
            </a:extLst>
          </p:cNvPr>
          <p:cNvSpPr/>
          <p:nvPr/>
        </p:nvSpPr>
        <p:spPr>
          <a:xfrm>
            <a:off x="2896827" y="4832425"/>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16" name="object 15">
            <a:extLst>
              <a:ext uri="{FF2B5EF4-FFF2-40B4-BE49-F238E27FC236}">
                <a16:creationId xmlns:a16="http://schemas.microsoft.com/office/drawing/2014/main" id="{4205CFA8-6452-4455-8666-D5013FDE0AAF}"/>
              </a:ext>
            </a:extLst>
          </p:cNvPr>
          <p:cNvSpPr/>
          <p:nvPr/>
        </p:nvSpPr>
        <p:spPr>
          <a:xfrm>
            <a:off x="5205472" y="481669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7" name="object 16">
            <a:extLst>
              <a:ext uri="{FF2B5EF4-FFF2-40B4-BE49-F238E27FC236}">
                <a16:creationId xmlns:a16="http://schemas.microsoft.com/office/drawing/2014/main" id="{542C286C-5218-4F2C-A56A-F673305BB148}"/>
              </a:ext>
            </a:extLst>
          </p:cNvPr>
          <p:cNvSpPr/>
          <p:nvPr/>
        </p:nvSpPr>
        <p:spPr>
          <a:xfrm>
            <a:off x="5920646"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18" name="object 17">
            <a:extLst>
              <a:ext uri="{FF2B5EF4-FFF2-40B4-BE49-F238E27FC236}">
                <a16:creationId xmlns:a16="http://schemas.microsoft.com/office/drawing/2014/main" id="{1DD17863-83AC-47DE-B1C4-0F7B06778E15}"/>
              </a:ext>
            </a:extLst>
          </p:cNvPr>
          <p:cNvSpPr/>
          <p:nvPr/>
        </p:nvSpPr>
        <p:spPr>
          <a:xfrm>
            <a:off x="5920646"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9" name="object 18">
            <a:extLst>
              <a:ext uri="{FF2B5EF4-FFF2-40B4-BE49-F238E27FC236}">
                <a16:creationId xmlns:a16="http://schemas.microsoft.com/office/drawing/2014/main" id="{A7FD09F2-A74F-489C-86C5-3B7F1D45CAE6}"/>
              </a:ext>
            </a:extLst>
          </p:cNvPr>
          <p:cNvSpPr/>
          <p:nvPr/>
        </p:nvSpPr>
        <p:spPr>
          <a:xfrm>
            <a:off x="5920646"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0" name="object 19">
            <a:extLst>
              <a:ext uri="{FF2B5EF4-FFF2-40B4-BE49-F238E27FC236}">
                <a16:creationId xmlns:a16="http://schemas.microsoft.com/office/drawing/2014/main" id="{5115806F-BE3F-449E-98FF-62BFA9598ABB}"/>
              </a:ext>
            </a:extLst>
          </p:cNvPr>
          <p:cNvSpPr/>
          <p:nvPr/>
        </p:nvSpPr>
        <p:spPr>
          <a:xfrm>
            <a:off x="60128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1" name="object 20">
            <a:extLst>
              <a:ext uri="{FF2B5EF4-FFF2-40B4-BE49-F238E27FC236}">
                <a16:creationId xmlns:a16="http://schemas.microsoft.com/office/drawing/2014/main" id="{9BEF0FBD-57AF-455E-A755-AEC8B90B1606}"/>
              </a:ext>
            </a:extLst>
          </p:cNvPr>
          <p:cNvSpPr txBox="1"/>
          <p:nvPr/>
        </p:nvSpPr>
        <p:spPr>
          <a:xfrm>
            <a:off x="6106767" y="6240229"/>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a:latin typeface="Arial"/>
              <a:cs typeface="Arial"/>
            </a:endParaRPr>
          </a:p>
        </p:txBody>
      </p:sp>
      <p:sp>
        <p:nvSpPr>
          <p:cNvPr id="22" name="object 21">
            <a:extLst>
              <a:ext uri="{FF2B5EF4-FFF2-40B4-BE49-F238E27FC236}">
                <a16:creationId xmlns:a16="http://schemas.microsoft.com/office/drawing/2014/main" id="{E9F623A5-0ACF-4DB5-AAFB-CE91AAC0BE0D}"/>
              </a:ext>
            </a:extLst>
          </p:cNvPr>
          <p:cNvSpPr txBox="1"/>
          <p:nvPr/>
        </p:nvSpPr>
        <p:spPr>
          <a:xfrm>
            <a:off x="7162344" y="580377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3" name="object 22">
            <a:extLst>
              <a:ext uri="{FF2B5EF4-FFF2-40B4-BE49-F238E27FC236}">
                <a16:creationId xmlns:a16="http://schemas.microsoft.com/office/drawing/2014/main" id="{5DBC7294-7F69-4803-B9F1-208C28644DEA}"/>
              </a:ext>
            </a:extLst>
          </p:cNvPr>
          <p:cNvSpPr txBox="1"/>
          <p:nvPr/>
        </p:nvSpPr>
        <p:spPr>
          <a:xfrm>
            <a:off x="2339752" y="3088184"/>
            <a:ext cx="5594350" cy="2544286"/>
          </a:xfrm>
          <a:prstGeom prst="rect">
            <a:avLst/>
          </a:prstGeom>
        </p:spPr>
        <p:txBody>
          <a:bodyPr vert="horz" wrap="square" lIns="0" tIns="0" rIns="0" bIns="0" rtlCol="0">
            <a:spAutoFit/>
          </a:bodyPr>
          <a:lstStyle/>
          <a:p>
            <a:pPr marL="3644265">
              <a:lnSpc>
                <a:spcPct val="100000"/>
              </a:lnSpc>
            </a:pPr>
            <a:r>
              <a:rPr sz="1800" b="1" spc="-5" dirty="0">
                <a:latin typeface="Arial"/>
                <a:cs typeface="Arial"/>
              </a:rPr>
              <a:t>activation</a:t>
            </a:r>
            <a:r>
              <a:rPr sz="1800" b="1" spc="-45" dirty="0">
                <a:latin typeface="Arial"/>
                <a:cs typeface="Arial"/>
              </a:rPr>
              <a:t> </a:t>
            </a:r>
            <a:r>
              <a:rPr sz="1800" b="1" spc="-5" dirty="0">
                <a:latin typeface="Arial"/>
                <a:cs typeface="Arial"/>
              </a:rPr>
              <a:t>maps</a:t>
            </a:r>
            <a:endParaRPr sz="1800" dirty="0">
              <a:latin typeface="Arial"/>
              <a:cs typeface="Arial"/>
            </a:endParaRPr>
          </a:p>
          <a:p>
            <a:pPr>
              <a:lnSpc>
                <a:spcPct val="100000"/>
              </a:lnSpc>
              <a:spcBef>
                <a:spcPts val="30"/>
              </a:spcBef>
            </a:pPr>
            <a:endParaRPr sz="2650" dirty="0">
              <a:latin typeface="Times New Roman"/>
              <a:cs typeface="Times New Roman"/>
            </a:endParaRPr>
          </a:p>
          <a:p>
            <a:pPr marL="12700">
              <a:lnSpc>
                <a:spcPct val="100000"/>
              </a:lnSpc>
            </a:pPr>
            <a:r>
              <a:rPr sz="1800" spc="-5" dirty="0">
                <a:latin typeface="Arial"/>
                <a:cs typeface="Arial"/>
              </a:rPr>
              <a:t>32</a:t>
            </a:r>
            <a:endParaRPr sz="1800" dirty="0">
              <a:latin typeface="Arial"/>
              <a:cs typeface="Arial"/>
            </a:endParaRPr>
          </a:p>
          <a:p>
            <a:pPr marR="5080" algn="r">
              <a:lnSpc>
                <a:spcPct val="100000"/>
              </a:lnSpc>
              <a:spcBef>
                <a:spcPts val="1540"/>
              </a:spcBef>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665480">
              <a:lnSpc>
                <a:spcPct val="100000"/>
              </a:lnSpc>
              <a:spcBef>
                <a:spcPts val="1050"/>
              </a:spcBef>
            </a:pPr>
            <a:r>
              <a:rPr sz="1800" spc="-5" dirty="0">
                <a:latin typeface="Arial"/>
                <a:cs typeface="Arial"/>
              </a:rPr>
              <a:t>Convolution</a:t>
            </a:r>
            <a:r>
              <a:rPr sz="1800" spc="-30" dirty="0">
                <a:latin typeface="Arial"/>
                <a:cs typeface="Arial"/>
              </a:rPr>
              <a:t> </a:t>
            </a:r>
            <a:r>
              <a:rPr sz="1800" spc="-5" dirty="0">
                <a:latin typeface="Arial"/>
                <a:cs typeface="Arial"/>
              </a:rPr>
              <a:t>Layer</a:t>
            </a:r>
            <a:r>
              <a:rPr lang="en-US" sz="1800" spc="-5" dirty="0">
                <a:latin typeface="Arial"/>
                <a:cs typeface="Arial"/>
              </a:rPr>
              <a:t> w.</a:t>
            </a:r>
          </a:p>
          <a:p>
            <a:pPr marL="665480">
              <a:lnSpc>
                <a:spcPct val="100000"/>
              </a:lnSpc>
              <a:spcBef>
                <a:spcPts val="1050"/>
              </a:spcBef>
            </a:pPr>
            <a:r>
              <a:rPr lang="en-US" spc="-5" dirty="0">
                <a:latin typeface="Arial"/>
                <a:cs typeface="Arial"/>
              </a:rPr>
              <a:t>6 </a:t>
            </a:r>
            <a:r>
              <a:rPr lang="en-US" dirty="0"/>
              <a:t>5x5 filters</a:t>
            </a:r>
            <a:endParaRPr sz="1800" dirty="0">
              <a:latin typeface="Arial"/>
              <a:cs typeface="Arial"/>
            </a:endParaRPr>
          </a:p>
        </p:txBody>
      </p:sp>
      <p:sp>
        <p:nvSpPr>
          <p:cNvPr id="24" name="object 24">
            <a:extLst>
              <a:ext uri="{FF2B5EF4-FFF2-40B4-BE49-F238E27FC236}">
                <a16:creationId xmlns:a16="http://schemas.microsoft.com/office/drawing/2014/main" id="{78D12688-9702-457D-8154-FFB68362D63F}"/>
              </a:ext>
            </a:extLst>
          </p:cNvPr>
          <p:cNvSpPr/>
          <p:nvPr/>
        </p:nvSpPr>
        <p:spPr>
          <a:xfrm>
            <a:off x="6073045"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4CCCC"/>
          </a:solidFill>
        </p:spPr>
        <p:txBody>
          <a:bodyPr wrap="square" lIns="0" tIns="0" rIns="0" bIns="0" rtlCol="0"/>
          <a:lstStyle/>
          <a:p>
            <a:endParaRPr/>
          </a:p>
        </p:txBody>
      </p:sp>
      <p:sp>
        <p:nvSpPr>
          <p:cNvPr id="25" name="object 25">
            <a:extLst>
              <a:ext uri="{FF2B5EF4-FFF2-40B4-BE49-F238E27FC236}">
                <a16:creationId xmlns:a16="http://schemas.microsoft.com/office/drawing/2014/main" id="{8350C325-9589-499F-9E20-6EE785AFC155}"/>
              </a:ext>
            </a:extLst>
          </p:cNvPr>
          <p:cNvSpPr/>
          <p:nvPr/>
        </p:nvSpPr>
        <p:spPr>
          <a:xfrm>
            <a:off x="60730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6" name="object 26">
            <a:extLst>
              <a:ext uri="{FF2B5EF4-FFF2-40B4-BE49-F238E27FC236}">
                <a16:creationId xmlns:a16="http://schemas.microsoft.com/office/drawing/2014/main" id="{D3AF9CC0-0E92-4115-B5CD-AA35862EECF4}"/>
              </a:ext>
            </a:extLst>
          </p:cNvPr>
          <p:cNvSpPr/>
          <p:nvPr/>
        </p:nvSpPr>
        <p:spPr>
          <a:xfrm>
            <a:off x="60730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964B2B34-181C-468E-819B-1625C9CE15C1}"/>
              </a:ext>
            </a:extLst>
          </p:cNvPr>
          <p:cNvSpPr/>
          <p:nvPr/>
        </p:nvSpPr>
        <p:spPr>
          <a:xfrm>
            <a:off x="61652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32C1073D-40C7-4E95-9F28-DDEEC4805347}"/>
              </a:ext>
            </a:extLst>
          </p:cNvPr>
          <p:cNvSpPr/>
          <p:nvPr/>
        </p:nvSpPr>
        <p:spPr>
          <a:xfrm>
            <a:off x="6225445"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FF2CC"/>
          </a:solidFill>
        </p:spPr>
        <p:txBody>
          <a:bodyPr wrap="square" lIns="0" tIns="0" rIns="0" bIns="0" rtlCol="0"/>
          <a:lstStyle/>
          <a:p>
            <a:endParaRPr/>
          </a:p>
        </p:txBody>
      </p:sp>
      <p:sp>
        <p:nvSpPr>
          <p:cNvPr id="29" name="object 29">
            <a:extLst>
              <a:ext uri="{FF2B5EF4-FFF2-40B4-BE49-F238E27FC236}">
                <a16:creationId xmlns:a16="http://schemas.microsoft.com/office/drawing/2014/main" id="{9C6D75C7-898A-44BD-9AD3-BA5C50D30C98}"/>
              </a:ext>
            </a:extLst>
          </p:cNvPr>
          <p:cNvSpPr/>
          <p:nvPr/>
        </p:nvSpPr>
        <p:spPr>
          <a:xfrm>
            <a:off x="62254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0" name="object 30">
            <a:extLst>
              <a:ext uri="{FF2B5EF4-FFF2-40B4-BE49-F238E27FC236}">
                <a16:creationId xmlns:a16="http://schemas.microsoft.com/office/drawing/2014/main" id="{6F212057-6F14-4292-9225-84AA221A7261}"/>
              </a:ext>
            </a:extLst>
          </p:cNvPr>
          <p:cNvSpPr/>
          <p:nvPr/>
        </p:nvSpPr>
        <p:spPr>
          <a:xfrm>
            <a:off x="62254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1" name="object 31">
            <a:extLst>
              <a:ext uri="{FF2B5EF4-FFF2-40B4-BE49-F238E27FC236}">
                <a16:creationId xmlns:a16="http://schemas.microsoft.com/office/drawing/2014/main" id="{DDE57A84-3B63-4954-B90E-CF5B5DBB6217}"/>
              </a:ext>
            </a:extLst>
          </p:cNvPr>
          <p:cNvSpPr/>
          <p:nvPr/>
        </p:nvSpPr>
        <p:spPr>
          <a:xfrm>
            <a:off x="63176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2" name="object 32">
            <a:extLst>
              <a:ext uri="{FF2B5EF4-FFF2-40B4-BE49-F238E27FC236}">
                <a16:creationId xmlns:a16="http://schemas.microsoft.com/office/drawing/2014/main" id="{C3B16F1E-AE2A-4566-91CD-C0DB73F8B794}"/>
              </a:ext>
            </a:extLst>
          </p:cNvPr>
          <p:cNvSpPr/>
          <p:nvPr/>
        </p:nvSpPr>
        <p:spPr>
          <a:xfrm>
            <a:off x="6377845"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D1E8"/>
          </a:solidFill>
        </p:spPr>
        <p:txBody>
          <a:bodyPr wrap="square" lIns="0" tIns="0" rIns="0" bIns="0" rtlCol="0"/>
          <a:lstStyle/>
          <a:p>
            <a:endParaRPr/>
          </a:p>
        </p:txBody>
      </p:sp>
      <p:sp>
        <p:nvSpPr>
          <p:cNvPr id="33" name="object 33">
            <a:extLst>
              <a:ext uri="{FF2B5EF4-FFF2-40B4-BE49-F238E27FC236}">
                <a16:creationId xmlns:a16="http://schemas.microsoft.com/office/drawing/2014/main" id="{65E9BD13-520A-41B1-B9DD-572FF2F3BEFA}"/>
              </a:ext>
            </a:extLst>
          </p:cNvPr>
          <p:cNvSpPr/>
          <p:nvPr/>
        </p:nvSpPr>
        <p:spPr>
          <a:xfrm>
            <a:off x="63778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4" name="object 34">
            <a:extLst>
              <a:ext uri="{FF2B5EF4-FFF2-40B4-BE49-F238E27FC236}">
                <a16:creationId xmlns:a16="http://schemas.microsoft.com/office/drawing/2014/main" id="{D9D89217-3277-4277-93D2-680C66D74BD2}"/>
              </a:ext>
            </a:extLst>
          </p:cNvPr>
          <p:cNvSpPr/>
          <p:nvPr/>
        </p:nvSpPr>
        <p:spPr>
          <a:xfrm>
            <a:off x="63778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5" name="object 35">
            <a:extLst>
              <a:ext uri="{FF2B5EF4-FFF2-40B4-BE49-F238E27FC236}">
                <a16:creationId xmlns:a16="http://schemas.microsoft.com/office/drawing/2014/main" id="{BFD3BE30-34EF-4DB7-89F3-2B16A7980F21}"/>
              </a:ext>
            </a:extLst>
          </p:cNvPr>
          <p:cNvSpPr/>
          <p:nvPr/>
        </p:nvSpPr>
        <p:spPr>
          <a:xfrm>
            <a:off x="64700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6" name="object 36">
            <a:extLst>
              <a:ext uri="{FF2B5EF4-FFF2-40B4-BE49-F238E27FC236}">
                <a16:creationId xmlns:a16="http://schemas.microsoft.com/office/drawing/2014/main" id="{C2DE88FB-7530-4906-9293-9F7EE7650708}"/>
              </a:ext>
            </a:extLst>
          </p:cNvPr>
          <p:cNvSpPr/>
          <p:nvPr/>
        </p:nvSpPr>
        <p:spPr>
          <a:xfrm>
            <a:off x="6530245" y="4314351"/>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FBE4CD"/>
          </a:solidFill>
        </p:spPr>
        <p:txBody>
          <a:bodyPr wrap="square" lIns="0" tIns="0" rIns="0" bIns="0" rtlCol="0"/>
          <a:lstStyle/>
          <a:p>
            <a:endParaRPr/>
          </a:p>
        </p:txBody>
      </p:sp>
      <p:sp>
        <p:nvSpPr>
          <p:cNvPr id="37" name="object 37">
            <a:extLst>
              <a:ext uri="{FF2B5EF4-FFF2-40B4-BE49-F238E27FC236}">
                <a16:creationId xmlns:a16="http://schemas.microsoft.com/office/drawing/2014/main" id="{B44A431B-2A20-42B4-BF94-A7E268743F22}"/>
              </a:ext>
            </a:extLst>
          </p:cNvPr>
          <p:cNvSpPr/>
          <p:nvPr/>
        </p:nvSpPr>
        <p:spPr>
          <a:xfrm>
            <a:off x="65302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8" name="object 38">
            <a:extLst>
              <a:ext uri="{FF2B5EF4-FFF2-40B4-BE49-F238E27FC236}">
                <a16:creationId xmlns:a16="http://schemas.microsoft.com/office/drawing/2014/main" id="{EA1B21CC-EF05-4FCC-BD15-93AD85FAA8C4}"/>
              </a:ext>
            </a:extLst>
          </p:cNvPr>
          <p:cNvSpPr/>
          <p:nvPr/>
        </p:nvSpPr>
        <p:spPr>
          <a:xfrm>
            <a:off x="65302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9" name="object 39">
            <a:extLst>
              <a:ext uri="{FF2B5EF4-FFF2-40B4-BE49-F238E27FC236}">
                <a16:creationId xmlns:a16="http://schemas.microsoft.com/office/drawing/2014/main" id="{24DF61D5-58E0-4377-9106-EFB3DF661202}"/>
              </a:ext>
            </a:extLst>
          </p:cNvPr>
          <p:cNvSpPr/>
          <p:nvPr/>
        </p:nvSpPr>
        <p:spPr>
          <a:xfrm>
            <a:off x="66224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67514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8472-8F54-4263-B4BF-CB6801E7E513}"/>
              </a:ext>
            </a:extLst>
          </p:cNvPr>
          <p:cNvSpPr>
            <a:spLocks noGrp="1"/>
          </p:cNvSpPr>
          <p:nvPr>
            <p:ph type="title"/>
          </p:nvPr>
        </p:nvSpPr>
        <p:spPr/>
        <p:txBody>
          <a:bodyPr/>
          <a:lstStyle/>
          <a:p>
            <a:r>
              <a:rPr lang="en-US" dirty="0"/>
              <a:t>Activation Maps Illustration</a:t>
            </a:r>
            <a:endParaRPr lang="en-SE" dirty="0"/>
          </a:p>
        </p:txBody>
      </p:sp>
      <p:sp>
        <p:nvSpPr>
          <p:cNvPr id="4" name="Slide Number Placeholder 3">
            <a:extLst>
              <a:ext uri="{FF2B5EF4-FFF2-40B4-BE49-F238E27FC236}">
                <a16:creationId xmlns:a16="http://schemas.microsoft.com/office/drawing/2014/main" id="{90858A6D-FF87-442A-A443-7180CFADFC2B}"/>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pic>
        <p:nvPicPr>
          <p:cNvPr id="6" name="Picture 5">
            <a:extLst>
              <a:ext uri="{FF2B5EF4-FFF2-40B4-BE49-F238E27FC236}">
                <a16:creationId xmlns:a16="http://schemas.microsoft.com/office/drawing/2014/main" id="{F1C7C609-0D7D-44AA-B2D9-B43342F579D3}"/>
              </a:ext>
            </a:extLst>
          </p:cNvPr>
          <p:cNvPicPr>
            <a:picLocks noChangeAspect="1"/>
          </p:cNvPicPr>
          <p:nvPr/>
        </p:nvPicPr>
        <p:blipFill>
          <a:blip r:embed="rId3"/>
          <a:stretch>
            <a:fillRect/>
          </a:stretch>
        </p:blipFill>
        <p:spPr>
          <a:xfrm>
            <a:off x="1254308" y="1052736"/>
            <a:ext cx="6068272" cy="2076740"/>
          </a:xfrm>
          <a:prstGeom prst="rect">
            <a:avLst/>
          </a:prstGeom>
        </p:spPr>
      </p:pic>
      <p:pic>
        <p:nvPicPr>
          <p:cNvPr id="8" name="Picture 7">
            <a:extLst>
              <a:ext uri="{FF2B5EF4-FFF2-40B4-BE49-F238E27FC236}">
                <a16:creationId xmlns:a16="http://schemas.microsoft.com/office/drawing/2014/main" id="{6F6C9C45-6267-40C5-AA05-15557981C8D1}"/>
              </a:ext>
            </a:extLst>
          </p:cNvPr>
          <p:cNvPicPr>
            <a:picLocks noChangeAspect="1"/>
          </p:cNvPicPr>
          <p:nvPr/>
        </p:nvPicPr>
        <p:blipFill>
          <a:blip r:embed="rId4"/>
          <a:stretch>
            <a:fillRect/>
          </a:stretch>
        </p:blipFill>
        <p:spPr>
          <a:xfrm>
            <a:off x="1187623" y="3591775"/>
            <a:ext cx="6201640" cy="2419688"/>
          </a:xfrm>
          <a:prstGeom prst="rect">
            <a:avLst/>
          </a:prstGeom>
        </p:spPr>
      </p:pic>
      <p:sp>
        <p:nvSpPr>
          <p:cNvPr id="9" name="TextBox 8">
            <a:extLst>
              <a:ext uri="{FF2B5EF4-FFF2-40B4-BE49-F238E27FC236}">
                <a16:creationId xmlns:a16="http://schemas.microsoft.com/office/drawing/2014/main" id="{0A0D6B2A-90E9-49A9-B7A2-48783F12336C}"/>
              </a:ext>
            </a:extLst>
          </p:cNvPr>
          <p:cNvSpPr txBox="1"/>
          <p:nvPr/>
        </p:nvSpPr>
        <p:spPr>
          <a:xfrm>
            <a:off x="2068124" y="3108430"/>
            <a:ext cx="4440639" cy="400110"/>
          </a:xfrm>
          <a:prstGeom prst="rect">
            <a:avLst/>
          </a:prstGeom>
          <a:noFill/>
        </p:spPr>
        <p:txBody>
          <a:bodyPr wrap="none" rtlCol="0">
            <a:spAutoFit/>
          </a:bodyPr>
          <a:lstStyle/>
          <a:p>
            <a:r>
              <a:rPr lang="en-US" sz="2000" dirty="0"/>
              <a:t>1 filter/kernel, 1 output activation map</a:t>
            </a:r>
            <a:endParaRPr lang="en-SE" sz="2000" dirty="0"/>
          </a:p>
        </p:txBody>
      </p:sp>
      <p:sp>
        <p:nvSpPr>
          <p:cNvPr id="10" name="TextBox 9">
            <a:extLst>
              <a:ext uri="{FF2B5EF4-FFF2-40B4-BE49-F238E27FC236}">
                <a16:creationId xmlns:a16="http://schemas.microsoft.com/office/drawing/2014/main" id="{D63F03F4-40B7-4961-8C75-BA98F28ABC89}"/>
              </a:ext>
            </a:extLst>
          </p:cNvPr>
          <p:cNvSpPr txBox="1"/>
          <p:nvPr/>
        </p:nvSpPr>
        <p:spPr>
          <a:xfrm>
            <a:off x="2068124" y="6125503"/>
            <a:ext cx="4825360" cy="400110"/>
          </a:xfrm>
          <a:prstGeom prst="rect">
            <a:avLst/>
          </a:prstGeom>
          <a:noFill/>
        </p:spPr>
        <p:txBody>
          <a:bodyPr wrap="none" rtlCol="0">
            <a:spAutoFit/>
          </a:bodyPr>
          <a:lstStyle/>
          <a:p>
            <a:r>
              <a:rPr lang="en-US" sz="2000" dirty="0"/>
              <a:t>3 filters/kernels, 3 output activation maps</a:t>
            </a:r>
            <a:endParaRPr lang="en-SE" sz="2000" dirty="0"/>
          </a:p>
        </p:txBody>
      </p:sp>
    </p:spTree>
    <p:extLst>
      <p:ext uri="{BB962C8B-B14F-4D97-AF65-F5344CB8AC3E}">
        <p14:creationId xmlns:p14="http://schemas.microsoft.com/office/powerpoint/2010/main" val="125919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704E-64C6-4CA0-8D24-17B454A5E5B4}"/>
              </a:ext>
            </a:extLst>
          </p:cNvPr>
          <p:cNvSpPr>
            <a:spLocks noGrp="1"/>
          </p:cNvSpPr>
          <p:nvPr>
            <p:ph type="title"/>
          </p:nvPr>
        </p:nvSpPr>
        <p:spPr>
          <a:xfrm>
            <a:off x="76200" y="274638"/>
            <a:ext cx="3236700" cy="868362"/>
          </a:xfrm>
        </p:spPr>
        <p:txBody>
          <a:bodyPr/>
          <a:lstStyle/>
          <a:p>
            <a:r>
              <a:rPr lang="en-US" sz="2800" dirty="0"/>
              <a:t>Concrete Example: 3 Filters</a:t>
            </a:r>
            <a:endParaRPr lang="en-SE"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8E9EAE-60A2-4197-BD0E-E8625063FF22}"/>
                  </a:ext>
                </a:extLst>
              </p:cNvPr>
              <p:cNvSpPr>
                <a:spLocks noGrp="1"/>
              </p:cNvSpPr>
              <p:nvPr>
                <p:ph idx="1"/>
              </p:nvPr>
            </p:nvSpPr>
            <p:spPr>
              <a:xfrm>
                <a:off x="0" y="1295400"/>
                <a:ext cx="3312900" cy="5479110"/>
              </a:xfrm>
            </p:spPr>
            <p:txBody>
              <a:bodyPr>
                <a:normAutofit fontScale="62500" lnSpcReduction="20000"/>
              </a:bodyPr>
              <a:lstStyle/>
              <a:p>
                <a:r>
                  <a:rPr lang="en-US" dirty="0"/>
                  <a:t>3 filters</a:t>
                </a:r>
                <a:r>
                  <a:rPr lang="en-US" b="1" dirty="0"/>
                  <a:t>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𝟎</m:t>
                        </m:r>
                      </m:sub>
                    </m:sSub>
                  </m:oMath>
                </a14:m>
                <a:r>
                  <a:rPr lang="en-US"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𝟏</m:t>
                        </m:r>
                      </m:sub>
                    </m:sSub>
                  </m:oMath>
                </a14:m>
                <a:r>
                  <a:rPr lang="en-US"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𝟐</m:t>
                        </m:r>
                      </m:sub>
                    </m:sSub>
                  </m:oMath>
                </a14:m>
                <a:r>
                  <a:rPr lang="en-US" dirty="0"/>
                  <a:t>, each extracting different features.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𝒊</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𝒋</m:t>
                        </m:r>
                      </m:sub>
                    </m:sSub>
                  </m:oMath>
                </a14:m>
                <a:r>
                  <a:rPr lang="en-US" dirty="0"/>
                  <a:t> denotes convolution of filter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𝒊</m:t>
                        </m:r>
                      </m:sub>
                    </m:sSub>
                  </m:oMath>
                </a14:m>
                <a:r>
                  <a:rPr lang="en-US" dirty="0"/>
                  <a:t> w. input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𝒋</m:t>
                        </m:r>
                      </m:sub>
                    </m:sSub>
                  </m:oMath>
                </a14:m>
                <a:r>
                  <a:rPr lang="en-US" dirty="0"/>
                  <a:t>) (bias terms are assumed to be 0 here)</a:t>
                </a:r>
              </a:p>
              <a:p>
                <a:r>
                  <a:rPr lang="en-US" dirty="0"/>
                  <a:t>Upper left: filter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𝟎</m:t>
                        </m:r>
                      </m:sub>
                    </m:sSub>
                  </m:oMath>
                </a14:m>
                <a:r>
                  <a:rPr lang="en-US" b="1" dirty="0"/>
                  <a:t> </a:t>
                </a:r>
                <a:r>
                  <a:rPr lang="en-US" dirty="0"/>
                  <a:t>extracts vertical line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𝒁</m:t>
                        </m:r>
                      </m:e>
                      <m:sub>
                        <m:r>
                          <a:rPr lang="en-US" b="1" i="1" smtClean="0">
                            <a:latin typeface="Cambria Math" panose="02040503050406030204" pitchFamily="18" charset="0"/>
                          </a:rPr>
                          <m:t>𝟎</m:t>
                        </m:r>
                      </m:sub>
                    </m:sSub>
                  </m:oMath>
                </a14:m>
                <a:r>
                  <a:rPr lang="en-US" dirty="0"/>
                  <a:t> from input image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r>
                  <a:rPr lang="en-US" b="1" dirty="0"/>
                  <a:t>. </a:t>
                </a:r>
                <a:r>
                  <a:rPr lang="en-US" sz="3100" dirty="0"/>
                  <a:t>(the other 2 filters do not extract any meaningful features)</a:t>
                </a:r>
              </a:p>
              <a:p>
                <a:r>
                  <a:rPr lang="en-US" dirty="0"/>
                  <a:t>Lower left: filter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𝟏</m:t>
                        </m:r>
                      </m:sub>
                    </m:sSub>
                  </m:oMath>
                </a14:m>
                <a:r>
                  <a:rPr lang="en-US" b="1" dirty="0"/>
                  <a:t> </a:t>
                </a:r>
                <a:r>
                  <a:rPr lang="en-US" dirty="0"/>
                  <a:t>extracts horizontal line features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𝒁</m:t>
                        </m:r>
                      </m:e>
                      <m:sub>
                        <m:r>
                          <a:rPr lang="en-US" b="1" i="1" smtClean="0">
                            <a:latin typeface="Cambria Math" panose="02040503050406030204" pitchFamily="18" charset="0"/>
                          </a:rPr>
                          <m:t>𝟏</m:t>
                        </m:r>
                      </m:sub>
                    </m:sSub>
                  </m:oMath>
                </a14:m>
                <a:r>
                  <a:rPr lang="en-US" dirty="0"/>
                  <a:t> from input image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oMath>
                </a14:m>
                <a:r>
                  <a:rPr lang="en-US" b="1" dirty="0"/>
                  <a:t> </a:t>
                </a:r>
                <a:r>
                  <a:rPr lang="en-US" dirty="0"/>
                  <a:t>(the other 2 filters do not extract any meaningful features)</a:t>
                </a:r>
              </a:p>
              <a:p>
                <a:endParaRPr lang="en-SE" b="1" dirty="0"/>
              </a:p>
              <a:p>
                <a:endParaRPr lang="en-SE" b="1" dirty="0"/>
              </a:p>
            </p:txBody>
          </p:sp>
        </mc:Choice>
        <mc:Fallback xmlns="">
          <p:sp>
            <p:nvSpPr>
              <p:cNvPr id="3" name="Content Placeholder 2">
                <a:extLst>
                  <a:ext uri="{FF2B5EF4-FFF2-40B4-BE49-F238E27FC236}">
                    <a16:creationId xmlns:a16="http://schemas.microsoft.com/office/drawing/2014/main" id="{AD8E9EAE-60A2-4197-BD0E-E8625063FF22}"/>
                  </a:ext>
                </a:extLst>
              </p:cNvPr>
              <p:cNvSpPr>
                <a:spLocks noGrp="1" noRot="1" noChangeAspect="1" noMove="1" noResize="1" noEditPoints="1" noAdjustHandles="1" noChangeArrowheads="1" noChangeShapeType="1" noTextEdit="1"/>
              </p:cNvSpPr>
              <p:nvPr>
                <p:ph idx="1"/>
              </p:nvPr>
            </p:nvSpPr>
            <p:spPr>
              <a:xfrm>
                <a:off x="0" y="1295400"/>
                <a:ext cx="3312900" cy="5479110"/>
              </a:xfrm>
              <a:blipFill>
                <a:blip r:embed="rId2"/>
                <a:stretch>
                  <a:fillRect l="-1657" t="-1670" r="-147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CAF33C8-C6EE-4681-9FD9-94B503FF949B}"/>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pic>
        <p:nvPicPr>
          <p:cNvPr id="8" name="Picture 7">
            <a:extLst>
              <a:ext uri="{FF2B5EF4-FFF2-40B4-BE49-F238E27FC236}">
                <a16:creationId xmlns:a16="http://schemas.microsoft.com/office/drawing/2014/main" id="{956AD9F3-B1EB-4FF6-8DFE-0CD231C6D9E2}"/>
              </a:ext>
            </a:extLst>
          </p:cNvPr>
          <p:cNvPicPr>
            <a:picLocks noChangeAspect="1"/>
          </p:cNvPicPr>
          <p:nvPr/>
        </p:nvPicPr>
        <p:blipFill>
          <a:blip r:embed="rId3"/>
          <a:stretch>
            <a:fillRect/>
          </a:stretch>
        </p:blipFill>
        <p:spPr>
          <a:xfrm>
            <a:off x="3412971" y="261279"/>
            <a:ext cx="5654829" cy="3174173"/>
          </a:xfrm>
          <a:prstGeom prst="rect">
            <a:avLst/>
          </a:prstGeom>
        </p:spPr>
      </p:pic>
      <p:pic>
        <p:nvPicPr>
          <p:cNvPr id="12" name="Picture 11">
            <a:extLst>
              <a:ext uri="{FF2B5EF4-FFF2-40B4-BE49-F238E27FC236}">
                <a16:creationId xmlns:a16="http://schemas.microsoft.com/office/drawing/2014/main" id="{748E7E7C-80AF-4A29-8756-EC1056E9C2ED}"/>
              </a:ext>
            </a:extLst>
          </p:cNvPr>
          <p:cNvPicPr>
            <a:picLocks noChangeAspect="1"/>
          </p:cNvPicPr>
          <p:nvPr/>
        </p:nvPicPr>
        <p:blipFill>
          <a:blip r:embed="rId4"/>
          <a:stretch>
            <a:fillRect/>
          </a:stretch>
        </p:blipFill>
        <p:spPr>
          <a:xfrm>
            <a:off x="3230065" y="3587852"/>
            <a:ext cx="5837735" cy="3151310"/>
          </a:xfrm>
          <a:prstGeom prst="rect">
            <a:avLst/>
          </a:prstGeom>
        </p:spPr>
      </p:pic>
    </p:spTree>
    <p:extLst>
      <p:ext uri="{BB962C8B-B14F-4D97-AF65-F5344CB8AC3E}">
        <p14:creationId xmlns:p14="http://schemas.microsoft.com/office/powerpoint/2010/main" val="371233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5458-70AE-484E-8DC4-0B1B744086B8}"/>
              </a:ext>
            </a:extLst>
          </p:cNvPr>
          <p:cNvSpPr>
            <a:spLocks noGrp="1"/>
          </p:cNvSpPr>
          <p:nvPr>
            <p:ph type="title"/>
          </p:nvPr>
        </p:nvSpPr>
        <p:spPr/>
        <p:txBody>
          <a:bodyPr/>
          <a:lstStyle/>
          <a:p>
            <a:r>
              <a:rPr lang="en-US" sz="3600" dirty="0"/>
              <a:t>Convolution of a Filter on RGB Image w. 3 Channels</a:t>
            </a:r>
            <a:endParaRPr lang="en-SE" sz="3600" dirty="0"/>
          </a:p>
        </p:txBody>
      </p:sp>
      <p:sp>
        <p:nvSpPr>
          <p:cNvPr id="3" name="Content Placeholder 2">
            <a:extLst>
              <a:ext uri="{FF2B5EF4-FFF2-40B4-BE49-F238E27FC236}">
                <a16:creationId xmlns:a16="http://schemas.microsoft.com/office/drawing/2014/main" id="{8E2C6DC3-A781-465A-92CB-6CC1CF6C4E7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8AD5CE89-150B-4424-A887-AE71AA3BDCBB}"/>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graphicFrame>
        <p:nvGraphicFramePr>
          <p:cNvPr id="63" name="Table 62">
            <a:extLst>
              <a:ext uri="{FF2B5EF4-FFF2-40B4-BE49-F238E27FC236}">
                <a16:creationId xmlns:a16="http://schemas.microsoft.com/office/drawing/2014/main" id="{C30A3BF0-09FB-4FFE-B1D3-A7A0C0367F19}"/>
              </a:ext>
            </a:extLst>
          </p:cNvPr>
          <p:cNvGraphicFramePr>
            <a:graphicFrameLocks noGrp="1"/>
          </p:cNvGraphicFramePr>
          <p:nvPr>
            <p:extLst>
              <p:ext uri="{D42A27DB-BD31-4B8C-83A1-F6EECF244321}">
                <p14:modId xmlns:p14="http://schemas.microsoft.com/office/powerpoint/2010/main" val="3223983607"/>
              </p:ext>
            </p:extLst>
          </p:nvPr>
        </p:nvGraphicFramePr>
        <p:xfrm>
          <a:off x="1119001" y="2390839"/>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aphicFrame>
        <p:nvGraphicFramePr>
          <p:cNvPr id="64" name="Table 63">
            <a:extLst>
              <a:ext uri="{FF2B5EF4-FFF2-40B4-BE49-F238E27FC236}">
                <a16:creationId xmlns:a16="http://schemas.microsoft.com/office/drawing/2014/main" id="{69E51F28-FA1B-466A-B522-9831ABB77F2E}"/>
              </a:ext>
            </a:extLst>
          </p:cNvPr>
          <p:cNvGraphicFramePr>
            <a:graphicFrameLocks noGrp="1"/>
          </p:cNvGraphicFramePr>
          <p:nvPr>
            <p:extLst>
              <p:ext uri="{D42A27DB-BD31-4B8C-83A1-F6EECF244321}">
                <p14:modId xmlns:p14="http://schemas.microsoft.com/office/powerpoint/2010/main" val="1233889394"/>
              </p:ext>
            </p:extLst>
          </p:nvPr>
        </p:nvGraphicFramePr>
        <p:xfrm>
          <a:off x="921083" y="2572518"/>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bl>
          </a:graphicData>
        </a:graphic>
      </p:graphicFrame>
      <p:graphicFrame>
        <p:nvGraphicFramePr>
          <p:cNvPr id="65" name="Table 64">
            <a:extLst>
              <a:ext uri="{FF2B5EF4-FFF2-40B4-BE49-F238E27FC236}">
                <a16:creationId xmlns:a16="http://schemas.microsoft.com/office/drawing/2014/main" id="{CB79AA17-A474-4C0B-B56C-D5E4C18C8415}"/>
              </a:ext>
            </a:extLst>
          </p:cNvPr>
          <p:cNvGraphicFramePr>
            <a:graphicFrameLocks noGrp="1"/>
          </p:cNvGraphicFramePr>
          <p:nvPr>
            <p:extLst>
              <p:ext uri="{D42A27DB-BD31-4B8C-83A1-F6EECF244321}">
                <p14:modId xmlns:p14="http://schemas.microsoft.com/office/powerpoint/2010/main" val="2099197742"/>
              </p:ext>
            </p:extLst>
          </p:nvPr>
        </p:nvGraphicFramePr>
        <p:xfrm>
          <a:off x="688194" y="2765907"/>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bl>
          </a:graphicData>
        </a:graphic>
      </p:graphicFrame>
      <p:sp>
        <p:nvSpPr>
          <p:cNvPr id="66" name="Cube 65">
            <a:extLst>
              <a:ext uri="{FF2B5EF4-FFF2-40B4-BE49-F238E27FC236}">
                <a16:creationId xmlns:a16="http://schemas.microsoft.com/office/drawing/2014/main" id="{094DDF57-727C-4B5A-8D62-29507AC91703}"/>
              </a:ext>
            </a:extLst>
          </p:cNvPr>
          <p:cNvSpPr/>
          <p:nvPr/>
        </p:nvSpPr>
        <p:spPr>
          <a:xfrm>
            <a:off x="688193" y="237912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E66E932-C4F3-4547-A93B-92D2E816A721}"/>
                  </a:ext>
                </a:extLst>
              </p:cNvPr>
              <p:cNvSpPr txBox="1"/>
              <p:nvPr/>
            </p:nvSpPr>
            <p:spPr>
              <a:xfrm>
                <a:off x="6016456" y="3469449"/>
                <a:ext cx="583813"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rPr>
                        <m:t>=</m:t>
                      </m:r>
                    </m:oMath>
                  </m:oMathPara>
                </a14:m>
                <a:endParaRPr lang="en-US" sz="3200" dirty="0">
                  <a:solidFill>
                    <a:prstClr val="black"/>
                  </a:solidFill>
                  <a:latin typeface="Calibri" panose="020F0502020204030204"/>
                </a:endParaRPr>
              </a:p>
            </p:txBody>
          </p:sp>
        </mc:Choice>
        <mc:Fallback xmlns="">
          <p:sp>
            <p:nvSpPr>
              <p:cNvPr id="67" name="TextBox 66">
                <a:extLst>
                  <a:ext uri="{FF2B5EF4-FFF2-40B4-BE49-F238E27FC236}">
                    <a16:creationId xmlns:a16="http://schemas.microsoft.com/office/drawing/2014/main" id="{4E66E932-C4F3-4547-A93B-92D2E816A721}"/>
                  </a:ext>
                </a:extLst>
              </p:cNvPr>
              <p:cNvSpPr txBox="1">
                <a:spLocks noRot="1" noChangeAspect="1" noMove="1" noResize="1" noEditPoints="1" noAdjustHandles="1" noChangeArrowheads="1" noChangeShapeType="1" noTextEdit="1"/>
              </p:cNvSpPr>
              <p:nvPr/>
            </p:nvSpPr>
            <p:spPr>
              <a:xfrm>
                <a:off x="6016456" y="3469449"/>
                <a:ext cx="583813" cy="584775"/>
              </a:xfrm>
              <a:prstGeom prst="rect">
                <a:avLst/>
              </a:prstGeom>
              <a:blipFill>
                <a:blip r:embed="rId2"/>
                <a:stretch>
                  <a:fillRect/>
                </a:stretch>
              </a:blipFill>
            </p:spPr>
            <p:txBody>
              <a:bodyPr/>
              <a:lstStyle/>
              <a:p>
                <a:r>
                  <a:rPr lang="en-SE">
                    <a:noFill/>
                  </a:rPr>
                  <a:t> </a:t>
                </a:r>
              </a:p>
            </p:txBody>
          </p:sp>
        </mc:Fallback>
      </mc:AlternateContent>
      <p:graphicFrame>
        <p:nvGraphicFramePr>
          <p:cNvPr id="68" name="Table 67">
            <a:extLst>
              <a:ext uri="{FF2B5EF4-FFF2-40B4-BE49-F238E27FC236}">
                <a16:creationId xmlns:a16="http://schemas.microsoft.com/office/drawing/2014/main" id="{368CBB94-B94C-4A05-AC35-157F67FC3974}"/>
              </a:ext>
            </a:extLst>
          </p:cNvPr>
          <p:cNvGraphicFramePr>
            <a:graphicFrameLocks noGrp="1"/>
          </p:cNvGraphicFramePr>
          <p:nvPr>
            <p:extLst>
              <p:ext uri="{D42A27DB-BD31-4B8C-83A1-F6EECF244321}">
                <p14:modId xmlns:p14="http://schemas.microsoft.com/office/powerpoint/2010/main" val="2118284580"/>
              </p:ext>
            </p:extLst>
          </p:nvPr>
        </p:nvGraphicFramePr>
        <p:xfrm>
          <a:off x="4817042" y="3143315"/>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69" name="Table 68">
            <a:extLst>
              <a:ext uri="{FF2B5EF4-FFF2-40B4-BE49-F238E27FC236}">
                <a16:creationId xmlns:a16="http://schemas.microsoft.com/office/drawing/2014/main" id="{7A254B7D-052D-47D8-958E-60E01344DAA7}"/>
              </a:ext>
            </a:extLst>
          </p:cNvPr>
          <p:cNvGraphicFramePr>
            <a:graphicFrameLocks noGrp="1"/>
          </p:cNvGraphicFramePr>
          <p:nvPr>
            <p:extLst>
              <p:ext uri="{D42A27DB-BD31-4B8C-83A1-F6EECF244321}">
                <p14:modId xmlns:p14="http://schemas.microsoft.com/office/powerpoint/2010/main" val="1957682576"/>
              </p:ext>
            </p:extLst>
          </p:nvPr>
        </p:nvGraphicFramePr>
        <p:xfrm>
          <a:off x="4608057" y="3328243"/>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70" name="Table 69">
            <a:extLst>
              <a:ext uri="{FF2B5EF4-FFF2-40B4-BE49-F238E27FC236}">
                <a16:creationId xmlns:a16="http://schemas.microsoft.com/office/drawing/2014/main" id="{D3AB6635-58D1-4963-8CD6-E3DC4899EB51}"/>
              </a:ext>
            </a:extLst>
          </p:cNvPr>
          <p:cNvGraphicFramePr>
            <a:graphicFrameLocks noGrp="1"/>
          </p:cNvGraphicFramePr>
          <p:nvPr>
            <p:extLst>
              <p:ext uri="{D42A27DB-BD31-4B8C-83A1-F6EECF244321}">
                <p14:modId xmlns:p14="http://schemas.microsoft.com/office/powerpoint/2010/main" val="1693506997"/>
              </p:ext>
            </p:extLst>
          </p:nvPr>
        </p:nvGraphicFramePr>
        <p:xfrm>
          <a:off x="4432280" y="3490146"/>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5EE45DB-565A-4B72-BD19-08FF0C606452}"/>
                  </a:ext>
                </a:extLst>
              </p:cNvPr>
              <p:cNvSpPr txBox="1"/>
              <p:nvPr/>
            </p:nvSpPr>
            <p:spPr>
              <a:xfrm>
                <a:off x="3856216" y="3467266"/>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71" name="TextBox 70">
                <a:extLst>
                  <a:ext uri="{FF2B5EF4-FFF2-40B4-BE49-F238E27FC236}">
                    <a16:creationId xmlns:a16="http://schemas.microsoft.com/office/drawing/2014/main" id="{35EE45DB-565A-4B72-BD19-08FF0C606452}"/>
                  </a:ext>
                </a:extLst>
              </p:cNvPr>
              <p:cNvSpPr txBox="1">
                <a:spLocks noRot="1" noChangeAspect="1" noMove="1" noResize="1" noEditPoints="1" noAdjustHandles="1" noChangeArrowheads="1" noChangeShapeType="1" noTextEdit="1"/>
              </p:cNvSpPr>
              <p:nvPr/>
            </p:nvSpPr>
            <p:spPr>
              <a:xfrm>
                <a:off x="3856216" y="3467266"/>
                <a:ext cx="476412" cy="584775"/>
              </a:xfrm>
              <a:prstGeom prst="rect">
                <a:avLst/>
              </a:prstGeom>
              <a:blipFill>
                <a:blip r:embed="rId3"/>
                <a:stretch>
                  <a:fillRect/>
                </a:stretch>
              </a:blipFill>
            </p:spPr>
            <p:txBody>
              <a:bodyPr/>
              <a:lstStyle/>
              <a:p>
                <a:r>
                  <a:rPr lang="en-SE">
                    <a:noFill/>
                  </a:rPr>
                  <a:t> </a:t>
                </a:r>
              </a:p>
            </p:txBody>
          </p:sp>
        </mc:Fallback>
      </mc:AlternateContent>
      <p:sp>
        <p:nvSpPr>
          <p:cNvPr id="72" name="TextBox 71">
            <a:extLst>
              <a:ext uri="{FF2B5EF4-FFF2-40B4-BE49-F238E27FC236}">
                <a16:creationId xmlns:a16="http://schemas.microsoft.com/office/drawing/2014/main" id="{0FA737D0-FC4C-4A25-87B1-A81FAD97B1E1}"/>
              </a:ext>
            </a:extLst>
          </p:cNvPr>
          <p:cNvSpPr txBox="1"/>
          <p:nvPr/>
        </p:nvSpPr>
        <p:spPr>
          <a:xfrm>
            <a:off x="7091901" y="4517100"/>
            <a:ext cx="869149"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4 x 4</a:t>
            </a:r>
          </a:p>
        </p:txBody>
      </p:sp>
      <p:graphicFrame>
        <p:nvGraphicFramePr>
          <p:cNvPr id="73" name="Table 72">
            <a:extLst>
              <a:ext uri="{FF2B5EF4-FFF2-40B4-BE49-F238E27FC236}">
                <a16:creationId xmlns:a16="http://schemas.microsoft.com/office/drawing/2014/main" id="{F2B4BC77-C293-49D4-946C-F442C38DB6A4}"/>
              </a:ext>
            </a:extLst>
          </p:cNvPr>
          <p:cNvGraphicFramePr>
            <a:graphicFrameLocks noGrp="1"/>
          </p:cNvGraphicFramePr>
          <p:nvPr>
            <p:extLst>
              <p:ext uri="{D42A27DB-BD31-4B8C-83A1-F6EECF244321}">
                <p14:modId xmlns:p14="http://schemas.microsoft.com/office/powerpoint/2010/main" val="1679213361"/>
              </p:ext>
            </p:extLst>
          </p:nvPr>
        </p:nvGraphicFramePr>
        <p:xfrm>
          <a:off x="6736536" y="3023077"/>
          <a:ext cx="1579880" cy="1463040"/>
        </p:xfrm>
        <a:graphic>
          <a:graphicData uri="http://schemas.openxmlformats.org/drawingml/2006/table">
            <a:tbl>
              <a:tblPr firstRow="1" bandRow="1"/>
              <a:tblGrid>
                <a:gridCol w="394970">
                  <a:extLst>
                    <a:ext uri="{9D8B030D-6E8A-4147-A177-3AD203B41FA5}">
                      <a16:colId xmlns:a16="http://schemas.microsoft.com/office/drawing/2014/main" val="20000"/>
                    </a:ext>
                  </a:extLst>
                </a:gridCol>
                <a:gridCol w="394970">
                  <a:extLst>
                    <a:ext uri="{9D8B030D-6E8A-4147-A177-3AD203B41FA5}">
                      <a16:colId xmlns:a16="http://schemas.microsoft.com/office/drawing/2014/main" val="20001"/>
                    </a:ext>
                  </a:extLst>
                </a:gridCol>
                <a:gridCol w="394970">
                  <a:extLst>
                    <a:ext uri="{9D8B030D-6E8A-4147-A177-3AD203B41FA5}">
                      <a16:colId xmlns:a16="http://schemas.microsoft.com/office/drawing/2014/main" val="20002"/>
                    </a:ext>
                  </a:extLst>
                </a:gridCol>
                <a:gridCol w="394970">
                  <a:extLst>
                    <a:ext uri="{9D8B030D-6E8A-4147-A177-3AD203B41FA5}">
                      <a16:colId xmlns:a16="http://schemas.microsoft.com/office/drawing/2014/main" val="20003"/>
                    </a:ext>
                  </a:extLst>
                </a:gridCol>
              </a:tblGrid>
              <a:tr h="352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grpSp>
        <p:nvGrpSpPr>
          <p:cNvPr id="74" name="Group 73">
            <a:extLst>
              <a:ext uri="{FF2B5EF4-FFF2-40B4-BE49-F238E27FC236}">
                <a16:creationId xmlns:a16="http://schemas.microsoft.com/office/drawing/2014/main" id="{614A7AFF-73E1-40E0-8400-A92EFD31EA4B}"/>
              </a:ext>
            </a:extLst>
          </p:cNvPr>
          <p:cNvGrpSpPr/>
          <p:nvPr/>
        </p:nvGrpSpPr>
        <p:grpSpPr>
          <a:xfrm>
            <a:off x="6147980" y="1447803"/>
            <a:ext cx="1754866" cy="1490576"/>
            <a:chOff x="7734189" y="395882"/>
            <a:chExt cx="1754866" cy="1490576"/>
          </a:xfrm>
        </p:grpSpPr>
        <p:cxnSp>
          <p:nvCxnSpPr>
            <p:cNvPr id="75" name="Straight Arrow Connector 74">
              <a:extLst>
                <a:ext uri="{FF2B5EF4-FFF2-40B4-BE49-F238E27FC236}">
                  <a16:creationId xmlns:a16="http://schemas.microsoft.com/office/drawing/2014/main" id="{01F5EE9F-7ECA-4E1A-AC4F-16DBA317EF1E}"/>
                </a:ext>
              </a:extLst>
            </p:cNvPr>
            <p:cNvCxnSpPr/>
            <p:nvPr/>
          </p:nvCxnSpPr>
          <p:spPr>
            <a:xfrm flipV="1">
              <a:off x="7734189" y="1359329"/>
              <a:ext cx="548640" cy="527129"/>
            </a:xfrm>
            <a:prstGeom prst="straightConnector1">
              <a:avLst/>
            </a:prstGeom>
            <a:noFill/>
            <a:ln w="6350" cap="flat" cmpd="sng" algn="ctr">
              <a:solidFill>
                <a:sysClr val="windowText" lastClr="000000"/>
              </a:solidFill>
              <a:prstDash val="solid"/>
              <a:miter lim="800000"/>
              <a:tailEnd type="triangle" w="lg" len="lg"/>
            </a:ln>
            <a:effectLst/>
          </p:spPr>
        </p:cxnSp>
        <p:sp>
          <p:nvSpPr>
            <p:cNvPr id="76" name="Cube 75">
              <a:extLst>
                <a:ext uri="{FF2B5EF4-FFF2-40B4-BE49-F238E27FC236}">
                  <a16:creationId xmlns:a16="http://schemas.microsoft.com/office/drawing/2014/main" id="{602BD53C-310B-440C-985B-E74F0F769DE9}"/>
                </a:ext>
              </a:extLst>
            </p:cNvPr>
            <p:cNvSpPr/>
            <p:nvPr/>
          </p:nvSpPr>
          <p:spPr>
            <a:xfrm>
              <a:off x="8483215" y="395882"/>
              <a:ext cx="1005840" cy="993718"/>
            </a:xfrm>
            <a:prstGeom prst="cube">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7" name="Cube 76">
            <a:extLst>
              <a:ext uri="{FF2B5EF4-FFF2-40B4-BE49-F238E27FC236}">
                <a16:creationId xmlns:a16="http://schemas.microsoft.com/office/drawing/2014/main" id="{01179BD7-196D-4B7A-8FEA-F850C5E2A76F}"/>
              </a:ext>
            </a:extLst>
          </p:cNvPr>
          <p:cNvSpPr/>
          <p:nvPr/>
        </p:nvSpPr>
        <p:spPr>
          <a:xfrm>
            <a:off x="1157374" y="237912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Cube 77">
            <a:extLst>
              <a:ext uri="{FF2B5EF4-FFF2-40B4-BE49-F238E27FC236}">
                <a16:creationId xmlns:a16="http://schemas.microsoft.com/office/drawing/2014/main" id="{53F1EDAC-9C2B-4291-B0E7-D8F2B4D444B6}"/>
              </a:ext>
            </a:extLst>
          </p:cNvPr>
          <p:cNvSpPr/>
          <p:nvPr/>
        </p:nvSpPr>
        <p:spPr>
          <a:xfrm>
            <a:off x="1593418" y="235997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Cube 78">
            <a:extLst>
              <a:ext uri="{FF2B5EF4-FFF2-40B4-BE49-F238E27FC236}">
                <a16:creationId xmlns:a16="http://schemas.microsoft.com/office/drawing/2014/main" id="{03C57A4A-25FD-42B6-94C7-C65666F41FAB}"/>
              </a:ext>
            </a:extLst>
          </p:cNvPr>
          <p:cNvSpPr/>
          <p:nvPr/>
        </p:nvSpPr>
        <p:spPr>
          <a:xfrm>
            <a:off x="2093535" y="2388615"/>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Cube 79">
            <a:extLst>
              <a:ext uri="{FF2B5EF4-FFF2-40B4-BE49-F238E27FC236}">
                <a16:creationId xmlns:a16="http://schemas.microsoft.com/office/drawing/2014/main" id="{D9502A18-297C-4310-9899-0B88D1EF0A36}"/>
              </a:ext>
            </a:extLst>
          </p:cNvPr>
          <p:cNvSpPr/>
          <p:nvPr/>
        </p:nvSpPr>
        <p:spPr>
          <a:xfrm>
            <a:off x="664742" y="283644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Cube 80">
            <a:extLst>
              <a:ext uri="{FF2B5EF4-FFF2-40B4-BE49-F238E27FC236}">
                <a16:creationId xmlns:a16="http://schemas.microsoft.com/office/drawing/2014/main" id="{DB10B9BE-ECE5-4931-AE00-691BE7485F45}"/>
              </a:ext>
            </a:extLst>
          </p:cNvPr>
          <p:cNvSpPr/>
          <p:nvPr/>
        </p:nvSpPr>
        <p:spPr>
          <a:xfrm>
            <a:off x="1145429" y="283644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Cube 81">
            <a:extLst>
              <a:ext uri="{FF2B5EF4-FFF2-40B4-BE49-F238E27FC236}">
                <a16:creationId xmlns:a16="http://schemas.microsoft.com/office/drawing/2014/main" id="{9F264F22-912D-4E35-80B2-280E5508AA2B}"/>
              </a:ext>
            </a:extLst>
          </p:cNvPr>
          <p:cNvSpPr/>
          <p:nvPr/>
        </p:nvSpPr>
        <p:spPr>
          <a:xfrm>
            <a:off x="1600903" y="283187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Cube 82">
            <a:extLst>
              <a:ext uri="{FF2B5EF4-FFF2-40B4-BE49-F238E27FC236}">
                <a16:creationId xmlns:a16="http://schemas.microsoft.com/office/drawing/2014/main" id="{0CF9202E-ADFD-4EDE-A92F-FB48A7138C62}"/>
              </a:ext>
            </a:extLst>
          </p:cNvPr>
          <p:cNvSpPr/>
          <p:nvPr/>
        </p:nvSpPr>
        <p:spPr>
          <a:xfrm>
            <a:off x="2063758" y="283644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Cube 83">
            <a:extLst>
              <a:ext uri="{FF2B5EF4-FFF2-40B4-BE49-F238E27FC236}">
                <a16:creationId xmlns:a16="http://schemas.microsoft.com/office/drawing/2014/main" id="{636BD8E8-5720-4CD0-B98E-383BD4EA8C65}"/>
              </a:ext>
            </a:extLst>
          </p:cNvPr>
          <p:cNvSpPr/>
          <p:nvPr/>
        </p:nvSpPr>
        <p:spPr>
          <a:xfrm>
            <a:off x="688193" y="329443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Cube 84">
            <a:extLst>
              <a:ext uri="{FF2B5EF4-FFF2-40B4-BE49-F238E27FC236}">
                <a16:creationId xmlns:a16="http://schemas.microsoft.com/office/drawing/2014/main" id="{0BB3B9DE-1D04-4D6F-864E-77AA17BD0C94}"/>
              </a:ext>
            </a:extLst>
          </p:cNvPr>
          <p:cNvSpPr/>
          <p:nvPr/>
        </p:nvSpPr>
        <p:spPr>
          <a:xfrm>
            <a:off x="1135566" y="3285500"/>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Cube 85">
            <a:extLst>
              <a:ext uri="{FF2B5EF4-FFF2-40B4-BE49-F238E27FC236}">
                <a16:creationId xmlns:a16="http://schemas.microsoft.com/office/drawing/2014/main" id="{1490954D-1C43-4187-8392-854B208C0EBD}"/>
              </a:ext>
            </a:extLst>
          </p:cNvPr>
          <p:cNvSpPr/>
          <p:nvPr/>
        </p:nvSpPr>
        <p:spPr>
          <a:xfrm>
            <a:off x="1600902" y="3287861"/>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Cube 86">
            <a:extLst>
              <a:ext uri="{FF2B5EF4-FFF2-40B4-BE49-F238E27FC236}">
                <a16:creationId xmlns:a16="http://schemas.microsoft.com/office/drawing/2014/main" id="{DB9A2477-DC4C-4A41-AEEE-57F8B43C6FFC}"/>
              </a:ext>
            </a:extLst>
          </p:cNvPr>
          <p:cNvSpPr/>
          <p:nvPr/>
        </p:nvSpPr>
        <p:spPr>
          <a:xfrm>
            <a:off x="2048891" y="329443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Cube 87">
            <a:extLst>
              <a:ext uri="{FF2B5EF4-FFF2-40B4-BE49-F238E27FC236}">
                <a16:creationId xmlns:a16="http://schemas.microsoft.com/office/drawing/2014/main" id="{40927680-5E27-4AFB-9E07-CD1D9A141DA0}"/>
              </a:ext>
            </a:extLst>
          </p:cNvPr>
          <p:cNvSpPr/>
          <p:nvPr/>
        </p:nvSpPr>
        <p:spPr>
          <a:xfrm>
            <a:off x="690187" y="3743494"/>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Cube 88">
            <a:extLst>
              <a:ext uri="{FF2B5EF4-FFF2-40B4-BE49-F238E27FC236}">
                <a16:creationId xmlns:a16="http://schemas.microsoft.com/office/drawing/2014/main" id="{B0D66D34-7785-4A60-B94C-63CDC4448E86}"/>
              </a:ext>
            </a:extLst>
          </p:cNvPr>
          <p:cNvSpPr/>
          <p:nvPr/>
        </p:nvSpPr>
        <p:spPr>
          <a:xfrm>
            <a:off x="1132087" y="3743494"/>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Cube 89">
            <a:extLst>
              <a:ext uri="{FF2B5EF4-FFF2-40B4-BE49-F238E27FC236}">
                <a16:creationId xmlns:a16="http://schemas.microsoft.com/office/drawing/2014/main" id="{32D2997D-A9B5-446D-97BD-4BE349AE5C13}"/>
              </a:ext>
            </a:extLst>
          </p:cNvPr>
          <p:cNvSpPr/>
          <p:nvPr/>
        </p:nvSpPr>
        <p:spPr>
          <a:xfrm>
            <a:off x="1580333" y="3753612"/>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Cube 90">
            <a:extLst>
              <a:ext uri="{FF2B5EF4-FFF2-40B4-BE49-F238E27FC236}">
                <a16:creationId xmlns:a16="http://schemas.microsoft.com/office/drawing/2014/main" id="{E72E70BD-96D6-4565-BDA9-AD4B23F04466}"/>
              </a:ext>
            </a:extLst>
          </p:cNvPr>
          <p:cNvSpPr/>
          <p:nvPr/>
        </p:nvSpPr>
        <p:spPr>
          <a:xfrm>
            <a:off x="2072775" y="3761762"/>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261863A-3DD2-482A-893B-56784E8CD37E}"/>
              </a:ext>
            </a:extLst>
          </p:cNvPr>
          <p:cNvSpPr txBox="1"/>
          <p:nvPr/>
        </p:nvSpPr>
        <p:spPr>
          <a:xfrm>
            <a:off x="1488786" y="5465455"/>
            <a:ext cx="137088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6 x 6 x 3</a:t>
            </a:r>
          </a:p>
        </p:txBody>
      </p:sp>
      <p:sp>
        <p:nvSpPr>
          <p:cNvPr id="93" name="TextBox 92">
            <a:extLst>
              <a:ext uri="{FF2B5EF4-FFF2-40B4-BE49-F238E27FC236}">
                <a16:creationId xmlns:a16="http://schemas.microsoft.com/office/drawing/2014/main" id="{1DF7E43C-064B-415C-8F7E-3FC9FEBFB5F4}"/>
              </a:ext>
            </a:extLst>
          </p:cNvPr>
          <p:cNvSpPr txBox="1"/>
          <p:nvPr/>
        </p:nvSpPr>
        <p:spPr>
          <a:xfrm>
            <a:off x="4572000" y="4517100"/>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p:spTree>
    <p:extLst>
      <p:ext uri="{BB962C8B-B14F-4D97-AF65-F5344CB8AC3E}">
        <p14:creationId xmlns:p14="http://schemas.microsoft.com/office/powerpoint/2010/main" val="6951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8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8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8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8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8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8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9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65">
            <a:extLst>
              <a:ext uri="{FF2B5EF4-FFF2-40B4-BE49-F238E27FC236}">
                <a16:creationId xmlns:a16="http://schemas.microsoft.com/office/drawing/2014/main" id="{9FD8E1B4-63BB-42A2-8A89-686E7A8C765A}"/>
              </a:ext>
            </a:extLst>
          </p:cNvPr>
          <p:cNvGraphicFramePr>
            <a:graphicFrameLocks noGrp="1"/>
          </p:cNvGraphicFramePr>
          <p:nvPr>
            <p:extLst>
              <p:ext uri="{D42A27DB-BD31-4B8C-83A1-F6EECF244321}">
                <p14:modId xmlns:p14="http://schemas.microsoft.com/office/powerpoint/2010/main" val="1786929724"/>
              </p:ext>
            </p:extLst>
          </p:nvPr>
        </p:nvGraphicFramePr>
        <p:xfrm>
          <a:off x="6959165" y="2293844"/>
          <a:ext cx="1467116" cy="1463040"/>
        </p:xfrm>
        <a:graphic>
          <a:graphicData uri="http://schemas.openxmlformats.org/drawingml/2006/table">
            <a:tbl>
              <a:tblPr firstRow="1" bandRow="1"/>
              <a:tblGrid>
                <a:gridCol w="366779">
                  <a:extLst>
                    <a:ext uri="{9D8B030D-6E8A-4147-A177-3AD203B41FA5}">
                      <a16:colId xmlns:a16="http://schemas.microsoft.com/office/drawing/2014/main" val="20000"/>
                    </a:ext>
                  </a:extLst>
                </a:gridCol>
                <a:gridCol w="366779">
                  <a:extLst>
                    <a:ext uri="{9D8B030D-6E8A-4147-A177-3AD203B41FA5}">
                      <a16:colId xmlns:a16="http://schemas.microsoft.com/office/drawing/2014/main" val="20001"/>
                    </a:ext>
                  </a:extLst>
                </a:gridCol>
                <a:gridCol w="366779">
                  <a:extLst>
                    <a:ext uri="{9D8B030D-6E8A-4147-A177-3AD203B41FA5}">
                      <a16:colId xmlns:a16="http://schemas.microsoft.com/office/drawing/2014/main" val="20002"/>
                    </a:ext>
                  </a:extLst>
                </a:gridCol>
                <a:gridCol w="366779">
                  <a:extLst>
                    <a:ext uri="{9D8B030D-6E8A-4147-A177-3AD203B41FA5}">
                      <a16:colId xmlns:a16="http://schemas.microsoft.com/office/drawing/2014/main" val="20003"/>
                    </a:ext>
                  </a:extLst>
                </a:gridCol>
              </a:tblGrid>
              <a:tr h="352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6E903D97-F840-41E7-8590-7F28D409935F}"/>
              </a:ext>
            </a:extLst>
          </p:cNvPr>
          <p:cNvSpPr>
            <a:spLocks noGrp="1"/>
          </p:cNvSpPr>
          <p:nvPr>
            <p:ph type="title"/>
          </p:nvPr>
        </p:nvSpPr>
        <p:spPr>
          <a:xfrm>
            <a:off x="854968" y="274638"/>
            <a:ext cx="7831832" cy="868362"/>
          </a:xfrm>
        </p:spPr>
        <p:txBody>
          <a:bodyPr/>
          <a:lstStyle/>
          <a:p>
            <a:r>
              <a:rPr lang="en-US" sz="3600" dirty="0"/>
              <a:t>Convolution of 2 Filters on RGB Image w. 3 Channels</a:t>
            </a:r>
            <a:endParaRPr lang="en-SE" sz="3600" dirty="0"/>
          </a:p>
        </p:txBody>
      </p:sp>
      <p:sp>
        <p:nvSpPr>
          <p:cNvPr id="3" name="Content Placeholder 2">
            <a:extLst>
              <a:ext uri="{FF2B5EF4-FFF2-40B4-BE49-F238E27FC236}">
                <a16:creationId xmlns:a16="http://schemas.microsoft.com/office/drawing/2014/main" id="{7618D0B7-3446-4341-9F2E-BAB4AF84A5B6}"/>
              </a:ext>
            </a:extLst>
          </p:cNvPr>
          <p:cNvSpPr>
            <a:spLocks noGrp="1"/>
          </p:cNvSpPr>
          <p:nvPr>
            <p:ph idx="1"/>
          </p:nvPr>
        </p:nvSpPr>
        <p:spPr>
          <a:xfrm>
            <a:off x="342340" y="5353365"/>
            <a:ext cx="8435280" cy="1461144"/>
          </a:xfrm>
        </p:spPr>
        <p:txBody>
          <a:bodyPr>
            <a:normAutofit fontScale="62500" lnSpcReduction="20000"/>
          </a:bodyPr>
          <a:lstStyle/>
          <a:p>
            <a:r>
              <a:rPr lang="en-US" dirty="0"/>
              <a:t>6x6 input feature map w. 3 channels; two 3x3 filters with </a:t>
            </a:r>
            <a:r>
              <a:rPr lang="en-US"/>
              <a:t>depth 3</a:t>
            </a:r>
            <a:r>
              <a:rPr lang="en-US" dirty="0"/>
              <a:t>; 4x4 output feature map w. 2 channels</a:t>
            </a:r>
          </a:p>
          <a:p>
            <a:r>
              <a:rPr lang="en-US" dirty="0"/>
              <a:t># channels of input feature map == # depth of each filter (= 3 in figure)</a:t>
            </a:r>
          </a:p>
          <a:p>
            <a:r>
              <a:rPr lang="en-US" dirty="0"/>
              <a:t># channels of output feature map == # filters (=2 in figure)</a:t>
            </a:r>
          </a:p>
        </p:txBody>
      </p:sp>
      <p:sp>
        <p:nvSpPr>
          <p:cNvPr id="4" name="Slide Number Placeholder 3">
            <a:extLst>
              <a:ext uri="{FF2B5EF4-FFF2-40B4-BE49-F238E27FC236}">
                <a16:creationId xmlns:a16="http://schemas.microsoft.com/office/drawing/2014/main" id="{72D69BC9-C786-44AB-BA8E-12BE918359D5}"/>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graphicFrame>
        <p:nvGraphicFramePr>
          <p:cNvPr id="47" name="Table 46">
            <a:extLst>
              <a:ext uri="{FF2B5EF4-FFF2-40B4-BE49-F238E27FC236}">
                <a16:creationId xmlns:a16="http://schemas.microsoft.com/office/drawing/2014/main" id="{3351FDAD-F821-48B4-8AF0-533213A74941}"/>
              </a:ext>
            </a:extLst>
          </p:cNvPr>
          <p:cNvGraphicFramePr>
            <a:graphicFrameLocks noGrp="1"/>
          </p:cNvGraphicFramePr>
          <p:nvPr>
            <p:extLst>
              <p:ext uri="{D42A27DB-BD31-4B8C-83A1-F6EECF244321}">
                <p14:modId xmlns:p14="http://schemas.microsoft.com/office/powerpoint/2010/main" val="3355454425"/>
              </p:ext>
            </p:extLst>
          </p:nvPr>
        </p:nvGraphicFramePr>
        <p:xfrm>
          <a:off x="854968" y="1753103"/>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aphicFrame>
        <p:nvGraphicFramePr>
          <p:cNvPr id="48" name="Table 47">
            <a:extLst>
              <a:ext uri="{FF2B5EF4-FFF2-40B4-BE49-F238E27FC236}">
                <a16:creationId xmlns:a16="http://schemas.microsoft.com/office/drawing/2014/main" id="{16759517-5594-49A3-A42B-556C4FF82C9C}"/>
              </a:ext>
            </a:extLst>
          </p:cNvPr>
          <p:cNvGraphicFramePr>
            <a:graphicFrameLocks noGrp="1"/>
          </p:cNvGraphicFramePr>
          <p:nvPr>
            <p:extLst>
              <p:ext uri="{D42A27DB-BD31-4B8C-83A1-F6EECF244321}">
                <p14:modId xmlns:p14="http://schemas.microsoft.com/office/powerpoint/2010/main" val="2967124585"/>
              </p:ext>
            </p:extLst>
          </p:nvPr>
        </p:nvGraphicFramePr>
        <p:xfrm>
          <a:off x="597293" y="1929867"/>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bl>
          </a:graphicData>
        </a:graphic>
      </p:graphicFrame>
      <p:graphicFrame>
        <p:nvGraphicFramePr>
          <p:cNvPr id="49" name="Table 48">
            <a:extLst>
              <a:ext uri="{FF2B5EF4-FFF2-40B4-BE49-F238E27FC236}">
                <a16:creationId xmlns:a16="http://schemas.microsoft.com/office/drawing/2014/main" id="{FDB72F8D-FA0F-4050-8CDF-EBB488FD3D94}"/>
              </a:ext>
            </a:extLst>
          </p:cNvPr>
          <p:cNvGraphicFramePr>
            <a:graphicFrameLocks noGrp="1"/>
          </p:cNvGraphicFramePr>
          <p:nvPr>
            <p:extLst>
              <p:ext uri="{D42A27DB-BD31-4B8C-83A1-F6EECF244321}">
                <p14:modId xmlns:p14="http://schemas.microsoft.com/office/powerpoint/2010/main" val="3947081658"/>
              </p:ext>
            </p:extLst>
          </p:nvPr>
        </p:nvGraphicFramePr>
        <p:xfrm>
          <a:off x="342340" y="2142652"/>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8E4477F-386E-424E-B9C5-1EE9E3CD1E2E}"/>
                  </a:ext>
                </a:extLst>
              </p:cNvPr>
              <p:cNvSpPr txBox="1"/>
              <p:nvPr/>
            </p:nvSpPr>
            <p:spPr>
              <a:xfrm>
                <a:off x="6059011" y="2883788"/>
                <a:ext cx="583813"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rPr>
                        <m:t>=</m:t>
                      </m:r>
                    </m:oMath>
                  </m:oMathPara>
                </a14:m>
                <a:endParaRPr lang="en-US" sz="3200" dirty="0">
                  <a:solidFill>
                    <a:prstClr val="black"/>
                  </a:solidFill>
                  <a:latin typeface="Calibri" panose="020F0502020204030204"/>
                </a:endParaRPr>
              </a:p>
            </p:txBody>
          </p:sp>
        </mc:Choice>
        <mc:Fallback xmlns="">
          <p:sp>
            <p:nvSpPr>
              <p:cNvPr id="50" name="TextBox 49">
                <a:extLst>
                  <a:ext uri="{FF2B5EF4-FFF2-40B4-BE49-F238E27FC236}">
                    <a16:creationId xmlns:a16="http://schemas.microsoft.com/office/drawing/2014/main" id="{38E4477F-386E-424E-B9C5-1EE9E3CD1E2E}"/>
                  </a:ext>
                </a:extLst>
              </p:cNvPr>
              <p:cNvSpPr txBox="1">
                <a:spLocks noRot="1" noChangeAspect="1" noMove="1" noResize="1" noEditPoints="1" noAdjustHandles="1" noChangeArrowheads="1" noChangeShapeType="1" noTextEdit="1"/>
              </p:cNvSpPr>
              <p:nvPr/>
            </p:nvSpPr>
            <p:spPr>
              <a:xfrm>
                <a:off x="6059011" y="2883788"/>
                <a:ext cx="583813" cy="584775"/>
              </a:xfrm>
              <a:prstGeom prst="rect">
                <a:avLst/>
              </a:prstGeom>
              <a:blipFill>
                <a:blip r:embed="rId3"/>
                <a:stretch>
                  <a:fillRect/>
                </a:stretch>
              </a:blipFill>
            </p:spPr>
            <p:txBody>
              <a:bodyPr/>
              <a:lstStyle/>
              <a:p>
                <a:r>
                  <a:rPr lang="en-SE">
                    <a:noFill/>
                  </a:rPr>
                  <a:t> </a:t>
                </a:r>
              </a:p>
            </p:txBody>
          </p:sp>
        </mc:Fallback>
      </mc:AlternateContent>
      <p:sp>
        <p:nvSpPr>
          <p:cNvPr id="51" name="TextBox 50">
            <a:extLst>
              <a:ext uri="{FF2B5EF4-FFF2-40B4-BE49-F238E27FC236}">
                <a16:creationId xmlns:a16="http://schemas.microsoft.com/office/drawing/2014/main" id="{1AD51771-76D3-47C4-A2C5-68054E30D726}"/>
              </a:ext>
            </a:extLst>
          </p:cNvPr>
          <p:cNvSpPr txBox="1"/>
          <p:nvPr/>
        </p:nvSpPr>
        <p:spPr>
          <a:xfrm>
            <a:off x="1030311" y="4791233"/>
            <a:ext cx="137088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6 x 6 x 3</a:t>
            </a:r>
          </a:p>
        </p:txBody>
      </p:sp>
      <p:sp>
        <p:nvSpPr>
          <p:cNvPr id="52" name="TextBox 51">
            <a:extLst>
              <a:ext uri="{FF2B5EF4-FFF2-40B4-BE49-F238E27FC236}">
                <a16:creationId xmlns:a16="http://schemas.microsoft.com/office/drawing/2014/main" id="{9366FAD9-AFE1-49DD-BF96-B3FA50D14CE0}"/>
              </a:ext>
            </a:extLst>
          </p:cNvPr>
          <p:cNvSpPr txBox="1"/>
          <p:nvPr/>
        </p:nvSpPr>
        <p:spPr>
          <a:xfrm>
            <a:off x="7020272" y="4737868"/>
            <a:ext cx="1454606"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4 x 4 x 2</a:t>
            </a:r>
          </a:p>
        </p:txBody>
      </p:sp>
      <p:graphicFrame>
        <p:nvGraphicFramePr>
          <p:cNvPr id="53" name="Table 52">
            <a:extLst>
              <a:ext uri="{FF2B5EF4-FFF2-40B4-BE49-F238E27FC236}">
                <a16:creationId xmlns:a16="http://schemas.microsoft.com/office/drawing/2014/main" id="{94DE7CF9-3749-4DE4-8B26-021DAE6A24F4}"/>
              </a:ext>
            </a:extLst>
          </p:cNvPr>
          <p:cNvGraphicFramePr>
            <a:graphicFrameLocks noGrp="1"/>
          </p:cNvGraphicFramePr>
          <p:nvPr>
            <p:extLst>
              <p:ext uri="{D42A27DB-BD31-4B8C-83A1-F6EECF244321}">
                <p14:modId xmlns:p14="http://schemas.microsoft.com/office/powerpoint/2010/main" val="1693062168"/>
              </p:ext>
            </p:extLst>
          </p:nvPr>
        </p:nvGraphicFramePr>
        <p:xfrm>
          <a:off x="4736638" y="3455660"/>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graphicFrame>
        <p:nvGraphicFramePr>
          <p:cNvPr id="54" name="Table 53">
            <a:extLst>
              <a:ext uri="{FF2B5EF4-FFF2-40B4-BE49-F238E27FC236}">
                <a16:creationId xmlns:a16="http://schemas.microsoft.com/office/drawing/2014/main" id="{6B5A8964-3456-4A2F-8C59-7C11DAFCA3DF}"/>
              </a:ext>
            </a:extLst>
          </p:cNvPr>
          <p:cNvGraphicFramePr>
            <a:graphicFrameLocks noGrp="1"/>
          </p:cNvGraphicFramePr>
          <p:nvPr>
            <p:extLst>
              <p:ext uri="{D42A27DB-BD31-4B8C-83A1-F6EECF244321}">
                <p14:modId xmlns:p14="http://schemas.microsoft.com/office/powerpoint/2010/main" val="556516950"/>
              </p:ext>
            </p:extLst>
          </p:nvPr>
        </p:nvGraphicFramePr>
        <p:xfrm>
          <a:off x="4527653" y="3640588"/>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graphicFrame>
        <p:nvGraphicFramePr>
          <p:cNvPr id="55" name="Table 54">
            <a:extLst>
              <a:ext uri="{FF2B5EF4-FFF2-40B4-BE49-F238E27FC236}">
                <a16:creationId xmlns:a16="http://schemas.microsoft.com/office/drawing/2014/main" id="{2ACEAF25-4DE6-4828-8FD0-968C820F2769}"/>
              </a:ext>
            </a:extLst>
          </p:cNvPr>
          <p:cNvGraphicFramePr>
            <a:graphicFrameLocks noGrp="1"/>
          </p:cNvGraphicFramePr>
          <p:nvPr>
            <p:extLst>
              <p:ext uri="{D42A27DB-BD31-4B8C-83A1-F6EECF244321}">
                <p14:modId xmlns:p14="http://schemas.microsoft.com/office/powerpoint/2010/main" val="1707748576"/>
              </p:ext>
            </p:extLst>
          </p:nvPr>
        </p:nvGraphicFramePr>
        <p:xfrm>
          <a:off x="4351876" y="3802491"/>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sp>
        <p:nvSpPr>
          <p:cNvPr id="56" name="TextBox 55">
            <a:extLst>
              <a:ext uri="{FF2B5EF4-FFF2-40B4-BE49-F238E27FC236}">
                <a16:creationId xmlns:a16="http://schemas.microsoft.com/office/drawing/2014/main" id="{CDCA217E-7EC0-4D9C-BB96-22D65810E806}"/>
              </a:ext>
            </a:extLst>
          </p:cNvPr>
          <p:cNvSpPr txBox="1"/>
          <p:nvPr/>
        </p:nvSpPr>
        <p:spPr>
          <a:xfrm>
            <a:off x="4230772" y="4791233"/>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5EE36B8-2F5C-42EC-B878-852779D57EF8}"/>
                  </a:ext>
                </a:extLst>
              </p:cNvPr>
              <p:cNvSpPr txBox="1"/>
              <p:nvPr/>
            </p:nvSpPr>
            <p:spPr>
              <a:xfrm>
                <a:off x="3723767" y="3896840"/>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57" name="TextBox 56">
                <a:extLst>
                  <a:ext uri="{FF2B5EF4-FFF2-40B4-BE49-F238E27FC236}">
                    <a16:creationId xmlns:a16="http://schemas.microsoft.com/office/drawing/2014/main" id="{45EE36B8-2F5C-42EC-B878-852779D57EF8}"/>
                  </a:ext>
                </a:extLst>
              </p:cNvPr>
              <p:cNvSpPr txBox="1">
                <a:spLocks noRot="1" noChangeAspect="1" noMove="1" noResize="1" noEditPoints="1" noAdjustHandles="1" noChangeArrowheads="1" noChangeShapeType="1" noTextEdit="1"/>
              </p:cNvSpPr>
              <p:nvPr/>
            </p:nvSpPr>
            <p:spPr>
              <a:xfrm>
                <a:off x="3723767" y="3896840"/>
                <a:ext cx="476412" cy="584775"/>
              </a:xfrm>
              <a:prstGeom prst="rect">
                <a:avLst/>
              </a:prstGeom>
              <a:blipFill>
                <a:blip r:embed="rId4"/>
                <a:stretch>
                  <a:fillRect/>
                </a:stretch>
              </a:blipFill>
            </p:spPr>
            <p:txBody>
              <a:bodyPr/>
              <a:lstStyle/>
              <a:p>
                <a:r>
                  <a:rPr lang="en-SE">
                    <a:noFill/>
                  </a:rPr>
                  <a:t> </a:t>
                </a:r>
              </a:p>
            </p:txBody>
          </p:sp>
        </mc:Fallback>
      </mc:AlternateContent>
      <p:graphicFrame>
        <p:nvGraphicFramePr>
          <p:cNvPr id="58" name="Table 57">
            <a:extLst>
              <a:ext uri="{FF2B5EF4-FFF2-40B4-BE49-F238E27FC236}">
                <a16:creationId xmlns:a16="http://schemas.microsoft.com/office/drawing/2014/main" id="{7C760951-1051-4AAF-BCCF-88121091624F}"/>
              </a:ext>
            </a:extLst>
          </p:cNvPr>
          <p:cNvGraphicFramePr>
            <a:graphicFrameLocks noGrp="1"/>
          </p:cNvGraphicFramePr>
          <p:nvPr>
            <p:extLst>
              <p:ext uri="{D42A27DB-BD31-4B8C-83A1-F6EECF244321}">
                <p14:modId xmlns:p14="http://schemas.microsoft.com/office/powerpoint/2010/main" val="4283927382"/>
              </p:ext>
            </p:extLst>
          </p:nvPr>
        </p:nvGraphicFramePr>
        <p:xfrm>
          <a:off x="6823850" y="2419459"/>
          <a:ext cx="1467116" cy="1467352"/>
        </p:xfrm>
        <a:graphic>
          <a:graphicData uri="http://schemas.openxmlformats.org/drawingml/2006/table">
            <a:tbl>
              <a:tblPr firstRow="1" bandRow="1"/>
              <a:tblGrid>
                <a:gridCol w="366779">
                  <a:extLst>
                    <a:ext uri="{9D8B030D-6E8A-4147-A177-3AD203B41FA5}">
                      <a16:colId xmlns:a16="http://schemas.microsoft.com/office/drawing/2014/main" val="20000"/>
                    </a:ext>
                  </a:extLst>
                </a:gridCol>
                <a:gridCol w="366779">
                  <a:extLst>
                    <a:ext uri="{9D8B030D-6E8A-4147-A177-3AD203B41FA5}">
                      <a16:colId xmlns:a16="http://schemas.microsoft.com/office/drawing/2014/main" val="20001"/>
                    </a:ext>
                  </a:extLst>
                </a:gridCol>
                <a:gridCol w="366779">
                  <a:extLst>
                    <a:ext uri="{9D8B030D-6E8A-4147-A177-3AD203B41FA5}">
                      <a16:colId xmlns:a16="http://schemas.microsoft.com/office/drawing/2014/main" val="20002"/>
                    </a:ext>
                  </a:extLst>
                </a:gridCol>
                <a:gridCol w="366779">
                  <a:extLst>
                    <a:ext uri="{9D8B030D-6E8A-4147-A177-3AD203B41FA5}">
                      <a16:colId xmlns:a16="http://schemas.microsoft.com/office/drawing/2014/main" val="20003"/>
                    </a:ext>
                  </a:extLst>
                </a:gridCol>
              </a:tblGrid>
              <a:tr h="36683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bl>
          </a:graphicData>
        </a:graphic>
      </p:graphicFrame>
      <p:graphicFrame>
        <p:nvGraphicFramePr>
          <p:cNvPr id="59" name="Table 58">
            <a:extLst>
              <a:ext uri="{FF2B5EF4-FFF2-40B4-BE49-F238E27FC236}">
                <a16:creationId xmlns:a16="http://schemas.microsoft.com/office/drawing/2014/main" id="{741E87D6-B35F-41D2-BDE5-7A5ABACDC477}"/>
              </a:ext>
            </a:extLst>
          </p:cNvPr>
          <p:cNvGraphicFramePr>
            <a:graphicFrameLocks noGrp="1"/>
          </p:cNvGraphicFramePr>
          <p:nvPr>
            <p:extLst>
              <p:ext uri="{D42A27DB-BD31-4B8C-83A1-F6EECF244321}">
                <p14:modId xmlns:p14="http://schemas.microsoft.com/office/powerpoint/2010/main" val="2486403789"/>
              </p:ext>
            </p:extLst>
          </p:nvPr>
        </p:nvGraphicFramePr>
        <p:xfrm>
          <a:off x="4736638" y="1268760"/>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60" name="Table 59">
            <a:extLst>
              <a:ext uri="{FF2B5EF4-FFF2-40B4-BE49-F238E27FC236}">
                <a16:creationId xmlns:a16="http://schemas.microsoft.com/office/drawing/2014/main" id="{1D378165-D60A-46B9-8CF6-FB2EFF215F9D}"/>
              </a:ext>
            </a:extLst>
          </p:cNvPr>
          <p:cNvGraphicFramePr>
            <a:graphicFrameLocks noGrp="1"/>
          </p:cNvGraphicFramePr>
          <p:nvPr>
            <p:extLst>
              <p:ext uri="{D42A27DB-BD31-4B8C-83A1-F6EECF244321}">
                <p14:modId xmlns:p14="http://schemas.microsoft.com/office/powerpoint/2010/main" val="677882221"/>
              </p:ext>
            </p:extLst>
          </p:nvPr>
        </p:nvGraphicFramePr>
        <p:xfrm>
          <a:off x="4527653" y="1453688"/>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61" name="Table 60">
            <a:extLst>
              <a:ext uri="{FF2B5EF4-FFF2-40B4-BE49-F238E27FC236}">
                <a16:creationId xmlns:a16="http://schemas.microsoft.com/office/drawing/2014/main" id="{BF255616-5684-4254-89CB-F2B633F9AEC2}"/>
              </a:ext>
            </a:extLst>
          </p:cNvPr>
          <p:cNvGraphicFramePr>
            <a:graphicFrameLocks noGrp="1"/>
          </p:cNvGraphicFramePr>
          <p:nvPr>
            <p:extLst>
              <p:ext uri="{D42A27DB-BD31-4B8C-83A1-F6EECF244321}">
                <p14:modId xmlns:p14="http://schemas.microsoft.com/office/powerpoint/2010/main" val="241048648"/>
              </p:ext>
            </p:extLst>
          </p:nvPr>
        </p:nvGraphicFramePr>
        <p:xfrm>
          <a:off x="4351876" y="1615591"/>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BD8710B-D710-475D-BA40-9761682462CB}"/>
                  </a:ext>
                </a:extLst>
              </p:cNvPr>
              <p:cNvSpPr txBox="1"/>
              <p:nvPr/>
            </p:nvSpPr>
            <p:spPr>
              <a:xfrm>
                <a:off x="3723767" y="1723225"/>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62" name="TextBox 61">
                <a:extLst>
                  <a:ext uri="{FF2B5EF4-FFF2-40B4-BE49-F238E27FC236}">
                    <a16:creationId xmlns:a16="http://schemas.microsoft.com/office/drawing/2014/main" id="{0BD8710B-D710-475D-BA40-9761682462CB}"/>
                  </a:ext>
                </a:extLst>
              </p:cNvPr>
              <p:cNvSpPr txBox="1">
                <a:spLocks noRot="1" noChangeAspect="1" noMove="1" noResize="1" noEditPoints="1" noAdjustHandles="1" noChangeArrowheads="1" noChangeShapeType="1" noTextEdit="1"/>
              </p:cNvSpPr>
              <p:nvPr/>
            </p:nvSpPr>
            <p:spPr>
              <a:xfrm>
                <a:off x="3723767" y="1723225"/>
                <a:ext cx="476412" cy="584775"/>
              </a:xfrm>
              <a:prstGeom prst="rect">
                <a:avLst/>
              </a:prstGeom>
              <a:blipFill>
                <a:blip r:embed="rId5"/>
                <a:stretch>
                  <a:fillRect/>
                </a:stretch>
              </a:blipFill>
            </p:spPr>
            <p:txBody>
              <a:bodyPr/>
              <a:lstStyle/>
              <a:p>
                <a:r>
                  <a:rPr lang="en-SE">
                    <a:noFill/>
                  </a:rPr>
                  <a:t> </a:t>
                </a:r>
              </a:p>
            </p:txBody>
          </p:sp>
        </mc:Fallback>
      </mc:AlternateContent>
      <p:sp>
        <p:nvSpPr>
          <p:cNvPr id="63" name="TextBox 62">
            <a:extLst>
              <a:ext uri="{FF2B5EF4-FFF2-40B4-BE49-F238E27FC236}">
                <a16:creationId xmlns:a16="http://schemas.microsoft.com/office/drawing/2014/main" id="{D378DD08-A228-41B0-B929-9678222A7EF3}"/>
              </a:ext>
            </a:extLst>
          </p:cNvPr>
          <p:cNvSpPr txBox="1"/>
          <p:nvPr/>
        </p:nvSpPr>
        <p:spPr>
          <a:xfrm>
            <a:off x="4230772" y="2687381"/>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p:sp>
        <p:nvSpPr>
          <p:cNvPr id="24" name="Rectangle 23">
            <a:extLst>
              <a:ext uri="{FF2B5EF4-FFF2-40B4-BE49-F238E27FC236}">
                <a16:creationId xmlns:a16="http://schemas.microsoft.com/office/drawing/2014/main" id="{64DD0E05-67C2-43CE-A540-844C22BD311A}"/>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212869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7ABA-48A9-4A9F-9F81-B2FFD5840F3C}"/>
              </a:ext>
            </a:extLst>
          </p:cNvPr>
          <p:cNvSpPr>
            <a:spLocks noGrp="1"/>
          </p:cNvSpPr>
          <p:nvPr>
            <p:ph type="title"/>
          </p:nvPr>
        </p:nvSpPr>
        <p:spPr/>
        <p:txBody>
          <a:bodyPr/>
          <a:lstStyle/>
          <a:p>
            <a:r>
              <a:rPr lang="en-US" dirty="0"/>
              <a:t>Convolution Example 1</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EAA779-0405-438E-BA51-3CA688AD7C52}"/>
                  </a:ext>
                </a:extLst>
              </p:cNvPr>
              <p:cNvSpPr>
                <a:spLocks noGrp="1"/>
              </p:cNvSpPr>
              <p:nvPr>
                <p:ph idx="1"/>
              </p:nvPr>
            </p:nvSpPr>
            <p:spPr>
              <a:xfrm>
                <a:off x="457200" y="1295400"/>
                <a:ext cx="8229600" cy="2133600"/>
              </a:xfrm>
            </p:spPr>
            <p:txBody>
              <a:bodyPr>
                <a:normAutofit fontScale="85000" lnSpcReduction="20000"/>
              </a:bodyPr>
              <a:lstStyle/>
              <a:p>
                <a:r>
                  <a:rPr lang="en-US" dirty="0">
                    <a:solidFill>
                      <a:schemeClr val="tx1"/>
                    </a:solidFill>
                    <a:latin typeface="Courier New" panose="02070309020205020404" pitchFamily="49" charset="0"/>
                    <a:cs typeface="Courier New" panose="02070309020205020404" pitchFamily="49" charset="0"/>
                  </a:rPr>
                  <a:t>conv=nn.Conv2d(</a:t>
                </a:r>
                <a:r>
                  <a:rPr lang="en-US" dirty="0" err="1">
                    <a:solidFill>
                      <a:schemeClr val="tx1"/>
                    </a:solidFill>
                    <a:latin typeface="Courier New" panose="02070309020205020404" pitchFamily="49" charset="0"/>
                    <a:cs typeface="Courier New" panose="02070309020205020404" pitchFamily="49" charset="0"/>
                  </a:rPr>
                  <a:t>in_channels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00FF"/>
                    </a:solidFill>
                    <a:latin typeface="Courier New" panose="02070309020205020404" pitchFamily="49" charset="0"/>
                    <a:cs typeface="Courier New" panose="02070309020205020404" pitchFamily="49" charset="0"/>
                  </a:rPr>
                  <a:t>2</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FF0000"/>
                    </a:solidFill>
                    <a:latin typeface="Courier New" panose="02070309020205020404" pitchFamily="49" charset="0"/>
                    <a:cs typeface="Courier New" panose="02070309020205020404" pitchFamily="49" charset="0"/>
                  </a:rPr>
                  <a:t>1</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kernel_size</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B05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a:t>
                </a:r>
              </a:p>
              <a:p>
                <a:pPr lvl="1"/>
                <a:r>
                  <a:rPr lang="en-US" dirty="0" err="1">
                    <a:solidFill>
                      <a:schemeClr val="tx1"/>
                    </a:solidFill>
                  </a:rPr>
                  <a:t>Pytorch</a:t>
                </a:r>
                <a:r>
                  <a:rPr lang="en-US" dirty="0">
                    <a:solidFill>
                      <a:schemeClr val="tx1"/>
                    </a:solidFill>
                  </a:rPr>
                  <a:t> code for a CONV layer with an input image with </a:t>
                </a:r>
                <a:r>
                  <a:rPr lang="en-US" dirty="0">
                    <a:solidFill>
                      <a:srgbClr val="0000FF"/>
                    </a:solidFill>
                  </a:rPr>
                  <a:t>2</a:t>
                </a:r>
                <a:r>
                  <a:rPr lang="en-US" dirty="0">
                    <a:solidFill>
                      <a:schemeClr val="tx1"/>
                    </a:solidFill>
                  </a:rPr>
                  <a:t> channels (</a:t>
                </a:r>
                <a:r>
                  <a:rPr lang="en-US" dirty="0" err="1">
                    <a:solidFill>
                      <a:schemeClr val="tx1"/>
                    </a:solidFill>
                  </a:rPr>
                  <a:t>in_channels</a:t>
                </a:r>
                <a:r>
                  <a:rPr lang="en-US" dirty="0">
                    <a:solidFill>
                      <a:schemeClr val="tx1"/>
                    </a:solidFill>
                  </a:rPr>
                  <a:t>=</a:t>
                </a:r>
                <a:r>
                  <a:rPr lang="en-US" dirty="0">
                    <a:solidFill>
                      <a:srgbClr val="0000FF"/>
                    </a:solidFill>
                  </a:rPr>
                  <a:t>2</a:t>
                </a:r>
                <a:r>
                  <a:rPr lang="en-US" dirty="0">
                    <a:solidFill>
                      <a:schemeClr val="tx1"/>
                    </a:solidFill>
                  </a:rPr>
                  <a:t>), </a:t>
                </a:r>
                <a:r>
                  <a:rPr lang="en-US" dirty="0">
                    <a:solidFill>
                      <a:srgbClr val="FF0000"/>
                    </a:solidFill>
                  </a:rPr>
                  <a:t>1</a:t>
                </a:r>
                <a:r>
                  <a:rPr lang="en-US" dirty="0">
                    <a:solidFill>
                      <a:schemeClr val="tx1"/>
                    </a:solidFill>
                  </a:rPr>
                  <a:t> </a:t>
                </a:r>
                <a14:m>
                  <m:oMath xmlns:m="http://schemas.openxmlformats.org/officeDocument/2006/math">
                    <m:r>
                      <a:rPr lang="en-US" b="0" i="1" smtClean="0">
                        <a:solidFill>
                          <a:srgbClr val="00B050"/>
                        </a:solidFill>
                        <a:latin typeface="Cambria Math" panose="02040503050406030204" pitchFamily="18" charset="0"/>
                      </a:rPr>
                      <m:t>3×3</m:t>
                    </m:r>
                  </m:oMath>
                </a14:m>
                <a:r>
                  <a:rPr lang="en-US" dirty="0">
                    <a:solidFill>
                      <a:schemeClr val="tx1"/>
                    </a:solidFill>
                  </a:rPr>
                  <a:t> filter (with depth </a:t>
                </a:r>
                <a:r>
                  <a:rPr lang="en-US" dirty="0">
                    <a:solidFill>
                      <a:srgbClr val="0000FF"/>
                    </a:solidFill>
                  </a:rPr>
                  <a:t>2</a:t>
                </a:r>
                <a:r>
                  <a:rPr lang="en-US" dirty="0">
                    <a:solidFill>
                      <a:schemeClr val="tx1"/>
                    </a:solidFill>
                  </a:rPr>
                  <a:t>), </a:t>
                </a:r>
                <a:r>
                  <a:rPr lang="en-US" dirty="0">
                    <a:solidFill>
                      <a:srgbClr val="FF0000"/>
                    </a:solidFill>
                  </a:rPr>
                  <a:t>1</a:t>
                </a:r>
                <a:r>
                  <a:rPr lang="en-US" dirty="0">
                    <a:solidFill>
                      <a:schemeClr val="tx1"/>
                    </a:solidFill>
                  </a:rPr>
                  <a:t> output activation maps (</a:t>
                </a:r>
                <a:r>
                  <a:rPr lang="en-US" dirty="0" err="1">
                    <a:solidFill>
                      <a:schemeClr val="tx1"/>
                    </a:solidFill>
                  </a:rPr>
                  <a:t>out_channels</a:t>
                </a:r>
                <a:r>
                  <a:rPr lang="en-US" dirty="0">
                    <a:solidFill>
                      <a:schemeClr val="tx1"/>
                    </a:solidFill>
                  </a:rPr>
                  <a:t>=</a:t>
                </a:r>
                <a:r>
                  <a:rPr lang="en-US" dirty="0">
                    <a:solidFill>
                      <a:srgbClr val="FF0000"/>
                    </a:solidFill>
                  </a:rPr>
                  <a:t>1</a:t>
                </a:r>
                <a:r>
                  <a:rPr lang="en-US" dirty="0">
                    <a:solidFill>
                      <a:schemeClr val="tx1"/>
                    </a:solidFill>
                  </a:rPr>
                  <a:t>). </a:t>
                </a:r>
              </a:p>
              <a:p>
                <a:pPr lvl="1"/>
                <a:r>
                  <a:rPr lang="en-US" dirty="0">
                    <a:solidFill>
                      <a:schemeClr val="tx1"/>
                    </a:solidFill>
                  </a:rPr>
                  <a:t>The biases are assumed to be 0</a:t>
                </a:r>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CCEAA779-0405-438E-BA51-3CA688AD7C52}"/>
                  </a:ext>
                </a:extLst>
              </p:cNvPr>
              <p:cNvSpPr>
                <a:spLocks noGrp="1" noRot="1" noChangeAspect="1" noMove="1" noResize="1" noEditPoints="1" noAdjustHandles="1" noChangeArrowheads="1" noChangeShapeType="1" noTextEdit="1"/>
              </p:cNvSpPr>
              <p:nvPr>
                <p:ph idx="1"/>
              </p:nvPr>
            </p:nvSpPr>
            <p:spPr>
              <a:xfrm>
                <a:off x="457200" y="1295400"/>
                <a:ext cx="8229600" cy="2133600"/>
              </a:xfrm>
              <a:blipFill>
                <a:blip r:embed="rId2"/>
                <a:stretch>
                  <a:fillRect l="-1259" t="-5714" b="-342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CF856B3-8F7B-4559-8E00-497ADE1B721F}"/>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sp>
        <p:nvSpPr>
          <p:cNvPr id="9" name="TextBox 8">
            <a:extLst>
              <a:ext uri="{FF2B5EF4-FFF2-40B4-BE49-F238E27FC236}">
                <a16:creationId xmlns:a16="http://schemas.microsoft.com/office/drawing/2014/main" id="{90EC00E7-83CE-4AAD-9054-3F3D12EC7D15}"/>
              </a:ext>
            </a:extLst>
          </p:cNvPr>
          <p:cNvSpPr txBox="1"/>
          <p:nvPr/>
        </p:nvSpPr>
        <p:spPr>
          <a:xfrm>
            <a:off x="288032" y="5847655"/>
            <a:ext cx="853119" cy="461665"/>
          </a:xfrm>
          <a:prstGeom prst="rect">
            <a:avLst/>
          </a:prstGeom>
          <a:noFill/>
        </p:spPr>
        <p:txBody>
          <a:bodyPr wrap="none" rtlCol="0">
            <a:spAutoFit/>
          </a:bodyPr>
          <a:lstStyle/>
          <a:p>
            <a:r>
              <a:rPr lang="en-US" sz="2400" dirty="0"/>
              <a:t>input</a:t>
            </a:r>
            <a:endParaRPr lang="en-SE" sz="2400" dirty="0"/>
          </a:p>
        </p:txBody>
      </p:sp>
      <p:sp>
        <p:nvSpPr>
          <p:cNvPr id="10" name="TextBox 9">
            <a:extLst>
              <a:ext uri="{FF2B5EF4-FFF2-40B4-BE49-F238E27FC236}">
                <a16:creationId xmlns:a16="http://schemas.microsoft.com/office/drawing/2014/main" id="{1E23FBF2-9071-4AC3-B67D-C7172A599E7F}"/>
              </a:ext>
            </a:extLst>
          </p:cNvPr>
          <p:cNvSpPr txBox="1"/>
          <p:nvPr/>
        </p:nvSpPr>
        <p:spPr>
          <a:xfrm>
            <a:off x="1501191" y="5847655"/>
            <a:ext cx="1947969" cy="461665"/>
          </a:xfrm>
          <a:prstGeom prst="rect">
            <a:avLst/>
          </a:prstGeom>
          <a:noFill/>
        </p:spPr>
        <p:txBody>
          <a:bodyPr wrap="none" rtlCol="0">
            <a:spAutoFit/>
          </a:bodyPr>
          <a:lstStyle/>
          <a:p>
            <a:r>
              <a:rPr lang="en-US" sz="2400" dirty="0"/>
              <a:t>1 filter/kernel</a:t>
            </a:r>
            <a:endParaRPr lang="en-SE" sz="2400" dirty="0"/>
          </a:p>
        </p:txBody>
      </p:sp>
      <p:sp>
        <p:nvSpPr>
          <p:cNvPr id="11" name="TextBox 10">
            <a:extLst>
              <a:ext uri="{FF2B5EF4-FFF2-40B4-BE49-F238E27FC236}">
                <a16:creationId xmlns:a16="http://schemas.microsoft.com/office/drawing/2014/main" id="{241BF6B0-5CF7-426C-9144-01C2330C61DB}"/>
              </a:ext>
            </a:extLst>
          </p:cNvPr>
          <p:cNvSpPr txBox="1"/>
          <p:nvPr/>
        </p:nvSpPr>
        <p:spPr>
          <a:xfrm>
            <a:off x="8067834" y="5847655"/>
            <a:ext cx="1040670" cy="461665"/>
          </a:xfrm>
          <a:prstGeom prst="rect">
            <a:avLst/>
          </a:prstGeom>
          <a:noFill/>
        </p:spPr>
        <p:txBody>
          <a:bodyPr wrap="none" rtlCol="0">
            <a:spAutoFit/>
          </a:bodyPr>
          <a:lstStyle/>
          <a:p>
            <a:r>
              <a:rPr lang="en-US" sz="2400" dirty="0"/>
              <a:t>output</a:t>
            </a:r>
            <a:endParaRPr lang="en-SE" sz="2400" dirty="0"/>
          </a:p>
        </p:txBody>
      </p:sp>
      <p:pic>
        <p:nvPicPr>
          <p:cNvPr id="13" name="Picture 12">
            <a:extLst>
              <a:ext uri="{FF2B5EF4-FFF2-40B4-BE49-F238E27FC236}">
                <a16:creationId xmlns:a16="http://schemas.microsoft.com/office/drawing/2014/main" id="{E585FE8A-DAC2-4BF8-A0C2-6C0EE0CDB30F}"/>
              </a:ext>
            </a:extLst>
          </p:cNvPr>
          <p:cNvPicPr>
            <a:picLocks noChangeAspect="1"/>
          </p:cNvPicPr>
          <p:nvPr/>
        </p:nvPicPr>
        <p:blipFill>
          <a:blip r:embed="rId3"/>
          <a:stretch>
            <a:fillRect/>
          </a:stretch>
        </p:blipFill>
        <p:spPr>
          <a:xfrm>
            <a:off x="421704" y="3561336"/>
            <a:ext cx="8430802" cy="2286319"/>
          </a:xfrm>
          <a:prstGeom prst="rect">
            <a:avLst/>
          </a:prstGeom>
        </p:spPr>
      </p:pic>
      <p:sp>
        <p:nvSpPr>
          <p:cNvPr id="15" name="TextBox 14">
            <a:extLst>
              <a:ext uri="{FF2B5EF4-FFF2-40B4-BE49-F238E27FC236}">
                <a16:creationId xmlns:a16="http://schemas.microsoft.com/office/drawing/2014/main" id="{FC1E6221-C4FF-4E17-80C2-96D2D2D05013}"/>
              </a:ext>
            </a:extLst>
          </p:cNvPr>
          <p:cNvSpPr txBox="1"/>
          <p:nvPr/>
        </p:nvSpPr>
        <p:spPr>
          <a:xfrm>
            <a:off x="800039" y="6604084"/>
            <a:ext cx="7674131" cy="253916"/>
          </a:xfrm>
          <a:prstGeom prst="rect">
            <a:avLst/>
          </a:prstGeom>
          <a:noFill/>
        </p:spPr>
        <p:txBody>
          <a:bodyPr wrap="square">
            <a:spAutoFit/>
          </a:bodyPr>
          <a:lstStyle/>
          <a:p>
            <a:r>
              <a:rPr lang="en-SE" sz="1050" dirty="0"/>
              <a:t>https://www.coursera.org/learn/deep-neural-networks-with-pytorch/lecture/1rUTu/9-3-multiple-input-and-output-channels</a:t>
            </a:r>
          </a:p>
        </p:txBody>
      </p:sp>
    </p:spTree>
    <p:extLst>
      <p:ext uri="{BB962C8B-B14F-4D97-AF65-F5344CB8AC3E}">
        <p14:creationId xmlns:p14="http://schemas.microsoft.com/office/powerpoint/2010/main" val="3541820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solidFill>
                  <a:srgbClr val="FF0000"/>
                </a:solidFill>
              </a:rPr>
              <a:t>CNN Convolution layers</a:t>
            </a:r>
          </a:p>
          <a:p>
            <a:r>
              <a:rPr lang="en-US" dirty="0"/>
              <a:t>Pooling and Fully-Connected layers</a:t>
            </a:r>
          </a:p>
          <a:p>
            <a:r>
              <a:rPr lang="en-US" dirty="0"/>
              <a:t>CNN case studies</a:t>
            </a:r>
          </a:p>
          <a:p>
            <a:r>
              <a:rPr lang="en-US" dirty="0"/>
              <a:t>RNNs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spTree>
    <p:extLst>
      <p:ext uri="{BB962C8B-B14F-4D97-AF65-F5344CB8AC3E}">
        <p14:creationId xmlns:p14="http://schemas.microsoft.com/office/powerpoint/2010/main" val="109280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7ABA-48A9-4A9F-9F81-B2FFD5840F3C}"/>
              </a:ext>
            </a:extLst>
          </p:cNvPr>
          <p:cNvSpPr>
            <a:spLocks noGrp="1"/>
          </p:cNvSpPr>
          <p:nvPr>
            <p:ph type="title"/>
          </p:nvPr>
        </p:nvSpPr>
        <p:spPr/>
        <p:txBody>
          <a:bodyPr/>
          <a:lstStyle/>
          <a:p>
            <a:r>
              <a:rPr lang="en-US" dirty="0"/>
              <a:t>Convolution Example 2</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EAA779-0405-438E-BA51-3CA688AD7C52}"/>
                  </a:ext>
                </a:extLst>
              </p:cNvPr>
              <p:cNvSpPr>
                <a:spLocks noGrp="1"/>
              </p:cNvSpPr>
              <p:nvPr>
                <p:ph idx="1"/>
              </p:nvPr>
            </p:nvSpPr>
            <p:spPr>
              <a:xfrm>
                <a:off x="457200" y="1196752"/>
                <a:ext cx="8229600" cy="1760622"/>
              </a:xfrm>
            </p:spPr>
            <p:txBody>
              <a:bodyPr>
                <a:normAutofit fontScale="70000" lnSpcReduction="20000"/>
              </a:bodyPr>
              <a:lstStyle/>
              <a:p>
                <a:r>
                  <a:rPr lang="en-US" dirty="0">
                    <a:solidFill>
                      <a:schemeClr val="tx1"/>
                    </a:solidFill>
                    <a:latin typeface="Courier New" panose="02070309020205020404" pitchFamily="49" charset="0"/>
                    <a:cs typeface="Courier New" panose="02070309020205020404" pitchFamily="49" charset="0"/>
                  </a:rPr>
                  <a:t>conv4=nn.Conv2d(</a:t>
                </a:r>
                <a:r>
                  <a:rPr lang="en-US" dirty="0" err="1">
                    <a:solidFill>
                      <a:schemeClr val="tx1"/>
                    </a:solidFill>
                    <a:latin typeface="Courier New" panose="02070309020205020404" pitchFamily="49" charset="0"/>
                    <a:cs typeface="Courier New" panose="02070309020205020404" pitchFamily="49" charset="0"/>
                  </a:rPr>
                  <a:t>in_channels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00FF"/>
                    </a:solidFill>
                    <a:latin typeface="Courier New" panose="02070309020205020404" pitchFamily="49" charset="0"/>
                    <a:cs typeface="Courier New" panose="02070309020205020404" pitchFamily="49" charset="0"/>
                  </a:rPr>
                  <a:t>2</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FF000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kernel_size</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B05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a:t>
                </a:r>
              </a:p>
              <a:p>
                <a:pPr lvl="1"/>
                <a:r>
                  <a:rPr lang="en-US" dirty="0" err="1">
                    <a:solidFill>
                      <a:schemeClr val="tx1"/>
                    </a:solidFill>
                  </a:rPr>
                  <a:t>Pytorch</a:t>
                </a:r>
                <a:r>
                  <a:rPr lang="en-US" dirty="0">
                    <a:solidFill>
                      <a:schemeClr val="tx1"/>
                    </a:solidFill>
                  </a:rPr>
                  <a:t> code for a CONV layer with an input image with </a:t>
                </a:r>
                <a:r>
                  <a:rPr lang="en-US" dirty="0">
                    <a:solidFill>
                      <a:srgbClr val="0000FF"/>
                    </a:solidFill>
                  </a:rPr>
                  <a:t>2</a:t>
                </a:r>
                <a:r>
                  <a:rPr lang="en-US" dirty="0">
                    <a:solidFill>
                      <a:schemeClr val="tx1"/>
                    </a:solidFill>
                  </a:rPr>
                  <a:t> channels (</a:t>
                </a:r>
                <a:r>
                  <a:rPr lang="en-US" dirty="0" err="1">
                    <a:solidFill>
                      <a:schemeClr val="tx1"/>
                    </a:solidFill>
                  </a:rPr>
                  <a:t>in_channels</a:t>
                </a:r>
                <a:r>
                  <a:rPr lang="en-US" dirty="0">
                    <a:solidFill>
                      <a:schemeClr val="tx1"/>
                    </a:solidFill>
                  </a:rPr>
                  <a:t>=</a:t>
                </a:r>
                <a:r>
                  <a:rPr lang="en-US" dirty="0">
                    <a:solidFill>
                      <a:srgbClr val="0000FF"/>
                    </a:solidFill>
                  </a:rPr>
                  <a:t>2</a:t>
                </a:r>
                <a:r>
                  <a:rPr lang="en-US" dirty="0">
                    <a:solidFill>
                      <a:schemeClr val="tx1"/>
                    </a:solidFill>
                  </a:rPr>
                  <a:t>), </a:t>
                </a:r>
                <a:r>
                  <a:rPr lang="en-US" dirty="0">
                    <a:solidFill>
                      <a:srgbClr val="FF0000"/>
                    </a:solidFill>
                  </a:rPr>
                  <a:t>3</a:t>
                </a:r>
                <a:r>
                  <a:rPr lang="en-US" dirty="0">
                    <a:solidFill>
                      <a:schemeClr val="tx1"/>
                    </a:solidFill>
                  </a:rPr>
                  <a:t> </a:t>
                </a:r>
                <a14:m>
                  <m:oMath xmlns:m="http://schemas.openxmlformats.org/officeDocument/2006/math">
                    <m:r>
                      <a:rPr lang="en-US" b="0" i="1" smtClean="0">
                        <a:solidFill>
                          <a:srgbClr val="00B050"/>
                        </a:solidFill>
                        <a:latin typeface="Cambria Math" panose="02040503050406030204" pitchFamily="18" charset="0"/>
                      </a:rPr>
                      <m:t>3×3</m:t>
                    </m:r>
                  </m:oMath>
                </a14:m>
                <a:r>
                  <a:rPr lang="en-US" dirty="0">
                    <a:solidFill>
                      <a:schemeClr val="tx1"/>
                    </a:solidFill>
                  </a:rPr>
                  <a:t> </a:t>
                </a:r>
                <a:r>
                  <a:rPr lang="en-US" dirty="0"/>
                  <a:t>filters (with depth </a:t>
                </a:r>
                <a:r>
                  <a:rPr lang="en-US" dirty="0">
                    <a:solidFill>
                      <a:srgbClr val="0000FF"/>
                    </a:solidFill>
                  </a:rPr>
                  <a:t>2</a:t>
                </a:r>
                <a:r>
                  <a:rPr lang="en-US" dirty="0"/>
                  <a:t>), </a:t>
                </a:r>
                <a:r>
                  <a:rPr lang="en-US" dirty="0">
                    <a:solidFill>
                      <a:srgbClr val="FF0000"/>
                    </a:solidFill>
                  </a:rPr>
                  <a:t>3</a:t>
                </a:r>
                <a:r>
                  <a:rPr lang="en-US" dirty="0">
                    <a:solidFill>
                      <a:schemeClr val="tx1"/>
                    </a:solidFill>
                  </a:rPr>
                  <a:t> output activation maps (</a:t>
                </a:r>
                <a:r>
                  <a:rPr lang="en-US" dirty="0" err="1">
                    <a:solidFill>
                      <a:schemeClr val="tx1"/>
                    </a:solidFill>
                  </a:rPr>
                  <a:t>out_channels</a:t>
                </a:r>
                <a:r>
                  <a:rPr lang="en-US" dirty="0">
                    <a:solidFill>
                      <a:schemeClr val="tx1"/>
                    </a:solidFill>
                  </a:rPr>
                  <a:t>=</a:t>
                </a:r>
                <a:r>
                  <a:rPr lang="en-US" dirty="0">
                    <a:solidFill>
                      <a:srgbClr val="FF0000"/>
                    </a:solidFill>
                  </a:rPr>
                  <a:t>3</a:t>
                </a:r>
                <a:r>
                  <a:rPr lang="en-US" dirty="0">
                    <a:solidFill>
                      <a:schemeClr val="tx1"/>
                    </a:solidFill>
                  </a:rPr>
                  <a:t>)</a:t>
                </a:r>
              </a:p>
              <a:p>
                <a:pPr lvl="1"/>
                <a:r>
                  <a:rPr lang="en-US" dirty="0">
                    <a:solidFill>
                      <a:schemeClr val="tx1"/>
                    </a:solidFill>
                  </a:rPr>
                  <a:t>The biases are assumed to be 0 </a:t>
                </a:r>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CCEAA779-0405-438E-BA51-3CA688AD7C52}"/>
                  </a:ext>
                </a:extLst>
              </p:cNvPr>
              <p:cNvSpPr>
                <a:spLocks noGrp="1" noRot="1" noChangeAspect="1" noMove="1" noResize="1" noEditPoints="1" noAdjustHandles="1" noChangeArrowheads="1" noChangeShapeType="1" noTextEdit="1"/>
              </p:cNvSpPr>
              <p:nvPr>
                <p:ph idx="1"/>
              </p:nvPr>
            </p:nvSpPr>
            <p:spPr>
              <a:xfrm>
                <a:off x="457200" y="1196752"/>
                <a:ext cx="8229600" cy="1760622"/>
              </a:xfrm>
              <a:blipFill>
                <a:blip r:embed="rId2"/>
                <a:stretch>
                  <a:fillRect l="-815" t="-4844" b="-449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CF856B3-8F7B-4559-8E00-497ADE1B721F}"/>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6" name="Picture 5">
            <a:extLst>
              <a:ext uri="{FF2B5EF4-FFF2-40B4-BE49-F238E27FC236}">
                <a16:creationId xmlns:a16="http://schemas.microsoft.com/office/drawing/2014/main" id="{AFAF2DA3-F304-40AA-AAFB-A9CB873FCA16}"/>
              </a:ext>
            </a:extLst>
          </p:cNvPr>
          <p:cNvPicPr>
            <a:picLocks noChangeAspect="1"/>
          </p:cNvPicPr>
          <p:nvPr/>
        </p:nvPicPr>
        <p:blipFill>
          <a:blip r:embed="rId3"/>
          <a:stretch>
            <a:fillRect/>
          </a:stretch>
        </p:blipFill>
        <p:spPr>
          <a:xfrm>
            <a:off x="223072" y="3108682"/>
            <a:ext cx="8697856" cy="3022968"/>
          </a:xfrm>
          <a:prstGeom prst="rect">
            <a:avLst/>
          </a:prstGeom>
        </p:spPr>
      </p:pic>
      <p:sp>
        <p:nvSpPr>
          <p:cNvPr id="9" name="TextBox 8">
            <a:extLst>
              <a:ext uri="{FF2B5EF4-FFF2-40B4-BE49-F238E27FC236}">
                <a16:creationId xmlns:a16="http://schemas.microsoft.com/office/drawing/2014/main" id="{90EC00E7-83CE-4AAD-9054-3F3D12EC7D15}"/>
              </a:ext>
            </a:extLst>
          </p:cNvPr>
          <p:cNvSpPr txBox="1"/>
          <p:nvPr/>
        </p:nvSpPr>
        <p:spPr>
          <a:xfrm>
            <a:off x="683568" y="5331767"/>
            <a:ext cx="853119" cy="461665"/>
          </a:xfrm>
          <a:prstGeom prst="rect">
            <a:avLst/>
          </a:prstGeom>
          <a:noFill/>
        </p:spPr>
        <p:txBody>
          <a:bodyPr wrap="none" rtlCol="0">
            <a:spAutoFit/>
          </a:bodyPr>
          <a:lstStyle/>
          <a:p>
            <a:r>
              <a:rPr lang="en-US" sz="2400" dirty="0"/>
              <a:t>input</a:t>
            </a:r>
            <a:endParaRPr lang="en-SE" sz="2400" dirty="0"/>
          </a:p>
        </p:txBody>
      </p:sp>
      <p:sp>
        <p:nvSpPr>
          <p:cNvPr id="10" name="TextBox 9">
            <a:extLst>
              <a:ext uri="{FF2B5EF4-FFF2-40B4-BE49-F238E27FC236}">
                <a16:creationId xmlns:a16="http://schemas.microsoft.com/office/drawing/2014/main" id="{1E23FBF2-9071-4AC3-B67D-C7172A599E7F}"/>
              </a:ext>
            </a:extLst>
          </p:cNvPr>
          <p:cNvSpPr txBox="1"/>
          <p:nvPr/>
        </p:nvSpPr>
        <p:spPr>
          <a:xfrm>
            <a:off x="1536687" y="6166793"/>
            <a:ext cx="2255746" cy="461665"/>
          </a:xfrm>
          <a:prstGeom prst="rect">
            <a:avLst/>
          </a:prstGeom>
          <a:noFill/>
        </p:spPr>
        <p:txBody>
          <a:bodyPr wrap="none" rtlCol="0">
            <a:spAutoFit/>
          </a:bodyPr>
          <a:lstStyle/>
          <a:p>
            <a:r>
              <a:rPr lang="en-US" sz="2400" dirty="0"/>
              <a:t>3 filters/kernels</a:t>
            </a:r>
            <a:endParaRPr lang="en-SE" sz="2400" dirty="0"/>
          </a:p>
        </p:txBody>
      </p:sp>
      <p:sp>
        <p:nvSpPr>
          <p:cNvPr id="11" name="TextBox 10">
            <a:extLst>
              <a:ext uri="{FF2B5EF4-FFF2-40B4-BE49-F238E27FC236}">
                <a16:creationId xmlns:a16="http://schemas.microsoft.com/office/drawing/2014/main" id="{241BF6B0-5CF7-426C-9144-01C2330C61DB}"/>
              </a:ext>
            </a:extLst>
          </p:cNvPr>
          <p:cNvSpPr txBox="1"/>
          <p:nvPr/>
        </p:nvSpPr>
        <p:spPr>
          <a:xfrm>
            <a:off x="8103330" y="6166793"/>
            <a:ext cx="1040670" cy="461665"/>
          </a:xfrm>
          <a:prstGeom prst="rect">
            <a:avLst/>
          </a:prstGeom>
          <a:noFill/>
        </p:spPr>
        <p:txBody>
          <a:bodyPr wrap="none" rtlCol="0">
            <a:spAutoFit/>
          </a:bodyPr>
          <a:lstStyle/>
          <a:p>
            <a:r>
              <a:rPr lang="en-US" sz="2400" dirty="0"/>
              <a:t>output</a:t>
            </a:r>
            <a:endParaRPr lang="en-SE" sz="2400" dirty="0"/>
          </a:p>
        </p:txBody>
      </p:sp>
    </p:spTree>
    <p:extLst>
      <p:ext uri="{BB962C8B-B14F-4D97-AF65-F5344CB8AC3E}">
        <p14:creationId xmlns:p14="http://schemas.microsoft.com/office/powerpoint/2010/main" val="190099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06B7-BB5C-4121-829D-2CCBEE1B2EFC}"/>
              </a:ext>
            </a:extLst>
          </p:cNvPr>
          <p:cNvSpPr>
            <a:spLocks noGrp="1"/>
          </p:cNvSpPr>
          <p:nvPr>
            <p:ph type="title"/>
          </p:nvPr>
        </p:nvSpPr>
        <p:spPr/>
        <p:txBody>
          <a:bodyPr/>
          <a:lstStyle/>
          <a:p>
            <a:r>
              <a:rPr lang="en-US" dirty="0"/>
              <a:t>Convolution Example 2: Filters and Input Image</a:t>
            </a:r>
            <a:endParaRPr lang="en-SE" dirty="0"/>
          </a:p>
        </p:txBody>
      </p:sp>
      <p:sp>
        <p:nvSpPr>
          <p:cNvPr id="3" name="Content Placeholder 2">
            <a:extLst>
              <a:ext uri="{FF2B5EF4-FFF2-40B4-BE49-F238E27FC236}">
                <a16:creationId xmlns:a16="http://schemas.microsoft.com/office/drawing/2014/main" id="{DABFCAF4-BFD8-4659-BD7F-3B52E844514D}"/>
              </a:ext>
            </a:extLst>
          </p:cNvPr>
          <p:cNvSpPr>
            <a:spLocks noGrp="1"/>
          </p:cNvSpPr>
          <p:nvPr>
            <p:ph idx="1"/>
          </p:nvPr>
        </p:nvSpPr>
        <p:spPr>
          <a:xfrm>
            <a:off x="457200" y="1491952"/>
            <a:ext cx="8229600" cy="5105400"/>
          </a:xfrm>
        </p:spPr>
        <p:txBody>
          <a:bodyPr/>
          <a:lstStyle/>
          <a:p>
            <a:endParaRPr lang="en-SE"/>
          </a:p>
        </p:txBody>
      </p:sp>
      <p:sp>
        <p:nvSpPr>
          <p:cNvPr id="4" name="Slide Number Placeholder 3">
            <a:extLst>
              <a:ext uri="{FF2B5EF4-FFF2-40B4-BE49-F238E27FC236}">
                <a16:creationId xmlns:a16="http://schemas.microsoft.com/office/drawing/2014/main" id="{DD4CC85A-F33B-4501-A9FD-988D05EF7258}"/>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8" name="Picture 7">
            <a:extLst>
              <a:ext uri="{FF2B5EF4-FFF2-40B4-BE49-F238E27FC236}">
                <a16:creationId xmlns:a16="http://schemas.microsoft.com/office/drawing/2014/main" id="{B5DAD62C-9394-4F45-845D-AA259DFC40CB}"/>
              </a:ext>
            </a:extLst>
          </p:cNvPr>
          <p:cNvPicPr>
            <a:picLocks noChangeAspect="1"/>
          </p:cNvPicPr>
          <p:nvPr/>
        </p:nvPicPr>
        <p:blipFill>
          <a:blip r:embed="rId2"/>
          <a:stretch>
            <a:fillRect/>
          </a:stretch>
        </p:blipFill>
        <p:spPr>
          <a:xfrm>
            <a:off x="42339" y="1324045"/>
            <a:ext cx="4817693" cy="1411658"/>
          </a:xfrm>
          <a:prstGeom prst="rect">
            <a:avLst/>
          </a:prstGeom>
        </p:spPr>
      </p:pic>
      <p:pic>
        <p:nvPicPr>
          <p:cNvPr id="10" name="Picture 9">
            <a:extLst>
              <a:ext uri="{FF2B5EF4-FFF2-40B4-BE49-F238E27FC236}">
                <a16:creationId xmlns:a16="http://schemas.microsoft.com/office/drawing/2014/main" id="{31676AF8-BB62-4B09-865F-736644A644B4}"/>
              </a:ext>
            </a:extLst>
          </p:cNvPr>
          <p:cNvPicPr>
            <a:picLocks noChangeAspect="1"/>
          </p:cNvPicPr>
          <p:nvPr/>
        </p:nvPicPr>
        <p:blipFill>
          <a:blip r:embed="rId3"/>
          <a:stretch>
            <a:fillRect/>
          </a:stretch>
        </p:blipFill>
        <p:spPr>
          <a:xfrm>
            <a:off x="68240" y="4842217"/>
            <a:ext cx="4784864" cy="1387037"/>
          </a:xfrm>
          <a:prstGeom prst="rect">
            <a:avLst/>
          </a:prstGeom>
        </p:spPr>
      </p:pic>
      <p:pic>
        <p:nvPicPr>
          <p:cNvPr id="11" name="Picture 10">
            <a:extLst>
              <a:ext uri="{FF2B5EF4-FFF2-40B4-BE49-F238E27FC236}">
                <a16:creationId xmlns:a16="http://schemas.microsoft.com/office/drawing/2014/main" id="{4412DD84-98A7-47A3-89A5-1C9287EC76A9}"/>
              </a:ext>
            </a:extLst>
          </p:cNvPr>
          <p:cNvPicPr>
            <a:picLocks noChangeAspect="1"/>
          </p:cNvPicPr>
          <p:nvPr/>
        </p:nvPicPr>
        <p:blipFill>
          <a:blip r:embed="rId4"/>
          <a:stretch>
            <a:fillRect/>
          </a:stretch>
        </p:blipFill>
        <p:spPr>
          <a:xfrm>
            <a:off x="5008532" y="2626140"/>
            <a:ext cx="4059268" cy="2872587"/>
          </a:xfrm>
          <a:prstGeom prst="rect">
            <a:avLst/>
          </a:prstGeom>
        </p:spPr>
      </p:pic>
      <p:pic>
        <p:nvPicPr>
          <p:cNvPr id="6" name="Picture 5">
            <a:extLst>
              <a:ext uri="{FF2B5EF4-FFF2-40B4-BE49-F238E27FC236}">
                <a16:creationId xmlns:a16="http://schemas.microsoft.com/office/drawing/2014/main" id="{72AF2665-955F-418C-AE4B-BD6EFA7246C3}"/>
              </a:ext>
            </a:extLst>
          </p:cNvPr>
          <p:cNvPicPr>
            <a:picLocks noChangeAspect="1"/>
          </p:cNvPicPr>
          <p:nvPr/>
        </p:nvPicPr>
        <p:blipFill>
          <a:blip r:embed="rId5"/>
          <a:stretch>
            <a:fillRect/>
          </a:stretch>
        </p:blipFill>
        <p:spPr>
          <a:xfrm>
            <a:off x="49187" y="3070820"/>
            <a:ext cx="4817693" cy="143628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3FB700B-7992-4298-8F3F-524A69D194F2}"/>
                  </a:ext>
                </a:extLst>
              </p:cNvPr>
              <p:cNvSpPr txBox="1"/>
              <p:nvPr/>
            </p:nvSpPr>
            <p:spPr>
              <a:xfrm>
                <a:off x="1835696" y="6228020"/>
                <a:ext cx="1781944" cy="369332"/>
              </a:xfrm>
              <a:prstGeom prst="rect">
                <a:avLst/>
              </a:prstGeom>
              <a:noFill/>
            </p:spPr>
            <p:txBody>
              <a:bodyPr wrap="square">
                <a:spAutoFit/>
              </a:bodyPr>
              <a:lstStyle/>
              <a:p>
                <a:r>
                  <a:rPr lang="en-US" dirty="0"/>
                  <a:t>3 </a:t>
                </a:r>
                <a14:m>
                  <m:oMath xmlns:m="http://schemas.openxmlformats.org/officeDocument/2006/math">
                    <m:r>
                      <a:rPr lang="en-US" b="0" i="1" smtClean="0">
                        <a:latin typeface="Cambria Math" panose="02040503050406030204" pitchFamily="18" charset="0"/>
                      </a:rPr>
                      <m:t>3×3</m:t>
                    </m:r>
                  </m:oMath>
                </a14:m>
                <a:r>
                  <a:rPr lang="en-US" dirty="0"/>
                  <a:t> filters</a:t>
                </a:r>
                <a:endParaRPr lang="en-SE" dirty="0"/>
              </a:p>
            </p:txBody>
          </p:sp>
        </mc:Choice>
        <mc:Fallback xmlns="">
          <p:sp>
            <p:nvSpPr>
              <p:cNvPr id="13" name="TextBox 12">
                <a:extLst>
                  <a:ext uri="{FF2B5EF4-FFF2-40B4-BE49-F238E27FC236}">
                    <a16:creationId xmlns:a16="http://schemas.microsoft.com/office/drawing/2014/main" id="{23FB700B-7992-4298-8F3F-524A69D194F2}"/>
                  </a:ext>
                </a:extLst>
              </p:cNvPr>
              <p:cNvSpPr txBox="1">
                <a:spLocks noRot="1" noChangeAspect="1" noMove="1" noResize="1" noEditPoints="1" noAdjustHandles="1" noChangeArrowheads="1" noChangeShapeType="1" noTextEdit="1"/>
              </p:cNvSpPr>
              <p:nvPr/>
            </p:nvSpPr>
            <p:spPr>
              <a:xfrm>
                <a:off x="1835696" y="6228020"/>
                <a:ext cx="1781944" cy="369332"/>
              </a:xfrm>
              <a:prstGeom prst="rect">
                <a:avLst/>
              </a:prstGeom>
              <a:blipFill>
                <a:blip r:embed="rId6"/>
                <a:stretch>
                  <a:fillRect l="-2740" t="-10000" b="-26667"/>
                </a:stretch>
              </a:blipFill>
            </p:spPr>
            <p:txBody>
              <a:bodyPr/>
              <a:lstStyle/>
              <a:p>
                <a:r>
                  <a:rPr lang="en-SE">
                    <a:noFill/>
                  </a:rPr>
                  <a:t> </a:t>
                </a:r>
              </a:p>
            </p:txBody>
          </p:sp>
        </mc:Fallback>
      </mc:AlternateContent>
      <p:sp>
        <p:nvSpPr>
          <p:cNvPr id="15" name="TextBox 14">
            <a:extLst>
              <a:ext uri="{FF2B5EF4-FFF2-40B4-BE49-F238E27FC236}">
                <a16:creationId xmlns:a16="http://schemas.microsoft.com/office/drawing/2014/main" id="{C541AFFF-B128-4ECC-BBD5-2EA29AB59C23}"/>
              </a:ext>
            </a:extLst>
          </p:cNvPr>
          <p:cNvSpPr txBox="1"/>
          <p:nvPr/>
        </p:nvSpPr>
        <p:spPr>
          <a:xfrm>
            <a:off x="5776632" y="6228020"/>
            <a:ext cx="3222104" cy="369332"/>
          </a:xfrm>
          <a:prstGeom prst="rect">
            <a:avLst/>
          </a:prstGeom>
          <a:noFill/>
        </p:spPr>
        <p:txBody>
          <a:bodyPr wrap="square">
            <a:spAutoFit/>
          </a:bodyPr>
          <a:lstStyle/>
          <a:p>
            <a:r>
              <a:rPr lang="en-US" dirty="0"/>
              <a:t> input image with 2 channels </a:t>
            </a:r>
            <a:endParaRPr lang="en-SE" dirty="0"/>
          </a:p>
        </p:txBody>
      </p:sp>
    </p:spTree>
    <p:extLst>
      <p:ext uri="{BB962C8B-B14F-4D97-AF65-F5344CB8AC3E}">
        <p14:creationId xmlns:p14="http://schemas.microsoft.com/office/powerpoint/2010/main" val="4029066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DE99-9A8F-42C3-8497-DB2AFF2D2954}"/>
              </a:ext>
            </a:extLst>
          </p:cNvPr>
          <p:cNvSpPr>
            <a:spLocks noGrp="1"/>
          </p:cNvSpPr>
          <p:nvPr>
            <p:ph type="title"/>
          </p:nvPr>
        </p:nvSpPr>
        <p:spPr>
          <a:xfrm>
            <a:off x="457200" y="274638"/>
            <a:ext cx="3898776" cy="868362"/>
          </a:xfrm>
        </p:spPr>
        <p:txBody>
          <a:bodyPr/>
          <a:lstStyle/>
          <a:p>
            <a:r>
              <a:rPr lang="en-US" sz="3200" dirty="0"/>
              <a:t>Convolution Example 2: Output</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583AF-FC89-41C4-AA0B-717168A81A86}"/>
                  </a:ext>
                </a:extLst>
              </p:cNvPr>
              <p:cNvSpPr>
                <a:spLocks noGrp="1"/>
              </p:cNvSpPr>
              <p:nvPr>
                <p:ph idx="1"/>
              </p:nvPr>
            </p:nvSpPr>
            <p:spPr>
              <a:xfrm>
                <a:off x="457200" y="1295400"/>
                <a:ext cx="3981255" cy="5373960"/>
              </a:xfrm>
            </p:spPr>
            <p:txBody>
              <a:bodyPr>
                <a:normAutofit lnSpcReduction="10000"/>
              </a:bodyPr>
              <a:lstStyle/>
              <a:p>
                <a:r>
                  <a:rPr lang="en-US" dirty="0"/>
                  <a:t>Each of the 3 filters convolved with the input image generates an output activation map.</a:t>
                </a:r>
              </a:p>
              <a:p>
                <a:r>
                  <a:rPr lang="en-US" dirty="0"/>
                  <a:t>The output volume consists of 3 </a:t>
                </a:r>
                <a14:m>
                  <m:oMath xmlns:m="http://schemas.openxmlformats.org/officeDocument/2006/math">
                    <m:r>
                      <a:rPr lang="en-US" i="1">
                        <a:latin typeface="Cambria Math" panose="02040503050406030204" pitchFamily="18" charset="0"/>
                      </a:rPr>
                      <m:t>3×3</m:t>
                    </m:r>
                  </m:oMath>
                </a14:m>
                <a:r>
                  <a:rPr lang="en-US" dirty="0"/>
                  <a:t> activation maps, with volume </a:t>
                </a:r>
                <a14:m>
                  <m:oMath xmlns:m="http://schemas.openxmlformats.org/officeDocument/2006/math">
                    <m:r>
                      <a:rPr lang="en-US" b="0" i="1" smtClean="0">
                        <a:latin typeface="Cambria Math" panose="02040503050406030204" pitchFamily="18" charset="0"/>
                      </a:rPr>
                      <m:t>3×3</m:t>
                    </m:r>
                    <m:r>
                      <a:rPr lang="en-US" i="1">
                        <a:latin typeface="Cambria Math" panose="02040503050406030204" pitchFamily="18" charset="0"/>
                      </a:rPr>
                      <m:t>×3</m:t>
                    </m:r>
                  </m:oMath>
                </a14:m>
                <a:endParaRPr lang="en-SE" dirty="0"/>
              </a:p>
            </p:txBody>
          </p:sp>
        </mc:Choice>
        <mc:Fallback xmlns="">
          <p:sp>
            <p:nvSpPr>
              <p:cNvPr id="3" name="Content Placeholder 2">
                <a:extLst>
                  <a:ext uri="{FF2B5EF4-FFF2-40B4-BE49-F238E27FC236}">
                    <a16:creationId xmlns:a16="http://schemas.microsoft.com/office/drawing/2014/main" id="{ED4583AF-FC89-41C4-AA0B-717168A81A86}"/>
                  </a:ext>
                </a:extLst>
              </p:cNvPr>
              <p:cNvSpPr>
                <a:spLocks noGrp="1" noRot="1" noChangeAspect="1" noMove="1" noResize="1" noEditPoints="1" noAdjustHandles="1" noChangeArrowheads="1" noChangeShapeType="1" noTextEdit="1"/>
              </p:cNvSpPr>
              <p:nvPr>
                <p:ph idx="1"/>
              </p:nvPr>
            </p:nvSpPr>
            <p:spPr>
              <a:xfrm>
                <a:off x="457200" y="1295400"/>
                <a:ext cx="3981255" cy="5373960"/>
              </a:xfrm>
              <a:blipFill>
                <a:blip r:embed="rId2"/>
                <a:stretch>
                  <a:fillRect l="-3522" t="-2384" r="-428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84736C8-5A6B-4A65-A878-57229015A11E}"/>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6" name="Picture 5">
            <a:extLst>
              <a:ext uri="{FF2B5EF4-FFF2-40B4-BE49-F238E27FC236}">
                <a16:creationId xmlns:a16="http://schemas.microsoft.com/office/drawing/2014/main" id="{B767732C-7B25-45B1-89DF-CF8B07AAD230}"/>
              </a:ext>
            </a:extLst>
          </p:cNvPr>
          <p:cNvPicPr>
            <a:picLocks noChangeAspect="1"/>
          </p:cNvPicPr>
          <p:nvPr/>
        </p:nvPicPr>
        <p:blipFill>
          <a:blip r:embed="rId3"/>
          <a:stretch>
            <a:fillRect/>
          </a:stretch>
        </p:blipFill>
        <p:spPr>
          <a:xfrm>
            <a:off x="4427983" y="14124"/>
            <a:ext cx="4646967" cy="2264710"/>
          </a:xfrm>
          <a:prstGeom prst="rect">
            <a:avLst/>
          </a:prstGeom>
        </p:spPr>
      </p:pic>
      <p:pic>
        <p:nvPicPr>
          <p:cNvPr id="8" name="Picture 7">
            <a:extLst>
              <a:ext uri="{FF2B5EF4-FFF2-40B4-BE49-F238E27FC236}">
                <a16:creationId xmlns:a16="http://schemas.microsoft.com/office/drawing/2014/main" id="{1364D3E5-CE74-4903-8BA4-23FDCA614929}"/>
              </a:ext>
            </a:extLst>
          </p:cNvPr>
          <p:cNvPicPr>
            <a:picLocks noChangeAspect="1"/>
          </p:cNvPicPr>
          <p:nvPr/>
        </p:nvPicPr>
        <p:blipFill>
          <a:blip r:embed="rId4"/>
          <a:stretch>
            <a:fillRect/>
          </a:stretch>
        </p:blipFill>
        <p:spPr>
          <a:xfrm>
            <a:off x="4551717" y="2403800"/>
            <a:ext cx="4361322" cy="2214810"/>
          </a:xfrm>
          <a:prstGeom prst="rect">
            <a:avLst/>
          </a:prstGeom>
        </p:spPr>
      </p:pic>
      <p:pic>
        <p:nvPicPr>
          <p:cNvPr id="14" name="Picture 13">
            <a:extLst>
              <a:ext uri="{FF2B5EF4-FFF2-40B4-BE49-F238E27FC236}">
                <a16:creationId xmlns:a16="http://schemas.microsoft.com/office/drawing/2014/main" id="{2745335F-C502-4137-B9DC-9E1B24CCD998}"/>
              </a:ext>
            </a:extLst>
          </p:cNvPr>
          <p:cNvPicPr>
            <a:picLocks noChangeAspect="1"/>
          </p:cNvPicPr>
          <p:nvPr/>
        </p:nvPicPr>
        <p:blipFill>
          <a:blip r:embed="rId5"/>
          <a:stretch>
            <a:fillRect/>
          </a:stretch>
        </p:blipFill>
        <p:spPr>
          <a:xfrm>
            <a:off x="4438455" y="4675036"/>
            <a:ext cx="4670099" cy="2149141"/>
          </a:xfrm>
          <a:prstGeom prst="rect">
            <a:avLst/>
          </a:prstGeom>
        </p:spPr>
      </p:pic>
    </p:spTree>
    <p:extLst>
      <p:ext uri="{BB962C8B-B14F-4D97-AF65-F5344CB8AC3E}">
        <p14:creationId xmlns:p14="http://schemas.microsoft.com/office/powerpoint/2010/main" val="3051219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D360-4B6D-4E59-82C5-A44FCB1EDC5A}"/>
              </a:ext>
            </a:extLst>
          </p:cNvPr>
          <p:cNvSpPr>
            <a:spLocks noGrp="1"/>
          </p:cNvSpPr>
          <p:nvPr>
            <p:ph type="title"/>
          </p:nvPr>
        </p:nvSpPr>
        <p:spPr>
          <a:xfrm>
            <a:off x="544438" y="158194"/>
            <a:ext cx="8229600" cy="868362"/>
          </a:xfrm>
        </p:spPr>
        <p:txBody>
          <a:bodyPr/>
          <a:lstStyle/>
          <a:p>
            <a:r>
              <a:rPr lang="en-US" dirty="0"/>
              <a:t>Filters and Activation Maps Example</a:t>
            </a:r>
            <a:endParaRPr lang="en-SE" dirty="0"/>
          </a:p>
        </p:txBody>
      </p:sp>
      <p:sp>
        <p:nvSpPr>
          <p:cNvPr id="4" name="Slide Number Placeholder 3">
            <a:extLst>
              <a:ext uri="{FF2B5EF4-FFF2-40B4-BE49-F238E27FC236}">
                <a16:creationId xmlns:a16="http://schemas.microsoft.com/office/drawing/2014/main" id="{7ECC238B-475A-4984-9FC7-64B4D0EE50C1}"/>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sp>
        <p:nvSpPr>
          <p:cNvPr id="8" name="object 4">
            <a:extLst>
              <a:ext uri="{FF2B5EF4-FFF2-40B4-BE49-F238E27FC236}">
                <a16:creationId xmlns:a16="http://schemas.microsoft.com/office/drawing/2014/main" id="{24EFC1AD-44A4-4C72-84D8-2BB0524F3A50}"/>
              </a:ext>
            </a:extLst>
          </p:cNvPr>
          <p:cNvSpPr/>
          <p:nvPr/>
        </p:nvSpPr>
        <p:spPr>
          <a:xfrm>
            <a:off x="350397" y="1570565"/>
            <a:ext cx="4308841" cy="4455841"/>
          </a:xfrm>
          <a:prstGeom prst="rect">
            <a:avLst/>
          </a:prstGeom>
          <a:blipFill>
            <a:blip r:embed="rId2" cstate="print"/>
            <a:stretch>
              <a:fillRect/>
            </a:stretch>
          </a:blipFill>
        </p:spPr>
        <p:txBody>
          <a:bodyPr wrap="square" lIns="0" tIns="0" rIns="0" bIns="0" rtlCol="0"/>
          <a:lstStyle/>
          <a:p>
            <a:endParaRPr/>
          </a:p>
        </p:txBody>
      </p:sp>
      <p:sp>
        <p:nvSpPr>
          <p:cNvPr id="9" name="object 5">
            <a:extLst>
              <a:ext uri="{FF2B5EF4-FFF2-40B4-BE49-F238E27FC236}">
                <a16:creationId xmlns:a16="http://schemas.microsoft.com/office/drawing/2014/main" id="{B5659C92-28A4-472A-AB54-C9937F0C1AA1}"/>
              </a:ext>
            </a:extLst>
          </p:cNvPr>
          <p:cNvSpPr/>
          <p:nvPr/>
        </p:nvSpPr>
        <p:spPr>
          <a:xfrm>
            <a:off x="958563" y="1750040"/>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10" name="object 7">
            <a:extLst>
              <a:ext uri="{FF2B5EF4-FFF2-40B4-BE49-F238E27FC236}">
                <a16:creationId xmlns:a16="http://schemas.microsoft.com/office/drawing/2014/main" id="{AB4FA182-38BE-44B3-870D-C5A3FF700034}"/>
              </a:ext>
            </a:extLst>
          </p:cNvPr>
          <p:cNvSpPr/>
          <p:nvPr/>
        </p:nvSpPr>
        <p:spPr>
          <a:xfrm>
            <a:off x="1642269" y="1663695"/>
            <a:ext cx="7163135" cy="257799"/>
          </a:xfrm>
          <a:prstGeom prst="rect">
            <a:avLst/>
          </a:prstGeom>
          <a:blipFill>
            <a:blip r:embed="rId3"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9F584624-AB0D-425A-899A-BF1627B0BFF1}"/>
              </a:ext>
            </a:extLst>
          </p:cNvPr>
          <p:cNvSpPr txBox="1"/>
          <p:nvPr/>
        </p:nvSpPr>
        <p:spPr>
          <a:xfrm>
            <a:off x="6230105" y="2030097"/>
            <a:ext cx="2565400" cy="650240"/>
          </a:xfrm>
          <a:prstGeom prst="rect">
            <a:avLst/>
          </a:prstGeom>
        </p:spPr>
        <p:txBody>
          <a:bodyPr vert="horz" wrap="square" lIns="0" tIns="0" rIns="0" bIns="0" rtlCol="0">
            <a:spAutoFit/>
          </a:bodyPr>
          <a:lstStyle/>
          <a:p>
            <a:pPr marL="12700">
              <a:lnSpc>
                <a:spcPts val="2875"/>
              </a:lnSpc>
            </a:pPr>
            <a:r>
              <a:rPr sz="2400" spc="-5" dirty="0">
                <a:latin typeface="Arial"/>
                <a:cs typeface="Arial"/>
              </a:rPr>
              <a:t>example 5x5</a:t>
            </a:r>
            <a:r>
              <a:rPr sz="2400" spc="-30" dirty="0">
                <a:latin typeface="Arial"/>
                <a:cs typeface="Arial"/>
              </a:rPr>
              <a:t> </a:t>
            </a:r>
            <a:r>
              <a:rPr sz="2400" spc="-5" dirty="0">
                <a:latin typeface="Arial"/>
                <a:cs typeface="Arial"/>
              </a:rPr>
              <a:t>filters</a:t>
            </a:r>
            <a:endParaRPr sz="2400">
              <a:latin typeface="Arial"/>
              <a:cs typeface="Arial"/>
            </a:endParaRPr>
          </a:p>
          <a:p>
            <a:pPr marL="12700">
              <a:lnSpc>
                <a:spcPts val="2155"/>
              </a:lnSpc>
            </a:pPr>
            <a:r>
              <a:rPr sz="1800" spc="-5" dirty="0">
                <a:latin typeface="Arial"/>
                <a:cs typeface="Arial"/>
              </a:rPr>
              <a:t>(32</a:t>
            </a:r>
            <a:r>
              <a:rPr sz="1800" spc="-65" dirty="0">
                <a:latin typeface="Arial"/>
                <a:cs typeface="Arial"/>
              </a:rPr>
              <a:t> </a:t>
            </a:r>
            <a:r>
              <a:rPr sz="1800" spc="-5" dirty="0">
                <a:latin typeface="Arial"/>
                <a:cs typeface="Arial"/>
              </a:rPr>
              <a:t>total)</a:t>
            </a:r>
            <a:endParaRPr sz="1800">
              <a:latin typeface="Arial"/>
              <a:cs typeface="Arial"/>
            </a:endParaRPr>
          </a:p>
        </p:txBody>
      </p:sp>
      <p:sp>
        <p:nvSpPr>
          <p:cNvPr id="12" name="object 9">
            <a:extLst>
              <a:ext uri="{FF2B5EF4-FFF2-40B4-BE49-F238E27FC236}">
                <a16:creationId xmlns:a16="http://schemas.microsoft.com/office/drawing/2014/main" id="{31A1A42E-9923-40F0-8811-EF4A2AFBCE94}"/>
              </a:ext>
            </a:extLst>
          </p:cNvPr>
          <p:cNvSpPr/>
          <p:nvPr/>
        </p:nvSpPr>
        <p:spPr>
          <a:xfrm>
            <a:off x="1693511" y="1663791"/>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13" name="object 10">
            <a:extLst>
              <a:ext uri="{FF2B5EF4-FFF2-40B4-BE49-F238E27FC236}">
                <a16:creationId xmlns:a16="http://schemas.microsoft.com/office/drawing/2014/main" id="{77FBF07B-7E6C-4442-959B-9E6D590AC524}"/>
              </a:ext>
            </a:extLst>
          </p:cNvPr>
          <p:cNvSpPr/>
          <p:nvPr/>
        </p:nvSpPr>
        <p:spPr>
          <a:xfrm>
            <a:off x="393172" y="2808263"/>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14" name="object 11">
            <a:extLst>
              <a:ext uri="{FF2B5EF4-FFF2-40B4-BE49-F238E27FC236}">
                <a16:creationId xmlns:a16="http://schemas.microsoft.com/office/drawing/2014/main" id="{2041635F-674E-4D1A-9B34-CBA0F4D10399}"/>
              </a:ext>
            </a:extLst>
          </p:cNvPr>
          <p:cNvSpPr/>
          <p:nvPr/>
        </p:nvSpPr>
        <p:spPr>
          <a:xfrm>
            <a:off x="1025213" y="1921492"/>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5" name="object 12">
            <a:extLst>
              <a:ext uri="{FF2B5EF4-FFF2-40B4-BE49-F238E27FC236}">
                <a16:creationId xmlns:a16="http://schemas.microsoft.com/office/drawing/2014/main" id="{3AE38316-B53C-44AD-8826-11A02768D31D}"/>
              </a:ext>
            </a:extLst>
          </p:cNvPr>
          <p:cNvSpPr/>
          <p:nvPr/>
        </p:nvSpPr>
        <p:spPr>
          <a:xfrm>
            <a:off x="974990" y="3013175"/>
            <a:ext cx="76200" cy="88900"/>
          </a:xfrm>
          <a:custGeom>
            <a:avLst/>
            <a:gdLst/>
            <a:ahLst/>
            <a:cxnLst/>
            <a:rect l="l" t="t" r="r" b="b"/>
            <a:pathLst>
              <a:path w="76200" h="88900">
                <a:moveTo>
                  <a:pt x="24609" y="0"/>
                </a:moveTo>
                <a:lnTo>
                  <a:pt x="0" y="88644"/>
                </a:lnTo>
                <a:lnTo>
                  <a:pt x="75832" y="36557"/>
                </a:lnTo>
                <a:lnTo>
                  <a:pt x="24609" y="0"/>
                </a:lnTo>
                <a:close/>
              </a:path>
            </a:pathLst>
          </a:custGeom>
          <a:ln w="19049">
            <a:solidFill>
              <a:srgbClr val="FF0000"/>
            </a:solidFill>
          </a:ln>
        </p:spPr>
        <p:txBody>
          <a:bodyPr wrap="square" lIns="0" tIns="0" rIns="0" bIns="0" rtlCol="0"/>
          <a:lstStyle/>
          <a:p>
            <a:endParaRPr/>
          </a:p>
        </p:txBody>
      </p:sp>
      <p:sp>
        <p:nvSpPr>
          <p:cNvPr id="21" name="object 18">
            <a:extLst>
              <a:ext uri="{FF2B5EF4-FFF2-40B4-BE49-F238E27FC236}">
                <a16:creationId xmlns:a16="http://schemas.microsoft.com/office/drawing/2014/main" id="{D0D84923-5484-4E48-BC83-5CAA7ADFAD18}"/>
              </a:ext>
            </a:extLst>
          </p:cNvPr>
          <p:cNvSpPr txBox="1">
            <a:spLocks/>
          </p:cNvSpPr>
          <p:nvPr/>
        </p:nvSpPr>
        <p:spPr bwMode="auto">
          <a:xfrm>
            <a:off x="1995146" y="1888207"/>
            <a:ext cx="1943735" cy="561340"/>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12700"/>
            <a:r>
              <a:rPr lang="en-US" sz="1800" kern="0" spc="-5" dirty="0"/>
              <a:t>one filter</a:t>
            </a:r>
            <a:r>
              <a:rPr lang="en-US" sz="1800" kern="0" spc="-60" dirty="0"/>
              <a:t> </a:t>
            </a:r>
            <a:r>
              <a:rPr lang="en-US" sz="1800" kern="0" spc="-5" dirty="0"/>
              <a:t>=&gt;</a:t>
            </a:r>
            <a:endParaRPr lang="en-US" sz="1800" kern="0" dirty="0"/>
          </a:p>
          <a:p>
            <a:pPr marL="12700">
              <a:spcBef>
                <a:spcPts val="15"/>
              </a:spcBef>
            </a:pPr>
            <a:r>
              <a:rPr lang="en-US" sz="1800" kern="0" spc="-5" dirty="0"/>
              <a:t>one activation</a:t>
            </a:r>
            <a:r>
              <a:rPr lang="en-US" sz="1800" kern="0" spc="-35" dirty="0"/>
              <a:t> </a:t>
            </a:r>
            <a:r>
              <a:rPr lang="en-US" sz="1800" kern="0" spc="-5" dirty="0"/>
              <a:t>map</a:t>
            </a:r>
            <a:endParaRPr lang="en-US" sz="1800" kern="0" dirty="0"/>
          </a:p>
        </p:txBody>
      </p:sp>
      <p:sp>
        <p:nvSpPr>
          <p:cNvPr id="22" name="object 19">
            <a:extLst>
              <a:ext uri="{FF2B5EF4-FFF2-40B4-BE49-F238E27FC236}">
                <a16:creationId xmlns:a16="http://schemas.microsoft.com/office/drawing/2014/main" id="{759CF4CF-14DF-499F-9845-C4A068336375}"/>
              </a:ext>
            </a:extLst>
          </p:cNvPr>
          <p:cNvSpPr/>
          <p:nvPr/>
        </p:nvSpPr>
        <p:spPr>
          <a:xfrm>
            <a:off x="4798937" y="1672391"/>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23" name="object 20">
            <a:extLst>
              <a:ext uri="{FF2B5EF4-FFF2-40B4-BE49-F238E27FC236}">
                <a16:creationId xmlns:a16="http://schemas.microsoft.com/office/drawing/2014/main" id="{B8F30009-CC46-43E7-8C04-9690D8AD49CF}"/>
              </a:ext>
            </a:extLst>
          </p:cNvPr>
          <p:cNvSpPr/>
          <p:nvPr/>
        </p:nvSpPr>
        <p:spPr>
          <a:xfrm>
            <a:off x="1043608" y="1930092"/>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24" name="object 21">
            <a:extLst>
              <a:ext uri="{FF2B5EF4-FFF2-40B4-BE49-F238E27FC236}">
                <a16:creationId xmlns:a16="http://schemas.microsoft.com/office/drawing/2014/main" id="{E6045DEC-EBF8-46EF-97DD-418A67C41A88}"/>
              </a:ext>
            </a:extLst>
          </p:cNvPr>
          <p:cNvSpPr/>
          <p:nvPr/>
        </p:nvSpPr>
        <p:spPr>
          <a:xfrm>
            <a:off x="967995" y="4052760"/>
            <a:ext cx="91440" cy="69850"/>
          </a:xfrm>
          <a:custGeom>
            <a:avLst/>
            <a:gdLst/>
            <a:ahLst/>
            <a:cxnLst/>
            <a:rect l="l" t="t" r="r" b="b"/>
            <a:pathLst>
              <a:path w="91440" h="69850">
                <a:moveTo>
                  <a:pt x="60357" y="0"/>
                </a:moveTo>
                <a:lnTo>
                  <a:pt x="0" y="69424"/>
                </a:lnTo>
                <a:lnTo>
                  <a:pt x="90867" y="55024"/>
                </a:lnTo>
                <a:lnTo>
                  <a:pt x="60357" y="0"/>
                </a:lnTo>
                <a:close/>
              </a:path>
            </a:pathLst>
          </a:custGeom>
          <a:ln w="19049">
            <a:solidFill>
              <a:srgbClr val="0000FF"/>
            </a:solidFill>
          </a:ln>
        </p:spPr>
        <p:txBody>
          <a:bodyPr wrap="square" lIns="0" tIns="0" rIns="0" bIns="0" rtlCol="0"/>
          <a:lstStyle/>
          <a:p>
            <a:endParaRPr/>
          </a:p>
        </p:txBody>
      </p:sp>
      <p:sp>
        <p:nvSpPr>
          <p:cNvPr id="25" name="object 22">
            <a:extLst>
              <a:ext uri="{FF2B5EF4-FFF2-40B4-BE49-F238E27FC236}">
                <a16:creationId xmlns:a16="http://schemas.microsoft.com/office/drawing/2014/main" id="{373F1B4C-66C5-4C85-A894-0C0AA01A89FC}"/>
              </a:ext>
            </a:extLst>
          </p:cNvPr>
          <p:cNvSpPr/>
          <p:nvPr/>
        </p:nvSpPr>
        <p:spPr>
          <a:xfrm>
            <a:off x="393172" y="4095035"/>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26" name="object 23">
            <a:extLst>
              <a:ext uri="{FF2B5EF4-FFF2-40B4-BE49-F238E27FC236}">
                <a16:creationId xmlns:a16="http://schemas.microsoft.com/office/drawing/2014/main" id="{8097A530-64CB-431D-BEA4-686248D08B22}"/>
              </a:ext>
            </a:extLst>
          </p:cNvPr>
          <p:cNvSpPr txBox="1"/>
          <p:nvPr/>
        </p:nvSpPr>
        <p:spPr>
          <a:xfrm>
            <a:off x="5289466" y="6222678"/>
            <a:ext cx="1579880" cy="288290"/>
          </a:xfrm>
          <a:prstGeom prst="rect">
            <a:avLst/>
          </a:prstGeom>
        </p:spPr>
        <p:txBody>
          <a:bodyPr vert="horz" wrap="square" lIns="0" tIns="0" rIns="0" bIns="0" rtlCol="0">
            <a:spAutoFit/>
          </a:bodyPr>
          <a:lstStyle/>
          <a:p>
            <a:pPr marL="12700">
              <a:lnSpc>
                <a:spcPts val="2190"/>
              </a:lnSpc>
            </a:pPr>
            <a:r>
              <a:rPr lang="en-US" sz="3000" spc="-7" baseline="1388" dirty="0">
                <a:solidFill>
                  <a:srgbClr val="FFFFFF"/>
                </a:solidFill>
                <a:latin typeface="Arial"/>
                <a:cs typeface="Arial"/>
              </a:rPr>
              <a:t>Section 6</a:t>
            </a:r>
            <a:r>
              <a:rPr sz="3000" spc="-7" baseline="1388" dirty="0">
                <a:solidFill>
                  <a:srgbClr val="FFFFFF"/>
                </a:solidFill>
                <a:latin typeface="Arial"/>
                <a:cs typeface="Arial"/>
              </a:rPr>
              <a:t> </a:t>
            </a:r>
            <a:r>
              <a:rPr sz="3000" baseline="1388" dirty="0">
                <a:solidFill>
                  <a:srgbClr val="FFFFFF"/>
                </a:solidFill>
                <a:latin typeface="Arial"/>
                <a:cs typeface="Arial"/>
              </a:rPr>
              <a:t>-</a:t>
            </a:r>
            <a:r>
              <a:rPr sz="3000" spc="-225" baseline="1388" dirty="0">
                <a:solidFill>
                  <a:srgbClr val="FFFFFF"/>
                </a:solidFill>
                <a:latin typeface="Arial"/>
                <a:cs typeface="Arial"/>
              </a:rPr>
              <a:t> </a:t>
            </a:r>
            <a:r>
              <a:rPr sz="2000" spc="-5" dirty="0">
                <a:solidFill>
                  <a:srgbClr val="FFFFFF"/>
                </a:solidFill>
                <a:latin typeface="Arial"/>
                <a:cs typeface="Arial"/>
              </a:rPr>
              <a:t>21</a:t>
            </a:r>
            <a:endParaRPr sz="2000" dirty="0">
              <a:latin typeface="Arial"/>
              <a:cs typeface="Arial"/>
            </a:endParaRPr>
          </a:p>
        </p:txBody>
      </p:sp>
      <p:sp>
        <p:nvSpPr>
          <p:cNvPr id="28" name="TextBox 27">
            <a:extLst>
              <a:ext uri="{FF2B5EF4-FFF2-40B4-BE49-F238E27FC236}">
                <a16:creationId xmlns:a16="http://schemas.microsoft.com/office/drawing/2014/main" id="{7CBE6097-120E-4797-854D-A55086E02AA8}"/>
              </a:ext>
            </a:extLst>
          </p:cNvPr>
          <p:cNvSpPr txBox="1"/>
          <p:nvPr/>
        </p:nvSpPr>
        <p:spPr>
          <a:xfrm>
            <a:off x="4798937" y="1247798"/>
            <a:ext cx="4572000" cy="369332"/>
          </a:xfrm>
          <a:prstGeom prst="rect">
            <a:avLst/>
          </a:prstGeom>
          <a:noFill/>
        </p:spPr>
        <p:txBody>
          <a:bodyPr wrap="square">
            <a:spAutoFit/>
          </a:bodyPr>
          <a:lstStyle/>
          <a:p>
            <a:r>
              <a:rPr lang="en-US" sz="1800" kern="0" spc="-5" dirty="0"/>
              <a:t>filters</a:t>
            </a:r>
            <a:endParaRPr lang="en-SE" dirty="0"/>
          </a:p>
        </p:txBody>
      </p:sp>
    </p:spTree>
    <p:extLst>
      <p:ext uri="{BB962C8B-B14F-4D97-AF65-F5344CB8AC3E}">
        <p14:creationId xmlns:p14="http://schemas.microsoft.com/office/powerpoint/2010/main" val="1542329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559374-CF81-43F8-B2D0-8B64A9C1F5DB}"/>
                  </a:ext>
                </a:extLst>
              </p:cNvPr>
              <p:cNvSpPr>
                <a:spLocks noGrp="1"/>
              </p:cNvSpPr>
              <p:nvPr>
                <p:ph type="title"/>
              </p:nvPr>
            </p:nvSpPr>
            <p:spPr>
              <a:xfrm>
                <a:off x="107504" y="0"/>
                <a:ext cx="8856983" cy="868362"/>
              </a:xfrm>
            </p:spPr>
            <p:txBody>
              <a:bodyPr/>
              <a:lstStyle/>
              <a:p>
                <a:r>
                  <a:rPr lang="en-US" sz="3200" spc="-5" dirty="0"/>
                  <a:t>7x7 input</a:t>
                </a:r>
                <a:r>
                  <a:rPr lang="en-US" sz="3200" spc="-20" dirty="0"/>
                  <a:t>, </a:t>
                </a:r>
                <a:r>
                  <a:rPr lang="en-US" sz="3200" spc="-5" dirty="0"/>
                  <a:t>3x3</a:t>
                </a:r>
                <a:r>
                  <a:rPr lang="en-US" sz="3200" spc="-40" dirty="0"/>
                  <a:t> </a:t>
                </a:r>
                <a:r>
                  <a:rPr lang="en-US" sz="3200" spc="-5" dirty="0"/>
                  <a:t>filter, stride=1 </a:t>
                </a:r>
                <a14:m>
                  <m:oMath xmlns:m="http://schemas.openxmlformats.org/officeDocument/2006/math">
                    <m:r>
                      <a:rPr lang="en-US" sz="3200" b="0" i="1" spc="-5" smtClean="0">
                        <a:latin typeface="Cambria Math" panose="02040503050406030204" pitchFamily="18" charset="0"/>
                      </a:rPr>
                      <m:t>⇒</m:t>
                    </m:r>
                  </m:oMath>
                </a14:m>
                <a:r>
                  <a:rPr lang="en-US" sz="3200" spc="-5" dirty="0"/>
                  <a:t> output: 5x5</a:t>
                </a:r>
                <a:r>
                  <a:rPr lang="en-US" sz="3200" spc="-40" dirty="0"/>
                  <a:t> </a:t>
                </a:r>
                <a:r>
                  <a:rPr lang="en-US" sz="3200" spc="-5" dirty="0"/>
                  <a:t>filter</a:t>
                </a:r>
                <a:endParaRPr lang="en-SE" sz="3200" dirty="0"/>
              </a:p>
            </p:txBody>
          </p:sp>
        </mc:Choice>
        <mc:Fallback xmlns="">
          <p:sp>
            <p:nvSpPr>
              <p:cNvPr id="2" name="Title 1">
                <a:extLst>
                  <a:ext uri="{FF2B5EF4-FFF2-40B4-BE49-F238E27FC236}">
                    <a16:creationId xmlns:a16="http://schemas.microsoft.com/office/drawing/2014/main" id="{3D559374-CF81-43F8-B2D0-8B64A9C1F5DB}"/>
                  </a:ext>
                </a:extLst>
              </p:cNvPr>
              <p:cNvSpPr>
                <a:spLocks noGrp="1" noRot="1" noChangeAspect="1" noMove="1" noResize="1" noEditPoints="1" noAdjustHandles="1" noChangeArrowheads="1" noChangeShapeType="1" noTextEdit="1"/>
              </p:cNvSpPr>
              <p:nvPr>
                <p:ph type="title"/>
              </p:nvPr>
            </p:nvSpPr>
            <p:spPr>
              <a:xfrm>
                <a:off x="107504" y="0"/>
                <a:ext cx="8856983" cy="868362"/>
              </a:xfrm>
              <a:blipFill>
                <a:blip r:embed="rId2"/>
                <a:stretch>
                  <a:fillRect l="-895" r="-826" b="-70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A93313-CC92-4960-B117-4773568F6640}"/>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graphicFrame>
        <p:nvGraphicFramePr>
          <p:cNvPr id="5" name="object 4">
            <a:extLst>
              <a:ext uri="{FF2B5EF4-FFF2-40B4-BE49-F238E27FC236}">
                <a16:creationId xmlns:a16="http://schemas.microsoft.com/office/drawing/2014/main" id="{1E9239C2-ED3E-4860-ADB1-44C1C18915AC}"/>
              </a:ext>
            </a:extLst>
          </p:cNvPr>
          <p:cNvGraphicFramePr>
            <a:graphicFrameLocks noGrp="1"/>
          </p:cNvGraphicFramePr>
          <p:nvPr/>
        </p:nvGraphicFramePr>
        <p:xfrm>
          <a:off x="179513"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6" name="object 4">
            <a:extLst>
              <a:ext uri="{FF2B5EF4-FFF2-40B4-BE49-F238E27FC236}">
                <a16:creationId xmlns:a16="http://schemas.microsoft.com/office/drawing/2014/main" id="{31A83426-F41B-4488-8F13-A7C26F10C278}"/>
              </a:ext>
            </a:extLst>
          </p:cNvPr>
          <p:cNvGraphicFramePr>
            <a:graphicFrameLocks noGrp="1"/>
          </p:cNvGraphicFramePr>
          <p:nvPr/>
        </p:nvGraphicFramePr>
        <p:xfrm>
          <a:off x="3232029"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F0492737-7AB7-4975-A499-966E0644A282}"/>
              </a:ext>
            </a:extLst>
          </p:cNvPr>
          <p:cNvGraphicFramePr>
            <a:graphicFrameLocks noGrp="1"/>
          </p:cNvGraphicFramePr>
          <p:nvPr/>
        </p:nvGraphicFramePr>
        <p:xfrm>
          <a:off x="6255184" y="781621"/>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B9604DEC-720D-4FB8-B10E-ECDB06B8E7C1}"/>
              </a:ext>
            </a:extLst>
          </p:cNvPr>
          <p:cNvGraphicFramePr>
            <a:graphicFrameLocks noGrp="1"/>
          </p:cNvGraphicFramePr>
          <p:nvPr>
            <p:extLst>
              <p:ext uri="{D42A27DB-BD31-4B8C-83A1-F6EECF244321}">
                <p14:modId xmlns:p14="http://schemas.microsoft.com/office/powerpoint/2010/main" val="3972085623"/>
              </p:ext>
            </p:extLst>
          </p:nvPr>
        </p:nvGraphicFramePr>
        <p:xfrm>
          <a:off x="179512" y="3789041"/>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9" name="object 8">
            <a:extLst>
              <a:ext uri="{FF2B5EF4-FFF2-40B4-BE49-F238E27FC236}">
                <a16:creationId xmlns:a16="http://schemas.microsoft.com/office/drawing/2014/main" id="{3F90CCD7-F5B1-42F5-B91B-169228426471}"/>
              </a:ext>
            </a:extLst>
          </p:cNvPr>
          <p:cNvGraphicFramePr>
            <a:graphicFrameLocks noGrp="1"/>
          </p:cNvGraphicFramePr>
          <p:nvPr>
            <p:extLst>
              <p:ext uri="{D42A27DB-BD31-4B8C-83A1-F6EECF244321}">
                <p14:modId xmlns:p14="http://schemas.microsoft.com/office/powerpoint/2010/main" val="2696563971"/>
              </p:ext>
            </p:extLst>
          </p:nvPr>
        </p:nvGraphicFramePr>
        <p:xfrm>
          <a:off x="3232028"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1" name="object 8">
            <a:extLst>
              <a:ext uri="{FF2B5EF4-FFF2-40B4-BE49-F238E27FC236}">
                <a16:creationId xmlns:a16="http://schemas.microsoft.com/office/drawing/2014/main" id="{2ACDE347-318C-4653-A01D-D19BBD72BA39}"/>
              </a:ext>
            </a:extLst>
          </p:cNvPr>
          <p:cNvGraphicFramePr>
            <a:graphicFrameLocks noGrp="1"/>
          </p:cNvGraphicFramePr>
          <p:nvPr>
            <p:extLst>
              <p:ext uri="{D42A27DB-BD31-4B8C-83A1-F6EECF244321}">
                <p14:modId xmlns:p14="http://schemas.microsoft.com/office/powerpoint/2010/main" val="318630820"/>
              </p:ext>
            </p:extLst>
          </p:nvPr>
        </p:nvGraphicFramePr>
        <p:xfrm>
          <a:off x="6255184"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272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559374-CF81-43F8-B2D0-8B64A9C1F5DB}"/>
                  </a:ext>
                </a:extLst>
              </p:cNvPr>
              <p:cNvSpPr>
                <a:spLocks noGrp="1"/>
              </p:cNvSpPr>
              <p:nvPr>
                <p:ph type="title"/>
              </p:nvPr>
            </p:nvSpPr>
            <p:spPr>
              <a:xfrm>
                <a:off x="107504" y="0"/>
                <a:ext cx="8856983" cy="868362"/>
              </a:xfrm>
            </p:spPr>
            <p:txBody>
              <a:bodyPr/>
              <a:lstStyle/>
              <a:p>
                <a:r>
                  <a:rPr lang="en-US" sz="3200" spc="-5" dirty="0"/>
                  <a:t>7x7 input</a:t>
                </a:r>
                <a:r>
                  <a:rPr lang="en-US" sz="3200" spc="-20" dirty="0"/>
                  <a:t>, </a:t>
                </a:r>
                <a:r>
                  <a:rPr lang="en-US" sz="3200" spc="-5" dirty="0"/>
                  <a:t>3x3</a:t>
                </a:r>
                <a:r>
                  <a:rPr lang="en-US" sz="3200" spc="-40" dirty="0"/>
                  <a:t> </a:t>
                </a:r>
                <a:r>
                  <a:rPr lang="en-US" sz="3200" spc="-5" dirty="0"/>
                  <a:t>filter, stride=2 </a:t>
                </a:r>
                <a14:m>
                  <m:oMath xmlns:m="http://schemas.openxmlformats.org/officeDocument/2006/math">
                    <m:r>
                      <a:rPr lang="en-US" sz="3200" b="0" i="1" spc="-5" smtClean="0">
                        <a:latin typeface="Cambria Math" panose="02040503050406030204" pitchFamily="18" charset="0"/>
                      </a:rPr>
                      <m:t>⇒</m:t>
                    </m:r>
                  </m:oMath>
                </a14:m>
                <a:r>
                  <a:rPr lang="en-US" sz="3200" spc="-5" dirty="0"/>
                  <a:t> output: 3x3</a:t>
                </a:r>
                <a:r>
                  <a:rPr lang="en-US" sz="3200" spc="-40" dirty="0"/>
                  <a:t> </a:t>
                </a:r>
                <a:r>
                  <a:rPr lang="en-US" sz="3200" spc="-5" dirty="0"/>
                  <a:t>filter</a:t>
                </a:r>
                <a:endParaRPr lang="en-SE" sz="3200" dirty="0"/>
              </a:p>
            </p:txBody>
          </p:sp>
        </mc:Choice>
        <mc:Fallback xmlns="">
          <p:sp>
            <p:nvSpPr>
              <p:cNvPr id="2" name="Title 1">
                <a:extLst>
                  <a:ext uri="{FF2B5EF4-FFF2-40B4-BE49-F238E27FC236}">
                    <a16:creationId xmlns:a16="http://schemas.microsoft.com/office/drawing/2014/main" id="{3D559374-CF81-43F8-B2D0-8B64A9C1F5DB}"/>
                  </a:ext>
                </a:extLst>
              </p:cNvPr>
              <p:cNvSpPr>
                <a:spLocks noGrp="1" noRot="1" noChangeAspect="1" noMove="1" noResize="1" noEditPoints="1" noAdjustHandles="1" noChangeArrowheads="1" noChangeShapeType="1" noTextEdit="1"/>
              </p:cNvSpPr>
              <p:nvPr>
                <p:ph type="title"/>
              </p:nvPr>
            </p:nvSpPr>
            <p:spPr>
              <a:xfrm>
                <a:off x="107504" y="0"/>
                <a:ext cx="8856983" cy="868362"/>
              </a:xfrm>
              <a:blipFill>
                <a:blip r:embed="rId2"/>
                <a:stretch>
                  <a:fillRect l="-895" r="-826" b="-70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A93313-CC92-4960-B117-4773568F6640}"/>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graphicFrame>
        <p:nvGraphicFramePr>
          <p:cNvPr id="5" name="object 4">
            <a:extLst>
              <a:ext uri="{FF2B5EF4-FFF2-40B4-BE49-F238E27FC236}">
                <a16:creationId xmlns:a16="http://schemas.microsoft.com/office/drawing/2014/main" id="{1E9239C2-ED3E-4860-ADB1-44C1C18915AC}"/>
              </a:ext>
            </a:extLst>
          </p:cNvPr>
          <p:cNvGraphicFramePr>
            <a:graphicFrameLocks noGrp="1"/>
          </p:cNvGraphicFramePr>
          <p:nvPr/>
        </p:nvGraphicFramePr>
        <p:xfrm>
          <a:off x="179513"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F0492737-7AB7-4975-A499-966E0644A282}"/>
              </a:ext>
            </a:extLst>
          </p:cNvPr>
          <p:cNvGraphicFramePr>
            <a:graphicFrameLocks noGrp="1"/>
          </p:cNvGraphicFramePr>
          <p:nvPr>
            <p:extLst>
              <p:ext uri="{D42A27DB-BD31-4B8C-83A1-F6EECF244321}">
                <p14:modId xmlns:p14="http://schemas.microsoft.com/office/powerpoint/2010/main" val="2484250757"/>
              </p:ext>
            </p:extLst>
          </p:nvPr>
        </p:nvGraphicFramePr>
        <p:xfrm>
          <a:off x="3232028" y="77719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B9604DEC-720D-4FB8-B10E-ECDB06B8E7C1}"/>
              </a:ext>
            </a:extLst>
          </p:cNvPr>
          <p:cNvGraphicFramePr>
            <a:graphicFrameLocks noGrp="1"/>
          </p:cNvGraphicFramePr>
          <p:nvPr>
            <p:extLst>
              <p:ext uri="{D42A27DB-BD31-4B8C-83A1-F6EECF244321}">
                <p14:modId xmlns:p14="http://schemas.microsoft.com/office/powerpoint/2010/main" val="167695863"/>
              </p:ext>
            </p:extLst>
          </p:nvPr>
        </p:nvGraphicFramePr>
        <p:xfrm>
          <a:off x="179512" y="3806128"/>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9" name="object 8">
            <a:extLst>
              <a:ext uri="{FF2B5EF4-FFF2-40B4-BE49-F238E27FC236}">
                <a16:creationId xmlns:a16="http://schemas.microsoft.com/office/drawing/2014/main" id="{3F90CCD7-F5B1-42F5-B91B-169228426471}"/>
              </a:ext>
            </a:extLst>
          </p:cNvPr>
          <p:cNvGraphicFramePr>
            <a:graphicFrameLocks noGrp="1"/>
          </p:cNvGraphicFramePr>
          <p:nvPr>
            <p:extLst>
              <p:ext uri="{D42A27DB-BD31-4B8C-83A1-F6EECF244321}">
                <p14:modId xmlns:p14="http://schemas.microsoft.com/office/powerpoint/2010/main" val="258202020"/>
              </p:ext>
            </p:extLst>
          </p:nvPr>
        </p:nvGraphicFramePr>
        <p:xfrm>
          <a:off x="6284544" y="77719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1" name="object 6">
            <a:extLst>
              <a:ext uri="{FF2B5EF4-FFF2-40B4-BE49-F238E27FC236}">
                <a16:creationId xmlns:a16="http://schemas.microsoft.com/office/drawing/2014/main" id="{EFD48E85-4B73-43A0-B941-B1E44FE5C8D3}"/>
              </a:ext>
            </a:extLst>
          </p:cNvPr>
          <p:cNvGraphicFramePr>
            <a:graphicFrameLocks noGrp="1"/>
          </p:cNvGraphicFramePr>
          <p:nvPr>
            <p:extLst>
              <p:ext uri="{D42A27DB-BD31-4B8C-83A1-F6EECF244321}">
                <p14:modId xmlns:p14="http://schemas.microsoft.com/office/powerpoint/2010/main" val="2220939397"/>
              </p:ext>
            </p:extLst>
          </p:nvPr>
        </p:nvGraphicFramePr>
        <p:xfrm>
          <a:off x="3232028"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2" name="object 8">
            <a:extLst>
              <a:ext uri="{FF2B5EF4-FFF2-40B4-BE49-F238E27FC236}">
                <a16:creationId xmlns:a16="http://schemas.microsoft.com/office/drawing/2014/main" id="{21F959A3-53C9-4E74-BB67-14E5F138BCAC}"/>
              </a:ext>
            </a:extLst>
          </p:cNvPr>
          <p:cNvGraphicFramePr>
            <a:graphicFrameLocks noGrp="1"/>
          </p:cNvGraphicFramePr>
          <p:nvPr>
            <p:extLst>
              <p:ext uri="{D42A27DB-BD31-4B8C-83A1-F6EECF244321}">
                <p14:modId xmlns:p14="http://schemas.microsoft.com/office/powerpoint/2010/main" val="2661205282"/>
              </p:ext>
            </p:extLst>
          </p:nvPr>
        </p:nvGraphicFramePr>
        <p:xfrm>
          <a:off x="6255184" y="3806127"/>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6322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559374-CF81-43F8-B2D0-8B64A9C1F5DB}"/>
                  </a:ext>
                </a:extLst>
              </p:cNvPr>
              <p:cNvSpPr>
                <a:spLocks noGrp="1"/>
              </p:cNvSpPr>
              <p:nvPr>
                <p:ph type="title"/>
              </p:nvPr>
            </p:nvSpPr>
            <p:spPr>
              <a:xfrm>
                <a:off x="107504" y="0"/>
                <a:ext cx="8856983" cy="868362"/>
              </a:xfrm>
            </p:spPr>
            <p:txBody>
              <a:bodyPr/>
              <a:lstStyle/>
              <a:p>
                <a:r>
                  <a:rPr lang="en-US" sz="3200" spc="-5" dirty="0"/>
                  <a:t>7x7 input</a:t>
                </a:r>
                <a:r>
                  <a:rPr lang="en-US" sz="3200" spc="-20" dirty="0"/>
                  <a:t>, </a:t>
                </a:r>
                <a:r>
                  <a:rPr lang="en-US" sz="3200" spc="-5" dirty="0"/>
                  <a:t>3x3</a:t>
                </a:r>
                <a:r>
                  <a:rPr lang="en-US" sz="3200" spc="-40" dirty="0"/>
                  <a:t> </a:t>
                </a:r>
                <a:r>
                  <a:rPr lang="en-US" sz="3200" spc="-5" dirty="0"/>
                  <a:t>filter, stride=3 </a:t>
                </a:r>
                <a14:m>
                  <m:oMath xmlns:m="http://schemas.openxmlformats.org/officeDocument/2006/math">
                    <m:r>
                      <a:rPr lang="en-US" sz="3200" b="0" i="1" spc="-5" smtClean="0">
                        <a:latin typeface="Cambria Math" panose="02040503050406030204" pitchFamily="18" charset="0"/>
                      </a:rPr>
                      <m:t>⇒</m:t>
                    </m:r>
                  </m:oMath>
                </a14:m>
                <a:r>
                  <a:rPr lang="en-US" sz="3200" spc="-5" dirty="0"/>
                  <a:t> output: ???</a:t>
                </a:r>
                <a:endParaRPr lang="en-SE" sz="3200" dirty="0"/>
              </a:p>
            </p:txBody>
          </p:sp>
        </mc:Choice>
        <mc:Fallback xmlns="">
          <p:sp>
            <p:nvSpPr>
              <p:cNvPr id="2" name="Title 1">
                <a:extLst>
                  <a:ext uri="{FF2B5EF4-FFF2-40B4-BE49-F238E27FC236}">
                    <a16:creationId xmlns:a16="http://schemas.microsoft.com/office/drawing/2014/main" id="{3D559374-CF81-43F8-B2D0-8B64A9C1F5DB}"/>
                  </a:ext>
                </a:extLst>
              </p:cNvPr>
              <p:cNvSpPr>
                <a:spLocks noGrp="1" noRot="1" noChangeAspect="1" noMove="1" noResize="1" noEditPoints="1" noAdjustHandles="1" noChangeArrowheads="1" noChangeShapeType="1" noTextEdit="1"/>
              </p:cNvSpPr>
              <p:nvPr>
                <p:ph type="title"/>
              </p:nvPr>
            </p:nvSpPr>
            <p:spPr>
              <a:xfrm>
                <a:off x="107504" y="0"/>
                <a:ext cx="8856983" cy="868362"/>
              </a:xfrm>
              <a:blipFill>
                <a:blip r:embed="rId2"/>
                <a:stretch>
                  <a:fillRect b="-70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A93313-CC92-4960-B117-4773568F6640}"/>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graphicFrame>
        <p:nvGraphicFramePr>
          <p:cNvPr id="5" name="object 4">
            <a:extLst>
              <a:ext uri="{FF2B5EF4-FFF2-40B4-BE49-F238E27FC236}">
                <a16:creationId xmlns:a16="http://schemas.microsoft.com/office/drawing/2014/main" id="{1E9239C2-ED3E-4860-ADB1-44C1C18915AC}"/>
              </a:ext>
            </a:extLst>
          </p:cNvPr>
          <p:cNvGraphicFramePr>
            <a:graphicFrameLocks noGrp="1"/>
          </p:cNvGraphicFramePr>
          <p:nvPr/>
        </p:nvGraphicFramePr>
        <p:xfrm>
          <a:off x="179513"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F0492737-7AB7-4975-A499-966E0644A282}"/>
              </a:ext>
            </a:extLst>
          </p:cNvPr>
          <p:cNvGraphicFramePr>
            <a:graphicFrameLocks noGrp="1"/>
          </p:cNvGraphicFramePr>
          <p:nvPr>
            <p:extLst>
              <p:ext uri="{D42A27DB-BD31-4B8C-83A1-F6EECF244321}">
                <p14:modId xmlns:p14="http://schemas.microsoft.com/office/powerpoint/2010/main" val="2096990585"/>
              </p:ext>
            </p:extLst>
          </p:nvPr>
        </p:nvGraphicFramePr>
        <p:xfrm>
          <a:off x="3232028" y="77719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B9604DEC-720D-4FB8-B10E-ECDB06B8E7C1}"/>
              </a:ext>
            </a:extLst>
          </p:cNvPr>
          <p:cNvGraphicFramePr>
            <a:graphicFrameLocks noGrp="1"/>
          </p:cNvGraphicFramePr>
          <p:nvPr>
            <p:extLst>
              <p:ext uri="{D42A27DB-BD31-4B8C-83A1-F6EECF244321}">
                <p14:modId xmlns:p14="http://schemas.microsoft.com/office/powerpoint/2010/main" val="3382023508"/>
              </p:ext>
            </p:extLst>
          </p:nvPr>
        </p:nvGraphicFramePr>
        <p:xfrm>
          <a:off x="179512" y="3806128"/>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1" name="object 6">
            <a:extLst>
              <a:ext uri="{FF2B5EF4-FFF2-40B4-BE49-F238E27FC236}">
                <a16:creationId xmlns:a16="http://schemas.microsoft.com/office/drawing/2014/main" id="{EFD48E85-4B73-43A0-B941-B1E44FE5C8D3}"/>
              </a:ext>
            </a:extLst>
          </p:cNvPr>
          <p:cNvGraphicFramePr>
            <a:graphicFrameLocks noGrp="1"/>
          </p:cNvGraphicFramePr>
          <p:nvPr>
            <p:extLst>
              <p:ext uri="{D42A27DB-BD31-4B8C-83A1-F6EECF244321}">
                <p14:modId xmlns:p14="http://schemas.microsoft.com/office/powerpoint/2010/main" val="489164906"/>
              </p:ext>
            </p:extLst>
          </p:nvPr>
        </p:nvGraphicFramePr>
        <p:xfrm>
          <a:off x="3232028"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6"/>
                  </a:ext>
                </a:extLst>
              </a:tr>
            </a:tbl>
          </a:graphicData>
        </a:graphic>
      </p:graphicFrame>
      <p:sp>
        <p:nvSpPr>
          <p:cNvPr id="15" name="TextBox 14">
            <a:extLst>
              <a:ext uri="{FF2B5EF4-FFF2-40B4-BE49-F238E27FC236}">
                <a16:creationId xmlns:a16="http://schemas.microsoft.com/office/drawing/2014/main" id="{FFCDE303-F3E5-42EC-9E37-F159AFD0DB7F}"/>
              </a:ext>
            </a:extLst>
          </p:cNvPr>
          <p:cNvSpPr txBox="1"/>
          <p:nvPr/>
        </p:nvSpPr>
        <p:spPr>
          <a:xfrm>
            <a:off x="6036786" y="3823268"/>
            <a:ext cx="3052516" cy="1815882"/>
          </a:xfrm>
          <a:prstGeom prst="rect">
            <a:avLst/>
          </a:prstGeom>
          <a:noFill/>
        </p:spPr>
        <p:txBody>
          <a:bodyPr wrap="square" rtlCol="0">
            <a:spAutoFit/>
          </a:bodyPr>
          <a:lstStyle/>
          <a:p>
            <a:r>
              <a:rPr lang="en-US" sz="2800" dirty="0"/>
              <a:t>The rightmost and bottom columns are not processed!</a:t>
            </a:r>
          </a:p>
        </p:txBody>
      </p:sp>
    </p:spTree>
    <p:extLst>
      <p:ext uri="{BB962C8B-B14F-4D97-AF65-F5344CB8AC3E}">
        <p14:creationId xmlns:p14="http://schemas.microsoft.com/office/powerpoint/2010/main" val="40320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B059-E35B-418C-896F-003CE083F222}"/>
              </a:ext>
            </a:extLst>
          </p:cNvPr>
          <p:cNvSpPr>
            <a:spLocks noGrp="1"/>
          </p:cNvSpPr>
          <p:nvPr>
            <p:ph type="title"/>
          </p:nvPr>
        </p:nvSpPr>
        <p:spPr/>
        <p:txBody>
          <a:bodyPr/>
          <a:lstStyle/>
          <a:p>
            <a:r>
              <a:rPr lang="en-US" dirty="0"/>
              <a:t>Solution: Add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DA6A7D-74DC-4C90-90B0-C2813B96828A}"/>
                  </a:ext>
                </a:extLst>
              </p:cNvPr>
              <p:cNvSpPr>
                <a:spLocks noGrp="1"/>
              </p:cNvSpPr>
              <p:nvPr>
                <p:ph idx="1"/>
              </p:nvPr>
            </p:nvSpPr>
            <p:spPr/>
            <p:txBody>
              <a:bodyPr/>
              <a:lstStyle/>
              <a:p>
                <a:r>
                  <a:rPr lang="en-US" sz="3200" spc="-5" dirty="0"/>
                  <a:t>7x7 input</a:t>
                </a:r>
                <a:r>
                  <a:rPr lang="en-US" sz="3200" spc="-20" dirty="0"/>
                  <a:t>, </a:t>
                </a:r>
                <a:r>
                  <a:rPr lang="en-US" sz="3200" spc="-5" dirty="0"/>
                  <a:t>3x3</a:t>
                </a:r>
                <a:r>
                  <a:rPr lang="en-US" sz="3200" spc="-40" dirty="0"/>
                  <a:t> </a:t>
                </a:r>
                <a:r>
                  <a:rPr lang="en-US" sz="3200" spc="-5" dirty="0"/>
                  <a:t>filter, </a:t>
                </a:r>
                <a:r>
                  <a:rPr lang="en-US" spc="-5" dirty="0"/>
                  <a:t>stride=3, zero padding w. 1  </a:t>
                </a:r>
                <a14:m>
                  <m:oMath xmlns:m="http://schemas.openxmlformats.org/officeDocument/2006/math">
                    <m:r>
                      <a:rPr lang="en-US" sz="3200" b="0" i="1" spc="-5" smtClean="0">
                        <a:latin typeface="Cambria Math" panose="02040503050406030204" pitchFamily="18" charset="0"/>
                      </a:rPr>
                      <m:t>⇒</m:t>
                    </m:r>
                  </m:oMath>
                </a14:m>
                <a:r>
                  <a:rPr lang="en-US" sz="3200" spc="-5" dirty="0"/>
                  <a:t> output: 3x3</a:t>
                </a:r>
                <a:r>
                  <a:rPr lang="en-US" sz="3200" spc="-40" dirty="0"/>
                  <a:t> </a:t>
                </a:r>
                <a:r>
                  <a:rPr lang="en-US" sz="3200" spc="-5" dirty="0"/>
                  <a:t>filter</a:t>
                </a:r>
                <a:endParaRPr lang="en-SE" dirty="0"/>
              </a:p>
            </p:txBody>
          </p:sp>
        </mc:Choice>
        <mc:Fallback xmlns="">
          <p:sp>
            <p:nvSpPr>
              <p:cNvPr id="3" name="Content Placeholder 2">
                <a:extLst>
                  <a:ext uri="{FF2B5EF4-FFF2-40B4-BE49-F238E27FC236}">
                    <a16:creationId xmlns:a16="http://schemas.microsoft.com/office/drawing/2014/main" id="{6EDA6A7D-74DC-4C90-90B0-C2813B96828A}"/>
                  </a:ext>
                </a:extLst>
              </p:cNvPr>
              <p:cNvSpPr>
                <a:spLocks noGrp="1" noRot="1" noChangeAspect="1" noMove="1" noResize="1" noEditPoints="1" noAdjustHandles="1" noChangeArrowheads="1" noChangeShapeType="1" noTextEdit="1"/>
              </p:cNvSpPr>
              <p:nvPr>
                <p:ph idx="1"/>
              </p:nvPr>
            </p:nvSpPr>
            <p:spPr>
              <a:blipFill>
                <a:blip r:embed="rId2"/>
                <a:stretch>
                  <a:fillRect l="-1704" t="-1553" r="-21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1408B35-AD7B-4DB4-8559-F05541B5DE31}"/>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graphicFrame>
        <p:nvGraphicFramePr>
          <p:cNvPr id="5" name="object 6">
            <a:extLst>
              <a:ext uri="{FF2B5EF4-FFF2-40B4-BE49-F238E27FC236}">
                <a16:creationId xmlns:a16="http://schemas.microsoft.com/office/drawing/2014/main" id="{FAD9B654-ADD1-4C0A-A2AF-0CDA754004B2}"/>
              </a:ext>
            </a:extLst>
          </p:cNvPr>
          <p:cNvGraphicFramePr>
            <a:graphicFrameLocks noGrp="1"/>
          </p:cNvGraphicFramePr>
          <p:nvPr>
            <p:extLst>
              <p:ext uri="{D42A27DB-BD31-4B8C-83A1-F6EECF244321}">
                <p14:modId xmlns:p14="http://schemas.microsoft.com/office/powerpoint/2010/main" val="3889721859"/>
              </p:ext>
            </p:extLst>
          </p:nvPr>
        </p:nvGraphicFramePr>
        <p:xfrm>
          <a:off x="313184" y="2420889"/>
          <a:ext cx="2679966" cy="3531591"/>
        </p:xfrm>
        <a:graphic>
          <a:graphicData uri="http://schemas.openxmlformats.org/drawingml/2006/table">
            <a:tbl>
              <a:tblPr firstRow="1" bandRow="1">
                <a:tableStyleId>{2D5ABB26-0587-4C30-8999-92F81FD0307C}</a:tableStyleId>
              </a:tblPr>
              <a:tblGrid>
                <a:gridCol w="297774">
                  <a:extLst>
                    <a:ext uri="{9D8B030D-6E8A-4147-A177-3AD203B41FA5}">
                      <a16:colId xmlns:a16="http://schemas.microsoft.com/office/drawing/2014/main" val="20000"/>
                    </a:ext>
                  </a:extLst>
                </a:gridCol>
                <a:gridCol w="297774">
                  <a:extLst>
                    <a:ext uri="{9D8B030D-6E8A-4147-A177-3AD203B41FA5}">
                      <a16:colId xmlns:a16="http://schemas.microsoft.com/office/drawing/2014/main" val="20001"/>
                    </a:ext>
                  </a:extLst>
                </a:gridCol>
                <a:gridCol w="297774">
                  <a:extLst>
                    <a:ext uri="{9D8B030D-6E8A-4147-A177-3AD203B41FA5}">
                      <a16:colId xmlns:a16="http://schemas.microsoft.com/office/drawing/2014/main" val="20002"/>
                    </a:ext>
                  </a:extLst>
                </a:gridCol>
                <a:gridCol w="297774">
                  <a:extLst>
                    <a:ext uri="{9D8B030D-6E8A-4147-A177-3AD203B41FA5}">
                      <a16:colId xmlns:a16="http://schemas.microsoft.com/office/drawing/2014/main" val="20003"/>
                    </a:ext>
                  </a:extLst>
                </a:gridCol>
                <a:gridCol w="297774">
                  <a:extLst>
                    <a:ext uri="{9D8B030D-6E8A-4147-A177-3AD203B41FA5}">
                      <a16:colId xmlns:a16="http://schemas.microsoft.com/office/drawing/2014/main" val="20004"/>
                    </a:ext>
                  </a:extLst>
                </a:gridCol>
                <a:gridCol w="297774">
                  <a:extLst>
                    <a:ext uri="{9D8B030D-6E8A-4147-A177-3AD203B41FA5}">
                      <a16:colId xmlns:a16="http://schemas.microsoft.com/office/drawing/2014/main" val="20005"/>
                    </a:ext>
                  </a:extLst>
                </a:gridCol>
                <a:gridCol w="297774">
                  <a:extLst>
                    <a:ext uri="{9D8B030D-6E8A-4147-A177-3AD203B41FA5}">
                      <a16:colId xmlns:a16="http://schemas.microsoft.com/office/drawing/2014/main" val="20006"/>
                    </a:ext>
                  </a:extLst>
                </a:gridCol>
                <a:gridCol w="297774">
                  <a:extLst>
                    <a:ext uri="{9D8B030D-6E8A-4147-A177-3AD203B41FA5}">
                      <a16:colId xmlns:a16="http://schemas.microsoft.com/office/drawing/2014/main" val="20007"/>
                    </a:ext>
                  </a:extLst>
                </a:gridCol>
                <a:gridCol w="297774">
                  <a:extLst>
                    <a:ext uri="{9D8B030D-6E8A-4147-A177-3AD203B41FA5}">
                      <a16:colId xmlns:a16="http://schemas.microsoft.com/office/drawing/2014/main" val="20008"/>
                    </a:ext>
                  </a:extLst>
                </a:gridCol>
              </a:tblGrid>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0"/>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1"/>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2"/>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graphicFrame>
        <p:nvGraphicFramePr>
          <p:cNvPr id="6" name="object 6">
            <a:extLst>
              <a:ext uri="{FF2B5EF4-FFF2-40B4-BE49-F238E27FC236}">
                <a16:creationId xmlns:a16="http://schemas.microsoft.com/office/drawing/2014/main" id="{6FDA5D55-9348-4CC6-BA83-44CBF161FF1A}"/>
              </a:ext>
            </a:extLst>
          </p:cNvPr>
          <p:cNvGraphicFramePr>
            <a:graphicFrameLocks noGrp="1"/>
          </p:cNvGraphicFramePr>
          <p:nvPr>
            <p:extLst>
              <p:ext uri="{D42A27DB-BD31-4B8C-83A1-F6EECF244321}">
                <p14:modId xmlns:p14="http://schemas.microsoft.com/office/powerpoint/2010/main" val="1566415953"/>
              </p:ext>
            </p:extLst>
          </p:nvPr>
        </p:nvGraphicFramePr>
        <p:xfrm>
          <a:off x="3234680" y="2420889"/>
          <a:ext cx="2679966" cy="3531591"/>
        </p:xfrm>
        <a:graphic>
          <a:graphicData uri="http://schemas.openxmlformats.org/drawingml/2006/table">
            <a:tbl>
              <a:tblPr firstRow="1" bandRow="1">
                <a:tableStyleId>{2D5ABB26-0587-4C30-8999-92F81FD0307C}</a:tableStyleId>
              </a:tblPr>
              <a:tblGrid>
                <a:gridCol w="297774">
                  <a:extLst>
                    <a:ext uri="{9D8B030D-6E8A-4147-A177-3AD203B41FA5}">
                      <a16:colId xmlns:a16="http://schemas.microsoft.com/office/drawing/2014/main" val="20000"/>
                    </a:ext>
                  </a:extLst>
                </a:gridCol>
                <a:gridCol w="297774">
                  <a:extLst>
                    <a:ext uri="{9D8B030D-6E8A-4147-A177-3AD203B41FA5}">
                      <a16:colId xmlns:a16="http://schemas.microsoft.com/office/drawing/2014/main" val="20001"/>
                    </a:ext>
                  </a:extLst>
                </a:gridCol>
                <a:gridCol w="297774">
                  <a:extLst>
                    <a:ext uri="{9D8B030D-6E8A-4147-A177-3AD203B41FA5}">
                      <a16:colId xmlns:a16="http://schemas.microsoft.com/office/drawing/2014/main" val="20002"/>
                    </a:ext>
                  </a:extLst>
                </a:gridCol>
                <a:gridCol w="297774">
                  <a:extLst>
                    <a:ext uri="{9D8B030D-6E8A-4147-A177-3AD203B41FA5}">
                      <a16:colId xmlns:a16="http://schemas.microsoft.com/office/drawing/2014/main" val="20003"/>
                    </a:ext>
                  </a:extLst>
                </a:gridCol>
                <a:gridCol w="297774">
                  <a:extLst>
                    <a:ext uri="{9D8B030D-6E8A-4147-A177-3AD203B41FA5}">
                      <a16:colId xmlns:a16="http://schemas.microsoft.com/office/drawing/2014/main" val="20004"/>
                    </a:ext>
                  </a:extLst>
                </a:gridCol>
                <a:gridCol w="297774">
                  <a:extLst>
                    <a:ext uri="{9D8B030D-6E8A-4147-A177-3AD203B41FA5}">
                      <a16:colId xmlns:a16="http://schemas.microsoft.com/office/drawing/2014/main" val="20005"/>
                    </a:ext>
                  </a:extLst>
                </a:gridCol>
                <a:gridCol w="297774">
                  <a:extLst>
                    <a:ext uri="{9D8B030D-6E8A-4147-A177-3AD203B41FA5}">
                      <a16:colId xmlns:a16="http://schemas.microsoft.com/office/drawing/2014/main" val="20006"/>
                    </a:ext>
                  </a:extLst>
                </a:gridCol>
                <a:gridCol w="297774">
                  <a:extLst>
                    <a:ext uri="{9D8B030D-6E8A-4147-A177-3AD203B41FA5}">
                      <a16:colId xmlns:a16="http://schemas.microsoft.com/office/drawing/2014/main" val="20007"/>
                    </a:ext>
                  </a:extLst>
                </a:gridCol>
                <a:gridCol w="297774">
                  <a:extLst>
                    <a:ext uri="{9D8B030D-6E8A-4147-A177-3AD203B41FA5}">
                      <a16:colId xmlns:a16="http://schemas.microsoft.com/office/drawing/2014/main" val="20008"/>
                    </a:ext>
                  </a:extLst>
                </a:gridCol>
              </a:tblGrid>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0"/>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1"/>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2"/>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graphicFrame>
        <p:nvGraphicFramePr>
          <p:cNvPr id="7" name="object 6">
            <a:extLst>
              <a:ext uri="{FF2B5EF4-FFF2-40B4-BE49-F238E27FC236}">
                <a16:creationId xmlns:a16="http://schemas.microsoft.com/office/drawing/2014/main" id="{8D36AA11-DBFA-417C-89FB-625FBCA3A1BB}"/>
              </a:ext>
            </a:extLst>
          </p:cNvPr>
          <p:cNvGraphicFramePr>
            <a:graphicFrameLocks noGrp="1"/>
          </p:cNvGraphicFramePr>
          <p:nvPr>
            <p:extLst>
              <p:ext uri="{D42A27DB-BD31-4B8C-83A1-F6EECF244321}">
                <p14:modId xmlns:p14="http://schemas.microsoft.com/office/powerpoint/2010/main" val="2068139553"/>
              </p:ext>
            </p:extLst>
          </p:nvPr>
        </p:nvGraphicFramePr>
        <p:xfrm>
          <a:off x="6156176" y="2420888"/>
          <a:ext cx="2679966" cy="3531591"/>
        </p:xfrm>
        <a:graphic>
          <a:graphicData uri="http://schemas.openxmlformats.org/drawingml/2006/table">
            <a:tbl>
              <a:tblPr firstRow="1" bandRow="1">
                <a:tableStyleId>{2D5ABB26-0587-4C30-8999-92F81FD0307C}</a:tableStyleId>
              </a:tblPr>
              <a:tblGrid>
                <a:gridCol w="297774">
                  <a:extLst>
                    <a:ext uri="{9D8B030D-6E8A-4147-A177-3AD203B41FA5}">
                      <a16:colId xmlns:a16="http://schemas.microsoft.com/office/drawing/2014/main" val="20000"/>
                    </a:ext>
                  </a:extLst>
                </a:gridCol>
                <a:gridCol w="297774">
                  <a:extLst>
                    <a:ext uri="{9D8B030D-6E8A-4147-A177-3AD203B41FA5}">
                      <a16:colId xmlns:a16="http://schemas.microsoft.com/office/drawing/2014/main" val="20001"/>
                    </a:ext>
                  </a:extLst>
                </a:gridCol>
                <a:gridCol w="297774">
                  <a:extLst>
                    <a:ext uri="{9D8B030D-6E8A-4147-A177-3AD203B41FA5}">
                      <a16:colId xmlns:a16="http://schemas.microsoft.com/office/drawing/2014/main" val="20002"/>
                    </a:ext>
                  </a:extLst>
                </a:gridCol>
                <a:gridCol w="297774">
                  <a:extLst>
                    <a:ext uri="{9D8B030D-6E8A-4147-A177-3AD203B41FA5}">
                      <a16:colId xmlns:a16="http://schemas.microsoft.com/office/drawing/2014/main" val="20003"/>
                    </a:ext>
                  </a:extLst>
                </a:gridCol>
                <a:gridCol w="297774">
                  <a:extLst>
                    <a:ext uri="{9D8B030D-6E8A-4147-A177-3AD203B41FA5}">
                      <a16:colId xmlns:a16="http://schemas.microsoft.com/office/drawing/2014/main" val="20004"/>
                    </a:ext>
                  </a:extLst>
                </a:gridCol>
                <a:gridCol w="297774">
                  <a:extLst>
                    <a:ext uri="{9D8B030D-6E8A-4147-A177-3AD203B41FA5}">
                      <a16:colId xmlns:a16="http://schemas.microsoft.com/office/drawing/2014/main" val="20005"/>
                    </a:ext>
                  </a:extLst>
                </a:gridCol>
                <a:gridCol w="297774">
                  <a:extLst>
                    <a:ext uri="{9D8B030D-6E8A-4147-A177-3AD203B41FA5}">
                      <a16:colId xmlns:a16="http://schemas.microsoft.com/office/drawing/2014/main" val="20006"/>
                    </a:ext>
                  </a:extLst>
                </a:gridCol>
                <a:gridCol w="297774">
                  <a:extLst>
                    <a:ext uri="{9D8B030D-6E8A-4147-A177-3AD203B41FA5}">
                      <a16:colId xmlns:a16="http://schemas.microsoft.com/office/drawing/2014/main" val="20007"/>
                    </a:ext>
                  </a:extLst>
                </a:gridCol>
                <a:gridCol w="297774">
                  <a:extLst>
                    <a:ext uri="{9D8B030D-6E8A-4147-A177-3AD203B41FA5}">
                      <a16:colId xmlns:a16="http://schemas.microsoft.com/office/drawing/2014/main" val="20008"/>
                    </a:ext>
                  </a:extLst>
                </a:gridCol>
              </a:tblGrid>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5204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40FDC-FDE4-4E0D-99EF-AD7530A38134}"/>
              </a:ext>
            </a:extLst>
          </p:cNvPr>
          <p:cNvSpPr>
            <a:spLocks noGrp="1"/>
          </p:cNvSpPr>
          <p:nvPr>
            <p:ph type="title"/>
          </p:nvPr>
        </p:nvSpPr>
        <p:spPr>
          <a:xfrm>
            <a:off x="971600" y="274638"/>
            <a:ext cx="8096200" cy="868362"/>
          </a:xfrm>
        </p:spPr>
        <p:txBody>
          <a:bodyPr/>
          <a:lstStyle/>
          <a:p>
            <a:r>
              <a:rPr lang="en-US" dirty="0"/>
              <a:t>Computation of CONV Layer Sizes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966DDF-9E35-43D3-AE25-B61105E20E99}"/>
                  </a:ext>
                </a:extLst>
              </p:cNvPr>
              <p:cNvSpPr>
                <a:spLocks noGrp="1"/>
              </p:cNvSpPr>
              <p:nvPr>
                <p:ph idx="1"/>
              </p:nvPr>
            </p:nvSpPr>
            <p:spPr>
              <a:xfrm>
                <a:off x="457200" y="4883803"/>
                <a:ext cx="8229600" cy="1893294"/>
              </a:xfrm>
            </p:spPr>
            <p:txBody>
              <a:bodyPr>
                <a:normAutofit fontScale="47500" lnSpcReduction="20000"/>
              </a:bodyPr>
              <a:lstStyle/>
              <a:p>
                <a:r>
                  <a:rPr lang="en-US" spc="-5" dirty="0">
                    <a:latin typeface="Arial"/>
                    <a:cs typeface="Arial"/>
                  </a:rPr>
                  <a:t>If input has square shape, then we denote </a:t>
                </a:r>
                <a14:m>
                  <m:oMath xmlns:m="http://schemas.openxmlformats.org/officeDocument/2006/math">
                    <m:sSub>
                      <m:sSubPr>
                        <m:ctrlPr>
                          <a:rPr lang="en-US" i="1" spc="-5">
                            <a:latin typeface="Cambria Math" panose="02040503050406030204" pitchFamily="18" charset="0"/>
                            <a:cs typeface="Arial"/>
                          </a:rPr>
                        </m:ctrlPr>
                      </m:sSubPr>
                      <m:e>
                        <m:r>
                          <a:rPr lang="en-US" i="1" spc="-5">
                            <a:latin typeface="Cambria Math" panose="02040503050406030204" pitchFamily="18" charset="0"/>
                            <a:cs typeface="Arial"/>
                          </a:rPr>
                          <m:t>𝑁</m:t>
                        </m:r>
                      </m:e>
                      <m:sub>
                        <m:r>
                          <a:rPr lang="en-US" i="1" spc="-5">
                            <a:latin typeface="Cambria Math" panose="02040503050406030204" pitchFamily="18" charset="0"/>
                            <a:cs typeface="Arial"/>
                          </a:rPr>
                          <m:t>1</m:t>
                        </m:r>
                      </m:sub>
                    </m:sSub>
                    <m:r>
                      <a:rPr lang="en-US" b="0" i="1" spc="-5" smtClean="0">
                        <a:latin typeface="Cambria Math" panose="02040503050406030204" pitchFamily="18" charset="0"/>
                        <a:cs typeface="Arial"/>
                      </a:rPr>
                      <m:t>=</m:t>
                    </m:r>
                    <m:sSub>
                      <m:sSubPr>
                        <m:ctrlPr>
                          <a:rPr lang="en-US" b="0" i="1" spc="-5" smtClean="0">
                            <a:latin typeface="Cambria Math" panose="02040503050406030204" pitchFamily="18" charset="0"/>
                            <a:cs typeface="Arial"/>
                          </a:rPr>
                        </m:ctrlPr>
                      </m:sSubPr>
                      <m:e>
                        <m:r>
                          <a:rPr lang="en-US" b="0" i="1" spc="-5" smtClean="0">
                            <a:latin typeface="Cambria Math" panose="02040503050406030204" pitchFamily="18" charset="0"/>
                            <a:cs typeface="Arial"/>
                          </a:rPr>
                          <m:t>𝑊</m:t>
                        </m:r>
                      </m:e>
                      <m:sub>
                        <m:r>
                          <a:rPr lang="en-US" b="0" i="1" spc="-5" smtClean="0">
                            <a:latin typeface="Cambria Math" panose="02040503050406030204" pitchFamily="18" charset="0"/>
                            <a:cs typeface="Arial"/>
                          </a:rPr>
                          <m:t>1</m:t>
                        </m:r>
                      </m:sub>
                    </m:sSub>
                    <m:r>
                      <a:rPr lang="en-US" b="0" i="1" spc="-5" smtClean="0">
                        <a:latin typeface="Cambria Math" panose="02040503050406030204" pitchFamily="18" charset="0"/>
                        <a:cs typeface="Arial"/>
                      </a:rPr>
                      <m:t>=</m:t>
                    </m:r>
                    <m:sSub>
                      <m:sSubPr>
                        <m:ctrlPr>
                          <a:rPr lang="en-US" b="0" i="1" spc="-5" smtClean="0">
                            <a:latin typeface="Cambria Math" panose="02040503050406030204" pitchFamily="18" charset="0"/>
                            <a:cs typeface="Arial"/>
                          </a:rPr>
                        </m:ctrlPr>
                      </m:sSubPr>
                      <m:e>
                        <m:r>
                          <a:rPr lang="en-US" b="0" i="1" spc="-5" smtClean="0">
                            <a:latin typeface="Cambria Math" panose="02040503050406030204" pitchFamily="18" charset="0"/>
                            <a:cs typeface="Arial"/>
                          </a:rPr>
                          <m:t>𝐻</m:t>
                        </m:r>
                      </m:e>
                      <m:sub>
                        <m:r>
                          <a:rPr lang="en-US" b="0" i="1" spc="-5" smtClean="0">
                            <a:latin typeface="Cambria Math" panose="02040503050406030204" pitchFamily="18" charset="0"/>
                            <a:cs typeface="Arial"/>
                          </a:rPr>
                          <m:t>1</m:t>
                        </m:r>
                      </m:sub>
                    </m:sSub>
                  </m:oMath>
                </a14:m>
                <a:r>
                  <a:rPr lang="en-US" sz="3200" spc="-5" dirty="0">
                    <a:latin typeface="Arial"/>
                    <a:cs typeface="Arial"/>
                  </a:rPr>
                  <a:t>; a filter is assumed to have square </a:t>
                </a:r>
                <a:r>
                  <a:rPr lang="en-US" spc="-5" dirty="0">
                    <a:cs typeface="Arial"/>
                  </a:rPr>
                  <a:t>shape</a:t>
                </a:r>
              </a:p>
              <a:p>
                <a:r>
                  <a:rPr lang="en-US" dirty="0"/>
                  <a:t>Each filter always has the same 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a14:m>
                <a:r>
                  <a:rPr lang="en-US" dirty="0"/>
                  <a:t> as its input volume, and the number of filters </a:t>
                </a:r>
                <a14:m>
                  <m:oMath xmlns:m="http://schemas.openxmlformats.org/officeDocument/2006/math">
                    <m:r>
                      <a:rPr lang="en-US" b="0" i="1" smtClean="0">
                        <a:latin typeface="Cambria Math" panose="02040503050406030204" pitchFamily="18" charset="0"/>
                      </a:rPr>
                      <m:t>𝐾</m:t>
                    </m:r>
                  </m:oMath>
                </a14:m>
                <a:r>
                  <a:rPr lang="en-US" dirty="0"/>
                  <a:t> always equals the depth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of its output volume</a:t>
                </a:r>
              </a:p>
              <a:p>
                <a:r>
                  <a:rPr lang="en-US" sz="3200" spc="-5" dirty="0">
                    <a:latin typeface="Arial"/>
                    <a:cs typeface="Arial"/>
                  </a:rPr>
                  <a:t>In practice, it is common to have stride </a:t>
                </a:r>
                <a14:m>
                  <m:oMath xmlns:m="http://schemas.openxmlformats.org/officeDocument/2006/math">
                    <m:r>
                      <a:rPr lang="en-US" sz="3200" b="0" i="1" spc="-5" dirty="0" smtClean="0">
                        <a:latin typeface="Cambria Math" panose="02040503050406030204" pitchFamily="18" charset="0"/>
                        <a:cs typeface="Arial"/>
                      </a:rPr>
                      <m:t>𝑆</m:t>
                    </m:r>
                    <m:r>
                      <a:rPr lang="en-US" sz="3200" b="0" i="1" spc="-5" dirty="0" smtClean="0">
                        <a:latin typeface="Cambria Math" panose="02040503050406030204" pitchFamily="18" charset="0"/>
                        <a:cs typeface="Arial"/>
                      </a:rPr>
                      <m:t>=1</m:t>
                    </m:r>
                  </m:oMath>
                </a14:m>
                <a:r>
                  <a:rPr lang="en-US" sz="3200" spc="-5" dirty="0">
                    <a:latin typeface="Arial"/>
                    <a:cs typeface="Arial"/>
                  </a:rPr>
                  <a:t>, filter size </a:t>
                </a:r>
                <a14:m>
                  <m:oMath xmlns:m="http://schemas.openxmlformats.org/officeDocument/2006/math">
                    <m:r>
                      <a:rPr lang="en-US" sz="3200" i="1" spc="-5" dirty="0" smtClean="0">
                        <a:latin typeface="Cambria Math" panose="02040503050406030204" pitchFamily="18" charset="0"/>
                        <a:cs typeface="Arial"/>
                      </a:rPr>
                      <m:t>𝐹</m:t>
                    </m:r>
                    <m:r>
                      <a:rPr lang="en-US" sz="3200" b="0" i="1" spc="-5" dirty="0" smtClean="0">
                        <a:latin typeface="Cambria Math" panose="02040503050406030204" pitchFamily="18" charset="0"/>
                        <a:cs typeface="Arial"/>
                      </a:rPr>
                      <m:t>×</m:t>
                    </m:r>
                    <m:r>
                      <a:rPr lang="en-US" sz="3200" i="1" spc="-5" dirty="0" smtClean="0">
                        <a:latin typeface="Cambria Math" panose="02040503050406030204" pitchFamily="18" charset="0"/>
                        <a:cs typeface="Arial"/>
                      </a:rPr>
                      <m:t>𝐹</m:t>
                    </m:r>
                  </m:oMath>
                </a14:m>
                <a:r>
                  <a:rPr lang="en-US" sz="3200" spc="-5" dirty="0">
                    <a:latin typeface="Arial"/>
                    <a:cs typeface="Arial"/>
                  </a:rPr>
                  <a:t>, and </a:t>
                </a:r>
                <a:r>
                  <a:rPr lang="en-US" spc="-5" dirty="0">
                    <a:cs typeface="Arial"/>
                  </a:rPr>
                  <a:t>zero-pad </a:t>
                </a:r>
                <a14:m>
                  <m:oMath xmlns:m="http://schemas.openxmlformats.org/officeDocument/2006/math">
                    <m:r>
                      <a:rPr lang="en-US" b="0" i="1" spc="-5" smtClean="0">
                        <a:latin typeface="Cambria Math" panose="02040503050406030204" pitchFamily="18" charset="0"/>
                        <a:cs typeface="Arial"/>
                      </a:rPr>
                      <m:t>𝑃</m:t>
                    </m:r>
                    <m:r>
                      <a:rPr lang="en-US" b="0" i="1" spc="-5" smtClean="0">
                        <a:latin typeface="Cambria Math" panose="02040503050406030204" pitchFamily="18" charset="0"/>
                        <a:cs typeface="Arial"/>
                      </a:rPr>
                      <m:t>=</m:t>
                    </m:r>
                    <m:f>
                      <m:fPr>
                        <m:ctrlPr>
                          <a:rPr lang="en-US" i="1" spc="-5">
                            <a:latin typeface="Cambria Math" panose="02040503050406030204" pitchFamily="18" charset="0"/>
                            <a:cs typeface="Arial"/>
                          </a:rPr>
                        </m:ctrlPr>
                      </m:fPr>
                      <m:num>
                        <m:r>
                          <a:rPr lang="en-US" b="0" i="1" spc="-5" smtClean="0">
                            <a:latin typeface="Cambria Math" panose="02040503050406030204" pitchFamily="18" charset="0"/>
                            <a:cs typeface="Arial"/>
                          </a:rPr>
                          <m:t>1</m:t>
                        </m:r>
                      </m:num>
                      <m:den>
                        <m:r>
                          <a:rPr lang="en-US" i="1" spc="-5">
                            <a:latin typeface="Cambria Math" panose="02040503050406030204" pitchFamily="18" charset="0"/>
                            <a:cs typeface="Arial"/>
                          </a:rPr>
                          <m:t>2</m:t>
                        </m:r>
                      </m:den>
                    </m:f>
                    <m:r>
                      <a:rPr lang="en-US" b="0" i="1" spc="-5" smtClean="0">
                        <a:latin typeface="Cambria Math" panose="02040503050406030204" pitchFamily="18" charset="0"/>
                        <a:cs typeface="Arial"/>
                      </a:rPr>
                      <m:t>(</m:t>
                    </m:r>
                    <m:r>
                      <a:rPr lang="en-US" i="1" spc="-5">
                        <a:latin typeface="Cambria Math" panose="02040503050406030204" pitchFamily="18" charset="0"/>
                        <a:cs typeface="Arial"/>
                      </a:rPr>
                      <m:t>𝐹</m:t>
                    </m:r>
                    <m:r>
                      <a:rPr lang="en-US" i="1" spc="-5">
                        <a:latin typeface="Cambria Math" panose="02040503050406030204" pitchFamily="18" charset="0"/>
                        <a:cs typeface="Arial"/>
                      </a:rPr>
                      <m:t>−1)</m:t>
                    </m:r>
                  </m:oMath>
                </a14:m>
                <a:r>
                  <a:rPr lang="en-US" dirty="0"/>
                  <a:t>. Then </a:t>
                </a:r>
                <a:r>
                  <a:rPr lang="en-US" b="0" dirty="0"/>
                  <a:t>output activation map has same spatial size as input. </a:t>
                </a:r>
                <a:r>
                  <a:rPr lang="en-US" altLang="zh-CN" dirty="0"/>
                  <a:t>This is called “same padding” </a:t>
                </a:r>
                <a:endParaRPr lang="en-US" b="0" dirty="0"/>
              </a:p>
              <a:p>
                <a:pPr lvl="1"/>
                <a14:m>
                  <m:oMath xmlns:m="http://schemas.openxmlformats.org/officeDocument/2006/math">
                    <m:sSub>
                      <m:sSubPr>
                        <m:ctrlPr>
                          <a:rPr lang="en-US" sz="2900" b="0" i="1" smtClean="0">
                            <a:latin typeface="Cambria Math" panose="02040503050406030204" pitchFamily="18" charset="0"/>
                          </a:rPr>
                        </m:ctrlPr>
                      </m:sSubPr>
                      <m:e>
                        <m:r>
                          <m:rPr>
                            <m:sty m:val="p"/>
                          </m:rPr>
                          <a:rPr lang="en-US" sz="2900" b="0" i="0" smtClean="0">
                            <a:latin typeface="Cambria Math" panose="02040503050406030204" pitchFamily="18" charset="0"/>
                          </a:rPr>
                          <m:t>W</m:t>
                        </m:r>
                      </m:e>
                      <m:sub>
                        <m:r>
                          <a:rPr lang="en-US" sz="2900" b="0" i="0" smtClean="0">
                            <a:latin typeface="Cambria Math" panose="02040503050406030204" pitchFamily="18" charset="0"/>
                          </a:rPr>
                          <m:t>2</m:t>
                        </m:r>
                      </m:sub>
                    </m:sSub>
                    <m:r>
                      <a:rPr lang="en-US" sz="2900" b="0" i="0" smtClean="0">
                        <a:latin typeface="Cambria Math" panose="02040503050406030204" pitchFamily="18" charset="0"/>
                      </a:rPr>
                      <m:t>=</m:t>
                    </m:r>
                    <m:f>
                      <m:fPr>
                        <m:ctrlPr>
                          <a:rPr lang="en-US" sz="2900" b="0" i="1" smtClean="0">
                            <a:latin typeface="Cambria Math" panose="02040503050406030204" pitchFamily="18" charset="0"/>
                          </a:rPr>
                        </m:ctrlPr>
                      </m:fPr>
                      <m:num>
                        <m:r>
                          <a:rPr lang="en-US" sz="2900" b="0" i="1" smtClean="0">
                            <a:latin typeface="Cambria Math" panose="02040503050406030204" pitchFamily="18" charset="0"/>
                          </a:rPr>
                          <m:t>1</m:t>
                        </m:r>
                      </m:num>
                      <m:den>
                        <m:r>
                          <a:rPr lang="en-US" sz="2900" b="0" i="1" smtClean="0">
                            <a:latin typeface="Cambria Math" panose="02040503050406030204" pitchFamily="18" charset="0"/>
                          </a:rPr>
                          <m:t>𝑆</m:t>
                        </m:r>
                      </m:den>
                    </m:f>
                    <m:d>
                      <m:dPr>
                        <m:ctrlPr>
                          <a:rPr lang="en-US" sz="2900" b="0" i="1" smtClean="0">
                            <a:latin typeface="Cambria Math" panose="02040503050406030204" pitchFamily="18" charset="0"/>
                          </a:rPr>
                        </m:ctrlPr>
                      </m:dPr>
                      <m:e>
                        <m:sSub>
                          <m:sSubPr>
                            <m:ctrlPr>
                              <a:rPr lang="en-US" sz="2900" b="0" i="1" smtClean="0">
                                <a:latin typeface="Cambria Math" panose="02040503050406030204" pitchFamily="18" charset="0"/>
                              </a:rPr>
                            </m:ctrlPr>
                          </m:sSubPr>
                          <m:e>
                            <m:r>
                              <a:rPr lang="en-US" sz="2900" b="0" i="1" smtClean="0">
                                <a:latin typeface="Cambria Math" panose="02040503050406030204" pitchFamily="18" charset="0"/>
                              </a:rPr>
                              <m:t>𝑊</m:t>
                            </m:r>
                          </m:e>
                          <m:sub>
                            <m:r>
                              <a:rPr lang="en-US" sz="2900" b="0" i="1" smtClean="0">
                                <a:latin typeface="Cambria Math" panose="02040503050406030204" pitchFamily="18" charset="0"/>
                              </a:rPr>
                              <m:t>1</m:t>
                            </m:r>
                          </m:sub>
                        </m:sSub>
                        <m:r>
                          <a:rPr lang="en-US" sz="2900" b="0" i="1" smtClean="0">
                            <a:latin typeface="Cambria Math" panose="02040503050406030204" pitchFamily="18" charset="0"/>
                          </a:rPr>
                          <m:t>+2</m:t>
                        </m:r>
                        <m:r>
                          <a:rPr lang="en-US" sz="2900" b="0" i="1" smtClean="0">
                            <a:latin typeface="Cambria Math" panose="02040503050406030204" pitchFamily="18" charset="0"/>
                          </a:rPr>
                          <m:t>𝑃</m:t>
                        </m:r>
                        <m:r>
                          <a:rPr lang="en-US" sz="2900" i="1">
                            <a:latin typeface="Cambria Math" panose="02040503050406030204" pitchFamily="18" charset="0"/>
                          </a:rPr>
                          <m:t>−</m:t>
                        </m:r>
                        <m:r>
                          <a:rPr lang="en-US" sz="2900" i="1">
                            <a:latin typeface="Cambria Math" panose="02040503050406030204" pitchFamily="18" charset="0"/>
                          </a:rPr>
                          <m:t>𝐹</m:t>
                        </m:r>
                      </m:e>
                    </m:d>
                    <m:r>
                      <a:rPr lang="en-US" sz="2900" b="0" i="0" dirty="0" smtClean="0">
                        <a:latin typeface="Cambria Math" panose="02040503050406030204" pitchFamily="18" charset="0"/>
                      </a:rPr>
                      <m:t>+</m:t>
                    </m:r>
                    <m:r>
                      <a:rPr lang="en-US" sz="2900" b="0" i="1" dirty="0" smtClean="0">
                        <a:latin typeface="Cambria Math" panose="02040503050406030204" pitchFamily="18" charset="0"/>
                      </a:rPr>
                      <m:t>1=</m:t>
                    </m:r>
                    <m:f>
                      <m:fPr>
                        <m:ctrlPr>
                          <a:rPr lang="en-US" sz="2900" i="1">
                            <a:latin typeface="Cambria Math" panose="02040503050406030204" pitchFamily="18" charset="0"/>
                          </a:rPr>
                        </m:ctrlPr>
                      </m:fPr>
                      <m:num>
                        <m:r>
                          <a:rPr lang="en-US" sz="2900" i="1">
                            <a:latin typeface="Cambria Math" panose="02040503050406030204" pitchFamily="18" charset="0"/>
                          </a:rPr>
                          <m:t>1</m:t>
                        </m:r>
                      </m:num>
                      <m:den>
                        <m:r>
                          <a:rPr lang="en-US" sz="2900" b="0" i="1" smtClean="0">
                            <a:latin typeface="Cambria Math" panose="02040503050406030204" pitchFamily="18" charset="0"/>
                          </a:rPr>
                          <m:t>1</m:t>
                        </m:r>
                      </m:den>
                    </m:f>
                    <m:d>
                      <m:dPr>
                        <m:ctrlPr>
                          <a:rPr lang="en-US" sz="2900" i="1">
                            <a:latin typeface="Cambria Math" panose="02040503050406030204" pitchFamily="18" charset="0"/>
                          </a:rPr>
                        </m:ctrlPr>
                      </m:dPr>
                      <m:e>
                        <m:sSub>
                          <m:sSubPr>
                            <m:ctrlPr>
                              <a:rPr lang="en-US" sz="2900" b="0" i="1" smtClean="0">
                                <a:latin typeface="Cambria Math" panose="02040503050406030204" pitchFamily="18" charset="0"/>
                              </a:rPr>
                            </m:ctrlPr>
                          </m:sSubPr>
                          <m:e>
                            <m:r>
                              <a:rPr lang="en-US" sz="2900" b="0" i="1" smtClean="0">
                                <a:latin typeface="Cambria Math" panose="02040503050406030204" pitchFamily="18" charset="0"/>
                              </a:rPr>
                              <m:t>𝑊</m:t>
                            </m:r>
                          </m:e>
                          <m:sub>
                            <m:r>
                              <a:rPr lang="en-US" sz="2900" b="0" i="1" smtClean="0">
                                <a:latin typeface="Cambria Math" panose="02040503050406030204" pitchFamily="18" charset="0"/>
                              </a:rPr>
                              <m:t>1</m:t>
                            </m:r>
                          </m:sub>
                        </m:sSub>
                        <m:r>
                          <a:rPr lang="en-US" sz="2900" i="1">
                            <a:latin typeface="Cambria Math" panose="02040503050406030204" pitchFamily="18" charset="0"/>
                          </a:rPr>
                          <m:t>+</m:t>
                        </m:r>
                        <m:r>
                          <a:rPr lang="en-US" sz="2900" b="0" i="1" smtClean="0">
                            <a:latin typeface="Cambria Math" panose="02040503050406030204" pitchFamily="18" charset="0"/>
                          </a:rPr>
                          <m:t>𝐹</m:t>
                        </m:r>
                        <m:r>
                          <a:rPr lang="en-US" sz="2900" b="0" i="1" smtClean="0">
                            <a:latin typeface="Cambria Math" panose="02040503050406030204" pitchFamily="18" charset="0"/>
                          </a:rPr>
                          <m:t>−1−</m:t>
                        </m:r>
                        <m:r>
                          <a:rPr lang="en-US" sz="2900" i="1">
                            <a:latin typeface="Cambria Math" panose="02040503050406030204" pitchFamily="18" charset="0"/>
                          </a:rPr>
                          <m:t>𝐹</m:t>
                        </m:r>
                      </m:e>
                    </m:d>
                    <m:r>
                      <a:rPr lang="en-US" sz="2900" dirty="0">
                        <a:latin typeface="Cambria Math" panose="02040503050406030204" pitchFamily="18" charset="0"/>
                      </a:rPr>
                      <m:t>+</m:t>
                    </m:r>
                    <m:r>
                      <a:rPr lang="en-US" sz="2900" i="1" dirty="0">
                        <a:latin typeface="Cambria Math" panose="02040503050406030204" pitchFamily="18" charset="0"/>
                      </a:rPr>
                      <m:t>1</m:t>
                    </m:r>
                    <m:r>
                      <a:rPr lang="en-US" sz="2900" b="0" i="1" dirty="0" smtClean="0">
                        <a:latin typeface="Cambria Math" panose="02040503050406030204" pitchFamily="18" charset="0"/>
                      </a:rPr>
                      <m:t>=</m:t>
                    </m:r>
                    <m:sSub>
                      <m:sSubPr>
                        <m:ctrlPr>
                          <a:rPr lang="en-US" sz="2900" b="0" i="1" dirty="0" smtClean="0">
                            <a:latin typeface="Cambria Math" panose="02040503050406030204" pitchFamily="18" charset="0"/>
                          </a:rPr>
                        </m:ctrlPr>
                      </m:sSubPr>
                      <m:e>
                        <m:r>
                          <a:rPr lang="en-US" sz="2900" b="0" i="1" dirty="0" smtClean="0">
                            <a:latin typeface="Cambria Math" panose="02040503050406030204" pitchFamily="18" charset="0"/>
                          </a:rPr>
                          <m:t>𝑊</m:t>
                        </m:r>
                      </m:e>
                      <m:sub>
                        <m:r>
                          <a:rPr lang="en-US" sz="2900" b="0" i="1" dirty="0" smtClean="0">
                            <a:latin typeface="Cambria Math" panose="02040503050406030204" pitchFamily="18" charset="0"/>
                          </a:rPr>
                          <m:t>1</m:t>
                        </m:r>
                      </m:sub>
                    </m:sSub>
                  </m:oMath>
                </a14:m>
                <a:r>
                  <a:rPr lang="en-US" sz="2900" dirty="0"/>
                  <a:t>; similarly, </a:t>
                </a:r>
                <a14:m>
                  <m:oMath xmlns:m="http://schemas.openxmlformats.org/officeDocument/2006/math">
                    <m:sSub>
                      <m:sSubPr>
                        <m:ctrlPr>
                          <a:rPr lang="en-US" sz="2900" i="1" dirty="0">
                            <a:latin typeface="Cambria Math" panose="02040503050406030204" pitchFamily="18" charset="0"/>
                          </a:rPr>
                        </m:ctrlPr>
                      </m:sSubPr>
                      <m:e>
                        <m:r>
                          <a:rPr lang="en-US" sz="2900" dirty="0">
                            <a:latin typeface="Cambria Math" panose="02040503050406030204" pitchFamily="18" charset="0"/>
                          </a:rPr>
                          <m:t>𝐻</m:t>
                        </m:r>
                      </m:e>
                      <m:sub>
                        <m:r>
                          <a:rPr lang="en-US" sz="2900" dirty="0">
                            <a:latin typeface="Cambria Math" panose="02040503050406030204" pitchFamily="18" charset="0"/>
                          </a:rPr>
                          <m:t>2</m:t>
                        </m:r>
                      </m:sub>
                    </m:sSub>
                    <m:r>
                      <a:rPr lang="en-US" sz="2900" dirty="0">
                        <a:latin typeface="Cambria Math" panose="02040503050406030204" pitchFamily="18" charset="0"/>
                      </a:rPr>
                      <m:t>=</m:t>
                    </m:r>
                    <m:sSub>
                      <m:sSubPr>
                        <m:ctrlPr>
                          <a:rPr lang="en-US" sz="2900" i="1" dirty="0">
                            <a:latin typeface="Cambria Math" panose="02040503050406030204" pitchFamily="18" charset="0"/>
                          </a:rPr>
                        </m:ctrlPr>
                      </m:sSubPr>
                      <m:e>
                        <m:r>
                          <a:rPr lang="en-US" sz="2900" dirty="0">
                            <a:latin typeface="Cambria Math" panose="02040503050406030204" pitchFamily="18" charset="0"/>
                          </a:rPr>
                          <m:t>𝐻</m:t>
                        </m:r>
                      </m:e>
                      <m:sub>
                        <m:r>
                          <a:rPr lang="en-US" sz="2900" dirty="0">
                            <a:latin typeface="Cambria Math" panose="02040503050406030204" pitchFamily="18" charset="0"/>
                          </a:rPr>
                          <m:t>1</m:t>
                        </m:r>
                      </m:sub>
                    </m:sSub>
                  </m:oMath>
                </a14:m>
                <a:endParaRPr lang="en-US" sz="2900" dirty="0"/>
              </a:p>
              <a:p>
                <a:pPr lvl="1"/>
                <a:r>
                  <a:rPr lang="en-US" sz="2500" dirty="0">
                    <a:cs typeface="Arial"/>
                  </a:rPr>
                  <a:t>e.g., </a:t>
                </a:r>
                <a14:m>
                  <m:oMath xmlns:m="http://schemas.openxmlformats.org/officeDocument/2006/math">
                    <m:r>
                      <a:rPr lang="en-US" sz="2500" i="1" dirty="0" smtClean="0">
                        <a:latin typeface="Cambria Math" panose="02040503050406030204" pitchFamily="18" charset="0"/>
                        <a:cs typeface="Arial"/>
                      </a:rPr>
                      <m:t>𝐹</m:t>
                    </m:r>
                    <m:r>
                      <a:rPr lang="en-US" sz="2500" b="0" i="1" dirty="0" smtClean="0">
                        <a:latin typeface="Cambria Math" panose="02040503050406030204" pitchFamily="18" charset="0"/>
                        <a:cs typeface="Arial"/>
                      </a:rPr>
                      <m:t>&lt;</m:t>
                    </m:r>
                    <m:r>
                      <a:rPr lang="en-US" sz="2500" i="1" dirty="0" smtClean="0">
                        <a:latin typeface="Cambria Math" panose="02040503050406030204" pitchFamily="18" charset="0"/>
                        <a:cs typeface="Arial"/>
                      </a:rPr>
                      <m:t>3⇒</m:t>
                    </m:r>
                    <m:r>
                      <a:rPr lang="en-US" sz="2500" i="1" dirty="0">
                        <a:latin typeface="Cambria Math" panose="02040503050406030204" pitchFamily="18" charset="0"/>
                        <a:cs typeface="Arial"/>
                      </a:rPr>
                      <m:t>𝑃</m:t>
                    </m:r>
                    <m:r>
                      <a:rPr lang="en-US" sz="2500" i="1" dirty="0">
                        <a:latin typeface="Cambria Math" panose="02040503050406030204" pitchFamily="18" charset="0"/>
                        <a:cs typeface="Arial"/>
                      </a:rPr>
                      <m:t>=0</m:t>
                    </m:r>
                  </m:oMath>
                </a14:m>
                <a:r>
                  <a:rPr lang="en-US" sz="2500" dirty="0">
                    <a:cs typeface="Arial"/>
                  </a:rPr>
                  <a:t>; </a:t>
                </a:r>
                <a14:m>
                  <m:oMath xmlns:m="http://schemas.openxmlformats.org/officeDocument/2006/math">
                    <m:r>
                      <a:rPr lang="en-US" sz="2500" i="1" dirty="0" smtClean="0">
                        <a:latin typeface="Cambria Math" panose="02040503050406030204" pitchFamily="18" charset="0"/>
                        <a:cs typeface="Arial"/>
                      </a:rPr>
                      <m:t>𝐹</m:t>
                    </m:r>
                    <m:r>
                      <a:rPr lang="en-US" sz="2500" i="1" dirty="0" smtClean="0">
                        <a:latin typeface="Cambria Math" panose="02040503050406030204" pitchFamily="18" charset="0"/>
                        <a:cs typeface="Arial"/>
                      </a:rPr>
                      <m:t> =3⇒</m:t>
                    </m:r>
                    <m:r>
                      <a:rPr lang="en-US" sz="2500" b="0" i="1" dirty="0" smtClean="0">
                        <a:latin typeface="Cambria Math" panose="02040503050406030204" pitchFamily="18" charset="0"/>
                        <a:cs typeface="Arial"/>
                      </a:rPr>
                      <m:t>𝑃</m:t>
                    </m:r>
                    <m:r>
                      <a:rPr lang="en-US" sz="2500" b="0" i="1" dirty="0" smtClean="0">
                        <a:latin typeface="Cambria Math" panose="02040503050406030204" pitchFamily="18" charset="0"/>
                        <a:cs typeface="Arial"/>
                      </a:rPr>
                      <m:t>=1</m:t>
                    </m:r>
                  </m:oMath>
                </a14:m>
                <a:r>
                  <a:rPr lang="en-US" sz="2500" dirty="0">
                    <a:latin typeface="Arial"/>
                    <a:cs typeface="Arial"/>
                  </a:rPr>
                  <a:t>; </a:t>
                </a:r>
                <a14:m>
                  <m:oMath xmlns:m="http://schemas.openxmlformats.org/officeDocument/2006/math">
                    <m:r>
                      <a:rPr lang="en-US" sz="2500" i="1" dirty="0" smtClean="0">
                        <a:latin typeface="Cambria Math" panose="02040503050406030204" pitchFamily="18" charset="0"/>
                        <a:cs typeface="Arial"/>
                      </a:rPr>
                      <m:t>𝐹</m:t>
                    </m:r>
                    <m:r>
                      <a:rPr lang="en-US" sz="2500" i="1" dirty="0" smtClean="0">
                        <a:latin typeface="Cambria Math" panose="02040503050406030204" pitchFamily="18" charset="0"/>
                        <a:cs typeface="Arial"/>
                      </a:rPr>
                      <m:t> =5⇒</m:t>
                    </m:r>
                    <m:r>
                      <a:rPr lang="en-US" sz="2900" i="1" dirty="0">
                        <a:latin typeface="Cambria Math" panose="02040503050406030204" pitchFamily="18" charset="0"/>
                        <a:cs typeface="Arial"/>
                      </a:rPr>
                      <m:t>𝑃</m:t>
                    </m:r>
                    <m:r>
                      <a:rPr lang="en-US" sz="2900" i="1" dirty="0">
                        <a:latin typeface="Cambria Math" panose="02040503050406030204" pitchFamily="18" charset="0"/>
                        <a:cs typeface="Arial"/>
                      </a:rPr>
                      <m:t>=2</m:t>
                    </m:r>
                  </m:oMath>
                </a14:m>
                <a:endParaRPr lang="en-US" sz="2900" dirty="0"/>
              </a:p>
            </p:txBody>
          </p:sp>
        </mc:Choice>
        <mc:Fallback xmlns="">
          <p:sp>
            <p:nvSpPr>
              <p:cNvPr id="3" name="Content Placeholder 2">
                <a:extLst>
                  <a:ext uri="{FF2B5EF4-FFF2-40B4-BE49-F238E27FC236}">
                    <a16:creationId xmlns:a16="http://schemas.microsoft.com/office/drawing/2014/main" id="{C5966DDF-9E35-43D3-AE25-B61105E20E99}"/>
                  </a:ext>
                </a:extLst>
              </p:cNvPr>
              <p:cNvSpPr>
                <a:spLocks noGrp="1" noRot="1" noChangeAspect="1" noMove="1" noResize="1" noEditPoints="1" noAdjustHandles="1" noChangeArrowheads="1" noChangeShapeType="1" noTextEdit="1"/>
              </p:cNvSpPr>
              <p:nvPr>
                <p:ph idx="1"/>
              </p:nvPr>
            </p:nvSpPr>
            <p:spPr>
              <a:xfrm>
                <a:off x="457200" y="4883803"/>
                <a:ext cx="8229600" cy="1893294"/>
              </a:xfrm>
              <a:blipFill>
                <a:blip r:embed="rId2"/>
                <a:stretch>
                  <a:fillRect l="-222" t="-2894" r="-370" b="-160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E0EADD3-49E7-4E86-B064-78F86AFFC1BD}"/>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sp>
        <p:nvSpPr>
          <p:cNvPr id="5" name="object 4">
            <a:extLst>
              <a:ext uri="{FF2B5EF4-FFF2-40B4-BE49-F238E27FC236}">
                <a16:creationId xmlns:a16="http://schemas.microsoft.com/office/drawing/2014/main" id="{527A92AF-6794-4876-A620-7EF253A5ED91}"/>
              </a:ext>
            </a:extLst>
          </p:cNvPr>
          <p:cNvSpPr/>
          <p:nvPr/>
        </p:nvSpPr>
        <p:spPr>
          <a:xfrm>
            <a:off x="701227" y="1124744"/>
            <a:ext cx="7667597" cy="3714742"/>
          </a:xfrm>
          <a:prstGeom prst="rect">
            <a:avLst/>
          </a:prstGeom>
          <a:blipFill>
            <a:blip r:embed="rId3"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9FE7D347-9B68-41EE-A972-51CBEC758995}"/>
              </a:ext>
            </a:extLst>
          </p:cNvPr>
          <p:cNvSpPr txBox="1"/>
          <p:nvPr/>
        </p:nvSpPr>
        <p:spPr>
          <a:xfrm>
            <a:off x="4278605" y="1630754"/>
            <a:ext cx="3992879" cy="1384995"/>
          </a:xfrm>
          <a:prstGeom prst="rect">
            <a:avLst/>
          </a:prstGeom>
        </p:spPr>
        <p:txBody>
          <a:bodyPr vert="horz" wrap="square" lIns="0" tIns="0" rIns="0" bIns="0" rtlCol="0">
            <a:spAutoFit/>
          </a:bodyPr>
          <a:lstStyle/>
          <a:p>
            <a:pPr marL="12700">
              <a:lnSpc>
                <a:spcPct val="100000"/>
              </a:lnSpc>
            </a:pPr>
            <a:r>
              <a:rPr sz="1800" spc="-5" dirty="0">
                <a:solidFill>
                  <a:srgbClr val="FF0000"/>
                </a:solidFill>
                <a:latin typeface="Arial"/>
                <a:cs typeface="Arial"/>
              </a:rPr>
              <a:t>Common</a:t>
            </a:r>
            <a:r>
              <a:rPr sz="1800" spc="-40" dirty="0">
                <a:solidFill>
                  <a:srgbClr val="FF0000"/>
                </a:solidFill>
                <a:latin typeface="Arial"/>
                <a:cs typeface="Arial"/>
              </a:rPr>
              <a:t> </a:t>
            </a:r>
            <a:r>
              <a:rPr sz="1800" spc="-5" dirty="0">
                <a:solidFill>
                  <a:srgbClr val="FF0000"/>
                </a:solidFill>
                <a:latin typeface="Arial"/>
                <a:cs typeface="Arial"/>
              </a:rPr>
              <a:t>settings:</a:t>
            </a:r>
            <a:endParaRPr sz="1900" dirty="0">
              <a:latin typeface="Times New Roman"/>
              <a:cs typeface="Times New Roman"/>
            </a:endParaRPr>
          </a:p>
          <a:p>
            <a:pPr marL="12700">
              <a:lnSpc>
                <a:spcPct val="100000"/>
              </a:lnSpc>
            </a:pPr>
            <a:r>
              <a:rPr sz="1800" spc="-5" dirty="0">
                <a:solidFill>
                  <a:srgbClr val="FF0000"/>
                </a:solidFill>
                <a:latin typeface="Arial"/>
                <a:cs typeface="Arial"/>
              </a:rPr>
              <a:t>K = (powers of 2, e.g. 32, 64, 128,</a:t>
            </a:r>
            <a:r>
              <a:rPr sz="1800" spc="30" dirty="0">
                <a:solidFill>
                  <a:srgbClr val="FF0000"/>
                </a:solidFill>
                <a:latin typeface="Arial"/>
                <a:cs typeface="Arial"/>
              </a:rPr>
              <a:t> </a:t>
            </a:r>
            <a:r>
              <a:rPr sz="1800" spc="-5" dirty="0">
                <a:solidFill>
                  <a:srgbClr val="FF0000"/>
                </a:solidFill>
                <a:latin typeface="Arial"/>
                <a:cs typeface="Arial"/>
              </a:rPr>
              <a:t>512)</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3, S = 1, P =</a:t>
            </a:r>
            <a:r>
              <a:rPr sz="1800" spc="-65" dirty="0">
                <a:solidFill>
                  <a:srgbClr val="FF0000"/>
                </a:solidFill>
                <a:latin typeface="Arial"/>
                <a:cs typeface="Arial"/>
              </a:rPr>
              <a:t> </a:t>
            </a:r>
            <a:r>
              <a:rPr sz="1800" spc="-5" dirty="0">
                <a:solidFill>
                  <a:srgbClr val="FF0000"/>
                </a:solidFill>
                <a:latin typeface="Arial"/>
                <a:cs typeface="Arial"/>
              </a:rPr>
              <a:t>1</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5, S = 1, P =</a:t>
            </a:r>
            <a:r>
              <a:rPr sz="1800" spc="-65" dirty="0">
                <a:solidFill>
                  <a:srgbClr val="FF0000"/>
                </a:solidFill>
                <a:latin typeface="Arial"/>
                <a:cs typeface="Arial"/>
              </a:rPr>
              <a:t> </a:t>
            </a:r>
            <a:r>
              <a:rPr sz="1800" spc="-5" dirty="0">
                <a:solidFill>
                  <a:srgbClr val="FF0000"/>
                </a:solidFill>
                <a:latin typeface="Arial"/>
                <a:cs typeface="Arial"/>
              </a:rPr>
              <a:t>2</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1, S = 1, P =</a:t>
            </a:r>
            <a:r>
              <a:rPr sz="1800" spc="-65" dirty="0">
                <a:solidFill>
                  <a:srgbClr val="FF0000"/>
                </a:solidFill>
                <a:latin typeface="Arial"/>
                <a:cs typeface="Arial"/>
              </a:rPr>
              <a:t> </a:t>
            </a:r>
            <a:r>
              <a:rPr sz="1800" spc="-5" dirty="0">
                <a:solidFill>
                  <a:srgbClr val="FF0000"/>
                </a:solidFill>
                <a:latin typeface="Arial"/>
                <a:cs typeface="Arial"/>
              </a:rPr>
              <a:t>0</a:t>
            </a:r>
            <a:endParaRPr sz="1800" dirty="0">
              <a:latin typeface="Arial"/>
              <a:cs typeface="Arial"/>
            </a:endParaRPr>
          </a:p>
        </p:txBody>
      </p:sp>
      <p:sp>
        <p:nvSpPr>
          <p:cNvPr id="7" name="object 6">
            <a:extLst>
              <a:ext uri="{FF2B5EF4-FFF2-40B4-BE49-F238E27FC236}">
                <a16:creationId xmlns:a16="http://schemas.microsoft.com/office/drawing/2014/main" id="{96BF17F5-2B0E-4BA9-802C-A9A874CDE5B5}"/>
              </a:ext>
            </a:extLst>
          </p:cNvPr>
          <p:cNvSpPr/>
          <p:nvPr/>
        </p:nvSpPr>
        <p:spPr>
          <a:xfrm>
            <a:off x="1231914" y="2037068"/>
            <a:ext cx="2966085" cy="927100"/>
          </a:xfrm>
          <a:custGeom>
            <a:avLst/>
            <a:gdLst/>
            <a:ahLst/>
            <a:cxnLst/>
            <a:rect l="l" t="t" r="r" b="b"/>
            <a:pathLst>
              <a:path w="2966085" h="927100">
                <a:moveTo>
                  <a:pt x="0" y="0"/>
                </a:moveTo>
                <a:lnTo>
                  <a:pt x="2966094" y="0"/>
                </a:lnTo>
                <a:lnTo>
                  <a:pt x="2966094" y="926998"/>
                </a:lnTo>
                <a:lnTo>
                  <a:pt x="0" y="926998"/>
                </a:lnTo>
                <a:lnTo>
                  <a:pt x="0" y="0"/>
                </a:lnTo>
                <a:close/>
              </a:path>
            </a:pathLst>
          </a:custGeom>
          <a:ln w="19049">
            <a:solidFill>
              <a:srgbClr val="FF0000"/>
            </a:solidFill>
          </a:ln>
        </p:spPr>
        <p:txBody>
          <a:bodyPr wrap="square" lIns="0" tIns="0" rIns="0" bIns="0" rtlCol="0"/>
          <a:lstStyle/>
          <a:p>
            <a:endParaRPr/>
          </a:p>
        </p:txBody>
      </p:sp>
      <p:sp>
        <p:nvSpPr>
          <p:cNvPr id="9" name="Rectangle 8">
            <a:extLst>
              <a:ext uri="{FF2B5EF4-FFF2-40B4-BE49-F238E27FC236}">
                <a16:creationId xmlns:a16="http://schemas.microsoft.com/office/drawing/2014/main" id="{C9BB88B0-1A72-422D-8479-07FE290A1F88}"/>
              </a:ext>
            </a:extLst>
          </p:cNvPr>
          <p:cNvSpPr/>
          <p:nvPr/>
        </p:nvSpPr>
        <p:spPr bwMode="auto">
          <a:xfrm>
            <a:off x="48651" y="35832"/>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026121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0E30-B1A8-4FA4-9158-09DABE389F48}"/>
              </a:ext>
            </a:extLst>
          </p:cNvPr>
          <p:cNvSpPr>
            <a:spLocks noGrp="1"/>
          </p:cNvSpPr>
          <p:nvPr>
            <p:ph type="title"/>
          </p:nvPr>
        </p:nvSpPr>
        <p:spPr/>
        <p:txBody>
          <a:bodyPr/>
          <a:lstStyle/>
          <a:p>
            <a:r>
              <a:rPr lang="en-US" sz="4000" dirty="0"/>
              <a:t>CONV</a:t>
            </a:r>
            <a:r>
              <a:rPr lang="en-US" dirty="0"/>
              <a:t> Example 1: No Pad</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A4D42B-170D-4C35-A0AE-5F780D611A09}"/>
                  </a:ext>
                </a:extLst>
              </p:cNvPr>
              <p:cNvSpPr>
                <a:spLocks noGrp="1"/>
              </p:cNvSpPr>
              <p:nvPr>
                <p:ph idx="1"/>
              </p:nvPr>
            </p:nvSpPr>
            <p:spPr>
              <a:xfrm>
                <a:off x="457200" y="1079376"/>
                <a:ext cx="8229600" cy="2781672"/>
              </a:xfrm>
            </p:spPr>
            <p:txBody>
              <a:bodyPr>
                <a:normAutofit fontScale="47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altLang="zh-CN" sz="3200" dirty="0"/>
                  <a:t> </a:t>
                </a:r>
                <a14:m>
                  <m:oMath xmlns:m="http://schemas.openxmlformats.org/officeDocument/2006/math">
                    <m:r>
                      <a:rPr lang="en-US" altLang="zh-CN" i="1">
                        <a:latin typeface="Cambria Math" panose="02040503050406030204" pitchFamily="18" charset="0"/>
                      </a:rPr>
                      <m:t>5×5×1</m:t>
                    </m:r>
                  </m:oMath>
                </a14:m>
                <a:r>
                  <a:rPr lang="en-US" altLang="zh-CN" sz="3200" dirty="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𝑊</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𝑁</m:t>
                        </m:r>
                      </m:e>
                      <m:sub>
                        <m:r>
                          <a:rPr lang="en-US" i="1" dirty="0">
                            <a:latin typeface="Cambria Math" panose="02040503050406030204" pitchFamily="18" charset="0"/>
                          </a:rPr>
                          <m:t>1</m:t>
                        </m:r>
                      </m:sub>
                    </m:sSub>
                    <m:r>
                      <a:rPr lang="en-US" i="1" dirty="0">
                        <a:latin typeface="Cambria Math" panose="02040503050406030204" pitchFamily="18" charset="0"/>
                      </a:rPr>
                      <m:t>=32,</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=3)</m:t>
                    </m:r>
                  </m:oMath>
                </a14:m>
                <a:r>
                  <a:rPr lang="en-US" dirty="0"/>
                  <a:t>(e.g., a </a:t>
                </a:r>
                <a:r>
                  <a:rPr lang="en-US" altLang="zh-CN" dirty="0"/>
                  <a:t>greyscale image)</a:t>
                </a:r>
              </a:p>
              <a:p>
                <a:r>
                  <a:rPr lang="en-US" altLang="zh-CN" sz="3200" dirty="0"/>
                  <a:t>A </a:t>
                </a:r>
                <a14:m>
                  <m:oMath xmlns:m="http://schemas.openxmlformats.org/officeDocument/2006/math">
                    <m:r>
                      <a:rPr lang="en-US" altLang="zh-CN" sz="3200" i="1">
                        <a:latin typeface="Cambria Math" panose="02040503050406030204" pitchFamily="18" charset="0"/>
                      </a:rPr>
                      <m:t>3×3</m:t>
                    </m:r>
                    <m:r>
                      <a:rPr lang="en-US" altLang="zh-CN" sz="3200" b="0" i="1" smtClean="0">
                        <a:latin typeface="Cambria Math" panose="02040503050406030204" pitchFamily="18" charset="0"/>
                      </a:rPr>
                      <m:t>×1</m:t>
                    </m:r>
                  </m:oMath>
                </a14:m>
                <a:r>
                  <a:rPr lang="en-US" altLang="zh-CN" sz="3200" dirty="0"/>
                  <a:t> filter </a:t>
                </a:r>
                <a14:m>
                  <m:oMath xmlns:m="http://schemas.openxmlformats.org/officeDocument/2006/math">
                    <m:d>
                      <m:dPr>
                        <m:begChr m:val="["/>
                        <m:endChr m:val="]"/>
                        <m:ctrlPr>
                          <a:rPr lang="en-US" altLang="zh-CN" sz="3200" i="1" smtClean="0">
                            <a:latin typeface="Cambria Math" panose="02040503050406030204" pitchFamily="18" charset="0"/>
                          </a:rPr>
                        </m:ctrlPr>
                      </m:dPr>
                      <m:e>
                        <m:m>
                          <m:mPr>
                            <m:mcs>
                              <m:mc>
                                <m:mcPr>
                                  <m:count m:val="3"/>
                                  <m:mcJc m:val="center"/>
                                </m:mcPr>
                              </m:mc>
                            </m:mcs>
                            <m:ctrlPr>
                              <a:rPr lang="en-US" altLang="zh-CN" sz="3200" i="1" smtClean="0">
                                <a:latin typeface="Cambria Math" panose="02040503050406030204" pitchFamily="18" charset="0"/>
                              </a:rPr>
                            </m:ctrlPr>
                          </m:mPr>
                          <m:mr>
                            <m:e>
                              <m:r>
                                <a:rPr lang="en-US" altLang="zh-CN" sz="3200" b="0" i="1" smtClean="0">
                                  <a:latin typeface="Cambria Math" panose="02040503050406030204" pitchFamily="18" charset="0"/>
                                </a:rPr>
                                <m:t>1</m:t>
                              </m:r>
                            </m:e>
                            <m:e>
                              <m:r>
                                <a:rPr lang="en-US" altLang="zh-CN" sz="3200" b="0" i="1" smtClean="0">
                                  <a:latin typeface="Cambria Math" panose="02040503050406030204" pitchFamily="18" charset="0"/>
                                </a:rPr>
                                <m:t>0</m:t>
                              </m:r>
                            </m:e>
                            <m:e>
                              <m:r>
                                <a:rPr lang="en-US" altLang="zh-CN" sz="3200" b="0" i="1" smtClean="0">
                                  <a:latin typeface="Cambria Math" panose="02040503050406030204" pitchFamily="18" charset="0"/>
                                </a:rPr>
                                <m:t>1</m:t>
                              </m:r>
                            </m:e>
                          </m:mr>
                          <m:mr>
                            <m:e>
                              <m:r>
                                <a:rPr lang="en-US" altLang="zh-CN" sz="3200" b="0" i="1" smtClean="0">
                                  <a:latin typeface="Cambria Math" panose="02040503050406030204" pitchFamily="18" charset="0"/>
                                </a:rPr>
                                <m:t>0</m:t>
                              </m:r>
                            </m:e>
                            <m:e>
                              <m:r>
                                <a:rPr lang="en-US" altLang="zh-CN" sz="3200" b="0" i="1" smtClean="0">
                                  <a:latin typeface="Cambria Math" panose="02040503050406030204" pitchFamily="18" charset="0"/>
                                </a:rPr>
                                <m:t>1</m:t>
                              </m:r>
                            </m:e>
                            <m:e>
                              <m:r>
                                <a:rPr lang="en-US" altLang="zh-CN" sz="3200" b="0" i="1" smtClean="0">
                                  <a:latin typeface="Cambria Math" panose="02040503050406030204" pitchFamily="18" charset="0"/>
                                </a:rPr>
                                <m:t>0</m:t>
                              </m:r>
                            </m:e>
                          </m:mr>
                          <m:mr>
                            <m:e>
                              <m:r>
                                <a:rPr lang="en-US" altLang="zh-CN" sz="3200" b="0" i="1" smtClean="0">
                                  <a:latin typeface="Cambria Math" panose="02040503050406030204" pitchFamily="18" charset="0"/>
                                </a:rPr>
                                <m:t>1</m:t>
                              </m:r>
                            </m:e>
                            <m:e>
                              <m:r>
                                <a:rPr lang="en-US" altLang="zh-CN" sz="3200" b="0" i="1" smtClean="0">
                                  <a:latin typeface="Cambria Math" panose="02040503050406030204" pitchFamily="18" charset="0"/>
                                </a:rPr>
                                <m:t>0</m:t>
                              </m:r>
                            </m:e>
                            <m:e>
                              <m:r>
                                <a:rPr lang="en-US" altLang="zh-CN" sz="3200" b="0" i="1" smtClean="0">
                                  <a:latin typeface="Cambria Math" panose="02040503050406030204" pitchFamily="18" charset="0"/>
                                </a:rPr>
                                <m:t>1</m:t>
                              </m:r>
                            </m:e>
                          </m:mr>
                        </m:m>
                      </m:e>
                    </m:d>
                  </m:oMath>
                </a14:m>
                <a:r>
                  <a:rPr lang="en-US" altLang="zh-CN" sz="3200" dirty="0"/>
                  <a:t> </a:t>
                </a:r>
                <a:r>
                  <a:rPr lang="en-US" dirty="0"/>
                  <a: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m:t>
                    </m:r>
                    <m:r>
                      <a:rPr lang="en-US" i="1">
                        <a:latin typeface="Cambria Math" panose="02040503050406030204" pitchFamily="18" charset="0"/>
                      </a:rPr>
                      <m:t>𝐹</m:t>
                    </m:r>
                    <m:r>
                      <a:rPr lang="en-US" i="1">
                        <a:latin typeface="Cambria Math" panose="02040503050406030204" pitchFamily="18" charset="0"/>
                      </a:rPr>
                      <m:t>=3</m:t>
                    </m:r>
                  </m:oMath>
                </a14:m>
                <a:r>
                  <a:rPr lang="en-US" dirty="0"/>
                  <a:t>) w. stride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=1</m:t>
                    </m:r>
                  </m:oMath>
                </a14:m>
                <a:r>
                  <a:rPr lang="en-US" dirty="0"/>
                  <a:t>, no pad</a:t>
                </a:r>
              </a:p>
              <a:p>
                <a:r>
                  <a:rPr lang="en-US" b="0" dirty="0"/>
                  <a:t>Output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1</m:t>
                        </m:r>
                      </m:den>
                    </m:f>
                    <m:d>
                      <m:dPr>
                        <m:ctrlPr>
                          <a:rPr lang="en-US" altLang="zh-CN" i="1">
                            <a:latin typeface="Cambria Math" panose="02040503050406030204" pitchFamily="18" charset="0"/>
                          </a:rPr>
                        </m:ctrlPr>
                      </m:dPr>
                      <m:e>
                        <m:r>
                          <a:rPr lang="en-US" altLang="zh-CN" i="1">
                            <a:latin typeface="Cambria Math" panose="02040503050406030204" pitchFamily="18" charset="0"/>
                          </a:rPr>
                          <m:t>5−3</m:t>
                        </m:r>
                      </m:e>
                    </m:d>
                    <m:r>
                      <a:rPr lang="en-US" altLang="zh-CN" i="1">
                        <a:latin typeface="Cambria Math" panose="02040503050406030204" pitchFamily="18" charset="0"/>
                      </a:rPr>
                      <m:t>+1=3</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m:t>
                    </m:r>
                  </m:oMath>
                </a14:m>
                <a:endParaRPr lang="en-US" dirty="0"/>
              </a:p>
              <a:p>
                <a:r>
                  <a:rPr lang="en-US" altLang="zh-CN" dirty="0"/>
                  <a:t>Output volume: </a:t>
                </a:r>
                <a14:m>
                  <m:oMath xmlns:m="http://schemas.openxmlformats.org/officeDocument/2006/math">
                    <m:r>
                      <a:rPr lang="en-US" altLang="zh-CN" sz="3200" b="0" i="1" smtClean="0">
                        <a:latin typeface="Cambria Math" panose="02040503050406030204" pitchFamily="18" charset="0"/>
                      </a:rPr>
                      <m:t>3×3</m:t>
                    </m:r>
                    <m:r>
                      <a:rPr lang="en-US" altLang="zh-CN" i="1">
                        <a:latin typeface="Cambria Math" panose="02040503050406030204" pitchFamily="18" charset="0"/>
                      </a:rPr>
                      <m:t>×1</m:t>
                    </m:r>
                  </m:oMath>
                </a14:m>
                <a:endParaRPr lang="en-US" altLang="zh-CN" dirty="0"/>
              </a:p>
              <a:p>
                <a:r>
                  <a:rPr lang="en-US" altLang="zh-CN" dirty="0"/>
                  <a:t>Even though the fig shows sequential computation, convolution operations are inherently parallel, hence suitable for efficient implementation on parallel hardware, e.g., GPU, FPGA…</a:t>
                </a:r>
              </a:p>
            </p:txBody>
          </p:sp>
        </mc:Choice>
        <mc:Fallback xmlns="">
          <p:sp>
            <p:nvSpPr>
              <p:cNvPr id="3" name="Content Placeholder 2">
                <a:extLst>
                  <a:ext uri="{FF2B5EF4-FFF2-40B4-BE49-F238E27FC236}">
                    <a16:creationId xmlns:a16="http://schemas.microsoft.com/office/drawing/2014/main" id="{C9A4D42B-170D-4C35-A0AE-5F780D611A09}"/>
                  </a:ext>
                </a:extLst>
              </p:cNvPr>
              <p:cNvSpPr>
                <a:spLocks noGrp="1" noRot="1" noChangeAspect="1" noMove="1" noResize="1" noEditPoints="1" noAdjustHandles="1" noChangeArrowheads="1" noChangeShapeType="1" noTextEdit="1"/>
              </p:cNvSpPr>
              <p:nvPr>
                <p:ph idx="1"/>
              </p:nvPr>
            </p:nvSpPr>
            <p:spPr>
              <a:xfrm>
                <a:off x="457200" y="1079376"/>
                <a:ext cx="8229600" cy="2781672"/>
              </a:xfrm>
              <a:blipFill>
                <a:blip r:embed="rId2"/>
                <a:stretch>
                  <a:fillRect l="-222" t="-197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6EFF183-9825-4E9E-999B-22A2E154C571}"/>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5" name="Picture 2" descr="http://mmbiz.qpic.cn/mmbiz_gif/KmXPKA19gWibb6KNI9y5W70nLyKlR0iarAD8EWia7XHzssp2jhqeyqdzZNjoDJnDk3PuHmXOlsVCV5oic9KIh4ndQA/0?wx_fmt=gif&amp;tp=webp&amp;wxfrom=5&amp;wx_lazy=1">
            <a:extLst>
              <a:ext uri="{FF2B5EF4-FFF2-40B4-BE49-F238E27FC236}">
                <a16:creationId xmlns:a16="http://schemas.microsoft.com/office/drawing/2014/main" id="{E66803D3-BB40-4374-84CF-12EE79548B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4954" y="3429000"/>
            <a:ext cx="4582652" cy="334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5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F663-C557-46CE-AB63-D8C3A1E6177F}"/>
              </a:ext>
            </a:extLst>
          </p:cNvPr>
          <p:cNvSpPr>
            <a:spLocks noGrp="1"/>
          </p:cNvSpPr>
          <p:nvPr>
            <p:ph type="title"/>
          </p:nvPr>
        </p:nvSpPr>
        <p:spPr/>
        <p:txBody>
          <a:bodyPr/>
          <a:lstStyle/>
          <a:p>
            <a:r>
              <a:rPr lang="en-US" dirty="0"/>
              <a:t>Classic Computer Vision</a:t>
            </a:r>
            <a:endParaRPr lang="en-SE" dirty="0"/>
          </a:p>
        </p:txBody>
      </p:sp>
      <p:sp>
        <p:nvSpPr>
          <p:cNvPr id="3" name="Content Placeholder 2">
            <a:extLst>
              <a:ext uri="{FF2B5EF4-FFF2-40B4-BE49-F238E27FC236}">
                <a16:creationId xmlns:a16="http://schemas.microsoft.com/office/drawing/2014/main" id="{F2BF8DA5-6776-42E3-8BDE-646DC0B54FC2}"/>
              </a:ext>
            </a:extLst>
          </p:cNvPr>
          <p:cNvSpPr>
            <a:spLocks noGrp="1"/>
          </p:cNvSpPr>
          <p:nvPr>
            <p:ph idx="1"/>
          </p:nvPr>
        </p:nvSpPr>
        <p:spPr>
          <a:xfrm>
            <a:off x="457200" y="1295399"/>
            <a:ext cx="8229600" cy="5661993"/>
          </a:xfrm>
        </p:spPr>
        <p:txBody>
          <a:bodyPr>
            <a:normAutofit fontScale="77500" lnSpcReduction="20000"/>
          </a:bodyPr>
          <a:lstStyle/>
          <a:p>
            <a:r>
              <a:rPr lang="en-US" dirty="0"/>
              <a:t>Most “classic” (non-ML) CV algorithms are implemented in the OpenCV library, including</a:t>
            </a:r>
          </a:p>
          <a:p>
            <a:pPr lvl="1"/>
            <a:r>
              <a:rPr lang="en-US" dirty="0"/>
              <a:t>Core Operations:</a:t>
            </a:r>
          </a:p>
          <a:p>
            <a:pPr lvl="2"/>
            <a:r>
              <a:rPr lang="en-US" dirty="0"/>
              <a:t>basic operations on image like pixel editing, geometric transformations...</a:t>
            </a:r>
          </a:p>
          <a:p>
            <a:pPr lvl="1"/>
            <a:r>
              <a:rPr lang="en-US" dirty="0"/>
              <a:t>Image Processing</a:t>
            </a:r>
          </a:p>
          <a:p>
            <a:pPr lvl="2"/>
            <a:r>
              <a:rPr lang="en-US" dirty="0"/>
              <a:t>Thresholding, smoothing, edge detection, Hough Line Transform…</a:t>
            </a:r>
          </a:p>
          <a:p>
            <a:pPr lvl="1"/>
            <a:r>
              <a:rPr lang="en-US" dirty="0"/>
              <a:t>Feature Detection and Description</a:t>
            </a:r>
          </a:p>
          <a:p>
            <a:pPr lvl="2"/>
            <a:r>
              <a:rPr lang="en-US" dirty="0"/>
              <a:t>HOG, SIFT, SURF, BRIEF, ORB…</a:t>
            </a:r>
          </a:p>
          <a:p>
            <a:pPr lvl="1"/>
            <a:r>
              <a:rPr lang="en-US" dirty="0"/>
              <a:t>Video analysis</a:t>
            </a:r>
          </a:p>
          <a:p>
            <a:pPr lvl="2"/>
            <a:r>
              <a:rPr lang="en-US" dirty="0"/>
              <a:t>Object tracking w. optical flow</a:t>
            </a:r>
          </a:p>
          <a:p>
            <a:pPr lvl="1"/>
            <a:r>
              <a:rPr lang="en-US" dirty="0"/>
              <a:t>Camera Calibration and 3D Reconstruction</a:t>
            </a:r>
          </a:p>
          <a:p>
            <a:r>
              <a:rPr lang="en-US" dirty="0"/>
              <a:t>They are simple, fast and reliable (e.g., for lane detection), and are often used in place of or in conjunction w. complex ML/DL algorithms, which may sometimes be unreliable and unpredictable.</a:t>
            </a:r>
          </a:p>
          <a:p>
            <a:pPr lvl="1"/>
            <a:endParaRPr lang="en-SE" dirty="0"/>
          </a:p>
        </p:txBody>
      </p:sp>
      <p:sp>
        <p:nvSpPr>
          <p:cNvPr id="4" name="Slide Number Placeholder 3">
            <a:extLst>
              <a:ext uri="{FF2B5EF4-FFF2-40B4-BE49-F238E27FC236}">
                <a16:creationId xmlns:a16="http://schemas.microsoft.com/office/drawing/2014/main" id="{9E349BD4-666F-41CF-8363-70D1C29A6D9B}"/>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11266" name="Picture 2" descr="Image result for opencv">
            <a:extLst>
              <a:ext uri="{FF2B5EF4-FFF2-40B4-BE49-F238E27FC236}">
                <a16:creationId xmlns:a16="http://schemas.microsoft.com/office/drawing/2014/main" id="{0A92883A-516B-4612-B98D-B4D6A85A6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2144" y="3933056"/>
            <a:ext cx="1475656" cy="130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43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C964-86EA-4DC0-B684-7D70EBA2F067}"/>
              </a:ext>
            </a:extLst>
          </p:cNvPr>
          <p:cNvSpPr>
            <a:spLocks noGrp="1"/>
          </p:cNvSpPr>
          <p:nvPr>
            <p:ph type="title"/>
          </p:nvPr>
        </p:nvSpPr>
        <p:spPr/>
        <p:txBody>
          <a:bodyPr/>
          <a:lstStyle/>
          <a:p>
            <a:r>
              <a:rPr lang="en-US" sz="4000" dirty="0"/>
              <a:t>CONV</a:t>
            </a:r>
            <a:r>
              <a:rPr lang="en-US" dirty="0"/>
              <a:t> Example 2: </a:t>
            </a:r>
            <a:r>
              <a:rPr lang="en-US" altLang="zh-CN" dirty="0"/>
              <a:t>Same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DF92E8-ECB4-4673-83B0-DE0F540CCE9C}"/>
                  </a:ext>
                </a:extLst>
              </p:cNvPr>
              <p:cNvSpPr>
                <a:spLocks noGrp="1"/>
              </p:cNvSpPr>
              <p:nvPr>
                <p:ph idx="1"/>
              </p:nvPr>
            </p:nvSpPr>
            <p:spPr>
              <a:xfrm>
                <a:off x="251520" y="1052736"/>
                <a:ext cx="8568952" cy="1975239"/>
              </a:xfrm>
            </p:spPr>
            <p:txBody>
              <a:bodyPr>
                <a:normAutofit fontScale="700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altLang="zh-CN" sz="3200" dirty="0"/>
                  <a:t> </a:t>
                </a:r>
                <a14:m>
                  <m:oMath xmlns:m="http://schemas.openxmlformats.org/officeDocument/2006/math">
                    <m:r>
                      <a:rPr lang="en-US" altLang="zh-CN" i="1">
                        <a:latin typeface="Cambria Math" panose="02040503050406030204" pitchFamily="18" charset="0"/>
                      </a:rPr>
                      <m:t>5×5×1</m:t>
                    </m:r>
                  </m:oMath>
                </a14:m>
                <a:endParaRPr lang="en-US" altLang="zh-CN" dirty="0"/>
              </a:p>
              <a:p>
                <a:r>
                  <a:rPr lang="en-US" altLang="zh-CN" sz="3200" dirty="0"/>
                  <a:t>A </a:t>
                </a:r>
                <a14:m>
                  <m:oMath xmlns:m="http://schemas.openxmlformats.org/officeDocument/2006/math">
                    <m:r>
                      <a:rPr lang="en-US" altLang="zh-CN" sz="3200" i="1">
                        <a:latin typeface="Cambria Math" panose="02040503050406030204" pitchFamily="18" charset="0"/>
                      </a:rPr>
                      <m:t>3×3</m:t>
                    </m:r>
                    <m:r>
                      <a:rPr lang="en-US" altLang="zh-CN" sz="3200" b="0" i="1" smtClean="0">
                        <a:latin typeface="Cambria Math" panose="02040503050406030204" pitchFamily="18" charset="0"/>
                      </a:rPr>
                      <m:t>×1</m:t>
                    </m:r>
                  </m:oMath>
                </a14:m>
                <a:r>
                  <a:rPr lang="en-US" altLang="zh-CN" sz="3200" dirty="0"/>
                  <a:t> filter</a:t>
                </a:r>
                <a:r>
                  <a:rPr lang="en-US" dirty="0"/>
                  <a: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m:t>
                    </m:r>
                    <m:r>
                      <a:rPr lang="en-US" i="1">
                        <a:latin typeface="Cambria Math" panose="02040503050406030204" pitchFamily="18" charset="0"/>
                      </a:rPr>
                      <m:t>𝐹</m:t>
                    </m:r>
                    <m:r>
                      <a:rPr lang="en-US" i="1">
                        <a:latin typeface="Cambria Math" panose="02040503050406030204" pitchFamily="18" charset="0"/>
                      </a:rPr>
                      <m:t>=3</m:t>
                    </m:r>
                  </m:oMath>
                </a14:m>
                <a:r>
                  <a:rPr lang="en-US" dirty="0"/>
                  <a:t>) w. stride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=1</m:t>
                    </m:r>
                  </m:oMath>
                </a14:m>
                <a:r>
                  <a:rPr lang="en-US" dirty="0"/>
                  <a:t>, </a:t>
                </a:r>
                <a:r>
                  <a:rPr lang="en-US" dirty="0">
                    <a:solidFill>
                      <a:srgbClr val="FF0000"/>
                    </a:solidFill>
                  </a:rPr>
                  <a:t>pad </a:t>
                </a:r>
                <a14:m>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=1</m:t>
                    </m:r>
                  </m:oMath>
                </a14:m>
                <a:endParaRPr lang="en-US" dirty="0"/>
              </a:p>
              <a:p>
                <a:r>
                  <a:rPr lang="en-US" altLang="zh-CN" dirty="0"/>
                  <a:t>Output volume: </a:t>
                </a:r>
                <a14:m>
                  <m:oMath xmlns:m="http://schemas.openxmlformats.org/officeDocument/2006/math">
                    <m:r>
                      <a:rPr lang="en-US" altLang="zh-CN" sz="3200" b="0" i="1" smtClean="0">
                        <a:latin typeface="Cambria Math" panose="02040503050406030204" pitchFamily="18" charset="0"/>
                      </a:rPr>
                      <m:t>5×5</m:t>
                    </m:r>
                    <m:r>
                      <a:rPr lang="en-US" altLang="zh-CN" i="1">
                        <a:latin typeface="Cambria Math" panose="02040503050406030204" pitchFamily="18" charset="0"/>
                      </a:rPr>
                      <m:t>×1</m:t>
                    </m:r>
                  </m:oMath>
                </a14:m>
                <a:r>
                  <a:rPr lang="en-US" altLang="zh-CN" sz="3200" dirty="0"/>
                  <a:t> (</a:t>
                </a:r>
                <a:r>
                  <a:rPr lang="en-US" altLang="zh-CN" dirty="0"/>
                  <a:t>since </a:t>
                </a:r>
                <a14:m>
                  <m:oMath xmlns:m="http://schemas.openxmlformats.org/officeDocument/2006/math">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1</m:t>
                        </m:r>
                      </m:den>
                    </m:f>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5+2−3</m:t>
                        </m:r>
                      </m:e>
                    </m:d>
                    <m:r>
                      <a:rPr lang="en-US" altLang="zh-CN" b="0" i="1" smtClean="0">
                        <a:latin typeface="Cambria Math" panose="02040503050406030204" pitchFamily="18" charset="0"/>
                      </a:rPr>
                      <m:t>+1=5</m:t>
                    </m:r>
                  </m:oMath>
                </a14:m>
                <a:r>
                  <a:rPr lang="en-US" altLang="zh-CN" dirty="0"/>
                  <a:t>)</a:t>
                </a:r>
              </a:p>
              <a:p>
                <a:r>
                  <a:rPr lang="en-US" altLang="zh-CN" dirty="0"/>
                  <a:t>Output </a:t>
                </a:r>
                <a:r>
                  <a:rPr lang="en-US" dirty="0"/>
                  <a:t>activation map</a:t>
                </a:r>
                <a:r>
                  <a:rPr lang="en-US" altLang="zh-CN" dirty="0"/>
                  <a:t> has the same spatial dimension as input (</a:t>
                </a:r>
                <a14:m>
                  <m:oMath xmlns:m="http://schemas.openxmlformats.org/officeDocument/2006/math">
                    <m:r>
                      <a:rPr lang="en-US" altLang="zh-CN" i="1" smtClean="0">
                        <a:latin typeface="Cambria Math" panose="02040503050406030204" pitchFamily="18" charset="0"/>
                      </a:rPr>
                      <m:t>5×5</m:t>
                    </m:r>
                  </m:oMath>
                </a14:m>
                <a:r>
                  <a:rPr lang="en-US" altLang="zh-CN" dirty="0"/>
                  <a:t>)</a:t>
                </a:r>
              </a:p>
            </p:txBody>
          </p:sp>
        </mc:Choice>
        <mc:Fallback xmlns="">
          <p:sp>
            <p:nvSpPr>
              <p:cNvPr id="3" name="Content Placeholder 2">
                <a:extLst>
                  <a:ext uri="{FF2B5EF4-FFF2-40B4-BE49-F238E27FC236}">
                    <a16:creationId xmlns:a16="http://schemas.microsoft.com/office/drawing/2014/main" id="{E9DF92E8-ECB4-4673-83B0-DE0F540CCE9C}"/>
                  </a:ext>
                </a:extLst>
              </p:cNvPr>
              <p:cNvSpPr>
                <a:spLocks noGrp="1" noRot="1" noChangeAspect="1" noMove="1" noResize="1" noEditPoints="1" noAdjustHandles="1" noChangeArrowheads="1" noChangeShapeType="1" noTextEdit="1"/>
              </p:cNvSpPr>
              <p:nvPr>
                <p:ph idx="1"/>
              </p:nvPr>
            </p:nvSpPr>
            <p:spPr>
              <a:xfrm>
                <a:off x="251520" y="1052736"/>
                <a:ext cx="8568952" cy="1975239"/>
              </a:xfrm>
              <a:blipFill>
                <a:blip r:embed="rId2"/>
                <a:stretch>
                  <a:fillRect l="-782" t="-524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4DDA89C-4457-46F9-9C72-7272565D6447}"/>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7" name="Picture 2">
            <a:extLst>
              <a:ext uri="{FF2B5EF4-FFF2-40B4-BE49-F238E27FC236}">
                <a16:creationId xmlns:a16="http://schemas.microsoft.com/office/drawing/2014/main" id="{A9DADC1B-8EC7-4AFF-85F6-215DF33F0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27976"/>
            <a:ext cx="4855840" cy="374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4F002DF-8F5A-4492-946B-7760110C07C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027975"/>
            <a:ext cx="3287473" cy="3736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3FD0F61-63B5-4FE8-B9BF-8B09F3D89D07}"/>
              </a:ext>
            </a:extLst>
          </p:cNvPr>
          <p:cNvPicPr>
            <a:picLocks noChangeAspect="1"/>
          </p:cNvPicPr>
          <p:nvPr/>
        </p:nvPicPr>
        <p:blipFill>
          <a:blip r:embed="rId5"/>
          <a:stretch>
            <a:fillRect/>
          </a:stretch>
        </p:blipFill>
        <p:spPr>
          <a:xfrm>
            <a:off x="1763688" y="5517233"/>
            <a:ext cx="125631" cy="144016"/>
          </a:xfrm>
          <a:prstGeom prst="rect">
            <a:avLst/>
          </a:prstGeom>
        </p:spPr>
      </p:pic>
      <p:pic>
        <p:nvPicPr>
          <p:cNvPr id="10" name="Picture 9">
            <a:extLst>
              <a:ext uri="{FF2B5EF4-FFF2-40B4-BE49-F238E27FC236}">
                <a16:creationId xmlns:a16="http://schemas.microsoft.com/office/drawing/2014/main" id="{47B39911-B87E-4571-AD8A-BB535AAEFD40}"/>
              </a:ext>
            </a:extLst>
          </p:cNvPr>
          <p:cNvPicPr>
            <a:picLocks noChangeAspect="1"/>
          </p:cNvPicPr>
          <p:nvPr/>
        </p:nvPicPr>
        <p:blipFill>
          <a:blip r:embed="rId5"/>
          <a:stretch>
            <a:fillRect/>
          </a:stretch>
        </p:blipFill>
        <p:spPr>
          <a:xfrm>
            <a:off x="1966465" y="5445225"/>
            <a:ext cx="125631" cy="144016"/>
          </a:xfrm>
          <a:prstGeom prst="rect">
            <a:avLst/>
          </a:prstGeom>
        </p:spPr>
      </p:pic>
      <p:pic>
        <p:nvPicPr>
          <p:cNvPr id="11" name="Picture 10">
            <a:extLst>
              <a:ext uri="{FF2B5EF4-FFF2-40B4-BE49-F238E27FC236}">
                <a16:creationId xmlns:a16="http://schemas.microsoft.com/office/drawing/2014/main" id="{77C85116-1E89-42DE-9CE2-E7F2C63C0314}"/>
              </a:ext>
            </a:extLst>
          </p:cNvPr>
          <p:cNvPicPr>
            <a:picLocks noChangeAspect="1"/>
          </p:cNvPicPr>
          <p:nvPr/>
        </p:nvPicPr>
        <p:blipFill>
          <a:blip r:embed="rId5"/>
          <a:stretch>
            <a:fillRect/>
          </a:stretch>
        </p:blipFill>
        <p:spPr>
          <a:xfrm>
            <a:off x="2183154" y="5373217"/>
            <a:ext cx="125631" cy="144016"/>
          </a:xfrm>
          <a:prstGeom prst="rect">
            <a:avLst/>
          </a:prstGeom>
        </p:spPr>
      </p:pic>
      <p:pic>
        <p:nvPicPr>
          <p:cNvPr id="12" name="Picture 11">
            <a:extLst>
              <a:ext uri="{FF2B5EF4-FFF2-40B4-BE49-F238E27FC236}">
                <a16:creationId xmlns:a16="http://schemas.microsoft.com/office/drawing/2014/main" id="{F9610C8B-C141-4AB6-9625-9C126202675A}"/>
              </a:ext>
            </a:extLst>
          </p:cNvPr>
          <p:cNvPicPr>
            <a:picLocks noChangeAspect="1"/>
          </p:cNvPicPr>
          <p:nvPr/>
        </p:nvPicPr>
        <p:blipFill>
          <a:blip r:embed="rId5"/>
          <a:stretch>
            <a:fillRect/>
          </a:stretch>
        </p:blipFill>
        <p:spPr>
          <a:xfrm>
            <a:off x="2389690" y="5295753"/>
            <a:ext cx="125631" cy="144016"/>
          </a:xfrm>
          <a:prstGeom prst="rect">
            <a:avLst/>
          </a:prstGeom>
        </p:spPr>
      </p:pic>
      <p:cxnSp>
        <p:nvCxnSpPr>
          <p:cNvPr id="14" name="Straight Connector 13">
            <a:extLst>
              <a:ext uri="{FF2B5EF4-FFF2-40B4-BE49-F238E27FC236}">
                <a16:creationId xmlns:a16="http://schemas.microsoft.com/office/drawing/2014/main" id="{B83E2B69-FA3E-4F69-828B-585DE9820864}"/>
              </a:ext>
            </a:extLst>
          </p:cNvPr>
          <p:cNvCxnSpPr>
            <a:cxnSpLocks/>
          </p:cNvCxnSpPr>
          <p:nvPr/>
        </p:nvCxnSpPr>
        <p:spPr bwMode="auto">
          <a:xfrm flipH="1">
            <a:off x="3923931" y="5085184"/>
            <a:ext cx="1065604" cy="360040"/>
          </a:xfrm>
          <a:prstGeom prst="line">
            <a:avLst/>
          </a:prstGeom>
          <a:noFill/>
          <a:ln w="19050" cap="flat" cmpd="sng" algn="ctr">
            <a:solidFill>
              <a:srgbClr val="C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49CFDE7-E1D1-4626-B2B9-5ECCD2BB1774}"/>
              </a:ext>
            </a:extLst>
          </p:cNvPr>
          <p:cNvCxnSpPr>
            <a:cxnSpLocks/>
          </p:cNvCxnSpPr>
          <p:nvPr/>
        </p:nvCxnSpPr>
        <p:spPr bwMode="auto">
          <a:xfrm flipH="1">
            <a:off x="3923931" y="6093296"/>
            <a:ext cx="1065604" cy="408982"/>
          </a:xfrm>
          <a:prstGeom prst="line">
            <a:avLst/>
          </a:prstGeom>
          <a:noFill/>
          <a:ln w="19050" cap="flat" cmpd="sng" algn="ctr">
            <a:solidFill>
              <a:srgbClr val="C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C8FA6C74-BB52-4005-BAF6-A0489430E7EC}"/>
              </a:ext>
            </a:extLst>
          </p:cNvPr>
          <p:cNvCxnSpPr>
            <a:cxnSpLocks/>
          </p:cNvCxnSpPr>
          <p:nvPr/>
        </p:nvCxnSpPr>
        <p:spPr bwMode="auto">
          <a:xfrm flipV="1">
            <a:off x="4989535" y="5085184"/>
            <a:ext cx="0" cy="1008112"/>
          </a:xfrm>
          <a:prstGeom prst="line">
            <a:avLst/>
          </a:prstGeom>
          <a:noFill/>
          <a:ln w="19050" cap="flat" cmpd="sng" algn="ctr">
            <a:solidFill>
              <a:srgbClr val="C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2C1E20D4-551F-4508-94A8-C1DAEA6E25B9}"/>
              </a:ext>
            </a:extLst>
          </p:cNvPr>
          <p:cNvCxnSpPr>
            <a:cxnSpLocks/>
          </p:cNvCxnSpPr>
          <p:nvPr/>
        </p:nvCxnSpPr>
        <p:spPr bwMode="auto">
          <a:xfrm flipV="1">
            <a:off x="3930703" y="5439769"/>
            <a:ext cx="0" cy="1062509"/>
          </a:xfrm>
          <a:prstGeom prst="line">
            <a:avLst/>
          </a:prstGeom>
          <a:noFill/>
          <a:ln w="1905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246004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10F9858-EB1A-4BF5-BC67-4E6660E3A252}"/>
                  </a:ext>
                </a:extLst>
              </p:cNvPr>
              <p:cNvSpPr>
                <a:spLocks noGrp="1"/>
              </p:cNvSpPr>
              <p:nvPr>
                <p:ph type="title"/>
              </p:nvPr>
            </p:nvSpPr>
            <p:spPr>
              <a:xfrm>
                <a:off x="457199" y="36432"/>
                <a:ext cx="8229600" cy="868362"/>
              </a:xfrm>
            </p:spPr>
            <p:txBody>
              <a:bodyPr/>
              <a:lstStyle/>
              <a:p>
                <a:r>
                  <a:rPr lang="en-US" sz="4000" dirty="0"/>
                  <a:t>CONV</a:t>
                </a:r>
                <a:r>
                  <a:rPr lang="en-US" dirty="0"/>
                  <a:t> Example 3: Stride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=2</m:t>
                    </m:r>
                  </m:oMath>
                </a14:m>
                <a:endParaRPr lang="en-SE" dirty="0"/>
              </a:p>
            </p:txBody>
          </p:sp>
        </mc:Choice>
        <mc:Fallback xmlns="">
          <p:sp>
            <p:nvSpPr>
              <p:cNvPr id="2" name="Title 1">
                <a:extLst>
                  <a:ext uri="{FF2B5EF4-FFF2-40B4-BE49-F238E27FC236}">
                    <a16:creationId xmlns:a16="http://schemas.microsoft.com/office/drawing/2014/main" id="{610F9858-EB1A-4BF5-BC67-4E6660E3A252}"/>
                  </a:ext>
                </a:extLst>
              </p:cNvPr>
              <p:cNvSpPr>
                <a:spLocks noGrp="1" noRot="1" noChangeAspect="1" noMove="1" noResize="1" noEditPoints="1" noAdjustHandles="1" noChangeArrowheads="1" noChangeShapeType="1" noTextEdit="1"/>
              </p:cNvSpPr>
              <p:nvPr>
                <p:ph type="title"/>
              </p:nvPr>
            </p:nvSpPr>
            <p:spPr>
              <a:xfrm>
                <a:off x="457199" y="36432"/>
                <a:ext cx="8229600" cy="868362"/>
              </a:xfrm>
              <a:blipFill>
                <a:blip r:embed="rId2"/>
                <a:stretch>
                  <a:fillRect t="-2817" b="-2112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EB9446-005B-439C-B55D-00700DD630A3}"/>
                  </a:ext>
                </a:extLst>
              </p:cNvPr>
              <p:cNvSpPr>
                <a:spLocks noGrp="1"/>
              </p:cNvSpPr>
              <p:nvPr>
                <p:ph idx="1"/>
              </p:nvPr>
            </p:nvSpPr>
            <p:spPr>
              <a:xfrm>
                <a:off x="107504" y="904794"/>
                <a:ext cx="8960296" cy="1300071"/>
              </a:xfrm>
            </p:spPr>
            <p:txBody>
              <a:bodyPr>
                <a:normAutofit fontScale="62500" lnSpcReduction="20000"/>
              </a:bodyPr>
              <a:lstStyle/>
              <a:p>
                <a:r>
                  <a:rPr lang="en-US" sz="2800" kern="0" dirty="0"/>
                  <a:t>Input volume</a:t>
                </a:r>
                <a14:m>
                  <m:oMath xmlns:m="http://schemas.openxmlformats.org/officeDocument/2006/math">
                    <m:r>
                      <a:rPr lang="en-US" sz="2800" i="1" kern="0" dirty="0" smtClean="0">
                        <a:latin typeface="Cambria Math" panose="02040503050406030204" pitchFamily="18" charset="0"/>
                      </a:rPr>
                      <m:t>:</m:t>
                    </m:r>
                  </m:oMath>
                </a14:m>
                <a:r>
                  <a:rPr lang="en-US" sz="2800" dirty="0"/>
                  <a:t> </a:t>
                </a:r>
                <a14:m>
                  <m:oMath xmlns:m="http://schemas.openxmlformats.org/officeDocument/2006/math">
                    <m:r>
                      <a:rPr lang="en-US" sz="2800" i="1" dirty="0">
                        <a:latin typeface="Cambria Math" panose="02040503050406030204" pitchFamily="18" charset="0"/>
                      </a:rPr>
                      <m:t>5×5×3</m:t>
                    </m:r>
                  </m:oMath>
                </a14:m>
                <a:endParaRPr lang="en-US" sz="2800" dirty="0"/>
              </a:p>
              <a:p>
                <a:r>
                  <a:rPr lang="en-US" sz="2800" dirty="0"/>
                  <a:t>2 </a:t>
                </a:r>
                <a14:m>
                  <m:oMath xmlns:m="http://schemas.openxmlformats.org/officeDocument/2006/math">
                    <m:r>
                      <a:rPr lang="en-US" sz="2800" i="1" dirty="0" smtClean="0">
                        <a:latin typeface="Cambria Math" panose="02040503050406030204" pitchFamily="18" charset="0"/>
                      </a:rPr>
                      <m:t>3</m:t>
                    </m:r>
                    <m:r>
                      <a:rPr lang="en-US" sz="2800" b="0" i="1" dirty="0" smtClean="0">
                        <a:latin typeface="Cambria Math" panose="02040503050406030204" pitchFamily="18" charset="0"/>
                      </a:rPr>
                      <m:t>×</m:t>
                    </m:r>
                    <m:r>
                      <a:rPr lang="en-US" sz="2800" i="1" dirty="0" smtClean="0">
                        <a:latin typeface="Cambria Math" panose="02040503050406030204" pitchFamily="18" charset="0"/>
                      </a:rPr>
                      <m:t>3</m:t>
                    </m:r>
                    <m:r>
                      <a:rPr lang="en-US" sz="2800" i="1" dirty="0">
                        <a:latin typeface="Cambria Math" panose="02040503050406030204" pitchFamily="18" charset="0"/>
                      </a:rPr>
                      <m:t>×</m:t>
                    </m:r>
                    <m:r>
                      <a:rPr lang="en-US" sz="2800" i="1" dirty="0" smtClean="0">
                        <a:latin typeface="Cambria Math" panose="02040503050406030204" pitchFamily="18" charset="0"/>
                      </a:rPr>
                      <m:t>3</m:t>
                    </m:r>
                  </m:oMath>
                </a14:m>
                <a:r>
                  <a:rPr lang="en-US" sz="2800" dirty="0"/>
                  <a:t> filters (</a:t>
                </a:r>
                <a14:m>
                  <m:oMath xmlns:m="http://schemas.openxmlformats.org/officeDocument/2006/math">
                    <m:r>
                      <a:rPr lang="en-US" sz="2800" i="1">
                        <a:latin typeface="Cambria Math" panose="02040503050406030204" pitchFamily="18" charset="0"/>
                      </a:rPr>
                      <m:t>𝐾</m:t>
                    </m:r>
                    <m:r>
                      <a:rPr lang="en-US" sz="2800" i="1">
                        <a:latin typeface="Cambria Math" panose="02040503050406030204" pitchFamily="18" charset="0"/>
                      </a:rPr>
                      <m:t>=2,</m:t>
                    </m:r>
                    <m:r>
                      <a:rPr lang="en-US" sz="2800" i="1">
                        <a:latin typeface="Cambria Math" panose="02040503050406030204" pitchFamily="18" charset="0"/>
                      </a:rPr>
                      <m:t>𝐹</m:t>
                    </m:r>
                    <m:r>
                      <a:rPr lang="en-US" sz="2800" i="1">
                        <a:latin typeface="Cambria Math" panose="02040503050406030204" pitchFamily="18" charset="0"/>
                      </a:rPr>
                      <m:t>=3</m:t>
                    </m:r>
                  </m:oMath>
                </a14:m>
                <a:r>
                  <a:rPr lang="en-US" sz="2800" dirty="0"/>
                  <a:t>) w. </a:t>
                </a:r>
                <a:r>
                  <a:rPr lang="en-US" sz="2800" dirty="0">
                    <a:solidFill>
                      <a:srgbClr val="FF0000"/>
                    </a:solidFill>
                  </a:rPr>
                  <a:t>stride </a:t>
                </a:r>
                <a14:m>
                  <m:oMath xmlns:m="http://schemas.openxmlformats.org/officeDocument/2006/math">
                    <m:r>
                      <a:rPr lang="en-US" sz="2800" b="0" i="1" smtClean="0">
                        <a:solidFill>
                          <a:srgbClr val="FF0000"/>
                        </a:solidFill>
                        <a:latin typeface="Cambria Math" panose="02040503050406030204" pitchFamily="18" charset="0"/>
                      </a:rPr>
                      <m:t>𝑆</m:t>
                    </m:r>
                    <m:r>
                      <a:rPr lang="en-US" sz="2800" b="0" i="1" smtClean="0">
                        <a:solidFill>
                          <a:srgbClr val="FF0000"/>
                        </a:solidFill>
                        <a:latin typeface="Cambria Math" panose="02040503050406030204" pitchFamily="18" charset="0"/>
                      </a:rPr>
                      <m:t>=2</m:t>
                    </m:r>
                  </m:oMath>
                </a14:m>
                <a:r>
                  <a:rPr lang="en-US" sz="2800" dirty="0"/>
                  <a:t>, pad </a:t>
                </a:r>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=1</m:t>
                    </m:r>
                  </m:oMath>
                </a14:m>
                <a:r>
                  <a:rPr lang="en-US" sz="2800" dirty="0"/>
                  <a:t> </a:t>
                </a:r>
              </a:p>
              <a:p>
                <a:r>
                  <a:rPr lang="en-US" altLang="zh-CN" sz="2800" dirty="0"/>
                  <a:t>Output volumes: 2 </a:t>
                </a:r>
                <a14:m>
                  <m:oMath xmlns:m="http://schemas.openxmlformats.org/officeDocument/2006/math">
                    <m:r>
                      <a:rPr lang="en-US" altLang="zh-CN" sz="2800" i="1">
                        <a:latin typeface="Cambria Math" panose="02040503050406030204" pitchFamily="18" charset="0"/>
                      </a:rPr>
                      <m:t>3×3×1</m:t>
                    </m:r>
                  </m:oMath>
                </a14:m>
                <a:r>
                  <a:rPr lang="en-US" altLang="zh-CN" sz="2800" dirty="0"/>
                  <a:t> (since </a:t>
                </a:r>
                <a14:m>
                  <m:oMath xmlns:m="http://schemas.openxmlformats.org/officeDocument/2006/math">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2</m:t>
                        </m:r>
                      </m:den>
                    </m:f>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5+2∗1−3</m:t>
                        </m:r>
                      </m:e>
                    </m:d>
                    <m:r>
                      <a:rPr lang="en-US" altLang="zh-CN" sz="2800" b="0" i="1" smtClean="0">
                        <a:latin typeface="Cambria Math" panose="02040503050406030204" pitchFamily="18" charset="0"/>
                      </a:rPr>
                      <m:t>+1=3</m:t>
                    </m:r>
                  </m:oMath>
                </a14:m>
                <a:r>
                  <a:rPr lang="en-US" altLang="zh-CN" sz="2800" dirty="0"/>
                  <a:t>)</a:t>
                </a:r>
                <a:endParaRPr lang="en-US" sz="2800" dirty="0"/>
              </a:p>
              <a:p>
                <a:pPr lvl="1"/>
                <a:r>
                  <a:rPr lang="en-US" sz="2400" dirty="0"/>
                  <a:t>Animation: </a:t>
                </a:r>
                <a:r>
                  <a:rPr lang="en-US" sz="2400" dirty="0">
                    <a:hlinkClick r:id="rId3"/>
                  </a:rPr>
                  <a:t>https://cs231n.github.io/convolutional-networks/</a:t>
                </a:r>
                <a:r>
                  <a:rPr lang="en-US" sz="2400" dirty="0"/>
                  <a:t> </a:t>
                </a:r>
                <a:endParaRPr lang="en-SE" sz="2400" dirty="0"/>
              </a:p>
            </p:txBody>
          </p:sp>
        </mc:Choice>
        <mc:Fallback xmlns="">
          <p:sp>
            <p:nvSpPr>
              <p:cNvPr id="3" name="Content Placeholder 2">
                <a:extLst>
                  <a:ext uri="{FF2B5EF4-FFF2-40B4-BE49-F238E27FC236}">
                    <a16:creationId xmlns:a16="http://schemas.microsoft.com/office/drawing/2014/main" id="{F8EB9446-005B-439C-B55D-00700DD630A3}"/>
                  </a:ext>
                </a:extLst>
              </p:cNvPr>
              <p:cNvSpPr>
                <a:spLocks noGrp="1" noRot="1" noChangeAspect="1" noMove="1" noResize="1" noEditPoints="1" noAdjustHandles="1" noChangeArrowheads="1" noChangeShapeType="1" noTextEdit="1"/>
              </p:cNvSpPr>
              <p:nvPr>
                <p:ph idx="1"/>
              </p:nvPr>
            </p:nvSpPr>
            <p:spPr>
              <a:xfrm>
                <a:off x="107504" y="904794"/>
                <a:ext cx="8960296" cy="1300071"/>
              </a:xfrm>
              <a:blipFill>
                <a:blip r:embed="rId4"/>
                <a:stretch>
                  <a:fillRect l="-476" t="-65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4107DF6-2478-4E34-A9E8-EEC81DDE4809}"/>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8" name="Picture 7">
            <a:extLst>
              <a:ext uri="{FF2B5EF4-FFF2-40B4-BE49-F238E27FC236}">
                <a16:creationId xmlns:a16="http://schemas.microsoft.com/office/drawing/2014/main" id="{278654DD-7003-4328-86D6-6C143629C5EE}"/>
              </a:ext>
            </a:extLst>
          </p:cNvPr>
          <p:cNvPicPr>
            <a:picLocks noChangeAspect="1"/>
          </p:cNvPicPr>
          <p:nvPr/>
        </p:nvPicPr>
        <p:blipFill>
          <a:blip r:embed="rId5"/>
          <a:stretch>
            <a:fillRect/>
          </a:stretch>
        </p:blipFill>
        <p:spPr>
          <a:xfrm>
            <a:off x="323528" y="2110042"/>
            <a:ext cx="5240353" cy="4669691"/>
          </a:xfrm>
          <a:prstGeom prst="rect">
            <a:avLst/>
          </a:prstGeom>
        </p:spPr>
      </p:pic>
      <p:pic>
        <p:nvPicPr>
          <p:cNvPr id="1026" name="Picture 2">
            <a:extLst>
              <a:ext uri="{FF2B5EF4-FFF2-40B4-BE49-F238E27FC236}">
                <a16:creationId xmlns:a16="http://schemas.microsoft.com/office/drawing/2014/main" id="{4A5982EC-5173-4EAD-AE66-20D94F09923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21144" y="2636912"/>
            <a:ext cx="3646655" cy="351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00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49CBAAA-209D-496D-A85B-0106DF001184}"/>
                  </a:ext>
                </a:extLst>
              </p:cNvPr>
              <p:cNvSpPr>
                <a:spLocks noGrp="1"/>
              </p:cNvSpPr>
              <p:nvPr>
                <p:ph type="title"/>
              </p:nvPr>
            </p:nvSpPr>
            <p:spPr>
              <a:xfrm>
                <a:off x="107503" y="100718"/>
                <a:ext cx="8820473" cy="868362"/>
              </a:xfrm>
            </p:spPr>
            <p:txBody>
              <a:bodyPr/>
              <a:lstStyle/>
              <a:p>
                <a:r>
                  <a:rPr lang="en-US" dirty="0"/>
                  <a:t>CONV Example 4: Input 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3</m:t>
                    </m:r>
                  </m:oMath>
                </a14:m>
                <a:endParaRPr lang="en-SE" dirty="0"/>
              </a:p>
            </p:txBody>
          </p:sp>
        </mc:Choice>
        <mc:Fallback xmlns="">
          <p:sp>
            <p:nvSpPr>
              <p:cNvPr id="2" name="Title 1">
                <a:extLst>
                  <a:ext uri="{FF2B5EF4-FFF2-40B4-BE49-F238E27FC236}">
                    <a16:creationId xmlns:a16="http://schemas.microsoft.com/office/drawing/2014/main" id="{849CBAAA-209D-496D-A85B-0106DF001184}"/>
                  </a:ext>
                </a:extLst>
              </p:cNvPr>
              <p:cNvSpPr>
                <a:spLocks noGrp="1" noRot="1" noChangeAspect="1" noMove="1" noResize="1" noEditPoints="1" noAdjustHandles="1" noChangeArrowheads="1" noChangeShapeType="1" noTextEdit="1"/>
              </p:cNvSpPr>
              <p:nvPr>
                <p:ph type="title"/>
              </p:nvPr>
            </p:nvSpPr>
            <p:spPr>
              <a:xfrm>
                <a:off x="107503" y="100718"/>
                <a:ext cx="8820473" cy="868362"/>
              </a:xfrm>
              <a:blipFill>
                <a:blip r:embed="rId3"/>
                <a:stretch>
                  <a:fillRect l="-2004" t="-3521" b="-20423"/>
                </a:stretch>
              </a:blipFill>
            </p:spPr>
            <p:txBody>
              <a:bodyPr/>
              <a:lstStyle/>
              <a:p>
                <a:r>
                  <a:rPr lang="en-SE">
                    <a:noFill/>
                  </a:rPr>
                  <a:t> </a:t>
                </a:r>
              </a:p>
            </p:txBody>
          </p:sp>
        </mc:Fallback>
      </mc:AlternateContent>
      <p:sp>
        <p:nvSpPr>
          <p:cNvPr id="3" name="Content Placeholder 2">
            <a:extLst>
              <a:ext uri="{FF2B5EF4-FFF2-40B4-BE49-F238E27FC236}">
                <a16:creationId xmlns:a16="http://schemas.microsoft.com/office/drawing/2014/main" id="{4641CCFB-D83A-4D15-BC28-C4FC7E688635}"/>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8E5D4C4B-7899-4E6B-B7EB-C4BC7A611659}"/>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1026" name="Picture 2">
            <a:extLst>
              <a:ext uri="{FF2B5EF4-FFF2-40B4-BE49-F238E27FC236}">
                <a16:creationId xmlns:a16="http://schemas.microsoft.com/office/drawing/2014/main" id="{03BC58D9-193F-4F11-91C9-5C21F8AB18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7619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F4B7CE-D1A2-4B5E-B08C-B052C4817A7E}"/>
              </a:ext>
            </a:extLst>
          </p:cNvPr>
          <p:cNvSpPr txBox="1"/>
          <p:nvPr/>
        </p:nvSpPr>
        <p:spPr>
          <a:xfrm>
            <a:off x="971600" y="6620010"/>
            <a:ext cx="7951609" cy="261610"/>
          </a:xfrm>
          <a:prstGeom prst="rect">
            <a:avLst/>
          </a:prstGeom>
          <a:noFill/>
        </p:spPr>
        <p:txBody>
          <a:bodyPr wrap="square">
            <a:spAutoFit/>
          </a:bodyPr>
          <a:lstStyle/>
          <a:p>
            <a:r>
              <a:rPr lang="en-SE" sz="1050" dirty="0"/>
              <a:t>https://towardsdatascience.com/a-comprehensive-guide-to-convolutional-neural-networks-the-eli5-way-3bd2b1164a53</a:t>
            </a:r>
          </a:p>
        </p:txBody>
      </p:sp>
      <p:sp>
        <p:nvSpPr>
          <p:cNvPr id="9" name="Content Placeholder 2">
            <a:extLst>
              <a:ext uri="{FF2B5EF4-FFF2-40B4-BE49-F238E27FC236}">
                <a16:creationId xmlns:a16="http://schemas.microsoft.com/office/drawing/2014/main" id="{4F17959E-67D2-488F-8187-4B26C0773AF6}"/>
              </a:ext>
            </a:extLst>
          </p:cNvPr>
          <p:cNvSpPr txBox="1">
            <a:spLocks/>
          </p:cNvSpPr>
          <p:nvPr/>
        </p:nvSpPr>
        <p:spPr bwMode="auto">
          <a:xfrm>
            <a:off x="107503" y="5395039"/>
            <a:ext cx="6477000" cy="1179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endParaRPr lang="en-SE" sz="1800" kern="0" dirty="0"/>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CC63EA90-FFFA-42F5-A0F6-5B5E4BFA72C6}"/>
                  </a:ext>
                </a:extLst>
              </p:cNvPr>
              <p:cNvSpPr txBox="1">
                <a:spLocks/>
              </p:cNvSpPr>
              <p:nvPr/>
            </p:nvSpPr>
            <p:spPr bwMode="auto">
              <a:xfrm>
                <a:off x="1" y="5242638"/>
                <a:ext cx="6516216" cy="994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600" kern="0" dirty="0"/>
                  <a:t>Input volume</a:t>
                </a:r>
                <a14:m>
                  <m:oMath xmlns:m="http://schemas.openxmlformats.org/officeDocument/2006/math">
                    <m:r>
                      <a:rPr lang="en-US" sz="1600" i="1" kern="0" dirty="0" smtClean="0">
                        <a:latin typeface="Cambria Math" panose="02040503050406030204" pitchFamily="18" charset="0"/>
                      </a:rPr>
                      <m:t>:</m:t>
                    </m:r>
                  </m:oMath>
                </a14:m>
                <a:r>
                  <a:rPr lang="en-US" sz="1600" kern="0" dirty="0"/>
                  <a:t> </a:t>
                </a:r>
                <a14:m>
                  <m:oMath xmlns:m="http://schemas.openxmlformats.org/officeDocument/2006/math">
                    <m:r>
                      <a:rPr lang="en-US" sz="1600" i="1" kern="0" dirty="0">
                        <a:latin typeface="Cambria Math" panose="02040503050406030204" pitchFamily="18" charset="0"/>
                      </a:rPr>
                      <m:t>𝑀</m:t>
                    </m:r>
                    <m:r>
                      <a:rPr lang="en-US" sz="1600" i="1" kern="0" dirty="0">
                        <a:latin typeface="Cambria Math" panose="02040503050406030204" pitchFamily="18" charset="0"/>
                      </a:rPr>
                      <m:t>×</m:t>
                    </m:r>
                    <m:r>
                      <a:rPr lang="en-US" sz="1600" i="1" kern="0" dirty="0">
                        <a:latin typeface="Cambria Math" panose="02040503050406030204" pitchFamily="18" charset="0"/>
                      </a:rPr>
                      <m:t>𝑁</m:t>
                    </m:r>
                    <m:r>
                      <a:rPr lang="en-US" sz="1600" i="1" kern="0" dirty="0">
                        <a:latin typeface="Cambria Math" panose="02040503050406030204" pitchFamily="18" charset="0"/>
                      </a:rPr>
                      <m:t>×</m:t>
                    </m:r>
                    <m:r>
                      <a:rPr lang="en-US" sz="1600" i="1" kern="0" dirty="0">
                        <a:latin typeface="Cambria Math" panose="02040503050406030204" pitchFamily="18" charset="0"/>
                      </a:rPr>
                      <m:t>3</m:t>
                    </m:r>
                  </m:oMath>
                </a14:m>
                <a:endParaRPr lang="en-US" sz="1600" kern="0" dirty="0"/>
              </a:p>
              <a:p>
                <a:r>
                  <a:rPr lang="en-US" sz="1600" kern="0" dirty="0"/>
                  <a:t>A </a:t>
                </a:r>
                <a14:m>
                  <m:oMath xmlns:m="http://schemas.openxmlformats.org/officeDocument/2006/math">
                    <m:r>
                      <a:rPr lang="en-US" sz="1600" i="1" kern="0" dirty="0">
                        <a:latin typeface="Cambria Math" panose="02040503050406030204" pitchFamily="18" charset="0"/>
                      </a:rPr>
                      <m:t>3</m:t>
                    </m:r>
                    <m:r>
                      <a:rPr lang="en-US" sz="1600" i="1" kern="0" dirty="0">
                        <a:latin typeface="Cambria Math" panose="02040503050406030204" pitchFamily="18" charset="0"/>
                      </a:rPr>
                      <m:t>×</m:t>
                    </m:r>
                    <m:r>
                      <a:rPr lang="en-US" sz="1600" i="1" kern="0" dirty="0">
                        <a:latin typeface="Cambria Math" panose="02040503050406030204" pitchFamily="18" charset="0"/>
                      </a:rPr>
                      <m:t>3</m:t>
                    </m:r>
                    <m:r>
                      <a:rPr lang="en-US" sz="1600" i="1" kern="0" dirty="0">
                        <a:latin typeface="Cambria Math" panose="02040503050406030204" pitchFamily="18" charset="0"/>
                      </a:rPr>
                      <m:t>×</m:t>
                    </m:r>
                    <m:r>
                      <a:rPr lang="en-US" sz="1600" i="1" kern="0" dirty="0">
                        <a:latin typeface="Cambria Math" panose="02040503050406030204" pitchFamily="18" charset="0"/>
                      </a:rPr>
                      <m:t>3</m:t>
                    </m:r>
                  </m:oMath>
                </a14:m>
                <a:r>
                  <a:rPr lang="en-US" sz="1600" kern="0" dirty="0"/>
                  <a:t> filter </a:t>
                </a:r>
                <a:r>
                  <a:rPr lang="en-US" sz="1600" dirty="0"/>
                  <a:t>(</a:t>
                </a:r>
                <a14:m>
                  <m:oMath xmlns:m="http://schemas.openxmlformats.org/officeDocument/2006/math">
                    <m:r>
                      <a:rPr lang="en-US" sz="1600" i="1">
                        <a:latin typeface="Cambria Math" panose="02040503050406030204" pitchFamily="18" charset="0"/>
                      </a:rPr>
                      <m:t>𝐾</m:t>
                    </m:r>
                    <m:r>
                      <a:rPr lang="en-US" sz="1600" i="1">
                        <a:latin typeface="Cambria Math" panose="02040503050406030204" pitchFamily="18" charset="0"/>
                      </a:rPr>
                      <m:t>=</m:t>
                    </m:r>
                    <m:r>
                      <a:rPr lang="en-US" sz="1600" i="1">
                        <a:latin typeface="Cambria Math" panose="02040503050406030204" pitchFamily="18" charset="0"/>
                      </a:rPr>
                      <m:t>1</m:t>
                    </m:r>
                    <m:r>
                      <a:rPr lang="en-US" sz="1600" i="1">
                        <a:latin typeface="Cambria Math" panose="02040503050406030204" pitchFamily="18" charset="0"/>
                      </a:rPr>
                      <m:t>,</m:t>
                    </m:r>
                    <m:r>
                      <a:rPr lang="en-US" sz="1600" i="1">
                        <a:latin typeface="Cambria Math" panose="02040503050406030204" pitchFamily="18" charset="0"/>
                      </a:rPr>
                      <m:t>𝐹</m:t>
                    </m:r>
                    <m:r>
                      <a:rPr lang="en-US" sz="1600" i="1">
                        <a:latin typeface="Cambria Math" panose="02040503050406030204" pitchFamily="18" charset="0"/>
                      </a:rPr>
                      <m:t>=</m:t>
                    </m:r>
                    <m:r>
                      <a:rPr lang="en-US" sz="1600" i="1">
                        <a:latin typeface="Cambria Math" panose="02040503050406030204" pitchFamily="18" charset="0"/>
                      </a:rPr>
                      <m:t>3</m:t>
                    </m:r>
                  </m:oMath>
                </a14:m>
                <a:r>
                  <a:rPr lang="en-US" sz="1600" dirty="0"/>
                  <a:t>)</a:t>
                </a:r>
                <a:r>
                  <a:rPr lang="en-US" sz="1600" kern="0" dirty="0"/>
                  <a:t> w. stride </a:t>
                </a:r>
                <a14:m>
                  <m:oMath xmlns:m="http://schemas.openxmlformats.org/officeDocument/2006/math">
                    <m:r>
                      <a:rPr lang="en-US" sz="1600" i="1" kern="0" dirty="0" smtClean="0">
                        <a:latin typeface="Cambria Math" panose="02040503050406030204" pitchFamily="18" charset="0"/>
                      </a:rPr>
                      <m:t>𝑆</m:t>
                    </m:r>
                    <m:r>
                      <a:rPr lang="en-US" sz="1600" i="1" kern="0" dirty="0" smtClean="0">
                        <a:latin typeface="Cambria Math" panose="02040503050406030204" pitchFamily="18" charset="0"/>
                      </a:rPr>
                      <m:t>=</m:t>
                    </m:r>
                    <m:r>
                      <a:rPr lang="en-US" sz="1600" i="1" kern="0" dirty="0" smtClean="0">
                        <a:latin typeface="Cambria Math" panose="02040503050406030204" pitchFamily="18" charset="0"/>
                      </a:rPr>
                      <m:t>1</m:t>
                    </m:r>
                  </m:oMath>
                </a14:m>
                <a:r>
                  <a:rPr lang="en-US" sz="1600" i="1" kern="0" dirty="0">
                    <a:latin typeface="Cambria Math" panose="02040503050406030204" pitchFamily="18" charset="0"/>
                  </a:rPr>
                  <a:t>, </a:t>
                </a:r>
                <a:r>
                  <a:rPr lang="en-US" sz="1600" kern="0" dirty="0"/>
                  <a:t>pad</a:t>
                </a:r>
                <a14:m>
                  <m:oMath xmlns:m="http://schemas.openxmlformats.org/officeDocument/2006/math">
                    <m:r>
                      <a:rPr lang="en-US" sz="1600" i="1" kern="0" dirty="0" smtClean="0">
                        <a:latin typeface="Cambria Math" panose="02040503050406030204" pitchFamily="18" charset="0"/>
                      </a:rPr>
                      <m:t> </m:t>
                    </m:r>
                    <m:r>
                      <a:rPr lang="en-US" sz="1600" i="1" kern="0" dirty="0" smtClean="0">
                        <a:latin typeface="Cambria Math" panose="02040503050406030204" pitchFamily="18" charset="0"/>
                      </a:rPr>
                      <m:t>𝑃</m:t>
                    </m:r>
                    <m:r>
                      <a:rPr lang="en-US" sz="1600" i="1" kern="0" dirty="0" smtClean="0">
                        <a:latin typeface="Cambria Math" panose="02040503050406030204" pitchFamily="18" charset="0"/>
                      </a:rPr>
                      <m:t>=</m:t>
                    </m:r>
                    <m:r>
                      <a:rPr lang="en-US" sz="1600" i="1" kern="0" dirty="0" smtClean="0">
                        <a:latin typeface="Cambria Math" panose="02040503050406030204" pitchFamily="18" charset="0"/>
                      </a:rPr>
                      <m:t>1</m:t>
                    </m:r>
                  </m:oMath>
                </a14:m>
                <a:endParaRPr lang="en-US" sz="1600" kern="0" dirty="0"/>
              </a:p>
              <a:p>
                <a:r>
                  <a:rPr lang="en-US" sz="1600" kern="0" dirty="0"/>
                  <a:t>Output volume: </a:t>
                </a:r>
                <a14:m>
                  <m:oMath xmlns:m="http://schemas.openxmlformats.org/officeDocument/2006/math">
                    <m:r>
                      <a:rPr lang="en-US" sz="1600" i="1" kern="0" dirty="0">
                        <a:latin typeface="Cambria Math" panose="02040503050406030204" pitchFamily="18" charset="0"/>
                      </a:rPr>
                      <m:t>𝑀</m:t>
                    </m:r>
                    <m:r>
                      <a:rPr lang="en-US" sz="1600" i="1" kern="0" dirty="0">
                        <a:latin typeface="Cambria Math" panose="02040503050406030204" pitchFamily="18" charset="0"/>
                      </a:rPr>
                      <m:t>×</m:t>
                    </m:r>
                    <m:r>
                      <a:rPr lang="en-US" sz="1600" i="1" kern="0" dirty="0">
                        <a:latin typeface="Cambria Math" panose="02040503050406030204" pitchFamily="18" charset="0"/>
                      </a:rPr>
                      <m:t>𝑁</m:t>
                    </m:r>
                    <m:r>
                      <a:rPr lang="en-US" sz="1600" i="1" kern="0" dirty="0">
                        <a:latin typeface="Cambria Math" panose="02040503050406030204" pitchFamily="18" charset="0"/>
                      </a:rPr>
                      <m:t>×</m:t>
                    </m:r>
                    <m:r>
                      <a:rPr lang="en-US" sz="1600" b="0" i="1" kern="0" dirty="0" smtClean="0">
                        <a:latin typeface="Cambria Math" panose="02040503050406030204" pitchFamily="18" charset="0"/>
                      </a:rPr>
                      <m:t>1</m:t>
                    </m:r>
                  </m:oMath>
                </a14:m>
                <a:r>
                  <a:rPr lang="en-US" sz="1600" kern="0" dirty="0"/>
                  <a:t> (since </a:t>
                </a:r>
                <a14:m>
                  <m:oMath xmlns:m="http://schemas.openxmlformats.org/officeDocument/2006/math">
                    <m:f>
                      <m:fPr>
                        <m:ctrlPr>
                          <a:rPr lang="en-US" altLang="zh-CN" sz="1600" i="1" kern="0">
                            <a:latin typeface="Cambria Math" panose="02040503050406030204" pitchFamily="18" charset="0"/>
                          </a:rPr>
                        </m:ctrlPr>
                      </m:fPr>
                      <m:num>
                        <m:r>
                          <a:rPr lang="en-US" altLang="zh-CN" sz="1600" i="1" kern="0">
                            <a:latin typeface="Cambria Math" panose="02040503050406030204" pitchFamily="18" charset="0"/>
                          </a:rPr>
                          <m:t>1</m:t>
                        </m:r>
                      </m:num>
                      <m:den>
                        <m:r>
                          <a:rPr lang="en-US" altLang="zh-CN" sz="1600" i="1" kern="0">
                            <a:latin typeface="Cambria Math" panose="02040503050406030204" pitchFamily="18" charset="0"/>
                          </a:rPr>
                          <m:t>1</m:t>
                        </m:r>
                      </m:den>
                    </m:f>
                    <m:d>
                      <m:dPr>
                        <m:ctrlPr>
                          <a:rPr lang="en-US" altLang="zh-CN" sz="1600" i="1" kern="0">
                            <a:latin typeface="Cambria Math" panose="02040503050406030204" pitchFamily="18" charset="0"/>
                          </a:rPr>
                        </m:ctrlPr>
                      </m:dPr>
                      <m:e>
                        <m:r>
                          <a:rPr lang="en-US" altLang="zh-CN" sz="1600" i="1" kern="0">
                            <a:latin typeface="Cambria Math" panose="02040503050406030204" pitchFamily="18" charset="0"/>
                          </a:rPr>
                          <m:t>𝑀</m:t>
                        </m:r>
                        <m:r>
                          <a:rPr lang="en-US" altLang="zh-CN" sz="1600" i="1" kern="0">
                            <a:latin typeface="Cambria Math" panose="02040503050406030204" pitchFamily="18" charset="0"/>
                          </a:rPr>
                          <m:t>+</m:t>
                        </m:r>
                        <m:r>
                          <a:rPr lang="en-US" altLang="zh-CN" sz="1600" i="1" kern="0">
                            <a:latin typeface="Cambria Math" panose="02040503050406030204" pitchFamily="18" charset="0"/>
                          </a:rPr>
                          <m:t>2</m:t>
                        </m:r>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3</m:t>
                        </m:r>
                      </m:e>
                    </m:d>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𝑀</m:t>
                    </m:r>
                    <m:r>
                      <a:rPr lang="en-US" altLang="zh-CN" sz="1600" i="1" kern="0">
                        <a:latin typeface="Cambria Math" panose="02040503050406030204" pitchFamily="18" charset="0"/>
                      </a:rPr>
                      <m:t>,  </m:t>
                    </m:r>
                    <m:f>
                      <m:fPr>
                        <m:ctrlPr>
                          <a:rPr lang="en-US" altLang="zh-CN" sz="1600" i="1" kern="0">
                            <a:latin typeface="Cambria Math" panose="02040503050406030204" pitchFamily="18" charset="0"/>
                          </a:rPr>
                        </m:ctrlPr>
                      </m:fPr>
                      <m:num>
                        <m:r>
                          <a:rPr lang="en-US" altLang="zh-CN" sz="1600" i="1" kern="0">
                            <a:latin typeface="Cambria Math" panose="02040503050406030204" pitchFamily="18" charset="0"/>
                          </a:rPr>
                          <m:t>1</m:t>
                        </m:r>
                      </m:num>
                      <m:den>
                        <m:r>
                          <a:rPr lang="en-US" altLang="zh-CN" sz="1600" i="1" kern="0">
                            <a:latin typeface="Cambria Math" panose="02040503050406030204" pitchFamily="18" charset="0"/>
                          </a:rPr>
                          <m:t>1</m:t>
                        </m:r>
                      </m:den>
                    </m:f>
                    <m:d>
                      <m:dPr>
                        <m:ctrlPr>
                          <a:rPr lang="en-US" altLang="zh-CN" sz="1600" i="1" kern="0">
                            <a:latin typeface="Cambria Math" panose="02040503050406030204" pitchFamily="18" charset="0"/>
                          </a:rPr>
                        </m:ctrlPr>
                      </m:dPr>
                      <m:e>
                        <m:r>
                          <a:rPr lang="en-US" altLang="zh-CN" sz="1600" i="1" kern="0">
                            <a:latin typeface="Cambria Math" panose="02040503050406030204" pitchFamily="18" charset="0"/>
                          </a:rPr>
                          <m:t>𝑁</m:t>
                        </m:r>
                        <m:r>
                          <a:rPr lang="en-US" altLang="zh-CN" sz="1600" i="1" kern="0">
                            <a:latin typeface="Cambria Math" panose="02040503050406030204" pitchFamily="18" charset="0"/>
                          </a:rPr>
                          <m:t>+</m:t>
                        </m:r>
                        <m:r>
                          <a:rPr lang="en-US" altLang="zh-CN" sz="1600" i="1" kern="0">
                            <a:latin typeface="Cambria Math" panose="02040503050406030204" pitchFamily="18" charset="0"/>
                          </a:rPr>
                          <m:t>2</m:t>
                        </m:r>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3</m:t>
                        </m:r>
                      </m:e>
                    </m:d>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𝑁</m:t>
                    </m:r>
                  </m:oMath>
                </a14:m>
                <a:r>
                  <a:rPr lang="en-US" sz="1600" kern="0" dirty="0"/>
                  <a:t>)</a:t>
                </a:r>
                <a:endParaRPr lang="en-SE" sz="1600" kern="0" dirty="0"/>
              </a:p>
            </p:txBody>
          </p:sp>
        </mc:Choice>
        <mc:Fallback xmlns="">
          <p:sp>
            <p:nvSpPr>
              <p:cNvPr id="10" name="Content Placeholder 2">
                <a:extLst>
                  <a:ext uri="{FF2B5EF4-FFF2-40B4-BE49-F238E27FC236}">
                    <a16:creationId xmlns:a16="http://schemas.microsoft.com/office/drawing/2014/main" id="{CC63EA90-FFFA-42F5-A0F6-5B5E4BFA72C6}"/>
                  </a:ext>
                </a:extLst>
              </p:cNvPr>
              <p:cNvSpPr txBox="1">
                <a:spLocks noRot="1" noChangeAspect="1" noMove="1" noResize="1" noEditPoints="1" noAdjustHandles="1" noChangeArrowheads="1" noChangeShapeType="1" noTextEdit="1"/>
              </p:cNvSpPr>
              <p:nvPr/>
            </p:nvSpPr>
            <p:spPr bwMode="auto">
              <a:xfrm>
                <a:off x="1" y="5242638"/>
                <a:ext cx="6516216" cy="994673"/>
              </a:xfrm>
              <a:prstGeom prst="rect">
                <a:avLst/>
              </a:prstGeom>
              <a:blipFill>
                <a:blip r:embed="rId5"/>
                <a:stretch>
                  <a:fillRect l="-374" t="-1840" b="-41718"/>
                </a:stretch>
              </a:blipFill>
              <a:ln w="9525">
                <a:noFill/>
                <a:miter lim="800000"/>
                <a:headEnd/>
                <a:tailEnd/>
              </a:ln>
            </p:spPr>
            <p:txBody>
              <a:bodyPr/>
              <a:lstStyle/>
              <a:p>
                <a:r>
                  <a:rPr lang="en-SE">
                    <a:noFill/>
                  </a:rPr>
                  <a:t> </a:t>
                </a:r>
              </a:p>
            </p:txBody>
          </p:sp>
        </mc:Fallback>
      </mc:AlternateContent>
      <p:pic>
        <p:nvPicPr>
          <p:cNvPr id="6146" name="Picture 2">
            <a:extLst>
              <a:ext uri="{FF2B5EF4-FFF2-40B4-BE49-F238E27FC236}">
                <a16:creationId xmlns:a16="http://schemas.microsoft.com/office/drawing/2014/main" id="{0722B01A-6175-417D-A6A6-9B5C0CC80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0704" y="1817136"/>
            <a:ext cx="1443821" cy="20505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7E8236-298A-4315-8FBC-EB86AEB26460}"/>
              </a:ext>
            </a:extLst>
          </p:cNvPr>
          <p:cNvSpPr txBox="1"/>
          <p:nvPr/>
        </p:nvSpPr>
        <p:spPr>
          <a:xfrm>
            <a:off x="7654387" y="3790781"/>
            <a:ext cx="1872322" cy="646331"/>
          </a:xfrm>
          <a:prstGeom prst="rect">
            <a:avLst/>
          </a:prstGeom>
          <a:noFill/>
        </p:spPr>
        <p:txBody>
          <a:bodyPr wrap="square">
            <a:spAutoFit/>
          </a:bodyPr>
          <a:lstStyle/>
          <a:p>
            <a:r>
              <a:rPr lang="en-US" sz="1800" kern="0" dirty="0"/>
              <a:t>Movement of the filter</a:t>
            </a:r>
            <a:endParaRPr lang="en-SE" dirty="0"/>
          </a:p>
        </p:txBody>
      </p:sp>
    </p:spTree>
    <p:extLst>
      <p:ext uri="{BB962C8B-B14F-4D97-AF65-F5344CB8AC3E}">
        <p14:creationId xmlns:p14="http://schemas.microsoft.com/office/powerpoint/2010/main" val="194074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070683-A4DC-4885-A545-30A6364237C3}"/>
                  </a:ext>
                </a:extLst>
              </p:cNvPr>
              <p:cNvSpPr>
                <a:spLocks noGrp="1"/>
              </p:cNvSpPr>
              <p:nvPr>
                <p:ph type="title"/>
              </p:nvPr>
            </p:nvSpPr>
            <p:spPr>
              <a:xfrm>
                <a:off x="179511" y="274638"/>
                <a:ext cx="8737161" cy="868362"/>
              </a:xfrm>
            </p:spPr>
            <p:txBody>
              <a:bodyPr/>
              <a:lstStyle/>
              <a:p>
                <a:r>
                  <a:rPr lang="en-US" sz="3600" dirty="0"/>
                  <a:t>CONV Example 5: Multiple Filters </a:t>
                </a:r>
                <a14:m>
                  <m:oMath xmlns:m="http://schemas.openxmlformats.org/officeDocument/2006/math">
                    <m:r>
                      <a:rPr lang="en-US" sz="3600" i="1" smtClean="0">
                        <a:latin typeface="Cambria Math" panose="02040503050406030204" pitchFamily="18" charset="0"/>
                      </a:rPr>
                      <m:t>𝐾</m:t>
                    </m:r>
                    <m:r>
                      <a:rPr lang="en-US" sz="3600" b="0" i="1" smtClean="0">
                        <a:latin typeface="Cambria Math" panose="02040503050406030204" pitchFamily="18" charset="0"/>
                      </a:rPr>
                      <m:t>=10</m:t>
                    </m:r>
                  </m:oMath>
                </a14:m>
                <a:r>
                  <a:rPr lang="en-US" sz="3600" dirty="0"/>
                  <a:t> </a:t>
                </a:r>
                <a:endParaRPr lang="en-SE" sz="3600" dirty="0"/>
              </a:p>
            </p:txBody>
          </p:sp>
        </mc:Choice>
        <mc:Fallback xmlns="">
          <p:sp>
            <p:nvSpPr>
              <p:cNvPr id="2" name="Title 1">
                <a:extLst>
                  <a:ext uri="{FF2B5EF4-FFF2-40B4-BE49-F238E27FC236}">
                    <a16:creationId xmlns:a16="http://schemas.microsoft.com/office/drawing/2014/main" id="{4E070683-A4DC-4885-A545-30A6364237C3}"/>
                  </a:ext>
                </a:extLst>
              </p:cNvPr>
              <p:cNvSpPr>
                <a:spLocks noGrp="1" noRot="1" noChangeAspect="1" noMove="1" noResize="1" noEditPoints="1" noAdjustHandles="1" noChangeArrowheads="1" noChangeShapeType="1" noTextEdit="1"/>
              </p:cNvSpPr>
              <p:nvPr>
                <p:ph type="title"/>
              </p:nvPr>
            </p:nvSpPr>
            <p:spPr>
              <a:xfrm>
                <a:off x="179511" y="274638"/>
                <a:ext cx="8737161" cy="868362"/>
              </a:xfrm>
              <a:blipFill>
                <a:blip r:embed="rId3"/>
                <a:stretch>
                  <a:fillRect l="-1046" b="-1328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5D2751-55EB-408E-A7ED-97B5D8FD667E}"/>
                  </a:ext>
                </a:extLst>
              </p:cNvPr>
              <p:cNvSpPr>
                <a:spLocks noGrp="1"/>
              </p:cNvSpPr>
              <p:nvPr>
                <p:ph idx="1"/>
              </p:nvPr>
            </p:nvSpPr>
            <p:spPr>
              <a:xfrm>
                <a:off x="400435" y="1052736"/>
                <a:ext cx="8229600" cy="2518886"/>
              </a:xfrm>
            </p:spPr>
            <p:txBody>
              <a:bodyPr>
                <a:normAutofit fontScale="62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32×32</m:t>
                    </m:r>
                    <m:r>
                      <a:rPr lang="en-US" i="1" dirty="0">
                        <a:latin typeface="Cambria Math" panose="02040503050406030204" pitchFamily="18" charset="0"/>
                      </a:rPr>
                      <m:t>×</m:t>
                    </m:r>
                    <m:r>
                      <a:rPr lang="en-US" b="0" i="1" dirty="0" smtClean="0">
                        <a:latin typeface="Cambria Math" panose="02040503050406030204" pitchFamily="18" charset="0"/>
                      </a:rPr>
                      <m:t>3</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32,</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m:t>
                    </m:r>
                  </m:oMath>
                </a14:m>
                <a:endParaRPr lang="en-US" dirty="0"/>
              </a:p>
              <a:p>
                <a14:m>
                  <m:oMath xmlns:m="http://schemas.openxmlformats.org/officeDocument/2006/math">
                    <m:r>
                      <a:rPr lang="en-US" b="0" i="1" dirty="0" smtClean="0">
                        <a:latin typeface="Cambria Math" panose="02040503050406030204" pitchFamily="18" charset="0"/>
                      </a:rPr>
                      <m:t>10</m:t>
                    </m:r>
                    <m:r>
                      <a:rPr lang="en-US" i="1" dirty="0" smtClean="0">
                        <a:latin typeface="Cambria Math" panose="02040503050406030204" pitchFamily="18" charset="0"/>
                      </a:rPr>
                      <m:t> </m:t>
                    </m:r>
                    <m:r>
                      <a:rPr lang="en-US" b="0" i="1" dirty="0" smtClean="0">
                        <a:latin typeface="Cambria Math" panose="02040503050406030204" pitchFamily="18" charset="0"/>
                      </a:rPr>
                      <m:t>5×5×3</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=10,</m:t>
                    </m:r>
                    <m:r>
                      <a:rPr lang="en-US" i="1">
                        <a:latin typeface="Cambria Math" panose="02040503050406030204" pitchFamily="18" charset="0"/>
                      </a:rPr>
                      <m:t>𝐹</m:t>
                    </m:r>
                    <m:r>
                      <a:rPr lang="en-US" i="1">
                        <a:latin typeface="Cambria Math" panose="02040503050406030204" pitchFamily="18" charset="0"/>
                      </a:rPr>
                      <m:t>=5</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 (</a:t>
                </a:r>
                <a14:m>
                  <m:oMath xmlns:m="http://schemas.openxmlformats.org/officeDocument/2006/math">
                    <m:r>
                      <a:rPr lang="en-US" b="0" i="1" dirty="0" smtClean="0">
                        <a:latin typeface="Cambria Math" panose="02040503050406030204" pitchFamily="18" charset="0"/>
                      </a:rPr>
                      <m:t>𝑃</m:t>
                    </m:r>
                    <m:r>
                      <a:rPr lang="en-US" b="0" i="1" dirty="0" smtClean="0">
                        <a:latin typeface="Cambria Math" panose="02040503050406030204" pitchFamily="18" charset="0"/>
                      </a:rPr>
                      <m:t>=0</m:t>
                    </m:r>
                  </m:oMath>
                </a14:m>
                <a:r>
                  <a:rPr lang="en-US" dirty="0"/>
                  <a:t>)</a:t>
                </a:r>
              </a:p>
              <a:p>
                <a:r>
                  <a:rPr lang="en-US" b="0" dirty="0"/>
                  <a:t>Each output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32</m:t>
                        </m:r>
                        <m:r>
                          <a:rPr lang="en-US" i="1" dirty="0">
                            <a:latin typeface="Cambria Math" panose="02040503050406030204" pitchFamily="18" charset="0"/>
                          </a:rPr>
                          <m:t>−</m:t>
                        </m:r>
                        <m:r>
                          <a:rPr lang="en-US" b="0" i="1" dirty="0" smtClean="0">
                            <a:latin typeface="Cambria Math" panose="02040503050406030204" pitchFamily="18" charset="0"/>
                          </a:rPr>
                          <m:t>5</m:t>
                        </m:r>
                      </m:e>
                    </m:d>
                    <m:r>
                      <a:rPr lang="en-US" b="0" i="1" dirty="0" smtClean="0">
                        <a:latin typeface="Cambria Math" panose="02040503050406030204" pitchFamily="18" charset="0"/>
                      </a:rPr>
                      <m:t>+1=28</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=10</m:t>
                    </m:r>
                  </m:oMath>
                </a14:m>
                <a:endParaRPr lang="en-US" dirty="0"/>
              </a:p>
              <a:p>
                <a:r>
                  <a:rPr lang="en-US" dirty="0"/>
                  <a:t>Output volume: </a:t>
                </a:r>
                <a14:m>
                  <m:oMath xmlns:m="http://schemas.openxmlformats.org/officeDocument/2006/math">
                    <m:r>
                      <a:rPr lang="en-US" b="0" i="1" dirty="0" smtClean="0">
                        <a:latin typeface="Cambria Math" panose="02040503050406030204" pitchFamily="18" charset="0"/>
                      </a:rPr>
                      <m:t>28×28×10</m:t>
                    </m:r>
                  </m:oMath>
                </a14:m>
                <a:endParaRPr lang="en-US" dirty="0"/>
              </a:p>
              <a:p>
                <a:r>
                  <a:rPr lang="en-US" dirty="0"/>
                  <a:t>No. params (weights and biases) in this layer: each filter has </a:t>
                </a:r>
                <a14:m>
                  <m:oMath xmlns:m="http://schemas.openxmlformats.org/officeDocument/2006/math">
                    <m:r>
                      <a:rPr lang="en-US" i="1" dirty="0" smtClean="0">
                        <a:latin typeface="Cambria Math" panose="02040503050406030204" pitchFamily="18" charset="0"/>
                      </a:rPr>
                      <m:t>5∗5∗3+1=76</m:t>
                    </m:r>
                  </m:oMath>
                </a14:m>
                <a:r>
                  <a:rPr lang="en-US" dirty="0"/>
                  <a:t> params, so 10 filters add up to </a:t>
                </a:r>
                <a14:m>
                  <m:oMath xmlns:m="http://schemas.openxmlformats.org/officeDocument/2006/math">
                    <m:r>
                      <a:rPr lang="en-US" i="1" dirty="0" smtClean="0">
                        <a:latin typeface="Cambria Math" panose="02040503050406030204" pitchFamily="18" charset="0"/>
                      </a:rPr>
                      <m:t>76∗10</m:t>
                    </m:r>
                    <m:r>
                      <a:rPr lang="en-US" b="0" i="1" dirty="0" smtClean="0">
                        <a:latin typeface="Cambria Math" panose="02040503050406030204" pitchFamily="18" charset="0"/>
                      </a:rPr>
                      <m:t>=</m:t>
                    </m:r>
                    <m:r>
                      <a:rPr lang="en-US" i="1" dirty="0" smtClean="0">
                        <a:latin typeface="Cambria Math" panose="02040503050406030204" pitchFamily="18" charset="0"/>
                      </a:rPr>
                      <m:t>760</m:t>
                    </m:r>
                  </m:oMath>
                </a14:m>
                <a:r>
                  <a:rPr lang="en-US" dirty="0"/>
                  <a:t> params</a:t>
                </a:r>
              </a:p>
            </p:txBody>
          </p:sp>
        </mc:Choice>
        <mc:Fallback xmlns="">
          <p:sp>
            <p:nvSpPr>
              <p:cNvPr id="3" name="Content Placeholder 2">
                <a:extLst>
                  <a:ext uri="{FF2B5EF4-FFF2-40B4-BE49-F238E27FC236}">
                    <a16:creationId xmlns:a16="http://schemas.microsoft.com/office/drawing/2014/main" id="{C25D2751-55EB-408E-A7ED-97B5D8FD667E}"/>
                  </a:ext>
                </a:extLst>
              </p:cNvPr>
              <p:cNvSpPr>
                <a:spLocks noGrp="1" noRot="1" noChangeAspect="1" noMove="1" noResize="1" noEditPoints="1" noAdjustHandles="1" noChangeArrowheads="1" noChangeShapeType="1" noTextEdit="1"/>
              </p:cNvSpPr>
              <p:nvPr>
                <p:ph idx="1"/>
              </p:nvPr>
            </p:nvSpPr>
            <p:spPr>
              <a:xfrm>
                <a:off x="400435" y="1052736"/>
                <a:ext cx="8229600" cy="2518886"/>
              </a:xfrm>
              <a:blipFill>
                <a:blip r:embed="rId4"/>
                <a:stretch>
                  <a:fillRect l="-741" t="-3632" b="-217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36A998-1345-42F0-B14C-531613ED48F7}"/>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sp>
        <p:nvSpPr>
          <p:cNvPr id="62" name="object 5">
            <a:extLst>
              <a:ext uri="{FF2B5EF4-FFF2-40B4-BE49-F238E27FC236}">
                <a16:creationId xmlns:a16="http://schemas.microsoft.com/office/drawing/2014/main" id="{A76F0094-03FE-4991-94A7-EEEACA6795BE}"/>
              </a:ext>
            </a:extLst>
          </p:cNvPr>
          <p:cNvSpPr/>
          <p:nvPr/>
        </p:nvSpPr>
        <p:spPr>
          <a:xfrm>
            <a:off x="884068" y="4922685"/>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63" name="object 6">
            <a:extLst>
              <a:ext uri="{FF2B5EF4-FFF2-40B4-BE49-F238E27FC236}">
                <a16:creationId xmlns:a16="http://schemas.microsoft.com/office/drawing/2014/main" id="{600B9A31-DD67-48A3-9854-FBB090A5A664}"/>
              </a:ext>
            </a:extLst>
          </p:cNvPr>
          <p:cNvSpPr/>
          <p:nvPr/>
        </p:nvSpPr>
        <p:spPr>
          <a:xfrm>
            <a:off x="884068" y="4771988"/>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4" name="object 7">
            <a:extLst>
              <a:ext uri="{FF2B5EF4-FFF2-40B4-BE49-F238E27FC236}">
                <a16:creationId xmlns:a16="http://schemas.microsoft.com/office/drawing/2014/main" id="{2CBEAB1A-850C-4F15-8438-9DDDB1AEA932}"/>
              </a:ext>
            </a:extLst>
          </p:cNvPr>
          <p:cNvSpPr/>
          <p:nvPr/>
        </p:nvSpPr>
        <p:spPr>
          <a:xfrm>
            <a:off x="884068" y="4771988"/>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65" name="object 8">
            <a:extLst>
              <a:ext uri="{FF2B5EF4-FFF2-40B4-BE49-F238E27FC236}">
                <a16:creationId xmlns:a16="http://schemas.microsoft.com/office/drawing/2014/main" id="{04A639BF-97E1-4E15-91B6-5C04821C6957}"/>
              </a:ext>
            </a:extLst>
          </p:cNvPr>
          <p:cNvSpPr/>
          <p:nvPr/>
        </p:nvSpPr>
        <p:spPr>
          <a:xfrm>
            <a:off x="1015670" y="4922685"/>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66" name="object 9">
            <a:extLst>
              <a:ext uri="{FF2B5EF4-FFF2-40B4-BE49-F238E27FC236}">
                <a16:creationId xmlns:a16="http://schemas.microsoft.com/office/drawing/2014/main" id="{F126B06D-3837-4BC8-993A-9F3C58EEFE69}"/>
              </a:ext>
            </a:extLst>
          </p:cNvPr>
          <p:cNvSpPr/>
          <p:nvPr/>
        </p:nvSpPr>
        <p:spPr>
          <a:xfrm>
            <a:off x="2480315" y="5037787"/>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67" name="object 10">
            <a:extLst>
              <a:ext uri="{FF2B5EF4-FFF2-40B4-BE49-F238E27FC236}">
                <a16:creationId xmlns:a16="http://schemas.microsoft.com/office/drawing/2014/main" id="{DB88B71A-CE61-4C64-8885-3B2325068F64}"/>
              </a:ext>
            </a:extLst>
          </p:cNvPr>
          <p:cNvSpPr/>
          <p:nvPr/>
        </p:nvSpPr>
        <p:spPr>
          <a:xfrm>
            <a:off x="990818" y="5178937"/>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68" name="object 11">
            <a:extLst>
              <a:ext uri="{FF2B5EF4-FFF2-40B4-BE49-F238E27FC236}">
                <a16:creationId xmlns:a16="http://schemas.microsoft.com/office/drawing/2014/main" id="{AD562B51-9AD9-47AD-8DC6-BFAE38B136FD}"/>
              </a:ext>
            </a:extLst>
          </p:cNvPr>
          <p:cNvSpPr/>
          <p:nvPr/>
        </p:nvSpPr>
        <p:spPr>
          <a:xfrm>
            <a:off x="1010318" y="4941638"/>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69" name="object 12">
            <a:extLst>
              <a:ext uri="{FF2B5EF4-FFF2-40B4-BE49-F238E27FC236}">
                <a16:creationId xmlns:a16="http://schemas.microsoft.com/office/drawing/2014/main" id="{12DFBC40-3557-4413-9470-908C65015D38}"/>
              </a:ext>
            </a:extLst>
          </p:cNvPr>
          <p:cNvSpPr/>
          <p:nvPr/>
        </p:nvSpPr>
        <p:spPr>
          <a:xfrm>
            <a:off x="1146518" y="4792238"/>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70" name="object 13">
            <a:extLst>
              <a:ext uri="{FF2B5EF4-FFF2-40B4-BE49-F238E27FC236}">
                <a16:creationId xmlns:a16="http://schemas.microsoft.com/office/drawing/2014/main" id="{ACC7BBEC-A15F-45FA-875B-861026FB9BE0}"/>
              </a:ext>
            </a:extLst>
          </p:cNvPr>
          <p:cNvSpPr/>
          <p:nvPr/>
        </p:nvSpPr>
        <p:spPr>
          <a:xfrm>
            <a:off x="1172618" y="5178937"/>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71" name="object 14">
            <a:extLst>
              <a:ext uri="{FF2B5EF4-FFF2-40B4-BE49-F238E27FC236}">
                <a16:creationId xmlns:a16="http://schemas.microsoft.com/office/drawing/2014/main" id="{C37D7939-EEBC-433D-BC18-275E96C0904F}"/>
              </a:ext>
            </a:extLst>
          </p:cNvPr>
          <p:cNvSpPr txBox="1"/>
          <p:nvPr/>
        </p:nvSpPr>
        <p:spPr>
          <a:xfrm>
            <a:off x="1153193" y="6176569"/>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72" name="object 15">
            <a:extLst>
              <a:ext uri="{FF2B5EF4-FFF2-40B4-BE49-F238E27FC236}">
                <a16:creationId xmlns:a16="http://schemas.microsoft.com/office/drawing/2014/main" id="{29525337-6439-4068-83C3-7DC891E736B1}"/>
              </a:ext>
            </a:extLst>
          </p:cNvPr>
          <p:cNvSpPr txBox="1"/>
          <p:nvPr/>
        </p:nvSpPr>
        <p:spPr>
          <a:xfrm>
            <a:off x="1517495" y="4103390"/>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73" name="object 16">
            <a:extLst>
              <a:ext uri="{FF2B5EF4-FFF2-40B4-BE49-F238E27FC236}">
                <a16:creationId xmlns:a16="http://schemas.microsoft.com/office/drawing/2014/main" id="{A4699DA5-3E1E-4FB1-BBB7-A3F38FFF6746}"/>
              </a:ext>
            </a:extLst>
          </p:cNvPr>
          <p:cNvSpPr txBox="1"/>
          <p:nvPr/>
        </p:nvSpPr>
        <p:spPr>
          <a:xfrm>
            <a:off x="482582" y="656819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74" name="object 17">
            <a:extLst>
              <a:ext uri="{FF2B5EF4-FFF2-40B4-BE49-F238E27FC236}">
                <a16:creationId xmlns:a16="http://schemas.microsoft.com/office/drawing/2014/main" id="{79A39A37-F919-430D-93D1-E846DF0BC5A1}"/>
              </a:ext>
            </a:extLst>
          </p:cNvPr>
          <p:cNvSpPr/>
          <p:nvPr/>
        </p:nvSpPr>
        <p:spPr>
          <a:xfrm>
            <a:off x="467544" y="4543216"/>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75" name="object 18">
            <a:extLst>
              <a:ext uri="{FF2B5EF4-FFF2-40B4-BE49-F238E27FC236}">
                <a16:creationId xmlns:a16="http://schemas.microsoft.com/office/drawing/2014/main" id="{EFC3CD6A-5902-4CCC-B3BF-0ED1DB439A15}"/>
              </a:ext>
            </a:extLst>
          </p:cNvPr>
          <p:cNvSpPr/>
          <p:nvPr/>
        </p:nvSpPr>
        <p:spPr>
          <a:xfrm>
            <a:off x="467544" y="3799990"/>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6" name="object 19">
            <a:extLst>
              <a:ext uri="{FF2B5EF4-FFF2-40B4-BE49-F238E27FC236}">
                <a16:creationId xmlns:a16="http://schemas.microsoft.com/office/drawing/2014/main" id="{CD7BF9A0-1174-4957-8820-1AA6B50D5489}"/>
              </a:ext>
            </a:extLst>
          </p:cNvPr>
          <p:cNvSpPr/>
          <p:nvPr/>
        </p:nvSpPr>
        <p:spPr>
          <a:xfrm>
            <a:off x="467544" y="379999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7" name="object 20">
            <a:extLst>
              <a:ext uri="{FF2B5EF4-FFF2-40B4-BE49-F238E27FC236}">
                <a16:creationId xmlns:a16="http://schemas.microsoft.com/office/drawing/2014/main" id="{DB123A10-D48E-416F-ABEB-F58A62EED81D}"/>
              </a:ext>
            </a:extLst>
          </p:cNvPr>
          <p:cNvSpPr/>
          <p:nvPr/>
        </p:nvSpPr>
        <p:spPr>
          <a:xfrm>
            <a:off x="680716" y="4543216"/>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78" name="object 26">
            <a:extLst>
              <a:ext uri="{FF2B5EF4-FFF2-40B4-BE49-F238E27FC236}">
                <a16:creationId xmlns:a16="http://schemas.microsoft.com/office/drawing/2014/main" id="{6394D93E-F367-43BA-BD51-B822D7EA1992}"/>
              </a:ext>
            </a:extLst>
          </p:cNvPr>
          <p:cNvSpPr/>
          <p:nvPr/>
        </p:nvSpPr>
        <p:spPr>
          <a:xfrm>
            <a:off x="2264765" y="4354379"/>
            <a:ext cx="159385" cy="2204085"/>
          </a:xfrm>
          <a:custGeom>
            <a:avLst/>
            <a:gdLst/>
            <a:ahLst/>
            <a:cxnLst/>
            <a:rect l="l" t="t" r="r" b="b"/>
            <a:pathLst>
              <a:path w="159385" h="2204085">
                <a:moveTo>
                  <a:pt x="0" y="0"/>
                </a:moveTo>
                <a:lnTo>
                  <a:pt x="159009" y="0"/>
                </a:lnTo>
                <a:lnTo>
                  <a:pt x="159009" y="2203505"/>
                </a:lnTo>
                <a:lnTo>
                  <a:pt x="0" y="2203505"/>
                </a:lnTo>
                <a:lnTo>
                  <a:pt x="0" y="0"/>
                </a:lnTo>
                <a:close/>
              </a:path>
            </a:pathLst>
          </a:custGeom>
          <a:solidFill>
            <a:srgbClr val="C8DAF7">
              <a:alpha val="42689"/>
            </a:srgbClr>
          </a:solidFill>
        </p:spPr>
        <p:txBody>
          <a:bodyPr wrap="square" lIns="0" tIns="0" rIns="0" bIns="0" rtlCol="0"/>
          <a:lstStyle/>
          <a:p>
            <a:endParaRPr/>
          </a:p>
        </p:txBody>
      </p:sp>
      <p:sp>
        <p:nvSpPr>
          <p:cNvPr id="79" name="object 27">
            <a:extLst>
              <a:ext uri="{FF2B5EF4-FFF2-40B4-BE49-F238E27FC236}">
                <a16:creationId xmlns:a16="http://schemas.microsoft.com/office/drawing/2014/main" id="{2A9613A7-E489-4E31-99C2-918548005972}"/>
              </a:ext>
            </a:extLst>
          </p:cNvPr>
          <p:cNvSpPr/>
          <p:nvPr/>
        </p:nvSpPr>
        <p:spPr>
          <a:xfrm>
            <a:off x="2264765" y="3799990"/>
            <a:ext cx="713740" cy="2758440"/>
          </a:xfrm>
          <a:custGeom>
            <a:avLst/>
            <a:gdLst/>
            <a:ahLst/>
            <a:cxnLst/>
            <a:rect l="l" t="t" r="r" b="b"/>
            <a:pathLst>
              <a:path w="713739" h="2758440">
                <a:moveTo>
                  <a:pt x="0" y="554388"/>
                </a:moveTo>
                <a:lnTo>
                  <a:pt x="554398" y="0"/>
                </a:lnTo>
                <a:lnTo>
                  <a:pt x="713398" y="0"/>
                </a:lnTo>
                <a:lnTo>
                  <a:pt x="713398" y="2203495"/>
                </a:lnTo>
                <a:lnTo>
                  <a:pt x="159009" y="2757894"/>
                </a:lnTo>
                <a:lnTo>
                  <a:pt x="0" y="2757894"/>
                </a:lnTo>
                <a:lnTo>
                  <a:pt x="0" y="554388"/>
                </a:lnTo>
                <a:close/>
              </a:path>
            </a:pathLst>
          </a:custGeom>
          <a:ln w="19049">
            <a:solidFill>
              <a:srgbClr val="000000"/>
            </a:solidFill>
          </a:ln>
        </p:spPr>
        <p:txBody>
          <a:bodyPr wrap="square" lIns="0" tIns="0" rIns="0" bIns="0" rtlCol="0"/>
          <a:lstStyle/>
          <a:p>
            <a:endParaRPr/>
          </a:p>
        </p:txBody>
      </p:sp>
      <p:sp>
        <p:nvSpPr>
          <p:cNvPr id="80" name="object 28">
            <a:extLst>
              <a:ext uri="{FF2B5EF4-FFF2-40B4-BE49-F238E27FC236}">
                <a16:creationId xmlns:a16="http://schemas.microsoft.com/office/drawing/2014/main" id="{66ED975C-832E-4E98-94B0-CFF4AAB2EF54}"/>
              </a:ext>
            </a:extLst>
          </p:cNvPr>
          <p:cNvSpPr/>
          <p:nvPr/>
        </p:nvSpPr>
        <p:spPr>
          <a:xfrm>
            <a:off x="2264765" y="3799990"/>
            <a:ext cx="713740" cy="554990"/>
          </a:xfrm>
          <a:custGeom>
            <a:avLst/>
            <a:gdLst/>
            <a:ahLst/>
            <a:cxnLst/>
            <a:rect l="l" t="t" r="r" b="b"/>
            <a:pathLst>
              <a:path w="713739" h="554989">
                <a:moveTo>
                  <a:pt x="0" y="554388"/>
                </a:moveTo>
                <a:lnTo>
                  <a:pt x="159009" y="554388"/>
                </a:lnTo>
                <a:lnTo>
                  <a:pt x="713398" y="0"/>
                </a:lnTo>
              </a:path>
            </a:pathLst>
          </a:custGeom>
          <a:ln w="19049">
            <a:solidFill>
              <a:srgbClr val="000000"/>
            </a:solidFill>
          </a:ln>
        </p:spPr>
        <p:txBody>
          <a:bodyPr wrap="square" lIns="0" tIns="0" rIns="0" bIns="0" rtlCol="0"/>
          <a:lstStyle/>
          <a:p>
            <a:endParaRPr/>
          </a:p>
        </p:txBody>
      </p:sp>
      <p:sp>
        <p:nvSpPr>
          <p:cNvPr id="81" name="object 29">
            <a:extLst>
              <a:ext uri="{FF2B5EF4-FFF2-40B4-BE49-F238E27FC236}">
                <a16:creationId xmlns:a16="http://schemas.microsoft.com/office/drawing/2014/main" id="{8C62CAC7-6A87-4786-A61A-F6C398B79A71}"/>
              </a:ext>
            </a:extLst>
          </p:cNvPr>
          <p:cNvSpPr/>
          <p:nvPr/>
        </p:nvSpPr>
        <p:spPr>
          <a:xfrm>
            <a:off x="2423775" y="4354379"/>
            <a:ext cx="0" cy="2204085"/>
          </a:xfrm>
          <a:custGeom>
            <a:avLst/>
            <a:gdLst/>
            <a:ahLst/>
            <a:cxnLst/>
            <a:rect l="l" t="t" r="r" b="b"/>
            <a:pathLst>
              <a:path h="2204085">
                <a:moveTo>
                  <a:pt x="0" y="0"/>
                </a:moveTo>
                <a:lnTo>
                  <a:pt x="0" y="2203505"/>
                </a:lnTo>
              </a:path>
            </a:pathLst>
          </a:custGeom>
          <a:ln w="19049">
            <a:solidFill>
              <a:srgbClr val="000000"/>
            </a:solidFill>
          </a:ln>
        </p:spPr>
        <p:txBody>
          <a:bodyPr wrap="square" lIns="0" tIns="0" rIns="0" bIns="0" rtlCol="0"/>
          <a:lstStyle/>
          <a:p>
            <a:endParaRPr/>
          </a:p>
        </p:txBody>
      </p:sp>
      <p:sp>
        <p:nvSpPr>
          <p:cNvPr id="82" name="object 30">
            <a:extLst>
              <a:ext uri="{FF2B5EF4-FFF2-40B4-BE49-F238E27FC236}">
                <a16:creationId xmlns:a16="http://schemas.microsoft.com/office/drawing/2014/main" id="{7A1884F2-A549-44C0-8B83-7A65051E8620}"/>
              </a:ext>
            </a:extLst>
          </p:cNvPr>
          <p:cNvSpPr txBox="1"/>
          <p:nvPr/>
        </p:nvSpPr>
        <p:spPr>
          <a:xfrm>
            <a:off x="2755742" y="6229071"/>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83" name="object 31">
            <a:extLst>
              <a:ext uri="{FF2B5EF4-FFF2-40B4-BE49-F238E27FC236}">
                <a16:creationId xmlns:a16="http://schemas.microsoft.com/office/drawing/2014/main" id="{65024D1A-26F4-42C7-BB7F-2D36913B979F}"/>
              </a:ext>
            </a:extLst>
          </p:cNvPr>
          <p:cNvSpPr txBox="1"/>
          <p:nvPr/>
        </p:nvSpPr>
        <p:spPr>
          <a:xfrm>
            <a:off x="2993018" y="4848461"/>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84" name="object 5">
            <a:extLst>
              <a:ext uri="{FF2B5EF4-FFF2-40B4-BE49-F238E27FC236}">
                <a16:creationId xmlns:a16="http://schemas.microsoft.com/office/drawing/2014/main" id="{5316DBA5-BDB8-44E3-8483-33A79D50EF33}"/>
              </a:ext>
            </a:extLst>
          </p:cNvPr>
          <p:cNvSpPr/>
          <p:nvPr/>
        </p:nvSpPr>
        <p:spPr>
          <a:xfrm>
            <a:off x="4557826" y="4839727"/>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85" name="object 6">
            <a:extLst>
              <a:ext uri="{FF2B5EF4-FFF2-40B4-BE49-F238E27FC236}">
                <a16:creationId xmlns:a16="http://schemas.microsoft.com/office/drawing/2014/main" id="{8424939E-8394-4008-9C48-4B14B8161546}"/>
              </a:ext>
            </a:extLst>
          </p:cNvPr>
          <p:cNvSpPr/>
          <p:nvPr/>
        </p:nvSpPr>
        <p:spPr>
          <a:xfrm>
            <a:off x="4557826" y="4689030"/>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86" name="object 7">
            <a:extLst>
              <a:ext uri="{FF2B5EF4-FFF2-40B4-BE49-F238E27FC236}">
                <a16:creationId xmlns:a16="http://schemas.microsoft.com/office/drawing/2014/main" id="{026472F7-B872-40B7-A63C-4AA74BA0EFD7}"/>
              </a:ext>
            </a:extLst>
          </p:cNvPr>
          <p:cNvSpPr/>
          <p:nvPr/>
        </p:nvSpPr>
        <p:spPr>
          <a:xfrm>
            <a:off x="4557826" y="468903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7" name="object 8">
            <a:extLst>
              <a:ext uri="{FF2B5EF4-FFF2-40B4-BE49-F238E27FC236}">
                <a16:creationId xmlns:a16="http://schemas.microsoft.com/office/drawing/2014/main" id="{F237893D-6500-437E-8801-091E431E0F68}"/>
              </a:ext>
            </a:extLst>
          </p:cNvPr>
          <p:cNvSpPr/>
          <p:nvPr/>
        </p:nvSpPr>
        <p:spPr>
          <a:xfrm>
            <a:off x="4689428" y="4839727"/>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8" name="object 9">
            <a:extLst>
              <a:ext uri="{FF2B5EF4-FFF2-40B4-BE49-F238E27FC236}">
                <a16:creationId xmlns:a16="http://schemas.microsoft.com/office/drawing/2014/main" id="{EF246323-3F6F-43DC-A7A3-C361BDA4394D}"/>
              </a:ext>
            </a:extLst>
          </p:cNvPr>
          <p:cNvSpPr txBox="1"/>
          <p:nvPr/>
        </p:nvSpPr>
        <p:spPr>
          <a:xfrm>
            <a:off x="4826951" y="6093611"/>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89" name="object 10">
            <a:extLst>
              <a:ext uri="{FF2B5EF4-FFF2-40B4-BE49-F238E27FC236}">
                <a16:creationId xmlns:a16="http://schemas.microsoft.com/office/drawing/2014/main" id="{130FD17E-D7A3-4FA2-A38E-BB4D1D528F47}"/>
              </a:ext>
            </a:extLst>
          </p:cNvPr>
          <p:cNvSpPr txBox="1"/>
          <p:nvPr/>
        </p:nvSpPr>
        <p:spPr>
          <a:xfrm>
            <a:off x="5191253" y="4020432"/>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90" name="object 11">
            <a:extLst>
              <a:ext uri="{FF2B5EF4-FFF2-40B4-BE49-F238E27FC236}">
                <a16:creationId xmlns:a16="http://schemas.microsoft.com/office/drawing/2014/main" id="{2D77505E-EF74-4AFF-8DF9-246407A518C9}"/>
              </a:ext>
            </a:extLst>
          </p:cNvPr>
          <p:cNvSpPr txBox="1"/>
          <p:nvPr/>
        </p:nvSpPr>
        <p:spPr>
          <a:xfrm>
            <a:off x="4156340" y="6485240"/>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91" name="object 12">
            <a:extLst>
              <a:ext uri="{FF2B5EF4-FFF2-40B4-BE49-F238E27FC236}">
                <a16:creationId xmlns:a16="http://schemas.microsoft.com/office/drawing/2014/main" id="{8EFCFC08-7A60-40F9-A6C6-D0267AE7525F}"/>
              </a:ext>
            </a:extLst>
          </p:cNvPr>
          <p:cNvSpPr/>
          <p:nvPr/>
        </p:nvSpPr>
        <p:spPr>
          <a:xfrm>
            <a:off x="4141302" y="4460258"/>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92" name="object 13">
            <a:extLst>
              <a:ext uri="{FF2B5EF4-FFF2-40B4-BE49-F238E27FC236}">
                <a16:creationId xmlns:a16="http://schemas.microsoft.com/office/drawing/2014/main" id="{192C3D42-91CF-4342-8AE1-DB89455DF9B2}"/>
              </a:ext>
            </a:extLst>
          </p:cNvPr>
          <p:cNvSpPr/>
          <p:nvPr/>
        </p:nvSpPr>
        <p:spPr>
          <a:xfrm>
            <a:off x="4141302" y="371703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93" name="object 14">
            <a:extLst>
              <a:ext uri="{FF2B5EF4-FFF2-40B4-BE49-F238E27FC236}">
                <a16:creationId xmlns:a16="http://schemas.microsoft.com/office/drawing/2014/main" id="{E24ABB80-95DC-4FB7-ACB9-B11F79956865}"/>
              </a:ext>
            </a:extLst>
          </p:cNvPr>
          <p:cNvSpPr/>
          <p:nvPr/>
        </p:nvSpPr>
        <p:spPr>
          <a:xfrm>
            <a:off x="4141302" y="3717032"/>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94" name="object 15">
            <a:extLst>
              <a:ext uri="{FF2B5EF4-FFF2-40B4-BE49-F238E27FC236}">
                <a16:creationId xmlns:a16="http://schemas.microsoft.com/office/drawing/2014/main" id="{6190303D-6FBA-4D50-B72A-DD8CFF51888F}"/>
              </a:ext>
            </a:extLst>
          </p:cNvPr>
          <p:cNvSpPr/>
          <p:nvPr/>
        </p:nvSpPr>
        <p:spPr>
          <a:xfrm>
            <a:off x="4354474" y="4460258"/>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5" name="object 18">
            <a:extLst>
              <a:ext uri="{FF2B5EF4-FFF2-40B4-BE49-F238E27FC236}">
                <a16:creationId xmlns:a16="http://schemas.microsoft.com/office/drawing/2014/main" id="{91489446-BE85-4529-BFFD-2617609D1A57}"/>
              </a:ext>
            </a:extLst>
          </p:cNvPr>
          <p:cNvSpPr/>
          <p:nvPr/>
        </p:nvSpPr>
        <p:spPr>
          <a:xfrm>
            <a:off x="7783694" y="4867584"/>
            <a:ext cx="238125" cy="465455"/>
          </a:xfrm>
          <a:custGeom>
            <a:avLst/>
            <a:gdLst/>
            <a:ahLst/>
            <a:cxnLst/>
            <a:rect l="l" t="t" r="r" b="b"/>
            <a:pathLst>
              <a:path w="238125" h="465455">
                <a:moveTo>
                  <a:pt x="0" y="0"/>
                </a:moveTo>
                <a:lnTo>
                  <a:pt x="238099" y="0"/>
                </a:lnTo>
                <a:lnTo>
                  <a:pt x="238099" y="465069"/>
                </a:lnTo>
                <a:lnTo>
                  <a:pt x="0" y="465069"/>
                </a:lnTo>
                <a:lnTo>
                  <a:pt x="0" y="0"/>
                </a:lnTo>
                <a:close/>
              </a:path>
            </a:pathLst>
          </a:custGeom>
          <a:solidFill>
            <a:srgbClr val="C8DAF7">
              <a:alpha val="42689"/>
            </a:srgbClr>
          </a:solidFill>
        </p:spPr>
        <p:txBody>
          <a:bodyPr wrap="square" lIns="0" tIns="0" rIns="0" bIns="0" rtlCol="0"/>
          <a:lstStyle/>
          <a:p>
            <a:endParaRPr/>
          </a:p>
        </p:txBody>
      </p:sp>
      <p:sp>
        <p:nvSpPr>
          <p:cNvPr id="96" name="object 19">
            <a:extLst>
              <a:ext uri="{FF2B5EF4-FFF2-40B4-BE49-F238E27FC236}">
                <a16:creationId xmlns:a16="http://schemas.microsoft.com/office/drawing/2014/main" id="{A8B50138-7A3F-414C-A74B-AA7ABF2EDDBF}"/>
              </a:ext>
            </a:extLst>
          </p:cNvPr>
          <p:cNvSpPr/>
          <p:nvPr/>
        </p:nvSpPr>
        <p:spPr>
          <a:xfrm>
            <a:off x="6149115" y="4712560"/>
            <a:ext cx="2028189" cy="620395"/>
          </a:xfrm>
          <a:custGeom>
            <a:avLst/>
            <a:gdLst/>
            <a:ahLst/>
            <a:cxnLst/>
            <a:rect l="l" t="t" r="r" b="b"/>
            <a:pathLst>
              <a:path w="2028189" h="620394">
                <a:moveTo>
                  <a:pt x="0" y="155024"/>
                </a:moveTo>
                <a:lnTo>
                  <a:pt x="155024" y="0"/>
                </a:lnTo>
                <a:lnTo>
                  <a:pt x="2027703" y="0"/>
                </a:lnTo>
                <a:lnTo>
                  <a:pt x="2027703" y="465069"/>
                </a:lnTo>
                <a:lnTo>
                  <a:pt x="1872678" y="620093"/>
                </a:lnTo>
                <a:lnTo>
                  <a:pt x="0" y="620093"/>
                </a:lnTo>
                <a:lnTo>
                  <a:pt x="0" y="155024"/>
                </a:lnTo>
                <a:close/>
              </a:path>
            </a:pathLst>
          </a:custGeom>
          <a:ln w="19049">
            <a:solidFill>
              <a:srgbClr val="000000"/>
            </a:solidFill>
          </a:ln>
        </p:spPr>
        <p:txBody>
          <a:bodyPr wrap="square" lIns="0" tIns="0" rIns="0" bIns="0" rtlCol="0"/>
          <a:lstStyle/>
          <a:p>
            <a:endParaRPr dirty="0"/>
          </a:p>
        </p:txBody>
      </p:sp>
      <p:sp>
        <p:nvSpPr>
          <p:cNvPr id="97" name="object 20">
            <a:extLst>
              <a:ext uri="{FF2B5EF4-FFF2-40B4-BE49-F238E27FC236}">
                <a16:creationId xmlns:a16="http://schemas.microsoft.com/office/drawing/2014/main" id="{4B471883-18A8-42F9-8295-BA3A911BD765}"/>
              </a:ext>
            </a:extLst>
          </p:cNvPr>
          <p:cNvSpPr/>
          <p:nvPr/>
        </p:nvSpPr>
        <p:spPr>
          <a:xfrm>
            <a:off x="6149115" y="4712560"/>
            <a:ext cx="2028189" cy="155575"/>
          </a:xfrm>
          <a:custGeom>
            <a:avLst/>
            <a:gdLst/>
            <a:ahLst/>
            <a:cxnLst/>
            <a:rect l="l" t="t" r="r" b="b"/>
            <a:pathLst>
              <a:path w="2028189" h="155575">
                <a:moveTo>
                  <a:pt x="0" y="155024"/>
                </a:moveTo>
                <a:lnTo>
                  <a:pt x="1872678" y="155024"/>
                </a:lnTo>
                <a:lnTo>
                  <a:pt x="2027703" y="0"/>
                </a:lnTo>
              </a:path>
            </a:pathLst>
          </a:custGeom>
          <a:ln w="19049">
            <a:solidFill>
              <a:srgbClr val="000000"/>
            </a:solidFill>
          </a:ln>
        </p:spPr>
        <p:txBody>
          <a:bodyPr wrap="square" lIns="0" tIns="0" rIns="0" bIns="0" rtlCol="0"/>
          <a:lstStyle/>
          <a:p>
            <a:endParaRPr/>
          </a:p>
        </p:txBody>
      </p:sp>
      <p:sp>
        <p:nvSpPr>
          <p:cNvPr id="98" name="object 21">
            <a:extLst>
              <a:ext uri="{FF2B5EF4-FFF2-40B4-BE49-F238E27FC236}">
                <a16:creationId xmlns:a16="http://schemas.microsoft.com/office/drawing/2014/main" id="{72A0E861-E9F6-4518-B0D7-1DA89A5F2737}"/>
              </a:ext>
            </a:extLst>
          </p:cNvPr>
          <p:cNvSpPr/>
          <p:nvPr/>
        </p:nvSpPr>
        <p:spPr>
          <a:xfrm>
            <a:off x="8021794" y="4867585"/>
            <a:ext cx="0" cy="465455"/>
          </a:xfrm>
          <a:custGeom>
            <a:avLst/>
            <a:gdLst/>
            <a:ahLst/>
            <a:cxnLst/>
            <a:rect l="l" t="t" r="r" b="b"/>
            <a:pathLst>
              <a:path h="465455">
                <a:moveTo>
                  <a:pt x="0" y="0"/>
                </a:moveTo>
                <a:lnTo>
                  <a:pt x="0" y="465069"/>
                </a:lnTo>
              </a:path>
            </a:pathLst>
          </a:custGeom>
          <a:ln w="19049">
            <a:solidFill>
              <a:srgbClr val="000000"/>
            </a:solidFill>
          </a:ln>
        </p:spPr>
        <p:txBody>
          <a:bodyPr wrap="square" lIns="0" tIns="0" rIns="0" bIns="0" rtlCol="0"/>
          <a:lstStyle/>
          <a:p>
            <a:endParaRPr/>
          </a:p>
        </p:txBody>
      </p:sp>
      <p:sp>
        <p:nvSpPr>
          <p:cNvPr id="99" name="object 22">
            <a:extLst>
              <a:ext uri="{FF2B5EF4-FFF2-40B4-BE49-F238E27FC236}">
                <a16:creationId xmlns:a16="http://schemas.microsoft.com/office/drawing/2014/main" id="{B8691424-8257-49E9-95EC-5154A48AEB3B}"/>
              </a:ext>
            </a:extLst>
          </p:cNvPr>
          <p:cNvSpPr/>
          <p:nvPr/>
        </p:nvSpPr>
        <p:spPr>
          <a:xfrm>
            <a:off x="6149115" y="4936104"/>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5" y="10746"/>
                </a:lnTo>
                <a:lnTo>
                  <a:pt x="240957" y="41349"/>
                </a:lnTo>
                <a:lnTo>
                  <a:pt x="271560" y="87143"/>
                </a:lnTo>
                <a:lnTo>
                  <a:pt x="282306" y="141149"/>
                </a:lnTo>
                <a:lnTo>
                  <a:pt x="275110" y="185762"/>
                </a:lnTo>
                <a:lnTo>
                  <a:pt x="255070" y="224508"/>
                </a:lnTo>
                <a:lnTo>
                  <a:pt x="224513" y="255064"/>
                </a:lnTo>
                <a:lnTo>
                  <a:pt x="185764"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00" name="object 23">
            <a:extLst>
              <a:ext uri="{FF2B5EF4-FFF2-40B4-BE49-F238E27FC236}">
                <a16:creationId xmlns:a16="http://schemas.microsoft.com/office/drawing/2014/main" id="{F5D945A9-74C6-4B9E-805A-70C04D849A25}"/>
              </a:ext>
            </a:extLst>
          </p:cNvPr>
          <p:cNvSpPr/>
          <p:nvPr/>
        </p:nvSpPr>
        <p:spPr>
          <a:xfrm>
            <a:off x="6530122"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1" name="object 24">
            <a:extLst>
              <a:ext uri="{FF2B5EF4-FFF2-40B4-BE49-F238E27FC236}">
                <a16:creationId xmlns:a16="http://schemas.microsoft.com/office/drawing/2014/main" id="{D58EC460-F837-4A67-971C-E6B9487F8910}"/>
              </a:ext>
            </a:extLst>
          </p:cNvPr>
          <p:cNvSpPr/>
          <p:nvPr/>
        </p:nvSpPr>
        <p:spPr>
          <a:xfrm>
            <a:off x="6911121"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2" name="object 25">
            <a:extLst>
              <a:ext uri="{FF2B5EF4-FFF2-40B4-BE49-F238E27FC236}">
                <a16:creationId xmlns:a16="http://schemas.microsoft.com/office/drawing/2014/main" id="{6BC5C0A1-F1C2-4210-9E2E-433593871596}"/>
              </a:ext>
            </a:extLst>
          </p:cNvPr>
          <p:cNvSpPr/>
          <p:nvPr/>
        </p:nvSpPr>
        <p:spPr>
          <a:xfrm>
            <a:off x="7292121"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3" name="object 26">
            <a:extLst>
              <a:ext uri="{FF2B5EF4-FFF2-40B4-BE49-F238E27FC236}">
                <a16:creationId xmlns:a16="http://schemas.microsoft.com/office/drawing/2014/main" id="{2AF713C1-1F09-47DE-9E6D-FBEDC8C98DCD}"/>
              </a:ext>
            </a:extLst>
          </p:cNvPr>
          <p:cNvSpPr/>
          <p:nvPr/>
        </p:nvSpPr>
        <p:spPr>
          <a:xfrm>
            <a:off x="7673120"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4" name="object 27">
            <a:extLst>
              <a:ext uri="{FF2B5EF4-FFF2-40B4-BE49-F238E27FC236}">
                <a16:creationId xmlns:a16="http://schemas.microsoft.com/office/drawing/2014/main" id="{94E72603-97B7-4918-B63D-39638AB3132F}"/>
              </a:ext>
            </a:extLst>
          </p:cNvPr>
          <p:cNvSpPr/>
          <p:nvPr/>
        </p:nvSpPr>
        <p:spPr>
          <a:xfrm>
            <a:off x="5645742" y="4434055"/>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a:p>
        </p:txBody>
      </p:sp>
      <p:sp>
        <p:nvSpPr>
          <p:cNvPr id="105" name="object 28">
            <a:extLst>
              <a:ext uri="{FF2B5EF4-FFF2-40B4-BE49-F238E27FC236}">
                <a16:creationId xmlns:a16="http://schemas.microsoft.com/office/drawing/2014/main" id="{B0D92049-D946-4BB5-8138-DF225D3F9E84}"/>
              </a:ext>
            </a:extLst>
          </p:cNvPr>
          <p:cNvSpPr/>
          <p:nvPr/>
        </p:nvSpPr>
        <p:spPr>
          <a:xfrm>
            <a:off x="5645742" y="3721407"/>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a:p>
        </p:txBody>
      </p:sp>
      <p:sp>
        <p:nvSpPr>
          <p:cNvPr id="106" name="object 29">
            <a:extLst>
              <a:ext uri="{FF2B5EF4-FFF2-40B4-BE49-F238E27FC236}">
                <a16:creationId xmlns:a16="http://schemas.microsoft.com/office/drawing/2014/main" id="{515CA8D5-3BEA-4434-9729-22D26ACC928E}"/>
              </a:ext>
            </a:extLst>
          </p:cNvPr>
          <p:cNvSpPr/>
          <p:nvPr/>
        </p:nvSpPr>
        <p:spPr>
          <a:xfrm>
            <a:off x="5645742" y="3721407"/>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a:p>
        </p:txBody>
      </p:sp>
      <p:sp>
        <p:nvSpPr>
          <p:cNvPr id="107" name="object 30">
            <a:extLst>
              <a:ext uri="{FF2B5EF4-FFF2-40B4-BE49-F238E27FC236}">
                <a16:creationId xmlns:a16="http://schemas.microsoft.com/office/drawing/2014/main" id="{8E7DB106-7391-44BF-B257-1C9D4F58EE72}"/>
              </a:ext>
            </a:extLst>
          </p:cNvPr>
          <p:cNvSpPr/>
          <p:nvPr/>
        </p:nvSpPr>
        <p:spPr>
          <a:xfrm>
            <a:off x="7783695" y="4434055"/>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a:p>
        </p:txBody>
      </p:sp>
      <p:sp>
        <p:nvSpPr>
          <p:cNvPr id="108" name="object 31">
            <a:extLst>
              <a:ext uri="{FF2B5EF4-FFF2-40B4-BE49-F238E27FC236}">
                <a16:creationId xmlns:a16="http://schemas.microsoft.com/office/drawing/2014/main" id="{EBC11DC9-FD1D-48F6-A5F4-BC254790600A}"/>
              </a:ext>
            </a:extLst>
          </p:cNvPr>
          <p:cNvSpPr txBox="1"/>
          <p:nvPr/>
        </p:nvSpPr>
        <p:spPr>
          <a:xfrm>
            <a:off x="8552183" y="4482079"/>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109" name="object 32">
            <a:extLst>
              <a:ext uri="{FF2B5EF4-FFF2-40B4-BE49-F238E27FC236}">
                <a16:creationId xmlns:a16="http://schemas.microsoft.com/office/drawing/2014/main" id="{74501D63-1B42-48A5-8A18-2D7A17BB57F3}"/>
              </a:ext>
            </a:extLst>
          </p:cNvPr>
          <p:cNvSpPr txBox="1"/>
          <p:nvPr/>
        </p:nvSpPr>
        <p:spPr>
          <a:xfrm>
            <a:off x="8265545" y="6090563"/>
            <a:ext cx="364490" cy="276999"/>
          </a:xfrm>
          <a:prstGeom prst="rect">
            <a:avLst/>
          </a:prstGeom>
        </p:spPr>
        <p:txBody>
          <a:bodyPr vert="horz" wrap="square" lIns="0" tIns="0" rIns="0" bIns="0" rtlCol="0">
            <a:spAutoFit/>
          </a:bodyPr>
          <a:lstStyle/>
          <a:p>
            <a:pPr marL="12700">
              <a:lnSpc>
                <a:spcPct val="100000"/>
              </a:lnSpc>
            </a:pPr>
            <a:r>
              <a:rPr spc="-5" dirty="0">
                <a:latin typeface="Arial"/>
                <a:cs typeface="Arial"/>
              </a:rPr>
              <a:t>28</a:t>
            </a:r>
            <a:endParaRPr dirty="0">
              <a:latin typeface="Arial"/>
              <a:cs typeface="Arial"/>
            </a:endParaRPr>
          </a:p>
        </p:txBody>
      </p:sp>
      <p:sp>
        <p:nvSpPr>
          <p:cNvPr id="110" name="object 35">
            <a:extLst>
              <a:ext uri="{FF2B5EF4-FFF2-40B4-BE49-F238E27FC236}">
                <a16:creationId xmlns:a16="http://schemas.microsoft.com/office/drawing/2014/main" id="{B64CDBAE-ED20-422B-B55F-96A7A8E0A8B9}"/>
              </a:ext>
            </a:extLst>
          </p:cNvPr>
          <p:cNvSpPr txBox="1"/>
          <p:nvPr/>
        </p:nvSpPr>
        <p:spPr>
          <a:xfrm>
            <a:off x="6574633" y="6572394"/>
            <a:ext cx="359475"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10</a:t>
            </a:r>
            <a:endParaRPr sz="1800" dirty="0">
              <a:latin typeface="Arial"/>
              <a:cs typeface="Arial"/>
            </a:endParaRPr>
          </a:p>
        </p:txBody>
      </p:sp>
      <p:sp>
        <p:nvSpPr>
          <p:cNvPr id="112" name="TextBox 111">
            <a:extLst>
              <a:ext uri="{FF2B5EF4-FFF2-40B4-BE49-F238E27FC236}">
                <a16:creationId xmlns:a16="http://schemas.microsoft.com/office/drawing/2014/main" id="{0948F4D7-7CF2-4920-9616-26B62501722B}"/>
              </a:ext>
            </a:extLst>
          </p:cNvPr>
          <p:cNvSpPr txBox="1"/>
          <p:nvPr/>
        </p:nvSpPr>
        <p:spPr>
          <a:xfrm>
            <a:off x="7980295" y="4820512"/>
            <a:ext cx="492443" cy="461665"/>
          </a:xfrm>
          <a:prstGeom prst="rect">
            <a:avLst/>
          </a:prstGeom>
          <a:noFill/>
        </p:spPr>
        <p:txBody>
          <a:bodyPr wrap="none" rtlCol="0">
            <a:spAutoFit/>
          </a:bodyPr>
          <a:lstStyle/>
          <a:p>
            <a:r>
              <a:rPr lang="en-US" sz="2400" dirty="0"/>
              <a:t>…</a:t>
            </a:r>
            <a:endParaRPr lang="en-SE" sz="2400" dirty="0"/>
          </a:p>
        </p:txBody>
      </p:sp>
      <p:sp>
        <p:nvSpPr>
          <p:cNvPr id="56" name="TextBox 55">
            <a:extLst>
              <a:ext uri="{FF2B5EF4-FFF2-40B4-BE49-F238E27FC236}">
                <a16:creationId xmlns:a16="http://schemas.microsoft.com/office/drawing/2014/main" id="{80761851-29B8-4DEC-9601-3A6B60606FAC}"/>
              </a:ext>
            </a:extLst>
          </p:cNvPr>
          <p:cNvSpPr txBox="1"/>
          <p:nvPr/>
        </p:nvSpPr>
        <p:spPr>
          <a:xfrm>
            <a:off x="6346386" y="5271755"/>
            <a:ext cx="1781944" cy="369332"/>
          </a:xfrm>
          <a:prstGeom prst="rect">
            <a:avLst/>
          </a:prstGeom>
          <a:noFill/>
        </p:spPr>
        <p:txBody>
          <a:bodyPr wrap="square">
            <a:spAutoFit/>
          </a:bodyPr>
          <a:lstStyle/>
          <a:p>
            <a:pPr marL="12700">
              <a:lnSpc>
                <a:spcPct val="100000"/>
              </a:lnSpc>
            </a:pPr>
            <a:r>
              <a:rPr lang="en-US" sz="1800" spc="-5" dirty="0">
                <a:latin typeface="Arial"/>
                <a:cs typeface="Arial"/>
              </a:rPr>
              <a:t>(10 neurons)</a:t>
            </a:r>
            <a:endParaRPr lang="en-US" sz="1800" dirty="0">
              <a:latin typeface="Arial"/>
              <a:cs typeface="Arial"/>
            </a:endParaRPr>
          </a:p>
        </p:txBody>
      </p:sp>
    </p:spTree>
    <p:extLst>
      <p:ext uri="{BB962C8B-B14F-4D97-AF65-F5344CB8AC3E}">
        <p14:creationId xmlns:p14="http://schemas.microsoft.com/office/powerpoint/2010/main" val="2993373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EC44-9E61-4943-BC62-54F947863B69}"/>
              </a:ext>
            </a:extLst>
          </p:cNvPr>
          <p:cNvSpPr>
            <a:spLocks noGrp="1"/>
          </p:cNvSpPr>
          <p:nvPr>
            <p:ph type="title"/>
          </p:nvPr>
        </p:nvSpPr>
        <p:spPr>
          <a:xfrm>
            <a:off x="457200" y="274638"/>
            <a:ext cx="8686800" cy="868362"/>
          </a:xfrm>
        </p:spPr>
        <p:txBody>
          <a:bodyPr/>
          <a:lstStyle/>
          <a:p>
            <a:r>
              <a:rPr lang="en-US" sz="3600" dirty="0"/>
              <a:t>CONV </a:t>
            </a:r>
            <a:r>
              <a:rPr lang="en-US" sz="3600"/>
              <a:t>Example 5: </a:t>
            </a:r>
            <a:r>
              <a:rPr lang="en-US" sz="3600" dirty="0"/>
              <a:t>Neuron View</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3FD19C-7DD5-4AE3-BA6C-A8E259F947C3}"/>
                  </a:ext>
                </a:extLst>
              </p:cNvPr>
              <p:cNvSpPr>
                <a:spLocks noGrp="1"/>
              </p:cNvSpPr>
              <p:nvPr>
                <p:ph idx="1"/>
              </p:nvPr>
            </p:nvSpPr>
            <p:spPr>
              <a:xfrm>
                <a:off x="1" y="1059780"/>
                <a:ext cx="5796136" cy="2851149"/>
              </a:xfrm>
            </p:spPr>
            <p:txBody>
              <a:bodyPr>
                <a:normAutofit fontScale="77500" lnSpcReduction="20000"/>
              </a:bodyPr>
              <a:lstStyle/>
              <a:p>
                <a:r>
                  <a:rPr lang="en-US" dirty="0"/>
                  <a:t>One activation map is a </a:t>
                </a:r>
                <a14:m>
                  <m:oMath xmlns:m="http://schemas.openxmlformats.org/officeDocument/2006/math">
                    <m:r>
                      <a:rPr lang="en-US" i="1" dirty="0" smtClean="0">
                        <a:latin typeface="Cambria Math" panose="02040503050406030204" pitchFamily="18" charset="0"/>
                      </a:rPr>
                      <m:t>28</m:t>
                    </m:r>
                    <m:r>
                      <a:rPr lang="en-US" b="0" i="1" dirty="0" smtClean="0">
                        <a:latin typeface="Cambria Math" panose="02040503050406030204" pitchFamily="18" charset="0"/>
                      </a:rPr>
                      <m:t>×</m:t>
                    </m:r>
                    <m:r>
                      <a:rPr lang="en-US" i="1" dirty="0" smtClean="0">
                        <a:latin typeface="Cambria Math" panose="02040503050406030204" pitchFamily="18" charset="0"/>
                      </a:rPr>
                      <m:t>28</m:t>
                    </m:r>
                  </m:oMath>
                </a14:m>
                <a:r>
                  <a:rPr lang="en-US" dirty="0"/>
                  <a:t> sheet of neuron outputs. </a:t>
                </a:r>
              </a:p>
              <a:p>
                <a:r>
                  <a:rPr lang="en-US" dirty="0"/>
                  <a:t>With 10 filters, the CONV layer consists of neurons arranged in a 3D grid (</a:t>
                </a:r>
                <a14:m>
                  <m:oMath xmlns:m="http://schemas.openxmlformats.org/officeDocument/2006/math">
                    <m:r>
                      <a:rPr lang="en-US" i="1" dirty="0" smtClean="0">
                        <a:latin typeface="Cambria Math" panose="02040503050406030204" pitchFamily="18" charset="0"/>
                      </a:rPr>
                      <m:t>28</m:t>
                    </m:r>
                    <m:r>
                      <a:rPr lang="en-US" i="1" dirty="0">
                        <a:latin typeface="Cambria Math" panose="02040503050406030204" pitchFamily="18" charset="0"/>
                      </a:rPr>
                      <m:t>×</m:t>
                    </m:r>
                    <m:r>
                      <a:rPr lang="en-US" i="1" dirty="0" smtClean="0">
                        <a:latin typeface="Cambria Math" panose="02040503050406030204" pitchFamily="18" charset="0"/>
                      </a:rPr>
                      <m:t>28</m:t>
                    </m:r>
                    <m:r>
                      <a:rPr lang="en-US" b="0" i="1" dirty="0" smtClean="0">
                        <a:latin typeface="Cambria Math" panose="02040503050406030204" pitchFamily="18" charset="0"/>
                      </a:rPr>
                      <m:t>×</m:t>
                    </m:r>
                    <m:r>
                      <a:rPr lang="en-US" i="1" dirty="0" smtClean="0">
                        <a:latin typeface="Cambria Math" panose="02040503050406030204" pitchFamily="18" charset="0"/>
                      </a:rPr>
                      <m:t>10</m:t>
                    </m:r>
                  </m:oMath>
                </a14:m>
                <a:r>
                  <a:rPr lang="en-US" dirty="0"/>
                  <a:t>). </a:t>
                </a:r>
              </a:p>
              <a:p>
                <a:pPr lvl="1"/>
                <a:r>
                  <a:rPr lang="en-US" dirty="0"/>
                  <a:t>For each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m:t>
                    </m:r>
                    <m:r>
                      <a:rPr lang="en-US" i="1" dirty="0" smtClean="0">
                        <a:latin typeface="Cambria Math" panose="02040503050406030204" pitchFamily="18" charset="0"/>
                      </a:rPr>
                      <m:t>5</m:t>
                    </m:r>
                  </m:oMath>
                </a14:m>
                <a:r>
                  <a:rPr lang="en-US" dirty="0"/>
                  <a:t> patch of the input, there are 10 different neurons all looking at it, each extracting different features</a:t>
                </a:r>
              </a:p>
            </p:txBody>
          </p:sp>
        </mc:Choice>
        <mc:Fallback xmlns="">
          <p:sp>
            <p:nvSpPr>
              <p:cNvPr id="3" name="Content Placeholder 2">
                <a:extLst>
                  <a:ext uri="{FF2B5EF4-FFF2-40B4-BE49-F238E27FC236}">
                    <a16:creationId xmlns:a16="http://schemas.microsoft.com/office/drawing/2014/main" id="{503FD19C-7DD5-4AE3-BA6C-A8E259F947C3}"/>
                  </a:ext>
                </a:extLst>
              </p:cNvPr>
              <p:cNvSpPr>
                <a:spLocks noGrp="1" noRot="1" noChangeAspect="1" noMove="1" noResize="1" noEditPoints="1" noAdjustHandles="1" noChangeArrowheads="1" noChangeShapeType="1" noTextEdit="1"/>
              </p:cNvSpPr>
              <p:nvPr>
                <p:ph idx="1"/>
              </p:nvPr>
            </p:nvSpPr>
            <p:spPr>
              <a:xfrm>
                <a:off x="1" y="1059780"/>
                <a:ext cx="5796136" cy="2851149"/>
              </a:xfrm>
              <a:blipFill>
                <a:blip r:embed="rId2"/>
                <a:stretch>
                  <a:fillRect l="-1472" t="-4487" r="-210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4265563-4497-4BE5-A346-4AD27EF975F1}"/>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grpSp>
        <p:nvGrpSpPr>
          <p:cNvPr id="9" name="Group 8">
            <a:extLst>
              <a:ext uri="{FF2B5EF4-FFF2-40B4-BE49-F238E27FC236}">
                <a16:creationId xmlns:a16="http://schemas.microsoft.com/office/drawing/2014/main" id="{3241D67C-ACBD-4644-8570-E4A1C787E5FE}"/>
              </a:ext>
            </a:extLst>
          </p:cNvPr>
          <p:cNvGrpSpPr/>
          <p:nvPr/>
        </p:nvGrpSpPr>
        <p:grpSpPr>
          <a:xfrm>
            <a:off x="5722301" y="1228709"/>
            <a:ext cx="3382291" cy="1934083"/>
            <a:chOff x="2123728" y="4575811"/>
            <a:chExt cx="3191510" cy="1824989"/>
          </a:xfrm>
        </p:grpSpPr>
        <p:sp>
          <p:nvSpPr>
            <p:cNvPr id="7" name="object 26">
              <a:extLst>
                <a:ext uri="{FF2B5EF4-FFF2-40B4-BE49-F238E27FC236}">
                  <a16:creationId xmlns:a16="http://schemas.microsoft.com/office/drawing/2014/main" id="{8E979F8A-C8C0-4EA5-ADAB-7A16DFD070D3}"/>
                </a:ext>
              </a:extLst>
            </p:cNvPr>
            <p:cNvSpPr/>
            <p:nvPr/>
          </p:nvSpPr>
          <p:spPr>
            <a:xfrm>
              <a:off x="2128503" y="4580573"/>
              <a:ext cx="3181793" cy="1815396"/>
            </a:xfrm>
            <a:prstGeom prst="rect">
              <a:avLst/>
            </a:prstGeom>
            <a:blipFill>
              <a:blip r:embed="rId3" cstate="print"/>
              <a:stretch>
                <a:fillRect/>
              </a:stretch>
            </a:blipFill>
          </p:spPr>
          <p:txBody>
            <a:bodyPr wrap="square" lIns="0" tIns="0" rIns="0" bIns="0" rtlCol="0"/>
            <a:lstStyle/>
            <a:p>
              <a:endParaRPr/>
            </a:p>
          </p:txBody>
        </p:sp>
        <p:sp>
          <p:nvSpPr>
            <p:cNvPr id="8" name="object 27">
              <a:extLst>
                <a:ext uri="{FF2B5EF4-FFF2-40B4-BE49-F238E27FC236}">
                  <a16:creationId xmlns:a16="http://schemas.microsoft.com/office/drawing/2014/main" id="{061CCEF4-095C-4F5F-999A-F845541E0D00}"/>
                </a:ext>
              </a:extLst>
            </p:cNvPr>
            <p:cNvSpPr/>
            <p:nvPr/>
          </p:nvSpPr>
          <p:spPr>
            <a:xfrm>
              <a:off x="2123728" y="4575811"/>
              <a:ext cx="3191510" cy="1824989"/>
            </a:xfrm>
            <a:custGeom>
              <a:avLst/>
              <a:gdLst/>
              <a:ahLst/>
              <a:cxnLst/>
              <a:rect l="l" t="t" r="r" b="b"/>
              <a:pathLst>
                <a:path w="3191509" h="1824989">
                  <a:moveTo>
                    <a:pt x="0" y="0"/>
                  </a:moveTo>
                  <a:lnTo>
                    <a:pt x="3191343" y="0"/>
                  </a:lnTo>
                  <a:lnTo>
                    <a:pt x="3191343" y="1824933"/>
                  </a:lnTo>
                  <a:lnTo>
                    <a:pt x="0" y="1824933"/>
                  </a:lnTo>
                  <a:lnTo>
                    <a:pt x="0" y="0"/>
                  </a:lnTo>
                  <a:close/>
                </a:path>
              </a:pathLst>
            </a:custGeom>
            <a:ln w="9524">
              <a:solidFill>
                <a:srgbClr val="000000"/>
              </a:solidFill>
            </a:ln>
          </p:spPr>
          <p:txBody>
            <a:bodyPr wrap="square" lIns="0" tIns="0" rIns="0" bIns="0" rtlCol="0"/>
            <a:lstStyle/>
            <a:p>
              <a:endParaRPr/>
            </a:p>
          </p:txBody>
        </p:sp>
      </p:grpSp>
      <p:sp>
        <p:nvSpPr>
          <p:cNvPr id="10" name="object 5">
            <a:extLst>
              <a:ext uri="{FF2B5EF4-FFF2-40B4-BE49-F238E27FC236}">
                <a16:creationId xmlns:a16="http://schemas.microsoft.com/office/drawing/2014/main" id="{44366670-756F-4979-B9A6-05ECC52F6D16}"/>
              </a:ext>
            </a:extLst>
          </p:cNvPr>
          <p:cNvSpPr/>
          <p:nvPr/>
        </p:nvSpPr>
        <p:spPr>
          <a:xfrm>
            <a:off x="884068" y="4922685"/>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11" name="object 6">
            <a:extLst>
              <a:ext uri="{FF2B5EF4-FFF2-40B4-BE49-F238E27FC236}">
                <a16:creationId xmlns:a16="http://schemas.microsoft.com/office/drawing/2014/main" id="{7C471784-2CD8-4306-9FA1-772E853D9B51}"/>
              </a:ext>
            </a:extLst>
          </p:cNvPr>
          <p:cNvSpPr/>
          <p:nvPr/>
        </p:nvSpPr>
        <p:spPr>
          <a:xfrm>
            <a:off x="884068" y="4771988"/>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12" name="object 7">
            <a:extLst>
              <a:ext uri="{FF2B5EF4-FFF2-40B4-BE49-F238E27FC236}">
                <a16:creationId xmlns:a16="http://schemas.microsoft.com/office/drawing/2014/main" id="{C273C399-846D-4594-BDB2-95714489AE7D}"/>
              </a:ext>
            </a:extLst>
          </p:cNvPr>
          <p:cNvSpPr/>
          <p:nvPr/>
        </p:nvSpPr>
        <p:spPr>
          <a:xfrm>
            <a:off x="884068" y="4771988"/>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13" name="object 8">
            <a:extLst>
              <a:ext uri="{FF2B5EF4-FFF2-40B4-BE49-F238E27FC236}">
                <a16:creationId xmlns:a16="http://schemas.microsoft.com/office/drawing/2014/main" id="{9402CF38-AE8A-442F-9253-C8788BC47257}"/>
              </a:ext>
            </a:extLst>
          </p:cNvPr>
          <p:cNvSpPr/>
          <p:nvPr/>
        </p:nvSpPr>
        <p:spPr>
          <a:xfrm>
            <a:off x="1015670" y="4922685"/>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14" name="object 9">
            <a:extLst>
              <a:ext uri="{FF2B5EF4-FFF2-40B4-BE49-F238E27FC236}">
                <a16:creationId xmlns:a16="http://schemas.microsoft.com/office/drawing/2014/main" id="{D677AD18-E879-4BDA-91F2-5EA5F4144B1A}"/>
              </a:ext>
            </a:extLst>
          </p:cNvPr>
          <p:cNvSpPr/>
          <p:nvPr/>
        </p:nvSpPr>
        <p:spPr>
          <a:xfrm>
            <a:off x="2480315" y="5037787"/>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5" name="object 10">
            <a:extLst>
              <a:ext uri="{FF2B5EF4-FFF2-40B4-BE49-F238E27FC236}">
                <a16:creationId xmlns:a16="http://schemas.microsoft.com/office/drawing/2014/main" id="{172DFA13-165D-4BB7-A2C7-5CF82E293B57}"/>
              </a:ext>
            </a:extLst>
          </p:cNvPr>
          <p:cNvSpPr/>
          <p:nvPr/>
        </p:nvSpPr>
        <p:spPr>
          <a:xfrm>
            <a:off x="990818" y="5178937"/>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6" name="object 11">
            <a:extLst>
              <a:ext uri="{FF2B5EF4-FFF2-40B4-BE49-F238E27FC236}">
                <a16:creationId xmlns:a16="http://schemas.microsoft.com/office/drawing/2014/main" id="{87191ECE-33DD-41BC-925D-A9ACD2F46948}"/>
              </a:ext>
            </a:extLst>
          </p:cNvPr>
          <p:cNvSpPr/>
          <p:nvPr/>
        </p:nvSpPr>
        <p:spPr>
          <a:xfrm>
            <a:off x="1010318" y="4941638"/>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7" name="object 12">
            <a:extLst>
              <a:ext uri="{FF2B5EF4-FFF2-40B4-BE49-F238E27FC236}">
                <a16:creationId xmlns:a16="http://schemas.microsoft.com/office/drawing/2014/main" id="{2500CF6E-B6AA-45FF-9C79-76BA24435E17}"/>
              </a:ext>
            </a:extLst>
          </p:cNvPr>
          <p:cNvSpPr/>
          <p:nvPr/>
        </p:nvSpPr>
        <p:spPr>
          <a:xfrm>
            <a:off x="1146518" y="4792238"/>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8" name="object 13">
            <a:extLst>
              <a:ext uri="{FF2B5EF4-FFF2-40B4-BE49-F238E27FC236}">
                <a16:creationId xmlns:a16="http://schemas.microsoft.com/office/drawing/2014/main" id="{5157B676-4654-4E4E-9DA0-27E0473F7908}"/>
              </a:ext>
            </a:extLst>
          </p:cNvPr>
          <p:cNvSpPr/>
          <p:nvPr/>
        </p:nvSpPr>
        <p:spPr>
          <a:xfrm>
            <a:off x="1172618" y="5178937"/>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9" name="object 14">
            <a:extLst>
              <a:ext uri="{FF2B5EF4-FFF2-40B4-BE49-F238E27FC236}">
                <a16:creationId xmlns:a16="http://schemas.microsoft.com/office/drawing/2014/main" id="{427EFF0F-991B-4B68-93B6-4FC8217F43AB}"/>
              </a:ext>
            </a:extLst>
          </p:cNvPr>
          <p:cNvSpPr txBox="1"/>
          <p:nvPr/>
        </p:nvSpPr>
        <p:spPr>
          <a:xfrm>
            <a:off x="1153193" y="6176569"/>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20" name="object 15">
            <a:extLst>
              <a:ext uri="{FF2B5EF4-FFF2-40B4-BE49-F238E27FC236}">
                <a16:creationId xmlns:a16="http://schemas.microsoft.com/office/drawing/2014/main" id="{4D9B0353-08C6-478B-9F07-44AFE4875E79}"/>
              </a:ext>
            </a:extLst>
          </p:cNvPr>
          <p:cNvSpPr txBox="1"/>
          <p:nvPr/>
        </p:nvSpPr>
        <p:spPr>
          <a:xfrm>
            <a:off x="1517495" y="4103390"/>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21" name="object 16">
            <a:extLst>
              <a:ext uri="{FF2B5EF4-FFF2-40B4-BE49-F238E27FC236}">
                <a16:creationId xmlns:a16="http://schemas.microsoft.com/office/drawing/2014/main" id="{10E5C8EB-19E6-48D8-B83E-CEDD114E5812}"/>
              </a:ext>
            </a:extLst>
          </p:cNvPr>
          <p:cNvSpPr txBox="1"/>
          <p:nvPr/>
        </p:nvSpPr>
        <p:spPr>
          <a:xfrm>
            <a:off x="482582" y="656819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22" name="object 17">
            <a:extLst>
              <a:ext uri="{FF2B5EF4-FFF2-40B4-BE49-F238E27FC236}">
                <a16:creationId xmlns:a16="http://schemas.microsoft.com/office/drawing/2014/main" id="{F4645B21-41FD-4F6B-9C2E-7457B336991D}"/>
              </a:ext>
            </a:extLst>
          </p:cNvPr>
          <p:cNvSpPr/>
          <p:nvPr/>
        </p:nvSpPr>
        <p:spPr>
          <a:xfrm>
            <a:off x="467544" y="4543216"/>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23" name="object 18">
            <a:extLst>
              <a:ext uri="{FF2B5EF4-FFF2-40B4-BE49-F238E27FC236}">
                <a16:creationId xmlns:a16="http://schemas.microsoft.com/office/drawing/2014/main" id="{2CED76A4-77FF-4F99-B785-6FEED11B8C06}"/>
              </a:ext>
            </a:extLst>
          </p:cNvPr>
          <p:cNvSpPr/>
          <p:nvPr/>
        </p:nvSpPr>
        <p:spPr>
          <a:xfrm>
            <a:off x="467544" y="3799990"/>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4" name="object 19">
            <a:extLst>
              <a:ext uri="{FF2B5EF4-FFF2-40B4-BE49-F238E27FC236}">
                <a16:creationId xmlns:a16="http://schemas.microsoft.com/office/drawing/2014/main" id="{FAD8A6D4-9192-4CFB-AFEC-79B7EE5B435E}"/>
              </a:ext>
            </a:extLst>
          </p:cNvPr>
          <p:cNvSpPr/>
          <p:nvPr/>
        </p:nvSpPr>
        <p:spPr>
          <a:xfrm>
            <a:off x="467544" y="379999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5" name="object 20">
            <a:extLst>
              <a:ext uri="{FF2B5EF4-FFF2-40B4-BE49-F238E27FC236}">
                <a16:creationId xmlns:a16="http://schemas.microsoft.com/office/drawing/2014/main" id="{F724B079-845C-449A-9840-FB8281BBE7A3}"/>
              </a:ext>
            </a:extLst>
          </p:cNvPr>
          <p:cNvSpPr/>
          <p:nvPr/>
        </p:nvSpPr>
        <p:spPr>
          <a:xfrm>
            <a:off x="680716" y="4543216"/>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6" name="object 26">
            <a:extLst>
              <a:ext uri="{FF2B5EF4-FFF2-40B4-BE49-F238E27FC236}">
                <a16:creationId xmlns:a16="http://schemas.microsoft.com/office/drawing/2014/main" id="{4064A191-1954-43F0-93EC-0E51CE99C752}"/>
              </a:ext>
            </a:extLst>
          </p:cNvPr>
          <p:cNvSpPr/>
          <p:nvPr/>
        </p:nvSpPr>
        <p:spPr>
          <a:xfrm>
            <a:off x="2264765" y="4354379"/>
            <a:ext cx="159385" cy="2204085"/>
          </a:xfrm>
          <a:custGeom>
            <a:avLst/>
            <a:gdLst/>
            <a:ahLst/>
            <a:cxnLst/>
            <a:rect l="l" t="t" r="r" b="b"/>
            <a:pathLst>
              <a:path w="159385" h="2204085">
                <a:moveTo>
                  <a:pt x="0" y="0"/>
                </a:moveTo>
                <a:lnTo>
                  <a:pt x="159009" y="0"/>
                </a:lnTo>
                <a:lnTo>
                  <a:pt x="159009" y="2203505"/>
                </a:lnTo>
                <a:lnTo>
                  <a:pt x="0" y="2203505"/>
                </a:lnTo>
                <a:lnTo>
                  <a:pt x="0" y="0"/>
                </a:lnTo>
                <a:close/>
              </a:path>
            </a:pathLst>
          </a:custGeom>
          <a:solidFill>
            <a:srgbClr val="C8DAF7">
              <a:alpha val="42689"/>
            </a:srgbClr>
          </a:solidFill>
        </p:spPr>
        <p:txBody>
          <a:bodyPr wrap="square" lIns="0" tIns="0" rIns="0" bIns="0" rtlCol="0"/>
          <a:lstStyle/>
          <a:p>
            <a:endParaRPr/>
          </a:p>
        </p:txBody>
      </p:sp>
      <p:sp>
        <p:nvSpPr>
          <p:cNvPr id="27" name="object 27">
            <a:extLst>
              <a:ext uri="{FF2B5EF4-FFF2-40B4-BE49-F238E27FC236}">
                <a16:creationId xmlns:a16="http://schemas.microsoft.com/office/drawing/2014/main" id="{4B4316CF-AD5C-4EE0-9792-C9ECBAC4E736}"/>
              </a:ext>
            </a:extLst>
          </p:cNvPr>
          <p:cNvSpPr/>
          <p:nvPr/>
        </p:nvSpPr>
        <p:spPr>
          <a:xfrm>
            <a:off x="2264765" y="3799990"/>
            <a:ext cx="713740" cy="2758440"/>
          </a:xfrm>
          <a:custGeom>
            <a:avLst/>
            <a:gdLst/>
            <a:ahLst/>
            <a:cxnLst/>
            <a:rect l="l" t="t" r="r" b="b"/>
            <a:pathLst>
              <a:path w="713739" h="2758440">
                <a:moveTo>
                  <a:pt x="0" y="554388"/>
                </a:moveTo>
                <a:lnTo>
                  <a:pt x="554398" y="0"/>
                </a:lnTo>
                <a:lnTo>
                  <a:pt x="713398" y="0"/>
                </a:lnTo>
                <a:lnTo>
                  <a:pt x="713398" y="2203495"/>
                </a:lnTo>
                <a:lnTo>
                  <a:pt x="159009" y="2757894"/>
                </a:lnTo>
                <a:lnTo>
                  <a:pt x="0" y="2757894"/>
                </a:lnTo>
                <a:lnTo>
                  <a:pt x="0" y="554388"/>
                </a:lnTo>
                <a:close/>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B4E2093F-3CC1-4FDA-8B36-718595CB7361}"/>
              </a:ext>
            </a:extLst>
          </p:cNvPr>
          <p:cNvSpPr/>
          <p:nvPr/>
        </p:nvSpPr>
        <p:spPr>
          <a:xfrm>
            <a:off x="2264765" y="3799990"/>
            <a:ext cx="713740" cy="554990"/>
          </a:xfrm>
          <a:custGeom>
            <a:avLst/>
            <a:gdLst/>
            <a:ahLst/>
            <a:cxnLst/>
            <a:rect l="l" t="t" r="r" b="b"/>
            <a:pathLst>
              <a:path w="713739" h="554989">
                <a:moveTo>
                  <a:pt x="0" y="554388"/>
                </a:moveTo>
                <a:lnTo>
                  <a:pt x="159009" y="554388"/>
                </a:lnTo>
                <a:lnTo>
                  <a:pt x="713398" y="0"/>
                </a:lnTo>
              </a:path>
            </a:pathLst>
          </a:custGeom>
          <a:ln w="19049">
            <a:solidFill>
              <a:srgbClr val="000000"/>
            </a:solidFill>
          </a:ln>
        </p:spPr>
        <p:txBody>
          <a:bodyPr wrap="square" lIns="0" tIns="0" rIns="0" bIns="0" rtlCol="0"/>
          <a:lstStyle/>
          <a:p>
            <a:endParaRPr/>
          </a:p>
        </p:txBody>
      </p:sp>
      <p:sp>
        <p:nvSpPr>
          <p:cNvPr id="29" name="object 29">
            <a:extLst>
              <a:ext uri="{FF2B5EF4-FFF2-40B4-BE49-F238E27FC236}">
                <a16:creationId xmlns:a16="http://schemas.microsoft.com/office/drawing/2014/main" id="{C20B4414-4C4B-4652-88EE-A294CE9F874D}"/>
              </a:ext>
            </a:extLst>
          </p:cNvPr>
          <p:cNvSpPr/>
          <p:nvPr/>
        </p:nvSpPr>
        <p:spPr>
          <a:xfrm>
            <a:off x="2423775" y="4354379"/>
            <a:ext cx="0" cy="2204085"/>
          </a:xfrm>
          <a:custGeom>
            <a:avLst/>
            <a:gdLst/>
            <a:ahLst/>
            <a:cxnLst/>
            <a:rect l="l" t="t" r="r" b="b"/>
            <a:pathLst>
              <a:path h="2204085">
                <a:moveTo>
                  <a:pt x="0" y="0"/>
                </a:moveTo>
                <a:lnTo>
                  <a:pt x="0" y="2203505"/>
                </a:lnTo>
              </a:path>
            </a:pathLst>
          </a:custGeom>
          <a:ln w="19049">
            <a:solidFill>
              <a:srgbClr val="000000"/>
            </a:solidFill>
          </a:ln>
        </p:spPr>
        <p:txBody>
          <a:bodyPr wrap="square" lIns="0" tIns="0" rIns="0" bIns="0" rtlCol="0"/>
          <a:lstStyle/>
          <a:p>
            <a:endParaRPr/>
          </a:p>
        </p:txBody>
      </p:sp>
      <p:sp>
        <p:nvSpPr>
          <p:cNvPr id="30" name="object 30">
            <a:extLst>
              <a:ext uri="{FF2B5EF4-FFF2-40B4-BE49-F238E27FC236}">
                <a16:creationId xmlns:a16="http://schemas.microsoft.com/office/drawing/2014/main" id="{18235A8A-4160-40F6-BEAA-91E0075E7DB3}"/>
              </a:ext>
            </a:extLst>
          </p:cNvPr>
          <p:cNvSpPr txBox="1"/>
          <p:nvPr/>
        </p:nvSpPr>
        <p:spPr>
          <a:xfrm>
            <a:off x="2755742" y="6229071"/>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31" name="object 31">
            <a:extLst>
              <a:ext uri="{FF2B5EF4-FFF2-40B4-BE49-F238E27FC236}">
                <a16:creationId xmlns:a16="http://schemas.microsoft.com/office/drawing/2014/main" id="{A9CE2350-D5C4-4BD8-9BFE-968234E10B40}"/>
              </a:ext>
            </a:extLst>
          </p:cNvPr>
          <p:cNvSpPr txBox="1"/>
          <p:nvPr/>
        </p:nvSpPr>
        <p:spPr>
          <a:xfrm>
            <a:off x="2993018" y="4848461"/>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32" name="object 5">
            <a:extLst>
              <a:ext uri="{FF2B5EF4-FFF2-40B4-BE49-F238E27FC236}">
                <a16:creationId xmlns:a16="http://schemas.microsoft.com/office/drawing/2014/main" id="{C032AF64-EB16-452C-95AC-44CD5027939E}"/>
              </a:ext>
            </a:extLst>
          </p:cNvPr>
          <p:cNvSpPr/>
          <p:nvPr/>
        </p:nvSpPr>
        <p:spPr>
          <a:xfrm>
            <a:off x="4557826" y="4839727"/>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3" name="object 6">
            <a:extLst>
              <a:ext uri="{FF2B5EF4-FFF2-40B4-BE49-F238E27FC236}">
                <a16:creationId xmlns:a16="http://schemas.microsoft.com/office/drawing/2014/main" id="{B5F11EBC-2AB4-4EA4-BD2D-F3873472202C}"/>
              </a:ext>
            </a:extLst>
          </p:cNvPr>
          <p:cNvSpPr/>
          <p:nvPr/>
        </p:nvSpPr>
        <p:spPr>
          <a:xfrm>
            <a:off x="4557826" y="4689030"/>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34" name="object 7">
            <a:extLst>
              <a:ext uri="{FF2B5EF4-FFF2-40B4-BE49-F238E27FC236}">
                <a16:creationId xmlns:a16="http://schemas.microsoft.com/office/drawing/2014/main" id="{72DC60C7-EF0D-4D85-8244-0CB7F4F7C2F2}"/>
              </a:ext>
            </a:extLst>
          </p:cNvPr>
          <p:cNvSpPr/>
          <p:nvPr/>
        </p:nvSpPr>
        <p:spPr>
          <a:xfrm>
            <a:off x="4557826" y="468903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35" name="object 8">
            <a:extLst>
              <a:ext uri="{FF2B5EF4-FFF2-40B4-BE49-F238E27FC236}">
                <a16:creationId xmlns:a16="http://schemas.microsoft.com/office/drawing/2014/main" id="{64015F85-13DC-4A3B-BAAB-62839182CBF3}"/>
              </a:ext>
            </a:extLst>
          </p:cNvPr>
          <p:cNvSpPr/>
          <p:nvPr/>
        </p:nvSpPr>
        <p:spPr>
          <a:xfrm>
            <a:off x="4689428" y="4839727"/>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36" name="object 9">
            <a:extLst>
              <a:ext uri="{FF2B5EF4-FFF2-40B4-BE49-F238E27FC236}">
                <a16:creationId xmlns:a16="http://schemas.microsoft.com/office/drawing/2014/main" id="{408CFB80-94EE-45A5-A6DD-8818313274A6}"/>
              </a:ext>
            </a:extLst>
          </p:cNvPr>
          <p:cNvSpPr txBox="1"/>
          <p:nvPr/>
        </p:nvSpPr>
        <p:spPr>
          <a:xfrm>
            <a:off x="4826951" y="6093611"/>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37" name="object 10">
            <a:extLst>
              <a:ext uri="{FF2B5EF4-FFF2-40B4-BE49-F238E27FC236}">
                <a16:creationId xmlns:a16="http://schemas.microsoft.com/office/drawing/2014/main" id="{D2D27F23-335A-4B95-805E-9FF9D9FB7F8A}"/>
              </a:ext>
            </a:extLst>
          </p:cNvPr>
          <p:cNvSpPr txBox="1"/>
          <p:nvPr/>
        </p:nvSpPr>
        <p:spPr>
          <a:xfrm>
            <a:off x="5191253" y="4020432"/>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38" name="object 11">
            <a:extLst>
              <a:ext uri="{FF2B5EF4-FFF2-40B4-BE49-F238E27FC236}">
                <a16:creationId xmlns:a16="http://schemas.microsoft.com/office/drawing/2014/main" id="{B0D30204-0D57-4CC6-9A27-9BB2A6F29409}"/>
              </a:ext>
            </a:extLst>
          </p:cNvPr>
          <p:cNvSpPr txBox="1"/>
          <p:nvPr/>
        </p:nvSpPr>
        <p:spPr>
          <a:xfrm>
            <a:off x="4156340" y="6485240"/>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39" name="object 12">
            <a:extLst>
              <a:ext uri="{FF2B5EF4-FFF2-40B4-BE49-F238E27FC236}">
                <a16:creationId xmlns:a16="http://schemas.microsoft.com/office/drawing/2014/main" id="{EF6E5E42-4C24-4A73-A57C-BC2E5C68F1E6}"/>
              </a:ext>
            </a:extLst>
          </p:cNvPr>
          <p:cNvSpPr/>
          <p:nvPr/>
        </p:nvSpPr>
        <p:spPr>
          <a:xfrm>
            <a:off x="4141302" y="4460258"/>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0" name="object 13">
            <a:extLst>
              <a:ext uri="{FF2B5EF4-FFF2-40B4-BE49-F238E27FC236}">
                <a16:creationId xmlns:a16="http://schemas.microsoft.com/office/drawing/2014/main" id="{225FBAC5-E2A2-45F7-A8D5-DD05A804B368}"/>
              </a:ext>
            </a:extLst>
          </p:cNvPr>
          <p:cNvSpPr/>
          <p:nvPr/>
        </p:nvSpPr>
        <p:spPr>
          <a:xfrm>
            <a:off x="4141302" y="371703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41" name="object 14">
            <a:extLst>
              <a:ext uri="{FF2B5EF4-FFF2-40B4-BE49-F238E27FC236}">
                <a16:creationId xmlns:a16="http://schemas.microsoft.com/office/drawing/2014/main" id="{DF977195-2DC5-4416-963B-5F549B0789C7}"/>
              </a:ext>
            </a:extLst>
          </p:cNvPr>
          <p:cNvSpPr/>
          <p:nvPr/>
        </p:nvSpPr>
        <p:spPr>
          <a:xfrm>
            <a:off x="4141302" y="3717032"/>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42" name="object 15">
            <a:extLst>
              <a:ext uri="{FF2B5EF4-FFF2-40B4-BE49-F238E27FC236}">
                <a16:creationId xmlns:a16="http://schemas.microsoft.com/office/drawing/2014/main" id="{66CF1E61-66E4-4DD5-9017-354A634B6830}"/>
              </a:ext>
            </a:extLst>
          </p:cNvPr>
          <p:cNvSpPr/>
          <p:nvPr/>
        </p:nvSpPr>
        <p:spPr>
          <a:xfrm>
            <a:off x="4354474" y="4460258"/>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43" name="object 18">
            <a:extLst>
              <a:ext uri="{FF2B5EF4-FFF2-40B4-BE49-F238E27FC236}">
                <a16:creationId xmlns:a16="http://schemas.microsoft.com/office/drawing/2014/main" id="{BDC4B160-55A4-4214-B62B-84AEC4DE72F4}"/>
              </a:ext>
            </a:extLst>
          </p:cNvPr>
          <p:cNvSpPr/>
          <p:nvPr/>
        </p:nvSpPr>
        <p:spPr>
          <a:xfrm>
            <a:off x="7783694" y="4867584"/>
            <a:ext cx="238125" cy="465455"/>
          </a:xfrm>
          <a:custGeom>
            <a:avLst/>
            <a:gdLst/>
            <a:ahLst/>
            <a:cxnLst/>
            <a:rect l="l" t="t" r="r" b="b"/>
            <a:pathLst>
              <a:path w="238125" h="465455">
                <a:moveTo>
                  <a:pt x="0" y="0"/>
                </a:moveTo>
                <a:lnTo>
                  <a:pt x="238099" y="0"/>
                </a:lnTo>
                <a:lnTo>
                  <a:pt x="238099" y="465069"/>
                </a:lnTo>
                <a:lnTo>
                  <a:pt x="0" y="465069"/>
                </a:lnTo>
                <a:lnTo>
                  <a:pt x="0" y="0"/>
                </a:lnTo>
                <a:close/>
              </a:path>
            </a:pathLst>
          </a:custGeom>
          <a:solidFill>
            <a:srgbClr val="C8DAF7">
              <a:alpha val="42689"/>
            </a:srgbClr>
          </a:solidFill>
        </p:spPr>
        <p:txBody>
          <a:bodyPr wrap="square" lIns="0" tIns="0" rIns="0" bIns="0" rtlCol="0"/>
          <a:lstStyle/>
          <a:p>
            <a:endParaRPr/>
          </a:p>
        </p:txBody>
      </p:sp>
      <p:sp>
        <p:nvSpPr>
          <p:cNvPr id="44" name="object 19">
            <a:extLst>
              <a:ext uri="{FF2B5EF4-FFF2-40B4-BE49-F238E27FC236}">
                <a16:creationId xmlns:a16="http://schemas.microsoft.com/office/drawing/2014/main" id="{33440952-8B49-489C-B039-A01ABE94ADDC}"/>
              </a:ext>
            </a:extLst>
          </p:cNvPr>
          <p:cNvSpPr/>
          <p:nvPr/>
        </p:nvSpPr>
        <p:spPr>
          <a:xfrm>
            <a:off x="6149115" y="4712560"/>
            <a:ext cx="2028189" cy="620395"/>
          </a:xfrm>
          <a:custGeom>
            <a:avLst/>
            <a:gdLst/>
            <a:ahLst/>
            <a:cxnLst/>
            <a:rect l="l" t="t" r="r" b="b"/>
            <a:pathLst>
              <a:path w="2028189" h="620394">
                <a:moveTo>
                  <a:pt x="0" y="155024"/>
                </a:moveTo>
                <a:lnTo>
                  <a:pt x="155024" y="0"/>
                </a:lnTo>
                <a:lnTo>
                  <a:pt x="2027703" y="0"/>
                </a:lnTo>
                <a:lnTo>
                  <a:pt x="2027703" y="465069"/>
                </a:lnTo>
                <a:lnTo>
                  <a:pt x="1872678" y="620093"/>
                </a:lnTo>
                <a:lnTo>
                  <a:pt x="0" y="620093"/>
                </a:lnTo>
                <a:lnTo>
                  <a:pt x="0" y="155024"/>
                </a:lnTo>
                <a:close/>
              </a:path>
            </a:pathLst>
          </a:custGeom>
          <a:ln w="19049">
            <a:solidFill>
              <a:srgbClr val="000000"/>
            </a:solidFill>
          </a:ln>
        </p:spPr>
        <p:txBody>
          <a:bodyPr wrap="square" lIns="0" tIns="0" rIns="0" bIns="0" rtlCol="0"/>
          <a:lstStyle/>
          <a:p>
            <a:endParaRPr dirty="0"/>
          </a:p>
        </p:txBody>
      </p:sp>
      <p:sp>
        <p:nvSpPr>
          <p:cNvPr id="45" name="object 20">
            <a:extLst>
              <a:ext uri="{FF2B5EF4-FFF2-40B4-BE49-F238E27FC236}">
                <a16:creationId xmlns:a16="http://schemas.microsoft.com/office/drawing/2014/main" id="{771E7548-C2AE-4D64-8914-B2AB97626FC2}"/>
              </a:ext>
            </a:extLst>
          </p:cNvPr>
          <p:cNvSpPr/>
          <p:nvPr/>
        </p:nvSpPr>
        <p:spPr>
          <a:xfrm>
            <a:off x="6149115" y="4712560"/>
            <a:ext cx="2028189" cy="155575"/>
          </a:xfrm>
          <a:custGeom>
            <a:avLst/>
            <a:gdLst/>
            <a:ahLst/>
            <a:cxnLst/>
            <a:rect l="l" t="t" r="r" b="b"/>
            <a:pathLst>
              <a:path w="2028189" h="155575">
                <a:moveTo>
                  <a:pt x="0" y="155024"/>
                </a:moveTo>
                <a:lnTo>
                  <a:pt x="1872678" y="155024"/>
                </a:lnTo>
                <a:lnTo>
                  <a:pt x="2027703" y="0"/>
                </a:lnTo>
              </a:path>
            </a:pathLst>
          </a:custGeom>
          <a:ln w="19049">
            <a:solidFill>
              <a:srgbClr val="000000"/>
            </a:solidFill>
          </a:ln>
        </p:spPr>
        <p:txBody>
          <a:bodyPr wrap="square" lIns="0" tIns="0" rIns="0" bIns="0" rtlCol="0"/>
          <a:lstStyle/>
          <a:p>
            <a:endParaRPr/>
          </a:p>
        </p:txBody>
      </p:sp>
      <p:sp>
        <p:nvSpPr>
          <p:cNvPr id="46" name="object 21">
            <a:extLst>
              <a:ext uri="{FF2B5EF4-FFF2-40B4-BE49-F238E27FC236}">
                <a16:creationId xmlns:a16="http://schemas.microsoft.com/office/drawing/2014/main" id="{080A6937-6348-4E4E-94FB-C34705F1735E}"/>
              </a:ext>
            </a:extLst>
          </p:cNvPr>
          <p:cNvSpPr/>
          <p:nvPr/>
        </p:nvSpPr>
        <p:spPr>
          <a:xfrm>
            <a:off x="8021794" y="4867585"/>
            <a:ext cx="0" cy="465455"/>
          </a:xfrm>
          <a:custGeom>
            <a:avLst/>
            <a:gdLst/>
            <a:ahLst/>
            <a:cxnLst/>
            <a:rect l="l" t="t" r="r" b="b"/>
            <a:pathLst>
              <a:path h="465455">
                <a:moveTo>
                  <a:pt x="0" y="0"/>
                </a:moveTo>
                <a:lnTo>
                  <a:pt x="0" y="465069"/>
                </a:lnTo>
              </a:path>
            </a:pathLst>
          </a:custGeom>
          <a:ln w="19049">
            <a:solidFill>
              <a:srgbClr val="000000"/>
            </a:solidFill>
          </a:ln>
        </p:spPr>
        <p:txBody>
          <a:bodyPr wrap="square" lIns="0" tIns="0" rIns="0" bIns="0" rtlCol="0"/>
          <a:lstStyle/>
          <a:p>
            <a:endParaRPr/>
          </a:p>
        </p:txBody>
      </p:sp>
      <p:sp>
        <p:nvSpPr>
          <p:cNvPr id="47" name="object 22">
            <a:extLst>
              <a:ext uri="{FF2B5EF4-FFF2-40B4-BE49-F238E27FC236}">
                <a16:creationId xmlns:a16="http://schemas.microsoft.com/office/drawing/2014/main" id="{AC1E5BF5-A4A2-4734-A16B-A428CC6958B2}"/>
              </a:ext>
            </a:extLst>
          </p:cNvPr>
          <p:cNvSpPr/>
          <p:nvPr/>
        </p:nvSpPr>
        <p:spPr>
          <a:xfrm>
            <a:off x="6149115" y="4936104"/>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5" y="10746"/>
                </a:lnTo>
                <a:lnTo>
                  <a:pt x="240957" y="41349"/>
                </a:lnTo>
                <a:lnTo>
                  <a:pt x="271560" y="87143"/>
                </a:lnTo>
                <a:lnTo>
                  <a:pt x="282306" y="141149"/>
                </a:lnTo>
                <a:lnTo>
                  <a:pt x="275110" y="185762"/>
                </a:lnTo>
                <a:lnTo>
                  <a:pt x="255070" y="224508"/>
                </a:lnTo>
                <a:lnTo>
                  <a:pt x="224513" y="255064"/>
                </a:lnTo>
                <a:lnTo>
                  <a:pt x="185764"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48" name="object 23">
            <a:extLst>
              <a:ext uri="{FF2B5EF4-FFF2-40B4-BE49-F238E27FC236}">
                <a16:creationId xmlns:a16="http://schemas.microsoft.com/office/drawing/2014/main" id="{540AC0BB-33A5-4175-A611-E7C1E1539EA8}"/>
              </a:ext>
            </a:extLst>
          </p:cNvPr>
          <p:cNvSpPr/>
          <p:nvPr/>
        </p:nvSpPr>
        <p:spPr>
          <a:xfrm>
            <a:off x="6530122"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49" name="object 24">
            <a:extLst>
              <a:ext uri="{FF2B5EF4-FFF2-40B4-BE49-F238E27FC236}">
                <a16:creationId xmlns:a16="http://schemas.microsoft.com/office/drawing/2014/main" id="{0DAB4E84-7759-4248-9354-9BD1617F940B}"/>
              </a:ext>
            </a:extLst>
          </p:cNvPr>
          <p:cNvSpPr/>
          <p:nvPr/>
        </p:nvSpPr>
        <p:spPr>
          <a:xfrm>
            <a:off x="6911121"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50" name="object 25">
            <a:extLst>
              <a:ext uri="{FF2B5EF4-FFF2-40B4-BE49-F238E27FC236}">
                <a16:creationId xmlns:a16="http://schemas.microsoft.com/office/drawing/2014/main" id="{87537E9E-EB81-4139-9538-CCEE2BA64837}"/>
              </a:ext>
            </a:extLst>
          </p:cNvPr>
          <p:cNvSpPr/>
          <p:nvPr/>
        </p:nvSpPr>
        <p:spPr>
          <a:xfrm>
            <a:off x="7292121"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51" name="object 26">
            <a:extLst>
              <a:ext uri="{FF2B5EF4-FFF2-40B4-BE49-F238E27FC236}">
                <a16:creationId xmlns:a16="http://schemas.microsoft.com/office/drawing/2014/main" id="{4CC38892-2548-4B4D-9993-715326B3E146}"/>
              </a:ext>
            </a:extLst>
          </p:cNvPr>
          <p:cNvSpPr/>
          <p:nvPr/>
        </p:nvSpPr>
        <p:spPr>
          <a:xfrm>
            <a:off x="7673120" y="4936104"/>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52" name="object 27">
            <a:extLst>
              <a:ext uri="{FF2B5EF4-FFF2-40B4-BE49-F238E27FC236}">
                <a16:creationId xmlns:a16="http://schemas.microsoft.com/office/drawing/2014/main" id="{85BD0BB7-4507-4D93-972E-B4B19516ABBB}"/>
              </a:ext>
            </a:extLst>
          </p:cNvPr>
          <p:cNvSpPr/>
          <p:nvPr/>
        </p:nvSpPr>
        <p:spPr>
          <a:xfrm>
            <a:off x="5645742" y="4434055"/>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a:p>
        </p:txBody>
      </p:sp>
      <p:sp>
        <p:nvSpPr>
          <p:cNvPr id="53" name="object 28">
            <a:extLst>
              <a:ext uri="{FF2B5EF4-FFF2-40B4-BE49-F238E27FC236}">
                <a16:creationId xmlns:a16="http://schemas.microsoft.com/office/drawing/2014/main" id="{693629EE-C713-474F-8C7F-ECD4F928D7A5}"/>
              </a:ext>
            </a:extLst>
          </p:cNvPr>
          <p:cNvSpPr/>
          <p:nvPr/>
        </p:nvSpPr>
        <p:spPr>
          <a:xfrm>
            <a:off x="5645742" y="3721407"/>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a:p>
        </p:txBody>
      </p:sp>
      <p:sp>
        <p:nvSpPr>
          <p:cNvPr id="54" name="object 29">
            <a:extLst>
              <a:ext uri="{FF2B5EF4-FFF2-40B4-BE49-F238E27FC236}">
                <a16:creationId xmlns:a16="http://schemas.microsoft.com/office/drawing/2014/main" id="{91ACE8CA-C78A-4FB1-B940-040561BDB6B8}"/>
              </a:ext>
            </a:extLst>
          </p:cNvPr>
          <p:cNvSpPr/>
          <p:nvPr/>
        </p:nvSpPr>
        <p:spPr>
          <a:xfrm>
            <a:off x="5645742" y="3721407"/>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a:p>
        </p:txBody>
      </p:sp>
      <p:sp>
        <p:nvSpPr>
          <p:cNvPr id="55" name="object 30">
            <a:extLst>
              <a:ext uri="{FF2B5EF4-FFF2-40B4-BE49-F238E27FC236}">
                <a16:creationId xmlns:a16="http://schemas.microsoft.com/office/drawing/2014/main" id="{C38E4870-83CC-4B3C-A46C-5C19058E3C91}"/>
              </a:ext>
            </a:extLst>
          </p:cNvPr>
          <p:cNvSpPr/>
          <p:nvPr/>
        </p:nvSpPr>
        <p:spPr>
          <a:xfrm>
            <a:off x="7783695" y="4434055"/>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a:p>
        </p:txBody>
      </p:sp>
      <p:sp>
        <p:nvSpPr>
          <p:cNvPr id="56" name="object 31">
            <a:extLst>
              <a:ext uri="{FF2B5EF4-FFF2-40B4-BE49-F238E27FC236}">
                <a16:creationId xmlns:a16="http://schemas.microsoft.com/office/drawing/2014/main" id="{70F96A14-2F19-42A8-BDD5-A5097E077ABC}"/>
              </a:ext>
            </a:extLst>
          </p:cNvPr>
          <p:cNvSpPr txBox="1"/>
          <p:nvPr/>
        </p:nvSpPr>
        <p:spPr>
          <a:xfrm>
            <a:off x="8552183" y="4482079"/>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57" name="object 32">
            <a:extLst>
              <a:ext uri="{FF2B5EF4-FFF2-40B4-BE49-F238E27FC236}">
                <a16:creationId xmlns:a16="http://schemas.microsoft.com/office/drawing/2014/main" id="{EF5AB4FB-22EB-45DC-BAA4-9957EF11298E}"/>
              </a:ext>
            </a:extLst>
          </p:cNvPr>
          <p:cNvSpPr txBox="1"/>
          <p:nvPr/>
        </p:nvSpPr>
        <p:spPr>
          <a:xfrm>
            <a:off x="8265545" y="6090563"/>
            <a:ext cx="364490" cy="276999"/>
          </a:xfrm>
          <a:prstGeom prst="rect">
            <a:avLst/>
          </a:prstGeom>
        </p:spPr>
        <p:txBody>
          <a:bodyPr vert="horz" wrap="square" lIns="0" tIns="0" rIns="0" bIns="0" rtlCol="0">
            <a:spAutoFit/>
          </a:bodyPr>
          <a:lstStyle/>
          <a:p>
            <a:pPr marL="12700">
              <a:lnSpc>
                <a:spcPct val="100000"/>
              </a:lnSpc>
            </a:pPr>
            <a:r>
              <a:rPr spc="-5" dirty="0">
                <a:latin typeface="Arial"/>
                <a:cs typeface="Arial"/>
              </a:rPr>
              <a:t>28</a:t>
            </a:r>
            <a:endParaRPr dirty="0">
              <a:latin typeface="Arial"/>
              <a:cs typeface="Arial"/>
            </a:endParaRPr>
          </a:p>
        </p:txBody>
      </p:sp>
      <p:sp>
        <p:nvSpPr>
          <p:cNvPr id="58" name="object 35">
            <a:extLst>
              <a:ext uri="{FF2B5EF4-FFF2-40B4-BE49-F238E27FC236}">
                <a16:creationId xmlns:a16="http://schemas.microsoft.com/office/drawing/2014/main" id="{556BFF50-B34D-4AFC-A259-2649B21D8F8B}"/>
              </a:ext>
            </a:extLst>
          </p:cNvPr>
          <p:cNvSpPr txBox="1"/>
          <p:nvPr/>
        </p:nvSpPr>
        <p:spPr>
          <a:xfrm>
            <a:off x="6574633" y="6572394"/>
            <a:ext cx="359475"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10</a:t>
            </a:r>
            <a:endParaRPr sz="1800" dirty="0">
              <a:latin typeface="Arial"/>
              <a:cs typeface="Arial"/>
            </a:endParaRPr>
          </a:p>
        </p:txBody>
      </p:sp>
      <p:sp>
        <p:nvSpPr>
          <p:cNvPr id="59" name="object 35">
            <a:extLst>
              <a:ext uri="{FF2B5EF4-FFF2-40B4-BE49-F238E27FC236}">
                <a16:creationId xmlns:a16="http://schemas.microsoft.com/office/drawing/2014/main" id="{A394DEAB-7140-4347-8C27-51BF010B04FD}"/>
              </a:ext>
            </a:extLst>
          </p:cNvPr>
          <p:cNvSpPr txBox="1"/>
          <p:nvPr/>
        </p:nvSpPr>
        <p:spPr>
          <a:xfrm>
            <a:off x="6444208" y="5304630"/>
            <a:ext cx="1526829"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(10 neurons)</a:t>
            </a:r>
            <a:endParaRPr sz="1800" dirty="0">
              <a:latin typeface="Arial"/>
              <a:cs typeface="Arial"/>
            </a:endParaRPr>
          </a:p>
        </p:txBody>
      </p:sp>
      <p:sp>
        <p:nvSpPr>
          <p:cNvPr id="60" name="TextBox 59">
            <a:extLst>
              <a:ext uri="{FF2B5EF4-FFF2-40B4-BE49-F238E27FC236}">
                <a16:creationId xmlns:a16="http://schemas.microsoft.com/office/drawing/2014/main" id="{97DD7E7C-83BE-44FE-BB49-5B6B2ED18B86}"/>
              </a:ext>
            </a:extLst>
          </p:cNvPr>
          <p:cNvSpPr txBox="1"/>
          <p:nvPr/>
        </p:nvSpPr>
        <p:spPr>
          <a:xfrm>
            <a:off x="7980295" y="4820512"/>
            <a:ext cx="492443" cy="461665"/>
          </a:xfrm>
          <a:prstGeom prst="rect">
            <a:avLst/>
          </a:prstGeom>
          <a:noFill/>
        </p:spPr>
        <p:txBody>
          <a:bodyPr wrap="none" rtlCol="0">
            <a:spAutoFit/>
          </a:bodyPr>
          <a:lstStyle/>
          <a:p>
            <a:r>
              <a:rPr lang="en-US" sz="2400" dirty="0"/>
              <a:t>…</a:t>
            </a:r>
            <a:endParaRPr lang="en-SE" sz="2400" dirty="0"/>
          </a:p>
        </p:txBody>
      </p:sp>
    </p:spTree>
    <p:extLst>
      <p:ext uri="{BB962C8B-B14F-4D97-AF65-F5344CB8AC3E}">
        <p14:creationId xmlns:p14="http://schemas.microsoft.com/office/powerpoint/2010/main" val="200305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070683-A4DC-4885-A545-30A6364237C3}"/>
                  </a:ext>
                </a:extLst>
              </p:cNvPr>
              <p:cNvSpPr>
                <a:spLocks noGrp="1"/>
              </p:cNvSpPr>
              <p:nvPr>
                <p:ph type="title"/>
              </p:nvPr>
            </p:nvSpPr>
            <p:spPr>
              <a:xfrm>
                <a:off x="457200" y="274638"/>
                <a:ext cx="8363272" cy="868362"/>
              </a:xfrm>
            </p:spPr>
            <p:txBody>
              <a:bodyPr/>
              <a:lstStyle/>
              <a:p>
                <a:r>
                  <a:rPr lang="en-US" dirty="0">
                    <a:solidFill>
                      <a:schemeClr val="tx1"/>
                    </a:solidFill>
                  </a:rPr>
                  <a:t>CONV Example 6: Pad</a:t>
                </a:r>
                <a14:m>
                  <m:oMath xmlns:m="http://schemas.openxmlformats.org/officeDocument/2006/math">
                    <m:r>
                      <a:rPr lang="en-US" b="0" i="1" dirty="0" smtClean="0">
                        <a:solidFill>
                          <a:schemeClr val="tx1"/>
                        </a:solidFill>
                        <a:latin typeface="Cambria Math" panose="02040503050406030204" pitchFamily="18" charset="0"/>
                      </a:rPr>
                      <m:t> </m:t>
                    </m:r>
                    <m:r>
                      <a:rPr lang="en-US" b="0" i="1" dirty="0" smtClean="0">
                        <a:solidFill>
                          <a:schemeClr val="tx1"/>
                        </a:solidFill>
                        <a:latin typeface="Cambria Math" panose="02040503050406030204" pitchFamily="18" charset="0"/>
                      </a:rPr>
                      <m:t>𝑃</m:t>
                    </m:r>
                    <m:r>
                      <a:rPr lang="en-US" b="0" i="1" dirty="0" smtClean="0">
                        <a:solidFill>
                          <a:schemeClr val="tx1"/>
                        </a:solidFill>
                        <a:latin typeface="Cambria Math" panose="02040503050406030204" pitchFamily="18" charset="0"/>
                      </a:rPr>
                      <m:t>=2</m:t>
                    </m:r>
                  </m:oMath>
                </a14:m>
                <a:endParaRPr lang="en-SE" dirty="0">
                  <a:solidFill>
                    <a:schemeClr val="tx1"/>
                  </a:solidFill>
                </a:endParaRPr>
              </a:p>
            </p:txBody>
          </p:sp>
        </mc:Choice>
        <mc:Fallback xmlns="">
          <p:sp>
            <p:nvSpPr>
              <p:cNvPr id="2" name="Title 1">
                <a:extLst>
                  <a:ext uri="{FF2B5EF4-FFF2-40B4-BE49-F238E27FC236}">
                    <a16:creationId xmlns:a16="http://schemas.microsoft.com/office/drawing/2014/main" id="{4E070683-A4DC-4885-A545-30A6364237C3}"/>
                  </a:ext>
                </a:extLst>
              </p:cNvPr>
              <p:cNvSpPr>
                <a:spLocks noGrp="1" noRot="1" noChangeAspect="1" noMove="1" noResize="1" noEditPoints="1" noAdjustHandles="1" noChangeArrowheads="1" noChangeShapeType="1" noTextEdit="1"/>
              </p:cNvSpPr>
              <p:nvPr>
                <p:ph type="title"/>
              </p:nvPr>
            </p:nvSpPr>
            <p:spPr>
              <a:xfrm>
                <a:off x="457200" y="274638"/>
                <a:ext cx="8363272" cy="868362"/>
              </a:xfrm>
              <a:blipFill>
                <a:blip r:embed="rId3"/>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5D2751-55EB-408E-A7ED-97B5D8FD667E}"/>
                  </a:ext>
                </a:extLst>
              </p:cNvPr>
              <p:cNvSpPr>
                <a:spLocks noGrp="1"/>
              </p:cNvSpPr>
              <p:nvPr>
                <p:ph idx="1"/>
              </p:nvPr>
            </p:nvSpPr>
            <p:spPr>
              <a:xfrm>
                <a:off x="457200" y="1484784"/>
                <a:ext cx="8229600" cy="5184576"/>
              </a:xfrm>
            </p:spPr>
            <p:txBody>
              <a:bodyPr>
                <a:normAutofit fontScale="850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i="1" dirty="0" smtClean="0">
                        <a:latin typeface="Cambria Math" panose="02040503050406030204" pitchFamily="18" charset="0"/>
                      </a:rPr>
                      <m:t>32</m:t>
                    </m:r>
                    <m:r>
                      <a:rPr lang="en-US" b="0" i="1" dirty="0" smtClean="0">
                        <a:latin typeface="Cambria Math" panose="02040503050406030204" pitchFamily="18" charset="0"/>
                      </a:rPr>
                      <m:t>×</m:t>
                    </m:r>
                    <m:r>
                      <a:rPr lang="en-US" i="1" dirty="0" smtClean="0">
                        <a:latin typeface="Cambria Math" panose="02040503050406030204" pitchFamily="18" charset="0"/>
                      </a:rPr>
                      <m:t>32</m:t>
                    </m:r>
                    <m:r>
                      <a:rPr lang="en-US" i="1" dirty="0">
                        <a:latin typeface="Cambria Math" panose="02040503050406030204" pitchFamily="18" charset="0"/>
                      </a:rPr>
                      <m:t>×</m:t>
                    </m:r>
                    <m:r>
                      <a:rPr lang="en-US" i="1" dirty="0" smtClean="0">
                        <a:latin typeface="Cambria Math" panose="02040503050406030204" pitchFamily="18" charset="0"/>
                      </a:rPr>
                      <m:t>3</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=32</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10 5</m:t>
                    </m:r>
                    <m:r>
                      <a:rPr lang="en-US" b="0" i="1" dirty="0" smtClean="0">
                        <a:latin typeface="Cambria Math" panose="02040503050406030204" pitchFamily="18" charset="0"/>
                      </a:rPr>
                      <m:t>×</m:t>
                    </m:r>
                    <m:r>
                      <a:rPr lang="en-US" i="1" dirty="0" smtClean="0">
                        <a:latin typeface="Cambria Math" panose="02040503050406030204" pitchFamily="18" charset="0"/>
                      </a:rPr>
                      <m:t>5</m:t>
                    </m:r>
                    <m:r>
                      <a:rPr lang="en-US" b="0" i="1" dirty="0" smtClean="0">
                        <a:latin typeface="Cambria Math" panose="02040503050406030204" pitchFamily="18" charset="0"/>
                      </a:rPr>
                      <m:t>×3</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=10,</m:t>
                    </m:r>
                    <m:r>
                      <a:rPr lang="en-US" i="1">
                        <a:latin typeface="Cambria Math" panose="02040503050406030204" pitchFamily="18" charset="0"/>
                      </a:rPr>
                      <m:t>𝐹</m:t>
                    </m:r>
                    <m:r>
                      <a:rPr lang="en-US" i="1">
                        <a:latin typeface="Cambria Math" panose="02040503050406030204" pitchFamily="18" charset="0"/>
                      </a:rPr>
                      <m:t>=5</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solidFill>
                      <a:srgbClr val="C00000"/>
                    </a:solidFill>
                  </a:rPr>
                  <a:t>pad</a:t>
                </a:r>
                <a14:m>
                  <m:oMath xmlns:m="http://schemas.openxmlformats.org/officeDocument/2006/math">
                    <m:r>
                      <a:rPr lang="en-US" b="0" i="1" dirty="0" smtClean="0">
                        <a:solidFill>
                          <a:srgbClr val="C00000"/>
                        </a:solidFill>
                        <a:latin typeface="Cambria Math" panose="02040503050406030204" pitchFamily="18" charset="0"/>
                      </a:rPr>
                      <m:t> </m:t>
                    </m:r>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=2</m:t>
                    </m:r>
                  </m:oMath>
                </a14:m>
                <a:endParaRPr lang="en-US" dirty="0">
                  <a:solidFill>
                    <a:srgbClr val="C00000"/>
                  </a:solidFill>
                </a:endParaRPr>
              </a:p>
              <a:p>
                <a:r>
                  <a:rPr lang="en-US" b="0" dirty="0"/>
                  <a:t>Each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32+2∗2−5</m:t>
                        </m:r>
                      </m:e>
                    </m:d>
                    <m:r>
                      <a:rPr lang="en-US" b="0" i="1" dirty="0" smtClean="0">
                        <a:latin typeface="Cambria Math" panose="02040503050406030204" pitchFamily="18" charset="0"/>
                      </a:rPr>
                      <m:t>+1=32</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=10</m:t>
                    </m:r>
                  </m:oMath>
                </a14:m>
                <a:endParaRPr lang="en-US" dirty="0"/>
              </a:p>
              <a:p>
                <a:r>
                  <a:rPr lang="en-US" dirty="0"/>
                  <a:t>Output volume:</a:t>
                </a:r>
                <a14:m>
                  <m:oMath xmlns:m="http://schemas.openxmlformats.org/officeDocument/2006/math">
                    <m:r>
                      <a:rPr lang="en-US" b="0" i="1" dirty="0" smtClean="0">
                        <a:latin typeface="Cambria Math" panose="02040503050406030204" pitchFamily="18" charset="0"/>
                      </a:rPr>
                      <m:t>32×32×10</m:t>
                    </m:r>
                  </m:oMath>
                </a14:m>
                <a:endParaRPr lang="en-US" dirty="0"/>
              </a:p>
              <a:p>
                <a:r>
                  <a:rPr lang="en-US" dirty="0"/>
                  <a:t>No. params: each filter has </a:t>
                </a:r>
                <a14:m>
                  <m:oMath xmlns:m="http://schemas.openxmlformats.org/officeDocument/2006/math">
                    <m:r>
                      <a:rPr lang="en-US" i="1" dirty="0" smtClean="0">
                        <a:latin typeface="Cambria Math" panose="02040503050406030204" pitchFamily="18" charset="0"/>
                      </a:rPr>
                      <m:t>5∗5∗3+1=76</m:t>
                    </m:r>
                  </m:oMath>
                </a14:m>
                <a:r>
                  <a:rPr lang="en-US" dirty="0"/>
                  <a:t> params, so 10 filters add up to </a:t>
                </a:r>
                <a14:m>
                  <m:oMath xmlns:m="http://schemas.openxmlformats.org/officeDocument/2006/math">
                    <m:r>
                      <a:rPr lang="en-US" i="1" dirty="0" smtClean="0">
                        <a:latin typeface="Cambria Math" panose="02040503050406030204" pitchFamily="18" charset="0"/>
                      </a:rPr>
                      <m:t>76∗10</m:t>
                    </m:r>
                    <m:r>
                      <a:rPr lang="en-US" b="0" i="1" dirty="0" smtClean="0">
                        <a:latin typeface="Cambria Math" panose="02040503050406030204" pitchFamily="18" charset="0"/>
                      </a:rPr>
                      <m:t>=</m:t>
                    </m:r>
                    <m:r>
                      <a:rPr lang="en-US" i="1" dirty="0" smtClean="0">
                        <a:latin typeface="Cambria Math" panose="02040503050406030204" pitchFamily="18" charset="0"/>
                      </a:rPr>
                      <m:t>760</m:t>
                    </m:r>
                  </m:oMath>
                </a14:m>
                <a:r>
                  <a:rPr lang="en-US" dirty="0"/>
                  <a:t> params</a:t>
                </a:r>
              </a:p>
            </p:txBody>
          </p:sp>
        </mc:Choice>
        <mc:Fallback xmlns="">
          <p:sp>
            <p:nvSpPr>
              <p:cNvPr id="3" name="Content Placeholder 2">
                <a:extLst>
                  <a:ext uri="{FF2B5EF4-FFF2-40B4-BE49-F238E27FC236}">
                    <a16:creationId xmlns:a16="http://schemas.microsoft.com/office/drawing/2014/main" id="{C25D2751-55EB-408E-A7ED-97B5D8FD667E}"/>
                  </a:ext>
                </a:extLst>
              </p:cNvPr>
              <p:cNvSpPr>
                <a:spLocks noGrp="1" noRot="1" noChangeAspect="1" noMove="1" noResize="1" noEditPoints="1" noAdjustHandles="1" noChangeArrowheads="1" noChangeShapeType="1" noTextEdit="1"/>
              </p:cNvSpPr>
              <p:nvPr>
                <p:ph idx="1"/>
              </p:nvPr>
            </p:nvSpPr>
            <p:spPr>
              <a:xfrm>
                <a:off x="457200" y="1484784"/>
                <a:ext cx="8229600" cy="5184576"/>
              </a:xfrm>
              <a:blipFill>
                <a:blip r:embed="rId4"/>
                <a:stretch>
                  <a:fillRect l="-1333" t="-270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36A998-1345-42F0-B14C-531613ED48F7}"/>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spTree>
    <p:extLst>
      <p:ext uri="{BB962C8B-B14F-4D97-AF65-F5344CB8AC3E}">
        <p14:creationId xmlns:p14="http://schemas.microsoft.com/office/powerpoint/2010/main" val="176268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4090C24B-23C5-40A2-A234-7A1619719290}"/>
              </a:ext>
            </a:extLst>
          </p:cNvPr>
          <p:cNvGraphicFramePr>
            <a:graphicFrameLocks noGrp="1"/>
          </p:cNvGraphicFramePr>
          <p:nvPr>
            <p:extLst>
              <p:ext uri="{D42A27DB-BD31-4B8C-83A1-F6EECF244321}">
                <p14:modId xmlns:p14="http://schemas.microsoft.com/office/powerpoint/2010/main" val="2078912203"/>
              </p:ext>
            </p:extLst>
          </p:nvPr>
        </p:nvGraphicFramePr>
        <p:xfrm>
          <a:off x="6653877" y="3381306"/>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27" name="Table 26">
            <a:extLst>
              <a:ext uri="{FF2B5EF4-FFF2-40B4-BE49-F238E27FC236}">
                <a16:creationId xmlns:a16="http://schemas.microsoft.com/office/drawing/2014/main" id="{FBBBF5F3-9857-43D2-9D29-4DACFDF0F6EC}"/>
              </a:ext>
            </a:extLst>
          </p:cNvPr>
          <p:cNvGraphicFramePr>
            <a:graphicFrameLocks noGrp="1"/>
          </p:cNvGraphicFramePr>
          <p:nvPr>
            <p:extLst>
              <p:ext uri="{D42A27DB-BD31-4B8C-83A1-F6EECF244321}">
                <p14:modId xmlns:p14="http://schemas.microsoft.com/office/powerpoint/2010/main" val="2078912203"/>
              </p:ext>
            </p:extLst>
          </p:nvPr>
        </p:nvGraphicFramePr>
        <p:xfrm>
          <a:off x="6560159" y="3477161"/>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134D7B-E43B-4099-9643-27251DB92F45}"/>
                  </a:ext>
                </a:extLst>
              </p:cNvPr>
              <p:cNvSpPr>
                <a:spLocks noGrp="1"/>
              </p:cNvSpPr>
              <p:nvPr>
                <p:ph type="title"/>
              </p:nvPr>
            </p:nvSpPr>
            <p:spPr>
              <a:xfrm>
                <a:off x="465969" y="-25543"/>
                <a:ext cx="8229600" cy="868362"/>
              </a:xfrm>
            </p:spPr>
            <p:txBody>
              <a:bodyPr/>
              <a:lstStyle/>
              <a:p>
                <a:r>
                  <a:rPr lang="en-US" sz="3600" dirty="0"/>
                  <a:t>Pointwise Convolution with </a:t>
                </a:r>
                <a14:m>
                  <m:oMath xmlns:m="http://schemas.openxmlformats.org/officeDocument/2006/math">
                    <m:r>
                      <a:rPr lang="en-US" sz="3600" b="0" i="1" dirty="0" smtClean="0">
                        <a:latin typeface="Cambria Math" panose="02040503050406030204" pitchFamily="18" charset="0"/>
                      </a:rPr>
                      <m:t>1×1</m:t>
                    </m:r>
                  </m:oMath>
                </a14:m>
                <a:r>
                  <a:rPr lang="en-US" sz="3600" dirty="0"/>
                  <a:t> Filter</a:t>
                </a:r>
                <a:endParaRPr lang="en-SE" sz="3600" dirty="0"/>
              </a:p>
            </p:txBody>
          </p:sp>
        </mc:Choice>
        <mc:Fallback xmlns="">
          <p:sp>
            <p:nvSpPr>
              <p:cNvPr id="2" name="Title 1">
                <a:extLst>
                  <a:ext uri="{FF2B5EF4-FFF2-40B4-BE49-F238E27FC236}">
                    <a16:creationId xmlns:a16="http://schemas.microsoft.com/office/drawing/2014/main" id="{2C134D7B-E43B-4099-9643-27251DB92F45}"/>
                  </a:ext>
                </a:extLst>
              </p:cNvPr>
              <p:cNvSpPr>
                <a:spLocks noGrp="1" noRot="1" noChangeAspect="1" noMove="1" noResize="1" noEditPoints="1" noAdjustHandles="1" noChangeArrowheads="1" noChangeShapeType="1" noTextEdit="1"/>
              </p:cNvSpPr>
              <p:nvPr>
                <p:ph type="title"/>
              </p:nvPr>
            </p:nvSpPr>
            <p:spPr>
              <a:xfrm>
                <a:off x="465969" y="-25543"/>
                <a:ext cx="8229600" cy="868362"/>
              </a:xfrm>
              <a:blipFill>
                <a:blip r:embed="rId2"/>
                <a:stretch>
                  <a:fillRect l="-444" r="-444" b="-1408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9943D2-CF44-4BF6-AAB1-5913EE083585}"/>
                  </a:ext>
                </a:extLst>
              </p:cNvPr>
              <p:cNvSpPr>
                <a:spLocks noGrp="1"/>
              </p:cNvSpPr>
              <p:nvPr>
                <p:ph idx="1"/>
              </p:nvPr>
            </p:nvSpPr>
            <p:spPr>
              <a:xfrm>
                <a:off x="457200" y="917236"/>
                <a:ext cx="8229600" cy="2986050"/>
              </a:xfrm>
            </p:spPr>
            <p:txBody>
              <a:bodyPr>
                <a:normAutofit fontScale="92500" lnSpcReduction="20000"/>
              </a:bodyPr>
              <a:lstStyle/>
              <a:p>
                <a:r>
                  <a:rPr lang="en-US" b="0" dirty="0"/>
                  <a:t>A </a:t>
                </a:r>
                <a14:m>
                  <m:oMath xmlns:m="http://schemas.openxmlformats.org/officeDocument/2006/math">
                    <m:r>
                      <a:rPr lang="en-US" b="0" i="1" dirty="0" smtClean="0">
                        <a:latin typeface="Cambria Math" panose="02040503050406030204" pitchFamily="18" charset="0"/>
                      </a:rPr>
                      <m:t>1×1</m:t>
                    </m:r>
                  </m:oMath>
                </a14:m>
                <a:r>
                  <a:rPr lang="en-US" dirty="0"/>
                  <a:t> filter performs “mixing” of the input channels, then applies a non-linear activation function</a:t>
                </a:r>
              </a:p>
              <a:p>
                <a:r>
                  <a:rPr lang="en-US" dirty="0"/>
                  <a:t>Can be used to reduce the number of channels (volume depth); the non-linear activation function also helps increase model capacity </a:t>
                </a:r>
              </a:p>
              <a:p>
                <a:endParaRPr lang="en-SE" dirty="0"/>
              </a:p>
            </p:txBody>
          </p:sp>
        </mc:Choice>
        <mc:Fallback xmlns="">
          <p:sp>
            <p:nvSpPr>
              <p:cNvPr id="3" name="Content Placeholder 2">
                <a:extLst>
                  <a:ext uri="{FF2B5EF4-FFF2-40B4-BE49-F238E27FC236}">
                    <a16:creationId xmlns:a16="http://schemas.microsoft.com/office/drawing/2014/main" id="{219943D2-CF44-4BF6-AAB1-5913EE083585}"/>
                  </a:ext>
                </a:extLst>
              </p:cNvPr>
              <p:cNvSpPr>
                <a:spLocks noGrp="1" noRot="1" noChangeAspect="1" noMove="1" noResize="1" noEditPoints="1" noAdjustHandles="1" noChangeArrowheads="1" noChangeShapeType="1" noTextEdit="1"/>
              </p:cNvSpPr>
              <p:nvPr>
                <p:ph idx="1"/>
              </p:nvPr>
            </p:nvSpPr>
            <p:spPr>
              <a:xfrm>
                <a:off x="457200" y="917236"/>
                <a:ext cx="8229600" cy="2986050"/>
              </a:xfrm>
              <a:blipFill>
                <a:blip r:embed="rId3"/>
                <a:stretch>
                  <a:fillRect l="-1481" t="-5714" r="-185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7FC5D94-1A52-496D-AFD6-6595B1B4D2A6}"/>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graphicFrame>
        <p:nvGraphicFramePr>
          <p:cNvPr id="10" name="Table 9">
            <a:extLst>
              <a:ext uri="{FF2B5EF4-FFF2-40B4-BE49-F238E27FC236}">
                <a16:creationId xmlns:a16="http://schemas.microsoft.com/office/drawing/2014/main" id="{B5112C87-07CB-4ACE-BA42-E1BB20DCD441}"/>
              </a:ext>
            </a:extLst>
          </p:cNvPr>
          <p:cNvGraphicFramePr>
            <a:graphicFrameLocks noGrp="1"/>
          </p:cNvGraphicFramePr>
          <p:nvPr>
            <p:extLst>
              <p:ext uri="{D42A27DB-BD31-4B8C-83A1-F6EECF244321}">
                <p14:modId xmlns:p14="http://schemas.microsoft.com/office/powerpoint/2010/main" val="2042530906"/>
              </p:ext>
            </p:extLst>
          </p:nvPr>
        </p:nvGraphicFramePr>
        <p:xfrm>
          <a:off x="6463093" y="3573016"/>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1" name="Cube 10">
            <a:extLst>
              <a:ext uri="{FF2B5EF4-FFF2-40B4-BE49-F238E27FC236}">
                <a16:creationId xmlns:a16="http://schemas.microsoft.com/office/drawing/2014/main" id="{DDC8E99D-6D12-4373-BD19-3806E93C8C81}"/>
              </a:ext>
            </a:extLst>
          </p:cNvPr>
          <p:cNvSpPr/>
          <p:nvPr/>
        </p:nvSpPr>
        <p:spPr>
          <a:xfrm>
            <a:off x="809918" y="3755291"/>
            <a:ext cx="2210411" cy="2127826"/>
          </a:xfrm>
          <a:prstGeom prst="cube">
            <a:avLst>
              <a:gd name="adj" fmla="val 46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884C41FB-C92D-4BC3-8C51-92AB322988B7}"/>
              </a:ext>
            </a:extLst>
          </p:cNvPr>
          <p:cNvSpPr/>
          <p:nvPr/>
        </p:nvSpPr>
        <p:spPr>
          <a:xfrm>
            <a:off x="3943909" y="3914675"/>
            <a:ext cx="1636297" cy="1541722"/>
          </a:xfrm>
          <a:prstGeom prst="cube">
            <a:avLst>
              <a:gd name="adj" fmla="val 781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1D185498-789B-4036-81C8-E3C69DB34B68}"/>
              </a:ext>
            </a:extLst>
          </p:cNvPr>
          <p:cNvSpPr/>
          <p:nvPr/>
        </p:nvSpPr>
        <p:spPr>
          <a:xfrm>
            <a:off x="1187295" y="4084900"/>
            <a:ext cx="1449625" cy="1319752"/>
          </a:xfrm>
          <a:prstGeom prst="cube">
            <a:avLst>
              <a:gd name="adj" fmla="val 77056"/>
            </a:avLst>
          </a:prstGeom>
          <a:solidFill>
            <a:srgbClr val="FFFF00">
              <a:alpha val="79000"/>
            </a:srgb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7723671-30A6-4761-B7A6-BDBE1F10BA7E}"/>
                  </a:ext>
                </a:extLst>
              </p:cNvPr>
              <p:cNvSpPr/>
              <p:nvPr/>
            </p:nvSpPr>
            <p:spPr>
              <a:xfrm>
                <a:off x="3203848" y="4423926"/>
                <a:ext cx="439543"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800" i="1">
                          <a:latin typeface="Cambria Math" charset="0"/>
                          <a:ea typeface="Cambria Math" charset="0"/>
                          <a:cs typeface="Cambria Math" charset="0"/>
                        </a:rPr>
                        <m:t>∗</m:t>
                      </m:r>
                    </m:oMath>
                  </m:oMathPara>
                </a14:m>
                <a:endParaRPr lang="en-US" sz="2800" dirty="0"/>
              </a:p>
            </p:txBody>
          </p:sp>
        </mc:Choice>
        <mc:Fallback xmlns="">
          <p:sp>
            <p:nvSpPr>
              <p:cNvPr id="14" name="Rectangle 13">
                <a:extLst>
                  <a:ext uri="{FF2B5EF4-FFF2-40B4-BE49-F238E27FC236}">
                    <a16:creationId xmlns:a16="http://schemas.microsoft.com/office/drawing/2014/main" id="{57723671-30A6-4761-B7A6-BDBE1F10BA7E}"/>
                  </a:ext>
                </a:extLst>
              </p:cNvPr>
              <p:cNvSpPr>
                <a:spLocks noRot="1" noChangeAspect="1" noMove="1" noResize="1" noEditPoints="1" noAdjustHandles="1" noChangeArrowheads="1" noChangeShapeType="1" noTextEdit="1"/>
              </p:cNvSpPr>
              <p:nvPr/>
            </p:nvSpPr>
            <p:spPr>
              <a:xfrm>
                <a:off x="3203848" y="4423926"/>
                <a:ext cx="439543" cy="523220"/>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261A0A0-F52B-473C-9D1D-05EB8B3AEDCB}"/>
                  </a:ext>
                </a:extLst>
              </p:cNvPr>
              <p:cNvSpPr/>
              <p:nvPr/>
            </p:nvSpPr>
            <p:spPr>
              <a:xfrm>
                <a:off x="5831906" y="4423926"/>
                <a:ext cx="534121"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rPr>
                        <m:t>=</m:t>
                      </m:r>
                    </m:oMath>
                  </m:oMathPara>
                </a14:m>
                <a:endParaRPr lang="en-US" sz="2800" dirty="0"/>
              </a:p>
            </p:txBody>
          </p:sp>
        </mc:Choice>
        <mc:Fallback xmlns="">
          <p:sp>
            <p:nvSpPr>
              <p:cNvPr id="15" name="Rectangle 14">
                <a:extLst>
                  <a:ext uri="{FF2B5EF4-FFF2-40B4-BE49-F238E27FC236}">
                    <a16:creationId xmlns:a16="http://schemas.microsoft.com/office/drawing/2014/main" id="{D261A0A0-F52B-473C-9D1D-05EB8B3AEDCB}"/>
                  </a:ext>
                </a:extLst>
              </p:cNvPr>
              <p:cNvSpPr>
                <a:spLocks noRot="1" noChangeAspect="1" noMove="1" noResize="1" noEditPoints="1" noAdjustHandles="1" noChangeArrowheads="1" noChangeShapeType="1" noTextEdit="1"/>
              </p:cNvSpPr>
              <p:nvPr/>
            </p:nvSpPr>
            <p:spPr>
              <a:xfrm>
                <a:off x="5831906" y="4423926"/>
                <a:ext cx="534121" cy="523220"/>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8EF9873-6683-40B5-BE52-7F9FD0D10561}"/>
                  </a:ext>
                </a:extLst>
              </p:cNvPr>
              <p:cNvSpPr txBox="1"/>
              <p:nvPr/>
            </p:nvSpPr>
            <p:spPr>
              <a:xfrm>
                <a:off x="1233075" y="5873133"/>
                <a:ext cx="1521570" cy="461665"/>
              </a:xfrm>
              <a:prstGeom prst="rect">
                <a:avLst/>
              </a:prstGeom>
              <a:noFill/>
            </p:spPr>
            <p:txBody>
              <a:bodyPr wrap="none" rtlCol="0">
                <a:spAutoFit/>
              </a:bodyPr>
              <a:lstStyle/>
              <a:p>
                <a:r>
                  <a:rPr lang="en-US" sz="2400" dirty="0"/>
                  <a:t>6 </a:t>
                </a:r>
                <a14:m>
                  <m:oMath xmlns:m="http://schemas.openxmlformats.org/officeDocument/2006/math">
                    <m:r>
                      <a:rPr lang="en-US" sz="2400" i="1" smtClean="0">
                        <a:latin typeface="Cambria Math" charset="0"/>
                        <a:ea typeface="Cambria Math" charset="0"/>
                        <a:cs typeface="Cambria Math" charset="0"/>
                      </a:rPr>
                      <m:t>×</m:t>
                    </m:r>
                  </m:oMath>
                </a14:m>
                <a:r>
                  <a:rPr lang="en-US" sz="2400" dirty="0"/>
                  <a:t> 6</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32</a:t>
                </a:r>
              </a:p>
            </p:txBody>
          </p:sp>
        </mc:Choice>
        <mc:Fallback xmlns="">
          <p:sp>
            <p:nvSpPr>
              <p:cNvPr id="17" name="TextBox 16">
                <a:extLst>
                  <a:ext uri="{FF2B5EF4-FFF2-40B4-BE49-F238E27FC236}">
                    <a16:creationId xmlns:a16="http://schemas.microsoft.com/office/drawing/2014/main" id="{08EF9873-6683-40B5-BE52-7F9FD0D10561}"/>
                  </a:ext>
                </a:extLst>
              </p:cNvPr>
              <p:cNvSpPr txBox="1">
                <a:spLocks noRot="1" noChangeAspect="1" noMove="1" noResize="1" noEditPoints="1" noAdjustHandles="1" noChangeArrowheads="1" noChangeShapeType="1" noTextEdit="1"/>
              </p:cNvSpPr>
              <p:nvPr/>
            </p:nvSpPr>
            <p:spPr>
              <a:xfrm>
                <a:off x="1233075" y="5873133"/>
                <a:ext cx="1521570" cy="461665"/>
              </a:xfrm>
              <a:prstGeom prst="rect">
                <a:avLst/>
              </a:prstGeom>
              <a:blipFill>
                <a:blip r:embed="rId6"/>
                <a:stretch>
                  <a:fillRect l="-6000" t="-9211" r="-14000" b="-3026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0C9D79-176F-4A8C-B2DA-8ACC365E56A1}"/>
                  </a:ext>
                </a:extLst>
              </p:cNvPr>
              <p:cNvSpPr txBox="1"/>
              <p:nvPr/>
            </p:nvSpPr>
            <p:spPr>
              <a:xfrm>
                <a:off x="4001272" y="5873132"/>
                <a:ext cx="1521570" cy="461665"/>
              </a:xfrm>
              <a:prstGeom prst="rect">
                <a:avLst/>
              </a:prstGeom>
              <a:noFill/>
            </p:spPr>
            <p:txBody>
              <a:bodyPr wrap="none" rtlCol="0">
                <a:spAutoFit/>
              </a:bodyPr>
              <a:lstStyle/>
              <a:p>
                <a:r>
                  <a:rPr lang="en-US" sz="2400" dirty="0"/>
                  <a:t>1 </a:t>
                </a:r>
                <a14:m>
                  <m:oMath xmlns:m="http://schemas.openxmlformats.org/officeDocument/2006/math">
                    <m:r>
                      <a:rPr lang="en-US" sz="2400" i="1" smtClean="0">
                        <a:latin typeface="Cambria Math" charset="0"/>
                        <a:ea typeface="Cambria Math" charset="0"/>
                        <a:cs typeface="Cambria Math" charset="0"/>
                      </a:rPr>
                      <m:t>×</m:t>
                    </m:r>
                  </m:oMath>
                </a14:m>
                <a:r>
                  <a:rPr lang="en-US" sz="2400" dirty="0"/>
                  <a:t> 1</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32</a:t>
                </a:r>
              </a:p>
            </p:txBody>
          </p:sp>
        </mc:Choice>
        <mc:Fallback xmlns="">
          <p:sp>
            <p:nvSpPr>
              <p:cNvPr id="18" name="TextBox 17">
                <a:extLst>
                  <a:ext uri="{FF2B5EF4-FFF2-40B4-BE49-F238E27FC236}">
                    <a16:creationId xmlns:a16="http://schemas.microsoft.com/office/drawing/2014/main" id="{570C9D79-176F-4A8C-B2DA-8ACC365E56A1}"/>
                  </a:ext>
                </a:extLst>
              </p:cNvPr>
              <p:cNvSpPr txBox="1">
                <a:spLocks noRot="1" noChangeAspect="1" noMove="1" noResize="1" noEditPoints="1" noAdjustHandles="1" noChangeArrowheads="1" noChangeShapeType="1" noTextEdit="1"/>
              </p:cNvSpPr>
              <p:nvPr/>
            </p:nvSpPr>
            <p:spPr>
              <a:xfrm>
                <a:off x="4001272" y="5873132"/>
                <a:ext cx="1521570" cy="461665"/>
              </a:xfrm>
              <a:prstGeom prst="rect">
                <a:avLst/>
              </a:prstGeom>
              <a:blipFill>
                <a:blip r:embed="rId7"/>
                <a:stretch>
                  <a:fillRect l="-6000" t="-9211" r="-14000" b="-3026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7F34413-0D1B-4E82-9410-CD725D9ACA3A}"/>
                  </a:ext>
                </a:extLst>
              </p:cNvPr>
              <p:cNvSpPr txBox="1"/>
              <p:nvPr/>
            </p:nvSpPr>
            <p:spPr>
              <a:xfrm>
                <a:off x="6467070" y="5886756"/>
                <a:ext cx="2281394" cy="461665"/>
              </a:xfrm>
              <a:prstGeom prst="rect">
                <a:avLst/>
              </a:prstGeom>
              <a:noFill/>
            </p:spPr>
            <p:txBody>
              <a:bodyPr wrap="none" rtlCol="0">
                <a:spAutoFit/>
              </a:bodyPr>
              <a:lstStyle/>
              <a:p>
                <a:r>
                  <a:rPr lang="en-US" sz="2400" dirty="0"/>
                  <a:t>6 </a:t>
                </a:r>
                <a14:m>
                  <m:oMath xmlns:m="http://schemas.openxmlformats.org/officeDocument/2006/math">
                    <m:r>
                      <a:rPr lang="en-US" sz="2400" i="1" smtClean="0">
                        <a:latin typeface="Cambria Math" charset="0"/>
                        <a:ea typeface="Cambria Math" charset="0"/>
                        <a:cs typeface="Cambria Math" charset="0"/>
                      </a:rPr>
                      <m:t>×</m:t>
                    </m:r>
                  </m:oMath>
                </a14:m>
                <a:r>
                  <a:rPr lang="en-US" sz="2400" dirty="0"/>
                  <a:t> 6</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 </a:t>
                </a:r>
                <a:r>
                  <a:rPr lang="en-US" sz="2400" dirty="0">
                    <a:latin typeface="Century Schoolbook" charset="0"/>
                    <a:ea typeface="Century Schoolbook" charset="0"/>
                    <a:cs typeface="Century Schoolbook" charset="0"/>
                  </a:rPr>
                  <a:t>filters</a:t>
                </a:r>
                <a:endParaRPr lang="en-US" sz="2400" dirty="0"/>
              </a:p>
            </p:txBody>
          </p:sp>
        </mc:Choice>
        <mc:Fallback xmlns="">
          <p:sp>
            <p:nvSpPr>
              <p:cNvPr id="19" name="TextBox 18">
                <a:extLst>
                  <a:ext uri="{FF2B5EF4-FFF2-40B4-BE49-F238E27FC236}">
                    <a16:creationId xmlns:a16="http://schemas.microsoft.com/office/drawing/2014/main" id="{87F34413-0D1B-4E82-9410-CD725D9ACA3A}"/>
                  </a:ext>
                </a:extLst>
              </p:cNvPr>
              <p:cNvSpPr txBox="1">
                <a:spLocks noRot="1" noChangeAspect="1" noMove="1" noResize="1" noEditPoints="1" noAdjustHandles="1" noChangeArrowheads="1" noChangeShapeType="1" noTextEdit="1"/>
              </p:cNvSpPr>
              <p:nvPr/>
            </p:nvSpPr>
            <p:spPr>
              <a:xfrm>
                <a:off x="6467070" y="5886756"/>
                <a:ext cx="2281394" cy="461665"/>
              </a:xfrm>
              <a:prstGeom prst="rect">
                <a:avLst/>
              </a:prstGeom>
              <a:blipFill>
                <a:blip r:embed="rId8"/>
                <a:stretch>
                  <a:fillRect l="-4278" t="-10667" r="-9091" b="-32000"/>
                </a:stretch>
              </a:blipFill>
            </p:spPr>
            <p:txBody>
              <a:bodyPr/>
              <a:lstStyle/>
              <a:p>
                <a:r>
                  <a:rPr lang="en-SE">
                    <a:noFill/>
                  </a:rPr>
                  <a:t> </a:t>
                </a:r>
              </a:p>
            </p:txBody>
          </p:sp>
        </mc:Fallback>
      </mc:AlternateContent>
    </p:spTree>
    <p:extLst>
      <p:ext uri="{BB962C8B-B14F-4D97-AF65-F5344CB8AC3E}">
        <p14:creationId xmlns:p14="http://schemas.microsoft.com/office/powerpoint/2010/main" val="260651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070683-A4DC-4885-A545-30A6364237C3}"/>
                  </a:ext>
                </a:extLst>
              </p:cNvPr>
              <p:cNvSpPr>
                <a:spLocks noGrp="1"/>
              </p:cNvSpPr>
              <p:nvPr>
                <p:ph type="title"/>
              </p:nvPr>
            </p:nvSpPr>
            <p:spPr>
              <a:xfrm>
                <a:off x="457200" y="274638"/>
                <a:ext cx="8229600" cy="868362"/>
              </a:xfrm>
            </p:spPr>
            <p:txBody>
              <a:bodyPr/>
              <a:lstStyle/>
              <a:p>
                <a14:m>
                  <m:oMath xmlns:m="http://schemas.openxmlformats.org/officeDocument/2006/math">
                    <m:r>
                      <a:rPr lang="en-US" b="0" i="1" dirty="0" smtClean="0">
                        <a:latin typeface="Cambria Math" panose="02040503050406030204" pitchFamily="18" charset="0"/>
                      </a:rPr>
                      <m:t>1×1</m:t>
                    </m:r>
                  </m:oMath>
                </a14:m>
                <a:r>
                  <a:rPr lang="en-US" dirty="0"/>
                  <a:t> Filter Example</a:t>
                </a:r>
                <a:endParaRPr lang="en-SE" dirty="0"/>
              </a:p>
            </p:txBody>
          </p:sp>
        </mc:Choice>
        <mc:Fallback xmlns="">
          <p:sp>
            <p:nvSpPr>
              <p:cNvPr id="2" name="Title 1">
                <a:extLst>
                  <a:ext uri="{FF2B5EF4-FFF2-40B4-BE49-F238E27FC236}">
                    <a16:creationId xmlns:a16="http://schemas.microsoft.com/office/drawing/2014/main" id="{4E070683-A4DC-4885-A545-30A6364237C3}"/>
                  </a:ext>
                </a:extLst>
              </p:cNvPr>
              <p:cNvSpPr>
                <a:spLocks noGrp="1" noRot="1" noChangeAspect="1" noMove="1" noResize="1" noEditPoints="1" noAdjustHandles="1" noChangeArrowheads="1" noChangeShapeType="1" noTextEdit="1"/>
              </p:cNvSpPr>
              <p:nvPr>
                <p:ph type="title"/>
              </p:nvPr>
            </p:nvSpPr>
            <p:spPr>
              <a:xfrm>
                <a:off x="457200" y="274638"/>
                <a:ext cx="8229600" cy="868362"/>
              </a:xfrm>
              <a:blipFill>
                <a:blip r:embed="rId3"/>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5D2751-55EB-408E-A7ED-97B5D8FD667E}"/>
                  </a:ext>
                </a:extLst>
              </p:cNvPr>
              <p:cNvSpPr>
                <a:spLocks noGrp="1"/>
              </p:cNvSpPr>
              <p:nvPr>
                <p:ph idx="1"/>
              </p:nvPr>
            </p:nvSpPr>
            <p:spPr>
              <a:xfrm>
                <a:off x="457200" y="1143001"/>
                <a:ext cx="8229600" cy="2758304"/>
              </a:xfrm>
            </p:spPr>
            <p:txBody>
              <a:bodyPr>
                <a:normAutofit fontScale="62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56×56</m:t>
                    </m:r>
                    <m:r>
                      <a:rPr lang="en-US" i="1" dirty="0">
                        <a:latin typeface="Cambria Math" panose="02040503050406030204" pitchFamily="18" charset="0"/>
                      </a:rPr>
                      <m:t>×</m:t>
                    </m:r>
                    <m:r>
                      <a:rPr lang="en-US" b="0" i="1" dirty="0" smtClean="0">
                        <a:latin typeface="Cambria Math" panose="02040503050406030204" pitchFamily="18" charset="0"/>
                      </a:rPr>
                      <m:t>64</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56, 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𝐷</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=64)</m:t>
                    </m:r>
                  </m:oMath>
                </a14:m>
                <a:endParaRPr lang="en-US" dirty="0"/>
              </a:p>
              <a:p>
                <a14:m>
                  <m:oMath xmlns:m="http://schemas.openxmlformats.org/officeDocument/2006/math">
                    <m:r>
                      <a:rPr lang="en-US" b="0" i="1" dirty="0" smtClean="0">
                        <a:latin typeface="Cambria Math" panose="02040503050406030204" pitchFamily="18" charset="0"/>
                      </a:rPr>
                      <m:t>32</m:t>
                    </m:r>
                    <m:r>
                      <a:rPr lang="en-US" i="1" dirty="0" smtClean="0">
                        <a:latin typeface="Cambria Math" panose="02040503050406030204" pitchFamily="18" charset="0"/>
                      </a:rPr>
                      <m:t> </m:t>
                    </m:r>
                    <m:r>
                      <a:rPr lang="en-US" b="0" i="1" dirty="0" smtClean="0">
                        <a:latin typeface="Cambria Math" panose="02040503050406030204" pitchFamily="18" charset="0"/>
                      </a:rPr>
                      <m:t>1×1×64</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=32,</m:t>
                    </m:r>
                    <m:r>
                      <a:rPr lang="en-US" i="1">
                        <a:latin typeface="Cambria Math" panose="02040503050406030204" pitchFamily="18" charset="0"/>
                      </a:rPr>
                      <m:t>𝐹</m:t>
                    </m:r>
                    <m:r>
                      <a:rPr lang="en-US" i="1">
                        <a:latin typeface="Cambria Math" panose="02040503050406030204" pitchFamily="18" charset="0"/>
                      </a:rPr>
                      <m:t>=1</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a:t>
                </a:r>
              </a:p>
              <a:p>
                <a:r>
                  <a:rPr lang="en-US" b="0" dirty="0"/>
                  <a:t>Each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56−1</m:t>
                        </m:r>
                      </m:e>
                    </m:d>
                    <m:r>
                      <a:rPr lang="en-US" b="0" i="1" dirty="0" smtClean="0">
                        <a:latin typeface="Cambria Math" panose="02040503050406030204" pitchFamily="18" charset="0"/>
                      </a:rPr>
                      <m:t>+1=56</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=32</m:t>
                    </m:r>
                  </m:oMath>
                </a14:m>
                <a:endParaRPr lang="en-US" dirty="0"/>
              </a:p>
              <a:p>
                <a:r>
                  <a:rPr lang="en-US" dirty="0"/>
                  <a:t>Output volume:</a:t>
                </a:r>
                <a14:m>
                  <m:oMath xmlns:m="http://schemas.openxmlformats.org/officeDocument/2006/math">
                    <m:r>
                      <a:rPr lang="en-US" b="0" i="1" dirty="0" smtClean="0">
                        <a:latin typeface="Cambria Math" panose="02040503050406030204" pitchFamily="18" charset="0"/>
                      </a:rPr>
                      <m:t>56×56×32</m:t>
                    </m:r>
                  </m:oMath>
                </a14:m>
                <a:endParaRPr lang="en-US" dirty="0"/>
              </a:p>
              <a:p>
                <a:r>
                  <a:rPr lang="en-US" dirty="0"/>
                  <a:t>No. params: each filter has </a:t>
                </a:r>
                <a14:m>
                  <m:oMath xmlns:m="http://schemas.openxmlformats.org/officeDocument/2006/math">
                    <m:r>
                      <a:rPr lang="en-US" b="0" i="1" dirty="0" smtClean="0">
                        <a:latin typeface="Cambria Math" panose="02040503050406030204" pitchFamily="18" charset="0"/>
                      </a:rPr>
                      <m:t>1</m:t>
                    </m:r>
                    <m:r>
                      <a:rPr lang="en-US" i="1" dirty="0" smtClean="0">
                        <a:latin typeface="Cambria Math" panose="02040503050406030204" pitchFamily="18" charset="0"/>
                      </a:rPr>
                      <m:t>∗</m:t>
                    </m:r>
                    <m:r>
                      <a:rPr lang="en-US" b="0" i="1" dirty="0" smtClean="0">
                        <a:latin typeface="Cambria Math" panose="02040503050406030204" pitchFamily="18" charset="0"/>
                      </a:rPr>
                      <m:t>1</m:t>
                    </m:r>
                    <m:r>
                      <a:rPr lang="en-US" i="1" dirty="0" smtClean="0">
                        <a:latin typeface="Cambria Math" panose="02040503050406030204" pitchFamily="18" charset="0"/>
                      </a:rPr>
                      <m:t>∗</m:t>
                    </m:r>
                    <m:r>
                      <a:rPr lang="en-US" b="0" i="1" dirty="0" smtClean="0">
                        <a:latin typeface="Cambria Math" panose="02040503050406030204" pitchFamily="18" charset="0"/>
                      </a:rPr>
                      <m:t>64</m:t>
                    </m:r>
                    <m:r>
                      <a:rPr lang="en-US" i="1" dirty="0" smtClean="0">
                        <a:latin typeface="Cambria Math" panose="02040503050406030204" pitchFamily="18" charset="0"/>
                      </a:rPr>
                      <m:t>+1=</m:t>
                    </m:r>
                    <m:r>
                      <a:rPr lang="en-US" b="0" i="1" dirty="0" smtClean="0">
                        <a:latin typeface="Cambria Math" panose="02040503050406030204" pitchFamily="18" charset="0"/>
                      </a:rPr>
                      <m:t>65</m:t>
                    </m:r>
                  </m:oMath>
                </a14:m>
                <a:r>
                  <a:rPr lang="en-US" dirty="0"/>
                  <a:t> params, so 32 filters add up to </a:t>
                </a:r>
                <a14:m>
                  <m:oMath xmlns:m="http://schemas.openxmlformats.org/officeDocument/2006/math">
                    <m:r>
                      <a:rPr lang="en-US" b="0" i="1" dirty="0" smtClean="0">
                        <a:latin typeface="Cambria Math" panose="02040503050406030204" pitchFamily="18" charset="0"/>
                      </a:rPr>
                      <m:t>65</m:t>
                    </m:r>
                    <m:r>
                      <a:rPr lang="en-US" i="1" dirty="0" smtClean="0">
                        <a:latin typeface="Cambria Math" panose="02040503050406030204" pitchFamily="18" charset="0"/>
                      </a:rPr>
                      <m:t>∗</m:t>
                    </m:r>
                    <m:r>
                      <a:rPr lang="en-US" b="0" i="1" dirty="0" smtClean="0">
                        <a:latin typeface="Cambria Math" panose="02040503050406030204" pitchFamily="18" charset="0"/>
                      </a:rPr>
                      <m:t>32=2080</m:t>
                    </m:r>
                  </m:oMath>
                </a14:m>
                <a:r>
                  <a:rPr lang="en-US" dirty="0"/>
                  <a:t> params</a:t>
                </a:r>
              </a:p>
              <a:p>
                <a:endParaRPr lang="en-US" dirty="0"/>
              </a:p>
            </p:txBody>
          </p:sp>
        </mc:Choice>
        <mc:Fallback xmlns="">
          <p:sp>
            <p:nvSpPr>
              <p:cNvPr id="3" name="Content Placeholder 2">
                <a:extLst>
                  <a:ext uri="{FF2B5EF4-FFF2-40B4-BE49-F238E27FC236}">
                    <a16:creationId xmlns:a16="http://schemas.microsoft.com/office/drawing/2014/main" id="{C25D2751-55EB-408E-A7ED-97B5D8FD667E}"/>
                  </a:ext>
                </a:extLst>
              </p:cNvPr>
              <p:cNvSpPr>
                <a:spLocks noGrp="1" noRot="1" noChangeAspect="1" noMove="1" noResize="1" noEditPoints="1" noAdjustHandles="1" noChangeArrowheads="1" noChangeShapeType="1" noTextEdit="1"/>
              </p:cNvSpPr>
              <p:nvPr>
                <p:ph idx="1"/>
              </p:nvPr>
            </p:nvSpPr>
            <p:spPr>
              <a:xfrm>
                <a:off x="457200" y="1143001"/>
                <a:ext cx="8229600" cy="2758304"/>
              </a:xfrm>
              <a:blipFill>
                <a:blip r:embed="rId4"/>
                <a:stretch>
                  <a:fillRect l="-741" t="-331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36A998-1345-42F0-B14C-531613ED48F7}"/>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grpSp>
        <p:nvGrpSpPr>
          <p:cNvPr id="5" name="Group 4">
            <a:extLst>
              <a:ext uri="{FF2B5EF4-FFF2-40B4-BE49-F238E27FC236}">
                <a16:creationId xmlns:a16="http://schemas.microsoft.com/office/drawing/2014/main" id="{D3E19A9B-DEB2-4EB7-990F-F8696AC1BA96}"/>
              </a:ext>
            </a:extLst>
          </p:cNvPr>
          <p:cNvGrpSpPr/>
          <p:nvPr/>
        </p:nvGrpSpPr>
        <p:grpSpPr>
          <a:xfrm>
            <a:off x="1264998" y="3840029"/>
            <a:ext cx="6880727" cy="3028417"/>
            <a:chOff x="1264998" y="3840029"/>
            <a:chExt cx="6880727" cy="3028417"/>
          </a:xfrm>
        </p:grpSpPr>
        <p:sp>
          <p:nvSpPr>
            <p:cNvPr id="25" name="object 5">
              <a:extLst>
                <a:ext uri="{FF2B5EF4-FFF2-40B4-BE49-F238E27FC236}">
                  <a16:creationId xmlns:a16="http://schemas.microsoft.com/office/drawing/2014/main" id="{FE5317B0-5FA4-4B6F-8993-3AFA9796B485}"/>
                </a:ext>
              </a:extLst>
            </p:cNvPr>
            <p:cNvSpPr/>
            <p:nvPr/>
          </p:nvSpPr>
          <p:spPr>
            <a:xfrm>
              <a:off x="1264998" y="4538673"/>
              <a:ext cx="987425" cy="2004060"/>
            </a:xfrm>
            <a:custGeom>
              <a:avLst/>
              <a:gdLst/>
              <a:ahLst/>
              <a:cxnLst/>
              <a:rect l="l" t="t" r="r" b="b"/>
              <a:pathLst>
                <a:path w="987425" h="2004060">
                  <a:moveTo>
                    <a:pt x="0" y="0"/>
                  </a:moveTo>
                  <a:lnTo>
                    <a:pt x="987353" y="0"/>
                  </a:lnTo>
                  <a:lnTo>
                    <a:pt x="987353" y="2004050"/>
                  </a:lnTo>
                  <a:lnTo>
                    <a:pt x="0" y="2004050"/>
                  </a:lnTo>
                  <a:lnTo>
                    <a:pt x="0" y="0"/>
                  </a:lnTo>
                  <a:close/>
                </a:path>
              </a:pathLst>
            </a:custGeom>
            <a:solidFill>
              <a:srgbClr val="C8DAF7">
                <a:alpha val="42689"/>
              </a:srgbClr>
            </a:solidFill>
          </p:spPr>
          <p:txBody>
            <a:bodyPr wrap="square" lIns="0" tIns="0" rIns="0" bIns="0" rtlCol="0"/>
            <a:lstStyle/>
            <a:p>
              <a:endParaRPr/>
            </a:p>
          </p:txBody>
        </p:sp>
        <p:sp>
          <p:nvSpPr>
            <p:cNvPr id="26" name="object 6">
              <a:extLst>
                <a:ext uri="{FF2B5EF4-FFF2-40B4-BE49-F238E27FC236}">
                  <a16:creationId xmlns:a16="http://schemas.microsoft.com/office/drawing/2014/main" id="{7AAE441A-DB0E-493E-A11A-6052963A9D13}"/>
                </a:ext>
              </a:extLst>
            </p:cNvPr>
            <p:cNvSpPr/>
            <p:nvPr/>
          </p:nvSpPr>
          <p:spPr>
            <a:xfrm>
              <a:off x="1264998" y="3840029"/>
              <a:ext cx="1686560" cy="2703195"/>
            </a:xfrm>
            <a:custGeom>
              <a:avLst/>
              <a:gdLst/>
              <a:ahLst/>
              <a:cxnLst/>
              <a:rect l="l" t="t" r="r" b="b"/>
              <a:pathLst>
                <a:path w="1686560" h="2703195">
                  <a:moveTo>
                    <a:pt x="0" y="698643"/>
                  </a:moveTo>
                  <a:lnTo>
                    <a:pt x="698643" y="0"/>
                  </a:lnTo>
                  <a:lnTo>
                    <a:pt x="1685996" y="0"/>
                  </a:lnTo>
                  <a:lnTo>
                    <a:pt x="1685996" y="2004045"/>
                  </a:lnTo>
                  <a:lnTo>
                    <a:pt x="987353" y="2702694"/>
                  </a:lnTo>
                  <a:lnTo>
                    <a:pt x="0" y="2702694"/>
                  </a:lnTo>
                  <a:lnTo>
                    <a:pt x="0" y="698643"/>
                  </a:lnTo>
                  <a:close/>
                </a:path>
              </a:pathLst>
            </a:custGeom>
            <a:ln w="19049">
              <a:solidFill>
                <a:srgbClr val="000000"/>
              </a:solidFill>
            </a:ln>
          </p:spPr>
          <p:txBody>
            <a:bodyPr wrap="square" lIns="0" tIns="0" rIns="0" bIns="0" rtlCol="0"/>
            <a:lstStyle/>
            <a:p>
              <a:endParaRPr/>
            </a:p>
          </p:txBody>
        </p:sp>
        <p:sp>
          <p:nvSpPr>
            <p:cNvPr id="27" name="object 7">
              <a:extLst>
                <a:ext uri="{FF2B5EF4-FFF2-40B4-BE49-F238E27FC236}">
                  <a16:creationId xmlns:a16="http://schemas.microsoft.com/office/drawing/2014/main" id="{4DCD6DC9-FE2C-42E6-B8D3-2D85A6D80D4C}"/>
                </a:ext>
              </a:extLst>
            </p:cNvPr>
            <p:cNvSpPr/>
            <p:nvPr/>
          </p:nvSpPr>
          <p:spPr>
            <a:xfrm>
              <a:off x="1264998" y="3840029"/>
              <a:ext cx="1686560" cy="699135"/>
            </a:xfrm>
            <a:custGeom>
              <a:avLst/>
              <a:gdLst/>
              <a:ahLst/>
              <a:cxnLst/>
              <a:rect l="l" t="t" r="r" b="b"/>
              <a:pathLst>
                <a:path w="1686560" h="699135">
                  <a:moveTo>
                    <a:pt x="0" y="698643"/>
                  </a:moveTo>
                  <a:lnTo>
                    <a:pt x="987353" y="698643"/>
                  </a:lnTo>
                  <a:lnTo>
                    <a:pt x="1685996" y="0"/>
                  </a:lnTo>
                </a:path>
              </a:pathLst>
            </a:custGeom>
            <a:ln w="19049">
              <a:solidFill>
                <a:srgbClr val="000000"/>
              </a:solidFill>
            </a:ln>
          </p:spPr>
          <p:txBody>
            <a:bodyPr wrap="square" lIns="0" tIns="0" rIns="0" bIns="0" rtlCol="0"/>
            <a:lstStyle/>
            <a:p>
              <a:endParaRPr/>
            </a:p>
          </p:txBody>
        </p:sp>
        <p:sp>
          <p:nvSpPr>
            <p:cNvPr id="28" name="object 8">
              <a:extLst>
                <a:ext uri="{FF2B5EF4-FFF2-40B4-BE49-F238E27FC236}">
                  <a16:creationId xmlns:a16="http://schemas.microsoft.com/office/drawing/2014/main" id="{38D7E28B-50B4-4AFC-BFB7-5D08A8B6CD1C}"/>
                </a:ext>
              </a:extLst>
            </p:cNvPr>
            <p:cNvSpPr/>
            <p:nvPr/>
          </p:nvSpPr>
          <p:spPr>
            <a:xfrm>
              <a:off x="2252351" y="4538673"/>
              <a:ext cx="0" cy="2004060"/>
            </a:xfrm>
            <a:custGeom>
              <a:avLst/>
              <a:gdLst/>
              <a:ahLst/>
              <a:cxnLst/>
              <a:rect l="l" t="t" r="r" b="b"/>
              <a:pathLst>
                <a:path h="2004060">
                  <a:moveTo>
                    <a:pt x="0" y="0"/>
                  </a:moveTo>
                  <a:lnTo>
                    <a:pt x="0" y="2004050"/>
                  </a:lnTo>
                </a:path>
              </a:pathLst>
            </a:custGeom>
            <a:ln w="19049">
              <a:solidFill>
                <a:srgbClr val="000000"/>
              </a:solidFill>
            </a:ln>
          </p:spPr>
          <p:txBody>
            <a:bodyPr wrap="square" lIns="0" tIns="0" rIns="0" bIns="0" rtlCol="0"/>
            <a:lstStyle/>
            <a:p>
              <a:endParaRPr/>
            </a:p>
          </p:txBody>
        </p:sp>
        <p:sp>
          <p:nvSpPr>
            <p:cNvPr id="29" name="object 9">
              <a:extLst>
                <a:ext uri="{FF2B5EF4-FFF2-40B4-BE49-F238E27FC236}">
                  <a16:creationId xmlns:a16="http://schemas.microsoft.com/office/drawing/2014/main" id="{2D7B3961-8896-4CA1-9BC7-F7186CC5CBF4}"/>
                </a:ext>
              </a:extLst>
            </p:cNvPr>
            <p:cNvSpPr txBox="1"/>
            <p:nvPr/>
          </p:nvSpPr>
          <p:spPr>
            <a:xfrm>
              <a:off x="1592273" y="658333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64</a:t>
              </a:r>
              <a:endParaRPr sz="1800">
                <a:latin typeface="Arial"/>
                <a:cs typeface="Arial"/>
              </a:endParaRPr>
            </a:p>
          </p:txBody>
        </p:sp>
        <p:sp>
          <p:nvSpPr>
            <p:cNvPr id="30" name="object 10">
              <a:extLst>
                <a:ext uri="{FF2B5EF4-FFF2-40B4-BE49-F238E27FC236}">
                  <a16:creationId xmlns:a16="http://schemas.microsoft.com/office/drawing/2014/main" id="{4EAEFD5A-7BAD-446D-B6DE-FC62D454AFA4}"/>
                </a:ext>
              </a:extLst>
            </p:cNvPr>
            <p:cNvSpPr txBox="1"/>
            <p:nvPr/>
          </p:nvSpPr>
          <p:spPr>
            <a:xfrm>
              <a:off x="2626093" y="619420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31" name="object 11">
              <a:extLst>
                <a:ext uri="{FF2B5EF4-FFF2-40B4-BE49-F238E27FC236}">
                  <a16:creationId xmlns:a16="http://schemas.microsoft.com/office/drawing/2014/main" id="{85B5F7EC-3C4D-410D-A8E2-473C71621597}"/>
                </a:ext>
              </a:extLst>
            </p:cNvPr>
            <p:cNvSpPr txBox="1"/>
            <p:nvPr/>
          </p:nvSpPr>
          <p:spPr>
            <a:xfrm>
              <a:off x="3029324" y="475829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32" name="object 12">
              <a:extLst>
                <a:ext uri="{FF2B5EF4-FFF2-40B4-BE49-F238E27FC236}">
                  <a16:creationId xmlns:a16="http://schemas.microsoft.com/office/drawing/2014/main" id="{893135FB-6494-44AD-91B7-3FBA4E451B06}"/>
                </a:ext>
              </a:extLst>
            </p:cNvPr>
            <p:cNvSpPr/>
            <p:nvPr/>
          </p:nvSpPr>
          <p:spPr>
            <a:xfrm>
              <a:off x="4128093" y="5218677"/>
              <a:ext cx="1499870" cy="0"/>
            </a:xfrm>
            <a:custGeom>
              <a:avLst/>
              <a:gdLst/>
              <a:ahLst/>
              <a:cxnLst/>
              <a:rect l="l" t="t" r="r" b="b"/>
              <a:pathLst>
                <a:path w="1499870">
                  <a:moveTo>
                    <a:pt x="0" y="0"/>
                  </a:moveTo>
                  <a:lnTo>
                    <a:pt x="1499546" y="0"/>
                  </a:lnTo>
                </a:path>
              </a:pathLst>
            </a:custGeom>
            <a:ln w="9524">
              <a:solidFill>
                <a:srgbClr val="000000"/>
              </a:solidFill>
            </a:ln>
          </p:spPr>
          <p:txBody>
            <a:bodyPr wrap="square" lIns="0" tIns="0" rIns="0" bIns="0" rtlCol="0"/>
            <a:lstStyle/>
            <a:p>
              <a:endParaRPr/>
            </a:p>
          </p:txBody>
        </p:sp>
        <p:sp>
          <p:nvSpPr>
            <p:cNvPr id="33" name="object 13">
              <a:extLst>
                <a:ext uri="{FF2B5EF4-FFF2-40B4-BE49-F238E27FC236}">
                  <a16:creationId xmlns:a16="http://schemas.microsoft.com/office/drawing/2014/main" id="{4FF0AD99-0295-4D10-A142-60BD8FCE1188}"/>
                </a:ext>
              </a:extLst>
            </p:cNvPr>
            <p:cNvSpPr/>
            <p:nvPr/>
          </p:nvSpPr>
          <p:spPr>
            <a:xfrm>
              <a:off x="5627640" y="5202944"/>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a:p>
          </p:txBody>
        </p:sp>
        <p:sp>
          <p:nvSpPr>
            <p:cNvPr id="34" name="object 14">
              <a:extLst>
                <a:ext uri="{FF2B5EF4-FFF2-40B4-BE49-F238E27FC236}">
                  <a16:creationId xmlns:a16="http://schemas.microsoft.com/office/drawing/2014/main" id="{645A38D2-8A05-4791-BC74-5D79E05820CC}"/>
                </a:ext>
              </a:extLst>
            </p:cNvPr>
            <p:cNvSpPr txBox="1"/>
            <p:nvPr/>
          </p:nvSpPr>
          <p:spPr>
            <a:xfrm>
              <a:off x="4254817" y="4529707"/>
              <a:ext cx="1358265" cy="561340"/>
            </a:xfrm>
            <a:prstGeom prst="rect">
              <a:avLst/>
            </a:prstGeom>
          </p:spPr>
          <p:txBody>
            <a:bodyPr vert="horz" wrap="square" lIns="0" tIns="0" rIns="0" bIns="0" rtlCol="0">
              <a:spAutoFit/>
            </a:bodyPr>
            <a:lstStyle/>
            <a:p>
              <a:pPr marL="12700">
                <a:lnSpc>
                  <a:spcPct val="100000"/>
                </a:lnSpc>
              </a:pPr>
              <a:r>
                <a:rPr sz="1800" spc="-5" dirty="0">
                  <a:latin typeface="Arial"/>
                  <a:cs typeface="Arial"/>
                </a:rPr>
                <a:t>1x1</a:t>
              </a:r>
              <a:r>
                <a:rPr sz="1800" spc="-75" dirty="0">
                  <a:latin typeface="Arial"/>
                  <a:cs typeface="Arial"/>
                </a:rPr>
                <a:t> </a:t>
              </a:r>
              <a:r>
                <a:rPr sz="1800" spc="-5" dirty="0">
                  <a:latin typeface="Arial"/>
                  <a:cs typeface="Arial"/>
                </a:rPr>
                <a:t>C</a:t>
              </a:r>
              <a:r>
                <a:rPr lang="en-US" sz="1800" spc="-5" dirty="0">
                  <a:latin typeface="Arial"/>
                  <a:cs typeface="Arial"/>
                </a:rPr>
                <a:t>onv</a:t>
              </a:r>
              <a:endParaRPr sz="1800" dirty="0">
                <a:latin typeface="Arial"/>
                <a:cs typeface="Arial"/>
              </a:endParaRPr>
            </a:p>
            <a:p>
              <a:pPr marL="12700">
                <a:lnSpc>
                  <a:spcPct val="100000"/>
                </a:lnSpc>
                <a:spcBef>
                  <a:spcPts val="15"/>
                </a:spcBef>
              </a:pPr>
              <a:r>
                <a:rPr lang="en-US" sz="1800" spc="-5" dirty="0">
                  <a:latin typeface="Arial"/>
                  <a:cs typeface="Arial"/>
                </a:rPr>
                <a:t>w.</a:t>
              </a:r>
              <a:r>
                <a:rPr sz="1800" spc="-5" dirty="0">
                  <a:latin typeface="Arial"/>
                  <a:cs typeface="Arial"/>
                </a:rPr>
                <a:t> 32</a:t>
              </a:r>
              <a:r>
                <a:rPr sz="1800" spc="-50" dirty="0">
                  <a:latin typeface="Arial"/>
                  <a:cs typeface="Arial"/>
                </a:rPr>
                <a:t> </a:t>
              </a:r>
              <a:r>
                <a:rPr sz="1800" spc="-5" dirty="0">
                  <a:latin typeface="Arial"/>
                  <a:cs typeface="Arial"/>
                </a:rPr>
                <a:t>filters</a:t>
              </a:r>
              <a:endParaRPr sz="1800" dirty="0">
                <a:latin typeface="Arial"/>
                <a:cs typeface="Arial"/>
              </a:endParaRPr>
            </a:p>
          </p:txBody>
        </p:sp>
        <p:sp>
          <p:nvSpPr>
            <p:cNvPr id="35" name="object 15">
              <a:extLst>
                <a:ext uri="{FF2B5EF4-FFF2-40B4-BE49-F238E27FC236}">
                  <a16:creationId xmlns:a16="http://schemas.microsoft.com/office/drawing/2014/main" id="{46E36A52-080B-40A5-B1C4-DE379936BF0C}"/>
                </a:ext>
              </a:extLst>
            </p:cNvPr>
            <p:cNvSpPr/>
            <p:nvPr/>
          </p:nvSpPr>
          <p:spPr>
            <a:xfrm>
              <a:off x="6436763" y="4411586"/>
              <a:ext cx="577850" cy="2131695"/>
            </a:xfrm>
            <a:custGeom>
              <a:avLst/>
              <a:gdLst/>
              <a:ahLst/>
              <a:cxnLst/>
              <a:rect l="l" t="t" r="r" b="b"/>
              <a:pathLst>
                <a:path w="577850" h="2131695">
                  <a:moveTo>
                    <a:pt x="0" y="0"/>
                  </a:moveTo>
                  <a:lnTo>
                    <a:pt x="577748" y="0"/>
                  </a:lnTo>
                  <a:lnTo>
                    <a:pt x="577748" y="2131138"/>
                  </a:lnTo>
                  <a:lnTo>
                    <a:pt x="0" y="2131138"/>
                  </a:lnTo>
                  <a:lnTo>
                    <a:pt x="0" y="0"/>
                  </a:lnTo>
                  <a:close/>
                </a:path>
              </a:pathLst>
            </a:custGeom>
            <a:solidFill>
              <a:srgbClr val="C8DAF7">
                <a:alpha val="42689"/>
              </a:srgbClr>
            </a:solidFill>
          </p:spPr>
          <p:txBody>
            <a:bodyPr wrap="square" lIns="0" tIns="0" rIns="0" bIns="0" rtlCol="0"/>
            <a:lstStyle/>
            <a:p>
              <a:endParaRPr/>
            </a:p>
          </p:txBody>
        </p:sp>
        <p:sp>
          <p:nvSpPr>
            <p:cNvPr id="36" name="object 16">
              <a:extLst>
                <a:ext uri="{FF2B5EF4-FFF2-40B4-BE49-F238E27FC236}">
                  <a16:creationId xmlns:a16="http://schemas.microsoft.com/office/drawing/2014/main" id="{03EFACC6-0DDA-414D-8758-6BA6F9002BE0}"/>
                </a:ext>
              </a:extLst>
            </p:cNvPr>
            <p:cNvSpPr/>
            <p:nvPr/>
          </p:nvSpPr>
          <p:spPr>
            <a:xfrm>
              <a:off x="6436763" y="3840029"/>
              <a:ext cx="1149350" cy="2703195"/>
            </a:xfrm>
            <a:custGeom>
              <a:avLst/>
              <a:gdLst/>
              <a:ahLst/>
              <a:cxnLst/>
              <a:rect l="l" t="t" r="r" b="b"/>
              <a:pathLst>
                <a:path w="1149350" h="2703195">
                  <a:moveTo>
                    <a:pt x="0" y="571556"/>
                  </a:moveTo>
                  <a:lnTo>
                    <a:pt x="571548" y="0"/>
                  </a:lnTo>
                  <a:lnTo>
                    <a:pt x="1149297" y="0"/>
                  </a:lnTo>
                  <a:lnTo>
                    <a:pt x="1149297" y="2131145"/>
                  </a:lnTo>
                  <a:lnTo>
                    <a:pt x="577748" y="2702694"/>
                  </a:lnTo>
                  <a:lnTo>
                    <a:pt x="0" y="2702694"/>
                  </a:lnTo>
                  <a:lnTo>
                    <a:pt x="0" y="571556"/>
                  </a:lnTo>
                  <a:close/>
                </a:path>
              </a:pathLst>
            </a:custGeom>
            <a:ln w="19049">
              <a:solidFill>
                <a:srgbClr val="000000"/>
              </a:solidFill>
            </a:ln>
          </p:spPr>
          <p:txBody>
            <a:bodyPr wrap="square" lIns="0" tIns="0" rIns="0" bIns="0" rtlCol="0"/>
            <a:lstStyle/>
            <a:p>
              <a:endParaRPr/>
            </a:p>
          </p:txBody>
        </p:sp>
        <p:sp>
          <p:nvSpPr>
            <p:cNvPr id="37" name="object 17">
              <a:extLst>
                <a:ext uri="{FF2B5EF4-FFF2-40B4-BE49-F238E27FC236}">
                  <a16:creationId xmlns:a16="http://schemas.microsoft.com/office/drawing/2014/main" id="{F95E2C32-77DD-4AEC-816E-097D0796E58B}"/>
                </a:ext>
              </a:extLst>
            </p:cNvPr>
            <p:cNvSpPr/>
            <p:nvPr/>
          </p:nvSpPr>
          <p:spPr>
            <a:xfrm>
              <a:off x="6436763" y="3840029"/>
              <a:ext cx="1149350" cy="572135"/>
            </a:xfrm>
            <a:custGeom>
              <a:avLst/>
              <a:gdLst/>
              <a:ahLst/>
              <a:cxnLst/>
              <a:rect l="l" t="t" r="r" b="b"/>
              <a:pathLst>
                <a:path w="1149350" h="572135">
                  <a:moveTo>
                    <a:pt x="0" y="571556"/>
                  </a:moveTo>
                  <a:lnTo>
                    <a:pt x="577748" y="571556"/>
                  </a:lnTo>
                  <a:lnTo>
                    <a:pt x="1149297" y="0"/>
                  </a:lnTo>
                </a:path>
              </a:pathLst>
            </a:custGeom>
            <a:ln w="19049">
              <a:solidFill>
                <a:srgbClr val="000000"/>
              </a:solidFill>
            </a:ln>
          </p:spPr>
          <p:txBody>
            <a:bodyPr wrap="square" lIns="0" tIns="0" rIns="0" bIns="0" rtlCol="0"/>
            <a:lstStyle/>
            <a:p>
              <a:endParaRPr/>
            </a:p>
          </p:txBody>
        </p:sp>
        <p:sp>
          <p:nvSpPr>
            <p:cNvPr id="38" name="object 18">
              <a:extLst>
                <a:ext uri="{FF2B5EF4-FFF2-40B4-BE49-F238E27FC236}">
                  <a16:creationId xmlns:a16="http://schemas.microsoft.com/office/drawing/2014/main" id="{01E32C54-E089-4F77-BD22-AC7D5AAC44D8}"/>
                </a:ext>
              </a:extLst>
            </p:cNvPr>
            <p:cNvSpPr/>
            <p:nvPr/>
          </p:nvSpPr>
          <p:spPr>
            <a:xfrm>
              <a:off x="7014512" y="4411586"/>
              <a:ext cx="0" cy="2131695"/>
            </a:xfrm>
            <a:custGeom>
              <a:avLst/>
              <a:gdLst/>
              <a:ahLst/>
              <a:cxnLst/>
              <a:rect l="l" t="t" r="r" b="b"/>
              <a:pathLst>
                <a:path h="2131695">
                  <a:moveTo>
                    <a:pt x="0" y="0"/>
                  </a:moveTo>
                  <a:lnTo>
                    <a:pt x="0" y="2131138"/>
                  </a:lnTo>
                </a:path>
              </a:pathLst>
            </a:custGeom>
            <a:ln w="19049">
              <a:solidFill>
                <a:srgbClr val="000000"/>
              </a:solidFill>
            </a:ln>
          </p:spPr>
          <p:txBody>
            <a:bodyPr wrap="square" lIns="0" tIns="0" rIns="0" bIns="0" rtlCol="0"/>
            <a:lstStyle/>
            <a:p>
              <a:endParaRPr/>
            </a:p>
          </p:txBody>
        </p:sp>
        <p:sp>
          <p:nvSpPr>
            <p:cNvPr id="39" name="object 19">
              <a:extLst>
                <a:ext uri="{FF2B5EF4-FFF2-40B4-BE49-F238E27FC236}">
                  <a16:creationId xmlns:a16="http://schemas.microsoft.com/office/drawing/2014/main" id="{EFEA1B2A-BFC6-4A91-B986-4492E780D959}"/>
                </a:ext>
              </a:extLst>
            </p:cNvPr>
            <p:cNvSpPr txBox="1"/>
            <p:nvPr/>
          </p:nvSpPr>
          <p:spPr>
            <a:xfrm>
              <a:off x="6531992" y="658333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40" name="object 20">
              <a:extLst>
                <a:ext uri="{FF2B5EF4-FFF2-40B4-BE49-F238E27FC236}">
                  <a16:creationId xmlns:a16="http://schemas.microsoft.com/office/drawing/2014/main" id="{93819150-D585-4D5F-A98B-87A46BEAAF97}"/>
                </a:ext>
              </a:extLst>
            </p:cNvPr>
            <p:cNvSpPr txBox="1"/>
            <p:nvPr/>
          </p:nvSpPr>
          <p:spPr>
            <a:xfrm>
              <a:off x="7489615" y="627040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41" name="object 21">
              <a:extLst>
                <a:ext uri="{FF2B5EF4-FFF2-40B4-BE49-F238E27FC236}">
                  <a16:creationId xmlns:a16="http://schemas.microsoft.com/office/drawing/2014/main" id="{B2754E14-02FD-45DA-8B86-5CF0D8C73CA3}"/>
                </a:ext>
              </a:extLst>
            </p:cNvPr>
            <p:cNvSpPr txBox="1"/>
            <p:nvPr/>
          </p:nvSpPr>
          <p:spPr>
            <a:xfrm>
              <a:off x="7865690" y="493729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42" name="object 22">
              <a:extLst>
                <a:ext uri="{FF2B5EF4-FFF2-40B4-BE49-F238E27FC236}">
                  <a16:creationId xmlns:a16="http://schemas.microsoft.com/office/drawing/2014/main" id="{CEF5DD78-7340-49E8-8257-8E65F9CB0F3E}"/>
                </a:ext>
              </a:extLst>
            </p:cNvPr>
            <p:cNvSpPr txBox="1"/>
            <p:nvPr/>
          </p:nvSpPr>
          <p:spPr>
            <a:xfrm>
              <a:off x="3851920" y="5310788"/>
              <a:ext cx="2425700" cy="1115695"/>
            </a:xfrm>
            <a:prstGeom prst="rect">
              <a:avLst/>
            </a:prstGeom>
          </p:spPr>
          <p:txBody>
            <a:bodyPr vert="horz" wrap="square" lIns="0" tIns="0" rIns="0" bIns="0" rtlCol="0">
              <a:spAutoFit/>
            </a:bodyPr>
            <a:lstStyle/>
            <a:p>
              <a:pPr marL="12700" marR="5080">
                <a:lnSpc>
                  <a:spcPct val="100699"/>
                </a:lnSpc>
              </a:pPr>
              <a:r>
                <a:rPr sz="1800" spc="-5" dirty="0">
                  <a:solidFill>
                    <a:srgbClr val="0000FF"/>
                  </a:solidFill>
                  <a:latin typeface="Arial"/>
                  <a:cs typeface="Arial"/>
                </a:rPr>
                <a:t>(each filter has size  1x1x64, and performs</a:t>
              </a:r>
              <a:r>
                <a:rPr sz="1800" spc="-20" dirty="0">
                  <a:solidFill>
                    <a:srgbClr val="0000FF"/>
                  </a:solidFill>
                  <a:latin typeface="Arial"/>
                  <a:cs typeface="Arial"/>
                </a:rPr>
                <a:t> </a:t>
              </a:r>
              <a:r>
                <a:rPr sz="1800" spc="-5" dirty="0">
                  <a:solidFill>
                    <a:srgbClr val="0000FF"/>
                  </a:solidFill>
                  <a:latin typeface="Arial"/>
                  <a:cs typeface="Arial"/>
                </a:rPr>
                <a:t>a  64-dimensional dot  product)</a:t>
              </a:r>
              <a:endParaRPr sz="1800">
                <a:latin typeface="Arial"/>
                <a:cs typeface="Arial"/>
              </a:endParaRPr>
            </a:p>
          </p:txBody>
        </p:sp>
      </p:grpSp>
    </p:spTree>
    <p:extLst>
      <p:ext uri="{BB962C8B-B14F-4D97-AF65-F5344CB8AC3E}">
        <p14:creationId xmlns:p14="http://schemas.microsoft.com/office/powerpoint/2010/main" val="3059988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8BED-785E-4666-8878-85A97303B160}"/>
              </a:ext>
            </a:extLst>
          </p:cNvPr>
          <p:cNvSpPr>
            <a:spLocks noGrp="1"/>
          </p:cNvSpPr>
          <p:nvPr>
            <p:ph type="title"/>
          </p:nvPr>
        </p:nvSpPr>
        <p:spPr>
          <a:xfrm>
            <a:off x="457200" y="123632"/>
            <a:ext cx="8229600" cy="868362"/>
          </a:xfrm>
        </p:spPr>
        <p:txBody>
          <a:bodyPr/>
          <a:lstStyle/>
          <a:p>
            <a:r>
              <a:rPr lang="en-US" dirty="0"/>
              <a:t>Dilated Convolution</a:t>
            </a:r>
            <a:endParaRPr lang="en-SE" dirty="0"/>
          </a:p>
        </p:txBody>
      </p:sp>
      <p:sp>
        <p:nvSpPr>
          <p:cNvPr id="3" name="Content Placeholder 2">
            <a:extLst>
              <a:ext uri="{FF2B5EF4-FFF2-40B4-BE49-F238E27FC236}">
                <a16:creationId xmlns:a16="http://schemas.microsoft.com/office/drawing/2014/main" id="{CED9732B-D29D-45AD-90CF-6BBC45306009}"/>
              </a:ext>
            </a:extLst>
          </p:cNvPr>
          <p:cNvSpPr>
            <a:spLocks noGrp="1"/>
          </p:cNvSpPr>
          <p:nvPr>
            <p:ph idx="1"/>
          </p:nvPr>
        </p:nvSpPr>
        <p:spPr>
          <a:xfrm>
            <a:off x="35496" y="4000372"/>
            <a:ext cx="3923928" cy="2596980"/>
          </a:xfrm>
        </p:spPr>
        <p:txBody>
          <a:bodyPr>
            <a:normAutofit fontScale="92500" lnSpcReduction="10000"/>
          </a:bodyPr>
          <a:lstStyle/>
          <a:p>
            <a:r>
              <a:rPr lang="en-US" dirty="0"/>
              <a:t>Insert 0s between input elements to increase receptive field size without increasing # params</a:t>
            </a:r>
          </a:p>
        </p:txBody>
      </p:sp>
      <p:sp>
        <p:nvSpPr>
          <p:cNvPr id="4" name="Slide Number Placeholder 3">
            <a:extLst>
              <a:ext uri="{FF2B5EF4-FFF2-40B4-BE49-F238E27FC236}">
                <a16:creationId xmlns:a16="http://schemas.microsoft.com/office/drawing/2014/main" id="{97D9E6C1-3E51-4F0F-B40C-E232371432C9}"/>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5FC9F4FA-B8CA-46F2-A2ED-05C161C1A8C9}"/>
              </a:ext>
            </a:extLst>
          </p:cNvPr>
          <p:cNvPicPr>
            <a:picLocks noChangeAspect="1"/>
          </p:cNvPicPr>
          <p:nvPr/>
        </p:nvPicPr>
        <p:blipFill>
          <a:blip r:embed="rId2"/>
          <a:stretch>
            <a:fillRect/>
          </a:stretch>
        </p:blipFill>
        <p:spPr>
          <a:xfrm>
            <a:off x="1448838" y="980728"/>
            <a:ext cx="7618962" cy="2945072"/>
          </a:xfrm>
          <a:prstGeom prst="rect">
            <a:avLst/>
          </a:prstGeom>
        </p:spPr>
      </p:pic>
      <p:pic>
        <p:nvPicPr>
          <p:cNvPr id="7" name="Picture 2">
            <a:extLst>
              <a:ext uri="{FF2B5EF4-FFF2-40B4-BE49-F238E27FC236}">
                <a16:creationId xmlns:a16="http://schemas.microsoft.com/office/drawing/2014/main" id="{98851569-C571-40EA-BD7A-1FEA96F3B3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9737" y="3630049"/>
            <a:ext cx="2754263" cy="26566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F2118E4-53F4-4990-A0E9-6522B1F5E8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630049"/>
            <a:ext cx="2754263" cy="26566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98E7E6-EFAD-4471-9220-04739010CABC}"/>
              </a:ext>
            </a:extLst>
          </p:cNvPr>
          <p:cNvSpPr txBox="1"/>
          <p:nvPr/>
        </p:nvSpPr>
        <p:spPr>
          <a:xfrm>
            <a:off x="4188727" y="6128179"/>
            <a:ext cx="2287806" cy="646331"/>
          </a:xfrm>
          <a:prstGeom prst="rect">
            <a:avLst/>
          </a:prstGeom>
          <a:noFill/>
        </p:spPr>
        <p:txBody>
          <a:bodyPr wrap="none" rtlCol="0">
            <a:spAutoFit/>
          </a:bodyPr>
          <a:lstStyle/>
          <a:p>
            <a:r>
              <a:rPr lang="en-US" dirty="0"/>
              <a:t>Regular convolution</a:t>
            </a:r>
          </a:p>
          <a:p>
            <a:r>
              <a:rPr lang="en-US" dirty="0"/>
              <a:t>(1-dilated)</a:t>
            </a:r>
            <a:endParaRPr lang="en-SE" dirty="0"/>
          </a:p>
        </p:txBody>
      </p:sp>
      <p:sp>
        <p:nvSpPr>
          <p:cNvPr id="9" name="TextBox 8">
            <a:extLst>
              <a:ext uri="{FF2B5EF4-FFF2-40B4-BE49-F238E27FC236}">
                <a16:creationId xmlns:a16="http://schemas.microsoft.com/office/drawing/2014/main" id="{41A647BF-F6BB-4511-8FD6-2C4AA619E7A9}"/>
              </a:ext>
            </a:extLst>
          </p:cNvPr>
          <p:cNvSpPr txBox="1"/>
          <p:nvPr/>
        </p:nvSpPr>
        <p:spPr>
          <a:xfrm>
            <a:off x="7415090" y="6104658"/>
            <a:ext cx="1351652" cy="646331"/>
          </a:xfrm>
          <a:prstGeom prst="rect">
            <a:avLst/>
          </a:prstGeom>
          <a:noFill/>
        </p:spPr>
        <p:txBody>
          <a:bodyPr wrap="none" rtlCol="0">
            <a:spAutoFit/>
          </a:bodyPr>
          <a:lstStyle/>
          <a:p>
            <a:r>
              <a:rPr lang="en-US" dirty="0"/>
              <a:t>2-dilated </a:t>
            </a:r>
          </a:p>
          <a:p>
            <a:r>
              <a:rPr lang="en-US" dirty="0"/>
              <a:t>convolution</a:t>
            </a:r>
            <a:endParaRPr lang="en-SE" dirty="0"/>
          </a:p>
        </p:txBody>
      </p:sp>
    </p:spTree>
    <p:extLst>
      <p:ext uri="{BB962C8B-B14F-4D97-AF65-F5344CB8AC3E}">
        <p14:creationId xmlns:p14="http://schemas.microsoft.com/office/powerpoint/2010/main" val="4294537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7587-E6C4-4020-B1C5-829FD8ED3E9B}"/>
              </a:ext>
            </a:extLst>
          </p:cNvPr>
          <p:cNvSpPr>
            <a:spLocks noGrp="1"/>
          </p:cNvSpPr>
          <p:nvPr>
            <p:ph type="title"/>
          </p:nvPr>
        </p:nvSpPr>
        <p:spPr/>
        <p:txBody>
          <a:bodyPr/>
          <a:lstStyle/>
          <a:p>
            <a:r>
              <a:rPr lang="en-US" dirty="0"/>
              <a:t>3D Convolution</a:t>
            </a:r>
            <a:endParaRPr lang="en-SE" dirty="0"/>
          </a:p>
        </p:txBody>
      </p:sp>
      <p:sp>
        <p:nvSpPr>
          <p:cNvPr id="3" name="Content Placeholder 2">
            <a:extLst>
              <a:ext uri="{FF2B5EF4-FFF2-40B4-BE49-F238E27FC236}">
                <a16:creationId xmlns:a16="http://schemas.microsoft.com/office/drawing/2014/main" id="{9EA0C278-C2D7-4A19-AB52-2B1F57C220C9}"/>
              </a:ext>
            </a:extLst>
          </p:cNvPr>
          <p:cNvSpPr>
            <a:spLocks noGrp="1"/>
          </p:cNvSpPr>
          <p:nvPr>
            <p:ph idx="1"/>
          </p:nvPr>
        </p:nvSpPr>
        <p:spPr>
          <a:xfrm>
            <a:off x="192031" y="1295400"/>
            <a:ext cx="3011817" cy="5105400"/>
          </a:xfrm>
        </p:spPr>
        <p:txBody>
          <a:bodyPr>
            <a:normAutofit fontScale="85000" lnSpcReduction="10000"/>
          </a:bodyPr>
          <a:lstStyle/>
          <a:p>
            <a:r>
              <a:rPr lang="en-US" dirty="0"/>
              <a:t>3D filter slides along all 3 axes (width, height, depth). Very computation intensive</a:t>
            </a:r>
          </a:p>
          <a:p>
            <a:r>
              <a:rPr lang="en-US" dirty="0"/>
              <a:t>Useful for 3D images such as medical CT/MRI images, or Point Clouds from Lidar</a:t>
            </a:r>
            <a:endParaRPr lang="en-SE" dirty="0"/>
          </a:p>
        </p:txBody>
      </p:sp>
      <p:sp>
        <p:nvSpPr>
          <p:cNvPr id="4" name="Slide Number Placeholder 3">
            <a:extLst>
              <a:ext uri="{FF2B5EF4-FFF2-40B4-BE49-F238E27FC236}">
                <a16:creationId xmlns:a16="http://schemas.microsoft.com/office/drawing/2014/main" id="{CC30005A-9B5D-4709-8150-5CC69A170A19}"/>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6" name="Picture 5">
            <a:extLst>
              <a:ext uri="{FF2B5EF4-FFF2-40B4-BE49-F238E27FC236}">
                <a16:creationId xmlns:a16="http://schemas.microsoft.com/office/drawing/2014/main" id="{94507125-752A-499C-8F63-2B34E4751CB4}"/>
              </a:ext>
            </a:extLst>
          </p:cNvPr>
          <p:cNvPicPr>
            <a:picLocks noChangeAspect="1"/>
          </p:cNvPicPr>
          <p:nvPr/>
        </p:nvPicPr>
        <p:blipFill>
          <a:blip r:embed="rId2"/>
          <a:stretch>
            <a:fillRect/>
          </a:stretch>
        </p:blipFill>
        <p:spPr>
          <a:xfrm>
            <a:off x="3203848" y="1729310"/>
            <a:ext cx="5748121" cy="4214415"/>
          </a:xfrm>
          <a:prstGeom prst="rect">
            <a:avLst/>
          </a:prstGeom>
        </p:spPr>
      </p:pic>
    </p:spTree>
    <p:extLst>
      <p:ext uri="{BB962C8B-B14F-4D97-AF65-F5344CB8AC3E}">
        <p14:creationId xmlns:p14="http://schemas.microsoft.com/office/powerpoint/2010/main" val="1666157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BE14-A256-4420-92DA-06DCF5C2E891}"/>
              </a:ext>
            </a:extLst>
          </p:cNvPr>
          <p:cNvSpPr>
            <a:spLocks noGrp="1"/>
          </p:cNvSpPr>
          <p:nvPr>
            <p:ph type="title"/>
          </p:nvPr>
        </p:nvSpPr>
        <p:spPr/>
        <p:txBody>
          <a:bodyPr/>
          <a:lstStyle/>
          <a:p>
            <a:r>
              <a:rPr lang="en-US" dirty="0"/>
              <a:t>Input Image Encoding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F4121-35F5-40E5-AF7B-CEEE74076F69}"/>
                  </a:ext>
                </a:extLst>
              </p:cNvPr>
              <p:cNvSpPr>
                <a:spLocks noGrp="1"/>
              </p:cNvSpPr>
              <p:nvPr>
                <p:ph idx="1"/>
              </p:nvPr>
            </p:nvSpPr>
            <p:spPr>
              <a:xfrm>
                <a:off x="457200" y="1052736"/>
                <a:ext cx="8229600" cy="2448272"/>
              </a:xfrm>
            </p:spPr>
            <p:txBody>
              <a:bodyPr>
                <a:normAutofit fontScale="62500" lnSpcReduction="20000"/>
              </a:bodyPr>
              <a:lstStyle/>
              <a:p>
                <a:r>
                  <a:rPr lang="en-US" dirty="0"/>
                  <a:t>A size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a:t> color image has volume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b="0" i="1" smtClean="0">
                        <a:latin typeface="Cambria Math" panose="02040503050406030204" pitchFamily="18" charset="0"/>
                      </a:rPr>
                      <m:t>×3</m:t>
                    </m:r>
                  </m:oMath>
                </a14:m>
                <a:r>
                  <a:rPr lang="en-US" dirty="0"/>
                  <a:t>, w.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oMath>
                </a14:m>
                <a:r>
                  <a:rPr lang="en-US" dirty="0"/>
                  <a:t> pixels and </a:t>
                </a:r>
                <a:r>
                  <a:rPr lang="en-US" altLang="zh-CN" dirty="0"/>
                  <a:t>3 color components (</a:t>
                </a:r>
                <a:r>
                  <a:rPr lang="en-US" dirty="0"/>
                  <a:t>Red, Green, and Blue, </a:t>
                </a:r>
                <a:r>
                  <a:rPr lang="en-US" altLang="zh-CN" dirty="0"/>
                  <a:t>RGB) for each pixel</a:t>
                </a:r>
                <a:endParaRPr lang="en-US" dirty="0"/>
              </a:p>
              <a:p>
                <a:r>
                  <a:rPr lang="en-US" dirty="0"/>
                  <a:t>A size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a:t> greyscale image has volume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b="0" i="1" smtClean="0">
                        <a:latin typeface="Cambria Math" panose="02040503050406030204" pitchFamily="18" charset="0"/>
                      </a:rPr>
                      <m:t>×1</m:t>
                    </m:r>
                  </m:oMath>
                </a14:m>
                <a:endParaRPr lang="en-US" dirty="0"/>
              </a:p>
              <a:p>
                <a:r>
                  <a:rPr lang="en-US" dirty="0"/>
                  <a:t>Color depth, or bit depth, </a:t>
                </a:r>
                <a:r>
                  <a:rPr lang="en-US" b="0" i="0" dirty="0">
                    <a:solidFill>
                      <a:srgbClr val="202122"/>
                    </a:solidFill>
                    <a:effectLst/>
                    <a:latin typeface="Arial" panose="020B0604020202020204" pitchFamily="34" charset="0"/>
                  </a:rPr>
                  <a:t>is number of bits used for each color component of a single pixel</a:t>
                </a:r>
              </a:p>
              <a:p>
                <a:pPr lvl="1"/>
                <a:r>
                  <a:rPr lang="en-US" dirty="0">
                    <a:solidFill>
                      <a:srgbClr val="202122"/>
                    </a:solidFill>
                    <a:latin typeface="Arial" panose="020B0604020202020204" pitchFamily="34" charset="0"/>
                  </a:rPr>
                  <a:t>Typical value is 8, so pixel value has range </a:t>
                </a:r>
                <a14:m>
                  <m:oMath xmlns:m="http://schemas.openxmlformats.org/officeDocument/2006/math">
                    <m:r>
                      <a:rPr lang="en-US" b="0" i="1" smtClean="0">
                        <a:solidFill>
                          <a:srgbClr val="202122"/>
                        </a:solidFill>
                        <a:latin typeface="Cambria Math" panose="02040503050406030204" pitchFamily="18" charset="0"/>
                      </a:rPr>
                      <m:t>[0, 255]</m:t>
                    </m:r>
                  </m:oMath>
                </a14:m>
                <a:endParaRPr lang="en-US" dirty="0"/>
              </a:p>
              <a:p>
                <a:pPr lvl="1"/>
                <a:r>
                  <a:rPr lang="en-US" dirty="0"/>
                  <a:t>Larger depth is possible, e.g., true color (24-bit) is used in computer and phone displays for human eyes, but 8-bit is typically enough for CV tasks</a:t>
                </a:r>
              </a:p>
            </p:txBody>
          </p:sp>
        </mc:Choice>
        <mc:Fallback xmlns="">
          <p:sp>
            <p:nvSpPr>
              <p:cNvPr id="3" name="Content Placeholder 2">
                <a:extLst>
                  <a:ext uri="{FF2B5EF4-FFF2-40B4-BE49-F238E27FC236}">
                    <a16:creationId xmlns:a16="http://schemas.microsoft.com/office/drawing/2014/main" id="{A7FF4121-35F5-40E5-AF7B-CEEE74076F69}"/>
                  </a:ext>
                </a:extLst>
              </p:cNvPr>
              <p:cNvSpPr>
                <a:spLocks noGrp="1" noRot="1" noChangeAspect="1" noMove="1" noResize="1" noEditPoints="1" noAdjustHandles="1" noChangeArrowheads="1" noChangeShapeType="1" noTextEdit="1"/>
              </p:cNvSpPr>
              <p:nvPr>
                <p:ph idx="1"/>
              </p:nvPr>
            </p:nvSpPr>
            <p:spPr>
              <a:xfrm>
                <a:off x="457200" y="1052736"/>
                <a:ext cx="8229600" cy="2448272"/>
              </a:xfrm>
              <a:blipFill>
                <a:blip r:embed="rId3"/>
                <a:stretch>
                  <a:fillRect l="-667" t="-3741" r="-1185" b="-29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94529D7-3E69-4D22-B347-AC9242ED0247}"/>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5" name="Picture 4">
            <a:extLst>
              <a:ext uri="{FF2B5EF4-FFF2-40B4-BE49-F238E27FC236}">
                <a16:creationId xmlns:a16="http://schemas.microsoft.com/office/drawing/2014/main" id="{700D5FA4-ACFA-466A-B939-A56D22A38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8" y="3250290"/>
            <a:ext cx="4809511" cy="3497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E2289F0-7AFD-43E2-97EE-33242F1938DB}"/>
              </a:ext>
            </a:extLst>
          </p:cNvPr>
          <p:cNvPicPr>
            <a:picLocks noChangeAspect="1"/>
          </p:cNvPicPr>
          <p:nvPr/>
        </p:nvPicPr>
        <p:blipFill>
          <a:blip r:embed="rId5"/>
          <a:stretch>
            <a:fillRect/>
          </a:stretch>
        </p:blipFill>
        <p:spPr>
          <a:xfrm>
            <a:off x="3707265" y="5445224"/>
            <a:ext cx="5417517" cy="1084811"/>
          </a:xfrm>
          <a:prstGeom prst="rect">
            <a:avLst/>
          </a:prstGeom>
        </p:spPr>
      </p:pic>
      <p:sp>
        <p:nvSpPr>
          <p:cNvPr id="8" name="TextBox 7">
            <a:extLst>
              <a:ext uri="{FF2B5EF4-FFF2-40B4-BE49-F238E27FC236}">
                <a16:creationId xmlns:a16="http://schemas.microsoft.com/office/drawing/2014/main" id="{0F4080BF-97D0-4E1B-BE1B-79CBDEAD1837}"/>
              </a:ext>
            </a:extLst>
          </p:cNvPr>
          <p:cNvSpPr txBox="1"/>
          <p:nvPr/>
        </p:nvSpPr>
        <p:spPr>
          <a:xfrm>
            <a:off x="5004048" y="5805264"/>
            <a:ext cx="425116" cy="584775"/>
          </a:xfrm>
          <a:prstGeom prst="rect">
            <a:avLst/>
          </a:prstGeom>
          <a:noFill/>
        </p:spPr>
        <p:txBody>
          <a:bodyPr wrap="none" rtlCol="0">
            <a:spAutoFit/>
          </a:bodyPr>
          <a:lstStyle/>
          <a:p>
            <a:r>
              <a:rPr lang="en-US" sz="3200" dirty="0"/>
              <a:t>=</a:t>
            </a:r>
            <a:endParaRPr lang="en-SE" sz="2000" dirty="0"/>
          </a:p>
        </p:txBody>
      </p:sp>
    </p:spTree>
    <p:extLst>
      <p:ext uri="{BB962C8B-B14F-4D97-AF65-F5344CB8AC3E}">
        <p14:creationId xmlns:p14="http://schemas.microsoft.com/office/powerpoint/2010/main" val="1390021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F22D-6E16-4FC6-8D04-EB19D6E00A99}"/>
              </a:ext>
            </a:extLst>
          </p:cNvPr>
          <p:cNvSpPr>
            <a:spLocks noGrp="1"/>
          </p:cNvSpPr>
          <p:nvPr>
            <p:ph type="title"/>
          </p:nvPr>
        </p:nvSpPr>
        <p:spPr>
          <a:xfrm>
            <a:off x="457200" y="254567"/>
            <a:ext cx="8229600" cy="868362"/>
          </a:xfrm>
        </p:spPr>
        <p:txBody>
          <a:bodyPr/>
          <a:lstStyle/>
          <a:p>
            <a:r>
              <a:rPr lang="en-US" sz="3600" dirty="0"/>
              <a:t>Converting Convolution to Matrix Multiplication: 1D CONV Example</a:t>
            </a:r>
            <a:endParaRPr lang="en-SE" sz="3600" dirty="0"/>
          </a:p>
        </p:txBody>
      </p:sp>
      <p:sp>
        <p:nvSpPr>
          <p:cNvPr id="4" name="Slide Number Placeholder 3">
            <a:extLst>
              <a:ext uri="{FF2B5EF4-FFF2-40B4-BE49-F238E27FC236}">
                <a16:creationId xmlns:a16="http://schemas.microsoft.com/office/drawing/2014/main" id="{1EBB0C56-1F46-4629-99E6-41E22EFBB9B7}"/>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sp>
        <p:nvSpPr>
          <p:cNvPr id="3" name="Content Placeholder 2">
            <a:extLst>
              <a:ext uri="{FF2B5EF4-FFF2-40B4-BE49-F238E27FC236}">
                <a16:creationId xmlns:a16="http://schemas.microsoft.com/office/drawing/2014/main" id="{BF46A636-8D18-4502-BD18-7A24A0AA4C1C}"/>
              </a:ext>
            </a:extLst>
          </p:cNvPr>
          <p:cNvSpPr>
            <a:spLocks noGrp="1"/>
          </p:cNvSpPr>
          <p:nvPr>
            <p:ph idx="1"/>
          </p:nvPr>
        </p:nvSpPr>
        <p:spPr>
          <a:xfrm>
            <a:off x="0" y="1295400"/>
            <a:ext cx="5220072" cy="4653880"/>
          </a:xfrm>
        </p:spPr>
        <p:txBody>
          <a:bodyPr>
            <a:normAutofit lnSpcReduction="10000"/>
          </a:bodyPr>
          <a:lstStyle/>
          <a:p>
            <a:r>
              <a:rPr lang="en-US" dirty="0"/>
              <a:t>Since parallel hardware (GPU, FPGA…) can handle matrix multiplication efficiently, this conversion increases computation efficiency at the expense of increased memory size for storing the weights (the biases are not shown in fig)</a:t>
            </a:r>
            <a:endParaRPr lang="en-SE" dirty="0"/>
          </a:p>
        </p:txBody>
      </p:sp>
      <mc:AlternateContent xmlns:mc="http://schemas.openxmlformats.org/markup-compatibility/2006" xmlns:a14="http://schemas.microsoft.com/office/drawing/2010/main">
        <mc:Choice Requires="a14">
          <p:graphicFrame>
            <p:nvGraphicFramePr>
              <p:cNvPr id="5" name="Table 7">
                <a:extLst>
                  <a:ext uri="{FF2B5EF4-FFF2-40B4-BE49-F238E27FC236}">
                    <a16:creationId xmlns:a16="http://schemas.microsoft.com/office/drawing/2014/main" id="{8D85DCAA-20CE-4D92-B334-D35C4C19776D}"/>
                  </a:ext>
                </a:extLst>
              </p:cNvPr>
              <p:cNvGraphicFramePr>
                <a:graphicFrameLocks noGrp="1"/>
              </p:cNvGraphicFramePr>
              <p:nvPr>
                <p:extLst>
                  <p:ext uri="{D42A27DB-BD31-4B8C-83A1-F6EECF244321}">
                    <p14:modId xmlns:p14="http://schemas.microsoft.com/office/powerpoint/2010/main" val="281911220"/>
                  </p:ext>
                </p:extLst>
              </p:nvPr>
            </p:nvGraphicFramePr>
            <p:xfrm>
              <a:off x="7281809" y="19592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0</m:t>
                                    </m:r>
                                  </m:sub>
                                </m:sSub>
                              </m:oMath>
                            </m:oMathPara>
                          </a14:m>
                          <a:endParaRPr lang="en-S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317286968"/>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1</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418658274"/>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2</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2525807"/>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3</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4112176176"/>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4</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49796008"/>
                      </a:ext>
                    </a:extLst>
                  </a:tr>
                </a:tbl>
              </a:graphicData>
            </a:graphic>
          </p:graphicFrame>
        </mc:Choice>
        <mc:Fallback xmlns="">
          <p:graphicFrame>
            <p:nvGraphicFramePr>
              <p:cNvPr id="5" name="Table 7">
                <a:extLst>
                  <a:ext uri="{FF2B5EF4-FFF2-40B4-BE49-F238E27FC236}">
                    <a16:creationId xmlns:a16="http://schemas.microsoft.com/office/drawing/2014/main" id="{8D85DCAA-20CE-4D92-B334-D35C4C19776D}"/>
                  </a:ext>
                </a:extLst>
              </p:cNvPr>
              <p:cNvGraphicFramePr>
                <a:graphicFrameLocks noGrp="1"/>
              </p:cNvGraphicFramePr>
              <p:nvPr>
                <p:extLst>
                  <p:ext uri="{D42A27DB-BD31-4B8C-83A1-F6EECF244321}">
                    <p14:modId xmlns:p14="http://schemas.microsoft.com/office/powerpoint/2010/main" val="281911220"/>
                  </p:ext>
                </p:extLst>
              </p:nvPr>
            </p:nvGraphicFramePr>
            <p:xfrm>
              <a:off x="7281809" y="19592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1667" r="-2778" b="-405000"/>
                          </a:stretch>
                        </a:blipFill>
                      </a:tcPr>
                    </a:tc>
                    <a:extLst>
                      <a:ext uri="{0D108BD9-81ED-4DB2-BD59-A6C34878D82A}">
                        <a16:rowId xmlns:a16="http://schemas.microsoft.com/office/drawing/2014/main" val="1317286968"/>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101667" r="-2778" b="-305000"/>
                          </a:stretch>
                        </a:blipFill>
                      </a:tcPr>
                    </a:tc>
                    <a:extLst>
                      <a:ext uri="{0D108BD9-81ED-4DB2-BD59-A6C34878D82A}">
                        <a16:rowId xmlns:a16="http://schemas.microsoft.com/office/drawing/2014/main" val="1418658274"/>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198361" r="-2778" b="-200000"/>
                          </a:stretch>
                        </a:blipFill>
                      </a:tcPr>
                    </a:tc>
                    <a:extLst>
                      <a:ext uri="{0D108BD9-81ED-4DB2-BD59-A6C34878D82A}">
                        <a16:rowId xmlns:a16="http://schemas.microsoft.com/office/drawing/2014/main" val="112525807"/>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303333" r="-2778" b="-103333"/>
                          </a:stretch>
                        </a:blipFill>
                      </a:tcPr>
                    </a:tc>
                    <a:extLst>
                      <a:ext uri="{0D108BD9-81ED-4DB2-BD59-A6C34878D82A}">
                        <a16:rowId xmlns:a16="http://schemas.microsoft.com/office/drawing/2014/main" val="4112176176"/>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403333" r="-2778" b="-3333"/>
                          </a:stretch>
                        </a:blipFill>
                      </a:tcPr>
                    </a:tc>
                    <a:extLst>
                      <a:ext uri="{0D108BD9-81ED-4DB2-BD59-A6C34878D82A}">
                        <a16:rowId xmlns:a16="http://schemas.microsoft.com/office/drawing/2014/main" val="1149796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95AAA75-061C-401C-8764-9425361D0E9C}"/>
                  </a:ext>
                </a:extLst>
              </p:cNvPr>
              <p:cNvGraphicFramePr>
                <a:graphicFrameLocks noGrp="1"/>
              </p:cNvGraphicFramePr>
              <p:nvPr>
                <p:extLst>
                  <p:ext uri="{D42A27DB-BD31-4B8C-83A1-F6EECF244321}">
                    <p14:modId xmlns:p14="http://schemas.microsoft.com/office/powerpoint/2010/main" val="2558091354"/>
                  </p:ext>
                </p:extLst>
              </p:nvPr>
            </p:nvGraphicFramePr>
            <p:xfrm>
              <a:off x="6514278"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12525807"/>
                      </a:ext>
                    </a:extLst>
                  </a:tr>
                </a:tbl>
              </a:graphicData>
            </a:graphic>
          </p:graphicFrame>
        </mc:Choice>
        <mc:Fallback xmlns="">
          <p:graphicFrame>
            <p:nvGraphicFramePr>
              <p:cNvPr id="8" name="Table 7">
                <a:extLst>
                  <a:ext uri="{FF2B5EF4-FFF2-40B4-BE49-F238E27FC236}">
                    <a16:creationId xmlns:a16="http://schemas.microsoft.com/office/drawing/2014/main" id="{D95AAA75-061C-401C-8764-9425361D0E9C}"/>
                  </a:ext>
                </a:extLst>
              </p:cNvPr>
              <p:cNvGraphicFramePr>
                <a:graphicFrameLocks noGrp="1"/>
              </p:cNvGraphicFramePr>
              <p:nvPr>
                <p:extLst>
                  <p:ext uri="{D42A27DB-BD31-4B8C-83A1-F6EECF244321}">
                    <p14:modId xmlns:p14="http://schemas.microsoft.com/office/powerpoint/2010/main" val="2558091354"/>
                  </p:ext>
                </p:extLst>
              </p:nvPr>
            </p:nvGraphicFramePr>
            <p:xfrm>
              <a:off x="6514278"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4"/>
                          <a:stretch>
                            <a:fillRect l="-1389" t="-1667" r="-2778" b="-205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89" t="-100000" r="-2778" b="-101639"/>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4"/>
                          <a:stretch>
                            <a:fillRect l="-1389" t="-203333" r="-2778" b="-3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988C8D-D7BD-49AF-988B-91A843890C79}"/>
                  </a:ext>
                </a:extLst>
              </p:cNvPr>
              <p:cNvSpPr txBox="1"/>
              <p:nvPr/>
            </p:nvSpPr>
            <p:spPr>
              <a:xfrm>
                <a:off x="6879979" y="2612050"/>
                <a:ext cx="4187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9" name="TextBox 8">
                <a:extLst>
                  <a:ext uri="{FF2B5EF4-FFF2-40B4-BE49-F238E27FC236}">
                    <a16:creationId xmlns:a16="http://schemas.microsoft.com/office/drawing/2014/main" id="{CD988C8D-D7BD-49AF-988B-91A843890C79}"/>
                  </a:ext>
                </a:extLst>
              </p:cNvPr>
              <p:cNvSpPr txBox="1">
                <a:spLocks noRot="1" noChangeAspect="1" noMove="1" noResize="1" noEditPoints="1" noAdjustHandles="1" noChangeArrowheads="1" noChangeShapeType="1" noTextEdit="1"/>
              </p:cNvSpPr>
              <p:nvPr/>
            </p:nvSpPr>
            <p:spPr>
              <a:xfrm>
                <a:off x="6879979" y="2612050"/>
                <a:ext cx="418704" cy="461665"/>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00E57E84-3368-4A0D-B0F3-C38E35679646}"/>
                  </a:ext>
                </a:extLst>
              </p:cNvPr>
              <p:cNvGraphicFramePr>
                <a:graphicFrameLocks noGrp="1"/>
              </p:cNvGraphicFramePr>
              <p:nvPr>
                <p:extLst>
                  <p:ext uri="{D42A27DB-BD31-4B8C-83A1-F6EECF244321}">
                    <p14:modId xmlns:p14="http://schemas.microsoft.com/office/powerpoint/2010/main" val="3795965992"/>
                  </p:ext>
                </p:extLst>
              </p:nvPr>
            </p:nvGraphicFramePr>
            <p:xfrm>
              <a:off x="8252704"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3</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12525807"/>
                      </a:ext>
                    </a:extLst>
                  </a:tr>
                </a:tbl>
              </a:graphicData>
            </a:graphic>
          </p:graphicFrame>
        </mc:Choice>
        <mc:Fallback xmlns="">
          <p:graphicFrame>
            <p:nvGraphicFramePr>
              <p:cNvPr id="10" name="Table 9">
                <a:extLst>
                  <a:ext uri="{FF2B5EF4-FFF2-40B4-BE49-F238E27FC236}">
                    <a16:creationId xmlns:a16="http://schemas.microsoft.com/office/drawing/2014/main" id="{00E57E84-3368-4A0D-B0F3-C38E35679646}"/>
                  </a:ext>
                </a:extLst>
              </p:cNvPr>
              <p:cNvGraphicFramePr>
                <a:graphicFrameLocks noGrp="1"/>
              </p:cNvGraphicFramePr>
              <p:nvPr>
                <p:extLst>
                  <p:ext uri="{D42A27DB-BD31-4B8C-83A1-F6EECF244321}">
                    <p14:modId xmlns:p14="http://schemas.microsoft.com/office/powerpoint/2010/main" val="3795965992"/>
                  </p:ext>
                </p:extLst>
              </p:nvPr>
            </p:nvGraphicFramePr>
            <p:xfrm>
              <a:off x="8252704"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6"/>
                          <a:stretch>
                            <a:fillRect l="-1389" t="-1667" r="-4167" b="-210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389" t="-100000" r="-4167" b="-106557"/>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6"/>
                          <a:stretch>
                            <a:fillRect l="-1389" t="-203333" r="-4167" b="-8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E713AC-F961-4CDB-A392-C0483A067A88}"/>
                  </a:ext>
                </a:extLst>
              </p:cNvPr>
              <p:cNvSpPr txBox="1"/>
              <p:nvPr/>
            </p:nvSpPr>
            <p:spPr>
              <a:xfrm>
                <a:off x="7753849" y="2612050"/>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11" name="TextBox 10">
                <a:extLst>
                  <a:ext uri="{FF2B5EF4-FFF2-40B4-BE49-F238E27FC236}">
                    <a16:creationId xmlns:a16="http://schemas.microsoft.com/office/drawing/2014/main" id="{E7E713AC-F961-4CDB-A392-C0483A067A88}"/>
                  </a:ext>
                </a:extLst>
              </p:cNvPr>
              <p:cNvSpPr txBox="1">
                <a:spLocks noRot="1" noChangeAspect="1" noMove="1" noResize="1" noEditPoints="1" noAdjustHandles="1" noChangeArrowheads="1" noChangeShapeType="1" noTextEdit="1"/>
              </p:cNvSpPr>
              <p:nvPr/>
            </p:nvSpPr>
            <p:spPr>
              <a:xfrm>
                <a:off x="7753849" y="2612050"/>
                <a:ext cx="498855" cy="461665"/>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2" name="Table 12">
                <a:extLst>
                  <a:ext uri="{FF2B5EF4-FFF2-40B4-BE49-F238E27FC236}">
                    <a16:creationId xmlns:a16="http://schemas.microsoft.com/office/drawing/2014/main" id="{3AA4D80F-A562-4C67-B86A-9A540C6BBBBF}"/>
                  </a:ext>
                </a:extLst>
              </p:cNvPr>
              <p:cNvGraphicFramePr>
                <a:graphicFrameLocks noGrp="1"/>
              </p:cNvGraphicFramePr>
              <p:nvPr>
                <p:extLst>
                  <p:ext uri="{D42A27DB-BD31-4B8C-83A1-F6EECF244321}">
                    <p14:modId xmlns:p14="http://schemas.microsoft.com/office/powerpoint/2010/main" val="2202011470"/>
                  </p:ext>
                </p:extLst>
              </p:nvPr>
            </p:nvGraphicFramePr>
            <p:xfrm>
              <a:off x="4948729" y="5100372"/>
              <a:ext cx="1999535" cy="1112520"/>
            </p:xfrm>
            <a:graphic>
              <a:graphicData uri="http://schemas.openxmlformats.org/drawingml/2006/table">
                <a:tbl>
                  <a:tblPr firstRow="1" bandRow="1">
                    <a:tableStyleId>{5940675A-B579-460E-94D1-54222C63F5DA}</a:tableStyleId>
                  </a:tblPr>
                  <a:tblGrid>
                    <a:gridCol w="399907">
                      <a:extLst>
                        <a:ext uri="{9D8B030D-6E8A-4147-A177-3AD203B41FA5}">
                          <a16:colId xmlns:a16="http://schemas.microsoft.com/office/drawing/2014/main" val="916580877"/>
                        </a:ext>
                      </a:extLst>
                    </a:gridCol>
                    <a:gridCol w="399907">
                      <a:extLst>
                        <a:ext uri="{9D8B030D-6E8A-4147-A177-3AD203B41FA5}">
                          <a16:colId xmlns:a16="http://schemas.microsoft.com/office/drawing/2014/main" val="2461408348"/>
                        </a:ext>
                      </a:extLst>
                    </a:gridCol>
                    <a:gridCol w="399907">
                      <a:extLst>
                        <a:ext uri="{9D8B030D-6E8A-4147-A177-3AD203B41FA5}">
                          <a16:colId xmlns:a16="http://schemas.microsoft.com/office/drawing/2014/main" val="2971868165"/>
                        </a:ext>
                      </a:extLst>
                    </a:gridCol>
                    <a:gridCol w="399907">
                      <a:extLst>
                        <a:ext uri="{9D8B030D-6E8A-4147-A177-3AD203B41FA5}">
                          <a16:colId xmlns:a16="http://schemas.microsoft.com/office/drawing/2014/main" val="654439936"/>
                        </a:ext>
                      </a:extLst>
                    </a:gridCol>
                    <a:gridCol w="399907">
                      <a:extLst>
                        <a:ext uri="{9D8B030D-6E8A-4147-A177-3AD203B41FA5}">
                          <a16:colId xmlns:a16="http://schemas.microsoft.com/office/drawing/2014/main" val="42787402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extLst>
                      <a:ext uri="{0D108BD9-81ED-4DB2-BD59-A6C34878D82A}">
                        <a16:rowId xmlns:a16="http://schemas.microsoft.com/office/drawing/2014/main" val="1692059013"/>
                      </a:ext>
                    </a:extLst>
                  </a:tr>
                  <a:tr h="370840">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extLst>
                      <a:ext uri="{0D108BD9-81ED-4DB2-BD59-A6C34878D82A}">
                        <a16:rowId xmlns:a16="http://schemas.microsoft.com/office/drawing/2014/main" val="1068436418"/>
                      </a:ext>
                    </a:extLst>
                  </a:tr>
                  <a:tr h="370840">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extLst>
                      <a:ext uri="{0D108BD9-81ED-4DB2-BD59-A6C34878D82A}">
                        <a16:rowId xmlns:a16="http://schemas.microsoft.com/office/drawing/2014/main" val="947586125"/>
                      </a:ext>
                    </a:extLst>
                  </a:tr>
                </a:tbl>
              </a:graphicData>
            </a:graphic>
          </p:graphicFrame>
        </mc:Choice>
        <mc:Fallback xmlns="">
          <p:graphicFrame>
            <p:nvGraphicFramePr>
              <p:cNvPr id="12" name="Table 12">
                <a:extLst>
                  <a:ext uri="{FF2B5EF4-FFF2-40B4-BE49-F238E27FC236}">
                    <a16:creationId xmlns:a16="http://schemas.microsoft.com/office/drawing/2014/main" id="{3AA4D80F-A562-4C67-B86A-9A540C6BBBBF}"/>
                  </a:ext>
                </a:extLst>
              </p:cNvPr>
              <p:cNvGraphicFramePr>
                <a:graphicFrameLocks noGrp="1"/>
              </p:cNvGraphicFramePr>
              <p:nvPr>
                <p:extLst>
                  <p:ext uri="{D42A27DB-BD31-4B8C-83A1-F6EECF244321}">
                    <p14:modId xmlns:p14="http://schemas.microsoft.com/office/powerpoint/2010/main" val="2202011470"/>
                  </p:ext>
                </p:extLst>
              </p:nvPr>
            </p:nvGraphicFramePr>
            <p:xfrm>
              <a:off x="4948729" y="5100372"/>
              <a:ext cx="1999535" cy="1112520"/>
            </p:xfrm>
            <a:graphic>
              <a:graphicData uri="http://schemas.openxmlformats.org/drawingml/2006/table">
                <a:tbl>
                  <a:tblPr firstRow="1" bandRow="1">
                    <a:tableStyleId>{5940675A-B579-460E-94D1-54222C63F5DA}</a:tableStyleId>
                  </a:tblPr>
                  <a:tblGrid>
                    <a:gridCol w="399907">
                      <a:extLst>
                        <a:ext uri="{9D8B030D-6E8A-4147-A177-3AD203B41FA5}">
                          <a16:colId xmlns:a16="http://schemas.microsoft.com/office/drawing/2014/main" val="916580877"/>
                        </a:ext>
                      </a:extLst>
                    </a:gridCol>
                    <a:gridCol w="399907">
                      <a:extLst>
                        <a:ext uri="{9D8B030D-6E8A-4147-A177-3AD203B41FA5}">
                          <a16:colId xmlns:a16="http://schemas.microsoft.com/office/drawing/2014/main" val="2461408348"/>
                        </a:ext>
                      </a:extLst>
                    </a:gridCol>
                    <a:gridCol w="399907">
                      <a:extLst>
                        <a:ext uri="{9D8B030D-6E8A-4147-A177-3AD203B41FA5}">
                          <a16:colId xmlns:a16="http://schemas.microsoft.com/office/drawing/2014/main" val="2971868165"/>
                        </a:ext>
                      </a:extLst>
                    </a:gridCol>
                    <a:gridCol w="399907">
                      <a:extLst>
                        <a:ext uri="{9D8B030D-6E8A-4147-A177-3AD203B41FA5}">
                          <a16:colId xmlns:a16="http://schemas.microsoft.com/office/drawing/2014/main" val="654439936"/>
                        </a:ext>
                      </a:extLst>
                    </a:gridCol>
                    <a:gridCol w="399907">
                      <a:extLst>
                        <a:ext uri="{9D8B030D-6E8A-4147-A177-3AD203B41FA5}">
                          <a16:colId xmlns:a16="http://schemas.microsoft.com/office/drawing/2014/main" val="4278740223"/>
                        </a:ext>
                      </a:extLst>
                    </a:gridCol>
                  </a:tblGrid>
                  <a:tr h="370840">
                    <a:tc>
                      <a:txBody>
                        <a:bodyPr/>
                        <a:lstStyle/>
                        <a:p>
                          <a:endParaRPr lang="en-SE"/>
                        </a:p>
                      </a:txBody>
                      <a:tcPr>
                        <a:blipFill>
                          <a:blip r:embed="rId8"/>
                          <a:stretch>
                            <a:fillRect l="-1515" t="-1639" r="-401515" b="-204918"/>
                          </a:stretch>
                        </a:blipFill>
                      </a:tcPr>
                    </a:tc>
                    <a:tc>
                      <a:txBody>
                        <a:bodyPr/>
                        <a:lstStyle/>
                        <a:p>
                          <a:endParaRPr lang="en-SE"/>
                        </a:p>
                      </a:txBody>
                      <a:tcPr>
                        <a:blipFill>
                          <a:blip r:embed="rId8"/>
                          <a:stretch>
                            <a:fillRect l="-101515" t="-1639" r="-301515" b="-204918"/>
                          </a:stretch>
                        </a:blipFill>
                      </a:tcPr>
                    </a:tc>
                    <a:tc>
                      <a:txBody>
                        <a:bodyPr/>
                        <a:lstStyle/>
                        <a:p>
                          <a:endParaRPr lang="en-SE"/>
                        </a:p>
                      </a:txBody>
                      <a:tcPr>
                        <a:blipFill>
                          <a:blip r:embed="rId8"/>
                          <a:stretch>
                            <a:fillRect l="-204615" t="-1639" r="-206154" b="-204918"/>
                          </a:stretch>
                        </a:blipFill>
                      </a:tcPr>
                    </a:tc>
                    <a:tc>
                      <a:txBody>
                        <a:bodyPr/>
                        <a:lstStyle/>
                        <a:p>
                          <a:endParaRPr lang="en-SE"/>
                        </a:p>
                      </a:txBody>
                      <a:tcPr>
                        <a:blipFill>
                          <a:blip r:embed="rId8"/>
                          <a:stretch>
                            <a:fillRect l="-300000" t="-1639" r="-103030" b="-204918"/>
                          </a:stretch>
                        </a:blipFill>
                      </a:tcPr>
                    </a:tc>
                    <a:tc>
                      <a:txBody>
                        <a:bodyPr/>
                        <a:lstStyle/>
                        <a:p>
                          <a:endParaRPr lang="en-SE"/>
                        </a:p>
                      </a:txBody>
                      <a:tcPr>
                        <a:blipFill>
                          <a:blip r:embed="rId8"/>
                          <a:stretch>
                            <a:fillRect l="-400000" t="-1639" r="-3030" b="-204918"/>
                          </a:stretch>
                        </a:blipFill>
                      </a:tcPr>
                    </a:tc>
                    <a:extLst>
                      <a:ext uri="{0D108BD9-81ED-4DB2-BD59-A6C34878D82A}">
                        <a16:rowId xmlns:a16="http://schemas.microsoft.com/office/drawing/2014/main" val="1692059013"/>
                      </a:ext>
                    </a:extLst>
                  </a:tr>
                  <a:tr h="370840">
                    <a:tc>
                      <a:txBody>
                        <a:bodyPr/>
                        <a:lstStyle/>
                        <a:p>
                          <a:endParaRPr lang="en-SE"/>
                        </a:p>
                      </a:txBody>
                      <a:tcPr>
                        <a:blipFill>
                          <a:blip r:embed="rId8"/>
                          <a:stretch>
                            <a:fillRect l="-1515" t="-100000" r="-401515" b="-101613"/>
                          </a:stretch>
                        </a:blipFill>
                      </a:tcPr>
                    </a:tc>
                    <a:tc>
                      <a:txBody>
                        <a:bodyPr/>
                        <a:lstStyle/>
                        <a:p>
                          <a:endParaRPr lang="en-SE"/>
                        </a:p>
                      </a:txBody>
                      <a:tcPr>
                        <a:blipFill>
                          <a:blip r:embed="rId8"/>
                          <a:stretch>
                            <a:fillRect l="-101515" t="-100000" r="-301515" b="-101613"/>
                          </a:stretch>
                        </a:blipFill>
                      </a:tcPr>
                    </a:tc>
                    <a:tc>
                      <a:txBody>
                        <a:bodyPr/>
                        <a:lstStyle/>
                        <a:p>
                          <a:endParaRPr lang="en-SE"/>
                        </a:p>
                      </a:txBody>
                      <a:tcPr>
                        <a:blipFill>
                          <a:blip r:embed="rId8"/>
                          <a:stretch>
                            <a:fillRect l="-204615" t="-100000" r="-206154" b="-101613"/>
                          </a:stretch>
                        </a:blipFill>
                      </a:tcPr>
                    </a:tc>
                    <a:tc>
                      <a:txBody>
                        <a:bodyPr/>
                        <a:lstStyle/>
                        <a:p>
                          <a:endParaRPr lang="en-SE"/>
                        </a:p>
                      </a:txBody>
                      <a:tcPr>
                        <a:blipFill>
                          <a:blip r:embed="rId8"/>
                          <a:stretch>
                            <a:fillRect l="-300000" t="-100000" r="-103030" b="-101613"/>
                          </a:stretch>
                        </a:blipFill>
                      </a:tcPr>
                    </a:tc>
                    <a:tc>
                      <a:txBody>
                        <a:bodyPr/>
                        <a:lstStyle/>
                        <a:p>
                          <a:endParaRPr lang="en-SE"/>
                        </a:p>
                      </a:txBody>
                      <a:tcPr>
                        <a:blipFill>
                          <a:blip r:embed="rId8"/>
                          <a:stretch>
                            <a:fillRect l="-400000" t="-100000" r="-3030" b="-101613"/>
                          </a:stretch>
                        </a:blipFill>
                      </a:tcPr>
                    </a:tc>
                    <a:extLst>
                      <a:ext uri="{0D108BD9-81ED-4DB2-BD59-A6C34878D82A}">
                        <a16:rowId xmlns:a16="http://schemas.microsoft.com/office/drawing/2014/main" val="1068436418"/>
                      </a:ext>
                    </a:extLst>
                  </a:tr>
                  <a:tr h="370840">
                    <a:tc>
                      <a:txBody>
                        <a:bodyPr/>
                        <a:lstStyle/>
                        <a:p>
                          <a:endParaRPr lang="en-SE"/>
                        </a:p>
                      </a:txBody>
                      <a:tcPr>
                        <a:blipFill>
                          <a:blip r:embed="rId8"/>
                          <a:stretch>
                            <a:fillRect l="-1515" t="-203279" r="-401515" b="-3279"/>
                          </a:stretch>
                        </a:blipFill>
                      </a:tcPr>
                    </a:tc>
                    <a:tc>
                      <a:txBody>
                        <a:bodyPr/>
                        <a:lstStyle/>
                        <a:p>
                          <a:endParaRPr lang="en-SE"/>
                        </a:p>
                      </a:txBody>
                      <a:tcPr>
                        <a:blipFill>
                          <a:blip r:embed="rId8"/>
                          <a:stretch>
                            <a:fillRect l="-101515" t="-203279" r="-301515" b="-3279"/>
                          </a:stretch>
                        </a:blipFill>
                      </a:tcPr>
                    </a:tc>
                    <a:tc>
                      <a:txBody>
                        <a:bodyPr/>
                        <a:lstStyle/>
                        <a:p>
                          <a:endParaRPr lang="en-SE"/>
                        </a:p>
                      </a:txBody>
                      <a:tcPr>
                        <a:blipFill>
                          <a:blip r:embed="rId8"/>
                          <a:stretch>
                            <a:fillRect l="-204615" t="-203279" r="-206154" b="-3279"/>
                          </a:stretch>
                        </a:blipFill>
                      </a:tcPr>
                    </a:tc>
                    <a:tc>
                      <a:txBody>
                        <a:bodyPr/>
                        <a:lstStyle/>
                        <a:p>
                          <a:endParaRPr lang="en-SE"/>
                        </a:p>
                      </a:txBody>
                      <a:tcPr>
                        <a:blipFill>
                          <a:blip r:embed="rId8"/>
                          <a:stretch>
                            <a:fillRect l="-300000" t="-203279" r="-103030" b="-3279"/>
                          </a:stretch>
                        </a:blipFill>
                      </a:tcPr>
                    </a:tc>
                    <a:tc>
                      <a:txBody>
                        <a:bodyPr/>
                        <a:lstStyle/>
                        <a:p>
                          <a:endParaRPr lang="en-SE"/>
                        </a:p>
                      </a:txBody>
                      <a:tcPr>
                        <a:blipFill>
                          <a:blip r:embed="rId8"/>
                          <a:stretch>
                            <a:fillRect l="-400000" t="-203279" r="-3030" b="-3279"/>
                          </a:stretch>
                        </a:blipFill>
                      </a:tcPr>
                    </a:tc>
                    <a:extLst>
                      <a:ext uri="{0D108BD9-81ED-4DB2-BD59-A6C34878D82A}">
                        <a16:rowId xmlns:a16="http://schemas.microsoft.com/office/drawing/2014/main" val="9475861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7">
                <a:extLst>
                  <a:ext uri="{FF2B5EF4-FFF2-40B4-BE49-F238E27FC236}">
                    <a16:creationId xmlns:a16="http://schemas.microsoft.com/office/drawing/2014/main" id="{69790FDF-398E-4E5D-AF6B-E4B08BBBC418}"/>
                  </a:ext>
                </a:extLst>
              </p:cNvPr>
              <p:cNvGraphicFramePr>
                <a:graphicFrameLocks noGrp="1"/>
              </p:cNvGraphicFramePr>
              <p:nvPr>
                <p:extLst>
                  <p:ext uri="{D42A27DB-BD31-4B8C-83A1-F6EECF244321}">
                    <p14:modId xmlns:p14="http://schemas.microsoft.com/office/powerpoint/2010/main" val="4104308373"/>
                  </p:ext>
                </p:extLst>
              </p:nvPr>
            </p:nvGraphicFramePr>
            <p:xfrm>
              <a:off x="7281809" y="48405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0</m:t>
                                    </m:r>
                                  </m:sub>
                                </m:sSub>
                              </m:oMath>
                            </m:oMathPara>
                          </a14:m>
                          <a:endParaRPr lang="en-S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317286968"/>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1</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418658274"/>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2</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2525807"/>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3</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4112176176"/>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4</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49796008"/>
                      </a:ext>
                    </a:extLst>
                  </a:tr>
                </a:tbl>
              </a:graphicData>
            </a:graphic>
          </p:graphicFrame>
        </mc:Choice>
        <mc:Fallback xmlns="">
          <p:graphicFrame>
            <p:nvGraphicFramePr>
              <p:cNvPr id="13" name="Table 7">
                <a:extLst>
                  <a:ext uri="{FF2B5EF4-FFF2-40B4-BE49-F238E27FC236}">
                    <a16:creationId xmlns:a16="http://schemas.microsoft.com/office/drawing/2014/main" id="{69790FDF-398E-4E5D-AF6B-E4B08BBBC418}"/>
                  </a:ext>
                </a:extLst>
              </p:cNvPr>
              <p:cNvGraphicFramePr>
                <a:graphicFrameLocks noGrp="1"/>
              </p:cNvGraphicFramePr>
              <p:nvPr>
                <p:extLst>
                  <p:ext uri="{D42A27DB-BD31-4B8C-83A1-F6EECF244321}">
                    <p14:modId xmlns:p14="http://schemas.microsoft.com/office/powerpoint/2010/main" val="4104308373"/>
                  </p:ext>
                </p:extLst>
              </p:nvPr>
            </p:nvGraphicFramePr>
            <p:xfrm>
              <a:off x="7281809" y="48405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1667" r="-2778" b="-405000"/>
                          </a:stretch>
                        </a:blipFill>
                      </a:tcPr>
                    </a:tc>
                    <a:extLst>
                      <a:ext uri="{0D108BD9-81ED-4DB2-BD59-A6C34878D82A}">
                        <a16:rowId xmlns:a16="http://schemas.microsoft.com/office/drawing/2014/main" val="1317286968"/>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101667" r="-2778" b="-305000"/>
                          </a:stretch>
                        </a:blipFill>
                      </a:tcPr>
                    </a:tc>
                    <a:extLst>
                      <a:ext uri="{0D108BD9-81ED-4DB2-BD59-A6C34878D82A}">
                        <a16:rowId xmlns:a16="http://schemas.microsoft.com/office/drawing/2014/main" val="1418658274"/>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198361" r="-2778" b="-200000"/>
                          </a:stretch>
                        </a:blipFill>
                      </a:tcPr>
                    </a:tc>
                    <a:extLst>
                      <a:ext uri="{0D108BD9-81ED-4DB2-BD59-A6C34878D82A}">
                        <a16:rowId xmlns:a16="http://schemas.microsoft.com/office/drawing/2014/main" val="112525807"/>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303333" r="-2778" b="-103333"/>
                          </a:stretch>
                        </a:blipFill>
                      </a:tcPr>
                    </a:tc>
                    <a:extLst>
                      <a:ext uri="{0D108BD9-81ED-4DB2-BD59-A6C34878D82A}">
                        <a16:rowId xmlns:a16="http://schemas.microsoft.com/office/drawing/2014/main" val="4112176176"/>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403333" r="-2778" b="-3333"/>
                          </a:stretch>
                        </a:blipFill>
                      </a:tcPr>
                    </a:tc>
                    <a:extLst>
                      <a:ext uri="{0D108BD9-81ED-4DB2-BD59-A6C34878D82A}">
                        <a16:rowId xmlns:a16="http://schemas.microsoft.com/office/drawing/2014/main" val="1149796008"/>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F6F912B-A684-4A6B-AF16-12DEA7AC8228}"/>
                  </a:ext>
                </a:extLst>
              </p:cNvPr>
              <p:cNvSpPr txBox="1"/>
              <p:nvPr/>
            </p:nvSpPr>
            <p:spPr>
              <a:xfrm>
                <a:off x="6871937" y="5394725"/>
                <a:ext cx="4892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SE" sz="2400" dirty="0"/>
              </a:p>
            </p:txBody>
          </p:sp>
        </mc:Choice>
        <mc:Fallback xmlns="">
          <p:sp>
            <p:nvSpPr>
              <p:cNvPr id="14" name="TextBox 13">
                <a:extLst>
                  <a:ext uri="{FF2B5EF4-FFF2-40B4-BE49-F238E27FC236}">
                    <a16:creationId xmlns:a16="http://schemas.microsoft.com/office/drawing/2014/main" id="{5F6F912B-A684-4A6B-AF16-12DEA7AC8228}"/>
                  </a:ext>
                </a:extLst>
              </p:cNvPr>
              <p:cNvSpPr txBox="1">
                <a:spLocks noRot="1" noChangeAspect="1" noMove="1" noResize="1" noEditPoints="1" noAdjustHandles="1" noChangeArrowheads="1" noChangeShapeType="1" noTextEdit="1"/>
              </p:cNvSpPr>
              <p:nvPr/>
            </p:nvSpPr>
            <p:spPr>
              <a:xfrm>
                <a:off x="6871937" y="5394725"/>
                <a:ext cx="489236" cy="461665"/>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21A26397-9953-4CA7-96BC-9262A378EC02}"/>
                  </a:ext>
                </a:extLst>
              </p:cNvPr>
              <p:cNvGraphicFramePr>
                <a:graphicFrameLocks noGrp="1"/>
              </p:cNvGraphicFramePr>
              <p:nvPr>
                <p:extLst>
                  <p:ext uri="{D42A27DB-BD31-4B8C-83A1-F6EECF244321}">
                    <p14:modId xmlns:p14="http://schemas.microsoft.com/office/powerpoint/2010/main" val="3202434898"/>
                  </p:ext>
                </p:extLst>
              </p:nvPr>
            </p:nvGraphicFramePr>
            <p:xfrm>
              <a:off x="8272329" y="511561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3</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12525807"/>
                      </a:ext>
                    </a:extLst>
                  </a:tr>
                </a:tbl>
              </a:graphicData>
            </a:graphic>
          </p:graphicFrame>
        </mc:Choice>
        <mc:Fallback xmlns="">
          <p:graphicFrame>
            <p:nvGraphicFramePr>
              <p:cNvPr id="15" name="Table 14">
                <a:extLst>
                  <a:ext uri="{FF2B5EF4-FFF2-40B4-BE49-F238E27FC236}">
                    <a16:creationId xmlns:a16="http://schemas.microsoft.com/office/drawing/2014/main" id="{21A26397-9953-4CA7-96BC-9262A378EC02}"/>
                  </a:ext>
                </a:extLst>
              </p:cNvPr>
              <p:cNvGraphicFramePr>
                <a:graphicFrameLocks noGrp="1"/>
              </p:cNvGraphicFramePr>
              <p:nvPr>
                <p:extLst>
                  <p:ext uri="{D42A27DB-BD31-4B8C-83A1-F6EECF244321}">
                    <p14:modId xmlns:p14="http://schemas.microsoft.com/office/powerpoint/2010/main" val="3202434898"/>
                  </p:ext>
                </p:extLst>
              </p:nvPr>
            </p:nvGraphicFramePr>
            <p:xfrm>
              <a:off x="8272329" y="511561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11"/>
                          <a:stretch>
                            <a:fillRect l="-2778" t="-1667" r="-2778" b="-210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778" t="-100000" r="-2778" b="-106557"/>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11"/>
                          <a:stretch>
                            <a:fillRect l="-2778" t="-203333" r="-2778" b="-8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9A3402F-5A3C-4173-B6C8-1D4C9E0E980B}"/>
                  </a:ext>
                </a:extLst>
              </p:cNvPr>
              <p:cNvSpPr txBox="1"/>
              <p:nvPr/>
            </p:nvSpPr>
            <p:spPr>
              <a:xfrm>
                <a:off x="7773474" y="5402642"/>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16" name="TextBox 15">
                <a:extLst>
                  <a:ext uri="{FF2B5EF4-FFF2-40B4-BE49-F238E27FC236}">
                    <a16:creationId xmlns:a16="http://schemas.microsoft.com/office/drawing/2014/main" id="{F9A3402F-5A3C-4173-B6C8-1D4C9E0E980B}"/>
                  </a:ext>
                </a:extLst>
              </p:cNvPr>
              <p:cNvSpPr txBox="1">
                <a:spLocks noRot="1" noChangeAspect="1" noMove="1" noResize="1" noEditPoints="1" noAdjustHandles="1" noChangeArrowheads="1" noChangeShapeType="1" noTextEdit="1"/>
              </p:cNvSpPr>
              <p:nvPr/>
            </p:nvSpPr>
            <p:spPr>
              <a:xfrm>
                <a:off x="7773474" y="5402642"/>
                <a:ext cx="498855" cy="461665"/>
              </a:xfrm>
              <a:prstGeom prst="rect">
                <a:avLst/>
              </a:prstGeom>
              <a:blipFill>
                <a:blip r:embed="rId12"/>
                <a:stretch>
                  <a:fillRect/>
                </a:stretch>
              </a:blipFill>
            </p:spPr>
            <p:txBody>
              <a:bodyPr/>
              <a:lstStyle/>
              <a:p>
                <a:r>
                  <a:rPr lang="en-SE">
                    <a:noFill/>
                  </a:rPr>
                  <a:t> </a:t>
                </a:r>
              </a:p>
            </p:txBody>
          </p:sp>
        </mc:Fallback>
      </mc:AlternateContent>
      <p:cxnSp>
        <p:nvCxnSpPr>
          <p:cNvPr id="18" name="Straight Arrow Connector 17">
            <a:extLst>
              <a:ext uri="{FF2B5EF4-FFF2-40B4-BE49-F238E27FC236}">
                <a16:creationId xmlns:a16="http://schemas.microsoft.com/office/drawing/2014/main" id="{8B0A5490-62A5-45D7-A5EF-DDBDC7ABB9A5}"/>
              </a:ext>
            </a:extLst>
          </p:cNvPr>
          <p:cNvCxnSpPr/>
          <p:nvPr/>
        </p:nvCxnSpPr>
        <p:spPr bwMode="auto">
          <a:xfrm>
            <a:off x="6660232" y="3717032"/>
            <a:ext cx="0" cy="1123528"/>
          </a:xfrm>
          <a:prstGeom prst="straightConnector1">
            <a:avLst/>
          </a:prstGeom>
          <a:noFill/>
          <a:ln w="28575" cap="flat" cmpd="sng" algn="ctr">
            <a:solidFill>
              <a:srgbClr val="0070C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8E44AA64-43C6-4918-9743-FF3E5290CB3A}"/>
              </a:ext>
            </a:extLst>
          </p:cNvPr>
          <p:cNvCxnSpPr/>
          <p:nvPr/>
        </p:nvCxnSpPr>
        <p:spPr bwMode="auto">
          <a:xfrm>
            <a:off x="8511843" y="3717032"/>
            <a:ext cx="0" cy="1123528"/>
          </a:xfrm>
          <a:prstGeom prst="straightConnector1">
            <a:avLst/>
          </a:prstGeom>
          <a:noFill/>
          <a:ln w="28575" cap="flat" cmpd="sng" algn="ctr">
            <a:solidFill>
              <a:srgbClr val="0070C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58CC2D5B-3C89-43AE-BD57-E96904AD2696}"/>
              </a:ext>
            </a:extLst>
          </p:cNvPr>
          <p:cNvCxnSpPr>
            <a:cxnSpLocks/>
          </p:cNvCxnSpPr>
          <p:nvPr/>
        </p:nvCxnSpPr>
        <p:spPr bwMode="auto">
          <a:xfrm>
            <a:off x="7458426" y="3861048"/>
            <a:ext cx="0" cy="834516"/>
          </a:xfrm>
          <a:prstGeom prst="straightConnector1">
            <a:avLst/>
          </a:prstGeom>
          <a:noFill/>
          <a:ln w="28575" cap="flat" cmpd="sng" algn="ctr">
            <a:solidFill>
              <a:srgbClr val="0070C0"/>
            </a:solidFill>
            <a:prstDash val="solid"/>
            <a:round/>
            <a:headEnd type="none" w="med" len="med"/>
            <a:tailEnd type="triangle"/>
          </a:ln>
          <a:effectLst/>
        </p:spPr>
      </p:cxnSp>
      <p:sp>
        <p:nvSpPr>
          <p:cNvPr id="22" name="TextBox 21">
            <a:extLst>
              <a:ext uri="{FF2B5EF4-FFF2-40B4-BE49-F238E27FC236}">
                <a16:creationId xmlns:a16="http://schemas.microsoft.com/office/drawing/2014/main" id="{E5479538-19A4-42E5-B7DF-375F516C8CAF}"/>
              </a:ext>
            </a:extLst>
          </p:cNvPr>
          <p:cNvSpPr txBox="1"/>
          <p:nvPr/>
        </p:nvSpPr>
        <p:spPr>
          <a:xfrm>
            <a:off x="6276288" y="1982906"/>
            <a:ext cx="851515" cy="369332"/>
          </a:xfrm>
          <a:prstGeom prst="rect">
            <a:avLst/>
          </a:prstGeom>
          <a:noFill/>
        </p:spPr>
        <p:txBody>
          <a:bodyPr wrap="none" rtlCol="0">
            <a:spAutoFit/>
          </a:bodyPr>
          <a:lstStyle/>
          <a:p>
            <a:r>
              <a:rPr lang="en-US" dirty="0"/>
              <a:t>Kernel</a:t>
            </a:r>
            <a:endParaRPr lang="en-SE" dirty="0"/>
          </a:p>
        </p:txBody>
      </p:sp>
      <p:sp>
        <p:nvSpPr>
          <p:cNvPr id="23" name="TextBox 22">
            <a:extLst>
              <a:ext uri="{FF2B5EF4-FFF2-40B4-BE49-F238E27FC236}">
                <a16:creationId xmlns:a16="http://schemas.microsoft.com/office/drawing/2014/main" id="{F095CE8F-A903-4728-83C9-1328260B5232}"/>
              </a:ext>
            </a:extLst>
          </p:cNvPr>
          <p:cNvSpPr txBox="1"/>
          <p:nvPr/>
        </p:nvSpPr>
        <p:spPr>
          <a:xfrm>
            <a:off x="7092280" y="1597077"/>
            <a:ext cx="697627" cy="369332"/>
          </a:xfrm>
          <a:prstGeom prst="rect">
            <a:avLst/>
          </a:prstGeom>
          <a:noFill/>
        </p:spPr>
        <p:txBody>
          <a:bodyPr wrap="none" rtlCol="0">
            <a:spAutoFit/>
          </a:bodyPr>
          <a:lstStyle/>
          <a:p>
            <a:r>
              <a:rPr lang="en-US" dirty="0"/>
              <a:t>Input</a:t>
            </a:r>
            <a:endParaRPr lang="en-SE" dirty="0"/>
          </a:p>
        </p:txBody>
      </p:sp>
      <p:sp>
        <p:nvSpPr>
          <p:cNvPr id="24" name="TextBox 23">
            <a:extLst>
              <a:ext uri="{FF2B5EF4-FFF2-40B4-BE49-F238E27FC236}">
                <a16:creationId xmlns:a16="http://schemas.microsoft.com/office/drawing/2014/main" id="{9C7F7818-A7C0-4CDA-BDAB-7E2A6186506B}"/>
              </a:ext>
            </a:extLst>
          </p:cNvPr>
          <p:cNvSpPr txBox="1"/>
          <p:nvPr/>
        </p:nvSpPr>
        <p:spPr>
          <a:xfrm>
            <a:off x="8031115" y="1967666"/>
            <a:ext cx="877163" cy="369332"/>
          </a:xfrm>
          <a:prstGeom prst="rect">
            <a:avLst/>
          </a:prstGeom>
          <a:noFill/>
        </p:spPr>
        <p:txBody>
          <a:bodyPr wrap="none" rtlCol="0">
            <a:spAutoFit/>
          </a:bodyPr>
          <a:lstStyle/>
          <a:p>
            <a:r>
              <a:rPr lang="en-US" dirty="0"/>
              <a:t>Output</a:t>
            </a:r>
            <a:endParaRPr lang="en-SE" dirty="0"/>
          </a:p>
        </p:txBody>
      </p:sp>
    </p:spTree>
    <p:extLst>
      <p:ext uri="{BB962C8B-B14F-4D97-AF65-F5344CB8AC3E}">
        <p14:creationId xmlns:p14="http://schemas.microsoft.com/office/powerpoint/2010/main" val="881253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0731-D023-4FDF-9F36-E4B884A4C3E3}"/>
              </a:ext>
            </a:extLst>
          </p:cNvPr>
          <p:cNvSpPr>
            <a:spLocks noGrp="1"/>
          </p:cNvSpPr>
          <p:nvPr>
            <p:ph type="title"/>
          </p:nvPr>
        </p:nvSpPr>
        <p:spPr/>
        <p:txBody>
          <a:bodyPr/>
          <a:lstStyle/>
          <a:p>
            <a:r>
              <a:rPr lang="en-US" sz="3600" dirty="0"/>
              <a:t>Converting Convolution to Matrix Multiplication: 2D CONV Example</a:t>
            </a:r>
            <a:endParaRPr lang="en-SE" sz="3600" dirty="0"/>
          </a:p>
        </p:txBody>
      </p:sp>
      <p:sp>
        <p:nvSpPr>
          <p:cNvPr id="3" name="Content Placeholder 2">
            <a:extLst>
              <a:ext uri="{FF2B5EF4-FFF2-40B4-BE49-F238E27FC236}">
                <a16:creationId xmlns:a16="http://schemas.microsoft.com/office/drawing/2014/main" id="{D43AB6C5-586F-4D2D-8BB2-AE9EA5F5574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F6139A26-0BA7-4797-8990-11B89E1584A5}"/>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5" name="Picture 4">
            <a:extLst>
              <a:ext uri="{FF2B5EF4-FFF2-40B4-BE49-F238E27FC236}">
                <a16:creationId xmlns:a16="http://schemas.microsoft.com/office/drawing/2014/main" id="{1F53140E-86E1-456B-8B5D-99A0D37A885B}"/>
              </a:ext>
            </a:extLst>
          </p:cNvPr>
          <p:cNvPicPr>
            <a:picLocks noChangeAspect="1"/>
          </p:cNvPicPr>
          <p:nvPr/>
        </p:nvPicPr>
        <p:blipFill>
          <a:blip r:embed="rId2"/>
          <a:stretch>
            <a:fillRect/>
          </a:stretch>
        </p:blipFill>
        <p:spPr>
          <a:xfrm>
            <a:off x="1547664" y="1237297"/>
            <a:ext cx="5847398" cy="5620703"/>
          </a:xfrm>
          <a:prstGeom prst="rect">
            <a:avLst/>
          </a:prstGeom>
        </p:spPr>
      </p:pic>
      <p:pic>
        <p:nvPicPr>
          <p:cNvPr id="7" name="Picture 6">
            <a:extLst>
              <a:ext uri="{FF2B5EF4-FFF2-40B4-BE49-F238E27FC236}">
                <a16:creationId xmlns:a16="http://schemas.microsoft.com/office/drawing/2014/main" id="{0C814203-0835-423E-A134-891379A3650D}"/>
              </a:ext>
            </a:extLst>
          </p:cNvPr>
          <p:cNvPicPr>
            <a:picLocks noChangeAspect="1"/>
          </p:cNvPicPr>
          <p:nvPr/>
        </p:nvPicPr>
        <p:blipFill>
          <a:blip r:embed="rId3"/>
          <a:stretch>
            <a:fillRect/>
          </a:stretch>
        </p:blipFill>
        <p:spPr>
          <a:xfrm>
            <a:off x="0" y="1217007"/>
            <a:ext cx="3766542" cy="2830641"/>
          </a:xfrm>
          <a:prstGeom prst="rect">
            <a:avLst/>
          </a:prstGeom>
        </p:spPr>
      </p:pic>
      <p:sp>
        <p:nvSpPr>
          <p:cNvPr id="8" name="TextBox 7">
            <a:extLst>
              <a:ext uri="{FF2B5EF4-FFF2-40B4-BE49-F238E27FC236}">
                <a16:creationId xmlns:a16="http://schemas.microsoft.com/office/drawing/2014/main" id="{94C85FA8-748F-4062-9D31-8270B18B9A8A}"/>
              </a:ext>
            </a:extLst>
          </p:cNvPr>
          <p:cNvSpPr txBox="1"/>
          <p:nvPr/>
        </p:nvSpPr>
        <p:spPr>
          <a:xfrm>
            <a:off x="1979712" y="6093296"/>
            <a:ext cx="2129814" cy="369332"/>
          </a:xfrm>
          <a:prstGeom prst="rect">
            <a:avLst/>
          </a:prstGeom>
          <a:noFill/>
        </p:spPr>
        <p:txBody>
          <a:bodyPr wrap="none" rtlCol="0">
            <a:spAutoFit/>
          </a:bodyPr>
          <a:lstStyle/>
          <a:p>
            <a:r>
              <a:rPr lang="en-US"/>
              <a:t>Two different </a:t>
            </a:r>
            <a:r>
              <a:rPr lang="en-US" dirty="0"/>
              <a:t>ways</a:t>
            </a:r>
            <a:endParaRPr lang="en-SE" dirty="0"/>
          </a:p>
        </p:txBody>
      </p:sp>
    </p:spTree>
    <p:extLst>
      <p:ext uri="{BB962C8B-B14F-4D97-AF65-F5344CB8AC3E}">
        <p14:creationId xmlns:p14="http://schemas.microsoft.com/office/powerpoint/2010/main" val="345673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CNN Convolution layers</a:t>
            </a:r>
          </a:p>
          <a:p>
            <a:r>
              <a:rPr lang="en-US" dirty="0">
                <a:solidFill>
                  <a:srgbClr val="FF0000"/>
                </a:solidFill>
              </a:rPr>
              <a:t>Pooling and Fully-Connected layers</a:t>
            </a:r>
          </a:p>
          <a:p>
            <a:r>
              <a:rPr lang="en-US" dirty="0"/>
              <a:t>CNN case studies</a:t>
            </a:r>
          </a:p>
          <a:p>
            <a:r>
              <a:rPr lang="en-US" dirty="0"/>
              <a:t>RNNs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spTree>
    <p:extLst>
      <p:ext uri="{BB962C8B-B14F-4D97-AF65-F5344CB8AC3E}">
        <p14:creationId xmlns:p14="http://schemas.microsoft.com/office/powerpoint/2010/main" val="23475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7DDA-B8F3-48B9-8CB5-498DEEC043AE}"/>
              </a:ext>
            </a:extLst>
          </p:cNvPr>
          <p:cNvSpPr>
            <a:spLocks noGrp="1"/>
          </p:cNvSpPr>
          <p:nvPr>
            <p:ph type="title"/>
          </p:nvPr>
        </p:nvSpPr>
        <p:spPr/>
        <p:txBody>
          <a:bodyPr/>
          <a:lstStyle/>
          <a:p>
            <a:r>
              <a:rPr lang="en-US" sz="3600" dirty="0"/>
              <a:t>Typical CNN Architecture</a:t>
            </a:r>
            <a:endParaRPr lang="en-SE" sz="3600" dirty="0"/>
          </a:p>
        </p:txBody>
      </p:sp>
      <p:sp>
        <p:nvSpPr>
          <p:cNvPr id="3" name="Content Placeholder 2">
            <a:extLst>
              <a:ext uri="{FF2B5EF4-FFF2-40B4-BE49-F238E27FC236}">
                <a16:creationId xmlns:a16="http://schemas.microsoft.com/office/drawing/2014/main" id="{05CCBE69-17B2-4353-88C5-719592BBF372}"/>
              </a:ext>
            </a:extLst>
          </p:cNvPr>
          <p:cNvSpPr>
            <a:spLocks noGrp="1"/>
          </p:cNvSpPr>
          <p:nvPr>
            <p:ph idx="1"/>
          </p:nvPr>
        </p:nvSpPr>
        <p:spPr>
          <a:xfrm>
            <a:off x="457200" y="1046935"/>
            <a:ext cx="8229600" cy="1913595"/>
          </a:xfrm>
        </p:spPr>
        <p:txBody>
          <a:bodyPr>
            <a:normAutofit fontScale="77500" lnSpcReduction="20000"/>
          </a:bodyPr>
          <a:lstStyle/>
          <a:p>
            <a:r>
              <a:rPr lang="en-US" sz="3200" spc="-5" dirty="0"/>
              <a:t>Multiple layers, each consisting of CONV, POOL and non-linear activation</a:t>
            </a:r>
            <a:r>
              <a:rPr lang="en-US" sz="3200" spc="-20" dirty="0"/>
              <a:t> </a:t>
            </a:r>
            <a:r>
              <a:rPr lang="en-US" sz="3200" spc="-5" dirty="0"/>
              <a:t>functions (e.g., </a:t>
            </a:r>
            <a:r>
              <a:rPr lang="en-US" sz="3200" spc="-5" dirty="0" err="1"/>
              <a:t>ReLU</a:t>
            </a:r>
            <a:r>
              <a:rPr lang="en-US" sz="3200" spc="-5" dirty="0"/>
              <a:t>), are stacked into a deep network</a:t>
            </a:r>
          </a:p>
          <a:p>
            <a:pPr lvl="1"/>
            <a:r>
              <a:rPr lang="en-US" spc="-5" dirty="0"/>
              <a:t>Many variants possible, e.g., multiple CONV layers can be stacked without POOL and activation functions in-between</a:t>
            </a:r>
          </a:p>
        </p:txBody>
      </p:sp>
      <p:sp>
        <p:nvSpPr>
          <p:cNvPr id="4" name="Slide Number Placeholder 3">
            <a:extLst>
              <a:ext uri="{FF2B5EF4-FFF2-40B4-BE49-F238E27FC236}">
                <a16:creationId xmlns:a16="http://schemas.microsoft.com/office/drawing/2014/main" id="{5F95983A-AAEB-42E7-94F8-14F2F4836416}"/>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sp>
        <p:nvSpPr>
          <p:cNvPr id="5" name="object 5">
            <a:extLst>
              <a:ext uri="{FF2B5EF4-FFF2-40B4-BE49-F238E27FC236}">
                <a16:creationId xmlns:a16="http://schemas.microsoft.com/office/drawing/2014/main" id="{B0ABE60F-4EFB-4163-AA63-E630204BDD9E}"/>
              </a:ext>
            </a:extLst>
          </p:cNvPr>
          <p:cNvSpPr/>
          <p:nvPr/>
        </p:nvSpPr>
        <p:spPr>
          <a:xfrm>
            <a:off x="481186" y="3639181"/>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 name="object 6">
            <a:extLst>
              <a:ext uri="{FF2B5EF4-FFF2-40B4-BE49-F238E27FC236}">
                <a16:creationId xmlns:a16="http://schemas.microsoft.com/office/drawing/2014/main" id="{45F214D2-24A8-4C76-9FEA-4F9A5A3E466D}"/>
              </a:ext>
            </a:extLst>
          </p:cNvPr>
          <p:cNvSpPr/>
          <p:nvPr/>
        </p:nvSpPr>
        <p:spPr>
          <a:xfrm>
            <a:off x="481186" y="2895955"/>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a:extLst>
              <a:ext uri="{FF2B5EF4-FFF2-40B4-BE49-F238E27FC236}">
                <a16:creationId xmlns:a16="http://schemas.microsoft.com/office/drawing/2014/main" id="{E50CC5F2-1951-4BFB-B240-042D5BBE3DFF}"/>
              </a:ext>
            </a:extLst>
          </p:cNvPr>
          <p:cNvSpPr/>
          <p:nvPr/>
        </p:nvSpPr>
        <p:spPr>
          <a:xfrm>
            <a:off x="481186" y="2895955"/>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a:extLst>
              <a:ext uri="{FF2B5EF4-FFF2-40B4-BE49-F238E27FC236}">
                <a16:creationId xmlns:a16="http://schemas.microsoft.com/office/drawing/2014/main" id="{1CCBE213-1FFA-4839-A01F-B015FC7E4015}"/>
              </a:ext>
            </a:extLst>
          </p:cNvPr>
          <p:cNvSpPr/>
          <p:nvPr/>
        </p:nvSpPr>
        <p:spPr>
          <a:xfrm>
            <a:off x="694358" y="3639181"/>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a:extLst>
              <a:ext uri="{FF2B5EF4-FFF2-40B4-BE49-F238E27FC236}">
                <a16:creationId xmlns:a16="http://schemas.microsoft.com/office/drawing/2014/main" id="{73BFC0FC-DBC6-4189-AAFD-3E5056B6389C}"/>
              </a:ext>
            </a:extLst>
          </p:cNvPr>
          <p:cNvSpPr txBox="1"/>
          <p:nvPr/>
        </p:nvSpPr>
        <p:spPr>
          <a:xfrm>
            <a:off x="1166834" y="527253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 name="object 10">
            <a:extLst>
              <a:ext uri="{FF2B5EF4-FFF2-40B4-BE49-F238E27FC236}">
                <a16:creationId xmlns:a16="http://schemas.microsoft.com/office/drawing/2014/main" id="{45843418-025E-4C9E-B040-9164D59DDC62}"/>
              </a:ext>
            </a:extLst>
          </p:cNvPr>
          <p:cNvSpPr txBox="1"/>
          <p:nvPr/>
        </p:nvSpPr>
        <p:spPr>
          <a:xfrm>
            <a:off x="1531135" y="319935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1" name="object 11">
            <a:extLst>
              <a:ext uri="{FF2B5EF4-FFF2-40B4-BE49-F238E27FC236}">
                <a16:creationId xmlns:a16="http://schemas.microsoft.com/office/drawing/2014/main" id="{3B121BAB-4E8D-4184-8C21-97EA12005903}"/>
              </a:ext>
            </a:extLst>
          </p:cNvPr>
          <p:cNvSpPr txBox="1"/>
          <p:nvPr/>
        </p:nvSpPr>
        <p:spPr>
          <a:xfrm>
            <a:off x="496224" y="5664165"/>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2" name="object 12">
            <a:extLst>
              <a:ext uri="{FF2B5EF4-FFF2-40B4-BE49-F238E27FC236}">
                <a16:creationId xmlns:a16="http://schemas.microsoft.com/office/drawing/2014/main" id="{AAE868A2-7C72-4382-8F02-F407C8F99F5C}"/>
              </a:ext>
            </a:extLst>
          </p:cNvPr>
          <p:cNvSpPr/>
          <p:nvPr/>
        </p:nvSpPr>
        <p:spPr>
          <a:xfrm>
            <a:off x="1785984" y="4174603"/>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a:extLst>
              <a:ext uri="{FF2B5EF4-FFF2-40B4-BE49-F238E27FC236}">
                <a16:creationId xmlns:a16="http://schemas.microsoft.com/office/drawing/2014/main" id="{865ED463-ABF4-4BAF-8CAE-F37BDEC5EBE8}"/>
              </a:ext>
            </a:extLst>
          </p:cNvPr>
          <p:cNvSpPr/>
          <p:nvPr/>
        </p:nvSpPr>
        <p:spPr>
          <a:xfrm>
            <a:off x="2716432" y="4158870"/>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4" name="object 14">
            <a:extLst>
              <a:ext uri="{FF2B5EF4-FFF2-40B4-BE49-F238E27FC236}">
                <a16:creationId xmlns:a16="http://schemas.microsoft.com/office/drawing/2014/main" id="{6B06214D-F024-46C8-9226-69E10CF8BD7E}"/>
              </a:ext>
            </a:extLst>
          </p:cNvPr>
          <p:cNvSpPr txBox="1"/>
          <p:nvPr/>
        </p:nvSpPr>
        <p:spPr>
          <a:xfrm>
            <a:off x="1898333" y="4263511"/>
            <a:ext cx="749300" cy="1661224"/>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a:p>
            <a:pPr marL="12700" marR="118110" algn="just">
              <a:lnSpc>
                <a:spcPct val="100699"/>
              </a:lnSpc>
            </a:pPr>
            <a:r>
              <a:rPr sz="1800" spc="-5" dirty="0">
                <a:solidFill>
                  <a:srgbClr val="0000FF"/>
                </a:solidFill>
                <a:latin typeface="Arial"/>
                <a:cs typeface="Arial"/>
              </a:rPr>
              <a:t>e.g. 6  5x5x3  filters</a:t>
            </a:r>
            <a:endParaRPr sz="1800" dirty="0">
              <a:latin typeface="Arial"/>
              <a:cs typeface="Arial"/>
            </a:endParaRPr>
          </a:p>
        </p:txBody>
      </p:sp>
      <p:sp>
        <p:nvSpPr>
          <p:cNvPr id="15" name="object 15">
            <a:extLst>
              <a:ext uri="{FF2B5EF4-FFF2-40B4-BE49-F238E27FC236}">
                <a16:creationId xmlns:a16="http://schemas.microsoft.com/office/drawing/2014/main" id="{0CEAEB94-9964-4D54-9163-59D3730DB80C}"/>
              </a:ext>
            </a:extLst>
          </p:cNvPr>
          <p:cNvSpPr/>
          <p:nvPr/>
        </p:nvSpPr>
        <p:spPr>
          <a:xfrm>
            <a:off x="2995781" y="3639181"/>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6" name="object 16">
            <a:extLst>
              <a:ext uri="{FF2B5EF4-FFF2-40B4-BE49-F238E27FC236}">
                <a16:creationId xmlns:a16="http://schemas.microsoft.com/office/drawing/2014/main" id="{4EE12E7E-4774-41DA-A701-FD217B783699}"/>
              </a:ext>
            </a:extLst>
          </p:cNvPr>
          <p:cNvSpPr/>
          <p:nvPr/>
        </p:nvSpPr>
        <p:spPr>
          <a:xfrm>
            <a:off x="2995781" y="2895955"/>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0DC8F411-12C5-4748-93E1-D2EDB7B3FD12}"/>
              </a:ext>
            </a:extLst>
          </p:cNvPr>
          <p:cNvSpPr/>
          <p:nvPr/>
        </p:nvSpPr>
        <p:spPr>
          <a:xfrm>
            <a:off x="2995781" y="2895955"/>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18" name="object 18">
            <a:extLst>
              <a:ext uri="{FF2B5EF4-FFF2-40B4-BE49-F238E27FC236}">
                <a16:creationId xmlns:a16="http://schemas.microsoft.com/office/drawing/2014/main" id="{2446A96B-AD07-46E3-B1F5-75A6DC7D6837}"/>
              </a:ext>
            </a:extLst>
          </p:cNvPr>
          <p:cNvSpPr/>
          <p:nvPr/>
        </p:nvSpPr>
        <p:spPr>
          <a:xfrm>
            <a:off x="3208956" y="3639181"/>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D7A55E6E-C592-4C3F-B09D-870582A71096}"/>
              </a:ext>
            </a:extLst>
          </p:cNvPr>
          <p:cNvSpPr txBox="1"/>
          <p:nvPr/>
        </p:nvSpPr>
        <p:spPr>
          <a:xfrm>
            <a:off x="3681429" y="527253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0" name="object 20">
            <a:extLst>
              <a:ext uri="{FF2B5EF4-FFF2-40B4-BE49-F238E27FC236}">
                <a16:creationId xmlns:a16="http://schemas.microsoft.com/office/drawing/2014/main" id="{AD5FE06A-BEDA-43BE-A6E7-55C8E89BD520}"/>
              </a:ext>
            </a:extLst>
          </p:cNvPr>
          <p:cNvSpPr txBox="1"/>
          <p:nvPr/>
        </p:nvSpPr>
        <p:spPr>
          <a:xfrm>
            <a:off x="4045730" y="319935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1" name="object 21">
            <a:extLst>
              <a:ext uri="{FF2B5EF4-FFF2-40B4-BE49-F238E27FC236}">
                <a16:creationId xmlns:a16="http://schemas.microsoft.com/office/drawing/2014/main" id="{BE4A0F1A-9723-4507-A5D9-15C228B9BC6B}"/>
              </a:ext>
            </a:extLst>
          </p:cNvPr>
          <p:cNvSpPr txBox="1"/>
          <p:nvPr/>
        </p:nvSpPr>
        <p:spPr>
          <a:xfrm>
            <a:off x="3010822" y="5664165"/>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a:latin typeface="Arial"/>
              <a:cs typeface="Arial"/>
            </a:endParaRPr>
          </a:p>
        </p:txBody>
      </p:sp>
      <p:sp>
        <p:nvSpPr>
          <p:cNvPr id="22" name="object 22">
            <a:extLst>
              <a:ext uri="{FF2B5EF4-FFF2-40B4-BE49-F238E27FC236}">
                <a16:creationId xmlns:a16="http://schemas.microsoft.com/office/drawing/2014/main" id="{A37A2185-0DA7-43E6-B501-EC75D37648AA}"/>
              </a:ext>
            </a:extLst>
          </p:cNvPr>
          <p:cNvSpPr/>
          <p:nvPr/>
        </p:nvSpPr>
        <p:spPr>
          <a:xfrm>
            <a:off x="4529178" y="4174603"/>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23" name="object 23">
            <a:extLst>
              <a:ext uri="{FF2B5EF4-FFF2-40B4-BE49-F238E27FC236}">
                <a16:creationId xmlns:a16="http://schemas.microsoft.com/office/drawing/2014/main" id="{C8FBA32B-8F3C-413A-BD39-4A784A23AF64}"/>
              </a:ext>
            </a:extLst>
          </p:cNvPr>
          <p:cNvSpPr/>
          <p:nvPr/>
        </p:nvSpPr>
        <p:spPr>
          <a:xfrm>
            <a:off x="5459626" y="4158870"/>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4" name="object 24">
            <a:extLst>
              <a:ext uri="{FF2B5EF4-FFF2-40B4-BE49-F238E27FC236}">
                <a16:creationId xmlns:a16="http://schemas.microsoft.com/office/drawing/2014/main" id="{DD15FF68-3B91-4A66-B30D-A338F354AF0D}"/>
              </a:ext>
            </a:extLst>
          </p:cNvPr>
          <p:cNvSpPr txBox="1"/>
          <p:nvPr/>
        </p:nvSpPr>
        <p:spPr>
          <a:xfrm>
            <a:off x="4641527" y="4263511"/>
            <a:ext cx="749300" cy="1661224"/>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a:p>
            <a:pPr marL="12700" marR="29845">
              <a:lnSpc>
                <a:spcPct val="100699"/>
              </a:lnSpc>
            </a:pPr>
            <a:r>
              <a:rPr sz="1800" spc="-5" dirty="0">
                <a:solidFill>
                  <a:srgbClr val="38751C"/>
                </a:solidFill>
                <a:latin typeface="Arial"/>
                <a:cs typeface="Arial"/>
              </a:rPr>
              <a:t>e.g.</a:t>
            </a:r>
            <a:r>
              <a:rPr sz="1800" spc="-80" dirty="0">
                <a:solidFill>
                  <a:srgbClr val="38751C"/>
                </a:solidFill>
                <a:latin typeface="Arial"/>
                <a:cs typeface="Arial"/>
              </a:rPr>
              <a:t> </a:t>
            </a:r>
            <a:r>
              <a:rPr sz="1800" spc="-5" dirty="0">
                <a:solidFill>
                  <a:srgbClr val="38751C"/>
                </a:solidFill>
                <a:latin typeface="Arial"/>
                <a:cs typeface="Arial"/>
              </a:rPr>
              <a:t>10  5x5x</a:t>
            </a:r>
            <a:r>
              <a:rPr sz="1800" b="1" spc="-5" dirty="0">
                <a:solidFill>
                  <a:srgbClr val="38751C"/>
                </a:solidFill>
                <a:latin typeface="Arial"/>
                <a:cs typeface="Arial"/>
              </a:rPr>
              <a:t>6  </a:t>
            </a:r>
            <a:r>
              <a:rPr sz="1800" spc="-5" dirty="0">
                <a:solidFill>
                  <a:srgbClr val="38751C"/>
                </a:solidFill>
                <a:latin typeface="Arial"/>
                <a:cs typeface="Arial"/>
              </a:rPr>
              <a:t>filters</a:t>
            </a:r>
            <a:endParaRPr sz="1800" dirty="0">
              <a:latin typeface="Arial"/>
              <a:cs typeface="Arial"/>
            </a:endParaRPr>
          </a:p>
        </p:txBody>
      </p:sp>
      <p:sp>
        <p:nvSpPr>
          <p:cNvPr id="25" name="object 25">
            <a:extLst>
              <a:ext uri="{FF2B5EF4-FFF2-40B4-BE49-F238E27FC236}">
                <a16:creationId xmlns:a16="http://schemas.microsoft.com/office/drawing/2014/main" id="{2BDC8CFD-08C0-409B-BCE4-79E65D608E52}"/>
              </a:ext>
            </a:extLst>
          </p:cNvPr>
          <p:cNvSpPr/>
          <p:nvPr/>
        </p:nvSpPr>
        <p:spPr>
          <a:xfrm>
            <a:off x="5738975" y="3639181"/>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D8E9D3"/>
          </a:solidFill>
        </p:spPr>
        <p:txBody>
          <a:bodyPr wrap="square" lIns="0" tIns="0" rIns="0" bIns="0" rtlCol="0"/>
          <a:lstStyle/>
          <a:p>
            <a:endParaRPr/>
          </a:p>
        </p:txBody>
      </p:sp>
      <p:sp>
        <p:nvSpPr>
          <p:cNvPr id="26" name="object 26">
            <a:extLst>
              <a:ext uri="{FF2B5EF4-FFF2-40B4-BE49-F238E27FC236}">
                <a16:creationId xmlns:a16="http://schemas.microsoft.com/office/drawing/2014/main" id="{DD4E75F8-65DD-4BA8-8563-AF7B085F9F84}"/>
              </a:ext>
            </a:extLst>
          </p:cNvPr>
          <p:cNvSpPr/>
          <p:nvPr/>
        </p:nvSpPr>
        <p:spPr>
          <a:xfrm>
            <a:off x="5738975" y="2895955"/>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C691EA71-B28A-4571-9979-33A635F3447C}"/>
              </a:ext>
            </a:extLst>
          </p:cNvPr>
          <p:cNvSpPr/>
          <p:nvPr/>
        </p:nvSpPr>
        <p:spPr>
          <a:xfrm>
            <a:off x="5738975" y="2895955"/>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B2DF35FE-1680-435F-B920-D501F76323A6}"/>
              </a:ext>
            </a:extLst>
          </p:cNvPr>
          <p:cNvSpPr/>
          <p:nvPr/>
        </p:nvSpPr>
        <p:spPr>
          <a:xfrm>
            <a:off x="5952150" y="3639181"/>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9" name="object 29">
            <a:extLst>
              <a:ext uri="{FF2B5EF4-FFF2-40B4-BE49-F238E27FC236}">
                <a16:creationId xmlns:a16="http://schemas.microsoft.com/office/drawing/2014/main" id="{C9838512-69EA-41B0-99C6-53D4554DEED7}"/>
              </a:ext>
            </a:extLst>
          </p:cNvPr>
          <p:cNvSpPr/>
          <p:nvPr/>
        </p:nvSpPr>
        <p:spPr>
          <a:xfrm>
            <a:off x="7119973" y="4174603"/>
            <a:ext cx="930910" cy="0"/>
          </a:xfrm>
          <a:custGeom>
            <a:avLst/>
            <a:gdLst/>
            <a:ahLst/>
            <a:cxnLst/>
            <a:rect l="l" t="t" r="r" b="b"/>
            <a:pathLst>
              <a:path w="930909">
                <a:moveTo>
                  <a:pt x="0" y="0"/>
                </a:moveTo>
                <a:lnTo>
                  <a:pt x="930448" y="0"/>
                </a:lnTo>
              </a:path>
            </a:pathLst>
          </a:custGeom>
          <a:ln w="9524">
            <a:solidFill>
              <a:srgbClr val="666666"/>
            </a:solidFill>
          </a:ln>
        </p:spPr>
        <p:txBody>
          <a:bodyPr wrap="square" lIns="0" tIns="0" rIns="0" bIns="0" rtlCol="0"/>
          <a:lstStyle/>
          <a:p>
            <a:endParaRPr/>
          </a:p>
        </p:txBody>
      </p:sp>
      <p:sp>
        <p:nvSpPr>
          <p:cNvPr id="30" name="object 30">
            <a:extLst>
              <a:ext uri="{FF2B5EF4-FFF2-40B4-BE49-F238E27FC236}">
                <a16:creationId xmlns:a16="http://schemas.microsoft.com/office/drawing/2014/main" id="{33EF1907-3369-47AA-A4DB-6D3F8125C9FB}"/>
              </a:ext>
            </a:extLst>
          </p:cNvPr>
          <p:cNvSpPr/>
          <p:nvPr/>
        </p:nvSpPr>
        <p:spPr>
          <a:xfrm>
            <a:off x="8050421" y="4158870"/>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31" name="object 31">
            <a:extLst>
              <a:ext uri="{FF2B5EF4-FFF2-40B4-BE49-F238E27FC236}">
                <a16:creationId xmlns:a16="http://schemas.microsoft.com/office/drawing/2014/main" id="{72E75D58-7351-4556-884F-4738B3B2207D}"/>
              </a:ext>
            </a:extLst>
          </p:cNvPr>
          <p:cNvSpPr txBox="1"/>
          <p:nvPr/>
        </p:nvSpPr>
        <p:spPr>
          <a:xfrm>
            <a:off x="7232322" y="4263511"/>
            <a:ext cx="749300" cy="821956"/>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p:txBody>
      </p:sp>
      <p:sp>
        <p:nvSpPr>
          <p:cNvPr id="32" name="object 32">
            <a:extLst>
              <a:ext uri="{FF2B5EF4-FFF2-40B4-BE49-F238E27FC236}">
                <a16:creationId xmlns:a16="http://schemas.microsoft.com/office/drawing/2014/main" id="{ECA247D8-BB12-4307-9930-DC5266D79A00}"/>
              </a:ext>
            </a:extLst>
          </p:cNvPr>
          <p:cNvSpPr txBox="1"/>
          <p:nvPr/>
        </p:nvSpPr>
        <p:spPr>
          <a:xfrm>
            <a:off x="8448920" y="4003332"/>
            <a:ext cx="41465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33" name="object 33">
            <a:extLst>
              <a:ext uri="{FF2B5EF4-FFF2-40B4-BE49-F238E27FC236}">
                <a16:creationId xmlns:a16="http://schemas.microsoft.com/office/drawing/2014/main" id="{E437EAEF-C669-41FF-BBB5-730A833F2C45}"/>
              </a:ext>
            </a:extLst>
          </p:cNvPr>
          <p:cNvSpPr txBox="1"/>
          <p:nvPr/>
        </p:nvSpPr>
        <p:spPr>
          <a:xfrm>
            <a:off x="5677817" y="566416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10</a:t>
            </a:r>
            <a:endParaRPr sz="1800">
              <a:latin typeface="Arial"/>
              <a:cs typeface="Arial"/>
            </a:endParaRPr>
          </a:p>
        </p:txBody>
      </p:sp>
      <p:sp>
        <p:nvSpPr>
          <p:cNvPr id="34" name="object 34">
            <a:extLst>
              <a:ext uri="{FF2B5EF4-FFF2-40B4-BE49-F238E27FC236}">
                <a16:creationId xmlns:a16="http://schemas.microsoft.com/office/drawing/2014/main" id="{E57AA62C-3EC6-4F5C-92D6-E499EDE10C87}"/>
              </a:ext>
            </a:extLst>
          </p:cNvPr>
          <p:cNvSpPr txBox="1"/>
          <p:nvPr/>
        </p:nvSpPr>
        <p:spPr>
          <a:xfrm>
            <a:off x="6424623" y="527253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24</a:t>
            </a:r>
            <a:endParaRPr sz="1800">
              <a:latin typeface="Arial"/>
              <a:cs typeface="Arial"/>
            </a:endParaRPr>
          </a:p>
        </p:txBody>
      </p:sp>
      <p:sp>
        <p:nvSpPr>
          <p:cNvPr id="35" name="object 35">
            <a:extLst>
              <a:ext uri="{FF2B5EF4-FFF2-40B4-BE49-F238E27FC236}">
                <a16:creationId xmlns:a16="http://schemas.microsoft.com/office/drawing/2014/main" id="{33B06406-BAFC-42F1-BDE9-408A145549D9}"/>
              </a:ext>
            </a:extLst>
          </p:cNvPr>
          <p:cNvSpPr txBox="1"/>
          <p:nvPr/>
        </p:nvSpPr>
        <p:spPr>
          <a:xfrm>
            <a:off x="6788925" y="319935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24</a:t>
            </a:r>
            <a:endParaRPr sz="1800">
              <a:latin typeface="Arial"/>
              <a:cs typeface="Arial"/>
            </a:endParaRPr>
          </a:p>
        </p:txBody>
      </p:sp>
      <p:pic>
        <p:nvPicPr>
          <p:cNvPr id="37" name="Picture 36">
            <a:extLst>
              <a:ext uri="{FF2B5EF4-FFF2-40B4-BE49-F238E27FC236}">
                <a16:creationId xmlns:a16="http://schemas.microsoft.com/office/drawing/2014/main" id="{80542450-ADC8-43F5-B09B-DD31F954A554}"/>
              </a:ext>
            </a:extLst>
          </p:cNvPr>
          <p:cNvPicPr>
            <a:picLocks noChangeAspect="1"/>
          </p:cNvPicPr>
          <p:nvPr/>
        </p:nvPicPr>
        <p:blipFill>
          <a:blip r:embed="rId2"/>
          <a:stretch>
            <a:fillRect/>
          </a:stretch>
        </p:blipFill>
        <p:spPr>
          <a:xfrm>
            <a:off x="7068960" y="5262949"/>
            <a:ext cx="1756280" cy="1554578"/>
          </a:xfrm>
          <a:prstGeom prst="rect">
            <a:avLst/>
          </a:prstGeom>
        </p:spPr>
      </p:pic>
      <p:sp>
        <p:nvSpPr>
          <p:cNvPr id="39" name="TextBox 38">
            <a:extLst>
              <a:ext uri="{FF2B5EF4-FFF2-40B4-BE49-F238E27FC236}">
                <a16:creationId xmlns:a16="http://schemas.microsoft.com/office/drawing/2014/main" id="{9EF7D1EB-3A80-44B8-8C1F-712B90DA2ADD}"/>
              </a:ext>
            </a:extLst>
          </p:cNvPr>
          <p:cNvSpPr txBox="1"/>
          <p:nvPr/>
        </p:nvSpPr>
        <p:spPr>
          <a:xfrm>
            <a:off x="6164730" y="5854456"/>
            <a:ext cx="1222324" cy="738664"/>
          </a:xfrm>
          <a:prstGeom prst="rect">
            <a:avLst/>
          </a:prstGeom>
          <a:noFill/>
        </p:spPr>
        <p:txBody>
          <a:bodyPr wrap="square">
            <a:spAutoFit/>
          </a:bodyPr>
          <a:lstStyle/>
          <a:p>
            <a:r>
              <a:rPr lang="en-US" sz="1400" spc="-5" dirty="0" err="1">
                <a:latin typeface="Arial"/>
                <a:cs typeface="Arial"/>
              </a:rPr>
              <a:t>ReLU</a:t>
            </a:r>
            <a:r>
              <a:rPr lang="en-US" sz="1400" spc="-5" dirty="0">
                <a:latin typeface="Arial"/>
                <a:cs typeface="Arial"/>
              </a:rPr>
              <a:t> Activation Function</a:t>
            </a:r>
            <a:endParaRPr lang="en-SE" sz="1400" dirty="0"/>
          </a:p>
        </p:txBody>
      </p:sp>
    </p:spTree>
    <p:extLst>
      <p:ext uri="{BB962C8B-B14F-4D97-AF65-F5344CB8AC3E}">
        <p14:creationId xmlns:p14="http://schemas.microsoft.com/office/powerpoint/2010/main" val="2535163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EDCC-17DD-42AA-82BD-E5583B0174C8}"/>
              </a:ext>
            </a:extLst>
          </p:cNvPr>
          <p:cNvSpPr>
            <a:spLocks noGrp="1"/>
          </p:cNvSpPr>
          <p:nvPr>
            <p:ph type="title"/>
          </p:nvPr>
        </p:nvSpPr>
        <p:spPr/>
        <p:txBody>
          <a:bodyPr/>
          <a:lstStyle/>
          <a:p>
            <a:r>
              <a:rPr lang="en-US" dirty="0"/>
              <a:t>Feature Hierarchy</a:t>
            </a:r>
            <a:endParaRPr lang="en-SE" dirty="0"/>
          </a:p>
        </p:txBody>
      </p:sp>
      <p:sp>
        <p:nvSpPr>
          <p:cNvPr id="4" name="Slide Number Placeholder 3">
            <a:extLst>
              <a:ext uri="{FF2B5EF4-FFF2-40B4-BE49-F238E27FC236}">
                <a16:creationId xmlns:a16="http://schemas.microsoft.com/office/drawing/2014/main" id="{4A145F58-8D30-4DAE-B46B-9EC837A7B21D}"/>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sp>
        <p:nvSpPr>
          <p:cNvPr id="5" name="内容占位符 2">
            <a:extLst>
              <a:ext uri="{FF2B5EF4-FFF2-40B4-BE49-F238E27FC236}">
                <a16:creationId xmlns:a16="http://schemas.microsoft.com/office/drawing/2014/main" id="{007476F0-3F4F-42FA-BBFF-B6622245818E}"/>
              </a:ext>
            </a:extLst>
          </p:cNvPr>
          <p:cNvSpPr txBox="1">
            <a:spLocks/>
          </p:cNvSpPr>
          <p:nvPr/>
        </p:nvSpPr>
        <p:spPr bwMode="auto">
          <a:xfrm>
            <a:off x="250825" y="1196753"/>
            <a:ext cx="8642350" cy="22322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zh-CN" kern="0" dirty="0"/>
              <a:t>Multiple hidden layers extract a hierarchy of increasingly-abstract features layer-by-layer, until the last layer produces a classification result</a:t>
            </a:r>
          </a:p>
        </p:txBody>
      </p:sp>
      <p:sp>
        <p:nvSpPr>
          <p:cNvPr id="9" name="object 5">
            <a:extLst>
              <a:ext uri="{FF2B5EF4-FFF2-40B4-BE49-F238E27FC236}">
                <a16:creationId xmlns:a16="http://schemas.microsoft.com/office/drawing/2014/main" id="{019EDC79-1132-448F-A8E7-8BC4888EA2BD}"/>
              </a:ext>
            </a:extLst>
          </p:cNvPr>
          <p:cNvSpPr/>
          <p:nvPr/>
        </p:nvSpPr>
        <p:spPr>
          <a:xfrm>
            <a:off x="1616880" y="3236050"/>
            <a:ext cx="5910239" cy="3541553"/>
          </a:xfrm>
          <a:prstGeom prst="rect">
            <a:avLst/>
          </a:prstGeom>
          <a:blipFill>
            <a:blip r:embed="rId3" cstate="print"/>
            <a:stretch>
              <a:fillRect/>
            </a:stretch>
          </a:blip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5F02FC-6C39-48A0-9B0F-6A46359E334B}"/>
                  </a:ext>
                </a:extLst>
              </p:cNvPr>
              <p:cNvSpPr txBox="1"/>
              <p:nvPr/>
            </p:nvSpPr>
            <p:spPr>
              <a:xfrm>
                <a:off x="7269870" y="3419342"/>
                <a:ext cx="146225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𝑐𝑎𝑟</m:t>
                          </m:r>
                        </m:e>
                      </m:d>
                      <m:r>
                        <a:rPr lang="en-US" sz="1600" b="0" i="1" dirty="0" smtClean="0">
                          <a:latin typeface="Cambria Math" panose="02040503050406030204" pitchFamily="18" charset="0"/>
                        </a:rPr>
                        <m:t>=.9</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𝑡𝑟𝑢𝑐𝑘</m:t>
                          </m:r>
                        </m:e>
                      </m:d>
                      <m:r>
                        <a:rPr lang="en-US" sz="1600" b="0" i="1" dirty="0" smtClean="0">
                          <a:latin typeface="Cambria Math" panose="02040503050406030204" pitchFamily="18" charset="0"/>
                        </a:rPr>
                        <m:t>=. 1</m:t>
                      </m:r>
                    </m:oMath>
                  </m:oMathPara>
                </a14:m>
                <a:endParaRPr lang="en-US" sz="1600" b="0" dirty="0"/>
              </a:p>
            </p:txBody>
          </p:sp>
        </mc:Choice>
        <mc:Fallback xmlns="">
          <p:sp>
            <p:nvSpPr>
              <p:cNvPr id="6" name="TextBox 5">
                <a:extLst>
                  <a:ext uri="{FF2B5EF4-FFF2-40B4-BE49-F238E27FC236}">
                    <a16:creationId xmlns:a16="http://schemas.microsoft.com/office/drawing/2014/main" id="{FF5F02FC-6C39-48A0-9B0F-6A46359E334B}"/>
                  </a:ext>
                </a:extLst>
              </p:cNvPr>
              <p:cNvSpPr txBox="1">
                <a:spLocks noRot="1" noChangeAspect="1" noMove="1" noResize="1" noEditPoints="1" noAdjustHandles="1" noChangeArrowheads="1" noChangeShapeType="1" noTextEdit="1"/>
              </p:cNvSpPr>
              <p:nvPr/>
            </p:nvSpPr>
            <p:spPr>
              <a:xfrm>
                <a:off x="7269870" y="3419342"/>
                <a:ext cx="1462259" cy="584775"/>
              </a:xfrm>
              <a:prstGeom prst="rect">
                <a:avLst/>
              </a:prstGeom>
              <a:blipFill>
                <a:blip r:embed="rId4"/>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3185308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ED76-2005-425F-8901-D469A5B8178C}"/>
              </a:ext>
            </a:extLst>
          </p:cNvPr>
          <p:cNvSpPr>
            <a:spLocks noGrp="1"/>
          </p:cNvSpPr>
          <p:nvPr>
            <p:ph type="title"/>
          </p:nvPr>
        </p:nvSpPr>
        <p:spPr/>
        <p:txBody>
          <a:bodyPr/>
          <a:lstStyle/>
          <a:p>
            <a:r>
              <a:rPr lang="en-US" dirty="0"/>
              <a:t>Pooling (Sub-Sampling) Layer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71B7DF-13FC-4BAE-AAAA-486963E6A374}"/>
                  </a:ext>
                </a:extLst>
              </p:cNvPr>
              <p:cNvSpPr>
                <a:spLocks noGrp="1"/>
              </p:cNvSpPr>
              <p:nvPr>
                <p:ph idx="1"/>
              </p:nvPr>
            </p:nvSpPr>
            <p:spPr>
              <a:xfrm>
                <a:off x="457200" y="4650609"/>
                <a:ext cx="8229600" cy="2123901"/>
              </a:xfrm>
            </p:spPr>
            <p:txBody>
              <a:bodyPr>
                <a:normAutofit fontScale="47500" lnSpcReduction="20000"/>
              </a:bodyPr>
              <a:lstStyle/>
              <a:p>
                <a:r>
                  <a:rPr lang="en-US" sz="3500" spc="-5" dirty="0">
                    <a:latin typeface="Arial"/>
                    <a:cs typeface="Arial"/>
                  </a:rPr>
                  <a:t>A pooling filter has depth 1, and operates over each activation map independently, hence the input volume and output volume always have the same depth </a:t>
                </a:r>
                <a14:m>
                  <m:oMath xmlns:m="http://schemas.openxmlformats.org/officeDocument/2006/math">
                    <m:sSub>
                      <m:sSubPr>
                        <m:ctrlPr>
                          <a:rPr lang="en-US" sz="3500" b="0" i="1" spc="-5" smtClean="0">
                            <a:latin typeface="Cambria Math" panose="02040503050406030204" pitchFamily="18" charset="0"/>
                            <a:cs typeface="Arial"/>
                          </a:rPr>
                        </m:ctrlPr>
                      </m:sSubPr>
                      <m:e>
                        <m:r>
                          <a:rPr lang="en-US" sz="3500" b="0" i="1" spc="-5" smtClean="0">
                            <a:latin typeface="Cambria Math" panose="02040503050406030204" pitchFamily="18" charset="0"/>
                            <a:cs typeface="Arial"/>
                          </a:rPr>
                          <m:t>𝐷</m:t>
                        </m:r>
                      </m:e>
                      <m:sub>
                        <m:r>
                          <a:rPr lang="en-US" sz="3500" b="0" i="1" spc="-5" smtClean="0">
                            <a:latin typeface="Cambria Math" panose="02040503050406030204" pitchFamily="18" charset="0"/>
                            <a:cs typeface="Arial"/>
                          </a:rPr>
                          <m:t>1</m:t>
                        </m:r>
                      </m:sub>
                    </m:sSub>
                    <m:r>
                      <a:rPr lang="en-US" sz="3500" b="0" i="1" spc="-5" smtClean="0">
                        <a:latin typeface="Cambria Math" panose="02040503050406030204" pitchFamily="18" charset="0"/>
                        <a:cs typeface="Arial"/>
                      </a:rPr>
                      <m:t>=</m:t>
                    </m:r>
                    <m:sSub>
                      <m:sSubPr>
                        <m:ctrlPr>
                          <a:rPr lang="en-US" sz="3600" i="1" spc="-5">
                            <a:latin typeface="Cambria Math" panose="02040503050406030204" pitchFamily="18" charset="0"/>
                            <a:cs typeface="Arial"/>
                          </a:rPr>
                        </m:ctrlPr>
                      </m:sSubPr>
                      <m:e>
                        <m:r>
                          <a:rPr lang="en-US" sz="3600" i="1" spc="-5">
                            <a:latin typeface="Cambria Math" panose="02040503050406030204" pitchFamily="18" charset="0"/>
                            <a:cs typeface="Arial"/>
                          </a:rPr>
                          <m:t>𝐷</m:t>
                        </m:r>
                      </m:e>
                      <m:sub>
                        <m:r>
                          <a:rPr lang="en-US" sz="3600" b="0" i="1" spc="-5" smtClean="0">
                            <a:latin typeface="Cambria Math" panose="02040503050406030204" pitchFamily="18" charset="0"/>
                            <a:cs typeface="Arial"/>
                          </a:rPr>
                          <m:t>2</m:t>
                        </m:r>
                      </m:sub>
                    </m:sSub>
                  </m:oMath>
                </a14:m>
                <a:endParaRPr lang="en-US" sz="3600" spc="-5" dirty="0">
                  <a:solidFill>
                    <a:schemeClr val="tx1"/>
                  </a:solidFill>
                  <a:latin typeface="Arial"/>
                  <a:cs typeface="Arial"/>
                </a:endParaRPr>
              </a:p>
              <a:p>
                <a:pPr lvl="1"/>
                <a:r>
                  <a:rPr lang="en-US" sz="3200" spc="-5" dirty="0">
                    <a:solidFill>
                      <a:schemeClr val="tx1"/>
                    </a:solidFill>
                    <a:latin typeface="Arial"/>
                    <a:cs typeface="Arial"/>
                  </a:rPr>
                  <a:t>In contrast, a CONV filter</a:t>
                </a:r>
                <a:r>
                  <a:rPr lang="en-US" sz="3200" spc="-5" dirty="0">
                    <a:cs typeface="Arial"/>
                  </a:rPr>
                  <a:t> always has the same depth </a:t>
                </a:r>
                <a14:m>
                  <m:oMath xmlns:m="http://schemas.openxmlformats.org/officeDocument/2006/math">
                    <m:sSub>
                      <m:sSubPr>
                        <m:ctrlPr>
                          <a:rPr lang="en-US" sz="3200" i="1" spc="-5" dirty="0" smtClean="0">
                            <a:latin typeface="Cambria Math" panose="02040503050406030204" pitchFamily="18" charset="0"/>
                            <a:cs typeface="Arial"/>
                          </a:rPr>
                        </m:ctrlPr>
                      </m:sSubPr>
                      <m:e>
                        <m:r>
                          <a:rPr lang="en-US" sz="3200" i="1" spc="-5" dirty="0" smtClean="0">
                            <a:latin typeface="Cambria Math" panose="02040503050406030204" pitchFamily="18" charset="0"/>
                            <a:cs typeface="Arial"/>
                          </a:rPr>
                          <m:t>𝐷</m:t>
                        </m:r>
                      </m:e>
                      <m:sub>
                        <m:r>
                          <a:rPr lang="en-US" sz="3200" i="1" spc="-5" dirty="0" smtClean="0">
                            <a:latin typeface="Cambria Math" panose="02040503050406030204" pitchFamily="18" charset="0"/>
                            <a:cs typeface="Arial"/>
                          </a:rPr>
                          <m:t>1</m:t>
                        </m:r>
                      </m:sub>
                    </m:sSub>
                  </m:oMath>
                </a14:m>
                <a:r>
                  <a:rPr lang="en-US" sz="3200" spc="-5" dirty="0">
                    <a:cs typeface="Arial"/>
                  </a:rPr>
                  <a:t> as its input volume, and the number of filters </a:t>
                </a:r>
                <a14:m>
                  <m:oMath xmlns:m="http://schemas.openxmlformats.org/officeDocument/2006/math">
                    <m:r>
                      <a:rPr lang="en-US" sz="3200" i="1" spc="-5" dirty="0" smtClean="0">
                        <a:latin typeface="Cambria Math" panose="02040503050406030204" pitchFamily="18" charset="0"/>
                        <a:cs typeface="Arial"/>
                      </a:rPr>
                      <m:t>𝐾</m:t>
                    </m:r>
                  </m:oMath>
                </a14:m>
                <a:r>
                  <a:rPr lang="en-US" sz="3200" spc="-5" dirty="0">
                    <a:cs typeface="Arial"/>
                  </a:rPr>
                  <a:t> always equals the depth </a:t>
                </a:r>
                <a14:m>
                  <m:oMath xmlns:m="http://schemas.openxmlformats.org/officeDocument/2006/math">
                    <m:sSub>
                      <m:sSubPr>
                        <m:ctrlPr>
                          <a:rPr lang="en-US" sz="3200" i="1" spc="-5" dirty="0" smtClean="0">
                            <a:latin typeface="Cambria Math" panose="02040503050406030204" pitchFamily="18" charset="0"/>
                            <a:cs typeface="Arial"/>
                          </a:rPr>
                        </m:ctrlPr>
                      </m:sSubPr>
                      <m:e>
                        <m:r>
                          <a:rPr lang="en-US" sz="3200" i="1" spc="-5" dirty="0" smtClean="0">
                            <a:latin typeface="Cambria Math" panose="02040503050406030204" pitchFamily="18" charset="0"/>
                            <a:cs typeface="Arial"/>
                          </a:rPr>
                          <m:t>𝐷</m:t>
                        </m:r>
                      </m:e>
                      <m:sub>
                        <m:r>
                          <a:rPr lang="en-US" sz="3200" i="1" spc="-5" dirty="0" smtClean="0">
                            <a:latin typeface="Cambria Math" panose="02040503050406030204" pitchFamily="18" charset="0"/>
                            <a:cs typeface="Arial"/>
                          </a:rPr>
                          <m:t>2</m:t>
                        </m:r>
                      </m:sub>
                    </m:sSub>
                  </m:oMath>
                </a14:m>
                <a:r>
                  <a:rPr lang="en-US" sz="3200" spc="-5" dirty="0">
                    <a:cs typeface="Arial"/>
                  </a:rPr>
                  <a:t> of its output volume</a:t>
                </a:r>
              </a:p>
              <a:p>
                <a:pPr lvl="1"/>
                <a:r>
                  <a:rPr lang="en-US" sz="3400" spc="-5" dirty="0">
                    <a:solidFill>
                      <a:schemeClr val="tx1"/>
                    </a:solidFill>
                    <a:latin typeface="Arial"/>
                    <a:cs typeface="Arial"/>
                  </a:rPr>
                  <a:t>Common settings: </a:t>
                </a:r>
                <a14:m>
                  <m:oMath xmlns:m="http://schemas.openxmlformats.org/officeDocument/2006/math">
                    <m:r>
                      <a:rPr lang="en-US" sz="3400" i="1" spc="-5">
                        <a:latin typeface="Cambria Math" panose="02040503050406030204" pitchFamily="18" charset="0"/>
                        <a:cs typeface="Arial"/>
                      </a:rPr>
                      <m:t>𝐹</m:t>
                    </m:r>
                    <m:r>
                      <a:rPr lang="en-US" sz="3400" i="1" spc="-5">
                        <a:latin typeface="Cambria Math" panose="02040503050406030204" pitchFamily="18" charset="0"/>
                        <a:cs typeface="Arial"/>
                      </a:rPr>
                      <m:t>=2, </m:t>
                    </m:r>
                    <m:r>
                      <a:rPr lang="en-US" sz="3400" i="1" spc="-5">
                        <a:latin typeface="Cambria Math" panose="02040503050406030204" pitchFamily="18" charset="0"/>
                        <a:cs typeface="Arial"/>
                      </a:rPr>
                      <m:t>𝑆</m:t>
                    </m:r>
                    <m:r>
                      <a:rPr lang="en-US" sz="3400" i="1" spc="-5">
                        <a:latin typeface="Cambria Math" panose="02040503050406030204" pitchFamily="18" charset="0"/>
                        <a:cs typeface="Arial"/>
                      </a:rPr>
                      <m:t>=2</m:t>
                    </m:r>
                  </m:oMath>
                </a14:m>
                <a:r>
                  <a:rPr lang="en-US" sz="3400" spc="-5" dirty="0">
                    <a:cs typeface="Arial"/>
                  </a:rPr>
                  <a:t>, or </a:t>
                </a:r>
                <a14:m>
                  <m:oMath xmlns:m="http://schemas.openxmlformats.org/officeDocument/2006/math">
                    <m:r>
                      <a:rPr lang="en-US" sz="3400" b="0" i="1" spc="-5" smtClean="0">
                        <a:solidFill>
                          <a:schemeClr val="tx1"/>
                        </a:solidFill>
                        <a:latin typeface="Cambria Math" panose="02040503050406030204" pitchFamily="18" charset="0"/>
                        <a:cs typeface="Arial"/>
                      </a:rPr>
                      <m:t>𝐹</m:t>
                    </m:r>
                    <m:r>
                      <a:rPr lang="en-US" sz="3400" b="0" i="1" spc="-5" smtClean="0">
                        <a:solidFill>
                          <a:schemeClr val="tx1"/>
                        </a:solidFill>
                        <a:latin typeface="Cambria Math" panose="02040503050406030204" pitchFamily="18" charset="0"/>
                        <a:cs typeface="Arial"/>
                      </a:rPr>
                      <m:t>=3, </m:t>
                    </m:r>
                    <m:r>
                      <a:rPr lang="en-US" sz="3400" b="0" i="1" spc="-5" smtClean="0">
                        <a:solidFill>
                          <a:schemeClr val="tx1"/>
                        </a:solidFill>
                        <a:latin typeface="Cambria Math" panose="02040503050406030204" pitchFamily="18" charset="0"/>
                        <a:cs typeface="Arial"/>
                      </a:rPr>
                      <m:t>𝑆</m:t>
                    </m:r>
                    <m:r>
                      <a:rPr lang="en-US" sz="3400" b="0" i="1" spc="-5" smtClean="0">
                        <a:solidFill>
                          <a:schemeClr val="tx1"/>
                        </a:solidFill>
                        <a:latin typeface="Cambria Math" panose="02040503050406030204" pitchFamily="18" charset="0"/>
                        <a:cs typeface="Arial"/>
                      </a:rPr>
                      <m:t>=2</m:t>
                    </m:r>
                  </m:oMath>
                </a14:m>
                <a:endParaRPr lang="en-US" sz="3200" spc="-5" dirty="0">
                  <a:solidFill>
                    <a:schemeClr val="tx1"/>
                  </a:solidFill>
                  <a:latin typeface="Arial"/>
                  <a:cs typeface="Arial"/>
                </a:endParaRPr>
              </a:p>
              <a:p>
                <a:r>
                  <a:rPr lang="en-US" sz="3500" spc="-5" dirty="0">
                    <a:latin typeface="Arial"/>
                    <a:cs typeface="Arial"/>
                  </a:rPr>
                  <a:t>Example: pooling w. </a:t>
                </a:r>
                <a:r>
                  <a:rPr lang="en-US" altLang="zh-CN" sz="3500" spc="-5" dirty="0">
                    <a:latin typeface="Arial"/>
                    <a:cs typeface="Arial"/>
                  </a:rPr>
                  <a:t>a</a:t>
                </a:r>
                <a:r>
                  <a:rPr lang="en-US" sz="3500" spc="-5" dirty="0">
                    <a:latin typeface="Arial"/>
                    <a:cs typeface="Arial"/>
                  </a:rPr>
                  <a:t> </a:t>
                </a:r>
                <a14:m>
                  <m:oMath xmlns:m="http://schemas.openxmlformats.org/officeDocument/2006/math">
                    <m:r>
                      <a:rPr lang="en-US" sz="3500" spc="-5" dirty="0">
                        <a:latin typeface="Cambria Math" panose="02040503050406030204" pitchFamily="18" charset="0"/>
                        <a:cs typeface="Arial"/>
                      </a:rPr>
                      <m:t>2×2</m:t>
                    </m:r>
                  </m:oMath>
                </a14:m>
                <a:r>
                  <a:rPr lang="en-US" sz="3500" spc="-5" dirty="0">
                    <a:latin typeface="Arial"/>
                    <a:cs typeface="Arial"/>
                  </a:rPr>
                  <a:t> filter w. stride </a:t>
                </a:r>
                <a14:m>
                  <m:oMath xmlns:m="http://schemas.openxmlformats.org/officeDocument/2006/math">
                    <m:r>
                      <a:rPr lang="en-US" sz="3500" spc="-5" dirty="0">
                        <a:latin typeface="Cambria Math" panose="02040503050406030204" pitchFamily="18" charset="0"/>
                        <a:cs typeface="Arial"/>
                      </a:rPr>
                      <m:t>𝑆</m:t>
                    </m:r>
                    <m:r>
                      <a:rPr lang="en-US" sz="3500" spc="-5" dirty="0">
                        <a:latin typeface="Cambria Math" panose="02040503050406030204" pitchFamily="18" charset="0"/>
                        <a:cs typeface="Arial"/>
                      </a:rPr>
                      <m:t>=2</m:t>
                    </m:r>
                  </m:oMath>
                </a14:m>
                <a:r>
                  <a:rPr lang="en-US" sz="3500" spc="-5" dirty="0">
                    <a:latin typeface="Arial"/>
                    <a:cs typeface="Arial"/>
                  </a:rPr>
                  <a:t>, no pad</a:t>
                </a:r>
              </a:p>
              <a:p>
                <a:r>
                  <a:rPr lang="en-US" sz="3500" spc="-5" dirty="0">
                    <a:latin typeface="Arial"/>
                    <a:cs typeface="Arial"/>
                  </a:rPr>
                  <a:t>Output volume: </a:t>
                </a:r>
                <a14:m>
                  <m:oMath xmlns:m="http://schemas.openxmlformats.org/officeDocument/2006/math">
                    <m:f>
                      <m:fPr>
                        <m:ctrlPr>
                          <a:rPr lang="en-US" sz="3500" i="1" spc="-5" dirty="0">
                            <a:latin typeface="Cambria Math" panose="02040503050406030204" pitchFamily="18" charset="0"/>
                            <a:cs typeface="Arial"/>
                          </a:rPr>
                        </m:ctrlPr>
                      </m:fPr>
                      <m:num>
                        <m:sSub>
                          <m:sSubPr>
                            <m:ctrlPr>
                              <a:rPr lang="en-US" sz="3500" i="1" spc="-5" dirty="0">
                                <a:latin typeface="Cambria Math" panose="02040503050406030204" pitchFamily="18" charset="0"/>
                                <a:cs typeface="Arial"/>
                              </a:rPr>
                            </m:ctrlPr>
                          </m:sSubPr>
                          <m:e>
                            <m:r>
                              <a:rPr lang="en-US" sz="3500" spc="-5" dirty="0">
                                <a:latin typeface="Cambria Math" panose="02040503050406030204" pitchFamily="18" charset="0"/>
                                <a:cs typeface="Arial"/>
                              </a:rPr>
                              <m:t>𝑊</m:t>
                            </m:r>
                          </m:e>
                          <m:sub>
                            <m:r>
                              <a:rPr lang="en-US" sz="3500" spc="-5" dirty="0">
                                <a:latin typeface="Cambria Math" panose="02040503050406030204" pitchFamily="18" charset="0"/>
                                <a:cs typeface="Arial"/>
                              </a:rPr>
                              <m:t>1</m:t>
                            </m:r>
                          </m:sub>
                        </m:sSub>
                      </m:num>
                      <m:den>
                        <m:r>
                          <a:rPr lang="en-US" sz="3500" spc="-5" dirty="0">
                            <a:latin typeface="Cambria Math" panose="02040503050406030204" pitchFamily="18" charset="0"/>
                            <a:cs typeface="Arial"/>
                          </a:rPr>
                          <m:t>2</m:t>
                        </m:r>
                      </m:den>
                    </m:f>
                    <m:r>
                      <a:rPr lang="en-US" sz="3500" spc="-5" dirty="0">
                        <a:latin typeface="Cambria Math" panose="02040503050406030204" pitchFamily="18" charset="0"/>
                        <a:cs typeface="Arial"/>
                      </a:rPr>
                      <m:t>×</m:t>
                    </m:r>
                    <m:f>
                      <m:fPr>
                        <m:ctrlPr>
                          <a:rPr lang="en-US" sz="3500" i="1" spc="-5" dirty="0">
                            <a:latin typeface="Cambria Math" panose="02040503050406030204" pitchFamily="18" charset="0"/>
                            <a:cs typeface="Arial"/>
                          </a:rPr>
                        </m:ctrlPr>
                      </m:fPr>
                      <m:num>
                        <m:sSub>
                          <m:sSubPr>
                            <m:ctrlPr>
                              <a:rPr lang="en-US" sz="3500" i="1" spc="-5" dirty="0">
                                <a:latin typeface="Cambria Math" panose="02040503050406030204" pitchFamily="18" charset="0"/>
                                <a:cs typeface="Arial"/>
                              </a:rPr>
                            </m:ctrlPr>
                          </m:sSubPr>
                          <m:e>
                            <m:r>
                              <a:rPr lang="en-US" sz="3500" spc="-5" dirty="0">
                                <a:latin typeface="Cambria Math" panose="02040503050406030204" pitchFamily="18" charset="0"/>
                                <a:cs typeface="Arial"/>
                              </a:rPr>
                              <m:t>𝐻</m:t>
                            </m:r>
                          </m:e>
                          <m:sub>
                            <m:r>
                              <a:rPr lang="en-US" sz="3500" spc="-5" dirty="0">
                                <a:latin typeface="Cambria Math" panose="02040503050406030204" pitchFamily="18" charset="0"/>
                                <a:cs typeface="Arial"/>
                              </a:rPr>
                              <m:t>1</m:t>
                            </m:r>
                          </m:sub>
                        </m:sSub>
                      </m:num>
                      <m:den>
                        <m:r>
                          <a:rPr lang="en-US" sz="3500" spc="-5" dirty="0">
                            <a:latin typeface="Cambria Math" panose="02040503050406030204" pitchFamily="18" charset="0"/>
                            <a:cs typeface="Arial"/>
                          </a:rPr>
                          <m:t>2</m:t>
                        </m:r>
                      </m:den>
                    </m:f>
                    <m:r>
                      <a:rPr lang="en-US" sz="3500" spc="-5" dirty="0">
                        <a:latin typeface="Cambria Math" panose="02040503050406030204" pitchFamily="18" charset="0"/>
                        <a:cs typeface="Arial"/>
                      </a:rPr>
                      <m:t>×</m:t>
                    </m:r>
                    <m:sSub>
                      <m:sSubPr>
                        <m:ctrlPr>
                          <a:rPr lang="en-US" altLang="zh-CN" sz="3500" i="1" spc="-5" dirty="0">
                            <a:latin typeface="Cambria Math" panose="02040503050406030204" pitchFamily="18" charset="0"/>
                            <a:cs typeface="Arial"/>
                          </a:rPr>
                        </m:ctrlPr>
                      </m:sSubPr>
                      <m:e>
                        <m:r>
                          <m:rPr>
                            <m:sty m:val="p"/>
                          </m:rPr>
                          <a:rPr lang="en-US" altLang="zh-CN" sz="3500" spc="-5" dirty="0">
                            <a:latin typeface="Cambria Math" panose="02040503050406030204" pitchFamily="18" charset="0"/>
                            <a:cs typeface="Arial"/>
                          </a:rPr>
                          <m:t>D</m:t>
                        </m:r>
                      </m:e>
                      <m:sub>
                        <m:r>
                          <a:rPr lang="en-US" altLang="zh-CN" sz="3500" spc="-5" dirty="0">
                            <a:latin typeface="Cambria Math" panose="02040503050406030204" pitchFamily="18" charset="0"/>
                            <a:cs typeface="Arial"/>
                          </a:rPr>
                          <m:t>1</m:t>
                        </m:r>
                      </m:sub>
                    </m:sSub>
                  </m:oMath>
                </a14:m>
                <a:r>
                  <a:rPr lang="en-US" sz="3500" spc="-5" dirty="0">
                    <a:latin typeface="Arial"/>
                    <a:cs typeface="Arial"/>
                  </a:rPr>
                  <a:t>(since </a:t>
                </a:r>
                <a14:m>
                  <m:oMath xmlns:m="http://schemas.openxmlformats.org/officeDocument/2006/math">
                    <m:f>
                      <m:fPr>
                        <m:ctrlPr>
                          <a:rPr lang="en-US" sz="3500" i="1" spc="-5">
                            <a:latin typeface="Cambria Math" panose="02040503050406030204" pitchFamily="18" charset="0"/>
                            <a:cs typeface="Arial"/>
                          </a:rPr>
                        </m:ctrlPr>
                      </m:fPr>
                      <m:num>
                        <m:r>
                          <a:rPr lang="en-US" sz="3500" spc="-5">
                            <a:latin typeface="Cambria Math" panose="02040503050406030204" pitchFamily="18" charset="0"/>
                            <a:cs typeface="Arial"/>
                          </a:rPr>
                          <m:t>1</m:t>
                        </m:r>
                      </m:num>
                      <m:den>
                        <m:r>
                          <a:rPr lang="en-US" sz="3500" spc="-5">
                            <a:latin typeface="Cambria Math" panose="02040503050406030204" pitchFamily="18" charset="0"/>
                            <a:cs typeface="Arial"/>
                          </a:rPr>
                          <m:t>2</m:t>
                        </m:r>
                      </m:den>
                    </m:f>
                    <m:d>
                      <m:dPr>
                        <m:ctrlPr>
                          <a:rPr lang="en-US" sz="3500" i="1" spc="-5">
                            <a:latin typeface="Cambria Math" panose="02040503050406030204" pitchFamily="18" charset="0"/>
                            <a:cs typeface="Arial"/>
                          </a:rPr>
                        </m:ctrlPr>
                      </m:dPr>
                      <m:e>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𝑊</m:t>
                            </m:r>
                          </m:e>
                          <m:sub>
                            <m:r>
                              <a:rPr lang="en-US" sz="3500" spc="-5">
                                <a:latin typeface="Cambria Math" panose="02040503050406030204" pitchFamily="18" charset="0"/>
                                <a:cs typeface="Arial"/>
                              </a:rPr>
                              <m:t>1</m:t>
                            </m:r>
                          </m:sub>
                        </m:sSub>
                        <m:r>
                          <a:rPr lang="en-US" sz="3500" spc="-5">
                            <a:latin typeface="Cambria Math" panose="02040503050406030204" pitchFamily="18" charset="0"/>
                            <a:cs typeface="Arial"/>
                          </a:rPr>
                          <m:t>−2</m:t>
                        </m:r>
                      </m:e>
                    </m:d>
                    <m:r>
                      <a:rPr lang="en-US" sz="3500" spc="-5">
                        <a:latin typeface="Cambria Math" panose="02040503050406030204" pitchFamily="18" charset="0"/>
                        <a:cs typeface="Arial"/>
                      </a:rPr>
                      <m:t>+1=</m:t>
                    </m:r>
                    <m:f>
                      <m:fPr>
                        <m:ctrlPr>
                          <a:rPr lang="en-US" sz="3500" i="1" spc="-5">
                            <a:latin typeface="Cambria Math" panose="02040503050406030204" pitchFamily="18" charset="0"/>
                            <a:cs typeface="Arial"/>
                          </a:rPr>
                        </m:ctrlPr>
                      </m:fPr>
                      <m:num>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𝑊</m:t>
                            </m:r>
                          </m:e>
                          <m:sub>
                            <m:r>
                              <a:rPr lang="en-US" sz="3500" spc="-5">
                                <a:latin typeface="Cambria Math" panose="02040503050406030204" pitchFamily="18" charset="0"/>
                                <a:cs typeface="Arial"/>
                              </a:rPr>
                              <m:t>1</m:t>
                            </m:r>
                          </m:sub>
                        </m:sSub>
                      </m:num>
                      <m:den>
                        <m:r>
                          <a:rPr lang="en-US" sz="3500" spc="-5">
                            <a:latin typeface="Cambria Math" panose="02040503050406030204" pitchFamily="18" charset="0"/>
                            <a:cs typeface="Arial"/>
                          </a:rPr>
                          <m:t>2</m:t>
                        </m:r>
                      </m:den>
                    </m:f>
                    <m:r>
                      <a:rPr lang="en-US" sz="3500" spc="-5">
                        <a:latin typeface="Cambria Math" panose="02040503050406030204" pitchFamily="18" charset="0"/>
                        <a:cs typeface="Arial"/>
                      </a:rPr>
                      <m:t>,</m:t>
                    </m:r>
                    <m:f>
                      <m:fPr>
                        <m:ctrlPr>
                          <a:rPr lang="en-US" sz="3500" i="1" spc="-5">
                            <a:latin typeface="Cambria Math" panose="02040503050406030204" pitchFamily="18" charset="0"/>
                            <a:cs typeface="Arial"/>
                          </a:rPr>
                        </m:ctrlPr>
                      </m:fPr>
                      <m:num>
                        <m:r>
                          <a:rPr lang="en-US" sz="3500" spc="-5">
                            <a:latin typeface="Cambria Math" panose="02040503050406030204" pitchFamily="18" charset="0"/>
                            <a:cs typeface="Arial"/>
                          </a:rPr>
                          <m:t>1</m:t>
                        </m:r>
                      </m:num>
                      <m:den>
                        <m:r>
                          <a:rPr lang="en-US" sz="3500" spc="-5">
                            <a:latin typeface="Cambria Math" panose="02040503050406030204" pitchFamily="18" charset="0"/>
                            <a:cs typeface="Arial"/>
                          </a:rPr>
                          <m:t>2</m:t>
                        </m:r>
                      </m:den>
                    </m:f>
                    <m:d>
                      <m:dPr>
                        <m:ctrlPr>
                          <a:rPr lang="en-US" sz="3500" i="1" spc="-5">
                            <a:latin typeface="Cambria Math" panose="02040503050406030204" pitchFamily="18" charset="0"/>
                            <a:cs typeface="Arial"/>
                          </a:rPr>
                        </m:ctrlPr>
                      </m:dPr>
                      <m:e>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𝐻</m:t>
                            </m:r>
                          </m:e>
                          <m:sub>
                            <m:r>
                              <a:rPr lang="en-US" sz="3500" spc="-5">
                                <a:latin typeface="Cambria Math" panose="02040503050406030204" pitchFamily="18" charset="0"/>
                                <a:cs typeface="Arial"/>
                              </a:rPr>
                              <m:t>1</m:t>
                            </m:r>
                          </m:sub>
                        </m:sSub>
                        <m:r>
                          <a:rPr lang="en-US" sz="3500" spc="-5">
                            <a:latin typeface="Cambria Math" panose="02040503050406030204" pitchFamily="18" charset="0"/>
                            <a:cs typeface="Arial"/>
                          </a:rPr>
                          <m:t>−2</m:t>
                        </m:r>
                      </m:e>
                    </m:d>
                    <m:r>
                      <a:rPr lang="en-US" sz="3500" spc="-5">
                        <a:latin typeface="Cambria Math" panose="02040503050406030204" pitchFamily="18" charset="0"/>
                        <a:cs typeface="Arial"/>
                      </a:rPr>
                      <m:t>+1=</m:t>
                    </m:r>
                    <m:f>
                      <m:fPr>
                        <m:ctrlPr>
                          <a:rPr lang="en-US" sz="3500" i="1" spc="-5">
                            <a:latin typeface="Cambria Math" panose="02040503050406030204" pitchFamily="18" charset="0"/>
                            <a:cs typeface="Arial"/>
                          </a:rPr>
                        </m:ctrlPr>
                      </m:fPr>
                      <m:num>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𝐻</m:t>
                            </m:r>
                          </m:e>
                          <m:sub>
                            <m:r>
                              <a:rPr lang="en-US" sz="3500" spc="-5">
                                <a:latin typeface="Cambria Math" panose="02040503050406030204" pitchFamily="18" charset="0"/>
                                <a:cs typeface="Arial"/>
                              </a:rPr>
                              <m:t>1</m:t>
                            </m:r>
                          </m:sub>
                        </m:sSub>
                      </m:num>
                      <m:den>
                        <m:r>
                          <a:rPr lang="en-US" sz="3500" spc="-5">
                            <a:latin typeface="Cambria Math" panose="02040503050406030204" pitchFamily="18" charset="0"/>
                            <a:cs typeface="Arial"/>
                          </a:rPr>
                          <m:t>2</m:t>
                        </m:r>
                      </m:den>
                    </m:f>
                  </m:oMath>
                </a14:m>
                <a:r>
                  <a:rPr lang="en-US" sz="3500" spc="-5" dirty="0">
                    <a:latin typeface="Arial"/>
                    <a:cs typeface="Arial"/>
                  </a:rPr>
                  <a:t>)</a:t>
                </a:r>
              </a:p>
            </p:txBody>
          </p:sp>
        </mc:Choice>
        <mc:Fallback xmlns="">
          <p:sp>
            <p:nvSpPr>
              <p:cNvPr id="3" name="Content Placeholder 2">
                <a:extLst>
                  <a:ext uri="{FF2B5EF4-FFF2-40B4-BE49-F238E27FC236}">
                    <a16:creationId xmlns:a16="http://schemas.microsoft.com/office/drawing/2014/main" id="{E671B7DF-13FC-4BAE-AAAA-486963E6A374}"/>
                  </a:ext>
                </a:extLst>
              </p:cNvPr>
              <p:cNvSpPr>
                <a:spLocks noGrp="1" noRot="1" noChangeAspect="1" noMove="1" noResize="1" noEditPoints="1" noAdjustHandles="1" noChangeArrowheads="1" noChangeShapeType="1" noTextEdit="1"/>
              </p:cNvSpPr>
              <p:nvPr>
                <p:ph idx="1"/>
              </p:nvPr>
            </p:nvSpPr>
            <p:spPr>
              <a:xfrm>
                <a:off x="457200" y="4650609"/>
                <a:ext cx="8229600" cy="2123901"/>
              </a:xfrm>
              <a:blipFill>
                <a:blip r:embed="rId2"/>
                <a:stretch>
                  <a:fillRect l="-370" t="-34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595DAB7-0E42-47E3-AD5A-E4D956C61854}"/>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6" name="Picture 5">
            <a:extLst>
              <a:ext uri="{FF2B5EF4-FFF2-40B4-BE49-F238E27FC236}">
                <a16:creationId xmlns:a16="http://schemas.microsoft.com/office/drawing/2014/main" id="{2C90FA98-A88F-4D8D-9B36-BAC1C8502727}"/>
              </a:ext>
            </a:extLst>
          </p:cNvPr>
          <p:cNvPicPr>
            <a:picLocks noChangeAspect="1"/>
          </p:cNvPicPr>
          <p:nvPr/>
        </p:nvPicPr>
        <p:blipFill>
          <a:blip r:embed="rId3"/>
          <a:stretch>
            <a:fillRect/>
          </a:stretch>
        </p:blipFill>
        <p:spPr>
          <a:xfrm>
            <a:off x="971600" y="1323872"/>
            <a:ext cx="7416004" cy="3272985"/>
          </a:xfrm>
          <a:prstGeom prst="rect">
            <a:avLst/>
          </a:prstGeom>
        </p:spPr>
      </p:pic>
      <p:sp>
        <p:nvSpPr>
          <p:cNvPr id="8" name="Rectangle 7">
            <a:extLst>
              <a:ext uri="{FF2B5EF4-FFF2-40B4-BE49-F238E27FC236}">
                <a16:creationId xmlns:a16="http://schemas.microsoft.com/office/drawing/2014/main" id="{1663CEA7-ADE1-4877-A4DD-B608A7CDBDB5}"/>
              </a:ext>
            </a:extLst>
          </p:cNvPr>
          <p:cNvSpPr/>
          <p:nvPr/>
        </p:nvSpPr>
        <p:spPr bwMode="auto">
          <a:xfrm>
            <a:off x="21531" y="30487"/>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495484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23F2-6054-4E5C-B35F-ECCD5EB5189F}"/>
              </a:ext>
            </a:extLst>
          </p:cNvPr>
          <p:cNvSpPr>
            <a:spLocks noGrp="1"/>
          </p:cNvSpPr>
          <p:nvPr>
            <p:ph type="title"/>
          </p:nvPr>
        </p:nvSpPr>
        <p:spPr>
          <a:xfrm>
            <a:off x="432420" y="373413"/>
            <a:ext cx="8229600" cy="868362"/>
          </a:xfrm>
        </p:spPr>
        <p:txBody>
          <a:bodyPr/>
          <a:lstStyle/>
          <a:p>
            <a:r>
              <a:rPr lang="en-US" dirty="0"/>
              <a:t>Max Pooling w. Examples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D9C45C-DBBC-4BD5-B3BE-589A694F40E3}"/>
                  </a:ext>
                </a:extLst>
              </p:cNvPr>
              <p:cNvSpPr>
                <a:spLocks noGrp="1"/>
              </p:cNvSpPr>
              <p:nvPr>
                <p:ph idx="1"/>
              </p:nvPr>
            </p:nvSpPr>
            <p:spPr>
              <a:xfrm>
                <a:off x="-879" y="1151351"/>
                <a:ext cx="3419872" cy="5715617"/>
              </a:xfrm>
            </p:spPr>
            <p:txBody>
              <a:bodyPr>
                <a:normAutofit fontScale="77500" lnSpcReduction="20000"/>
              </a:bodyPr>
              <a:lstStyle/>
              <a:p>
                <a:r>
                  <a:rPr lang="en-US" dirty="0">
                    <a:solidFill>
                      <a:schemeClr val="tx1"/>
                    </a:solidFill>
                  </a:rPr>
                  <a:t>Max pooling: take the max element among the </a:t>
                </a:r>
                <a14:m>
                  <m:oMath xmlns:m="http://schemas.openxmlformats.org/officeDocument/2006/math">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oMath>
                </a14:m>
                <a:r>
                  <a:rPr lang="en-US" dirty="0">
                    <a:solidFill>
                      <a:schemeClr val="tx1"/>
                    </a:solidFill>
                  </a:rPr>
                  <a:t> elements in each </a:t>
                </a:r>
                <a14:m>
                  <m:oMath xmlns:m="http://schemas.openxmlformats.org/officeDocument/2006/math">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oMath>
                </a14:m>
                <a:r>
                  <a:rPr lang="en-US" dirty="0">
                    <a:solidFill>
                      <a:schemeClr val="tx1"/>
                    </a:solidFill>
                  </a:rPr>
                  <a:t> patch of each input activation map to reduce its dimension (</a:t>
                </a:r>
                <a14:m>
                  <m:oMath xmlns:m="http://schemas.openxmlformats.org/officeDocument/2006/math">
                    <m:r>
                      <a:rPr lang="en-US" i="1">
                        <a:latin typeface="Cambria Math" panose="02040503050406030204" pitchFamily="18" charset="0"/>
                      </a:rPr>
                      <m:t>𝐹</m:t>
                    </m:r>
                    <m:r>
                      <a:rPr lang="en-US" b="0" i="1" smtClean="0">
                        <a:latin typeface="Cambria Math" panose="02040503050406030204" pitchFamily="18" charset="0"/>
                      </a:rPr>
                      <m:t>=2,</m:t>
                    </m:r>
                    <m:r>
                      <a:rPr lang="en-US" b="0" i="1" smtClean="0">
                        <a:latin typeface="Cambria Math" panose="02040503050406030204" pitchFamily="18" charset="0"/>
                      </a:rPr>
                      <m:t>𝑆</m:t>
                    </m:r>
                    <m:r>
                      <a:rPr lang="en-US" b="0" i="1" smtClean="0">
                        <a:latin typeface="Cambria Math" panose="02040503050406030204" pitchFamily="18" charset="0"/>
                      </a:rPr>
                      <m:t>=2</m:t>
                    </m:r>
                  </m:oMath>
                </a14:m>
                <a:r>
                  <a:rPr lang="en-US" dirty="0">
                    <a:solidFill>
                      <a:schemeClr val="tx1"/>
                    </a:solidFill>
                  </a:rPr>
                  <a:t> in upper right fig)</a:t>
                </a:r>
              </a:p>
              <a:p>
                <a:r>
                  <a:rPr lang="en-US" dirty="0">
                    <a:solidFill>
                      <a:schemeClr val="tx1"/>
                    </a:solidFill>
                  </a:rPr>
                  <a:t>Alternative: average pooling is less commonly used</a:t>
                </a:r>
              </a:p>
              <a:p>
                <a:r>
                  <a:rPr lang="en-US" dirty="0"/>
                  <a:t>Pooling is also called subsampling or </a:t>
                </a:r>
                <a:r>
                  <a:rPr lang="en-US" dirty="0" err="1"/>
                  <a:t>downsampling</a:t>
                </a:r>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14D9C45C-DBBC-4BD5-B3BE-589A694F40E3}"/>
                  </a:ext>
                </a:extLst>
              </p:cNvPr>
              <p:cNvSpPr>
                <a:spLocks noGrp="1" noRot="1" noChangeAspect="1" noMove="1" noResize="1" noEditPoints="1" noAdjustHandles="1" noChangeArrowheads="1" noChangeShapeType="1" noTextEdit="1"/>
              </p:cNvSpPr>
              <p:nvPr>
                <p:ph idx="1"/>
              </p:nvPr>
            </p:nvSpPr>
            <p:spPr>
              <a:xfrm>
                <a:off x="-879" y="1151351"/>
                <a:ext cx="3419872" cy="5715617"/>
              </a:xfrm>
              <a:blipFill>
                <a:blip r:embed="rId3"/>
                <a:stretch>
                  <a:fillRect l="-2674" t="-2241" r="-33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E9A1EB-8585-4097-9ADF-6D283311BA03}"/>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graphicFrame>
        <p:nvGraphicFramePr>
          <p:cNvPr id="5" name="object 4">
            <a:extLst>
              <a:ext uri="{FF2B5EF4-FFF2-40B4-BE49-F238E27FC236}">
                <a16:creationId xmlns:a16="http://schemas.microsoft.com/office/drawing/2014/main" id="{204AEAF9-3245-4278-BB79-4DEFB012B589}"/>
              </a:ext>
            </a:extLst>
          </p:cNvPr>
          <p:cNvGraphicFramePr>
            <a:graphicFrameLocks noGrp="1"/>
          </p:cNvGraphicFramePr>
          <p:nvPr>
            <p:extLst>
              <p:ext uri="{D42A27DB-BD31-4B8C-83A1-F6EECF244321}">
                <p14:modId xmlns:p14="http://schemas.microsoft.com/office/powerpoint/2010/main" val="1984256757"/>
              </p:ext>
            </p:extLst>
          </p:nvPr>
        </p:nvGraphicFramePr>
        <p:xfrm>
          <a:off x="3419872" y="1628800"/>
          <a:ext cx="2423492" cy="2423492"/>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gridCol w="605873">
                  <a:extLst>
                    <a:ext uri="{9D8B030D-6E8A-4147-A177-3AD203B41FA5}">
                      <a16:colId xmlns:a16="http://schemas.microsoft.com/office/drawing/2014/main" val="20002"/>
                    </a:ext>
                  </a:extLst>
                </a:gridCol>
                <a:gridCol w="605873">
                  <a:extLst>
                    <a:ext uri="{9D8B030D-6E8A-4147-A177-3AD203B41FA5}">
                      <a16:colId xmlns:a16="http://schemas.microsoft.com/office/drawing/2014/main" val="20003"/>
                    </a:ext>
                  </a:extLst>
                </a:gridCol>
              </a:tblGrid>
              <a:tr h="605873">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2</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lnSpc>
                          <a:spcPct val="100000"/>
                        </a:lnSpc>
                        <a:spcBef>
                          <a:spcPts val="540"/>
                        </a:spcBef>
                      </a:pPr>
                      <a:r>
                        <a:rPr sz="2400" dirty="0">
                          <a:solidFill>
                            <a:schemeClr val="tx1"/>
                          </a:solidFill>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L="213360" algn="l">
                        <a:lnSpc>
                          <a:spcPct val="100000"/>
                        </a:lnSpc>
                        <a:spcBef>
                          <a:spcPts val="540"/>
                        </a:spcBef>
                      </a:pPr>
                      <a:r>
                        <a:rPr sz="2400" dirty="0">
                          <a:solidFill>
                            <a:schemeClr val="tx1"/>
                          </a:solidFill>
                          <a:latin typeface="Arial"/>
                          <a:cs typeface="Arial"/>
                        </a:rPr>
                        <a:t>5</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6</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7</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lnSpc>
                          <a:spcPct val="100000"/>
                        </a:lnSpc>
                        <a:spcBef>
                          <a:spcPts val="540"/>
                        </a:spcBef>
                      </a:pPr>
                      <a:r>
                        <a:rPr sz="2400" dirty="0">
                          <a:solidFill>
                            <a:schemeClr val="tx1"/>
                          </a:solidFill>
                          <a:latin typeface="Arial"/>
                          <a:cs typeface="Arial"/>
                        </a:rPr>
                        <a:t>8</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605873">
                <a:tc>
                  <a:txBody>
                    <a:bodyPr/>
                    <a:lstStyle/>
                    <a:p>
                      <a:pPr marL="213360" algn="l">
                        <a:lnSpc>
                          <a:spcPct val="100000"/>
                        </a:lnSpc>
                        <a:spcBef>
                          <a:spcPts val="540"/>
                        </a:spcBef>
                      </a:pPr>
                      <a:r>
                        <a:rPr sz="2400" dirty="0">
                          <a:solidFill>
                            <a:schemeClr val="tx1"/>
                          </a:solidFill>
                          <a:latin typeface="Arial"/>
                          <a:cs typeface="Arial"/>
                        </a:rPr>
                        <a:t>3</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2</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tc>
                  <a:txBody>
                    <a:bodyPr/>
                    <a:lstStyle/>
                    <a:p>
                      <a:pPr algn="ctr">
                        <a:lnSpc>
                          <a:spcPct val="100000"/>
                        </a:lnSpc>
                        <a:spcBef>
                          <a:spcPts val="540"/>
                        </a:spcBef>
                      </a:pPr>
                      <a:r>
                        <a:rPr sz="2400" dirty="0">
                          <a:solidFill>
                            <a:schemeClr val="tx1"/>
                          </a:solidFill>
                          <a:latin typeface="Arial"/>
                          <a:cs typeface="Arial"/>
                        </a:rPr>
                        <a:t>0</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2"/>
                  </a:ext>
                </a:extLst>
              </a:tr>
              <a:tr h="605873">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2</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3</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tc>
                  <a:txBody>
                    <a:bodyPr/>
                    <a:lstStyle/>
                    <a:p>
                      <a:pPr algn="ctr">
                        <a:lnSpc>
                          <a:spcPct val="100000"/>
                        </a:lnSpc>
                        <a:spcBef>
                          <a:spcPts val="540"/>
                        </a:spcBef>
                      </a:pPr>
                      <a:r>
                        <a:rPr sz="2400" dirty="0">
                          <a:solidFill>
                            <a:schemeClr val="tx1"/>
                          </a:solidFill>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3"/>
                  </a:ext>
                </a:extLst>
              </a:tr>
            </a:tbl>
          </a:graphicData>
        </a:graphic>
      </p:graphicFrame>
      <p:sp>
        <p:nvSpPr>
          <p:cNvPr id="15" name="object 14">
            <a:extLst>
              <a:ext uri="{FF2B5EF4-FFF2-40B4-BE49-F238E27FC236}">
                <a16:creationId xmlns:a16="http://schemas.microsoft.com/office/drawing/2014/main" id="{68C88CC7-A5F6-40CD-AB53-D3A4A453F05C}"/>
              </a:ext>
            </a:extLst>
          </p:cNvPr>
          <p:cNvSpPr txBox="1"/>
          <p:nvPr/>
        </p:nvSpPr>
        <p:spPr>
          <a:xfrm>
            <a:off x="5976111" y="1651849"/>
            <a:ext cx="1523437" cy="291555"/>
          </a:xfrm>
          <a:prstGeom prst="rect">
            <a:avLst/>
          </a:prstGeom>
        </p:spPr>
        <p:txBody>
          <a:bodyPr vert="horz" wrap="square" lIns="0" tIns="0" rIns="0" bIns="0" rtlCol="0">
            <a:spAutoFit/>
          </a:bodyPr>
          <a:lstStyle/>
          <a:p>
            <a:pPr marL="12700" marR="5080">
              <a:lnSpc>
                <a:spcPct val="100699"/>
              </a:lnSpc>
            </a:pPr>
            <a:r>
              <a:rPr sz="2000" dirty="0">
                <a:latin typeface="Arial"/>
                <a:cs typeface="Arial"/>
              </a:rPr>
              <a:t>max </a:t>
            </a:r>
            <a:r>
              <a:rPr sz="2000" spc="-5" dirty="0">
                <a:latin typeface="Arial"/>
                <a:cs typeface="Arial"/>
              </a:rPr>
              <a:t>pool</a:t>
            </a:r>
            <a:r>
              <a:rPr lang="en-US" sz="2000" spc="-5" dirty="0">
                <a:latin typeface="Arial"/>
                <a:cs typeface="Arial"/>
              </a:rPr>
              <a:t>ing</a:t>
            </a:r>
            <a:endParaRPr sz="2000" dirty="0">
              <a:latin typeface="Arial"/>
              <a:cs typeface="Arial"/>
            </a:endParaRPr>
          </a:p>
        </p:txBody>
      </p:sp>
      <p:graphicFrame>
        <p:nvGraphicFramePr>
          <p:cNvPr id="16" name="object 15">
            <a:extLst>
              <a:ext uri="{FF2B5EF4-FFF2-40B4-BE49-F238E27FC236}">
                <a16:creationId xmlns:a16="http://schemas.microsoft.com/office/drawing/2014/main" id="{C8135198-F88D-45E8-BAEF-8DFD99619A2F}"/>
              </a:ext>
            </a:extLst>
          </p:cNvPr>
          <p:cNvGraphicFramePr>
            <a:graphicFrameLocks noGrp="1"/>
          </p:cNvGraphicFramePr>
          <p:nvPr>
            <p:extLst>
              <p:ext uri="{D42A27DB-BD31-4B8C-83A1-F6EECF244321}">
                <p14:modId xmlns:p14="http://schemas.microsoft.com/office/powerpoint/2010/main" val="1740213172"/>
              </p:ext>
            </p:extLst>
          </p:nvPr>
        </p:nvGraphicFramePr>
        <p:xfrm>
          <a:off x="7668344" y="1127550"/>
          <a:ext cx="1211746" cy="1211746"/>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tblGrid>
              <a:tr h="605873">
                <a:tc>
                  <a:txBody>
                    <a:bodyPr/>
                    <a:lstStyle/>
                    <a:p>
                      <a:pPr marR="205740" algn="ctr">
                        <a:lnSpc>
                          <a:spcPct val="100000"/>
                        </a:lnSpc>
                        <a:spcBef>
                          <a:spcPts val="540"/>
                        </a:spcBef>
                      </a:pPr>
                      <a:r>
                        <a:rPr sz="2400" dirty="0">
                          <a:latin typeface="Arial"/>
                          <a:cs typeface="Arial"/>
                        </a:rPr>
                        <a:t>6</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R="205740" algn="ctr">
                        <a:lnSpc>
                          <a:spcPct val="100000"/>
                        </a:lnSpc>
                        <a:spcBef>
                          <a:spcPts val="540"/>
                        </a:spcBef>
                      </a:pPr>
                      <a:r>
                        <a:rPr sz="2400" dirty="0">
                          <a:latin typeface="Arial"/>
                          <a:cs typeface="Arial"/>
                        </a:rPr>
                        <a:t>8</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R="205740" algn="ctr">
                        <a:lnSpc>
                          <a:spcPct val="100000"/>
                        </a:lnSpc>
                        <a:spcBef>
                          <a:spcPts val="540"/>
                        </a:spcBef>
                      </a:pPr>
                      <a:r>
                        <a:rPr sz="2400" dirty="0">
                          <a:latin typeface="Arial"/>
                          <a:cs typeface="Arial"/>
                        </a:rPr>
                        <a:t>3</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R="205740" algn="ctr">
                        <a:lnSpc>
                          <a:spcPct val="100000"/>
                        </a:lnSpc>
                        <a:spcBef>
                          <a:spcPts val="540"/>
                        </a:spcBef>
                      </a:pPr>
                      <a:r>
                        <a:rPr sz="2400" dirty="0">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pic>
        <p:nvPicPr>
          <p:cNvPr id="8194" name="Picture 2">
            <a:extLst>
              <a:ext uri="{FF2B5EF4-FFF2-40B4-BE49-F238E27FC236}">
                <a16:creationId xmlns:a16="http://schemas.microsoft.com/office/drawing/2014/main" id="{4C7BD9D2-C7C7-4963-94B4-5B532C6C8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850" y="4101086"/>
            <a:ext cx="3384582" cy="2673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5">
            <a:extLst>
              <a:ext uri="{FF2B5EF4-FFF2-40B4-BE49-F238E27FC236}">
                <a16:creationId xmlns:a16="http://schemas.microsoft.com/office/drawing/2014/main" id="{0923F841-4D68-42EB-A156-DC697F47536D}"/>
              </a:ext>
            </a:extLst>
          </p:cNvPr>
          <p:cNvGraphicFramePr>
            <a:graphicFrameLocks noGrp="1"/>
          </p:cNvGraphicFramePr>
          <p:nvPr>
            <p:extLst>
              <p:ext uri="{D42A27DB-BD31-4B8C-83A1-F6EECF244321}">
                <p14:modId xmlns:p14="http://schemas.microsoft.com/office/powerpoint/2010/main" val="1786116314"/>
              </p:ext>
            </p:extLst>
          </p:nvPr>
        </p:nvGraphicFramePr>
        <p:xfrm>
          <a:off x="7668344" y="3012101"/>
          <a:ext cx="1211746" cy="1211746"/>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tblGrid>
              <a:tr h="605873">
                <a:tc>
                  <a:txBody>
                    <a:bodyPr/>
                    <a:lstStyle/>
                    <a:p>
                      <a:pPr marR="205740" algn="ctr">
                        <a:lnSpc>
                          <a:spcPct val="100000"/>
                        </a:lnSpc>
                        <a:spcBef>
                          <a:spcPts val="540"/>
                        </a:spcBef>
                      </a:pPr>
                      <a:r>
                        <a:rPr lang="en-US" sz="2000" dirty="0">
                          <a:latin typeface="Arial"/>
                          <a:cs typeface="Arial"/>
                        </a:rPr>
                        <a:t>3.3</a:t>
                      </a:r>
                      <a:endParaRPr sz="20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R="205740" algn="ctr">
                        <a:lnSpc>
                          <a:spcPct val="100000"/>
                        </a:lnSpc>
                        <a:spcBef>
                          <a:spcPts val="540"/>
                        </a:spcBef>
                      </a:pPr>
                      <a:r>
                        <a:rPr lang="en-US" sz="2000" dirty="0">
                          <a:latin typeface="Arial"/>
                          <a:cs typeface="Arial"/>
                        </a:rPr>
                        <a:t>5.3</a:t>
                      </a:r>
                      <a:endParaRPr sz="20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R="205740" algn="ctr">
                        <a:lnSpc>
                          <a:spcPct val="100000"/>
                        </a:lnSpc>
                        <a:spcBef>
                          <a:spcPts val="540"/>
                        </a:spcBef>
                      </a:pPr>
                      <a:r>
                        <a:rPr lang="en-US" sz="2400" dirty="0">
                          <a:latin typeface="Arial"/>
                          <a:cs typeface="Arial"/>
                        </a:rPr>
                        <a:t>2</a:t>
                      </a:r>
                      <a:endParaRPr sz="24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R="205740" algn="ctr">
                        <a:lnSpc>
                          <a:spcPct val="100000"/>
                        </a:lnSpc>
                        <a:spcBef>
                          <a:spcPts val="540"/>
                        </a:spcBef>
                      </a:pPr>
                      <a:r>
                        <a:rPr lang="en-US" sz="2400" dirty="0">
                          <a:latin typeface="Arial"/>
                          <a:cs typeface="Arial"/>
                        </a:rPr>
                        <a:t>2</a:t>
                      </a:r>
                      <a:endParaRPr sz="24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cxnSp>
        <p:nvCxnSpPr>
          <p:cNvPr id="7" name="Straight Arrow Connector 6">
            <a:extLst>
              <a:ext uri="{FF2B5EF4-FFF2-40B4-BE49-F238E27FC236}">
                <a16:creationId xmlns:a16="http://schemas.microsoft.com/office/drawing/2014/main" id="{6F2C22C4-082E-4686-B362-D5D5348C8741}"/>
              </a:ext>
            </a:extLst>
          </p:cNvPr>
          <p:cNvCxnSpPr>
            <a:cxnSpLocks/>
            <a:endCxn id="16" idx="1"/>
          </p:cNvCxnSpPr>
          <p:nvPr/>
        </p:nvCxnSpPr>
        <p:spPr bwMode="auto">
          <a:xfrm flipV="1">
            <a:off x="6012160" y="1733423"/>
            <a:ext cx="1656184" cy="1023492"/>
          </a:xfrm>
          <a:prstGeom prst="straightConnector1">
            <a:avLst/>
          </a:prstGeom>
          <a:noFill/>
          <a:ln w="254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CBC32C1C-ECAD-47AA-8D07-9B0C3B7F1BC4}"/>
              </a:ext>
            </a:extLst>
          </p:cNvPr>
          <p:cNvCxnSpPr>
            <a:cxnSpLocks/>
            <a:endCxn id="11" idx="1"/>
          </p:cNvCxnSpPr>
          <p:nvPr/>
        </p:nvCxnSpPr>
        <p:spPr bwMode="auto">
          <a:xfrm>
            <a:off x="5976111" y="2756914"/>
            <a:ext cx="1692233" cy="861060"/>
          </a:xfrm>
          <a:prstGeom prst="straightConnector1">
            <a:avLst/>
          </a:prstGeom>
          <a:noFill/>
          <a:ln w="25400" cap="flat" cmpd="sng" algn="ctr">
            <a:solidFill>
              <a:schemeClr val="tx1"/>
            </a:solidFill>
            <a:prstDash val="solid"/>
            <a:round/>
            <a:headEnd type="none" w="med" len="med"/>
            <a:tailEnd type="triangle"/>
          </a:ln>
          <a:effectLst/>
        </p:spPr>
      </p:cxnSp>
      <p:sp>
        <p:nvSpPr>
          <p:cNvPr id="18" name="object 14">
            <a:extLst>
              <a:ext uri="{FF2B5EF4-FFF2-40B4-BE49-F238E27FC236}">
                <a16:creationId xmlns:a16="http://schemas.microsoft.com/office/drawing/2014/main" id="{F9FD2B22-9B58-4565-8475-01F6C0450BF6}"/>
              </a:ext>
            </a:extLst>
          </p:cNvPr>
          <p:cNvSpPr txBox="1"/>
          <p:nvPr/>
        </p:nvSpPr>
        <p:spPr>
          <a:xfrm>
            <a:off x="6042257" y="3410051"/>
            <a:ext cx="1523437" cy="291555"/>
          </a:xfrm>
          <a:prstGeom prst="rect">
            <a:avLst/>
          </a:prstGeom>
        </p:spPr>
        <p:txBody>
          <a:bodyPr vert="horz" wrap="square" lIns="0" tIns="0" rIns="0" bIns="0" rtlCol="0">
            <a:spAutoFit/>
          </a:bodyPr>
          <a:lstStyle/>
          <a:p>
            <a:pPr marL="12700" marR="5080">
              <a:lnSpc>
                <a:spcPct val="100699"/>
              </a:lnSpc>
            </a:pPr>
            <a:r>
              <a:rPr lang="en-US" sz="2000" dirty="0">
                <a:latin typeface="Arial"/>
                <a:cs typeface="Arial"/>
              </a:rPr>
              <a:t>avg</a:t>
            </a:r>
            <a:r>
              <a:rPr sz="2000" dirty="0">
                <a:latin typeface="Arial"/>
                <a:cs typeface="Arial"/>
              </a:rPr>
              <a:t> </a:t>
            </a:r>
            <a:r>
              <a:rPr sz="2000" spc="-5" dirty="0">
                <a:latin typeface="Arial"/>
                <a:cs typeface="Arial"/>
              </a:rPr>
              <a:t>pool</a:t>
            </a:r>
            <a:r>
              <a:rPr lang="en-US" sz="2000" spc="-5" dirty="0">
                <a:latin typeface="Arial"/>
                <a:cs typeface="Arial"/>
              </a:rPr>
              <a:t>ing</a:t>
            </a:r>
            <a:endParaRPr sz="2000" dirty="0">
              <a:latin typeface="Arial"/>
              <a:cs typeface="Arial"/>
            </a:endParaRPr>
          </a:p>
        </p:txBody>
      </p:sp>
    </p:spTree>
    <p:extLst>
      <p:ext uri="{BB962C8B-B14F-4D97-AF65-F5344CB8AC3E}">
        <p14:creationId xmlns:p14="http://schemas.microsoft.com/office/powerpoint/2010/main" val="3332692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1C28-6CEA-4FFD-BA6C-51E7EF923507}"/>
              </a:ext>
            </a:extLst>
          </p:cNvPr>
          <p:cNvSpPr>
            <a:spLocks noGrp="1"/>
          </p:cNvSpPr>
          <p:nvPr>
            <p:ph type="title"/>
          </p:nvPr>
        </p:nvSpPr>
        <p:spPr/>
        <p:txBody>
          <a:bodyPr/>
          <a:lstStyle/>
          <a:p>
            <a:r>
              <a:rPr lang="en-US" dirty="0"/>
              <a:t>Overlapping Pooling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27EBFC-6A61-4248-8F81-7D4F52E08F62}"/>
                  </a:ext>
                </a:extLst>
              </p:cNvPr>
              <p:cNvSpPr>
                <a:spLocks noGrp="1"/>
              </p:cNvSpPr>
              <p:nvPr>
                <p:ph idx="1"/>
              </p:nvPr>
            </p:nvSpPr>
            <p:spPr>
              <a:xfrm>
                <a:off x="457200" y="1052736"/>
                <a:ext cx="8435280" cy="2140297"/>
              </a:xfrm>
            </p:spPr>
            <p:txBody>
              <a:bodyPr>
                <a:normAutofit fontScale="70000" lnSpcReduction="20000"/>
              </a:bodyPr>
              <a:lstStyle/>
              <a:p>
                <a:r>
                  <a:rPr lang="en-US" dirty="0"/>
                  <a:t>Input volume: </a:t>
                </a:r>
                <a14:m>
                  <m:oMath xmlns:m="http://schemas.openxmlformats.org/officeDocument/2006/math">
                    <m:r>
                      <a:rPr lang="en-US" b="0" i="1" dirty="0" smtClean="0">
                        <a:latin typeface="Cambria Math" panose="02040503050406030204" pitchFamily="18" charset="0"/>
                      </a:rPr>
                      <m:t>𝑁</m:t>
                    </m:r>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i="1" dirty="0">
                        <a:latin typeface="Cambria Math" panose="02040503050406030204" pitchFamily="18" charset="0"/>
                      </a:rPr>
                      <m:t>×</m:t>
                    </m:r>
                    <m:sSub>
                      <m:sSubPr>
                        <m:ctrlPr>
                          <a:rPr lang="en-US" altLang="zh-CN" b="0" i="1" dirty="0" smtClean="0">
                            <a:latin typeface="Cambria Math" panose="02040503050406030204" pitchFamily="18" charset="0"/>
                          </a:rPr>
                        </m:ctrlPr>
                      </m:sSubPr>
                      <m:e>
                        <m:r>
                          <m:rPr>
                            <m:sty m:val="p"/>
                          </m:rPr>
                          <a:rPr lang="en-US" altLang="zh-CN" b="0" i="1" dirty="0">
                            <a:latin typeface="Cambria Math" panose="02040503050406030204" pitchFamily="18" charset="0"/>
                          </a:rPr>
                          <m:t>D</m:t>
                        </m:r>
                      </m:e>
                      <m:sub>
                        <m:r>
                          <a:rPr lang="en-US" altLang="zh-CN" b="0" i="1" dirty="0" smtClean="0">
                            <a:latin typeface="Cambria Math" panose="02040503050406030204" pitchFamily="18" charset="0"/>
                          </a:rPr>
                          <m:t>1</m:t>
                        </m:r>
                      </m:sub>
                    </m:sSub>
                  </m:oMath>
                </a14:m>
                <a:endParaRPr lang="en-US" dirty="0"/>
              </a:p>
              <a:p>
                <a:r>
                  <a:rPr lang="en-US" altLang="zh-CN" dirty="0"/>
                  <a:t>A </a:t>
                </a:r>
                <a14:m>
                  <m:oMath xmlns:m="http://schemas.openxmlformats.org/officeDocument/2006/math">
                    <m:r>
                      <a:rPr lang="en-US" b="0" i="1" dirty="0" smtClean="0">
                        <a:latin typeface="Cambria Math" panose="02040503050406030204" pitchFamily="18" charset="0"/>
                      </a:rPr>
                      <m:t>3</m:t>
                    </m:r>
                    <m:r>
                      <a:rPr lang="en-US" b="0" i="1" dirty="0" smtClean="0">
                        <a:latin typeface="Cambria Math" panose="02040503050406030204" pitchFamily="18" charset="0"/>
                      </a:rPr>
                      <m:t>×</m:t>
                    </m:r>
                    <m:r>
                      <a:rPr lang="en-US" b="0" i="1" dirty="0" smtClean="0">
                        <a:latin typeface="Cambria Math" panose="02040503050406030204" pitchFamily="18" charset="0"/>
                      </a:rPr>
                      <m:t>3</m:t>
                    </m:r>
                  </m:oMath>
                </a14:m>
                <a:r>
                  <a:rPr lang="en-US" dirty="0"/>
                  <a:t> pooling filter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a:t>
                </a:r>
              </a:p>
              <a:p>
                <a:r>
                  <a:rPr lang="en-US" dirty="0"/>
                  <a:t>Output volume: </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b="0" i="1" dirty="0" smtClean="0">
                        <a:latin typeface="Cambria Math" panose="02040503050406030204" pitchFamily="18" charset="0"/>
                      </a:rPr>
                      <m:t>−</m:t>
                    </m:r>
                    <m:r>
                      <a:rPr lang="en-US" b="0" i="1" dirty="0" smtClean="0">
                        <a:latin typeface="Cambria Math" panose="02040503050406030204" pitchFamily="18" charset="0"/>
                      </a:rPr>
                      <m:t>2</m:t>
                    </m:r>
                    <m:r>
                      <a:rPr lang="en-US" b="0" i="1" dirty="0" smtClean="0">
                        <a:latin typeface="Cambria Math" panose="02040503050406030204" pitchFamily="18" charset="0"/>
                      </a:rPr>
                      <m:t>)×(</m:t>
                    </m:r>
                    <m:r>
                      <a:rPr lang="en-US" i="1" dirty="0">
                        <a:latin typeface="Cambria Math" panose="02040503050406030204" pitchFamily="18" charset="0"/>
                      </a:rPr>
                      <m:t>𝑁</m:t>
                    </m:r>
                    <m:r>
                      <a:rPr lang="en-US" i="1" dirty="0">
                        <a:latin typeface="Cambria Math" panose="02040503050406030204" pitchFamily="18" charset="0"/>
                      </a:rPr>
                      <m:t>−</m:t>
                    </m:r>
                    <m:r>
                      <a:rPr lang="en-US" i="1" dirty="0">
                        <a:latin typeface="Cambria Math" panose="02040503050406030204" pitchFamily="18" charset="0"/>
                      </a:rPr>
                      <m:t>2</m:t>
                    </m:r>
                    <m:r>
                      <a:rPr lang="en-US" i="1" dirty="0">
                        <a:latin typeface="Cambria Math" panose="02040503050406030204" pitchFamily="18" charset="0"/>
                      </a:rPr>
                      <m:t>)×</m:t>
                    </m:r>
                    <m:sSub>
                      <m:sSubPr>
                        <m:ctrlPr>
                          <a:rPr lang="en-US" altLang="zh-CN" i="1" dirty="0">
                            <a:latin typeface="Cambria Math" panose="02040503050406030204" pitchFamily="18" charset="0"/>
                          </a:rPr>
                        </m:ctrlPr>
                      </m:sSubPr>
                      <m:e>
                        <m:r>
                          <m:rPr>
                            <m:sty m:val="p"/>
                          </m:rPr>
                          <a:rPr lang="en-US" altLang="zh-CN" i="1" dirty="0">
                            <a:latin typeface="Cambria Math" panose="02040503050406030204" pitchFamily="18" charset="0"/>
                          </a:rPr>
                          <m:t>D</m:t>
                        </m:r>
                      </m:e>
                      <m:sub>
                        <m:r>
                          <a:rPr lang="en-US" altLang="zh-CN" i="1" dirty="0">
                            <a:latin typeface="Cambria Math" panose="02040503050406030204" pitchFamily="18" charset="0"/>
                          </a:rPr>
                          <m:t>1</m:t>
                        </m:r>
                      </m:sub>
                    </m:sSub>
                  </m:oMath>
                </a14:m>
                <a:r>
                  <a:rPr lang="en-US" dirty="0"/>
                  <a:t>(since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3</m:t>
                        </m:r>
                      </m:e>
                    </m:d>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2</m:t>
                    </m:r>
                  </m:oMath>
                </a14:m>
                <a:r>
                  <a:rPr lang="en-US" dirty="0"/>
                  <a:t>)</a:t>
                </a:r>
              </a:p>
              <a:p>
                <a:pPr lvl="1"/>
                <a:r>
                  <a:rPr lang="en-US" dirty="0"/>
                  <a:t>In practice, it is more common to have </a:t>
                </a:r>
                <a14:m>
                  <m:oMath xmlns:m="http://schemas.openxmlformats.org/officeDocument/2006/math">
                    <m:r>
                      <a:rPr lang="en-US" i="1" spc="-5" smtClean="0">
                        <a:latin typeface="Cambria Math" panose="02040503050406030204" pitchFamily="18" charset="0"/>
                        <a:cs typeface="Arial"/>
                      </a:rPr>
                      <m:t>𝐹</m:t>
                    </m:r>
                    <m:r>
                      <a:rPr lang="en-US" i="1" spc="-5" smtClean="0">
                        <a:latin typeface="Cambria Math" panose="02040503050406030204" pitchFamily="18" charset="0"/>
                        <a:cs typeface="Arial"/>
                      </a:rPr>
                      <m:t>=</m:t>
                    </m:r>
                    <m:r>
                      <a:rPr lang="en-US" i="1" spc="-5" smtClean="0">
                        <a:latin typeface="Cambria Math" panose="02040503050406030204" pitchFamily="18" charset="0"/>
                        <a:cs typeface="Arial"/>
                      </a:rPr>
                      <m:t>3</m:t>
                    </m:r>
                    <m:r>
                      <a:rPr lang="en-US" i="1" spc="-5" smtClean="0">
                        <a:latin typeface="Cambria Math" panose="02040503050406030204" pitchFamily="18" charset="0"/>
                        <a:cs typeface="Arial"/>
                      </a:rPr>
                      <m:t>, </m:t>
                    </m:r>
                    <m:r>
                      <a:rPr lang="en-US" i="1" spc="-5" smtClean="0">
                        <a:latin typeface="Cambria Math" panose="02040503050406030204" pitchFamily="18" charset="0"/>
                        <a:cs typeface="Arial"/>
                      </a:rPr>
                      <m:t>𝑆</m:t>
                    </m:r>
                    <m:r>
                      <a:rPr lang="en-US" i="1" spc="-5" smtClean="0">
                        <a:latin typeface="Cambria Math" panose="02040503050406030204" pitchFamily="18" charset="0"/>
                        <a:cs typeface="Arial"/>
                      </a:rPr>
                      <m:t>=</m:t>
                    </m:r>
                    <m:r>
                      <a:rPr lang="en-US" i="1" spc="-5" smtClean="0">
                        <a:latin typeface="Cambria Math" panose="02040503050406030204" pitchFamily="18" charset="0"/>
                        <a:cs typeface="Arial"/>
                      </a:rPr>
                      <m:t>2</m:t>
                    </m:r>
                  </m:oMath>
                </a14:m>
                <a:r>
                  <a:rPr lang="en-US" dirty="0"/>
                  <a:t> for overlapping pooling</a:t>
                </a:r>
              </a:p>
            </p:txBody>
          </p:sp>
        </mc:Choice>
        <mc:Fallback xmlns="">
          <p:sp>
            <p:nvSpPr>
              <p:cNvPr id="3" name="Content Placeholder 2">
                <a:extLst>
                  <a:ext uri="{FF2B5EF4-FFF2-40B4-BE49-F238E27FC236}">
                    <a16:creationId xmlns:a16="http://schemas.microsoft.com/office/drawing/2014/main" id="{BB27EBFC-6A61-4248-8F81-7D4F52E08F62}"/>
                  </a:ext>
                </a:extLst>
              </p:cNvPr>
              <p:cNvSpPr>
                <a:spLocks noGrp="1" noRot="1" noChangeAspect="1" noMove="1" noResize="1" noEditPoints="1" noAdjustHandles="1" noChangeArrowheads="1" noChangeShapeType="1" noTextEdit="1"/>
              </p:cNvSpPr>
              <p:nvPr>
                <p:ph idx="1"/>
              </p:nvPr>
            </p:nvSpPr>
            <p:spPr>
              <a:xfrm>
                <a:off x="457200" y="1052736"/>
                <a:ext cx="8435280" cy="2140297"/>
              </a:xfrm>
              <a:blipFill>
                <a:blip r:embed="rId3"/>
                <a:stretch>
                  <a:fillRect l="-795" t="-4843" r="-72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9D7B2C-006B-4842-8058-15EAC805B566}"/>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graphicFrame>
        <p:nvGraphicFramePr>
          <p:cNvPr id="6" name="Table 5">
            <a:extLst>
              <a:ext uri="{FF2B5EF4-FFF2-40B4-BE49-F238E27FC236}">
                <a16:creationId xmlns:a16="http://schemas.microsoft.com/office/drawing/2014/main" id="{69C27498-7B74-4494-92F0-53D8A0C0865A}"/>
              </a:ext>
            </a:extLst>
          </p:cNvPr>
          <p:cNvGraphicFramePr>
            <a:graphicFrameLocks noGrp="1"/>
          </p:cNvGraphicFramePr>
          <p:nvPr>
            <p:extLst>
              <p:ext uri="{D42A27DB-BD31-4B8C-83A1-F6EECF244321}">
                <p14:modId xmlns:p14="http://schemas.microsoft.com/office/powerpoint/2010/main" val="4225967976"/>
              </p:ext>
            </p:extLst>
          </p:nvPr>
        </p:nvGraphicFramePr>
        <p:xfrm>
          <a:off x="760126" y="3068961"/>
          <a:ext cx="3688045" cy="3678770"/>
        </p:xfrm>
        <a:graphic>
          <a:graphicData uri="http://schemas.openxmlformats.org/drawingml/2006/table">
            <a:tbl>
              <a:tblPr firstRow="1" bandRow="1">
                <a:tableStyleId>{5940675A-B579-460E-94D1-54222C63F5DA}</a:tableStyleId>
              </a:tblPr>
              <a:tblGrid>
                <a:gridCol w="737609">
                  <a:extLst>
                    <a:ext uri="{9D8B030D-6E8A-4147-A177-3AD203B41FA5}">
                      <a16:colId xmlns:a16="http://schemas.microsoft.com/office/drawing/2014/main" val="20000"/>
                    </a:ext>
                  </a:extLst>
                </a:gridCol>
                <a:gridCol w="737609">
                  <a:extLst>
                    <a:ext uri="{9D8B030D-6E8A-4147-A177-3AD203B41FA5}">
                      <a16:colId xmlns:a16="http://schemas.microsoft.com/office/drawing/2014/main" val="20001"/>
                    </a:ext>
                  </a:extLst>
                </a:gridCol>
                <a:gridCol w="737609">
                  <a:extLst>
                    <a:ext uri="{9D8B030D-6E8A-4147-A177-3AD203B41FA5}">
                      <a16:colId xmlns:a16="http://schemas.microsoft.com/office/drawing/2014/main" val="20002"/>
                    </a:ext>
                  </a:extLst>
                </a:gridCol>
                <a:gridCol w="737609">
                  <a:extLst>
                    <a:ext uri="{9D8B030D-6E8A-4147-A177-3AD203B41FA5}">
                      <a16:colId xmlns:a16="http://schemas.microsoft.com/office/drawing/2014/main" val="20003"/>
                    </a:ext>
                  </a:extLst>
                </a:gridCol>
                <a:gridCol w="737609">
                  <a:extLst>
                    <a:ext uri="{9D8B030D-6E8A-4147-A177-3AD203B41FA5}">
                      <a16:colId xmlns:a16="http://schemas.microsoft.com/office/drawing/2014/main" val="20004"/>
                    </a:ext>
                  </a:extLst>
                </a:gridCol>
              </a:tblGrid>
              <a:tr h="735754">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extLst>
                  <a:ext uri="{0D108BD9-81ED-4DB2-BD59-A6C34878D82A}">
                    <a16:rowId xmlns:a16="http://schemas.microsoft.com/office/drawing/2014/main" val="10000"/>
                  </a:ext>
                </a:extLst>
              </a:tr>
              <a:tr h="735754">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9</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5</a:t>
                      </a:r>
                    </a:p>
                  </a:txBody>
                  <a:tcPr anchor="ctr">
                    <a:noFill/>
                  </a:tcPr>
                </a:tc>
                <a:extLst>
                  <a:ext uri="{0D108BD9-81ED-4DB2-BD59-A6C34878D82A}">
                    <a16:rowId xmlns:a16="http://schemas.microsoft.com/office/drawing/2014/main" val="10001"/>
                  </a:ext>
                </a:extLst>
              </a:tr>
              <a:tr h="735754">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extLst>
                  <a:ext uri="{0D108BD9-81ED-4DB2-BD59-A6C34878D82A}">
                    <a16:rowId xmlns:a16="http://schemas.microsoft.com/office/drawing/2014/main" val="10002"/>
                  </a:ext>
                </a:extLst>
              </a:tr>
              <a:tr h="735754">
                <a:tc>
                  <a:txBody>
                    <a:bodyPr/>
                    <a:lstStyle/>
                    <a:p>
                      <a:pPr algn="ctr"/>
                      <a:r>
                        <a:rPr lang="en-US" sz="3200" dirty="0">
                          <a:latin typeface="Century Schoolbook" charset="0"/>
                          <a:ea typeface="Century Schoolbook" charset="0"/>
                          <a:cs typeface="Century Schoolbook" charset="0"/>
                        </a:rPr>
                        <a:t>8</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5</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0</a:t>
                      </a:r>
                    </a:p>
                  </a:txBody>
                  <a:tcPr anchor="ctr">
                    <a:noFill/>
                  </a:tcPr>
                </a:tc>
                <a:extLst>
                  <a:ext uri="{0D108BD9-81ED-4DB2-BD59-A6C34878D82A}">
                    <a16:rowId xmlns:a16="http://schemas.microsoft.com/office/drawing/2014/main" val="10003"/>
                  </a:ext>
                </a:extLst>
              </a:tr>
              <a:tr h="735754">
                <a:tc>
                  <a:txBody>
                    <a:bodyPr/>
                    <a:lstStyle/>
                    <a:p>
                      <a:pPr algn="ctr"/>
                      <a:r>
                        <a:rPr lang="en-US" sz="3200" dirty="0">
                          <a:latin typeface="Century Schoolbook" charset="0"/>
                          <a:ea typeface="Century Schoolbook" charset="0"/>
                          <a:cs typeface="Century Schoolbook" charset="0"/>
                        </a:rPr>
                        <a:t>5</a:t>
                      </a:r>
                    </a:p>
                  </a:txBody>
                  <a:tcPr anchor="ctr">
                    <a:noFill/>
                  </a:tcPr>
                </a:tc>
                <a:tc>
                  <a:txBody>
                    <a:bodyPr/>
                    <a:lstStyle/>
                    <a:p>
                      <a:pPr algn="ctr"/>
                      <a:r>
                        <a:rPr lang="en-US" sz="3200" dirty="0">
                          <a:latin typeface="Century Schoolbook" charset="0"/>
                          <a:ea typeface="Century Schoolbook" charset="0"/>
                          <a:cs typeface="Century Schoolbook" charset="0"/>
                        </a:rPr>
                        <a:t>6</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9</a:t>
                      </a:r>
                    </a:p>
                  </a:txBody>
                  <a:tcPr anchor="ctr">
                    <a:no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85A611A6-B1A7-4FF1-BCEA-BE5E7725CA34}"/>
              </a:ext>
            </a:extLst>
          </p:cNvPr>
          <p:cNvGraphicFramePr>
            <a:graphicFrameLocks noGrp="1"/>
          </p:cNvGraphicFramePr>
          <p:nvPr>
            <p:extLst>
              <p:ext uri="{D42A27DB-BD31-4B8C-83A1-F6EECF244321}">
                <p14:modId xmlns:p14="http://schemas.microsoft.com/office/powerpoint/2010/main" val="1824765708"/>
              </p:ext>
            </p:extLst>
          </p:nvPr>
        </p:nvGraphicFramePr>
        <p:xfrm>
          <a:off x="6394885" y="3805452"/>
          <a:ext cx="2209563" cy="2205786"/>
        </p:xfrm>
        <a:graphic>
          <a:graphicData uri="http://schemas.openxmlformats.org/drawingml/2006/table">
            <a:tbl>
              <a:tblPr firstRow="1" bandRow="1">
                <a:tableStyleId>{5940675A-B579-460E-94D1-54222C63F5DA}</a:tableStyleId>
              </a:tblPr>
              <a:tblGrid>
                <a:gridCol w="736521">
                  <a:extLst>
                    <a:ext uri="{9D8B030D-6E8A-4147-A177-3AD203B41FA5}">
                      <a16:colId xmlns:a16="http://schemas.microsoft.com/office/drawing/2014/main" val="20000"/>
                    </a:ext>
                  </a:extLst>
                </a:gridCol>
                <a:gridCol w="736521">
                  <a:extLst>
                    <a:ext uri="{9D8B030D-6E8A-4147-A177-3AD203B41FA5}">
                      <a16:colId xmlns:a16="http://schemas.microsoft.com/office/drawing/2014/main" val="20001"/>
                    </a:ext>
                  </a:extLst>
                </a:gridCol>
                <a:gridCol w="736521">
                  <a:extLst>
                    <a:ext uri="{9D8B030D-6E8A-4147-A177-3AD203B41FA5}">
                      <a16:colId xmlns:a16="http://schemas.microsoft.com/office/drawing/2014/main" val="20002"/>
                    </a:ext>
                  </a:extLst>
                </a:gridCol>
              </a:tblGrid>
              <a:tr h="735262">
                <a:tc>
                  <a:txBody>
                    <a:bodyPr/>
                    <a:lstStyle/>
                    <a:p>
                      <a:pPr algn="ctr"/>
                      <a:r>
                        <a:rPr lang="en-US" sz="2800" dirty="0">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5</a:t>
                      </a:r>
                    </a:p>
                  </a:txBody>
                  <a:tcPr anchor="ctr">
                    <a:noFill/>
                  </a:tcPr>
                </a:tc>
                <a:extLst>
                  <a:ext uri="{0D108BD9-81ED-4DB2-BD59-A6C34878D82A}">
                    <a16:rowId xmlns:a16="http://schemas.microsoft.com/office/drawing/2014/main" val="10000"/>
                  </a:ext>
                </a:extLst>
              </a:tr>
              <a:tr h="735262">
                <a:tc>
                  <a:txBody>
                    <a:bodyPr/>
                    <a:lstStyle/>
                    <a:p>
                      <a:pPr algn="ctr"/>
                      <a:r>
                        <a:rPr lang="en-US" sz="2800" dirty="0">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5</a:t>
                      </a:r>
                    </a:p>
                  </a:txBody>
                  <a:tcPr anchor="ctr">
                    <a:noFill/>
                  </a:tcPr>
                </a:tc>
                <a:extLst>
                  <a:ext uri="{0D108BD9-81ED-4DB2-BD59-A6C34878D82A}">
                    <a16:rowId xmlns:a16="http://schemas.microsoft.com/office/drawing/2014/main" val="10001"/>
                  </a:ext>
                </a:extLst>
              </a:tr>
              <a:tr h="735262">
                <a:tc>
                  <a:txBody>
                    <a:bodyPr/>
                    <a:lstStyle/>
                    <a:p>
                      <a:pPr algn="ctr"/>
                      <a:r>
                        <a:rPr lang="en-US" sz="2800" dirty="0">
                          <a:latin typeface="+mn-lt"/>
                          <a:ea typeface="Century Schoolbook" charset="0"/>
                          <a:cs typeface="Century Schoolbook" charset="0"/>
                        </a:rPr>
                        <a:t>8</a:t>
                      </a:r>
                    </a:p>
                  </a:txBody>
                  <a:tcPr anchor="ctr">
                    <a:noFill/>
                  </a:tcPr>
                </a:tc>
                <a:tc>
                  <a:txBody>
                    <a:bodyPr/>
                    <a:lstStyle/>
                    <a:p>
                      <a:pPr algn="ctr"/>
                      <a:r>
                        <a:rPr lang="en-US" sz="3200" dirty="0">
                          <a:solidFill>
                            <a:schemeClr val="tx1"/>
                          </a:solidFill>
                          <a:latin typeface="+mn-lt"/>
                          <a:ea typeface="Century Schoolbook" charset="0"/>
                          <a:cs typeface="Century Schoolbook" charset="0"/>
                        </a:rPr>
                        <a:t>6</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extLst>
                  <a:ext uri="{0D108BD9-81ED-4DB2-BD59-A6C34878D82A}">
                    <a16:rowId xmlns:a16="http://schemas.microsoft.com/office/drawing/2014/main" val="10002"/>
                  </a:ext>
                </a:extLst>
              </a:tr>
            </a:tbl>
          </a:graphicData>
        </a:graphic>
      </p:graphicFrame>
      <p:sp>
        <p:nvSpPr>
          <p:cNvPr id="8" name="Rectangle 7">
            <a:extLst>
              <a:ext uri="{FF2B5EF4-FFF2-40B4-BE49-F238E27FC236}">
                <a16:creationId xmlns:a16="http://schemas.microsoft.com/office/drawing/2014/main" id="{04EEC231-48E8-46B6-BA7F-6B2DC5CBD037}"/>
              </a:ext>
            </a:extLst>
          </p:cNvPr>
          <p:cNvSpPr/>
          <p:nvPr/>
        </p:nvSpPr>
        <p:spPr>
          <a:xfrm>
            <a:off x="760126" y="3068961"/>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1BC218-FB38-4B17-AE9F-AE457965CD14}"/>
              </a:ext>
            </a:extLst>
          </p:cNvPr>
          <p:cNvSpPr/>
          <p:nvPr/>
        </p:nvSpPr>
        <p:spPr>
          <a:xfrm>
            <a:off x="1495914" y="3068961"/>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986B4B-7E36-45BE-BDF6-26B33073B21C}"/>
              </a:ext>
            </a:extLst>
          </p:cNvPr>
          <p:cNvSpPr/>
          <p:nvPr/>
        </p:nvSpPr>
        <p:spPr>
          <a:xfrm>
            <a:off x="2236254" y="3068960"/>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7A79DF-CF20-48F6-BD64-0459347F16C5}"/>
              </a:ext>
            </a:extLst>
          </p:cNvPr>
          <p:cNvSpPr/>
          <p:nvPr/>
        </p:nvSpPr>
        <p:spPr>
          <a:xfrm>
            <a:off x="755576" y="3805453"/>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3B526C-F27A-4500-957A-F44F15A59170}"/>
              </a:ext>
            </a:extLst>
          </p:cNvPr>
          <p:cNvSpPr/>
          <p:nvPr/>
        </p:nvSpPr>
        <p:spPr>
          <a:xfrm>
            <a:off x="1491364" y="3805453"/>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6EA955-13E8-4789-85EE-9E3C0EC1516B}"/>
              </a:ext>
            </a:extLst>
          </p:cNvPr>
          <p:cNvSpPr/>
          <p:nvPr/>
        </p:nvSpPr>
        <p:spPr>
          <a:xfrm>
            <a:off x="2222602" y="3805453"/>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341366-8785-4E71-A7D2-EEA6BC6C70B5}"/>
              </a:ext>
            </a:extLst>
          </p:cNvPr>
          <p:cNvSpPr/>
          <p:nvPr/>
        </p:nvSpPr>
        <p:spPr>
          <a:xfrm>
            <a:off x="762401" y="4540099"/>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B4B26E0-DA35-46CF-8312-D2239E559CB5}"/>
              </a:ext>
            </a:extLst>
          </p:cNvPr>
          <p:cNvSpPr/>
          <p:nvPr/>
        </p:nvSpPr>
        <p:spPr>
          <a:xfrm>
            <a:off x="1482262" y="4538252"/>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004D47-C487-4110-A186-DEF27638BF07}"/>
              </a:ext>
            </a:extLst>
          </p:cNvPr>
          <p:cNvSpPr/>
          <p:nvPr/>
        </p:nvSpPr>
        <p:spPr>
          <a:xfrm>
            <a:off x="2232841" y="4534558"/>
            <a:ext cx="2216467" cy="2209479"/>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F971E5-7499-4767-8033-AF19DE6909EB}"/>
              </a:ext>
            </a:extLst>
          </p:cNvPr>
          <p:cNvSpPr txBox="1"/>
          <p:nvPr/>
        </p:nvSpPr>
        <p:spPr>
          <a:xfrm>
            <a:off x="4477694" y="4171852"/>
            <a:ext cx="2286000" cy="634533"/>
          </a:xfrm>
          <a:prstGeom prst="rect">
            <a:avLst/>
          </a:prstGeom>
          <a:noFill/>
        </p:spPr>
        <p:txBody>
          <a:bodyPr wrap="square">
            <a:spAutoFit/>
          </a:bodyPr>
          <a:lstStyle/>
          <a:p>
            <a:pPr marL="12700" marR="5080">
              <a:lnSpc>
                <a:spcPct val="100699"/>
              </a:lnSpc>
            </a:pPr>
            <a:r>
              <a:rPr lang="en-US" sz="1800" dirty="0">
                <a:latin typeface="Arial"/>
                <a:cs typeface="Arial"/>
              </a:rPr>
              <a:t>max </a:t>
            </a:r>
            <a:r>
              <a:rPr lang="en-US" sz="1800" spc="-5" dirty="0">
                <a:latin typeface="Arial"/>
                <a:cs typeface="Arial"/>
              </a:rPr>
              <a:t>pool w. 3x3</a:t>
            </a:r>
            <a:r>
              <a:rPr lang="en-US" sz="1800" spc="-30" dirty="0">
                <a:latin typeface="Arial"/>
                <a:cs typeface="Arial"/>
              </a:rPr>
              <a:t> </a:t>
            </a:r>
          </a:p>
          <a:p>
            <a:pPr marL="12700" marR="5080">
              <a:lnSpc>
                <a:spcPct val="100699"/>
              </a:lnSpc>
            </a:pPr>
            <a:r>
              <a:rPr lang="en-US" sz="1800" spc="-5" dirty="0">
                <a:latin typeface="Arial"/>
                <a:cs typeface="Arial"/>
              </a:rPr>
              <a:t>filter and stride</a:t>
            </a:r>
            <a:r>
              <a:rPr lang="en-US" sz="1800" spc="-60" dirty="0">
                <a:latin typeface="Arial"/>
                <a:cs typeface="Arial"/>
              </a:rPr>
              <a:t> </a:t>
            </a:r>
            <a:r>
              <a:rPr lang="en-US" sz="1800" spc="-5" dirty="0">
                <a:latin typeface="Arial"/>
                <a:cs typeface="Arial"/>
              </a:rPr>
              <a:t>1</a:t>
            </a:r>
            <a:endParaRPr lang="en-US" sz="1800" dirty="0">
              <a:latin typeface="Arial"/>
              <a:cs typeface="Arial"/>
            </a:endParaRPr>
          </a:p>
        </p:txBody>
      </p:sp>
      <p:cxnSp>
        <p:nvCxnSpPr>
          <p:cNvPr id="24" name="Straight Arrow Connector 23">
            <a:extLst>
              <a:ext uri="{FF2B5EF4-FFF2-40B4-BE49-F238E27FC236}">
                <a16:creationId xmlns:a16="http://schemas.microsoft.com/office/drawing/2014/main" id="{099F157B-CBA8-44C3-8590-4E97D400BF17}"/>
              </a:ext>
            </a:extLst>
          </p:cNvPr>
          <p:cNvCxnSpPr>
            <a:cxnSpLocks/>
          </p:cNvCxnSpPr>
          <p:nvPr/>
        </p:nvCxnSpPr>
        <p:spPr bwMode="auto">
          <a:xfrm flipV="1">
            <a:off x="4523980" y="4970380"/>
            <a:ext cx="1844147" cy="1"/>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3183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F5B0-035F-4ECD-9C70-34BCE787D5C7}"/>
              </a:ext>
            </a:extLst>
          </p:cNvPr>
          <p:cNvSpPr>
            <a:spLocks noGrp="1"/>
          </p:cNvSpPr>
          <p:nvPr>
            <p:ph type="title"/>
          </p:nvPr>
        </p:nvSpPr>
        <p:spPr/>
        <p:txBody>
          <a:bodyPr/>
          <a:lstStyle/>
          <a:p>
            <a:r>
              <a:rPr lang="en-US" dirty="0"/>
              <a:t>FC Layer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CCD2FD-D1D8-4985-BB75-E414575B7CE8}"/>
                  </a:ext>
                </a:extLst>
              </p:cNvPr>
              <p:cNvSpPr>
                <a:spLocks noGrp="1"/>
              </p:cNvSpPr>
              <p:nvPr>
                <p:ph idx="1"/>
              </p:nvPr>
            </p:nvSpPr>
            <p:spPr>
              <a:xfrm>
                <a:off x="457200" y="1143000"/>
                <a:ext cx="8229600" cy="1781944"/>
              </a:xfrm>
            </p:spPr>
            <p:txBody>
              <a:bodyPr>
                <a:normAutofit fontScale="92500" lnSpcReduction="10000"/>
              </a:bodyPr>
              <a:lstStyle/>
              <a:p>
                <a:r>
                  <a:rPr lang="en-US" sz="3200" spc="-5" dirty="0">
                    <a:latin typeface="Arial"/>
                    <a:cs typeface="Arial"/>
                  </a:rPr>
                  <a:t>Contains neurons that connect to the entire input volume w. </a:t>
                </a:r>
                <a:r>
                  <a:rPr lang="en-US" dirty="0">
                    <a:latin typeface="Arial"/>
                    <a:cs typeface="Arial"/>
                  </a:rPr>
                  <a:t>no weight sharing</a:t>
                </a:r>
              </a:p>
              <a:p>
                <a:pPr lvl="1"/>
                <a:r>
                  <a:rPr lang="en-US" dirty="0"/>
                  <a:t>No. params for FC layer of size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𝑜𝑢𝑡</m:t>
                        </m:r>
                      </m:sub>
                    </m:sSub>
                  </m:oMath>
                </a14:m>
                <a:r>
                  <a:rPr lang="en-US" dirty="0"/>
                  <a:t> connected to input layer of size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𝑖𝑛</m:t>
                        </m:r>
                      </m:sub>
                    </m:sSub>
                  </m:oMath>
                </a14:m>
                <a:r>
                  <a:rPr lang="en-US" dirty="0"/>
                  <a:t> is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𝑖𝑛</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𝑜𝑢𝑡</m:t>
                        </m:r>
                      </m:sub>
                    </m:sSub>
                  </m:oMath>
                </a14:m>
                <a:endParaRPr lang="en-US" dirty="0"/>
              </a:p>
            </p:txBody>
          </p:sp>
        </mc:Choice>
        <mc:Fallback xmlns="">
          <p:sp>
            <p:nvSpPr>
              <p:cNvPr id="3" name="Content Placeholder 2">
                <a:extLst>
                  <a:ext uri="{FF2B5EF4-FFF2-40B4-BE49-F238E27FC236}">
                    <a16:creationId xmlns:a16="http://schemas.microsoft.com/office/drawing/2014/main" id="{F3CCD2FD-D1D8-4985-BB75-E414575B7CE8}"/>
                  </a:ext>
                </a:extLst>
              </p:cNvPr>
              <p:cNvSpPr>
                <a:spLocks noGrp="1" noRot="1" noChangeAspect="1" noMove="1" noResize="1" noEditPoints="1" noAdjustHandles="1" noChangeArrowheads="1" noChangeShapeType="1" noTextEdit="1"/>
              </p:cNvSpPr>
              <p:nvPr>
                <p:ph idx="1"/>
              </p:nvPr>
            </p:nvSpPr>
            <p:spPr>
              <a:xfrm>
                <a:off x="457200" y="1143000"/>
                <a:ext cx="8229600" cy="1781944"/>
              </a:xfrm>
              <a:blipFill>
                <a:blip r:embed="rId2"/>
                <a:stretch>
                  <a:fillRect l="-1481" t="-7192" r="-2370" b="-445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EC57B9F-1D41-4007-888E-7BD01641747C}"/>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3074" name="Picture 2">
            <a:extLst>
              <a:ext uri="{FF2B5EF4-FFF2-40B4-BE49-F238E27FC236}">
                <a16:creationId xmlns:a16="http://schemas.microsoft.com/office/drawing/2014/main" id="{85C3F78A-6BD5-44BF-8E56-096F15C86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423" y="2909579"/>
            <a:ext cx="6309153" cy="36737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EF300E-2532-49B3-98A1-034BADBD7A16}"/>
              </a:ext>
            </a:extLst>
          </p:cNvPr>
          <p:cNvCxnSpPr>
            <a:cxnSpLocks/>
          </p:cNvCxnSpPr>
          <p:nvPr/>
        </p:nvCxnSpPr>
        <p:spPr bwMode="auto">
          <a:xfrm flipV="1">
            <a:off x="6206593" y="3909484"/>
            <a:ext cx="597655" cy="2058122"/>
          </a:xfrm>
          <a:prstGeom prst="line">
            <a:avLst/>
          </a:prstGeom>
          <a:noFill/>
          <a:ln w="9525" cap="flat" cmpd="sng" algn="ctr">
            <a:solidFill>
              <a:srgbClr val="0070C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B055DF50-8A86-4CBC-9581-92972428BD5F}"/>
              </a:ext>
            </a:extLst>
          </p:cNvPr>
          <p:cNvCxnSpPr>
            <a:cxnSpLocks/>
          </p:cNvCxnSpPr>
          <p:nvPr/>
        </p:nvCxnSpPr>
        <p:spPr bwMode="auto">
          <a:xfrm flipV="1">
            <a:off x="6206593" y="4293096"/>
            <a:ext cx="597655" cy="1674510"/>
          </a:xfrm>
          <a:prstGeom prst="line">
            <a:avLst/>
          </a:prstGeom>
          <a:noFill/>
          <a:ln w="9525" cap="flat" cmpd="sng" algn="ctr">
            <a:solidFill>
              <a:srgbClr val="0070C0"/>
            </a:solidFill>
            <a:prstDash val="solid"/>
            <a:round/>
            <a:headEnd type="none" w="med" len="med"/>
            <a:tailEnd type="none" w="med" len="med"/>
          </a:ln>
          <a:effectLst/>
        </p:spPr>
      </p:cxnSp>
      <p:sp>
        <p:nvSpPr>
          <p:cNvPr id="22" name="Oval 21">
            <a:extLst>
              <a:ext uri="{FF2B5EF4-FFF2-40B4-BE49-F238E27FC236}">
                <a16:creationId xmlns:a16="http://schemas.microsoft.com/office/drawing/2014/main" id="{5B3FFEBC-4B6E-4D53-B0EC-55544FD86521}"/>
              </a:ext>
            </a:extLst>
          </p:cNvPr>
          <p:cNvSpPr/>
          <p:nvPr/>
        </p:nvSpPr>
        <p:spPr bwMode="auto">
          <a:xfrm>
            <a:off x="6132877" y="5967606"/>
            <a:ext cx="147431" cy="125136"/>
          </a:xfrm>
          <a:prstGeom prst="ellipse">
            <a:avLst/>
          </a:prstGeom>
          <a:ln w="12700">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9" name="TextBox 18">
            <a:extLst>
              <a:ext uri="{FF2B5EF4-FFF2-40B4-BE49-F238E27FC236}">
                <a16:creationId xmlns:a16="http://schemas.microsoft.com/office/drawing/2014/main" id="{19109817-56B5-4430-9EBF-D27C864ABC7A}"/>
              </a:ext>
            </a:extLst>
          </p:cNvPr>
          <p:cNvSpPr txBox="1"/>
          <p:nvPr/>
        </p:nvSpPr>
        <p:spPr>
          <a:xfrm>
            <a:off x="6206592" y="5859985"/>
            <a:ext cx="465192" cy="276999"/>
          </a:xfrm>
          <a:prstGeom prst="rect">
            <a:avLst/>
          </a:prstGeom>
          <a:noFill/>
        </p:spPr>
        <p:txBody>
          <a:bodyPr wrap="none" rtlCol="0">
            <a:spAutoFit/>
          </a:bodyPr>
          <a:lstStyle/>
          <a:p>
            <a:r>
              <a:rPr lang="en-US" sz="1200" dirty="0">
                <a:solidFill>
                  <a:schemeClr val="tx2"/>
                </a:solidFill>
              </a:rPr>
              <a:t>bias</a:t>
            </a:r>
            <a:endParaRPr lang="en-SE" sz="1200" dirty="0">
              <a:solidFill>
                <a:schemeClr val="tx2"/>
              </a:solidFill>
            </a:endParaRPr>
          </a:p>
        </p:txBody>
      </p:sp>
    </p:spTree>
    <p:extLst>
      <p:ext uri="{BB962C8B-B14F-4D97-AF65-F5344CB8AC3E}">
        <p14:creationId xmlns:p14="http://schemas.microsoft.com/office/powerpoint/2010/main" val="3674101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E5ED-992E-46E0-8646-713A9C3BE11D}"/>
              </a:ext>
            </a:extLst>
          </p:cNvPr>
          <p:cNvSpPr>
            <a:spLocks noGrp="1"/>
          </p:cNvSpPr>
          <p:nvPr>
            <p:ph type="title"/>
          </p:nvPr>
        </p:nvSpPr>
        <p:spPr/>
        <p:txBody>
          <a:bodyPr/>
          <a:lstStyle/>
          <a:p>
            <a:r>
              <a:rPr lang="en-US" dirty="0"/>
              <a:t>CNN Toy Example</a:t>
            </a:r>
            <a:endParaRPr lang="en-SE" dirty="0"/>
          </a:p>
        </p:txBody>
      </p:sp>
      <p:sp>
        <p:nvSpPr>
          <p:cNvPr id="3" name="Content Placeholder 2">
            <a:extLst>
              <a:ext uri="{FF2B5EF4-FFF2-40B4-BE49-F238E27FC236}">
                <a16:creationId xmlns:a16="http://schemas.microsoft.com/office/drawing/2014/main" id="{DED85847-0CBB-4370-B343-7FD2433DF700}"/>
              </a:ext>
            </a:extLst>
          </p:cNvPr>
          <p:cNvSpPr>
            <a:spLocks noGrp="1"/>
          </p:cNvSpPr>
          <p:nvPr>
            <p:ph idx="1"/>
          </p:nvPr>
        </p:nvSpPr>
        <p:spPr/>
        <p:txBody>
          <a:bodyPr/>
          <a:lstStyle/>
          <a:p>
            <a:r>
              <a:rPr lang="en-US" dirty="0"/>
              <a:t>A CNN with 1 CONV layer and 1 FC layer</a:t>
            </a:r>
            <a:endParaRPr lang="en-SE" dirty="0"/>
          </a:p>
        </p:txBody>
      </p:sp>
      <p:sp>
        <p:nvSpPr>
          <p:cNvPr id="4" name="Slide Number Placeholder 3">
            <a:extLst>
              <a:ext uri="{FF2B5EF4-FFF2-40B4-BE49-F238E27FC236}">
                <a16:creationId xmlns:a16="http://schemas.microsoft.com/office/drawing/2014/main" id="{05FCFA62-8DB8-4658-9E1A-1BAD43814B32}"/>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6" name="Picture 5">
            <a:extLst>
              <a:ext uri="{FF2B5EF4-FFF2-40B4-BE49-F238E27FC236}">
                <a16:creationId xmlns:a16="http://schemas.microsoft.com/office/drawing/2014/main" id="{F8E6DCDD-23DB-45A0-A477-D3432EB60B3E}"/>
              </a:ext>
            </a:extLst>
          </p:cNvPr>
          <p:cNvPicPr>
            <a:picLocks noChangeAspect="1"/>
          </p:cNvPicPr>
          <p:nvPr/>
        </p:nvPicPr>
        <p:blipFill>
          <a:blip r:embed="rId2"/>
          <a:stretch>
            <a:fillRect/>
          </a:stretch>
        </p:blipFill>
        <p:spPr>
          <a:xfrm>
            <a:off x="0" y="2564904"/>
            <a:ext cx="9144000" cy="3648479"/>
          </a:xfrm>
          <a:prstGeom prst="rect">
            <a:avLst/>
          </a:prstGeom>
        </p:spPr>
      </p:pic>
      <p:sp>
        <p:nvSpPr>
          <p:cNvPr id="8" name="TextBox 7">
            <a:extLst>
              <a:ext uri="{FF2B5EF4-FFF2-40B4-BE49-F238E27FC236}">
                <a16:creationId xmlns:a16="http://schemas.microsoft.com/office/drawing/2014/main" id="{1714449D-E7CE-4FB3-8E01-A54CC1005A69}"/>
              </a:ext>
            </a:extLst>
          </p:cNvPr>
          <p:cNvSpPr txBox="1"/>
          <p:nvPr/>
        </p:nvSpPr>
        <p:spPr>
          <a:xfrm>
            <a:off x="1115616" y="6442502"/>
            <a:ext cx="7416824" cy="415498"/>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Huang C, Fan J, Chen X, et al. Divide and slide: Layer-wise refinement for output range analysis of deep neural networks[J]. IEEE Transactions on Computer-Aided Design of Integrated Circuits and Systems, 2020, 39(11): 3323-3335.</a:t>
            </a:r>
            <a:endParaRPr lang="en-SE" sz="1050" dirty="0"/>
          </a:p>
        </p:txBody>
      </p:sp>
    </p:spTree>
    <p:extLst>
      <p:ext uri="{BB962C8B-B14F-4D97-AF65-F5344CB8AC3E}">
        <p14:creationId xmlns:p14="http://schemas.microsoft.com/office/powerpoint/2010/main" val="1038975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CC8-6624-4802-9370-80199F618DAB}"/>
              </a:ext>
            </a:extLst>
          </p:cNvPr>
          <p:cNvSpPr>
            <a:spLocks noGrp="1"/>
          </p:cNvSpPr>
          <p:nvPr>
            <p:ph type="title"/>
          </p:nvPr>
        </p:nvSpPr>
        <p:spPr>
          <a:xfrm>
            <a:off x="468458" y="82881"/>
            <a:ext cx="8229600" cy="868362"/>
          </a:xfrm>
        </p:spPr>
        <p:txBody>
          <a:bodyPr/>
          <a:lstStyle/>
          <a:p>
            <a:r>
              <a:rPr lang="en-US" dirty="0"/>
              <a:t>Filters/Kernels in Computer Vision</a:t>
            </a:r>
            <a:endParaRPr lang="en-SE" dirty="0"/>
          </a:p>
        </p:txBody>
      </p:sp>
      <p:sp>
        <p:nvSpPr>
          <p:cNvPr id="3" name="Content Placeholder 2">
            <a:extLst>
              <a:ext uri="{FF2B5EF4-FFF2-40B4-BE49-F238E27FC236}">
                <a16:creationId xmlns:a16="http://schemas.microsoft.com/office/drawing/2014/main" id="{10094C74-4CF7-4820-87D2-74A461D136B8}"/>
              </a:ext>
            </a:extLst>
          </p:cNvPr>
          <p:cNvSpPr>
            <a:spLocks noGrp="1"/>
          </p:cNvSpPr>
          <p:nvPr>
            <p:ph idx="1"/>
          </p:nvPr>
        </p:nvSpPr>
        <p:spPr>
          <a:xfrm>
            <a:off x="251520" y="764704"/>
            <a:ext cx="8640960" cy="2520280"/>
          </a:xfrm>
        </p:spPr>
        <p:txBody>
          <a:bodyPr>
            <a:normAutofit/>
          </a:bodyPr>
          <a:lstStyle/>
          <a:p>
            <a:r>
              <a:rPr lang="en-US" sz="1800" dirty="0"/>
              <a:t>Convolution operation: we slide (convolve) each filter across the width and height of the input volume and compute dot products between the entries of the filter (kernel) and the input at any position. As we slide the filter over the width and height of the input volume we will produce a 2-dimensional activation map that gives the responses of that filter at every spatial position.</a:t>
            </a:r>
          </a:p>
          <a:p>
            <a:pPr lvl="1"/>
            <a:r>
              <a:rPr lang="en-US" sz="1600" dirty="0"/>
              <a:t>dot product operation: elementwise multiplication of a filter w. corresponding input values, then summing them to generate one output value</a:t>
            </a:r>
          </a:p>
          <a:p>
            <a:pPr lvl="1"/>
            <a:r>
              <a:rPr lang="en-US" sz="1600" dirty="0"/>
              <a:t>Used to extract features for downstream tasks (classification or regression)</a:t>
            </a:r>
          </a:p>
          <a:p>
            <a:endParaRPr lang="en-US" sz="1800" dirty="0"/>
          </a:p>
        </p:txBody>
      </p:sp>
      <p:sp>
        <p:nvSpPr>
          <p:cNvPr id="4" name="Slide Number Placeholder 3">
            <a:extLst>
              <a:ext uri="{FF2B5EF4-FFF2-40B4-BE49-F238E27FC236}">
                <a16:creationId xmlns:a16="http://schemas.microsoft.com/office/drawing/2014/main" id="{B08E2BCB-5233-4190-B97E-549FC3AAB2CE}"/>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pic>
        <p:nvPicPr>
          <p:cNvPr id="18" name="Picture 2">
            <a:extLst>
              <a:ext uri="{FF2B5EF4-FFF2-40B4-BE49-F238E27FC236}">
                <a16:creationId xmlns:a16="http://schemas.microsoft.com/office/drawing/2014/main" id="{03CAA447-1242-4880-A6A3-3EECF0C74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27976"/>
            <a:ext cx="4855840" cy="37465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0C17FFE4-3FAE-458B-894C-90EB584B34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027975"/>
            <a:ext cx="3287473" cy="37368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9C3FA64-934C-4C0B-8A07-CCF982F844E3}"/>
              </a:ext>
            </a:extLst>
          </p:cNvPr>
          <p:cNvPicPr>
            <a:picLocks noChangeAspect="1"/>
          </p:cNvPicPr>
          <p:nvPr/>
        </p:nvPicPr>
        <p:blipFill>
          <a:blip r:embed="rId5"/>
          <a:stretch>
            <a:fillRect/>
          </a:stretch>
        </p:blipFill>
        <p:spPr>
          <a:xfrm>
            <a:off x="1763688" y="5517233"/>
            <a:ext cx="125631" cy="144016"/>
          </a:xfrm>
          <a:prstGeom prst="rect">
            <a:avLst/>
          </a:prstGeom>
        </p:spPr>
      </p:pic>
      <p:pic>
        <p:nvPicPr>
          <p:cNvPr id="21" name="Picture 20">
            <a:extLst>
              <a:ext uri="{FF2B5EF4-FFF2-40B4-BE49-F238E27FC236}">
                <a16:creationId xmlns:a16="http://schemas.microsoft.com/office/drawing/2014/main" id="{4D0E6848-C282-455F-8955-25CEF1654783}"/>
              </a:ext>
            </a:extLst>
          </p:cNvPr>
          <p:cNvPicPr>
            <a:picLocks noChangeAspect="1"/>
          </p:cNvPicPr>
          <p:nvPr/>
        </p:nvPicPr>
        <p:blipFill>
          <a:blip r:embed="rId5"/>
          <a:stretch>
            <a:fillRect/>
          </a:stretch>
        </p:blipFill>
        <p:spPr>
          <a:xfrm>
            <a:off x="1966465" y="5445225"/>
            <a:ext cx="125631" cy="144016"/>
          </a:xfrm>
          <a:prstGeom prst="rect">
            <a:avLst/>
          </a:prstGeom>
        </p:spPr>
      </p:pic>
      <p:pic>
        <p:nvPicPr>
          <p:cNvPr id="22" name="Picture 21">
            <a:extLst>
              <a:ext uri="{FF2B5EF4-FFF2-40B4-BE49-F238E27FC236}">
                <a16:creationId xmlns:a16="http://schemas.microsoft.com/office/drawing/2014/main" id="{D0F4DDFF-2CCC-4D64-B3EC-247E9D968CC0}"/>
              </a:ext>
            </a:extLst>
          </p:cNvPr>
          <p:cNvPicPr>
            <a:picLocks noChangeAspect="1"/>
          </p:cNvPicPr>
          <p:nvPr/>
        </p:nvPicPr>
        <p:blipFill>
          <a:blip r:embed="rId5"/>
          <a:stretch>
            <a:fillRect/>
          </a:stretch>
        </p:blipFill>
        <p:spPr>
          <a:xfrm>
            <a:off x="2183154" y="5373217"/>
            <a:ext cx="125631" cy="144016"/>
          </a:xfrm>
          <a:prstGeom prst="rect">
            <a:avLst/>
          </a:prstGeom>
        </p:spPr>
      </p:pic>
      <p:pic>
        <p:nvPicPr>
          <p:cNvPr id="23" name="Picture 22">
            <a:extLst>
              <a:ext uri="{FF2B5EF4-FFF2-40B4-BE49-F238E27FC236}">
                <a16:creationId xmlns:a16="http://schemas.microsoft.com/office/drawing/2014/main" id="{955A6091-C222-4C86-B848-B007E5410C9D}"/>
              </a:ext>
            </a:extLst>
          </p:cNvPr>
          <p:cNvPicPr>
            <a:picLocks noChangeAspect="1"/>
          </p:cNvPicPr>
          <p:nvPr/>
        </p:nvPicPr>
        <p:blipFill>
          <a:blip r:embed="rId5"/>
          <a:stretch>
            <a:fillRect/>
          </a:stretch>
        </p:blipFill>
        <p:spPr>
          <a:xfrm>
            <a:off x="2389690" y="5295753"/>
            <a:ext cx="125631" cy="144016"/>
          </a:xfrm>
          <a:prstGeom prst="rect">
            <a:avLst/>
          </a:prstGeom>
        </p:spPr>
      </p:pic>
      <p:cxnSp>
        <p:nvCxnSpPr>
          <p:cNvPr id="24" name="Straight Connector 23">
            <a:extLst>
              <a:ext uri="{FF2B5EF4-FFF2-40B4-BE49-F238E27FC236}">
                <a16:creationId xmlns:a16="http://schemas.microsoft.com/office/drawing/2014/main" id="{5C848710-1C95-46ED-B784-DE59A7B86B03}"/>
              </a:ext>
            </a:extLst>
          </p:cNvPr>
          <p:cNvCxnSpPr>
            <a:cxnSpLocks/>
          </p:cNvCxnSpPr>
          <p:nvPr/>
        </p:nvCxnSpPr>
        <p:spPr bwMode="auto">
          <a:xfrm flipH="1">
            <a:off x="3923931" y="5085184"/>
            <a:ext cx="1065604" cy="360040"/>
          </a:xfrm>
          <a:prstGeom prst="line">
            <a:avLst/>
          </a:prstGeom>
          <a:noFill/>
          <a:ln w="19050" cap="flat" cmpd="sng" algn="ctr">
            <a:solidFill>
              <a:srgbClr val="C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F5476B4-6E1D-4CB1-B481-144A7CE17142}"/>
              </a:ext>
            </a:extLst>
          </p:cNvPr>
          <p:cNvCxnSpPr>
            <a:cxnSpLocks/>
          </p:cNvCxnSpPr>
          <p:nvPr/>
        </p:nvCxnSpPr>
        <p:spPr bwMode="auto">
          <a:xfrm flipH="1">
            <a:off x="3923931" y="6093296"/>
            <a:ext cx="1065604" cy="408982"/>
          </a:xfrm>
          <a:prstGeom prst="line">
            <a:avLst/>
          </a:prstGeom>
          <a:noFill/>
          <a:ln w="19050" cap="flat" cmpd="sng" algn="ctr">
            <a:solidFill>
              <a:srgbClr val="C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CB5E05FD-C1ED-41D8-847A-9EB8AAB41922}"/>
              </a:ext>
            </a:extLst>
          </p:cNvPr>
          <p:cNvCxnSpPr>
            <a:cxnSpLocks/>
          </p:cNvCxnSpPr>
          <p:nvPr/>
        </p:nvCxnSpPr>
        <p:spPr bwMode="auto">
          <a:xfrm flipV="1">
            <a:off x="4989535" y="5085184"/>
            <a:ext cx="0" cy="1008112"/>
          </a:xfrm>
          <a:prstGeom prst="line">
            <a:avLst/>
          </a:prstGeom>
          <a:noFill/>
          <a:ln w="19050" cap="flat" cmpd="sng" algn="ctr">
            <a:solidFill>
              <a:srgbClr val="C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E85AB89-D80E-4FBD-9E40-CF1FEBEF755A}"/>
              </a:ext>
            </a:extLst>
          </p:cNvPr>
          <p:cNvCxnSpPr>
            <a:cxnSpLocks/>
          </p:cNvCxnSpPr>
          <p:nvPr/>
        </p:nvCxnSpPr>
        <p:spPr bwMode="auto">
          <a:xfrm flipV="1">
            <a:off x="3930703" y="5439769"/>
            <a:ext cx="0" cy="1062509"/>
          </a:xfrm>
          <a:prstGeom prst="line">
            <a:avLst/>
          </a:prstGeom>
          <a:noFill/>
          <a:ln w="1905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667501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C7AE-F4CE-4983-B590-B0B3D1F4C2D7}"/>
              </a:ext>
            </a:extLst>
          </p:cNvPr>
          <p:cNvSpPr>
            <a:spLocks noGrp="1"/>
          </p:cNvSpPr>
          <p:nvPr>
            <p:ph type="title"/>
          </p:nvPr>
        </p:nvSpPr>
        <p:spPr/>
        <p:txBody>
          <a:bodyPr/>
          <a:lstStyle/>
          <a:p>
            <a:r>
              <a:rPr lang="en-US" sz="3600" dirty="0"/>
              <a:t>No. Params in Each Layer </a:t>
            </a:r>
            <a:endParaRPr lang="en-SE" sz="3600" dirty="0"/>
          </a:p>
        </p:txBody>
      </p:sp>
      <p:sp>
        <p:nvSpPr>
          <p:cNvPr id="4" name="Slide Number Placeholder 3">
            <a:extLst>
              <a:ext uri="{FF2B5EF4-FFF2-40B4-BE49-F238E27FC236}">
                <a16:creationId xmlns:a16="http://schemas.microsoft.com/office/drawing/2014/main" id="{C5623C58-8728-4B13-A1FB-9BB065D1CB8F}"/>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sp>
        <p:nvSpPr>
          <p:cNvPr id="16" name="TextBox 15">
            <a:extLst>
              <a:ext uri="{FF2B5EF4-FFF2-40B4-BE49-F238E27FC236}">
                <a16:creationId xmlns:a16="http://schemas.microsoft.com/office/drawing/2014/main" id="{422C6E11-B9B1-43F3-B3F4-8B732BCDB3DA}"/>
              </a:ext>
            </a:extLst>
          </p:cNvPr>
          <p:cNvSpPr txBox="1"/>
          <p:nvPr/>
        </p:nvSpPr>
        <p:spPr>
          <a:xfrm>
            <a:off x="1619672" y="6578486"/>
            <a:ext cx="5670376" cy="261610"/>
          </a:xfrm>
          <a:prstGeom prst="rect">
            <a:avLst/>
          </a:prstGeom>
          <a:noFill/>
        </p:spPr>
        <p:txBody>
          <a:bodyPr wrap="square">
            <a:spAutoFit/>
          </a:bodyPr>
          <a:lstStyle/>
          <a:p>
            <a:r>
              <a:rPr lang="en-SE" sz="1050" dirty="0"/>
              <a:t>https://stanford.edu/~shervine/teaching/cs-230/cheatsheet-convolutional-neural-networks</a:t>
            </a:r>
          </a:p>
        </p:txBody>
      </p:sp>
      <mc:AlternateContent xmlns:mc="http://schemas.openxmlformats.org/markup-compatibility/2006" xmlns:a14="http://schemas.microsoft.com/office/drawing/2010/main">
        <mc:Choice Requires="a14">
          <p:graphicFrame>
            <p:nvGraphicFramePr>
              <p:cNvPr id="15" name="Table 16">
                <a:extLst>
                  <a:ext uri="{FF2B5EF4-FFF2-40B4-BE49-F238E27FC236}">
                    <a16:creationId xmlns:a16="http://schemas.microsoft.com/office/drawing/2014/main" id="{452D6C3E-371D-42DB-9734-2D5C76717D09}"/>
                  </a:ext>
                </a:extLst>
              </p:cNvPr>
              <p:cNvGraphicFramePr>
                <a:graphicFrameLocks noGrp="1"/>
              </p:cNvGraphicFramePr>
              <p:nvPr>
                <p:extLst>
                  <p:ext uri="{D42A27DB-BD31-4B8C-83A1-F6EECF244321}">
                    <p14:modId xmlns:p14="http://schemas.microsoft.com/office/powerpoint/2010/main" val="418413110"/>
                  </p:ext>
                </p:extLst>
              </p:nvPr>
            </p:nvGraphicFramePr>
            <p:xfrm>
              <a:off x="323528" y="1598615"/>
              <a:ext cx="8496944" cy="3990625"/>
            </p:xfrm>
            <a:graphic>
              <a:graphicData uri="http://schemas.openxmlformats.org/drawingml/2006/table">
                <a:tbl>
                  <a:tblPr firstRow="1" bandRow="1">
                    <a:tableStyleId>{5940675A-B579-460E-94D1-54222C63F5DA}</a:tableStyleId>
                  </a:tblPr>
                  <a:tblGrid>
                    <a:gridCol w="1593177">
                      <a:extLst>
                        <a:ext uri="{9D8B030D-6E8A-4147-A177-3AD203B41FA5}">
                          <a16:colId xmlns:a16="http://schemas.microsoft.com/office/drawing/2014/main" val="689878172"/>
                        </a:ext>
                      </a:extLst>
                    </a:gridCol>
                    <a:gridCol w="2655295">
                      <a:extLst>
                        <a:ext uri="{9D8B030D-6E8A-4147-A177-3AD203B41FA5}">
                          <a16:colId xmlns:a16="http://schemas.microsoft.com/office/drawing/2014/main" val="3400467994"/>
                        </a:ext>
                      </a:extLst>
                    </a:gridCol>
                    <a:gridCol w="2124236">
                      <a:extLst>
                        <a:ext uri="{9D8B030D-6E8A-4147-A177-3AD203B41FA5}">
                          <a16:colId xmlns:a16="http://schemas.microsoft.com/office/drawing/2014/main" val="1076166490"/>
                        </a:ext>
                      </a:extLst>
                    </a:gridCol>
                    <a:gridCol w="2124236">
                      <a:extLst>
                        <a:ext uri="{9D8B030D-6E8A-4147-A177-3AD203B41FA5}">
                          <a16:colId xmlns:a16="http://schemas.microsoft.com/office/drawing/2014/main" val="3909718265"/>
                        </a:ext>
                      </a:extLst>
                    </a:gridCol>
                  </a:tblGrid>
                  <a:tr h="652279">
                    <a:tc>
                      <a:txBody>
                        <a:bodyPr/>
                        <a:lstStyle/>
                        <a:p>
                          <a:pPr algn="ctr"/>
                          <a:endParaRPr lang="en-SE" dirty="0"/>
                        </a:p>
                      </a:txBody>
                      <a:tcPr/>
                    </a:tc>
                    <a:tc>
                      <a:txBody>
                        <a:bodyPr/>
                        <a:lstStyle/>
                        <a:p>
                          <a:pPr algn="ctr"/>
                          <a:r>
                            <a:rPr lang="en-US" dirty="0"/>
                            <a:t>CONV</a:t>
                          </a:r>
                          <a:endParaRPr lang="en-SE" dirty="0"/>
                        </a:p>
                      </a:txBody>
                      <a:tcPr/>
                    </a:tc>
                    <a:tc>
                      <a:txBody>
                        <a:bodyPr/>
                        <a:lstStyle/>
                        <a:p>
                          <a:pPr algn="ctr"/>
                          <a:r>
                            <a:rPr lang="en-US" dirty="0"/>
                            <a:t>POOL</a:t>
                          </a:r>
                          <a:endParaRPr lang="en-SE" dirty="0"/>
                        </a:p>
                      </a:txBody>
                      <a:tcPr/>
                    </a:tc>
                    <a:tc>
                      <a:txBody>
                        <a:bodyPr/>
                        <a:lstStyle/>
                        <a:p>
                          <a:pPr algn="ctr"/>
                          <a:r>
                            <a:rPr lang="en-US" dirty="0"/>
                            <a:t>FC</a:t>
                          </a:r>
                          <a:endParaRPr lang="en-SE" dirty="0"/>
                        </a:p>
                      </a:txBody>
                      <a:tcPr/>
                    </a:tc>
                    <a:extLst>
                      <a:ext uri="{0D108BD9-81ED-4DB2-BD59-A6C34878D82A}">
                        <a16:rowId xmlns:a16="http://schemas.microsoft.com/office/drawing/2014/main" val="1734139293"/>
                      </a:ext>
                    </a:extLst>
                  </a:tr>
                  <a:tr h="1761815">
                    <a:tc>
                      <a:txBody>
                        <a:bodyPr/>
                        <a:lstStyle/>
                        <a:p>
                          <a:pPr algn="ctr"/>
                          <a:endParaRPr lang="en-SE" dirty="0"/>
                        </a:p>
                      </a:txBody>
                      <a:tcPr/>
                    </a:tc>
                    <a:tc>
                      <a:txBody>
                        <a:bodyPr/>
                        <a:lstStyle/>
                        <a:p>
                          <a:pPr algn="ctr"/>
                          <a:endParaRPr lang="en-SE"/>
                        </a:p>
                      </a:txBody>
                      <a:tcPr/>
                    </a:tc>
                    <a:tc>
                      <a:txBody>
                        <a:bodyPr/>
                        <a:lstStyle/>
                        <a:p>
                          <a:pPr algn="ctr"/>
                          <a:endParaRPr lang="en-SE" dirty="0"/>
                        </a:p>
                      </a:txBody>
                      <a:tcPr/>
                    </a:tc>
                    <a:tc>
                      <a:txBody>
                        <a:bodyPr/>
                        <a:lstStyle/>
                        <a:p>
                          <a:pPr algn="ctr"/>
                          <a:endParaRPr lang="en-SE"/>
                        </a:p>
                      </a:txBody>
                      <a:tcPr/>
                    </a:tc>
                    <a:extLst>
                      <a:ext uri="{0D108BD9-81ED-4DB2-BD59-A6C34878D82A}">
                        <a16:rowId xmlns:a16="http://schemas.microsoft.com/office/drawing/2014/main" val="1551436354"/>
                      </a:ext>
                    </a:extLst>
                  </a:tr>
                  <a:tr h="522284">
                    <a:tc>
                      <a:txBody>
                        <a:bodyPr/>
                        <a:lstStyle/>
                        <a:p>
                          <a:pPr algn="ctr"/>
                          <a:r>
                            <a:rPr lang="en-US" dirty="0"/>
                            <a:t>Input size</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oMath>
                            </m:oMathPara>
                          </a14:m>
                          <a:endParaRPr lang="en-SE" dirty="0"/>
                        </a:p>
                      </a:txBody>
                      <a:tcPr/>
                    </a:tc>
                    <a:extLst>
                      <a:ext uri="{0D108BD9-81ED-4DB2-BD59-A6C34878D82A}">
                        <a16:rowId xmlns:a16="http://schemas.microsoft.com/office/drawing/2014/main" val="1126843772"/>
                      </a:ext>
                    </a:extLst>
                  </a:tr>
                  <a:tr h="527464">
                    <a:tc>
                      <a:txBody>
                        <a:bodyPr/>
                        <a:lstStyle/>
                        <a:p>
                          <a:pPr algn="ctr"/>
                          <a:r>
                            <a:rPr lang="en-US" dirty="0"/>
                            <a:t>Output Size</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886839762"/>
                      </a:ext>
                    </a:extLst>
                  </a:tr>
                  <a:tr h="526783">
                    <a:tc>
                      <a:txBody>
                        <a:bodyPr/>
                        <a:lstStyle/>
                        <a:p>
                          <a:pPr algn="ctr"/>
                          <a:r>
                            <a:rPr lang="en-US" dirty="0"/>
                            <a:t>No. params</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smtClean="0">
                                            <a:latin typeface="Cambria Math" panose="02040503050406030204" pitchFamily="18" charset="0"/>
                                          </a:rPr>
                                          <m:t>𝐷</m:t>
                                        </m:r>
                                      </m:e>
                                      <m:sub>
                                        <m:r>
                                          <a:rPr lang="en-US" b="0" smtClean="0">
                                            <a:latin typeface="Cambria Math" panose="02040503050406030204" pitchFamily="18" charset="0"/>
                                          </a:rPr>
                                          <m:t>1</m:t>
                                        </m:r>
                                      </m:sub>
                                    </m:sSub>
                                    <m:r>
                                      <a:rPr lang="en-US" b="0"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0</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r>
                                      <a:rPr lang="en-US" b="0" smtClean="0">
                                        <a:latin typeface="Cambria Math" panose="02040503050406030204" pitchFamily="18" charset="0"/>
                                      </a:rPr>
                                      <m:t>+1</m:t>
                                    </m:r>
                                  </m:e>
                                </m:d>
                                <m:sSub>
                                  <m:sSubPr>
                                    <m:ctrlPr>
                                      <a:rPr lang="en-US" b="0" i="1" smtClean="0">
                                        <a:latin typeface="Cambria Math" panose="02040503050406030204" pitchFamily="18" charset="0"/>
                                      </a:rPr>
                                    </m:ctrlPr>
                                  </m:sSubPr>
                                  <m:e>
                                    <m:r>
                                      <a:rPr lang="en-US" b="0" i="0" smtClean="0">
                                        <a:latin typeface="Cambria Math" panose="02040503050406030204" pitchFamily="18" charset="0"/>
                                      </a:rPr>
                                      <m:t>∗</m:t>
                                    </m:r>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968128737"/>
                      </a:ext>
                    </a:extLst>
                  </a:tr>
                </a:tbl>
              </a:graphicData>
            </a:graphic>
          </p:graphicFrame>
        </mc:Choice>
        <mc:Fallback xmlns="">
          <p:graphicFrame>
            <p:nvGraphicFramePr>
              <p:cNvPr id="15" name="Table 16">
                <a:extLst>
                  <a:ext uri="{FF2B5EF4-FFF2-40B4-BE49-F238E27FC236}">
                    <a16:creationId xmlns:a16="http://schemas.microsoft.com/office/drawing/2014/main" id="{452D6C3E-371D-42DB-9734-2D5C76717D09}"/>
                  </a:ext>
                </a:extLst>
              </p:cNvPr>
              <p:cNvGraphicFramePr>
                <a:graphicFrameLocks noGrp="1"/>
              </p:cNvGraphicFramePr>
              <p:nvPr>
                <p:extLst>
                  <p:ext uri="{D42A27DB-BD31-4B8C-83A1-F6EECF244321}">
                    <p14:modId xmlns:p14="http://schemas.microsoft.com/office/powerpoint/2010/main" val="418413110"/>
                  </p:ext>
                </p:extLst>
              </p:nvPr>
            </p:nvGraphicFramePr>
            <p:xfrm>
              <a:off x="323528" y="1598615"/>
              <a:ext cx="8496944" cy="3990625"/>
            </p:xfrm>
            <a:graphic>
              <a:graphicData uri="http://schemas.openxmlformats.org/drawingml/2006/table">
                <a:tbl>
                  <a:tblPr firstRow="1" bandRow="1">
                    <a:tableStyleId>{5940675A-B579-460E-94D1-54222C63F5DA}</a:tableStyleId>
                  </a:tblPr>
                  <a:tblGrid>
                    <a:gridCol w="1593177">
                      <a:extLst>
                        <a:ext uri="{9D8B030D-6E8A-4147-A177-3AD203B41FA5}">
                          <a16:colId xmlns:a16="http://schemas.microsoft.com/office/drawing/2014/main" val="689878172"/>
                        </a:ext>
                      </a:extLst>
                    </a:gridCol>
                    <a:gridCol w="2655295">
                      <a:extLst>
                        <a:ext uri="{9D8B030D-6E8A-4147-A177-3AD203B41FA5}">
                          <a16:colId xmlns:a16="http://schemas.microsoft.com/office/drawing/2014/main" val="3400467994"/>
                        </a:ext>
                      </a:extLst>
                    </a:gridCol>
                    <a:gridCol w="2124236">
                      <a:extLst>
                        <a:ext uri="{9D8B030D-6E8A-4147-A177-3AD203B41FA5}">
                          <a16:colId xmlns:a16="http://schemas.microsoft.com/office/drawing/2014/main" val="1076166490"/>
                        </a:ext>
                      </a:extLst>
                    </a:gridCol>
                    <a:gridCol w="2124236">
                      <a:extLst>
                        <a:ext uri="{9D8B030D-6E8A-4147-A177-3AD203B41FA5}">
                          <a16:colId xmlns:a16="http://schemas.microsoft.com/office/drawing/2014/main" val="3909718265"/>
                        </a:ext>
                      </a:extLst>
                    </a:gridCol>
                  </a:tblGrid>
                  <a:tr h="652279">
                    <a:tc>
                      <a:txBody>
                        <a:bodyPr/>
                        <a:lstStyle/>
                        <a:p>
                          <a:pPr algn="ctr"/>
                          <a:endParaRPr lang="en-SE" dirty="0"/>
                        </a:p>
                      </a:txBody>
                      <a:tcPr/>
                    </a:tc>
                    <a:tc>
                      <a:txBody>
                        <a:bodyPr/>
                        <a:lstStyle/>
                        <a:p>
                          <a:pPr algn="ctr"/>
                          <a:r>
                            <a:rPr lang="en-US" dirty="0"/>
                            <a:t>CONV</a:t>
                          </a:r>
                          <a:endParaRPr lang="en-SE" dirty="0"/>
                        </a:p>
                      </a:txBody>
                      <a:tcPr/>
                    </a:tc>
                    <a:tc>
                      <a:txBody>
                        <a:bodyPr/>
                        <a:lstStyle/>
                        <a:p>
                          <a:pPr algn="ctr"/>
                          <a:r>
                            <a:rPr lang="en-US" dirty="0"/>
                            <a:t>POOL</a:t>
                          </a:r>
                          <a:endParaRPr lang="en-SE" dirty="0"/>
                        </a:p>
                      </a:txBody>
                      <a:tcPr/>
                    </a:tc>
                    <a:tc>
                      <a:txBody>
                        <a:bodyPr/>
                        <a:lstStyle/>
                        <a:p>
                          <a:pPr algn="ctr"/>
                          <a:r>
                            <a:rPr lang="en-US" dirty="0"/>
                            <a:t>FC</a:t>
                          </a:r>
                          <a:endParaRPr lang="en-SE" dirty="0"/>
                        </a:p>
                      </a:txBody>
                      <a:tcPr/>
                    </a:tc>
                    <a:extLst>
                      <a:ext uri="{0D108BD9-81ED-4DB2-BD59-A6C34878D82A}">
                        <a16:rowId xmlns:a16="http://schemas.microsoft.com/office/drawing/2014/main" val="1734139293"/>
                      </a:ext>
                    </a:extLst>
                  </a:tr>
                  <a:tr h="1761815">
                    <a:tc>
                      <a:txBody>
                        <a:bodyPr/>
                        <a:lstStyle/>
                        <a:p>
                          <a:pPr algn="ctr"/>
                          <a:endParaRPr lang="en-SE" dirty="0"/>
                        </a:p>
                      </a:txBody>
                      <a:tcPr/>
                    </a:tc>
                    <a:tc>
                      <a:txBody>
                        <a:bodyPr/>
                        <a:lstStyle/>
                        <a:p>
                          <a:pPr algn="ctr"/>
                          <a:endParaRPr lang="en-SE"/>
                        </a:p>
                      </a:txBody>
                      <a:tcPr/>
                    </a:tc>
                    <a:tc>
                      <a:txBody>
                        <a:bodyPr/>
                        <a:lstStyle/>
                        <a:p>
                          <a:pPr algn="ctr"/>
                          <a:endParaRPr lang="en-SE" dirty="0"/>
                        </a:p>
                      </a:txBody>
                      <a:tcPr/>
                    </a:tc>
                    <a:tc>
                      <a:txBody>
                        <a:bodyPr/>
                        <a:lstStyle/>
                        <a:p>
                          <a:pPr algn="ctr"/>
                          <a:endParaRPr lang="en-SE"/>
                        </a:p>
                      </a:txBody>
                      <a:tcPr/>
                    </a:tc>
                    <a:extLst>
                      <a:ext uri="{0D108BD9-81ED-4DB2-BD59-A6C34878D82A}">
                        <a16:rowId xmlns:a16="http://schemas.microsoft.com/office/drawing/2014/main" val="1551436354"/>
                      </a:ext>
                    </a:extLst>
                  </a:tr>
                  <a:tr h="522284">
                    <a:tc>
                      <a:txBody>
                        <a:bodyPr/>
                        <a:lstStyle/>
                        <a:p>
                          <a:pPr algn="ctr"/>
                          <a:r>
                            <a:rPr lang="en-US" dirty="0"/>
                            <a:t>Input size</a:t>
                          </a:r>
                          <a:endParaRPr lang="en-SE" dirty="0"/>
                        </a:p>
                      </a:txBody>
                      <a:tcPr/>
                    </a:tc>
                    <a:tc>
                      <a:txBody>
                        <a:bodyPr/>
                        <a:lstStyle/>
                        <a:p>
                          <a:endParaRPr lang="en-SE"/>
                        </a:p>
                      </a:txBody>
                      <a:tcPr>
                        <a:blipFill>
                          <a:blip r:embed="rId3"/>
                          <a:stretch>
                            <a:fillRect l="-60092" t="-466279" r="-160550" b="-203488"/>
                          </a:stretch>
                        </a:blipFill>
                      </a:tcPr>
                    </a:tc>
                    <a:tc>
                      <a:txBody>
                        <a:bodyPr/>
                        <a:lstStyle/>
                        <a:p>
                          <a:endParaRPr lang="en-SE"/>
                        </a:p>
                      </a:txBody>
                      <a:tcPr>
                        <a:blipFill>
                          <a:blip r:embed="rId3"/>
                          <a:stretch>
                            <a:fillRect l="-200000" t="-466279" r="-100573" b="-203488"/>
                          </a:stretch>
                        </a:blipFill>
                      </a:tcPr>
                    </a:tc>
                    <a:tc>
                      <a:txBody>
                        <a:bodyPr/>
                        <a:lstStyle/>
                        <a:p>
                          <a:endParaRPr lang="en-SE"/>
                        </a:p>
                      </a:txBody>
                      <a:tcPr>
                        <a:blipFill>
                          <a:blip r:embed="rId3"/>
                          <a:stretch>
                            <a:fillRect l="-300862" t="-466279" r="-862" b="-203488"/>
                          </a:stretch>
                        </a:blipFill>
                      </a:tcPr>
                    </a:tc>
                    <a:extLst>
                      <a:ext uri="{0D108BD9-81ED-4DB2-BD59-A6C34878D82A}">
                        <a16:rowId xmlns:a16="http://schemas.microsoft.com/office/drawing/2014/main" val="1126843772"/>
                      </a:ext>
                    </a:extLst>
                  </a:tr>
                  <a:tr h="527464">
                    <a:tc>
                      <a:txBody>
                        <a:bodyPr/>
                        <a:lstStyle/>
                        <a:p>
                          <a:pPr algn="ctr"/>
                          <a:r>
                            <a:rPr lang="en-US" dirty="0"/>
                            <a:t>Output Size</a:t>
                          </a:r>
                          <a:endParaRPr lang="en-SE" dirty="0"/>
                        </a:p>
                      </a:txBody>
                      <a:tcPr/>
                    </a:tc>
                    <a:tc>
                      <a:txBody>
                        <a:bodyPr/>
                        <a:lstStyle/>
                        <a:p>
                          <a:endParaRPr lang="en-SE"/>
                        </a:p>
                      </a:txBody>
                      <a:tcPr>
                        <a:blipFill>
                          <a:blip r:embed="rId3"/>
                          <a:stretch>
                            <a:fillRect l="-60092" t="-559770" r="-160550" b="-101149"/>
                          </a:stretch>
                        </a:blipFill>
                      </a:tcPr>
                    </a:tc>
                    <a:tc>
                      <a:txBody>
                        <a:bodyPr/>
                        <a:lstStyle/>
                        <a:p>
                          <a:endParaRPr lang="en-SE"/>
                        </a:p>
                      </a:txBody>
                      <a:tcPr>
                        <a:blipFill>
                          <a:blip r:embed="rId3"/>
                          <a:stretch>
                            <a:fillRect l="-200000" t="-559770" r="-100573" b="-101149"/>
                          </a:stretch>
                        </a:blipFill>
                      </a:tcPr>
                    </a:tc>
                    <a:tc>
                      <a:txBody>
                        <a:bodyPr/>
                        <a:lstStyle/>
                        <a:p>
                          <a:endParaRPr lang="en-SE"/>
                        </a:p>
                      </a:txBody>
                      <a:tcPr>
                        <a:blipFill>
                          <a:blip r:embed="rId3"/>
                          <a:stretch>
                            <a:fillRect l="-300862" t="-559770" r="-862" b="-101149"/>
                          </a:stretch>
                        </a:blipFill>
                      </a:tcPr>
                    </a:tc>
                    <a:extLst>
                      <a:ext uri="{0D108BD9-81ED-4DB2-BD59-A6C34878D82A}">
                        <a16:rowId xmlns:a16="http://schemas.microsoft.com/office/drawing/2014/main" val="886839762"/>
                      </a:ext>
                    </a:extLst>
                  </a:tr>
                  <a:tr h="526783">
                    <a:tc>
                      <a:txBody>
                        <a:bodyPr/>
                        <a:lstStyle/>
                        <a:p>
                          <a:pPr algn="ctr"/>
                          <a:r>
                            <a:rPr lang="en-US" dirty="0"/>
                            <a:t>No. params</a:t>
                          </a:r>
                          <a:endParaRPr lang="en-SE" dirty="0"/>
                        </a:p>
                      </a:txBody>
                      <a:tcPr/>
                    </a:tc>
                    <a:tc>
                      <a:txBody>
                        <a:bodyPr/>
                        <a:lstStyle/>
                        <a:p>
                          <a:endParaRPr lang="en-SE"/>
                        </a:p>
                      </a:txBody>
                      <a:tcPr>
                        <a:blipFill>
                          <a:blip r:embed="rId3"/>
                          <a:stretch>
                            <a:fillRect l="-60092" t="-667442" r="-160550" b="-2326"/>
                          </a:stretch>
                        </a:blipFill>
                      </a:tcPr>
                    </a:tc>
                    <a:tc>
                      <a:txBody>
                        <a:bodyPr/>
                        <a:lstStyle/>
                        <a:p>
                          <a:endParaRPr lang="en-SE"/>
                        </a:p>
                      </a:txBody>
                      <a:tcPr>
                        <a:blipFill>
                          <a:blip r:embed="rId3"/>
                          <a:stretch>
                            <a:fillRect l="-200000" t="-667442" r="-100573" b="-2326"/>
                          </a:stretch>
                        </a:blipFill>
                      </a:tcPr>
                    </a:tc>
                    <a:tc>
                      <a:txBody>
                        <a:bodyPr/>
                        <a:lstStyle/>
                        <a:p>
                          <a:endParaRPr lang="en-SE"/>
                        </a:p>
                      </a:txBody>
                      <a:tcPr>
                        <a:blipFill>
                          <a:blip r:embed="rId3"/>
                          <a:stretch>
                            <a:fillRect l="-300862" t="-667442" r="-862" b="-2326"/>
                          </a:stretch>
                        </a:blipFill>
                      </a:tcPr>
                    </a:tc>
                    <a:extLst>
                      <a:ext uri="{0D108BD9-81ED-4DB2-BD59-A6C34878D82A}">
                        <a16:rowId xmlns:a16="http://schemas.microsoft.com/office/drawing/2014/main" val="968128737"/>
                      </a:ext>
                    </a:extLst>
                  </a:tr>
                </a:tbl>
              </a:graphicData>
            </a:graphic>
          </p:graphicFrame>
        </mc:Fallback>
      </mc:AlternateContent>
      <p:pic>
        <p:nvPicPr>
          <p:cNvPr id="18" name="Picture 17">
            <a:extLst>
              <a:ext uri="{FF2B5EF4-FFF2-40B4-BE49-F238E27FC236}">
                <a16:creationId xmlns:a16="http://schemas.microsoft.com/office/drawing/2014/main" id="{96D4AE8D-303B-48F0-AFD6-9B3878BD951E}"/>
              </a:ext>
            </a:extLst>
          </p:cNvPr>
          <p:cNvPicPr>
            <a:picLocks noChangeAspect="1"/>
          </p:cNvPicPr>
          <p:nvPr/>
        </p:nvPicPr>
        <p:blipFill>
          <a:blip r:embed="rId4"/>
          <a:stretch>
            <a:fillRect/>
          </a:stretch>
        </p:blipFill>
        <p:spPr>
          <a:xfrm>
            <a:off x="2071380" y="2381257"/>
            <a:ext cx="2019582" cy="1352739"/>
          </a:xfrm>
          <a:prstGeom prst="rect">
            <a:avLst/>
          </a:prstGeom>
        </p:spPr>
      </p:pic>
      <p:pic>
        <p:nvPicPr>
          <p:cNvPr id="20" name="Picture 19">
            <a:extLst>
              <a:ext uri="{FF2B5EF4-FFF2-40B4-BE49-F238E27FC236}">
                <a16:creationId xmlns:a16="http://schemas.microsoft.com/office/drawing/2014/main" id="{6C29C978-09BB-4CEE-ADA4-BA21CCAC16C5}"/>
              </a:ext>
            </a:extLst>
          </p:cNvPr>
          <p:cNvPicPr>
            <a:picLocks noChangeAspect="1"/>
          </p:cNvPicPr>
          <p:nvPr/>
        </p:nvPicPr>
        <p:blipFill>
          <a:blip r:embed="rId5"/>
          <a:stretch>
            <a:fillRect/>
          </a:stretch>
        </p:blipFill>
        <p:spPr>
          <a:xfrm>
            <a:off x="4798368" y="2381257"/>
            <a:ext cx="1438476" cy="1352739"/>
          </a:xfrm>
          <a:prstGeom prst="rect">
            <a:avLst/>
          </a:prstGeom>
        </p:spPr>
      </p:pic>
      <p:pic>
        <p:nvPicPr>
          <p:cNvPr id="22" name="Picture 21">
            <a:extLst>
              <a:ext uri="{FF2B5EF4-FFF2-40B4-BE49-F238E27FC236}">
                <a16:creationId xmlns:a16="http://schemas.microsoft.com/office/drawing/2014/main" id="{44F4DE84-5017-448A-8946-7287BAA1FA62}"/>
              </a:ext>
            </a:extLst>
          </p:cNvPr>
          <p:cNvPicPr>
            <a:picLocks noChangeAspect="1"/>
          </p:cNvPicPr>
          <p:nvPr/>
        </p:nvPicPr>
        <p:blipFill>
          <a:blip r:embed="rId6"/>
          <a:stretch>
            <a:fillRect/>
          </a:stretch>
        </p:blipFill>
        <p:spPr>
          <a:xfrm>
            <a:off x="7236296" y="2503390"/>
            <a:ext cx="1152128" cy="1331680"/>
          </a:xfrm>
          <a:prstGeom prst="rect">
            <a:avLst/>
          </a:prstGeom>
        </p:spPr>
      </p:pic>
    </p:spTree>
    <p:extLst>
      <p:ext uri="{BB962C8B-B14F-4D97-AF65-F5344CB8AC3E}">
        <p14:creationId xmlns:p14="http://schemas.microsoft.com/office/powerpoint/2010/main" val="3772271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B102-724B-4E3D-9E4E-35EB97D1F585}"/>
              </a:ext>
            </a:extLst>
          </p:cNvPr>
          <p:cNvSpPr>
            <a:spLocks noGrp="1"/>
          </p:cNvSpPr>
          <p:nvPr>
            <p:ph type="title"/>
          </p:nvPr>
        </p:nvSpPr>
        <p:spPr/>
        <p:txBody>
          <a:bodyPr/>
          <a:lstStyle/>
          <a:p>
            <a:r>
              <a:rPr lang="en-US" altLang="zh-CN" dirty="0"/>
              <a:t>Fully-Connected NN</a:t>
            </a:r>
            <a:r>
              <a:rPr lang="en-US" dirty="0"/>
              <a:t> vs. CNN </a:t>
            </a:r>
            <a:endParaRPr lang="en-SE" dirty="0"/>
          </a:p>
        </p:txBody>
      </p:sp>
      <p:sp>
        <p:nvSpPr>
          <p:cNvPr id="3" name="Content Placeholder 2">
            <a:extLst>
              <a:ext uri="{FF2B5EF4-FFF2-40B4-BE49-F238E27FC236}">
                <a16:creationId xmlns:a16="http://schemas.microsoft.com/office/drawing/2014/main" id="{56F43771-852E-4E22-81E5-8A328442629A}"/>
              </a:ext>
            </a:extLst>
          </p:cNvPr>
          <p:cNvSpPr>
            <a:spLocks noGrp="1"/>
          </p:cNvSpPr>
          <p:nvPr>
            <p:ph idx="1"/>
          </p:nvPr>
        </p:nvSpPr>
        <p:spPr>
          <a:xfrm>
            <a:off x="52871" y="3717032"/>
            <a:ext cx="3861700" cy="2448271"/>
          </a:xfrm>
        </p:spPr>
        <p:txBody>
          <a:bodyPr>
            <a:normAutofit/>
          </a:bodyPr>
          <a:lstStyle/>
          <a:p>
            <a:r>
              <a:rPr lang="en-US" sz="2000" kern="0" dirty="0"/>
              <a:t>In a </a:t>
            </a:r>
            <a:r>
              <a:rPr lang="en-US" sz="2000" dirty="0"/>
              <a:t>FCNN, all layers are </a:t>
            </a:r>
            <a:r>
              <a:rPr lang="en-US" sz="2000" kern="0" dirty="0"/>
              <a:t>Fully-Connected</a:t>
            </a:r>
            <a:endParaRPr lang="en-US" sz="2000" dirty="0"/>
          </a:p>
          <a:p>
            <a:r>
              <a:rPr lang="en-US" sz="2000" dirty="0"/>
              <a:t>Cannot alter input image size</a:t>
            </a:r>
          </a:p>
          <a:p>
            <a:r>
              <a:rPr lang="en-US" sz="2000" dirty="0"/>
              <a:t>No </a:t>
            </a:r>
            <a:r>
              <a:rPr lang="en-US" sz="2000" kern="0" dirty="0"/>
              <a:t>translation invariance</a:t>
            </a:r>
            <a:endParaRPr lang="en-US" sz="1600" kern="0" dirty="0"/>
          </a:p>
          <a:p>
            <a:r>
              <a:rPr lang="en-US" sz="2000" dirty="0"/>
              <a:t>N</a:t>
            </a:r>
            <a:r>
              <a:rPr lang="en-US" altLang="zh-CN" sz="2000" dirty="0"/>
              <a:t>o</a:t>
            </a:r>
            <a:r>
              <a:rPr lang="en-US" sz="2000" dirty="0"/>
              <a:t>. params can grow very large, </a:t>
            </a:r>
            <a:r>
              <a:rPr lang="en-US" sz="2000" kern="0" dirty="0"/>
              <a:t>prune to overfitting</a:t>
            </a:r>
            <a:endParaRPr lang="en-SE" sz="2000" dirty="0"/>
          </a:p>
        </p:txBody>
      </p:sp>
      <p:sp>
        <p:nvSpPr>
          <p:cNvPr id="4" name="Slide Number Placeholder 3">
            <a:extLst>
              <a:ext uri="{FF2B5EF4-FFF2-40B4-BE49-F238E27FC236}">
                <a16:creationId xmlns:a16="http://schemas.microsoft.com/office/drawing/2014/main" id="{01156D15-58AC-415D-B560-94158E740479}"/>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5" name="Picture 2" descr="“deep learning”的图片搜索结果">
            <a:extLst>
              <a:ext uri="{FF2B5EF4-FFF2-40B4-BE49-F238E27FC236}">
                <a16:creationId xmlns:a16="http://schemas.microsoft.com/office/drawing/2014/main" id="{3A5D623F-BCB2-4BF8-B132-66487C9C5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3" y="1189497"/>
            <a:ext cx="3863906" cy="23198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F71CFF25-2B65-47DE-85F7-CA2DA896EB8F}"/>
              </a:ext>
            </a:extLst>
          </p:cNvPr>
          <p:cNvSpPr txBox="1">
            <a:spLocks/>
          </p:cNvSpPr>
          <p:nvPr/>
        </p:nvSpPr>
        <p:spPr bwMode="auto">
          <a:xfrm>
            <a:off x="4170986" y="3717032"/>
            <a:ext cx="4880689" cy="3187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kern="0" dirty="0"/>
              <a:t>In a CNN, only the last few (typically &lt;=3) layer(s) are FC</a:t>
            </a:r>
          </a:p>
          <a:p>
            <a:r>
              <a:rPr lang="en-US" sz="2000" kern="0" dirty="0"/>
              <a:t>CONV layers can handle images of arbitrary size </a:t>
            </a:r>
          </a:p>
          <a:p>
            <a:r>
              <a:rPr lang="en-US" sz="2000" kern="0" dirty="0"/>
              <a:t>Translation invariance</a:t>
            </a:r>
            <a:endParaRPr lang="en-US" sz="1600" kern="0" dirty="0"/>
          </a:p>
          <a:p>
            <a:r>
              <a:rPr lang="en-US" sz="2000" kern="0" dirty="0"/>
              <a:t>Fewer params than MLP</a:t>
            </a:r>
            <a:endParaRPr lang="en-SE" sz="2000" kern="0" dirty="0"/>
          </a:p>
        </p:txBody>
      </p:sp>
      <p:sp>
        <p:nvSpPr>
          <p:cNvPr id="15" name="Rectangle 14">
            <a:extLst>
              <a:ext uri="{FF2B5EF4-FFF2-40B4-BE49-F238E27FC236}">
                <a16:creationId xmlns:a16="http://schemas.microsoft.com/office/drawing/2014/main" id="{4832641C-A216-4FED-BBED-9DD4DDB25BC4}"/>
              </a:ext>
            </a:extLst>
          </p:cNvPr>
          <p:cNvSpPr/>
          <p:nvPr/>
        </p:nvSpPr>
        <p:spPr bwMode="auto">
          <a:xfrm>
            <a:off x="611560" y="980728"/>
            <a:ext cx="2088232" cy="413792"/>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 name="object 4">
            <a:extLst>
              <a:ext uri="{FF2B5EF4-FFF2-40B4-BE49-F238E27FC236}">
                <a16:creationId xmlns:a16="http://schemas.microsoft.com/office/drawing/2014/main" id="{BFACDAA2-489A-4EF1-9329-FEAF4D18411C}"/>
              </a:ext>
            </a:extLst>
          </p:cNvPr>
          <p:cNvSpPr/>
          <p:nvPr/>
        </p:nvSpPr>
        <p:spPr>
          <a:xfrm>
            <a:off x="4170986" y="1346017"/>
            <a:ext cx="4912992" cy="235275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4594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CNN Convolution layers</a:t>
            </a:r>
          </a:p>
          <a:p>
            <a:r>
              <a:rPr lang="en-US" dirty="0"/>
              <a:t>Pooling and Fully-Connected layers</a:t>
            </a:r>
          </a:p>
          <a:p>
            <a:r>
              <a:rPr lang="en-US" dirty="0">
                <a:solidFill>
                  <a:srgbClr val="FF0000"/>
                </a:solidFill>
              </a:rPr>
              <a:t>CNN case studies</a:t>
            </a:r>
          </a:p>
          <a:p>
            <a:r>
              <a:rPr lang="en-US" dirty="0"/>
              <a:t>RNNs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spTree>
    <p:extLst>
      <p:ext uri="{BB962C8B-B14F-4D97-AF65-F5344CB8AC3E}">
        <p14:creationId xmlns:p14="http://schemas.microsoft.com/office/powerpoint/2010/main" val="3657593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99B3-F7A3-465A-BC06-0B7495832206}"/>
              </a:ext>
            </a:extLst>
          </p:cNvPr>
          <p:cNvSpPr>
            <a:spLocks noGrp="1"/>
          </p:cNvSpPr>
          <p:nvPr>
            <p:ph type="title"/>
          </p:nvPr>
        </p:nvSpPr>
        <p:spPr/>
        <p:txBody>
          <a:bodyPr/>
          <a:lstStyle/>
          <a:p>
            <a:r>
              <a:rPr lang="en-US" sz="4000" dirty="0"/>
              <a:t>LeNet-5</a:t>
            </a:r>
            <a:endParaRPr lang="en-SE" dirty="0"/>
          </a:p>
        </p:txBody>
      </p:sp>
      <p:sp>
        <p:nvSpPr>
          <p:cNvPr id="3" name="Content Placeholder 2">
            <a:extLst>
              <a:ext uri="{FF2B5EF4-FFF2-40B4-BE49-F238E27FC236}">
                <a16:creationId xmlns:a16="http://schemas.microsoft.com/office/drawing/2014/main" id="{0A2E6417-F06C-46B2-A58F-E0857025DEF3}"/>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A957D3CB-6174-4637-A351-CE997206F410}"/>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1026" name="Picture 2" descr="Lenet-5 model">
            <a:extLst>
              <a:ext uri="{FF2B5EF4-FFF2-40B4-BE49-F238E27FC236}">
                <a16:creationId xmlns:a16="http://schemas.microsoft.com/office/drawing/2014/main" id="{D9A576D6-605B-466C-A8F2-CEF488D79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95900"/>
            <a:ext cx="7605016" cy="31954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7" name="Table 5">
                <a:extLst>
                  <a:ext uri="{FF2B5EF4-FFF2-40B4-BE49-F238E27FC236}">
                    <a16:creationId xmlns:a16="http://schemas.microsoft.com/office/drawing/2014/main" id="{4EECFA29-9E4F-4FF9-95DE-D5372803DF25}"/>
                  </a:ext>
                </a:extLst>
              </p:cNvPr>
              <p:cNvGraphicFramePr>
                <a:graphicFrameLocks/>
              </p:cNvGraphicFramePr>
              <p:nvPr>
                <p:extLst>
                  <p:ext uri="{D42A27DB-BD31-4B8C-83A1-F6EECF244321}">
                    <p14:modId xmlns:p14="http://schemas.microsoft.com/office/powerpoint/2010/main" val="5157804"/>
                  </p:ext>
                </p:extLst>
              </p:nvPr>
            </p:nvGraphicFramePr>
            <p:xfrm>
              <a:off x="251520" y="3743280"/>
              <a:ext cx="8640960" cy="29260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101612330"/>
                        </a:ext>
                      </a:extLst>
                    </a:gridCol>
                    <a:gridCol w="1368152">
                      <a:extLst>
                        <a:ext uri="{9D8B030D-6E8A-4147-A177-3AD203B41FA5}">
                          <a16:colId xmlns:a16="http://schemas.microsoft.com/office/drawing/2014/main" val="4183153642"/>
                        </a:ext>
                      </a:extLst>
                    </a:gridCol>
                    <a:gridCol w="1224136">
                      <a:extLst>
                        <a:ext uri="{9D8B030D-6E8A-4147-A177-3AD203B41FA5}">
                          <a16:colId xmlns:a16="http://schemas.microsoft.com/office/drawing/2014/main" val="835389053"/>
                        </a:ext>
                      </a:extLst>
                    </a:gridCol>
                    <a:gridCol w="1368152">
                      <a:extLst>
                        <a:ext uri="{9D8B030D-6E8A-4147-A177-3AD203B41FA5}">
                          <a16:colId xmlns:a16="http://schemas.microsoft.com/office/drawing/2014/main" val="3595599780"/>
                        </a:ext>
                      </a:extLst>
                    </a:gridCol>
                    <a:gridCol w="2160240">
                      <a:extLst>
                        <a:ext uri="{9D8B030D-6E8A-4147-A177-3AD203B41FA5}">
                          <a16:colId xmlns:a16="http://schemas.microsoft.com/office/drawing/2014/main" val="4249623573"/>
                        </a:ext>
                      </a:extLst>
                    </a:gridCol>
                    <a:gridCol w="1368152">
                      <a:extLst>
                        <a:ext uri="{9D8B030D-6E8A-4147-A177-3AD203B41FA5}">
                          <a16:colId xmlns:a16="http://schemas.microsoft.com/office/drawing/2014/main" val="1638979748"/>
                        </a:ext>
                      </a:extLst>
                    </a:gridCol>
                  </a:tblGrid>
                  <a:tr h="331237">
                    <a:tc>
                      <a:txBody>
                        <a:bodyPr/>
                        <a:lstStyle/>
                        <a:p>
                          <a:pPr algn="ctr"/>
                          <a:r>
                            <a:rPr lang="en-US" sz="1600" dirty="0">
                              <a:solidFill>
                                <a:schemeClr val="tx1"/>
                              </a:solidFill>
                            </a:rPr>
                            <a:t>Layer</a:t>
                          </a:r>
                          <a:endParaRPr lang="en-SE" sz="1600" dirty="0">
                            <a:solidFill>
                              <a:schemeClr val="tx1"/>
                            </a:solidFill>
                          </a:endParaRPr>
                        </a:p>
                      </a:txBody>
                      <a:tcPr/>
                    </a:tc>
                    <a:tc>
                      <a:txBody>
                        <a:bodyPr/>
                        <a:lstStyle/>
                        <a:p>
                          <a:pPr algn="ctr"/>
                          <a:r>
                            <a:rPr lang="en-US" sz="1600" dirty="0">
                              <a:solidFill>
                                <a:schemeClr val="tx1"/>
                              </a:solidFill>
                            </a:rPr>
                            <a:t>Input</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𝐻</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𝐷</m:t>
                                    </m:r>
                                  </m:e>
                                  <m:sub>
                                    <m:r>
                                      <a:rPr lang="en-US" sz="1600" b="0" i="1" smtClean="0">
                                        <a:solidFill>
                                          <a:schemeClr val="tx1"/>
                                        </a:solidFill>
                                        <a:latin typeface="Cambria Math" panose="02040503050406030204" pitchFamily="18" charset="0"/>
                                      </a:rPr>
                                      <m:t>1</m:t>
                                    </m:r>
                                  </m:sub>
                                </m:sSub>
                              </m:oMath>
                            </m:oMathPara>
                          </a14:m>
                          <a:endParaRPr lang="en-SE" sz="1600" b="0" dirty="0">
                            <a:solidFill>
                              <a:schemeClr val="tx1"/>
                            </a:solidFill>
                          </a:endParaRPr>
                        </a:p>
                      </a:txBody>
                      <a:tcPr/>
                    </a:tc>
                    <a:tc>
                      <a:txBody>
                        <a:bodyPr/>
                        <a:lstStyle/>
                        <a:p>
                          <a:pPr algn="ctr"/>
                          <a:r>
                            <a:rPr lang="en-US" sz="1600" dirty="0">
                              <a:solidFill>
                                <a:schemeClr val="tx1"/>
                              </a:solidFill>
                            </a:rPr>
                            <a:t>No. </a:t>
                          </a:r>
                        </a:p>
                        <a:p>
                          <a:pPr algn="ctr"/>
                          <a:r>
                            <a:rPr lang="en-US" sz="1600" dirty="0">
                              <a:solidFill>
                                <a:schemeClr val="tx1"/>
                              </a:solidFill>
                            </a:rPr>
                            <a:t>Filters</a:t>
                          </a:r>
                          <a:endParaRPr lang="en-SE" sz="1600" dirty="0">
                            <a:solidFill>
                              <a:schemeClr val="tx1"/>
                            </a:solidFill>
                          </a:endParaRPr>
                        </a:p>
                      </a:txBody>
                      <a:tcPr/>
                    </a:tc>
                    <a:tc>
                      <a:txBody>
                        <a:bodyPr/>
                        <a:lstStyle/>
                        <a:p>
                          <a:pPr algn="ctr"/>
                          <a:r>
                            <a:rPr lang="en-US" sz="1600" dirty="0">
                              <a:solidFill>
                                <a:schemeClr val="tx1"/>
                              </a:solidFill>
                            </a:rPr>
                            <a:t>Filter</a:t>
                          </a:r>
                        </a:p>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𝐾</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𝐾</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𝐷</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𝑆</m:t>
                                </m:r>
                              </m:oMath>
                            </m:oMathPara>
                          </a14:m>
                          <a:endParaRPr lang="en-SE" sz="1600" dirty="0">
                            <a:solidFill>
                              <a:schemeClr val="tx1"/>
                            </a:solidFill>
                          </a:endParaRPr>
                        </a:p>
                      </a:txBody>
                      <a:tcPr/>
                    </a:tc>
                    <a:tc>
                      <a:txBody>
                        <a:bodyPr/>
                        <a:lstStyle/>
                        <a:p>
                          <a:pPr algn="ctr"/>
                          <a:r>
                            <a:rPr lang="en-US" sz="1600" dirty="0">
                              <a:solidFill>
                                <a:schemeClr val="tx1"/>
                              </a:solidFill>
                            </a:rPr>
                            <a:t>Output</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2</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𝐻</m:t>
                                    </m:r>
                                  </m:e>
                                  <m:sub>
                                    <m:r>
                                      <a:rPr lang="en-US" sz="1600" b="0" i="1" smtClean="0">
                                        <a:solidFill>
                                          <a:schemeClr val="tx1"/>
                                        </a:solidFill>
                                        <a:latin typeface="Cambria Math" panose="02040503050406030204" pitchFamily="18" charset="0"/>
                                      </a:rPr>
                                      <m:t>2</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𝐷</m:t>
                                    </m:r>
                                  </m:e>
                                  <m:sub>
                                    <m:r>
                                      <a:rPr lang="en-US" sz="1600" b="0" i="1" smtClean="0">
                                        <a:solidFill>
                                          <a:schemeClr val="tx1"/>
                                        </a:solidFill>
                                        <a:latin typeface="Cambria Math" panose="02040503050406030204" pitchFamily="18" charset="0"/>
                                      </a:rPr>
                                      <m:t>2</m:t>
                                    </m:r>
                                  </m:sub>
                                </m:sSub>
                              </m:oMath>
                            </m:oMathPara>
                          </a14:m>
                          <a:endParaRPr lang="en-SE" sz="1600" dirty="0">
                            <a:solidFill>
                              <a:schemeClr val="tx1"/>
                            </a:solidFill>
                          </a:endParaRPr>
                        </a:p>
                      </a:txBody>
                      <a:tcPr/>
                    </a:tc>
                    <a:tc>
                      <a:txBody>
                        <a:bodyPr/>
                        <a:lstStyle/>
                        <a:p>
                          <a:pPr algn="ctr"/>
                          <a:r>
                            <a:rPr lang="en-US" sz="1600" dirty="0">
                              <a:solidFill>
                                <a:schemeClr val="tx1"/>
                              </a:solidFill>
                            </a:rPr>
                            <a:t>No. params</a:t>
                          </a:r>
                          <a:endParaRPr lang="en-SE" sz="1600" dirty="0">
                            <a:solidFill>
                              <a:schemeClr val="tx1"/>
                            </a:solidFill>
                          </a:endParaRPr>
                        </a:p>
                      </a:txBody>
                      <a:tcPr/>
                    </a:tc>
                    <a:extLst>
                      <a:ext uri="{0D108BD9-81ED-4DB2-BD59-A6C34878D82A}">
                        <a16:rowId xmlns:a16="http://schemas.microsoft.com/office/drawing/2014/main" val="1926132644"/>
                      </a:ext>
                    </a:extLst>
                  </a:tr>
                  <a:tr h="331237">
                    <a:tc>
                      <a:txBody>
                        <a:bodyPr/>
                        <a:lstStyle/>
                        <a:p>
                          <a:pPr algn="ctr"/>
                          <a:r>
                            <a:rPr lang="en-US" sz="1600" dirty="0"/>
                            <a:t>C1:CONV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32×32×1</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28×28×6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156</m:t>
                                </m:r>
                              </m:oMath>
                            </m:oMathPara>
                          </a14:m>
                          <a:endParaRPr lang="en-SE" sz="1600" dirty="0"/>
                        </a:p>
                      </a:txBody>
                      <a:tcPr/>
                    </a:tc>
                    <a:extLst>
                      <a:ext uri="{0D108BD9-81ED-4DB2-BD59-A6C34878D82A}">
                        <a16:rowId xmlns:a16="http://schemas.microsoft.com/office/drawing/2014/main" val="3797273843"/>
                      </a:ext>
                    </a:extLst>
                  </a:tr>
                  <a:tr h="331237">
                    <a:tc>
                      <a:txBody>
                        <a:bodyPr/>
                        <a:lstStyle/>
                        <a:p>
                          <a:pPr algn="ctr"/>
                          <a:r>
                            <a:rPr lang="en-US" sz="1600" dirty="0"/>
                            <a:t>S2:POOL</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28×28×6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2×2×1/2</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14×14×6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SE" sz="1600" dirty="0"/>
                        </a:p>
                      </a:txBody>
                      <a:tcPr/>
                    </a:tc>
                    <a:extLst>
                      <a:ext uri="{0D108BD9-81ED-4DB2-BD59-A6C34878D82A}">
                        <a16:rowId xmlns:a16="http://schemas.microsoft.com/office/drawing/2014/main" val="1308874589"/>
                      </a:ext>
                    </a:extLst>
                  </a:tr>
                  <a:tr h="331237">
                    <a:tc>
                      <a:txBody>
                        <a:bodyPr/>
                        <a:lstStyle/>
                        <a:p>
                          <a:pPr algn="ctr"/>
                          <a:r>
                            <a:rPr lang="en-US" sz="1600" dirty="0"/>
                            <a:t>C3:CONV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14×14×6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10×10×16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2416</m:t>
                                </m:r>
                              </m:oMath>
                            </m:oMathPara>
                          </a14:m>
                          <a:endParaRPr lang="en-SE" sz="1600" dirty="0"/>
                        </a:p>
                      </a:txBody>
                      <a:tcPr/>
                    </a:tc>
                    <a:extLst>
                      <a:ext uri="{0D108BD9-81ED-4DB2-BD59-A6C34878D82A}">
                        <a16:rowId xmlns:a16="http://schemas.microsoft.com/office/drawing/2014/main" val="1137292161"/>
                      </a:ext>
                    </a:extLst>
                  </a:tr>
                  <a:tr h="331237">
                    <a:tc>
                      <a:txBody>
                        <a:bodyPr/>
                        <a:lstStyle/>
                        <a:p>
                          <a:pPr algn="ctr"/>
                          <a:r>
                            <a:rPr lang="en-US" sz="1600" dirty="0"/>
                            <a:t>S4:POOL</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10×10×16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2×2×1/2</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SE" sz="1600" dirty="0"/>
                        </a:p>
                      </a:txBody>
                      <a:tcPr/>
                    </a:tc>
                    <a:extLst>
                      <a:ext uri="{0D108BD9-81ED-4DB2-BD59-A6C34878D82A}">
                        <a16:rowId xmlns:a16="http://schemas.microsoft.com/office/drawing/2014/main" val="3154861950"/>
                      </a:ext>
                    </a:extLst>
                  </a:tr>
                  <a:tr h="331237">
                    <a:tc>
                      <a:txBody>
                        <a:bodyPr/>
                        <a:lstStyle/>
                        <a:p>
                          <a:pPr algn="ctr"/>
                          <a:r>
                            <a:rPr lang="en-US" sz="1600" dirty="0"/>
                            <a:t>C5:CONV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120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1×1×120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48120</m:t>
                                </m:r>
                              </m:oMath>
                            </m:oMathPara>
                          </a14:m>
                          <a:endParaRPr lang="en-SE" sz="1600" dirty="0"/>
                        </a:p>
                      </a:txBody>
                      <a:tcPr/>
                    </a:tc>
                    <a:extLst>
                      <a:ext uri="{0D108BD9-81ED-4DB2-BD59-A6C34878D82A}">
                        <a16:rowId xmlns:a16="http://schemas.microsoft.com/office/drawing/2014/main" val="3965331634"/>
                      </a:ext>
                    </a:extLst>
                  </a:tr>
                  <a:tr h="331237">
                    <a:tc>
                      <a:txBody>
                        <a:bodyPr/>
                        <a:lstStyle/>
                        <a:p>
                          <a:pPr algn="ctr"/>
                          <a:r>
                            <a:rPr lang="en-US" sz="1600" dirty="0"/>
                            <a:t>F6</a:t>
                          </a:r>
                          <a:endParaRPr lang="en-SE" sz="1600" dirty="0"/>
                        </a:p>
                      </a:txBody>
                      <a:tcPr/>
                    </a:tc>
                    <a:tc>
                      <a:txBody>
                        <a:bodyPr/>
                        <a:lstStyle/>
                        <a:p>
                          <a:pPr algn="ctr"/>
                          <a:r>
                            <a:rPr lang="en-US" sz="1600" dirty="0"/>
                            <a:t>FC</a:t>
                          </a:r>
                          <a:endParaRPr lang="en-SE" sz="1600" dirty="0"/>
                        </a:p>
                      </a:txBody>
                      <a:tcPr/>
                    </a:tc>
                    <a:tc>
                      <a:txBody>
                        <a:bodyPr/>
                        <a:lstStyle/>
                        <a:p>
                          <a:pPr algn="ctr"/>
                          <a:r>
                            <a:rPr lang="en-US" sz="1600" dirty="0"/>
                            <a:t>-</a:t>
                          </a:r>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84</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10164</m:t>
                                </m:r>
                              </m:oMath>
                            </m:oMathPara>
                          </a14:m>
                          <a:endParaRPr lang="en-SE" sz="1600" dirty="0"/>
                        </a:p>
                      </a:txBody>
                      <a:tcPr/>
                    </a:tc>
                    <a:extLst>
                      <a:ext uri="{0D108BD9-81ED-4DB2-BD59-A6C34878D82A}">
                        <a16:rowId xmlns:a16="http://schemas.microsoft.com/office/drawing/2014/main" val="839731789"/>
                      </a:ext>
                    </a:extLst>
                  </a:tr>
                  <a:tr h="331237">
                    <a:tc>
                      <a:txBody>
                        <a:bodyPr/>
                        <a:lstStyle/>
                        <a:p>
                          <a:pPr algn="ctr"/>
                          <a:r>
                            <a:rPr lang="en-US" sz="1600" dirty="0"/>
                            <a:t>Output</a:t>
                          </a:r>
                          <a:endParaRPr lang="en-SE" sz="1600" dirty="0"/>
                        </a:p>
                      </a:txBody>
                      <a:tcPr/>
                    </a:tc>
                    <a:tc>
                      <a:txBody>
                        <a:bodyPr/>
                        <a:lstStyle/>
                        <a:p>
                          <a:pPr algn="ctr"/>
                          <a:r>
                            <a:rPr lang="en-US" sz="1600" dirty="0"/>
                            <a:t>FC</a:t>
                          </a:r>
                          <a:endParaRPr lang="en-SE" sz="1600" dirty="0"/>
                        </a:p>
                      </a:txBody>
                      <a:tcPr/>
                    </a:tc>
                    <a:tc>
                      <a:txBody>
                        <a:bodyPr/>
                        <a:lstStyle/>
                        <a:p>
                          <a:pPr algn="ctr"/>
                          <a:endParaRPr lang="en-SE" sz="1600" baseline="-25000" dirty="0"/>
                        </a:p>
                      </a:txBody>
                      <a:tcPr/>
                    </a:tc>
                    <a:tc>
                      <a:txBody>
                        <a:bodyPr/>
                        <a:lstStyle/>
                        <a:p>
                          <a:pPr algn="ct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850</m:t>
                                </m:r>
                              </m:oMath>
                            </m:oMathPara>
                          </a14:m>
                          <a:endParaRPr lang="en-SE" sz="1600" dirty="0"/>
                        </a:p>
                      </a:txBody>
                      <a:tcPr/>
                    </a:tc>
                    <a:extLst>
                      <a:ext uri="{0D108BD9-81ED-4DB2-BD59-A6C34878D82A}">
                        <a16:rowId xmlns:a16="http://schemas.microsoft.com/office/drawing/2014/main" val="1686210177"/>
                      </a:ext>
                    </a:extLst>
                  </a:tr>
                </a:tbl>
              </a:graphicData>
            </a:graphic>
          </p:graphicFrame>
        </mc:Choice>
        <mc:Fallback xmlns="">
          <p:graphicFrame>
            <p:nvGraphicFramePr>
              <p:cNvPr id="7" name="Table 5">
                <a:extLst>
                  <a:ext uri="{FF2B5EF4-FFF2-40B4-BE49-F238E27FC236}">
                    <a16:creationId xmlns:a16="http://schemas.microsoft.com/office/drawing/2014/main" id="{4EECFA29-9E4F-4FF9-95DE-D5372803DF25}"/>
                  </a:ext>
                </a:extLst>
              </p:cNvPr>
              <p:cNvGraphicFramePr>
                <a:graphicFrameLocks/>
              </p:cNvGraphicFramePr>
              <p:nvPr>
                <p:extLst>
                  <p:ext uri="{D42A27DB-BD31-4B8C-83A1-F6EECF244321}">
                    <p14:modId xmlns:p14="http://schemas.microsoft.com/office/powerpoint/2010/main" val="5157804"/>
                  </p:ext>
                </p:extLst>
              </p:nvPr>
            </p:nvGraphicFramePr>
            <p:xfrm>
              <a:off x="251520" y="3743280"/>
              <a:ext cx="8640960" cy="29260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101612330"/>
                        </a:ext>
                      </a:extLst>
                    </a:gridCol>
                    <a:gridCol w="1368152">
                      <a:extLst>
                        <a:ext uri="{9D8B030D-6E8A-4147-A177-3AD203B41FA5}">
                          <a16:colId xmlns:a16="http://schemas.microsoft.com/office/drawing/2014/main" val="4183153642"/>
                        </a:ext>
                      </a:extLst>
                    </a:gridCol>
                    <a:gridCol w="1224136">
                      <a:extLst>
                        <a:ext uri="{9D8B030D-6E8A-4147-A177-3AD203B41FA5}">
                          <a16:colId xmlns:a16="http://schemas.microsoft.com/office/drawing/2014/main" val="835389053"/>
                        </a:ext>
                      </a:extLst>
                    </a:gridCol>
                    <a:gridCol w="1368152">
                      <a:extLst>
                        <a:ext uri="{9D8B030D-6E8A-4147-A177-3AD203B41FA5}">
                          <a16:colId xmlns:a16="http://schemas.microsoft.com/office/drawing/2014/main" val="3595599780"/>
                        </a:ext>
                      </a:extLst>
                    </a:gridCol>
                    <a:gridCol w="2160240">
                      <a:extLst>
                        <a:ext uri="{9D8B030D-6E8A-4147-A177-3AD203B41FA5}">
                          <a16:colId xmlns:a16="http://schemas.microsoft.com/office/drawing/2014/main" val="4249623573"/>
                        </a:ext>
                      </a:extLst>
                    </a:gridCol>
                    <a:gridCol w="1368152">
                      <a:extLst>
                        <a:ext uri="{9D8B030D-6E8A-4147-A177-3AD203B41FA5}">
                          <a16:colId xmlns:a16="http://schemas.microsoft.com/office/drawing/2014/main" val="1638979748"/>
                        </a:ext>
                      </a:extLst>
                    </a:gridCol>
                  </a:tblGrid>
                  <a:tr h="579120">
                    <a:tc>
                      <a:txBody>
                        <a:bodyPr/>
                        <a:lstStyle/>
                        <a:p>
                          <a:pPr algn="ctr"/>
                          <a:r>
                            <a:rPr lang="en-US" sz="1600" dirty="0">
                              <a:solidFill>
                                <a:schemeClr val="tx1"/>
                              </a:solidFill>
                            </a:rPr>
                            <a:t>Layer</a:t>
                          </a:r>
                          <a:endParaRPr lang="en-SE" sz="1600" dirty="0">
                            <a:solidFill>
                              <a:schemeClr val="tx1"/>
                            </a:solidFill>
                          </a:endParaRPr>
                        </a:p>
                      </a:txBody>
                      <a:tcPr/>
                    </a:tc>
                    <a:tc>
                      <a:txBody>
                        <a:bodyPr/>
                        <a:lstStyle/>
                        <a:p>
                          <a:endParaRPr lang="en-SE"/>
                        </a:p>
                      </a:txBody>
                      <a:tcPr>
                        <a:blipFill>
                          <a:blip r:embed="rId4"/>
                          <a:stretch>
                            <a:fillRect l="-84444" t="-3158" r="-448000" b="-418947"/>
                          </a:stretch>
                        </a:blipFill>
                      </a:tcPr>
                    </a:tc>
                    <a:tc>
                      <a:txBody>
                        <a:bodyPr/>
                        <a:lstStyle/>
                        <a:p>
                          <a:pPr algn="ctr"/>
                          <a:r>
                            <a:rPr lang="en-US" sz="1600" dirty="0">
                              <a:solidFill>
                                <a:schemeClr val="tx1"/>
                              </a:solidFill>
                            </a:rPr>
                            <a:t>No. </a:t>
                          </a:r>
                        </a:p>
                        <a:p>
                          <a:pPr algn="ctr"/>
                          <a:r>
                            <a:rPr lang="en-US" sz="1600" dirty="0">
                              <a:solidFill>
                                <a:schemeClr val="tx1"/>
                              </a:solidFill>
                            </a:rPr>
                            <a:t>Filters</a:t>
                          </a:r>
                          <a:endParaRPr lang="en-SE" sz="1600" dirty="0">
                            <a:solidFill>
                              <a:schemeClr val="tx1"/>
                            </a:solidFill>
                          </a:endParaRPr>
                        </a:p>
                      </a:txBody>
                      <a:tcPr/>
                    </a:tc>
                    <a:tc>
                      <a:txBody>
                        <a:bodyPr/>
                        <a:lstStyle/>
                        <a:p>
                          <a:endParaRPr lang="en-SE"/>
                        </a:p>
                      </a:txBody>
                      <a:tcPr>
                        <a:blipFill>
                          <a:blip r:embed="rId4"/>
                          <a:stretch>
                            <a:fillRect l="-273333" t="-3158" r="-259111" b="-418947"/>
                          </a:stretch>
                        </a:blipFill>
                      </a:tcPr>
                    </a:tc>
                    <a:tc>
                      <a:txBody>
                        <a:bodyPr/>
                        <a:lstStyle/>
                        <a:p>
                          <a:endParaRPr lang="en-SE"/>
                        </a:p>
                      </a:txBody>
                      <a:tcPr>
                        <a:blipFill>
                          <a:blip r:embed="rId4"/>
                          <a:stretch>
                            <a:fillRect l="-237288" t="-3158" r="-64689" b="-418947"/>
                          </a:stretch>
                        </a:blipFill>
                      </a:tcPr>
                    </a:tc>
                    <a:tc>
                      <a:txBody>
                        <a:bodyPr/>
                        <a:lstStyle/>
                        <a:p>
                          <a:pPr algn="ctr"/>
                          <a:r>
                            <a:rPr lang="en-US" sz="1600" dirty="0">
                              <a:solidFill>
                                <a:schemeClr val="tx1"/>
                              </a:solidFill>
                            </a:rPr>
                            <a:t>No. params</a:t>
                          </a:r>
                          <a:endParaRPr lang="en-SE" sz="1600" dirty="0">
                            <a:solidFill>
                              <a:schemeClr val="tx1"/>
                            </a:solidFill>
                          </a:endParaRPr>
                        </a:p>
                      </a:txBody>
                      <a:tcPr/>
                    </a:tc>
                    <a:extLst>
                      <a:ext uri="{0D108BD9-81ED-4DB2-BD59-A6C34878D82A}">
                        <a16:rowId xmlns:a16="http://schemas.microsoft.com/office/drawing/2014/main" val="1926132644"/>
                      </a:ext>
                    </a:extLst>
                  </a:tr>
                  <a:tr h="335280">
                    <a:tc>
                      <a:txBody>
                        <a:bodyPr/>
                        <a:lstStyle/>
                        <a:p>
                          <a:pPr algn="ctr"/>
                          <a:r>
                            <a:rPr lang="en-US" sz="1600" dirty="0"/>
                            <a:t>C1:CONV</a:t>
                          </a:r>
                          <a:endParaRPr lang="en-SE" sz="1600" dirty="0"/>
                        </a:p>
                      </a:txBody>
                      <a:tcPr/>
                    </a:tc>
                    <a:tc>
                      <a:txBody>
                        <a:bodyPr/>
                        <a:lstStyle/>
                        <a:p>
                          <a:endParaRPr lang="en-SE"/>
                        </a:p>
                      </a:txBody>
                      <a:tcPr>
                        <a:blipFill>
                          <a:blip r:embed="rId4"/>
                          <a:stretch>
                            <a:fillRect l="-84444" t="-178182" r="-448000" b="-623636"/>
                          </a:stretch>
                        </a:blipFill>
                      </a:tcPr>
                    </a:tc>
                    <a:tc>
                      <a:txBody>
                        <a:bodyPr/>
                        <a:lstStyle/>
                        <a:p>
                          <a:endParaRPr lang="en-SE"/>
                        </a:p>
                      </a:txBody>
                      <a:tcPr>
                        <a:blipFill>
                          <a:blip r:embed="rId4"/>
                          <a:stretch>
                            <a:fillRect l="-207500" t="-178182" r="-404000" b="-623636"/>
                          </a:stretch>
                        </a:blipFill>
                      </a:tcPr>
                    </a:tc>
                    <a:tc>
                      <a:txBody>
                        <a:bodyPr/>
                        <a:lstStyle/>
                        <a:p>
                          <a:endParaRPr lang="en-SE"/>
                        </a:p>
                      </a:txBody>
                      <a:tcPr>
                        <a:blipFill>
                          <a:blip r:embed="rId4"/>
                          <a:stretch>
                            <a:fillRect l="-273333" t="-178182" r="-259111" b="-623636"/>
                          </a:stretch>
                        </a:blipFill>
                      </a:tcPr>
                    </a:tc>
                    <a:tc>
                      <a:txBody>
                        <a:bodyPr/>
                        <a:lstStyle/>
                        <a:p>
                          <a:endParaRPr lang="en-SE"/>
                        </a:p>
                      </a:txBody>
                      <a:tcPr>
                        <a:blipFill>
                          <a:blip r:embed="rId4"/>
                          <a:stretch>
                            <a:fillRect l="-237288" t="-178182" r="-64689" b="-623636"/>
                          </a:stretch>
                        </a:blipFill>
                      </a:tcPr>
                    </a:tc>
                    <a:tc>
                      <a:txBody>
                        <a:bodyPr/>
                        <a:lstStyle/>
                        <a:p>
                          <a:endParaRPr lang="en-SE"/>
                        </a:p>
                      </a:txBody>
                      <a:tcPr>
                        <a:blipFill>
                          <a:blip r:embed="rId4"/>
                          <a:stretch>
                            <a:fillRect l="-530667" t="-178182" r="-1778" b="-623636"/>
                          </a:stretch>
                        </a:blipFill>
                      </a:tcPr>
                    </a:tc>
                    <a:extLst>
                      <a:ext uri="{0D108BD9-81ED-4DB2-BD59-A6C34878D82A}">
                        <a16:rowId xmlns:a16="http://schemas.microsoft.com/office/drawing/2014/main" val="3797273843"/>
                      </a:ext>
                    </a:extLst>
                  </a:tr>
                  <a:tr h="335280">
                    <a:tc>
                      <a:txBody>
                        <a:bodyPr/>
                        <a:lstStyle/>
                        <a:p>
                          <a:pPr algn="ctr"/>
                          <a:r>
                            <a:rPr lang="en-US" sz="1600" dirty="0"/>
                            <a:t>S2:POOL</a:t>
                          </a:r>
                          <a:endParaRPr lang="en-SE" sz="1600" dirty="0"/>
                        </a:p>
                      </a:txBody>
                      <a:tcPr/>
                    </a:tc>
                    <a:tc>
                      <a:txBody>
                        <a:bodyPr/>
                        <a:lstStyle/>
                        <a:p>
                          <a:endParaRPr lang="en-SE"/>
                        </a:p>
                      </a:txBody>
                      <a:tcPr>
                        <a:blipFill>
                          <a:blip r:embed="rId4"/>
                          <a:stretch>
                            <a:fillRect l="-84444" t="-278182" r="-448000" b="-523636"/>
                          </a:stretch>
                        </a:blipFill>
                      </a:tcPr>
                    </a:tc>
                    <a:tc>
                      <a:txBody>
                        <a:bodyPr/>
                        <a:lstStyle/>
                        <a:p>
                          <a:endParaRPr lang="en-SE"/>
                        </a:p>
                      </a:txBody>
                      <a:tcPr>
                        <a:blipFill>
                          <a:blip r:embed="rId4"/>
                          <a:stretch>
                            <a:fillRect l="-207500" t="-278182" r="-404000" b="-523636"/>
                          </a:stretch>
                        </a:blipFill>
                      </a:tcPr>
                    </a:tc>
                    <a:tc>
                      <a:txBody>
                        <a:bodyPr/>
                        <a:lstStyle/>
                        <a:p>
                          <a:endParaRPr lang="en-SE"/>
                        </a:p>
                      </a:txBody>
                      <a:tcPr>
                        <a:blipFill>
                          <a:blip r:embed="rId4"/>
                          <a:stretch>
                            <a:fillRect l="-273333" t="-278182" r="-259111" b="-523636"/>
                          </a:stretch>
                        </a:blipFill>
                      </a:tcPr>
                    </a:tc>
                    <a:tc>
                      <a:txBody>
                        <a:bodyPr/>
                        <a:lstStyle/>
                        <a:p>
                          <a:endParaRPr lang="en-SE"/>
                        </a:p>
                      </a:txBody>
                      <a:tcPr>
                        <a:blipFill>
                          <a:blip r:embed="rId4"/>
                          <a:stretch>
                            <a:fillRect l="-237288" t="-278182" r="-64689" b="-523636"/>
                          </a:stretch>
                        </a:blipFill>
                      </a:tcPr>
                    </a:tc>
                    <a:tc>
                      <a:txBody>
                        <a:bodyPr/>
                        <a:lstStyle/>
                        <a:p>
                          <a:endParaRPr lang="en-SE"/>
                        </a:p>
                      </a:txBody>
                      <a:tcPr>
                        <a:blipFill>
                          <a:blip r:embed="rId4"/>
                          <a:stretch>
                            <a:fillRect l="-530667" t="-278182" r="-1778" b="-523636"/>
                          </a:stretch>
                        </a:blipFill>
                      </a:tcPr>
                    </a:tc>
                    <a:extLst>
                      <a:ext uri="{0D108BD9-81ED-4DB2-BD59-A6C34878D82A}">
                        <a16:rowId xmlns:a16="http://schemas.microsoft.com/office/drawing/2014/main" val="1308874589"/>
                      </a:ext>
                    </a:extLst>
                  </a:tr>
                  <a:tr h="335280">
                    <a:tc>
                      <a:txBody>
                        <a:bodyPr/>
                        <a:lstStyle/>
                        <a:p>
                          <a:pPr algn="ctr"/>
                          <a:r>
                            <a:rPr lang="en-US" sz="1600" dirty="0"/>
                            <a:t>C3:CONV</a:t>
                          </a:r>
                          <a:endParaRPr lang="en-SE" sz="1600" dirty="0"/>
                        </a:p>
                      </a:txBody>
                      <a:tcPr/>
                    </a:tc>
                    <a:tc>
                      <a:txBody>
                        <a:bodyPr/>
                        <a:lstStyle/>
                        <a:p>
                          <a:endParaRPr lang="en-SE"/>
                        </a:p>
                      </a:txBody>
                      <a:tcPr>
                        <a:blipFill>
                          <a:blip r:embed="rId4"/>
                          <a:stretch>
                            <a:fillRect l="-84444" t="-371429" r="-448000" b="-414286"/>
                          </a:stretch>
                        </a:blipFill>
                      </a:tcPr>
                    </a:tc>
                    <a:tc>
                      <a:txBody>
                        <a:bodyPr/>
                        <a:lstStyle/>
                        <a:p>
                          <a:endParaRPr lang="en-SE"/>
                        </a:p>
                      </a:txBody>
                      <a:tcPr>
                        <a:blipFill>
                          <a:blip r:embed="rId4"/>
                          <a:stretch>
                            <a:fillRect l="-207500" t="-371429" r="-404000" b="-414286"/>
                          </a:stretch>
                        </a:blipFill>
                      </a:tcPr>
                    </a:tc>
                    <a:tc>
                      <a:txBody>
                        <a:bodyPr/>
                        <a:lstStyle/>
                        <a:p>
                          <a:endParaRPr lang="en-SE"/>
                        </a:p>
                      </a:txBody>
                      <a:tcPr>
                        <a:blipFill>
                          <a:blip r:embed="rId4"/>
                          <a:stretch>
                            <a:fillRect l="-273333" t="-371429" r="-259111" b="-414286"/>
                          </a:stretch>
                        </a:blipFill>
                      </a:tcPr>
                    </a:tc>
                    <a:tc>
                      <a:txBody>
                        <a:bodyPr/>
                        <a:lstStyle/>
                        <a:p>
                          <a:endParaRPr lang="en-SE"/>
                        </a:p>
                      </a:txBody>
                      <a:tcPr>
                        <a:blipFill>
                          <a:blip r:embed="rId4"/>
                          <a:stretch>
                            <a:fillRect l="-237288" t="-371429" r="-64689" b="-414286"/>
                          </a:stretch>
                        </a:blipFill>
                      </a:tcPr>
                    </a:tc>
                    <a:tc>
                      <a:txBody>
                        <a:bodyPr/>
                        <a:lstStyle/>
                        <a:p>
                          <a:endParaRPr lang="en-SE"/>
                        </a:p>
                      </a:txBody>
                      <a:tcPr>
                        <a:blipFill>
                          <a:blip r:embed="rId4"/>
                          <a:stretch>
                            <a:fillRect l="-530667" t="-371429" r="-1778" b="-414286"/>
                          </a:stretch>
                        </a:blipFill>
                      </a:tcPr>
                    </a:tc>
                    <a:extLst>
                      <a:ext uri="{0D108BD9-81ED-4DB2-BD59-A6C34878D82A}">
                        <a16:rowId xmlns:a16="http://schemas.microsoft.com/office/drawing/2014/main" val="1137292161"/>
                      </a:ext>
                    </a:extLst>
                  </a:tr>
                  <a:tr h="335280">
                    <a:tc>
                      <a:txBody>
                        <a:bodyPr/>
                        <a:lstStyle/>
                        <a:p>
                          <a:pPr algn="ctr"/>
                          <a:r>
                            <a:rPr lang="en-US" sz="1600" dirty="0"/>
                            <a:t>S4:POOL</a:t>
                          </a:r>
                          <a:endParaRPr lang="en-SE" sz="1600" dirty="0"/>
                        </a:p>
                      </a:txBody>
                      <a:tcPr/>
                    </a:tc>
                    <a:tc>
                      <a:txBody>
                        <a:bodyPr/>
                        <a:lstStyle/>
                        <a:p>
                          <a:endParaRPr lang="en-SE"/>
                        </a:p>
                      </a:txBody>
                      <a:tcPr>
                        <a:blipFill>
                          <a:blip r:embed="rId4"/>
                          <a:stretch>
                            <a:fillRect l="-84444" t="-480000" r="-448000" b="-321818"/>
                          </a:stretch>
                        </a:blipFill>
                      </a:tcPr>
                    </a:tc>
                    <a:tc>
                      <a:txBody>
                        <a:bodyPr/>
                        <a:lstStyle/>
                        <a:p>
                          <a:endParaRPr lang="en-SE"/>
                        </a:p>
                      </a:txBody>
                      <a:tcPr>
                        <a:blipFill>
                          <a:blip r:embed="rId4"/>
                          <a:stretch>
                            <a:fillRect l="-207500" t="-480000" r="-404000" b="-321818"/>
                          </a:stretch>
                        </a:blipFill>
                      </a:tcPr>
                    </a:tc>
                    <a:tc>
                      <a:txBody>
                        <a:bodyPr/>
                        <a:lstStyle/>
                        <a:p>
                          <a:endParaRPr lang="en-SE"/>
                        </a:p>
                      </a:txBody>
                      <a:tcPr>
                        <a:blipFill>
                          <a:blip r:embed="rId4"/>
                          <a:stretch>
                            <a:fillRect l="-273333" t="-480000" r="-259111" b="-321818"/>
                          </a:stretch>
                        </a:blipFill>
                      </a:tcPr>
                    </a:tc>
                    <a:tc>
                      <a:txBody>
                        <a:bodyPr/>
                        <a:lstStyle/>
                        <a:p>
                          <a:endParaRPr lang="en-SE"/>
                        </a:p>
                      </a:txBody>
                      <a:tcPr>
                        <a:blipFill>
                          <a:blip r:embed="rId4"/>
                          <a:stretch>
                            <a:fillRect l="-237288" t="-480000" r="-64689" b="-321818"/>
                          </a:stretch>
                        </a:blipFill>
                      </a:tcPr>
                    </a:tc>
                    <a:tc>
                      <a:txBody>
                        <a:bodyPr/>
                        <a:lstStyle/>
                        <a:p>
                          <a:endParaRPr lang="en-SE"/>
                        </a:p>
                      </a:txBody>
                      <a:tcPr>
                        <a:blipFill>
                          <a:blip r:embed="rId4"/>
                          <a:stretch>
                            <a:fillRect l="-530667" t="-480000" r="-1778" b="-321818"/>
                          </a:stretch>
                        </a:blipFill>
                      </a:tcPr>
                    </a:tc>
                    <a:extLst>
                      <a:ext uri="{0D108BD9-81ED-4DB2-BD59-A6C34878D82A}">
                        <a16:rowId xmlns:a16="http://schemas.microsoft.com/office/drawing/2014/main" val="3154861950"/>
                      </a:ext>
                    </a:extLst>
                  </a:tr>
                  <a:tr h="335280">
                    <a:tc>
                      <a:txBody>
                        <a:bodyPr/>
                        <a:lstStyle/>
                        <a:p>
                          <a:pPr algn="ctr"/>
                          <a:r>
                            <a:rPr lang="en-US" sz="1600" dirty="0"/>
                            <a:t>C5:CONV</a:t>
                          </a:r>
                          <a:endParaRPr lang="en-SE" sz="1600" dirty="0"/>
                        </a:p>
                      </a:txBody>
                      <a:tcPr/>
                    </a:tc>
                    <a:tc>
                      <a:txBody>
                        <a:bodyPr/>
                        <a:lstStyle/>
                        <a:p>
                          <a:endParaRPr lang="en-SE"/>
                        </a:p>
                      </a:txBody>
                      <a:tcPr>
                        <a:blipFill>
                          <a:blip r:embed="rId4"/>
                          <a:stretch>
                            <a:fillRect l="-84444" t="-580000" r="-448000" b="-221818"/>
                          </a:stretch>
                        </a:blipFill>
                      </a:tcPr>
                    </a:tc>
                    <a:tc>
                      <a:txBody>
                        <a:bodyPr/>
                        <a:lstStyle/>
                        <a:p>
                          <a:endParaRPr lang="en-SE"/>
                        </a:p>
                      </a:txBody>
                      <a:tcPr>
                        <a:blipFill>
                          <a:blip r:embed="rId4"/>
                          <a:stretch>
                            <a:fillRect l="-207500" t="-580000" r="-404000" b="-221818"/>
                          </a:stretch>
                        </a:blipFill>
                      </a:tcPr>
                    </a:tc>
                    <a:tc>
                      <a:txBody>
                        <a:bodyPr/>
                        <a:lstStyle/>
                        <a:p>
                          <a:endParaRPr lang="en-SE"/>
                        </a:p>
                      </a:txBody>
                      <a:tcPr>
                        <a:blipFill>
                          <a:blip r:embed="rId4"/>
                          <a:stretch>
                            <a:fillRect l="-273333" t="-580000" r="-259111" b="-221818"/>
                          </a:stretch>
                        </a:blipFill>
                      </a:tcPr>
                    </a:tc>
                    <a:tc>
                      <a:txBody>
                        <a:bodyPr/>
                        <a:lstStyle/>
                        <a:p>
                          <a:endParaRPr lang="en-SE"/>
                        </a:p>
                      </a:txBody>
                      <a:tcPr>
                        <a:blipFill>
                          <a:blip r:embed="rId4"/>
                          <a:stretch>
                            <a:fillRect l="-237288" t="-580000" r="-64689" b="-221818"/>
                          </a:stretch>
                        </a:blipFill>
                      </a:tcPr>
                    </a:tc>
                    <a:tc>
                      <a:txBody>
                        <a:bodyPr/>
                        <a:lstStyle/>
                        <a:p>
                          <a:endParaRPr lang="en-SE"/>
                        </a:p>
                      </a:txBody>
                      <a:tcPr>
                        <a:blipFill>
                          <a:blip r:embed="rId4"/>
                          <a:stretch>
                            <a:fillRect l="-530667" t="-580000" r="-1778" b="-221818"/>
                          </a:stretch>
                        </a:blipFill>
                      </a:tcPr>
                    </a:tc>
                    <a:extLst>
                      <a:ext uri="{0D108BD9-81ED-4DB2-BD59-A6C34878D82A}">
                        <a16:rowId xmlns:a16="http://schemas.microsoft.com/office/drawing/2014/main" val="3965331634"/>
                      </a:ext>
                    </a:extLst>
                  </a:tr>
                  <a:tr h="335280">
                    <a:tc>
                      <a:txBody>
                        <a:bodyPr/>
                        <a:lstStyle/>
                        <a:p>
                          <a:pPr algn="ctr"/>
                          <a:r>
                            <a:rPr lang="en-US" sz="1600" dirty="0"/>
                            <a:t>F6</a:t>
                          </a:r>
                          <a:endParaRPr lang="en-SE" sz="1600" dirty="0"/>
                        </a:p>
                      </a:txBody>
                      <a:tcPr/>
                    </a:tc>
                    <a:tc>
                      <a:txBody>
                        <a:bodyPr/>
                        <a:lstStyle/>
                        <a:p>
                          <a:pPr algn="ctr"/>
                          <a:r>
                            <a:rPr lang="en-US" sz="1600" dirty="0"/>
                            <a:t>FC</a:t>
                          </a:r>
                          <a:endParaRPr lang="en-SE" sz="1600" dirty="0"/>
                        </a:p>
                      </a:txBody>
                      <a:tcPr/>
                    </a:tc>
                    <a:tc>
                      <a:txBody>
                        <a:bodyPr/>
                        <a:lstStyle/>
                        <a:p>
                          <a:pPr algn="ctr"/>
                          <a:r>
                            <a:rPr lang="en-US" sz="1600" dirty="0"/>
                            <a:t>-</a:t>
                          </a:r>
                          <a:endParaRPr lang="en-SE" sz="1600" dirty="0"/>
                        </a:p>
                      </a:txBody>
                      <a:tcPr/>
                    </a:tc>
                    <a:tc>
                      <a:txBody>
                        <a:bodyPr/>
                        <a:lstStyle/>
                        <a:p>
                          <a:endParaRPr lang="en-SE"/>
                        </a:p>
                      </a:txBody>
                      <a:tcPr>
                        <a:blipFill>
                          <a:blip r:embed="rId4"/>
                          <a:stretch>
                            <a:fillRect l="-273333" t="-680000" r="-259111" b="-121818"/>
                          </a:stretch>
                        </a:blipFill>
                      </a:tcPr>
                    </a:tc>
                    <a:tc>
                      <a:txBody>
                        <a:bodyPr/>
                        <a:lstStyle/>
                        <a:p>
                          <a:endParaRPr lang="en-SE"/>
                        </a:p>
                      </a:txBody>
                      <a:tcPr>
                        <a:blipFill>
                          <a:blip r:embed="rId4"/>
                          <a:stretch>
                            <a:fillRect l="-237288" t="-680000" r="-64689" b="-121818"/>
                          </a:stretch>
                        </a:blipFill>
                      </a:tcPr>
                    </a:tc>
                    <a:tc>
                      <a:txBody>
                        <a:bodyPr/>
                        <a:lstStyle/>
                        <a:p>
                          <a:endParaRPr lang="en-SE"/>
                        </a:p>
                      </a:txBody>
                      <a:tcPr>
                        <a:blipFill>
                          <a:blip r:embed="rId4"/>
                          <a:stretch>
                            <a:fillRect l="-530667" t="-680000" r="-1778" b="-121818"/>
                          </a:stretch>
                        </a:blipFill>
                      </a:tcPr>
                    </a:tc>
                    <a:extLst>
                      <a:ext uri="{0D108BD9-81ED-4DB2-BD59-A6C34878D82A}">
                        <a16:rowId xmlns:a16="http://schemas.microsoft.com/office/drawing/2014/main" val="839731789"/>
                      </a:ext>
                    </a:extLst>
                  </a:tr>
                  <a:tr h="335280">
                    <a:tc>
                      <a:txBody>
                        <a:bodyPr/>
                        <a:lstStyle/>
                        <a:p>
                          <a:pPr algn="ctr"/>
                          <a:r>
                            <a:rPr lang="en-US" sz="1600" dirty="0"/>
                            <a:t>Output</a:t>
                          </a:r>
                          <a:endParaRPr lang="en-SE" sz="1600" dirty="0"/>
                        </a:p>
                      </a:txBody>
                      <a:tcPr/>
                    </a:tc>
                    <a:tc>
                      <a:txBody>
                        <a:bodyPr/>
                        <a:lstStyle/>
                        <a:p>
                          <a:pPr algn="ctr"/>
                          <a:r>
                            <a:rPr lang="en-US" sz="1600" dirty="0"/>
                            <a:t>FC</a:t>
                          </a:r>
                          <a:endParaRPr lang="en-SE" sz="1600" dirty="0"/>
                        </a:p>
                      </a:txBody>
                      <a:tcPr/>
                    </a:tc>
                    <a:tc>
                      <a:txBody>
                        <a:bodyPr/>
                        <a:lstStyle/>
                        <a:p>
                          <a:pPr algn="ctr"/>
                          <a:endParaRPr lang="en-SE" sz="1600" baseline="-25000" dirty="0"/>
                        </a:p>
                      </a:txBody>
                      <a:tcPr/>
                    </a:tc>
                    <a:tc>
                      <a:txBody>
                        <a:bodyPr/>
                        <a:lstStyle/>
                        <a:p>
                          <a:pPr algn="ctr"/>
                          <a:endParaRPr lang="en-SE" sz="1600" dirty="0"/>
                        </a:p>
                      </a:txBody>
                      <a:tcPr/>
                    </a:tc>
                    <a:tc>
                      <a:txBody>
                        <a:bodyPr/>
                        <a:lstStyle/>
                        <a:p>
                          <a:endParaRPr lang="en-SE"/>
                        </a:p>
                      </a:txBody>
                      <a:tcPr>
                        <a:blipFill>
                          <a:blip r:embed="rId4"/>
                          <a:stretch>
                            <a:fillRect l="-237288" t="-780000" r="-64689" b="-21818"/>
                          </a:stretch>
                        </a:blipFill>
                      </a:tcPr>
                    </a:tc>
                    <a:tc>
                      <a:txBody>
                        <a:bodyPr/>
                        <a:lstStyle/>
                        <a:p>
                          <a:endParaRPr lang="en-SE"/>
                        </a:p>
                      </a:txBody>
                      <a:tcPr>
                        <a:blipFill>
                          <a:blip r:embed="rId4"/>
                          <a:stretch>
                            <a:fillRect l="-530667" t="-780000" r="-1778" b="-21818"/>
                          </a:stretch>
                        </a:blipFill>
                      </a:tcPr>
                    </a:tc>
                    <a:extLst>
                      <a:ext uri="{0D108BD9-81ED-4DB2-BD59-A6C34878D82A}">
                        <a16:rowId xmlns:a16="http://schemas.microsoft.com/office/drawing/2014/main" val="1686210177"/>
                      </a:ext>
                    </a:extLst>
                  </a:tr>
                </a:tbl>
              </a:graphicData>
            </a:graphic>
          </p:graphicFrame>
        </mc:Fallback>
      </mc:AlternateContent>
    </p:spTree>
    <p:extLst>
      <p:ext uri="{BB962C8B-B14F-4D97-AF65-F5344CB8AC3E}">
        <p14:creationId xmlns:p14="http://schemas.microsoft.com/office/powerpoint/2010/main" val="297074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51BD-930A-4901-936F-9D4B26C2BE23}"/>
              </a:ext>
            </a:extLst>
          </p:cNvPr>
          <p:cNvSpPr>
            <a:spLocks noGrp="1"/>
          </p:cNvSpPr>
          <p:nvPr>
            <p:ph type="title"/>
          </p:nvPr>
        </p:nvSpPr>
        <p:spPr/>
        <p:txBody>
          <a:bodyPr/>
          <a:lstStyle/>
          <a:p>
            <a:r>
              <a:rPr lang="en-US" sz="4000" dirty="0"/>
              <a:t>LeNet-5 Details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AC1B5E-BBFA-48EF-8E1F-1310C3575196}"/>
                  </a:ext>
                </a:extLst>
              </p:cNvPr>
              <p:cNvSpPr>
                <a:spLocks noGrp="1"/>
              </p:cNvSpPr>
              <p:nvPr>
                <p:ph idx="1"/>
              </p:nvPr>
            </p:nvSpPr>
            <p:spPr>
              <a:xfrm>
                <a:off x="323528" y="1196752"/>
                <a:ext cx="8363272" cy="5789459"/>
              </a:xfrm>
            </p:spPr>
            <p:txBody>
              <a:bodyPr>
                <a:normAutofit fontScale="47500" lnSpcReduction="20000"/>
              </a:bodyPr>
              <a:lstStyle/>
              <a:p>
                <a:r>
                  <a:rPr lang="en-US" sz="3200" dirty="0"/>
                  <a:t>Input image: </a:t>
                </a:r>
                <a14:m>
                  <m:oMath xmlns:m="http://schemas.openxmlformats.org/officeDocument/2006/math">
                    <m:r>
                      <a:rPr lang="en-US" sz="3200" i="1">
                        <a:latin typeface="Cambria Math" panose="02040503050406030204" pitchFamily="18" charset="0"/>
                      </a:rPr>
                      <m:t>32×32×1 </m:t>
                    </m:r>
                  </m:oMath>
                </a14:m>
                <a:r>
                  <a:rPr lang="en-US" sz="3200" dirty="0"/>
                  <a:t>(grey-scale images of hand-written digits w. size </a:t>
                </a:r>
                <a14:m>
                  <m:oMath xmlns:m="http://schemas.openxmlformats.org/officeDocument/2006/math">
                    <m:r>
                      <a:rPr lang="en-US" sz="3200" b="0" i="1" smtClean="0">
                        <a:latin typeface="Cambria Math" panose="02040503050406030204" pitchFamily="18" charset="0"/>
                      </a:rPr>
                      <m:t>32×32</m:t>
                    </m:r>
                  </m:oMath>
                </a14:m>
                <a:r>
                  <a:rPr lang="en-US" sz="3200" dirty="0"/>
                  <a:t> pixels)</a:t>
                </a:r>
              </a:p>
              <a:p>
                <a:r>
                  <a:rPr lang="en-US" sz="3200" dirty="0"/>
                  <a:t>Conv filters </a:t>
                </a:r>
                <a14:m>
                  <m:oMath xmlns:m="http://schemas.openxmlformats.org/officeDocument/2006/math">
                    <m:r>
                      <a:rPr lang="en-US" sz="3200" i="1" dirty="0" smtClean="0">
                        <a:latin typeface="Cambria Math" panose="02040503050406030204" pitchFamily="18" charset="0"/>
                      </a:rPr>
                      <m:t>5</m:t>
                    </m:r>
                    <m:r>
                      <a:rPr lang="en-US" sz="3200" b="0" i="1" dirty="0" smtClean="0">
                        <a:latin typeface="Cambria Math" panose="02040503050406030204" pitchFamily="18" charset="0"/>
                      </a:rPr>
                      <m:t>×</m:t>
                    </m:r>
                    <m:r>
                      <a:rPr lang="en-US" sz="3200" i="1" dirty="0" smtClean="0">
                        <a:latin typeface="Cambria Math" panose="02040503050406030204" pitchFamily="18" charset="0"/>
                      </a:rPr>
                      <m:t>5</m:t>
                    </m:r>
                    <m:r>
                      <a:rPr lang="en-US" sz="3200" b="0" i="1" dirty="0" smtClean="0">
                        <a:latin typeface="Cambria Math" panose="02040503050406030204" pitchFamily="18" charset="0"/>
                      </a:rPr>
                      <m:t>×1</m:t>
                    </m:r>
                  </m:oMath>
                </a14:m>
                <a:r>
                  <a:rPr lang="en-US" sz="3200" dirty="0"/>
                  <a:t> w. stride 1; Pooling filters </a:t>
                </a:r>
                <a14:m>
                  <m:oMath xmlns:m="http://schemas.openxmlformats.org/officeDocument/2006/math">
                    <m:r>
                      <a:rPr lang="en-US" sz="3200" i="1" dirty="0" smtClean="0">
                        <a:latin typeface="Cambria Math" panose="02040503050406030204" pitchFamily="18" charset="0"/>
                      </a:rPr>
                      <m:t>2</m:t>
                    </m:r>
                    <m:r>
                      <a:rPr lang="en-US" sz="3200" b="0" i="1" dirty="0" smtClean="0">
                        <a:latin typeface="Cambria Math" panose="02040503050406030204" pitchFamily="18" charset="0"/>
                      </a:rPr>
                      <m:t>×</m:t>
                    </m:r>
                    <m:r>
                      <a:rPr lang="en-US" sz="3200" i="1" dirty="0" smtClean="0">
                        <a:latin typeface="Cambria Math" panose="02040503050406030204" pitchFamily="18" charset="0"/>
                      </a:rPr>
                      <m:t>2</m:t>
                    </m:r>
                  </m:oMath>
                </a14:m>
                <a:r>
                  <a:rPr lang="en-US" sz="3200" dirty="0"/>
                  <a:t> w. stride </a:t>
                </a:r>
                <a14:m>
                  <m:oMath xmlns:m="http://schemas.openxmlformats.org/officeDocument/2006/math">
                    <m:r>
                      <a:rPr lang="en-US" sz="3200" i="1" dirty="0" smtClean="0">
                        <a:latin typeface="Cambria Math" panose="02040503050406030204" pitchFamily="18" charset="0"/>
                      </a:rPr>
                      <m:t>2</m:t>
                    </m:r>
                  </m:oMath>
                </a14:m>
                <a:endParaRPr lang="en-US" sz="3200" dirty="0"/>
              </a:p>
              <a:p>
                <a:r>
                  <a:rPr lang="en-US" sz="3200" dirty="0"/>
                  <a:t>Conv layer C1 maps from input volume </a:t>
                </a:r>
                <a14:m>
                  <m:oMath xmlns:m="http://schemas.openxmlformats.org/officeDocument/2006/math">
                    <m:r>
                      <a:rPr lang="en-US" sz="3200" i="1" smtClean="0">
                        <a:latin typeface="Cambria Math" panose="02040503050406030204" pitchFamily="18" charset="0"/>
                      </a:rPr>
                      <m:t>32×32</m:t>
                    </m:r>
                    <m:r>
                      <a:rPr lang="en-US" sz="3200" b="0" i="1" smtClean="0">
                        <a:latin typeface="Cambria Math" panose="02040503050406030204" pitchFamily="18" charset="0"/>
                      </a:rPr>
                      <m:t>×1</m:t>
                    </m:r>
                  </m:oMath>
                </a14:m>
                <a:r>
                  <a:rPr lang="en-US" sz="3200" dirty="0"/>
                  <a:t> to 6 feature maps w. volume </a:t>
                </a:r>
                <a14:m>
                  <m:oMath xmlns:m="http://schemas.openxmlformats.org/officeDocument/2006/math">
                    <m:r>
                      <a:rPr lang="en-US" sz="3200" b="0" i="1" smtClean="0">
                        <a:latin typeface="Cambria Math" panose="02040503050406030204" pitchFamily="18" charset="0"/>
                      </a:rPr>
                      <m:t>28×28×6</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32−5)+1=28</m:t>
                    </m:r>
                  </m:oMath>
                </a14:m>
                <a:r>
                  <a:rPr lang="en-US" sz="3200" dirty="0"/>
                  <a:t>). No params: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5∗5∗1+1</m:t>
                        </m:r>
                      </m:e>
                    </m:d>
                    <m:r>
                      <a:rPr lang="en-US" b="0" i="1" smtClean="0">
                        <a:latin typeface="Cambria Math" panose="02040503050406030204" pitchFamily="18" charset="0"/>
                      </a:rPr>
                      <m:t>∗</m:t>
                    </m:r>
                    <m:r>
                      <a:rPr lang="en-US" i="1">
                        <a:latin typeface="Cambria Math" panose="02040503050406030204" pitchFamily="18" charset="0"/>
                      </a:rPr>
                      <m:t>6</m:t>
                    </m:r>
                    <m:r>
                      <a:rPr lang="en-US" b="0" i="1" smtClean="0">
                        <a:latin typeface="Cambria Math" panose="02040503050406030204" pitchFamily="18" charset="0"/>
                      </a:rPr>
                      <m:t>=156</m:t>
                    </m:r>
                  </m:oMath>
                </a14:m>
                <a:endParaRPr lang="en-US" sz="3200" dirty="0"/>
              </a:p>
              <a:p>
                <a:r>
                  <a:rPr lang="en-US" sz="3200" dirty="0"/>
                  <a:t>Pooling layer S2 maps from input volume </a:t>
                </a:r>
                <a14:m>
                  <m:oMath xmlns:m="http://schemas.openxmlformats.org/officeDocument/2006/math">
                    <m:r>
                      <a:rPr lang="en-US" sz="3200" b="0" i="1" smtClean="0">
                        <a:latin typeface="Cambria Math" panose="02040503050406030204" pitchFamily="18" charset="0"/>
                      </a:rPr>
                      <m:t>28</m:t>
                    </m:r>
                    <m:r>
                      <a:rPr lang="en-US" sz="3200" i="1" smtClean="0">
                        <a:latin typeface="Cambria Math" panose="02040503050406030204" pitchFamily="18" charset="0"/>
                      </a:rPr>
                      <m:t>×</m:t>
                    </m:r>
                    <m:r>
                      <a:rPr lang="en-US" sz="3200" b="0" i="1" smtClean="0">
                        <a:latin typeface="Cambria Math" panose="02040503050406030204" pitchFamily="18" charset="0"/>
                      </a:rPr>
                      <m:t>28×6</m:t>
                    </m:r>
                  </m:oMath>
                </a14:m>
                <a:r>
                  <a:rPr lang="en-US" sz="3200" dirty="0"/>
                  <a:t> to 6 feature maps w. volume </a:t>
                </a:r>
                <a14:m>
                  <m:oMath xmlns:m="http://schemas.openxmlformats.org/officeDocument/2006/math">
                    <m:r>
                      <a:rPr lang="en-US" sz="3200" b="0" i="1" smtClean="0">
                        <a:latin typeface="Cambria Math" panose="02040503050406030204" pitchFamily="18" charset="0"/>
                      </a:rPr>
                      <m:t>14×14×6</m:t>
                    </m:r>
                  </m:oMath>
                </a14:m>
                <a:r>
                  <a:rPr lang="en-US" sz="3200" dirty="0"/>
                  <a:t> (since </a:t>
                </a:r>
                <a14:m>
                  <m:oMath xmlns:m="http://schemas.openxmlformats.org/officeDocument/2006/math">
                    <m:f>
                      <m:fPr>
                        <m:ctrlPr>
                          <a:rPr lang="en-US" sz="3200" i="1" dirty="0">
                            <a:latin typeface="Cambria Math" panose="02040503050406030204" pitchFamily="18" charset="0"/>
                          </a:rPr>
                        </m:ctrlPr>
                      </m:fPr>
                      <m:num>
                        <m:r>
                          <a:rPr lang="en-US" sz="3200" dirty="0">
                            <a:latin typeface="Cambria Math" panose="02040503050406030204" pitchFamily="18" charset="0"/>
                          </a:rPr>
                          <m:t>1</m:t>
                        </m:r>
                      </m:num>
                      <m:den>
                        <m:r>
                          <a:rPr lang="en-US" sz="3200" b="0" i="0" dirty="0" smtClean="0">
                            <a:latin typeface="Cambria Math" panose="02040503050406030204" pitchFamily="18" charset="0"/>
                          </a:rPr>
                          <m:t>2</m:t>
                        </m:r>
                      </m:den>
                    </m:f>
                    <m:r>
                      <a:rPr lang="en-US" sz="3200" dirty="0">
                        <a:latin typeface="Cambria Math" panose="02040503050406030204" pitchFamily="18" charset="0"/>
                      </a:rPr>
                      <m:t>(</m:t>
                    </m:r>
                    <m:r>
                      <a:rPr lang="en-US" sz="3200" b="0" i="1" dirty="0" smtClean="0">
                        <a:latin typeface="Cambria Math" panose="02040503050406030204" pitchFamily="18" charset="0"/>
                      </a:rPr>
                      <m:t>28</m:t>
                    </m:r>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)+1=</m:t>
                    </m:r>
                    <m:r>
                      <a:rPr lang="en-US" sz="3200" b="0" i="1" dirty="0" smtClean="0">
                        <a:latin typeface="Cambria Math" panose="02040503050406030204" pitchFamily="18" charset="0"/>
                      </a:rPr>
                      <m:t>14</m:t>
                    </m:r>
                  </m:oMath>
                </a14:m>
                <a:r>
                  <a:rPr lang="en-US" dirty="0"/>
                  <a:t>). </a:t>
                </a:r>
                <a:endParaRPr lang="en-US" sz="3200" dirty="0"/>
              </a:p>
              <a:p>
                <a:r>
                  <a:rPr lang="en-US" sz="3200" dirty="0"/>
                  <a:t>Conv layer C3 maps from input volume </a:t>
                </a:r>
                <a14:m>
                  <m:oMath xmlns:m="http://schemas.openxmlformats.org/officeDocument/2006/math">
                    <m:r>
                      <a:rPr lang="en-US" sz="3200" b="0" i="1" smtClean="0">
                        <a:latin typeface="Cambria Math" panose="02040503050406030204" pitchFamily="18" charset="0"/>
                      </a:rPr>
                      <m:t>14</m:t>
                    </m:r>
                    <m:r>
                      <a:rPr lang="en-US" sz="3200" i="1" smtClean="0">
                        <a:latin typeface="Cambria Math" panose="02040503050406030204" pitchFamily="18" charset="0"/>
                      </a:rPr>
                      <m:t>×</m:t>
                    </m:r>
                    <m:r>
                      <a:rPr lang="en-US" sz="3200" b="0" i="1" smtClean="0">
                        <a:latin typeface="Cambria Math" panose="02040503050406030204" pitchFamily="18" charset="0"/>
                      </a:rPr>
                      <m:t>14×6</m:t>
                    </m:r>
                  </m:oMath>
                </a14:m>
                <a:r>
                  <a:rPr lang="en-US" sz="3200" dirty="0"/>
                  <a:t> to 16 feature maps w. volume </a:t>
                </a:r>
                <a14:m>
                  <m:oMath xmlns:m="http://schemas.openxmlformats.org/officeDocument/2006/math">
                    <m:r>
                      <a:rPr lang="en-US" sz="3200" b="0" i="1" smtClean="0">
                        <a:latin typeface="Cambria Math" panose="02040503050406030204" pitchFamily="18" charset="0"/>
                      </a:rPr>
                      <m:t>10×10×16</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14−5)+1=10</m:t>
                    </m:r>
                  </m:oMath>
                </a14:m>
                <a:r>
                  <a:rPr lang="en-US" sz="3200" dirty="0"/>
                  <a:t>). </a:t>
                </a:r>
                <a:r>
                  <a:rPr lang="en-US" dirty="0"/>
                  <a:t>No params: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5∗5∗</m:t>
                        </m:r>
                        <m:r>
                          <a:rPr lang="en-US" b="0" i="1" smtClean="0">
                            <a:latin typeface="Cambria Math" panose="02040503050406030204" pitchFamily="18" charset="0"/>
                          </a:rPr>
                          <m:t>6</m:t>
                        </m:r>
                        <m:r>
                          <a:rPr lang="en-US" i="1">
                            <a:latin typeface="Cambria Math" panose="02040503050406030204" pitchFamily="18" charset="0"/>
                          </a:rPr>
                          <m:t>+1</m:t>
                        </m:r>
                      </m:e>
                    </m:d>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6=</m:t>
                    </m:r>
                    <m:r>
                      <a:rPr lang="en-US" b="0" i="1" smtClean="0">
                        <a:latin typeface="Cambria Math" panose="02040503050406030204" pitchFamily="18" charset="0"/>
                      </a:rPr>
                      <m:t>2416</m:t>
                    </m:r>
                  </m:oMath>
                </a14:m>
                <a:endParaRPr lang="en-US" sz="3200" dirty="0"/>
              </a:p>
              <a:p>
                <a:r>
                  <a:rPr lang="en-US" sz="3200" dirty="0"/>
                  <a:t>Pooling layer S4 maps from input volume </a:t>
                </a:r>
                <a14:m>
                  <m:oMath xmlns:m="http://schemas.openxmlformats.org/officeDocument/2006/math">
                    <m:r>
                      <a:rPr lang="en-US" sz="3200" b="0" i="1" smtClean="0">
                        <a:latin typeface="Cambria Math" panose="02040503050406030204" pitchFamily="18" charset="0"/>
                      </a:rPr>
                      <m:t>10</m:t>
                    </m:r>
                    <m:r>
                      <a:rPr lang="en-US" sz="3200" i="1" smtClean="0">
                        <a:latin typeface="Cambria Math" panose="02040503050406030204" pitchFamily="18" charset="0"/>
                      </a:rPr>
                      <m:t>×</m:t>
                    </m:r>
                    <m:r>
                      <a:rPr lang="en-US" sz="3200" b="0" i="1" smtClean="0">
                        <a:latin typeface="Cambria Math" panose="02040503050406030204" pitchFamily="18" charset="0"/>
                      </a:rPr>
                      <m:t>10×16</m:t>
                    </m:r>
                  </m:oMath>
                </a14:m>
                <a:r>
                  <a:rPr lang="en-US" sz="3200" dirty="0"/>
                  <a:t> to 16 feature maps w. volume </a:t>
                </a:r>
                <a14:m>
                  <m:oMath xmlns:m="http://schemas.openxmlformats.org/officeDocument/2006/math">
                    <m:r>
                      <a:rPr lang="en-US" sz="3200" b="0" i="1" smtClean="0">
                        <a:latin typeface="Cambria Math" panose="02040503050406030204" pitchFamily="18" charset="0"/>
                      </a:rPr>
                      <m:t>5×5×16</m:t>
                    </m:r>
                  </m:oMath>
                </a14:m>
                <a:r>
                  <a:rPr lang="en-US" sz="3200" dirty="0"/>
                  <a:t> (since </a:t>
                </a:r>
                <a14:m>
                  <m:oMath xmlns:m="http://schemas.openxmlformats.org/officeDocument/2006/math">
                    <m:f>
                      <m:fPr>
                        <m:ctrlPr>
                          <a:rPr lang="en-US" sz="3200" i="1" dirty="0">
                            <a:latin typeface="Cambria Math" panose="02040503050406030204" pitchFamily="18" charset="0"/>
                          </a:rPr>
                        </m:ctrlPr>
                      </m:fPr>
                      <m:num>
                        <m:r>
                          <a:rPr lang="en-US" sz="3200" dirty="0">
                            <a:latin typeface="Cambria Math" panose="02040503050406030204" pitchFamily="18" charset="0"/>
                          </a:rPr>
                          <m:t>1</m:t>
                        </m:r>
                      </m:num>
                      <m:den>
                        <m:r>
                          <a:rPr lang="en-US" sz="3200" b="0" i="0" dirty="0" smtClean="0">
                            <a:latin typeface="Cambria Math" panose="02040503050406030204" pitchFamily="18" charset="0"/>
                          </a:rPr>
                          <m:t>2</m:t>
                        </m:r>
                      </m:den>
                    </m:f>
                    <m:r>
                      <a:rPr lang="en-US" sz="3200" dirty="0">
                        <a:latin typeface="Cambria Math" panose="02040503050406030204" pitchFamily="18" charset="0"/>
                      </a:rPr>
                      <m:t>(</m:t>
                    </m:r>
                    <m:r>
                      <a:rPr lang="en-US" sz="3200" b="0" i="1" dirty="0" smtClean="0">
                        <a:latin typeface="Cambria Math" panose="02040503050406030204" pitchFamily="18" charset="0"/>
                      </a:rPr>
                      <m:t>10</m:t>
                    </m:r>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)+1=</m:t>
                    </m:r>
                    <m:r>
                      <a:rPr lang="en-US" sz="3200" b="0" i="1" dirty="0" smtClean="0">
                        <a:latin typeface="Cambria Math" panose="02040503050406030204" pitchFamily="18" charset="0"/>
                      </a:rPr>
                      <m:t>5</m:t>
                    </m:r>
                  </m:oMath>
                </a14:m>
                <a:r>
                  <a:rPr lang="en-US" sz="3200" dirty="0"/>
                  <a:t>)</a:t>
                </a:r>
              </a:p>
              <a:p>
                <a:r>
                  <a:rPr lang="en-US" sz="3200" dirty="0"/>
                  <a:t>Conv layer C5 maps from input volume </a:t>
                </a:r>
                <a14:m>
                  <m:oMath xmlns:m="http://schemas.openxmlformats.org/officeDocument/2006/math">
                    <m:r>
                      <a:rPr lang="en-US" sz="3200" b="0" i="1" smtClean="0">
                        <a:latin typeface="Cambria Math" panose="02040503050406030204" pitchFamily="18" charset="0"/>
                      </a:rPr>
                      <m:t>5</m:t>
                    </m:r>
                    <m:r>
                      <a:rPr lang="en-US" sz="3200" i="1" smtClean="0">
                        <a:latin typeface="Cambria Math" panose="02040503050406030204" pitchFamily="18" charset="0"/>
                      </a:rPr>
                      <m:t>×</m:t>
                    </m:r>
                    <m:r>
                      <a:rPr lang="en-US" sz="3200" b="0" i="1" smtClean="0">
                        <a:latin typeface="Cambria Math" panose="02040503050406030204" pitchFamily="18" charset="0"/>
                      </a:rPr>
                      <m:t>5×16</m:t>
                    </m:r>
                  </m:oMath>
                </a14:m>
                <a:r>
                  <a:rPr lang="en-US" sz="3200" dirty="0"/>
                  <a:t> to 120 feature maps w. volume </a:t>
                </a:r>
                <a14:m>
                  <m:oMath xmlns:m="http://schemas.openxmlformats.org/officeDocument/2006/math">
                    <m:r>
                      <a:rPr lang="en-US" sz="3200" b="0" i="1" smtClean="0">
                        <a:latin typeface="Cambria Math" panose="02040503050406030204" pitchFamily="18" charset="0"/>
                      </a:rPr>
                      <m:t>1×1×120</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5−5)+1=1</m:t>
                    </m:r>
                  </m:oMath>
                </a14:m>
                <a:r>
                  <a:rPr lang="en-US" sz="3200" dirty="0"/>
                  <a:t>). </a:t>
                </a:r>
                <a:r>
                  <a:rPr lang="en-US" dirty="0"/>
                  <a:t>No params: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5∗5∗</m:t>
                        </m:r>
                        <m:r>
                          <a:rPr lang="en-US" b="0" i="1" smtClean="0">
                            <a:latin typeface="Cambria Math" panose="02040503050406030204" pitchFamily="18" charset="0"/>
                          </a:rPr>
                          <m:t>1</m:t>
                        </m:r>
                        <m:r>
                          <a:rPr lang="en-US" i="1">
                            <a:latin typeface="Cambria Math" panose="02040503050406030204" pitchFamily="18" charset="0"/>
                          </a:rPr>
                          <m:t>6+1</m:t>
                        </m:r>
                      </m:e>
                    </m:d>
                    <m:r>
                      <a:rPr lang="en-US" i="1">
                        <a:latin typeface="Cambria Math" panose="02040503050406030204" pitchFamily="18" charset="0"/>
                      </a:rPr>
                      <m:t>∗</m:t>
                    </m:r>
                    <m:r>
                      <a:rPr lang="en-US" b="0" i="1" smtClean="0">
                        <a:latin typeface="Cambria Math" panose="02040503050406030204" pitchFamily="18" charset="0"/>
                      </a:rPr>
                      <m:t>120</m:t>
                    </m:r>
                    <m:r>
                      <a:rPr lang="en-US" i="1">
                        <a:latin typeface="Cambria Math" panose="02040503050406030204" pitchFamily="18" charset="0"/>
                      </a:rPr>
                      <m:t>=48120</m:t>
                    </m:r>
                  </m:oMath>
                </a14:m>
                <a:endParaRPr lang="en-US" dirty="0"/>
              </a:p>
              <a:p>
                <a:pPr lvl="1"/>
                <a:r>
                  <a:rPr lang="en-US" dirty="0"/>
                  <a:t>You can also view it as an equivalent Fully-Connected layer that maps from the flattened input of size </a:t>
                </a:r>
                <a14:m>
                  <m:oMath xmlns:m="http://schemas.openxmlformats.org/officeDocument/2006/math">
                    <m:r>
                      <a:rPr lang="en-US" i="1">
                        <a:latin typeface="Cambria Math" panose="02040503050406030204" pitchFamily="18" charset="0"/>
                      </a:rPr>
                      <m:t>400</m:t>
                    </m:r>
                    <m:r>
                      <a:rPr lang="en-US" b="0" i="1" smtClean="0">
                        <a:latin typeface="Cambria Math" panose="02040503050406030204" pitchFamily="18" charset="0"/>
                      </a:rPr>
                      <m:t>×1</m:t>
                    </m:r>
                  </m:oMath>
                </a14:m>
                <a:r>
                  <a:rPr lang="en-US" dirty="0"/>
                  <a:t> (</a:t>
                </a:r>
                <a14:m>
                  <m:oMath xmlns:m="http://schemas.openxmlformats.org/officeDocument/2006/math">
                    <m:r>
                      <a:rPr lang="en-US" i="1" smtClean="0">
                        <a:latin typeface="Cambria Math" panose="02040503050406030204" pitchFamily="18" charset="0"/>
                      </a:rPr>
                      <m:t>5∗5∗</m:t>
                    </m:r>
                    <m:r>
                      <a:rPr lang="en-US" b="0" i="1" smtClean="0">
                        <a:latin typeface="Cambria Math" panose="02040503050406030204" pitchFamily="18" charset="0"/>
                      </a:rPr>
                      <m:t>1</m:t>
                    </m:r>
                    <m:r>
                      <a:rPr lang="en-US" i="1">
                        <a:latin typeface="Cambria Math" panose="02040503050406030204" pitchFamily="18" charset="0"/>
                      </a:rPr>
                      <m:t>6</m:t>
                    </m:r>
                    <m:r>
                      <a:rPr lang="en-US" b="0" i="1" smtClean="0">
                        <a:latin typeface="Cambria Math" panose="02040503050406030204" pitchFamily="18" charset="0"/>
                      </a:rPr>
                      <m:t>=400</m:t>
                    </m:r>
                  </m:oMath>
                </a14:m>
                <a:r>
                  <a:rPr lang="en-US" dirty="0"/>
                  <a:t>) to output of size </a:t>
                </a:r>
                <a14:m>
                  <m:oMath xmlns:m="http://schemas.openxmlformats.org/officeDocument/2006/math">
                    <m:r>
                      <a:rPr lang="en-US" b="0" i="1" smtClean="0">
                        <a:latin typeface="Cambria Math" panose="02040503050406030204" pitchFamily="18" charset="0"/>
                      </a:rPr>
                      <m:t>120×1</m:t>
                    </m:r>
                  </m:oMath>
                </a14:m>
                <a:r>
                  <a:rPr lang="en-US" dirty="0"/>
                  <a:t>. For details, refer to L4.2 “Turning FC layer into CONV Layers”</a:t>
                </a:r>
              </a:p>
              <a:p>
                <a:r>
                  <a:rPr lang="en-US" sz="3200" dirty="0"/>
                  <a:t>FC layer F6 maps from input of size </a:t>
                </a:r>
                <a14:m>
                  <m:oMath xmlns:m="http://schemas.openxmlformats.org/officeDocument/2006/math">
                    <m:r>
                      <a:rPr lang="en-US" sz="3200" b="0" i="1" smtClean="0">
                        <a:latin typeface="Cambria Math" panose="02040503050406030204" pitchFamily="18" charset="0"/>
                      </a:rPr>
                      <m:t>120×1</m:t>
                    </m:r>
                  </m:oMath>
                </a14:m>
                <a:r>
                  <a:rPr lang="en-US" sz="3200" dirty="0"/>
                  <a:t> to </a:t>
                </a:r>
                <a:r>
                  <a:rPr lang="en-US" dirty="0"/>
                  <a:t>output of size </a:t>
                </a:r>
                <a14:m>
                  <m:oMath xmlns:m="http://schemas.openxmlformats.org/officeDocument/2006/math">
                    <m:r>
                      <a:rPr lang="en-US" b="0" i="1" smtClean="0">
                        <a:latin typeface="Cambria Math" panose="02040503050406030204" pitchFamily="18" charset="0"/>
                      </a:rPr>
                      <m:t>84</m:t>
                    </m:r>
                    <m:r>
                      <a:rPr lang="en-US" i="1">
                        <a:latin typeface="Cambria Math" panose="02040503050406030204" pitchFamily="18" charset="0"/>
                      </a:rPr>
                      <m:t>×1</m:t>
                    </m:r>
                  </m:oMath>
                </a14:m>
                <a:r>
                  <a:rPr lang="en-US" sz="3200" dirty="0"/>
                  <a:t>. </a:t>
                </a:r>
                <a:r>
                  <a:rPr lang="en-US" dirty="0"/>
                  <a:t>No params: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120</m:t>
                    </m:r>
                    <m:r>
                      <a:rPr lang="en-US" b="0" i="1" smtClean="0">
                        <a:latin typeface="Cambria Math" panose="02040503050406030204" pitchFamily="18" charset="0"/>
                      </a:rPr>
                      <m:t>+1)∗84</m:t>
                    </m:r>
                    <m:r>
                      <a:rPr lang="en-US" i="1">
                        <a:latin typeface="Cambria Math" panose="02040503050406030204" pitchFamily="18" charset="0"/>
                      </a:rPr>
                      <m:t>=</m:t>
                    </m:r>
                    <m:r>
                      <a:rPr lang="en-US" b="0" i="1" smtClean="0">
                        <a:latin typeface="Cambria Math" panose="02040503050406030204" pitchFamily="18" charset="0"/>
                      </a:rPr>
                      <m:t>10164</m:t>
                    </m:r>
                  </m:oMath>
                </a14:m>
                <a:endParaRPr lang="en-US" sz="3200" dirty="0"/>
              </a:p>
              <a:p>
                <a:r>
                  <a:rPr lang="en-US" dirty="0"/>
                  <a:t>Output layer (SoftMax) </a:t>
                </a:r>
                <a:r>
                  <a:rPr lang="en-US" sz="3200" dirty="0"/>
                  <a:t>maps from input of size </a:t>
                </a:r>
                <a14:m>
                  <m:oMath xmlns:m="http://schemas.openxmlformats.org/officeDocument/2006/math">
                    <m:r>
                      <a:rPr lang="en-US" sz="3200" b="0" i="1" smtClean="0">
                        <a:latin typeface="Cambria Math" panose="02040503050406030204" pitchFamily="18" charset="0"/>
                      </a:rPr>
                      <m:t>84×1</m:t>
                    </m:r>
                  </m:oMath>
                </a14:m>
                <a:r>
                  <a:rPr lang="en-US" sz="3200" dirty="0"/>
                  <a:t> to </a:t>
                </a:r>
                <a:r>
                  <a:rPr lang="en-US" dirty="0"/>
                  <a:t>output of size </a:t>
                </a:r>
                <a14:m>
                  <m:oMath xmlns:m="http://schemas.openxmlformats.org/officeDocument/2006/math">
                    <m:r>
                      <a:rPr lang="en-US" b="0" i="1" smtClean="0">
                        <a:latin typeface="Cambria Math" panose="02040503050406030204" pitchFamily="18" charset="0"/>
                      </a:rPr>
                      <m:t>10</m:t>
                    </m:r>
                  </m:oMath>
                </a14:m>
                <a:r>
                  <a:rPr lang="en-US" sz="3200" dirty="0"/>
                  <a:t>. </a:t>
                </a:r>
                <a:r>
                  <a:rPr lang="en-US" dirty="0"/>
                  <a:t>No params: </a:t>
                </a:r>
                <a14:m>
                  <m:oMath xmlns:m="http://schemas.openxmlformats.org/officeDocument/2006/math">
                    <m:r>
                      <a:rPr lang="en-US">
                        <a:latin typeface="Cambria Math" panose="02040503050406030204" pitchFamily="18" charset="0"/>
                      </a:rPr>
                      <m:t>(</m:t>
                    </m:r>
                    <m:r>
                      <a:rPr lang="en-US" b="0" i="1" smtClean="0">
                        <a:latin typeface="Cambria Math" panose="02040503050406030204" pitchFamily="18" charset="0"/>
                      </a:rPr>
                      <m:t>84</m:t>
                    </m:r>
                    <m:r>
                      <a:rPr lang="en-US" i="1">
                        <a:latin typeface="Cambria Math" panose="02040503050406030204" pitchFamily="18" charset="0"/>
                      </a:rPr>
                      <m:t>+1)∗</m:t>
                    </m:r>
                    <m:r>
                      <a:rPr lang="en-US" b="0" i="1" smtClean="0">
                        <a:latin typeface="Cambria Math" panose="02040503050406030204" pitchFamily="18" charset="0"/>
                      </a:rPr>
                      <m:t>10</m:t>
                    </m:r>
                    <m:r>
                      <a:rPr lang="en-US" i="1">
                        <a:latin typeface="Cambria Math" panose="02040503050406030204" pitchFamily="18" charset="0"/>
                      </a:rPr>
                      <m:t>=</m:t>
                    </m:r>
                    <m:r>
                      <a:rPr lang="en-US" b="0" i="1" smtClean="0">
                        <a:latin typeface="Cambria Math" panose="02040503050406030204" pitchFamily="18" charset="0"/>
                      </a:rPr>
                      <m:t>850</m:t>
                    </m:r>
                  </m:oMath>
                </a14:m>
                <a:endParaRPr lang="en-US" sz="3200" dirty="0"/>
              </a:p>
            </p:txBody>
          </p:sp>
        </mc:Choice>
        <mc:Fallback xmlns="">
          <p:sp>
            <p:nvSpPr>
              <p:cNvPr id="3" name="Content Placeholder 2">
                <a:extLst>
                  <a:ext uri="{FF2B5EF4-FFF2-40B4-BE49-F238E27FC236}">
                    <a16:creationId xmlns:a16="http://schemas.microsoft.com/office/drawing/2014/main" id="{88AC1B5E-BBFA-48EF-8E1F-1310C3575196}"/>
                  </a:ext>
                </a:extLst>
              </p:cNvPr>
              <p:cNvSpPr>
                <a:spLocks noGrp="1" noRot="1" noChangeAspect="1" noMove="1" noResize="1" noEditPoints="1" noAdjustHandles="1" noChangeArrowheads="1" noChangeShapeType="1" noTextEdit="1"/>
              </p:cNvSpPr>
              <p:nvPr>
                <p:ph idx="1"/>
              </p:nvPr>
            </p:nvSpPr>
            <p:spPr>
              <a:xfrm>
                <a:off x="323528" y="1196752"/>
                <a:ext cx="8363272" cy="5789459"/>
              </a:xfrm>
              <a:blipFill>
                <a:blip r:embed="rId2"/>
                <a:stretch>
                  <a:fillRect l="-219" t="-947" r="-29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07B8F4F-6559-44C9-9F31-A198285B2CC9}"/>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sp>
        <p:nvSpPr>
          <p:cNvPr id="5" name="TextBox 4">
            <a:extLst>
              <a:ext uri="{FF2B5EF4-FFF2-40B4-BE49-F238E27FC236}">
                <a16:creationId xmlns:a16="http://schemas.microsoft.com/office/drawing/2014/main" id="{41AAFF5D-D602-4DDC-984A-49F03D82C360}"/>
              </a:ext>
            </a:extLst>
          </p:cNvPr>
          <p:cNvSpPr txBox="1"/>
          <p:nvPr/>
        </p:nvSpPr>
        <p:spPr>
          <a:xfrm>
            <a:off x="1655676" y="6375613"/>
            <a:ext cx="5832648" cy="415498"/>
          </a:xfrm>
          <a:prstGeom prst="rect">
            <a:avLst/>
          </a:prstGeom>
          <a:noFill/>
        </p:spPr>
        <p:txBody>
          <a:bodyPr wrap="square">
            <a:spAutoFit/>
          </a:bodyPr>
          <a:lstStyle/>
          <a:p>
            <a:r>
              <a:rPr lang="en-US" sz="1050" dirty="0"/>
              <a:t>https://www.analyticsvidhya.com/blog/2021/03/the-architecture-of-lenet-5/</a:t>
            </a:r>
          </a:p>
          <a:p>
            <a:r>
              <a:rPr lang="en-US" sz="1050" dirty="0"/>
              <a:t>https://towardsdatascience.com/understanding-lenet-a-detailed-walkthrough-17833d4bd155</a:t>
            </a:r>
            <a:endParaRPr lang="en-SE" sz="1050" dirty="0"/>
          </a:p>
        </p:txBody>
      </p:sp>
    </p:spTree>
    <p:extLst>
      <p:ext uri="{BB962C8B-B14F-4D97-AF65-F5344CB8AC3E}">
        <p14:creationId xmlns:p14="http://schemas.microsoft.com/office/powerpoint/2010/main" val="1307898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7D6D-44F0-476D-9DB0-5F57BE32AD03}"/>
              </a:ext>
            </a:extLst>
          </p:cNvPr>
          <p:cNvSpPr>
            <a:spLocks noGrp="1"/>
          </p:cNvSpPr>
          <p:nvPr>
            <p:ph type="title"/>
          </p:nvPr>
        </p:nvSpPr>
        <p:spPr/>
        <p:txBody>
          <a:bodyPr/>
          <a:lstStyle/>
          <a:p>
            <a:r>
              <a:rPr lang="en-US" sz="4000" dirty="0" err="1"/>
              <a:t>AlexNet</a:t>
            </a:r>
            <a:r>
              <a:rPr lang="en-US" sz="4000" dirty="0"/>
              <a:t> [</a:t>
            </a:r>
            <a:r>
              <a:rPr lang="en-US" sz="4000" dirty="0" err="1"/>
              <a:t>Krizhevsky</a:t>
            </a:r>
            <a:r>
              <a:rPr lang="en-US" sz="4000" dirty="0"/>
              <a:t> et al. 2012] </a:t>
            </a:r>
            <a:endParaRPr lang="en-SE" dirty="0"/>
          </a:p>
        </p:txBody>
      </p:sp>
      <p:sp>
        <p:nvSpPr>
          <p:cNvPr id="4" name="Slide Number Placeholder 3">
            <a:extLst>
              <a:ext uri="{FF2B5EF4-FFF2-40B4-BE49-F238E27FC236}">
                <a16:creationId xmlns:a16="http://schemas.microsoft.com/office/drawing/2014/main" id="{F67DEE55-5A2B-4CAF-8B0C-74338D70D00C}"/>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143" name="Picture 142">
            <a:extLst>
              <a:ext uri="{FF2B5EF4-FFF2-40B4-BE49-F238E27FC236}">
                <a16:creationId xmlns:a16="http://schemas.microsoft.com/office/drawing/2014/main" id="{9A644AF5-8D00-4B1D-8CC8-C783DE547F69}"/>
              </a:ext>
            </a:extLst>
          </p:cNvPr>
          <p:cNvPicPr>
            <a:picLocks noChangeAspect="1"/>
          </p:cNvPicPr>
          <p:nvPr/>
        </p:nvPicPr>
        <p:blipFill>
          <a:blip r:embed="rId3"/>
          <a:stretch>
            <a:fillRect/>
          </a:stretch>
        </p:blipFill>
        <p:spPr>
          <a:xfrm>
            <a:off x="0" y="3420882"/>
            <a:ext cx="9144000" cy="3048000"/>
          </a:xfrm>
          <a:prstGeom prst="rect">
            <a:avLst/>
          </a:prstGeom>
        </p:spPr>
      </p:pic>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CDE743FD-BCF3-458F-BE9B-50EC982B8BBE}"/>
                  </a:ext>
                </a:extLst>
              </p:cNvPr>
              <p:cNvSpPr>
                <a:spLocks noGrp="1"/>
              </p:cNvSpPr>
              <p:nvPr>
                <p:ph idx="1"/>
              </p:nvPr>
            </p:nvSpPr>
            <p:spPr>
              <a:xfrm>
                <a:off x="179512" y="1268760"/>
                <a:ext cx="8795320" cy="2160240"/>
              </a:xfrm>
            </p:spPr>
            <p:txBody>
              <a:bodyPr>
                <a:normAutofit fontScale="62500" lnSpcReduction="20000"/>
              </a:bodyPr>
              <a:lstStyle/>
              <a:p>
                <a:pPr marL="12700">
                  <a:lnSpc>
                    <a:spcPct val="100000"/>
                  </a:lnSpc>
                </a:pPr>
                <a:r>
                  <a:rPr lang="en-US" sz="2800" spc="-5" dirty="0">
                    <a:latin typeface="Arial"/>
                    <a:cs typeface="Arial"/>
                  </a:rPr>
                  <a:t>Input image: </a:t>
                </a:r>
                <a14:m>
                  <m:oMath xmlns:m="http://schemas.openxmlformats.org/officeDocument/2006/math">
                    <m:r>
                      <a:rPr lang="en-US" sz="2800" b="0" i="1" spc="-5" dirty="0" smtClean="0">
                        <a:latin typeface="Cambria Math" panose="02040503050406030204" pitchFamily="18" charset="0"/>
                        <a:cs typeface="Arial"/>
                      </a:rPr>
                      <m:t>227×227</m:t>
                    </m:r>
                    <m:r>
                      <a:rPr lang="en-US" sz="2800" b="0" i="1" spc="-5" dirty="0">
                        <a:latin typeface="Cambria Math" panose="02040503050406030204" pitchFamily="18" charset="0"/>
                        <a:cs typeface="Arial"/>
                      </a:rPr>
                      <m:t>×</m:t>
                    </m:r>
                    <m:r>
                      <a:rPr lang="en-US" sz="2800" b="0" i="1" spc="-5" dirty="0" smtClean="0">
                        <a:latin typeface="Cambria Math" panose="02040503050406030204" pitchFamily="18" charset="0"/>
                        <a:cs typeface="Arial"/>
                      </a:rPr>
                      <m:t>3</m:t>
                    </m:r>
                  </m:oMath>
                </a14:m>
                <a:endParaRPr lang="en-US" dirty="0">
                  <a:latin typeface="Times New Roman"/>
                  <a:cs typeface="Times New Roman"/>
                </a:endParaRPr>
              </a:p>
              <a:p>
                <a:pPr marL="12700">
                  <a:lnSpc>
                    <a:spcPct val="100000"/>
                  </a:lnSpc>
                </a:pPr>
                <a:r>
                  <a:rPr lang="en-US" sz="2800" spc="-5" dirty="0">
                    <a:latin typeface="Arial"/>
                    <a:cs typeface="Arial"/>
                  </a:rPr>
                  <a:t>1</a:t>
                </a:r>
                <a:r>
                  <a:rPr lang="en-US" altLang="zh-CN" sz="2800" spc="-5" baseline="30000" dirty="0">
                    <a:latin typeface="Arial"/>
                    <a:cs typeface="Arial"/>
                  </a:rPr>
                  <a:t>st</a:t>
                </a:r>
                <a:r>
                  <a:rPr lang="en-US" altLang="zh-CN" sz="2800" spc="-5" dirty="0">
                    <a:latin typeface="Arial"/>
                    <a:cs typeface="Arial"/>
                  </a:rPr>
                  <a:t> </a:t>
                </a:r>
                <a:r>
                  <a:rPr lang="en-US" sz="2800" spc="-5" dirty="0">
                    <a:latin typeface="Arial"/>
                    <a:cs typeface="Arial"/>
                  </a:rPr>
                  <a:t>layer (CONV1): </a:t>
                </a:r>
                <a14:m>
                  <m:oMath xmlns:m="http://schemas.openxmlformats.org/officeDocument/2006/math">
                    <m:r>
                      <a:rPr lang="en-US" sz="2800" b="0" i="1" spc="-5" dirty="0" smtClean="0">
                        <a:latin typeface="Cambria Math" panose="02040503050406030204" pitchFamily="18" charset="0"/>
                        <a:cs typeface="Arial"/>
                      </a:rPr>
                      <m:t>96 11×11</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=4</m:t>
                    </m:r>
                  </m:oMath>
                </a14:m>
                <a:r>
                  <a:rPr lang="en-US" sz="2800" i="1" dirty="0">
                    <a:latin typeface="Arial"/>
                    <a:cs typeface="Arial"/>
                  </a:rPr>
                  <a:t>, </a:t>
                </a:r>
                <a:r>
                  <a:rPr lang="en-US" sz="2900" spc="-5" dirty="0">
                    <a:latin typeface="Arial"/>
                    <a:cs typeface="Arial"/>
                  </a:rPr>
                  <a:t>w. </a:t>
                </a:r>
                <a:r>
                  <a:rPr lang="en-US" sz="2900" spc="-5" dirty="0" err="1">
                    <a:latin typeface="Arial"/>
                    <a:cs typeface="Arial"/>
                  </a:rPr>
                  <a:t>ReLU</a:t>
                </a:r>
                <a:r>
                  <a:rPr lang="en-US" sz="2900" spc="-5" dirty="0">
                    <a:latin typeface="Arial"/>
                    <a:cs typeface="Arial"/>
                  </a:rPr>
                  <a:t> activation function</a:t>
                </a:r>
              </a:p>
              <a:p>
                <a:pPr marL="12700">
                  <a:spcBef>
                    <a:spcPts val="15"/>
                  </a:spcBef>
                </a:pPr>
                <a:r>
                  <a:rPr lang="en-US" sz="2800" spc="-5" dirty="0">
                    <a:latin typeface="Arial"/>
                    <a:cs typeface="Arial"/>
                  </a:rPr>
                  <a:t>Output volume: </a:t>
                </a:r>
                <a14:m>
                  <m:oMath xmlns:m="http://schemas.openxmlformats.org/officeDocument/2006/math">
                    <m:r>
                      <a:rPr lang="en-US" sz="2800" b="0" i="1" spc="-5" smtClean="0">
                        <a:latin typeface="Cambria Math" panose="02040503050406030204" pitchFamily="18" charset="0"/>
                        <a:cs typeface="Arial"/>
                      </a:rPr>
                      <m:t>55×55×96</m:t>
                    </m:r>
                  </m:oMath>
                </a14:m>
                <a:r>
                  <a:rPr lang="en-US" sz="2800" spc="-5" dirty="0">
                    <a:latin typeface="Arial"/>
                    <a:cs typeface="Arial"/>
                  </a:rPr>
                  <a:t> (</a:t>
                </a:r>
                <a:r>
                  <a:rPr lang="en-US" sz="2800" dirty="0"/>
                  <a:t>since </a:t>
                </a:r>
                <a14:m>
                  <m:oMath xmlns:m="http://schemas.openxmlformats.org/officeDocument/2006/math">
                    <m:f>
                      <m:fPr>
                        <m:ctrlPr>
                          <a:rPr lang="en-US" sz="2800" i="1" spc="-5" smtClean="0">
                            <a:latin typeface="Cambria Math" panose="02040503050406030204" pitchFamily="18" charset="0"/>
                            <a:cs typeface="Arial"/>
                          </a:rPr>
                        </m:ctrlPr>
                      </m:fPr>
                      <m:num>
                        <m:r>
                          <a:rPr lang="en-US" sz="2800" b="0" i="1" spc="-5" smtClean="0">
                            <a:latin typeface="Cambria Math" panose="02040503050406030204" pitchFamily="18" charset="0"/>
                            <a:cs typeface="Arial"/>
                          </a:rPr>
                          <m:t>1</m:t>
                        </m:r>
                      </m:num>
                      <m:den>
                        <m:r>
                          <a:rPr lang="en-US" sz="2800" b="0" i="1" spc="-5" smtClean="0">
                            <a:latin typeface="Cambria Math" panose="02040503050406030204" pitchFamily="18" charset="0"/>
                            <a:cs typeface="Arial"/>
                          </a:rPr>
                          <m:t>4</m:t>
                        </m:r>
                      </m:den>
                    </m:f>
                    <m:d>
                      <m:dPr>
                        <m:ctrlPr>
                          <a:rPr lang="en-US" sz="2800" i="1" spc="-5" smtClean="0">
                            <a:latin typeface="Cambria Math" panose="02040503050406030204" pitchFamily="18" charset="0"/>
                            <a:cs typeface="Arial"/>
                          </a:rPr>
                        </m:ctrlPr>
                      </m:dPr>
                      <m:e>
                        <m:r>
                          <a:rPr lang="en-US" sz="2800" b="0" i="1" spc="-5" smtClean="0">
                            <a:latin typeface="Cambria Math" panose="02040503050406030204" pitchFamily="18" charset="0"/>
                            <a:cs typeface="Arial"/>
                          </a:rPr>
                          <m:t>227−11</m:t>
                        </m:r>
                      </m:e>
                    </m:d>
                    <m:r>
                      <a:rPr lang="en-US" sz="2800" b="0" i="1" spc="-5" smtClean="0">
                        <a:latin typeface="Cambria Math" panose="02040503050406030204" pitchFamily="18" charset="0"/>
                        <a:cs typeface="Arial"/>
                      </a:rPr>
                      <m:t>+1=55</m:t>
                    </m:r>
                  </m:oMath>
                </a14:m>
                <a:r>
                  <a:rPr lang="en-US" sz="2800" spc="-5" dirty="0">
                    <a:latin typeface="Arial"/>
                    <a:cs typeface="Arial"/>
                  </a:rPr>
                  <a:t>). </a:t>
                </a:r>
                <a:endParaRPr lang="en-US" sz="2600" dirty="0">
                  <a:latin typeface="Arial"/>
                  <a:cs typeface="Arial"/>
                </a:endParaRPr>
              </a:p>
              <a:p>
                <a:pPr marL="12700">
                  <a:spcBef>
                    <a:spcPts val="15"/>
                  </a:spcBef>
                </a:pPr>
                <a:r>
                  <a:rPr lang="en-US" sz="2800" spc="-5" dirty="0">
                    <a:latin typeface="Arial"/>
                    <a:cs typeface="Arial"/>
                  </a:rPr>
                  <a:t>2</a:t>
                </a:r>
                <a:r>
                  <a:rPr lang="en-US" sz="2800" spc="-5" baseline="30000" dirty="0">
                    <a:latin typeface="Arial"/>
                    <a:cs typeface="Arial"/>
                  </a:rPr>
                  <a:t>nd</a:t>
                </a:r>
                <a:r>
                  <a:rPr lang="en-US" sz="2800" spc="-5" dirty="0">
                    <a:latin typeface="Arial"/>
                    <a:cs typeface="Arial"/>
                  </a:rPr>
                  <a:t> layer (POOL1): </a:t>
                </a:r>
                <a14:m>
                  <m:oMath xmlns:m="http://schemas.openxmlformats.org/officeDocument/2006/math">
                    <m:r>
                      <a:rPr lang="en-US" sz="2800" i="1" spc="-5" dirty="0" smtClean="0">
                        <a:latin typeface="Cambria Math" panose="02040503050406030204" pitchFamily="18" charset="0"/>
                        <a:cs typeface="Arial"/>
                      </a:rPr>
                      <m:t>3</m:t>
                    </m:r>
                    <m:r>
                      <a:rPr lang="en-US" sz="2800" b="0" i="1" spc="-5" dirty="0" smtClean="0">
                        <a:latin typeface="Cambria Math" panose="02040503050406030204" pitchFamily="18" charset="0"/>
                        <a:cs typeface="Arial"/>
                      </a:rPr>
                      <m:t>×</m:t>
                    </m:r>
                    <m:r>
                      <a:rPr lang="en-US" sz="2800" i="1" spc="-5" dirty="0" smtClean="0">
                        <a:latin typeface="Cambria Math" panose="02040503050406030204" pitchFamily="18" charset="0"/>
                        <a:cs typeface="Arial"/>
                      </a:rPr>
                      <m:t>3</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r>
                  <a:rPr lang="en-US" sz="2800" i="1" dirty="0">
                    <a:latin typeface="Arial"/>
                    <a:cs typeface="Arial"/>
                  </a:rPr>
                  <a:t> </a:t>
                </a:r>
                <a:r>
                  <a:rPr lang="en-US" sz="2900" spc="-5" dirty="0">
                    <a:latin typeface="Arial"/>
                    <a:cs typeface="Arial"/>
                  </a:rPr>
                  <a:t>(overlapping)</a:t>
                </a:r>
              </a:p>
              <a:p>
                <a:pPr marL="12700">
                  <a:spcBef>
                    <a:spcPts val="15"/>
                  </a:spcBef>
                </a:pPr>
                <a:r>
                  <a:rPr lang="en-US" sz="2800" spc="-5" dirty="0">
                    <a:latin typeface="Arial"/>
                    <a:cs typeface="Arial"/>
                  </a:rPr>
                  <a:t>Output volume: </a:t>
                </a:r>
                <a14:m>
                  <m:oMath xmlns:m="http://schemas.openxmlformats.org/officeDocument/2006/math">
                    <m:r>
                      <a:rPr lang="en-US" sz="2800" b="0" i="1" spc="-5" smtClean="0">
                        <a:latin typeface="Cambria Math" panose="02040503050406030204" pitchFamily="18" charset="0"/>
                        <a:cs typeface="Arial"/>
                      </a:rPr>
                      <m:t>27×27×96</m:t>
                    </m:r>
                  </m:oMath>
                </a14:m>
                <a:r>
                  <a:rPr lang="en-US" sz="2800" spc="-5" dirty="0">
                    <a:latin typeface="Arial"/>
                    <a:cs typeface="Arial"/>
                  </a:rPr>
                  <a:t> (</a:t>
                </a:r>
                <a:r>
                  <a:rPr lang="en-US" sz="2800" dirty="0"/>
                  <a:t>since </a:t>
                </a:r>
                <a14:m>
                  <m:oMath xmlns:m="http://schemas.openxmlformats.org/officeDocument/2006/math">
                    <m:f>
                      <m:fPr>
                        <m:ctrlPr>
                          <a:rPr lang="en-US" sz="2800" i="1" spc="-5" smtClean="0">
                            <a:latin typeface="Cambria Math" panose="02040503050406030204" pitchFamily="18" charset="0"/>
                            <a:cs typeface="Arial"/>
                          </a:rPr>
                        </m:ctrlPr>
                      </m:fPr>
                      <m:num>
                        <m:r>
                          <a:rPr lang="en-US" sz="2800" b="0" i="1" spc="-5" smtClean="0">
                            <a:latin typeface="Cambria Math" panose="02040503050406030204" pitchFamily="18" charset="0"/>
                            <a:cs typeface="Arial"/>
                          </a:rPr>
                          <m:t>1</m:t>
                        </m:r>
                      </m:num>
                      <m:den>
                        <m:r>
                          <a:rPr lang="en-US" sz="2800" b="0" i="1" spc="-5" smtClean="0">
                            <a:latin typeface="Cambria Math" panose="02040503050406030204" pitchFamily="18" charset="0"/>
                            <a:cs typeface="Arial"/>
                          </a:rPr>
                          <m:t>2</m:t>
                        </m:r>
                      </m:den>
                    </m:f>
                    <m:d>
                      <m:dPr>
                        <m:ctrlPr>
                          <a:rPr lang="en-US" sz="2800" i="1" spc="-5" smtClean="0">
                            <a:latin typeface="Cambria Math" panose="02040503050406030204" pitchFamily="18" charset="0"/>
                            <a:cs typeface="Arial"/>
                          </a:rPr>
                        </m:ctrlPr>
                      </m:dPr>
                      <m:e>
                        <m:r>
                          <a:rPr lang="en-US" sz="2800" b="0" i="1" spc="-5" smtClean="0">
                            <a:latin typeface="Cambria Math" panose="02040503050406030204" pitchFamily="18" charset="0"/>
                            <a:cs typeface="Arial"/>
                          </a:rPr>
                          <m:t>55−3</m:t>
                        </m:r>
                      </m:e>
                    </m:d>
                    <m:r>
                      <a:rPr lang="en-US" sz="2800" b="0" i="1" spc="-5" smtClean="0">
                        <a:latin typeface="Cambria Math" panose="02040503050406030204" pitchFamily="18" charset="0"/>
                        <a:cs typeface="Arial"/>
                      </a:rPr>
                      <m:t>+1=27</m:t>
                    </m:r>
                  </m:oMath>
                </a14:m>
                <a:r>
                  <a:rPr lang="en-US" sz="2800" spc="-5" dirty="0">
                    <a:latin typeface="Arial"/>
                    <a:cs typeface="Arial"/>
                  </a:rPr>
                  <a:t>)</a:t>
                </a:r>
              </a:p>
              <a:p>
                <a:pPr marL="12700">
                  <a:spcBef>
                    <a:spcPts val="15"/>
                  </a:spcBef>
                </a:pPr>
                <a:r>
                  <a:rPr lang="en-US" sz="2800" i="1" dirty="0">
                    <a:latin typeface="Arial"/>
                    <a:cs typeface="Arial"/>
                  </a:rPr>
                  <a:t>… </a:t>
                </a:r>
              </a:p>
              <a:p>
                <a:pPr marL="12700">
                  <a:spcBef>
                    <a:spcPts val="15"/>
                  </a:spcBef>
                </a:pPr>
                <a:r>
                  <a:rPr lang="en-US" sz="2900" spc="-5" dirty="0">
                    <a:latin typeface="Arial"/>
                    <a:cs typeface="Arial"/>
                  </a:rPr>
                  <a:t>Total No. params: 60M</a:t>
                </a:r>
              </a:p>
              <a:p>
                <a:pPr marL="12700">
                  <a:spcBef>
                    <a:spcPts val="15"/>
                  </a:spcBef>
                </a:pPr>
                <a:r>
                  <a:rPr lang="en-US" sz="2900" spc="-5" dirty="0">
                    <a:latin typeface="Arial"/>
                    <a:cs typeface="Arial"/>
                  </a:rPr>
                  <a:t>Introduced </a:t>
                </a:r>
                <a:r>
                  <a:rPr lang="en-US" sz="2900" spc="-5" dirty="0" err="1">
                    <a:latin typeface="Arial"/>
                    <a:cs typeface="Arial"/>
                  </a:rPr>
                  <a:t>ReLU</a:t>
                </a:r>
                <a:r>
                  <a:rPr lang="en-US" sz="2900" spc="-5" dirty="0">
                    <a:latin typeface="Arial"/>
                    <a:cs typeface="Arial"/>
                  </a:rPr>
                  <a:t> activation function</a:t>
                </a:r>
              </a:p>
              <a:p>
                <a:pPr marL="412750" lvl="1">
                  <a:spcBef>
                    <a:spcPts val="15"/>
                  </a:spcBef>
                </a:pPr>
                <a:endParaRPr lang="en-US" sz="2400" spc="-5" dirty="0">
                  <a:latin typeface="Arial"/>
                  <a:cs typeface="Arial"/>
                </a:endParaRPr>
              </a:p>
            </p:txBody>
          </p:sp>
        </mc:Choice>
        <mc:Fallback xmlns="">
          <p:sp>
            <p:nvSpPr>
              <p:cNvPr id="145" name="Content Placeholder 2">
                <a:extLst>
                  <a:ext uri="{FF2B5EF4-FFF2-40B4-BE49-F238E27FC236}">
                    <a16:creationId xmlns:a16="http://schemas.microsoft.com/office/drawing/2014/main" id="{CDE743FD-BCF3-458F-BE9B-50EC982B8BBE}"/>
                  </a:ext>
                </a:extLst>
              </p:cNvPr>
              <p:cNvSpPr>
                <a:spLocks noGrp="1" noRot="1" noChangeAspect="1" noMove="1" noResize="1" noEditPoints="1" noAdjustHandles="1" noChangeArrowheads="1" noChangeShapeType="1" noTextEdit="1"/>
              </p:cNvSpPr>
              <p:nvPr>
                <p:ph idx="1"/>
              </p:nvPr>
            </p:nvSpPr>
            <p:spPr>
              <a:xfrm>
                <a:off x="179512" y="1268760"/>
                <a:ext cx="8795320" cy="2160240"/>
              </a:xfrm>
              <a:blipFill>
                <a:blip r:embed="rId4"/>
                <a:stretch>
                  <a:fillRect l="-416" t="-3944" b="-845"/>
                </a:stretch>
              </a:blipFill>
            </p:spPr>
            <p:txBody>
              <a:bodyPr/>
              <a:lstStyle/>
              <a:p>
                <a:r>
                  <a:rPr lang="en-SE">
                    <a:noFill/>
                  </a:rPr>
                  <a:t> </a:t>
                </a:r>
              </a:p>
            </p:txBody>
          </p:sp>
        </mc:Fallback>
      </mc:AlternateContent>
    </p:spTree>
    <p:extLst>
      <p:ext uri="{BB962C8B-B14F-4D97-AF65-F5344CB8AC3E}">
        <p14:creationId xmlns:p14="http://schemas.microsoft.com/office/powerpoint/2010/main" val="392737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B873-E6FA-4D07-873F-290630E41549}"/>
              </a:ext>
            </a:extLst>
          </p:cNvPr>
          <p:cNvSpPr>
            <a:spLocks noGrp="1"/>
          </p:cNvSpPr>
          <p:nvPr>
            <p:ph type="title"/>
          </p:nvPr>
        </p:nvSpPr>
        <p:spPr>
          <a:xfrm>
            <a:off x="457200" y="147161"/>
            <a:ext cx="8507288" cy="868362"/>
          </a:xfrm>
        </p:spPr>
        <p:txBody>
          <a:bodyPr/>
          <a:lstStyle/>
          <a:p>
            <a:r>
              <a:rPr kumimoji="0" lang="en-US" sz="2800" b="0" i="0" u="none" strike="noStrike" kern="0" cap="none" spc="0" normalizeH="0" baseline="0" noProof="0" dirty="0" err="1">
                <a:ln>
                  <a:noFill/>
                </a:ln>
                <a:solidFill>
                  <a:srgbClr val="000000"/>
                </a:solidFill>
                <a:effectLst/>
                <a:uLnTx/>
                <a:uFillTx/>
                <a:latin typeface="Arial"/>
                <a:ea typeface="+mj-ea"/>
                <a:cs typeface="+mj-cs"/>
              </a:rPr>
              <a:t>VGGNet</a:t>
            </a:r>
            <a:r>
              <a:rPr kumimoji="0" lang="en-US" sz="2800" b="0" i="0" u="none" strike="noStrike" kern="0" cap="none" spc="0" normalizeH="0" baseline="0" noProof="0" dirty="0">
                <a:ln>
                  <a:noFill/>
                </a:ln>
                <a:solidFill>
                  <a:srgbClr val="000000"/>
                </a:solidFill>
                <a:effectLst/>
                <a:uLnTx/>
                <a:uFillTx/>
                <a:latin typeface="Arial"/>
                <a:ea typeface="+mj-ea"/>
                <a:cs typeface="+mj-cs"/>
              </a:rPr>
              <a:t> [</a:t>
            </a:r>
            <a:r>
              <a:rPr kumimoji="0" lang="en-US" sz="2800" b="0" i="0" u="none" strike="noStrike" kern="0" cap="none" spc="0" normalizeH="0" baseline="0" noProof="0" dirty="0" err="1">
                <a:ln>
                  <a:noFill/>
                </a:ln>
                <a:solidFill>
                  <a:srgbClr val="000000"/>
                </a:solidFill>
                <a:effectLst/>
                <a:uLnTx/>
                <a:uFillTx/>
                <a:latin typeface="Arial"/>
                <a:ea typeface="+mj-ea"/>
                <a:cs typeface="+mj-cs"/>
              </a:rPr>
              <a:t>Simonyan</a:t>
            </a:r>
            <a:r>
              <a:rPr kumimoji="0" lang="en-US" sz="2800" b="0" i="0" u="none" strike="noStrike" kern="0" cap="none" spc="0" normalizeH="0" baseline="0" noProof="0" dirty="0">
                <a:ln>
                  <a:noFill/>
                </a:ln>
                <a:solidFill>
                  <a:srgbClr val="000000"/>
                </a:solidFill>
                <a:effectLst/>
                <a:uLnTx/>
                <a:uFillTx/>
                <a:latin typeface="Arial"/>
                <a:ea typeface="+mj-ea"/>
                <a:cs typeface="+mj-cs"/>
              </a:rPr>
              <a:t> 2014] (the best performing variant VGG-16)</a:t>
            </a:r>
            <a:endParaRPr lang="en-SE" sz="2800" dirty="0"/>
          </a:p>
        </p:txBody>
      </p:sp>
      <p:sp>
        <p:nvSpPr>
          <p:cNvPr id="3" name="Content Placeholder 2">
            <a:extLst>
              <a:ext uri="{FF2B5EF4-FFF2-40B4-BE49-F238E27FC236}">
                <a16:creationId xmlns:a16="http://schemas.microsoft.com/office/drawing/2014/main" id="{EFBD9E75-9E44-47F0-A046-956721AF2D7D}"/>
              </a:ext>
            </a:extLst>
          </p:cNvPr>
          <p:cNvSpPr>
            <a:spLocks noGrp="1"/>
          </p:cNvSpPr>
          <p:nvPr>
            <p:ph idx="1"/>
          </p:nvPr>
        </p:nvSpPr>
        <p:spPr>
          <a:xfrm>
            <a:off x="457200" y="1295400"/>
            <a:ext cx="6995120" cy="5105400"/>
          </a:xfrm>
        </p:spPr>
        <p:txBody>
          <a:bodyPr/>
          <a:lstStyle/>
          <a:p>
            <a:endParaRPr lang="en-SE" dirty="0"/>
          </a:p>
        </p:txBody>
      </p:sp>
      <p:sp>
        <p:nvSpPr>
          <p:cNvPr id="4" name="Slide Number Placeholder 3">
            <a:extLst>
              <a:ext uri="{FF2B5EF4-FFF2-40B4-BE49-F238E27FC236}">
                <a16:creationId xmlns:a16="http://schemas.microsoft.com/office/drawing/2014/main" id="{6232061A-6136-470A-AA1E-333AC82292F9}"/>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pic>
        <p:nvPicPr>
          <p:cNvPr id="4098" name="Picture 2" descr="vgg16">
            <a:extLst>
              <a:ext uri="{FF2B5EF4-FFF2-40B4-BE49-F238E27FC236}">
                <a16:creationId xmlns:a16="http://schemas.microsoft.com/office/drawing/2014/main" id="{C02C731A-4270-4F5F-B6DF-FC92F4C89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812" y="4183762"/>
            <a:ext cx="4866373" cy="27413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099">
            <a:extLst>
              <a:ext uri="{FF2B5EF4-FFF2-40B4-BE49-F238E27FC236}">
                <a16:creationId xmlns:a16="http://schemas.microsoft.com/office/drawing/2014/main" id="{1AF5F057-D5FF-4197-86DD-271D75239A39}"/>
              </a:ext>
            </a:extLst>
          </p:cNvPr>
          <p:cNvPicPr>
            <a:picLocks noChangeAspect="1"/>
          </p:cNvPicPr>
          <p:nvPr/>
        </p:nvPicPr>
        <p:blipFill>
          <a:blip r:embed="rId3"/>
          <a:stretch>
            <a:fillRect/>
          </a:stretch>
        </p:blipFill>
        <p:spPr>
          <a:xfrm>
            <a:off x="899592" y="1011618"/>
            <a:ext cx="7401668" cy="3172144"/>
          </a:xfrm>
          <a:prstGeom prst="rect">
            <a:avLst/>
          </a:prstGeom>
        </p:spPr>
      </p:pic>
      <p:sp>
        <p:nvSpPr>
          <p:cNvPr id="5" name="TextBox 4">
            <a:extLst>
              <a:ext uri="{FF2B5EF4-FFF2-40B4-BE49-F238E27FC236}">
                <a16:creationId xmlns:a16="http://schemas.microsoft.com/office/drawing/2014/main" id="{434FDC9C-69E3-4D13-B223-DBC8E9F6F4B6}"/>
              </a:ext>
            </a:extLst>
          </p:cNvPr>
          <p:cNvSpPr txBox="1"/>
          <p:nvPr/>
        </p:nvSpPr>
        <p:spPr>
          <a:xfrm>
            <a:off x="3851920" y="4365104"/>
            <a:ext cx="4730782" cy="400110"/>
          </a:xfrm>
          <a:prstGeom prst="rect">
            <a:avLst/>
          </a:prstGeom>
          <a:noFill/>
        </p:spPr>
        <p:txBody>
          <a:bodyPr wrap="none" rtlCol="0">
            <a:spAutoFit/>
          </a:bodyPr>
          <a:lstStyle/>
          <a:p>
            <a:r>
              <a:rPr lang="en-US" sz="2000" dirty="0"/>
              <a:t>Same padding used for all CONV layers</a:t>
            </a:r>
            <a:endParaRPr lang="en-SE" sz="2000" dirty="0"/>
          </a:p>
        </p:txBody>
      </p:sp>
    </p:spTree>
    <p:extLst>
      <p:ext uri="{BB962C8B-B14F-4D97-AF65-F5344CB8AC3E}">
        <p14:creationId xmlns:p14="http://schemas.microsoft.com/office/powerpoint/2010/main" val="4117662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9F9B-FAF1-4E9C-B094-8E616F3A34E1}"/>
              </a:ext>
            </a:extLst>
          </p:cNvPr>
          <p:cNvSpPr>
            <a:spLocks noGrp="1"/>
          </p:cNvSpPr>
          <p:nvPr>
            <p:ph type="title"/>
          </p:nvPr>
        </p:nvSpPr>
        <p:spPr>
          <a:xfrm>
            <a:off x="31514" y="274638"/>
            <a:ext cx="8284901" cy="868362"/>
          </a:xfrm>
        </p:spPr>
        <p:txBody>
          <a:bodyPr/>
          <a:lstStyle/>
          <a:p>
            <a:r>
              <a:rPr kumimoji="0" lang="en-US" b="0" i="0" u="none" strike="noStrike" kern="0" cap="none" spc="0" normalizeH="0" baseline="0" noProof="0" dirty="0">
                <a:ln>
                  <a:noFill/>
                </a:ln>
                <a:solidFill>
                  <a:srgbClr val="000000"/>
                </a:solidFill>
                <a:effectLst/>
                <a:uLnTx/>
                <a:uFillTx/>
                <a:latin typeface="Arial"/>
                <a:ea typeface="+mj-ea"/>
                <a:cs typeface="+mj-cs"/>
              </a:rPr>
              <a:t>VGG-16 Details</a:t>
            </a:r>
            <a:endParaRPr lang="en-SE" sz="4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66F35D-CEBA-4482-8C2D-202C9FC174B5}"/>
                  </a:ext>
                </a:extLst>
              </p:cNvPr>
              <p:cNvSpPr>
                <a:spLocks noGrp="1"/>
              </p:cNvSpPr>
              <p:nvPr>
                <p:ph idx="1"/>
              </p:nvPr>
            </p:nvSpPr>
            <p:spPr>
              <a:xfrm>
                <a:off x="251520" y="1295400"/>
                <a:ext cx="8712968" cy="5373960"/>
              </a:xfrm>
            </p:spPr>
            <p:txBody>
              <a:bodyPr>
                <a:normAutofit fontScale="85000" lnSpcReduction="20000"/>
              </a:bodyPr>
              <a:lstStyle/>
              <a:p>
                <a:pPr marL="12700"/>
                <a:r>
                  <a:rPr lang="en-US" sz="2800" spc="-5" dirty="0">
                    <a:latin typeface="Arial"/>
                    <a:cs typeface="Arial"/>
                  </a:rPr>
                  <a:t>VGG-16 has 16 weight layers, not including POOL layers w. 0 weight</a:t>
                </a:r>
              </a:p>
              <a:p>
                <a:pPr marL="12700">
                  <a:lnSpc>
                    <a:spcPct val="100000"/>
                  </a:lnSpc>
                </a:pPr>
                <a:r>
                  <a:rPr lang="en-US" sz="2800" spc="-5" dirty="0">
                    <a:latin typeface="Arial"/>
                    <a:cs typeface="Arial"/>
                  </a:rPr>
                  <a:t>Input image: </a:t>
                </a:r>
                <a14:m>
                  <m:oMath xmlns:m="http://schemas.openxmlformats.org/officeDocument/2006/math">
                    <m:r>
                      <a:rPr lang="en-US" sz="2800" b="0" i="1" spc="-5" dirty="0" smtClean="0">
                        <a:latin typeface="Cambria Math" panose="02040503050406030204" pitchFamily="18" charset="0"/>
                        <a:cs typeface="Arial"/>
                      </a:rPr>
                      <m:t>224×224</m:t>
                    </m:r>
                    <m:r>
                      <a:rPr lang="en-US" sz="2800" b="0" i="1" spc="-5" dirty="0">
                        <a:latin typeface="Cambria Math" panose="02040503050406030204" pitchFamily="18" charset="0"/>
                        <a:cs typeface="Arial"/>
                      </a:rPr>
                      <m:t>×</m:t>
                    </m:r>
                    <m:r>
                      <a:rPr lang="en-US" sz="2800" b="0" i="1" spc="-5" dirty="0" smtClean="0">
                        <a:latin typeface="Cambria Math" panose="02040503050406030204" pitchFamily="18" charset="0"/>
                        <a:cs typeface="Arial"/>
                      </a:rPr>
                      <m:t>3</m:t>
                    </m:r>
                  </m:oMath>
                </a14:m>
                <a:endParaRPr lang="en-US" dirty="0">
                  <a:latin typeface="Times New Roman"/>
                  <a:cs typeface="Times New Roman"/>
                </a:endParaRPr>
              </a:p>
              <a:p>
                <a:pPr marL="12700">
                  <a:lnSpc>
                    <a:spcPct val="100000"/>
                  </a:lnSpc>
                </a:pPr>
                <a:r>
                  <a:rPr lang="en-US" sz="2800" spc="-5" dirty="0">
                    <a:latin typeface="Arial"/>
                    <a:cs typeface="Arial"/>
                  </a:rPr>
                  <a:t>1</a:t>
                </a:r>
                <a:r>
                  <a:rPr lang="en-US" altLang="zh-CN" sz="2800" spc="-5" baseline="30000" dirty="0">
                    <a:latin typeface="Arial"/>
                    <a:cs typeface="Arial"/>
                  </a:rPr>
                  <a:t>st</a:t>
                </a:r>
                <a:r>
                  <a:rPr lang="en-US" altLang="zh-CN" sz="2800" spc="-5" dirty="0">
                    <a:latin typeface="Arial"/>
                    <a:cs typeface="Arial"/>
                  </a:rPr>
                  <a:t> and 2</a:t>
                </a:r>
                <a:r>
                  <a:rPr lang="en-US" altLang="zh-CN" sz="2800" spc="-5" baseline="30000" dirty="0">
                    <a:latin typeface="Arial"/>
                    <a:cs typeface="Arial"/>
                  </a:rPr>
                  <a:t>nd</a:t>
                </a:r>
                <a:r>
                  <a:rPr lang="en-US" altLang="zh-CN" sz="2800" spc="-5" dirty="0">
                    <a:latin typeface="Arial"/>
                    <a:cs typeface="Arial"/>
                  </a:rPr>
                  <a:t> CONV </a:t>
                </a:r>
                <a:r>
                  <a:rPr lang="en-US" sz="2800" spc="-5" dirty="0">
                    <a:latin typeface="Arial"/>
                    <a:cs typeface="Arial"/>
                  </a:rPr>
                  <a:t>layers: </a:t>
                </a:r>
                <a14:m>
                  <m:oMath xmlns:m="http://schemas.openxmlformats.org/officeDocument/2006/math">
                    <m:r>
                      <a:rPr lang="en-US" sz="2800" b="0" i="1" spc="-5" dirty="0" smtClean="0">
                        <a:latin typeface="Cambria Math" panose="02040503050406030204" pitchFamily="18" charset="0"/>
                        <a:cs typeface="Arial"/>
                      </a:rPr>
                      <m:t>64 3×3</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=1</m:t>
                    </m:r>
                  </m:oMath>
                </a14:m>
                <a:r>
                  <a:rPr lang="en-US" sz="2900" spc="-5" dirty="0">
                    <a:latin typeface="Arial"/>
                    <a:cs typeface="Arial"/>
                  </a:rPr>
                  <a:t>, </a:t>
                </a:r>
                <a:r>
                  <a:rPr lang="en-US" sz="2800" spc="-5" dirty="0">
                    <a:latin typeface="Arial"/>
                    <a:cs typeface="Arial"/>
                  </a:rPr>
                  <a:t>pad </a:t>
                </a:r>
                <a14:m>
                  <m:oMath xmlns:m="http://schemas.openxmlformats.org/officeDocument/2006/math">
                    <m:r>
                      <a:rPr lang="en-US" sz="2800" b="0" i="1" spc="-5" smtClean="0">
                        <a:latin typeface="Cambria Math" panose="02040503050406030204" pitchFamily="18" charset="0"/>
                        <a:cs typeface="Arial"/>
                      </a:rPr>
                      <m:t>𝑃</m:t>
                    </m:r>
                    <m:r>
                      <a:rPr lang="en-US" sz="2800" b="0" i="1" spc="-5" smtClean="0">
                        <a:latin typeface="Cambria Math" panose="02040503050406030204" pitchFamily="18" charset="0"/>
                        <a:cs typeface="Arial"/>
                      </a:rPr>
                      <m:t>=1</m:t>
                    </m:r>
                  </m:oMath>
                </a14:m>
                <a:endParaRPr lang="en-US" sz="28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224×224×64</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1</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224+2∗1−3</m:t>
                        </m:r>
                      </m:e>
                    </m:d>
                    <m:r>
                      <a:rPr lang="en-US" sz="2400" b="0" i="1" spc="-5" smtClean="0">
                        <a:latin typeface="Cambria Math" panose="02040503050406030204" pitchFamily="18" charset="0"/>
                        <a:cs typeface="Arial"/>
                      </a:rPr>
                      <m:t>+1=224</m:t>
                    </m:r>
                  </m:oMath>
                </a14:m>
                <a:r>
                  <a:rPr lang="en-US" sz="2400" spc="-5" dirty="0">
                    <a:latin typeface="Arial"/>
                    <a:cs typeface="Arial"/>
                  </a:rPr>
                  <a:t>)</a:t>
                </a:r>
              </a:p>
              <a:p>
                <a:pPr marL="12700">
                  <a:spcBef>
                    <a:spcPts val="15"/>
                  </a:spcBef>
                </a:pPr>
                <a:r>
                  <a:rPr lang="en-US" sz="2800" spc="-5" dirty="0">
                    <a:latin typeface="Arial"/>
                    <a:cs typeface="Arial"/>
                  </a:rPr>
                  <a:t>3</a:t>
                </a:r>
                <a:r>
                  <a:rPr lang="en-US" sz="2800" spc="-5" baseline="30000" dirty="0">
                    <a:latin typeface="Arial"/>
                    <a:cs typeface="Arial"/>
                  </a:rPr>
                  <a:t>rd</a:t>
                </a:r>
                <a:r>
                  <a:rPr lang="en-US" sz="2800" spc="-5" dirty="0">
                    <a:latin typeface="Arial"/>
                    <a:cs typeface="Arial"/>
                  </a:rPr>
                  <a:t> POOL layer: </a:t>
                </a:r>
                <a14:m>
                  <m:oMath xmlns:m="http://schemas.openxmlformats.org/officeDocument/2006/math">
                    <m:r>
                      <a:rPr lang="en-US" sz="2800" b="0" i="1" spc="-5" dirty="0" smtClean="0">
                        <a:latin typeface="Cambria Math" panose="02040503050406030204" pitchFamily="18" charset="0"/>
                        <a:cs typeface="Arial"/>
                      </a:rPr>
                      <m:t>2×2</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endParaRPr lang="en-US" sz="29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0" spc="-5" smtClean="0">
                        <a:latin typeface="Cambria Math" panose="02040503050406030204" pitchFamily="18" charset="0"/>
                        <a:cs typeface="Arial"/>
                      </a:rPr>
                      <m:t>11</m:t>
                    </m:r>
                    <m:r>
                      <a:rPr lang="en-US" sz="2400" b="0" i="1" spc="-5" smtClean="0">
                        <a:latin typeface="Cambria Math" panose="02040503050406030204" pitchFamily="18" charset="0"/>
                        <a:cs typeface="Arial"/>
                      </a:rPr>
                      <m:t>2×112×64</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2</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224−2</m:t>
                        </m:r>
                      </m:e>
                    </m:d>
                    <m:r>
                      <a:rPr lang="en-US" sz="2400" b="0" i="1" spc="-5" smtClean="0">
                        <a:latin typeface="Cambria Math" panose="02040503050406030204" pitchFamily="18" charset="0"/>
                        <a:cs typeface="Arial"/>
                      </a:rPr>
                      <m:t>+1=112</m:t>
                    </m:r>
                  </m:oMath>
                </a14:m>
                <a:r>
                  <a:rPr lang="en-US" sz="2400" spc="-5" dirty="0">
                    <a:latin typeface="Arial"/>
                    <a:cs typeface="Arial"/>
                  </a:rPr>
                  <a:t>)</a:t>
                </a:r>
              </a:p>
              <a:p>
                <a:pPr marL="12700">
                  <a:lnSpc>
                    <a:spcPct val="100000"/>
                  </a:lnSpc>
                </a:pPr>
                <a:r>
                  <a:rPr lang="en-US" sz="2800" spc="-5" dirty="0">
                    <a:latin typeface="Arial"/>
                    <a:cs typeface="Arial"/>
                  </a:rPr>
                  <a:t>4</a:t>
                </a:r>
                <a:r>
                  <a:rPr lang="en-US" sz="2800" spc="-5" baseline="30000" dirty="0">
                    <a:latin typeface="Arial"/>
                    <a:cs typeface="Arial"/>
                  </a:rPr>
                  <a:t>th</a:t>
                </a:r>
                <a:r>
                  <a:rPr lang="en-US" sz="2800" spc="-5" dirty="0">
                    <a:latin typeface="Arial"/>
                    <a:cs typeface="Arial"/>
                  </a:rPr>
                  <a:t> </a:t>
                </a:r>
                <a:r>
                  <a:rPr lang="en-US" altLang="zh-CN" sz="2800" spc="-5" dirty="0">
                    <a:latin typeface="Arial"/>
                    <a:cs typeface="Arial"/>
                  </a:rPr>
                  <a:t>and 5</a:t>
                </a:r>
                <a:r>
                  <a:rPr lang="en-US" altLang="zh-CN" sz="2800" spc="-5" baseline="30000" dirty="0">
                    <a:latin typeface="Arial"/>
                    <a:cs typeface="Arial"/>
                  </a:rPr>
                  <a:t>th</a:t>
                </a:r>
                <a:r>
                  <a:rPr lang="en-US" altLang="zh-CN" sz="2800" spc="-5" dirty="0">
                    <a:latin typeface="Arial"/>
                    <a:cs typeface="Arial"/>
                  </a:rPr>
                  <a:t> CONV </a:t>
                </a:r>
                <a:r>
                  <a:rPr lang="en-US" sz="2800" spc="-5" dirty="0">
                    <a:latin typeface="Arial"/>
                    <a:cs typeface="Arial"/>
                  </a:rPr>
                  <a:t>layers: </a:t>
                </a:r>
                <a14:m>
                  <m:oMath xmlns:m="http://schemas.openxmlformats.org/officeDocument/2006/math">
                    <m:r>
                      <a:rPr lang="en-US" sz="2800" b="0" i="1" spc="-5" dirty="0" smtClean="0">
                        <a:latin typeface="Cambria Math" panose="02040503050406030204" pitchFamily="18" charset="0"/>
                        <a:cs typeface="Arial"/>
                      </a:rPr>
                      <m:t>128 3×3</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=1</m:t>
                    </m:r>
                  </m:oMath>
                </a14:m>
                <a:r>
                  <a:rPr lang="en-US" sz="2900" spc="-5" dirty="0">
                    <a:latin typeface="Arial"/>
                    <a:cs typeface="Arial"/>
                  </a:rPr>
                  <a:t>, </a:t>
                </a:r>
                <a:r>
                  <a:rPr lang="en-US" sz="2800" spc="-5" dirty="0">
                    <a:latin typeface="Arial"/>
                    <a:cs typeface="Arial"/>
                  </a:rPr>
                  <a:t>pad </a:t>
                </a:r>
                <a14:m>
                  <m:oMath xmlns:m="http://schemas.openxmlformats.org/officeDocument/2006/math">
                    <m:r>
                      <a:rPr lang="en-US" sz="2800" b="0" i="1" spc="-5" smtClean="0">
                        <a:latin typeface="Cambria Math" panose="02040503050406030204" pitchFamily="18" charset="0"/>
                        <a:cs typeface="Arial"/>
                      </a:rPr>
                      <m:t>𝑃</m:t>
                    </m:r>
                    <m:r>
                      <a:rPr lang="en-US" sz="2800" b="0" i="1" spc="-5" smtClean="0">
                        <a:latin typeface="Cambria Math" panose="02040503050406030204" pitchFamily="18" charset="0"/>
                        <a:cs typeface="Arial"/>
                      </a:rPr>
                      <m:t>=1</m:t>
                    </m:r>
                  </m:oMath>
                </a14:m>
                <a:endParaRPr lang="en-US" sz="28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112×112×128</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1</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112+2∗1−3</m:t>
                        </m:r>
                      </m:e>
                    </m:d>
                    <m:r>
                      <a:rPr lang="en-US" sz="2400" b="0" i="1" spc="-5" smtClean="0">
                        <a:latin typeface="Cambria Math" panose="02040503050406030204" pitchFamily="18" charset="0"/>
                        <a:cs typeface="Arial"/>
                      </a:rPr>
                      <m:t>+1=112</m:t>
                    </m:r>
                  </m:oMath>
                </a14:m>
                <a:r>
                  <a:rPr lang="en-US" sz="2400" spc="-5" dirty="0">
                    <a:latin typeface="Arial"/>
                    <a:cs typeface="Arial"/>
                  </a:rPr>
                  <a:t>)</a:t>
                </a:r>
              </a:p>
              <a:p>
                <a:pPr marL="12700">
                  <a:spcBef>
                    <a:spcPts val="15"/>
                  </a:spcBef>
                </a:pPr>
                <a:r>
                  <a:rPr lang="en-US" sz="2800" spc="-5" dirty="0">
                    <a:latin typeface="Arial"/>
                    <a:cs typeface="Arial"/>
                  </a:rPr>
                  <a:t>6</a:t>
                </a:r>
                <a:r>
                  <a:rPr lang="en-US" sz="2800" spc="-5" baseline="30000" dirty="0">
                    <a:latin typeface="Arial"/>
                    <a:cs typeface="Arial"/>
                  </a:rPr>
                  <a:t>th</a:t>
                </a:r>
                <a:r>
                  <a:rPr lang="en-US" sz="2800" spc="-5" dirty="0">
                    <a:latin typeface="Arial"/>
                    <a:cs typeface="Arial"/>
                  </a:rPr>
                  <a:t> POOL layer: </a:t>
                </a:r>
                <a14:m>
                  <m:oMath xmlns:m="http://schemas.openxmlformats.org/officeDocument/2006/math">
                    <m:r>
                      <a:rPr lang="en-US" sz="2800" b="0" i="1" spc="-5" dirty="0" smtClean="0">
                        <a:latin typeface="Cambria Math" panose="02040503050406030204" pitchFamily="18" charset="0"/>
                        <a:cs typeface="Arial"/>
                      </a:rPr>
                      <m:t>2×2</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endParaRPr lang="en-US" sz="29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56×56×128</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2</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112−2</m:t>
                        </m:r>
                      </m:e>
                    </m:d>
                    <m:r>
                      <a:rPr lang="en-US" sz="2400" b="0" i="1" spc="-5" smtClean="0">
                        <a:latin typeface="Cambria Math" panose="02040503050406030204" pitchFamily="18" charset="0"/>
                        <a:cs typeface="Arial"/>
                      </a:rPr>
                      <m:t>+1=56</m:t>
                    </m:r>
                  </m:oMath>
                </a14:m>
                <a:r>
                  <a:rPr lang="en-US" sz="2400" spc="-5" dirty="0">
                    <a:latin typeface="Arial"/>
                    <a:cs typeface="Arial"/>
                  </a:rPr>
                  <a:t>)</a:t>
                </a:r>
              </a:p>
              <a:p>
                <a:pPr marL="12700">
                  <a:spcBef>
                    <a:spcPts val="15"/>
                  </a:spcBef>
                </a:pPr>
                <a:r>
                  <a:rPr lang="en-US" sz="2900" spc="-5" dirty="0">
                    <a:latin typeface="Arial"/>
                    <a:cs typeface="Arial"/>
                  </a:rPr>
                  <a:t>Total No. params: 60M </a:t>
                </a:r>
              </a:p>
              <a:p>
                <a:pPr marL="12700">
                  <a:spcBef>
                    <a:spcPts val="15"/>
                  </a:spcBef>
                </a:pPr>
                <a:r>
                  <a:rPr lang="en-US" sz="2900" spc="-5" dirty="0">
                    <a:latin typeface="Arial"/>
                    <a:cs typeface="Arial"/>
                  </a:rPr>
                  <a:t>ImageNet top 5 error: 7.3%</a:t>
                </a:r>
                <a:endParaRPr lang="en-SE" sz="2900" spc="-5" dirty="0">
                  <a:latin typeface="Arial"/>
                  <a:cs typeface="Arial"/>
                </a:endParaRPr>
              </a:p>
              <a:p>
                <a:pPr marL="12700" marR="5080">
                  <a:lnSpc>
                    <a:spcPct val="100699"/>
                  </a:lnSpc>
                </a:pPr>
                <a:endParaRPr lang="en-US" sz="2400" dirty="0">
                  <a:latin typeface="Arial"/>
                  <a:cs typeface="Arial"/>
                </a:endParaRPr>
              </a:p>
            </p:txBody>
          </p:sp>
        </mc:Choice>
        <mc:Fallback xmlns="">
          <p:sp>
            <p:nvSpPr>
              <p:cNvPr id="3" name="Content Placeholder 2">
                <a:extLst>
                  <a:ext uri="{FF2B5EF4-FFF2-40B4-BE49-F238E27FC236}">
                    <a16:creationId xmlns:a16="http://schemas.microsoft.com/office/drawing/2014/main" id="{8466F35D-CEBA-4482-8C2D-202C9FC174B5}"/>
                  </a:ext>
                </a:extLst>
              </p:cNvPr>
              <p:cNvSpPr>
                <a:spLocks noGrp="1" noRot="1" noChangeAspect="1" noMove="1" noResize="1" noEditPoints="1" noAdjustHandles="1" noChangeArrowheads="1" noChangeShapeType="1" noTextEdit="1"/>
              </p:cNvSpPr>
              <p:nvPr>
                <p:ph idx="1"/>
              </p:nvPr>
            </p:nvSpPr>
            <p:spPr>
              <a:xfrm>
                <a:off x="251520" y="1295400"/>
                <a:ext cx="8712968" cy="5373960"/>
              </a:xfrm>
              <a:blipFill>
                <a:blip r:embed="rId2"/>
                <a:stretch>
                  <a:fillRect l="-979" t="-2157" r="-1748"/>
                </a:stretch>
              </a:blipFill>
            </p:spPr>
            <p:txBody>
              <a:bodyPr/>
              <a:lstStyle/>
              <a:p>
                <a:r>
                  <a:rPr lang="en-SE">
                    <a:noFill/>
                  </a:rPr>
                  <a:t> </a:t>
                </a:r>
              </a:p>
            </p:txBody>
          </p:sp>
        </mc:Fallback>
      </mc:AlternateContent>
    </p:spTree>
    <p:extLst>
      <p:ext uri="{BB962C8B-B14F-4D97-AF65-F5344CB8AC3E}">
        <p14:creationId xmlns:p14="http://schemas.microsoft.com/office/powerpoint/2010/main" val="631474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A60EC3F-342C-4320-92D2-6D308AFE1D39}"/>
                  </a:ext>
                </a:extLst>
              </p:cNvPr>
              <p:cNvSpPr>
                <a:spLocks noGrp="1"/>
              </p:cNvSpPr>
              <p:nvPr>
                <p:ph type="title"/>
              </p:nvPr>
            </p:nvSpPr>
            <p:spPr/>
            <p:txBody>
              <a:bodyPr/>
              <a:lstStyle/>
              <a:p>
                <a:r>
                  <a:rPr lang="en-US" dirty="0"/>
                  <a:t>Stacked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CONV Layers</a:t>
                </a:r>
                <a:endParaRPr lang="en-SE" dirty="0"/>
              </a:p>
            </p:txBody>
          </p:sp>
        </mc:Choice>
        <mc:Fallback xmlns="">
          <p:sp>
            <p:nvSpPr>
              <p:cNvPr id="2" name="Title 1">
                <a:extLst>
                  <a:ext uri="{FF2B5EF4-FFF2-40B4-BE49-F238E27FC236}">
                    <a16:creationId xmlns:a16="http://schemas.microsoft.com/office/drawing/2014/main" id="{AA60EC3F-342C-4320-92D2-6D308AFE1D39}"/>
                  </a:ext>
                </a:extLst>
              </p:cNvPr>
              <p:cNvSpPr>
                <a:spLocks noGrp="1" noRot="1" noChangeAspect="1" noMove="1" noResize="1" noEditPoints="1" noAdjustHandles="1" noChangeArrowheads="1" noChangeShapeType="1" noTextEdit="1"/>
              </p:cNvSpPr>
              <p:nvPr>
                <p:ph type="title"/>
              </p:nvPr>
            </p:nvSpPr>
            <p:spPr>
              <a:blipFill>
                <a:blip r:embed="rId2"/>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E410E2-58BF-4526-A250-7D67A508FEB1}"/>
                  </a:ext>
                </a:extLst>
              </p:cNvPr>
              <p:cNvSpPr>
                <a:spLocks noGrp="1"/>
              </p:cNvSpPr>
              <p:nvPr>
                <p:ph idx="1"/>
              </p:nvPr>
            </p:nvSpPr>
            <p:spPr>
              <a:xfrm>
                <a:off x="179512" y="1122325"/>
                <a:ext cx="8712968" cy="2057185"/>
              </a:xfrm>
            </p:spPr>
            <p:txBody>
              <a:bodyPr>
                <a:normAutofit fontScale="55000" lnSpcReduction="20000"/>
              </a:bodyPr>
              <a:lstStyle/>
              <a:p>
                <a:r>
                  <a:rPr lang="en-US" dirty="0"/>
                  <a:t>2 stacked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CONV layers w. </a:t>
                </a:r>
                <a:r>
                  <a:rPr lang="en-US" spc="-5" dirty="0">
                    <a:cs typeface="Arial"/>
                  </a:rPr>
                  <a:t>pad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m:t>
                    </m:r>
                    <m:r>
                      <a:rPr lang="en-US" i="1" spc="-5">
                        <a:latin typeface="Cambria Math" panose="02040503050406030204" pitchFamily="18" charset="0"/>
                        <a:cs typeface="Arial"/>
                      </a:rPr>
                      <m:t>1</m:t>
                    </m:r>
                  </m:oMath>
                </a14:m>
                <a:r>
                  <a:rPr lang="en-US" dirty="0"/>
                  <a:t> have the same effective receptive field as a </a:t>
                </a:r>
                <a14:m>
                  <m:oMath xmlns:m="http://schemas.openxmlformats.org/officeDocument/2006/math">
                    <m:r>
                      <a:rPr lang="en-US" b="0" i="1" smtClean="0">
                        <a:latin typeface="Cambria Math" panose="02040503050406030204" pitchFamily="18" charset="0"/>
                      </a:rPr>
                      <m:t>5</m:t>
                    </m:r>
                    <m:r>
                      <a:rPr lang="en-US" i="1">
                        <a:latin typeface="Cambria Math" panose="02040503050406030204" pitchFamily="18" charset="0"/>
                      </a:rPr>
                      <m:t>×</m:t>
                    </m:r>
                    <m:r>
                      <a:rPr lang="en-US" b="0" i="1" smtClean="0">
                        <a:latin typeface="Cambria Math" panose="02040503050406030204" pitchFamily="18" charset="0"/>
                      </a:rPr>
                      <m:t>5</m:t>
                    </m:r>
                  </m:oMath>
                </a14:m>
                <a:r>
                  <a:rPr lang="en-US" dirty="0"/>
                  <a:t> CONV layer; 3 stacked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m:t>
                    </m:r>
                    <m:r>
                      <a:rPr lang="en-US" b="0" i="1" smtClean="0">
                        <a:latin typeface="Cambria Math" panose="02040503050406030204" pitchFamily="18" charset="0"/>
                      </a:rPr>
                      <m:t>3</m:t>
                    </m:r>
                  </m:oMath>
                </a14:m>
                <a:r>
                  <a:rPr lang="en-US" dirty="0"/>
                  <a:t> CONV layers w. </a:t>
                </a:r>
                <a:r>
                  <a:rPr lang="en-US" spc="-5" dirty="0">
                    <a:cs typeface="Arial"/>
                  </a:rPr>
                  <a:t>pad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m:t>
                    </m:r>
                    <m:r>
                      <a:rPr lang="en-US" i="1" spc="-5">
                        <a:latin typeface="Cambria Math" panose="02040503050406030204" pitchFamily="18" charset="0"/>
                        <a:cs typeface="Arial"/>
                      </a:rPr>
                      <m:t>1</m:t>
                    </m:r>
                  </m:oMath>
                </a14:m>
                <a:r>
                  <a:rPr lang="en-US" dirty="0"/>
                  <a:t> have RF of </a:t>
                </a:r>
                <a14:m>
                  <m:oMath xmlns:m="http://schemas.openxmlformats.org/officeDocument/2006/math">
                    <m:r>
                      <a:rPr lang="en-US" b="0" i="1" smtClean="0">
                        <a:latin typeface="Cambria Math" panose="02040503050406030204" pitchFamily="18" charset="0"/>
                      </a:rPr>
                      <m:t>7</m:t>
                    </m:r>
                    <m:r>
                      <a:rPr lang="en-US" i="1">
                        <a:latin typeface="Cambria Math" panose="02040503050406030204" pitchFamily="18" charset="0"/>
                      </a:rPr>
                      <m:t>×</m:t>
                    </m:r>
                    <m:r>
                      <a:rPr lang="en-US" b="0" i="1" smtClean="0">
                        <a:latin typeface="Cambria Math" panose="02040503050406030204" pitchFamily="18" charset="0"/>
                      </a:rPr>
                      <m:t>7</m:t>
                    </m:r>
                  </m:oMath>
                </a14:m>
                <a:r>
                  <a:rPr lang="en-US" dirty="0"/>
                  <a:t>; </a:t>
                </a:r>
                <a14:m>
                  <m:oMath xmlns:m="http://schemas.openxmlformats.org/officeDocument/2006/math">
                    <m:r>
                      <a:rPr lang="en-US" b="0" i="1" smtClean="0">
                        <a:latin typeface="Cambria Math" panose="02040503050406030204" pitchFamily="18" charset="0"/>
                      </a:rPr>
                      <m:t>𝐿</m:t>
                    </m:r>
                  </m:oMath>
                </a14:m>
                <a:r>
                  <a:rPr lang="en-US" dirty="0"/>
                  <a:t> stacked </a:t>
                </a:r>
                <a14:m>
                  <m:oMath xmlns:m="http://schemas.openxmlformats.org/officeDocument/2006/math">
                    <m:r>
                      <a:rPr lang="en-US" i="1">
                        <a:latin typeface="Cambria Math" panose="02040503050406030204" pitchFamily="18" charset="0"/>
                      </a:rPr>
                      <m:t>3</m:t>
                    </m:r>
                    <m:r>
                      <a:rPr lang="en-US" i="1">
                        <a:latin typeface="Cambria Math" panose="02040503050406030204" pitchFamily="18" charset="0"/>
                      </a:rPr>
                      <m:t>×</m:t>
                    </m:r>
                    <m:r>
                      <a:rPr lang="en-US" i="1">
                        <a:latin typeface="Cambria Math" panose="02040503050406030204" pitchFamily="18" charset="0"/>
                      </a:rPr>
                      <m:t>3</m:t>
                    </m:r>
                  </m:oMath>
                </a14:m>
                <a:r>
                  <a:rPr lang="en-US" dirty="0"/>
                  <a:t> CONV layers w. </a:t>
                </a:r>
                <a:r>
                  <a:rPr lang="en-US" spc="-5" dirty="0">
                    <a:cs typeface="Arial"/>
                  </a:rPr>
                  <a:t>pad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m:t>
                    </m:r>
                    <m:r>
                      <a:rPr lang="en-US" i="1" spc="-5">
                        <a:latin typeface="Cambria Math" panose="02040503050406030204" pitchFamily="18" charset="0"/>
                        <a:cs typeface="Arial"/>
                      </a:rPr>
                      <m:t>1</m:t>
                    </m:r>
                  </m:oMath>
                </a14:m>
                <a:r>
                  <a:rPr lang="en-US" dirty="0"/>
                  <a:t> have RF of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𝐿</m:t>
                    </m:r>
                  </m:oMath>
                </a14:m>
                <a:endParaRPr lang="en-US" dirty="0"/>
              </a:p>
              <a:p>
                <a:r>
                  <a:rPr lang="en-US" dirty="0"/>
                  <a:t>Benefits:</a:t>
                </a:r>
              </a:p>
              <a:p>
                <a:pPr lvl="1"/>
                <a:r>
                  <a:rPr lang="en-US" dirty="0"/>
                  <a:t>Fewer params. Suppose all volumes have  the same depth </a:t>
                </a:r>
                <a14:m>
                  <m:oMath xmlns:m="http://schemas.openxmlformats.org/officeDocument/2006/math">
                    <m:r>
                      <a:rPr lang="en-US" b="0" i="1" smtClean="0">
                        <a:latin typeface="Cambria Math" panose="02040503050406030204" pitchFamily="18" charset="0"/>
                      </a:rPr>
                      <m:t>𝐷</m:t>
                    </m:r>
                  </m:oMath>
                </a14:m>
                <a:r>
                  <a:rPr lang="en-US" dirty="0"/>
                  <a:t>, then a </a:t>
                </a:r>
                <a14:m>
                  <m:oMath xmlns:m="http://schemas.openxmlformats.org/officeDocument/2006/math">
                    <m:r>
                      <a:rPr lang="en-US" i="1" dirty="0" smtClean="0">
                        <a:latin typeface="Cambria Math" panose="02040503050406030204" pitchFamily="18" charset="0"/>
                      </a:rPr>
                      <m:t>7</m:t>
                    </m:r>
                    <m:r>
                      <a:rPr lang="en-US" b="0" i="1" dirty="0" smtClean="0">
                        <a:latin typeface="Cambria Math" panose="02040503050406030204" pitchFamily="18" charset="0"/>
                      </a:rPr>
                      <m:t>×</m:t>
                    </m:r>
                    <m:r>
                      <a:rPr lang="en-US" i="1" dirty="0" smtClean="0">
                        <a:latin typeface="Cambria Math" panose="02040503050406030204" pitchFamily="18" charset="0"/>
                      </a:rPr>
                      <m:t>7</m:t>
                    </m:r>
                  </m:oMath>
                </a14:m>
                <a:r>
                  <a:rPr lang="en-US" dirty="0"/>
                  <a:t> CONV layer has </a:t>
                </a:r>
                <a14:m>
                  <m:oMath xmlns:m="http://schemas.openxmlformats.org/officeDocument/2006/math">
                    <m:d>
                      <m:dPr>
                        <m:ctrlPr>
                          <a:rPr lang="en-US" i="1" dirty="0" smtClean="0">
                            <a:latin typeface="Cambria Math" panose="02040503050406030204" pitchFamily="18" charset="0"/>
                          </a:rPr>
                        </m:ctrlPr>
                      </m:dPr>
                      <m:e>
                        <m:r>
                          <a:rPr lang="en-US" i="1" dirty="0" smtClean="0">
                            <a:latin typeface="Cambria Math" panose="02040503050406030204" pitchFamily="18" charset="0"/>
                          </a:rPr>
                          <m:t>7</m:t>
                        </m:r>
                        <m:r>
                          <a:rPr lang="en-US" b="0" i="1" dirty="0" smtClean="0">
                            <a:latin typeface="Cambria Math" panose="02040503050406030204" pitchFamily="18" charset="0"/>
                          </a:rPr>
                          <m:t>∗</m:t>
                        </m:r>
                        <m:r>
                          <a:rPr lang="en-US" i="1" dirty="0" smtClean="0">
                            <a:latin typeface="Cambria Math" panose="02040503050406030204" pitchFamily="18" charset="0"/>
                          </a:rPr>
                          <m:t>7</m:t>
                        </m:r>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m:t>
                        </m:r>
                        <m:r>
                          <a:rPr lang="en-US" b="0" i="1" dirty="0" smtClean="0">
                            <a:latin typeface="Cambria Math" panose="02040503050406030204" pitchFamily="18" charset="0"/>
                          </a:rPr>
                          <m:t>1</m:t>
                        </m:r>
                      </m:e>
                    </m:d>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m:t>
                    </m:r>
                    <m:r>
                      <a:rPr lang="en-US" b="0" i="1" dirty="0" smtClean="0">
                        <a:latin typeface="Cambria Math" panose="02040503050406030204" pitchFamily="18" charset="0"/>
                      </a:rPr>
                      <m:t>49</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𝐷</m:t>
                        </m:r>
                      </m:e>
                      <m:sup>
                        <m:r>
                          <a:rPr lang="en-US" b="0" i="1" dirty="0" smtClean="0">
                            <a:latin typeface="Cambria Math" panose="02040503050406030204" pitchFamily="18" charset="0"/>
                          </a:rPr>
                          <m:t>2</m:t>
                        </m:r>
                      </m:sup>
                    </m:sSup>
                  </m:oMath>
                </a14:m>
                <a:r>
                  <a:rPr lang="en-US" dirty="0"/>
                  <a:t> params, while three stacked 3x3 CONV layers have only </a:t>
                </a:r>
                <a14:m>
                  <m:oMath xmlns:m="http://schemas.openxmlformats.org/officeDocument/2006/math">
                    <m:d>
                      <m:dPr>
                        <m:ctrlPr>
                          <a:rPr lang="en-US" b="0" i="1" dirty="0" smtClean="0">
                            <a:latin typeface="Cambria Math" panose="02040503050406030204" pitchFamily="18" charset="0"/>
                          </a:rPr>
                        </m:ctrlPr>
                      </m:dPr>
                      <m:e>
                        <m:r>
                          <a:rPr lang="en-US" i="1" dirty="0" smtClean="0">
                            <a:latin typeface="Cambria Math" panose="02040503050406030204" pitchFamily="18" charset="0"/>
                          </a:rPr>
                          <m:t>3</m:t>
                        </m:r>
                        <m:r>
                          <a:rPr lang="en-US" b="0" i="1" dirty="0" smtClean="0">
                            <a:latin typeface="Cambria Math" panose="02040503050406030204" pitchFamily="18" charset="0"/>
                          </a:rPr>
                          <m:t>∗</m:t>
                        </m:r>
                        <m:r>
                          <a:rPr lang="en-US" i="1" dirty="0" smtClean="0">
                            <a:latin typeface="Cambria Math" panose="02040503050406030204" pitchFamily="18" charset="0"/>
                          </a:rPr>
                          <m:t>3</m:t>
                        </m:r>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m:t>
                        </m:r>
                        <m:r>
                          <a:rPr lang="en-US" b="0" i="1" dirty="0" smtClean="0">
                            <a:latin typeface="Cambria Math" panose="02040503050406030204" pitchFamily="18" charset="0"/>
                          </a:rPr>
                          <m:t>1</m:t>
                        </m:r>
                      </m:e>
                    </m:d>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m:t>
                    </m:r>
                    <m:r>
                      <a:rPr lang="en-US" b="0" i="1" dirty="0" smtClean="0">
                        <a:latin typeface="Cambria Math" panose="02040503050406030204" pitchFamily="18" charset="0"/>
                      </a:rPr>
                      <m:t>3</m:t>
                    </m:r>
                    <m:r>
                      <a:rPr lang="en-US" b="0" i="1" dirty="0" smtClean="0">
                        <a:latin typeface="Cambria Math" panose="02040503050406030204" pitchFamily="18" charset="0"/>
                      </a:rPr>
                      <m:t>)≈</m:t>
                    </m:r>
                    <m:r>
                      <a:rPr lang="en-US" b="0" i="1" dirty="0" smtClean="0">
                        <a:latin typeface="Cambria Math" panose="02040503050406030204" pitchFamily="18" charset="0"/>
                      </a:rPr>
                      <m:t>27</m:t>
                    </m:r>
                    <m:sSup>
                      <m:sSupPr>
                        <m:ctrlPr>
                          <a:rPr lang="en-US" i="1" dirty="0">
                            <a:latin typeface="Cambria Math" panose="02040503050406030204" pitchFamily="18" charset="0"/>
                          </a:rPr>
                        </m:ctrlPr>
                      </m:sSupPr>
                      <m:e>
                        <m:r>
                          <a:rPr lang="en-US" i="1" dirty="0">
                            <a:latin typeface="Cambria Math" panose="02040503050406030204" pitchFamily="18" charset="0"/>
                          </a:rPr>
                          <m:t>𝐷</m:t>
                        </m:r>
                      </m:e>
                      <m:sup>
                        <m:r>
                          <a:rPr lang="en-US" i="1" dirty="0">
                            <a:latin typeface="Cambria Math" panose="02040503050406030204" pitchFamily="18" charset="0"/>
                          </a:rPr>
                          <m:t>2</m:t>
                        </m:r>
                      </m:sup>
                    </m:sSup>
                  </m:oMath>
                </a14:m>
                <a:r>
                  <a:rPr lang="en-US" dirty="0"/>
                  <a:t> params</a:t>
                </a:r>
              </a:p>
              <a:p>
                <a:pPr lvl="1"/>
                <a:r>
                  <a:rPr lang="en-US" dirty="0"/>
                  <a:t>Two layers of non-linear activation functions increases CNN depth, hence larger model capacity</a:t>
                </a:r>
                <a:endParaRPr lang="en-SE" dirty="0"/>
              </a:p>
              <a:p>
                <a:endParaRPr lang="en-SE" dirty="0"/>
              </a:p>
              <a:p>
                <a:endParaRPr lang="en-SE" dirty="0"/>
              </a:p>
            </p:txBody>
          </p:sp>
        </mc:Choice>
        <mc:Fallback xmlns="">
          <p:sp>
            <p:nvSpPr>
              <p:cNvPr id="3" name="Content Placeholder 2">
                <a:extLst>
                  <a:ext uri="{FF2B5EF4-FFF2-40B4-BE49-F238E27FC236}">
                    <a16:creationId xmlns:a16="http://schemas.microsoft.com/office/drawing/2014/main" id="{D4E410E2-58BF-4526-A250-7D67A508FEB1}"/>
                  </a:ext>
                </a:extLst>
              </p:cNvPr>
              <p:cNvSpPr>
                <a:spLocks noGrp="1" noRot="1" noChangeAspect="1" noMove="1" noResize="1" noEditPoints="1" noAdjustHandles="1" noChangeArrowheads="1" noChangeShapeType="1" noTextEdit="1"/>
              </p:cNvSpPr>
              <p:nvPr>
                <p:ph idx="1"/>
              </p:nvPr>
            </p:nvSpPr>
            <p:spPr>
              <a:xfrm>
                <a:off x="179512" y="1122325"/>
                <a:ext cx="8712968" cy="2057185"/>
              </a:xfrm>
              <a:blipFill>
                <a:blip r:embed="rId3"/>
                <a:stretch>
                  <a:fillRect l="-420" t="-4142" r="-979" b="-207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DAFB41-2CF7-4359-84AF-CA1D6EDD1885}"/>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3074" name="Picture 2">
            <a:extLst>
              <a:ext uri="{FF2B5EF4-FFF2-40B4-BE49-F238E27FC236}">
                <a16:creationId xmlns:a16="http://schemas.microsoft.com/office/drawing/2014/main" id="{2CA1746E-E39D-43B2-9FE5-8EE5BB20E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680" y="2887797"/>
            <a:ext cx="4939121" cy="37120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C9BD9FD-4347-4A5C-BFC1-2D9EEE7F5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22" y="3244266"/>
            <a:ext cx="3849158" cy="2880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31BA5F-4A7B-419B-BD9F-467D926A050F}"/>
              </a:ext>
            </a:extLst>
          </p:cNvPr>
          <p:cNvSpPr txBox="1"/>
          <p:nvPr/>
        </p:nvSpPr>
        <p:spPr>
          <a:xfrm>
            <a:off x="3491880" y="6599807"/>
            <a:ext cx="2808312" cy="261610"/>
          </a:xfrm>
          <a:prstGeom prst="rect">
            <a:avLst/>
          </a:prstGeom>
          <a:noFill/>
        </p:spPr>
        <p:txBody>
          <a:bodyPr wrap="square">
            <a:spAutoFit/>
          </a:bodyPr>
          <a:lstStyle/>
          <a:p>
            <a:r>
              <a:rPr lang="en-SE" sz="1100" dirty="0"/>
              <a:t>https://zhuanlan.zhihu.com/p/79258431</a:t>
            </a:r>
          </a:p>
        </p:txBody>
      </p:sp>
    </p:spTree>
    <p:extLst>
      <p:ext uri="{BB962C8B-B14F-4D97-AF65-F5344CB8AC3E}">
        <p14:creationId xmlns:p14="http://schemas.microsoft.com/office/powerpoint/2010/main" val="2620806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05A8-A0F7-426F-9CB1-314A4F9D032D}"/>
              </a:ext>
            </a:extLst>
          </p:cNvPr>
          <p:cNvSpPr>
            <a:spLocks noGrp="1"/>
          </p:cNvSpPr>
          <p:nvPr>
            <p:ph type="title"/>
          </p:nvPr>
        </p:nvSpPr>
        <p:spPr>
          <a:xfrm>
            <a:off x="457200" y="139406"/>
            <a:ext cx="8229600" cy="868362"/>
          </a:xfrm>
        </p:spPr>
        <p:txBody>
          <a:bodyPr/>
          <a:lstStyle/>
          <a:p>
            <a:r>
              <a:rPr lang="en-US" b="0" i="0" dirty="0" err="1">
                <a:solidFill>
                  <a:srgbClr val="000000"/>
                </a:solidFill>
                <a:effectLst/>
                <a:latin typeface="Roboto"/>
              </a:rPr>
              <a:t>VGGNet</a:t>
            </a:r>
            <a:r>
              <a:rPr lang="en-US" b="0" i="0" dirty="0">
                <a:solidFill>
                  <a:srgbClr val="000000"/>
                </a:solidFill>
                <a:effectLst/>
                <a:latin typeface="Roboto"/>
              </a:rPr>
              <a:t> No. Params</a:t>
            </a:r>
            <a:endParaRPr lang="en-SE" dirty="0"/>
          </a:p>
        </p:txBody>
      </p:sp>
      <p:sp>
        <p:nvSpPr>
          <p:cNvPr id="3" name="Content Placeholder 2">
            <a:extLst>
              <a:ext uri="{FF2B5EF4-FFF2-40B4-BE49-F238E27FC236}">
                <a16:creationId xmlns:a16="http://schemas.microsoft.com/office/drawing/2014/main" id="{F9D008DB-AFE5-43F3-91F0-F837ABFAC6BA}"/>
              </a:ext>
            </a:extLst>
          </p:cNvPr>
          <p:cNvSpPr>
            <a:spLocks noGrp="1"/>
          </p:cNvSpPr>
          <p:nvPr>
            <p:ph idx="1"/>
          </p:nvPr>
        </p:nvSpPr>
        <p:spPr>
          <a:xfrm>
            <a:off x="354360" y="6152020"/>
            <a:ext cx="8435280" cy="756030"/>
          </a:xfrm>
        </p:spPr>
        <p:txBody>
          <a:bodyPr>
            <a:normAutofit fontScale="55000" lnSpcReduction="20000"/>
          </a:bodyPr>
          <a:lstStyle/>
          <a:p>
            <a:r>
              <a:rPr lang="en-US" dirty="0"/>
              <a:t>Memory refers to memory size of activation maps</a:t>
            </a:r>
          </a:p>
          <a:p>
            <a:r>
              <a:rPr lang="en-US" dirty="0"/>
              <a:t>For ease of calculation, only the No. weights are counted, not the biases</a:t>
            </a:r>
            <a:endParaRPr lang="en-SE" dirty="0"/>
          </a:p>
        </p:txBody>
      </p:sp>
      <p:sp>
        <p:nvSpPr>
          <p:cNvPr id="4" name="Slide Number Placeholder 3">
            <a:extLst>
              <a:ext uri="{FF2B5EF4-FFF2-40B4-BE49-F238E27FC236}">
                <a16:creationId xmlns:a16="http://schemas.microsoft.com/office/drawing/2014/main" id="{615DC652-4E91-464D-8683-0C6ABF8660B4}"/>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6" name="Picture 5">
            <a:extLst>
              <a:ext uri="{FF2B5EF4-FFF2-40B4-BE49-F238E27FC236}">
                <a16:creationId xmlns:a16="http://schemas.microsoft.com/office/drawing/2014/main" id="{F991D000-0621-457A-8F97-1CB9131701F7}"/>
              </a:ext>
            </a:extLst>
          </p:cNvPr>
          <p:cNvPicPr>
            <a:picLocks noChangeAspect="1"/>
          </p:cNvPicPr>
          <p:nvPr/>
        </p:nvPicPr>
        <p:blipFill>
          <a:blip r:embed="rId2"/>
          <a:stretch>
            <a:fillRect/>
          </a:stretch>
        </p:blipFill>
        <p:spPr>
          <a:xfrm>
            <a:off x="1153316" y="895436"/>
            <a:ext cx="6837368" cy="5256584"/>
          </a:xfrm>
          <a:prstGeom prst="rect">
            <a:avLst/>
          </a:prstGeom>
        </p:spPr>
      </p:pic>
    </p:spTree>
    <p:extLst>
      <p:ext uri="{BB962C8B-B14F-4D97-AF65-F5344CB8AC3E}">
        <p14:creationId xmlns:p14="http://schemas.microsoft.com/office/powerpoint/2010/main" val="2963579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95AF-59AB-4DB6-B58F-942EDD0B8A2C}"/>
              </a:ext>
            </a:extLst>
          </p:cNvPr>
          <p:cNvSpPr>
            <a:spLocks noGrp="1"/>
          </p:cNvSpPr>
          <p:nvPr>
            <p:ph type="title"/>
          </p:nvPr>
        </p:nvSpPr>
        <p:spPr/>
        <p:txBody>
          <a:bodyPr/>
          <a:lstStyle/>
          <a:p>
            <a:r>
              <a:rPr lang="en-US" dirty="0"/>
              <a:t>A Filter for Vertical Edge Detection</a:t>
            </a:r>
            <a:endParaRPr lang="en-SE" dirty="0"/>
          </a:p>
        </p:txBody>
      </p:sp>
      <p:sp>
        <p:nvSpPr>
          <p:cNvPr id="3" name="Content Placeholder 2">
            <a:extLst>
              <a:ext uri="{FF2B5EF4-FFF2-40B4-BE49-F238E27FC236}">
                <a16:creationId xmlns:a16="http://schemas.microsoft.com/office/drawing/2014/main" id="{9AFF30C6-2CD6-4E3A-ACD6-AEB11593A25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D385CD5-7A15-4FB9-8749-12C7AA7C47FE}"/>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graphicFrame>
        <p:nvGraphicFramePr>
          <p:cNvPr id="5" name="Table 4">
            <a:extLst>
              <a:ext uri="{FF2B5EF4-FFF2-40B4-BE49-F238E27FC236}">
                <a16:creationId xmlns:a16="http://schemas.microsoft.com/office/drawing/2014/main" id="{412B9996-8121-4F0B-9CEA-7B5972433549}"/>
              </a:ext>
            </a:extLst>
          </p:cNvPr>
          <p:cNvGraphicFramePr>
            <a:graphicFrameLocks noGrp="1"/>
          </p:cNvGraphicFramePr>
          <p:nvPr>
            <p:extLst>
              <p:ext uri="{D42A27DB-BD31-4B8C-83A1-F6EECF244321}">
                <p14:modId xmlns:p14="http://schemas.microsoft.com/office/powerpoint/2010/main" val="3539334543"/>
              </p:ext>
            </p:extLst>
          </p:nvPr>
        </p:nvGraphicFramePr>
        <p:xfrm>
          <a:off x="1436660" y="1000654"/>
          <a:ext cx="2407752" cy="2401476"/>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719A1896-5BCC-4F4D-AE0E-6A92309238A3}"/>
              </a:ext>
            </a:extLst>
          </p:cNvPr>
          <p:cNvGraphicFramePr>
            <a:graphicFrameLocks noGrp="1"/>
          </p:cNvGraphicFramePr>
          <p:nvPr>
            <p:extLst>
              <p:ext uri="{D42A27DB-BD31-4B8C-83A1-F6EECF244321}">
                <p14:modId xmlns:p14="http://schemas.microsoft.com/office/powerpoint/2010/main" val="3285785121"/>
              </p:ext>
            </p:extLst>
          </p:nvPr>
        </p:nvGraphicFramePr>
        <p:xfrm>
          <a:off x="4420476" y="1601022"/>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C2E1A1-A687-4886-8BF5-1ABEC1D0CA23}"/>
                  </a:ext>
                </a:extLst>
              </p:cNvPr>
              <p:cNvSpPr txBox="1"/>
              <p:nvPr/>
            </p:nvSpPr>
            <p:spPr>
              <a:xfrm>
                <a:off x="5788628" y="4882774"/>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5DC2E1A1-A687-4886-8BF5-1ABEC1D0CA23}"/>
                  </a:ext>
                </a:extLst>
              </p:cNvPr>
              <p:cNvSpPr txBox="1">
                <a:spLocks noRot="1" noChangeAspect="1" noMove="1" noResize="1" noEditPoints="1" noAdjustHandles="1" noChangeArrowheads="1" noChangeShapeType="1" noTextEdit="1"/>
              </p:cNvSpPr>
              <p:nvPr/>
            </p:nvSpPr>
            <p:spPr>
              <a:xfrm>
                <a:off x="5788628" y="4882774"/>
                <a:ext cx="291165" cy="369332"/>
              </a:xfrm>
              <a:prstGeom prst="rect">
                <a:avLst/>
              </a:prstGeom>
              <a:blipFill>
                <a:blip r:embed="rId2"/>
                <a:stretch>
                  <a:fillRect l="-12766" r="-12766"/>
                </a:stretch>
              </a:blipFill>
            </p:spPr>
            <p:txBody>
              <a:bodyPr/>
              <a:lstStyle/>
              <a:p>
                <a:r>
                  <a:rPr lang="en-SE">
                    <a:noFill/>
                  </a:rPr>
                  <a:t> </a:t>
                </a:r>
              </a:p>
            </p:txBody>
          </p:sp>
        </mc:Fallback>
      </mc:AlternateContent>
      <p:graphicFrame>
        <p:nvGraphicFramePr>
          <p:cNvPr id="8" name="Table 7">
            <a:extLst>
              <a:ext uri="{FF2B5EF4-FFF2-40B4-BE49-F238E27FC236}">
                <a16:creationId xmlns:a16="http://schemas.microsoft.com/office/drawing/2014/main" id="{6E88C42E-579B-4832-B4E0-BE2CDDA35205}"/>
              </a:ext>
            </a:extLst>
          </p:cNvPr>
          <p:cNvGraphicFramePr>
            <a:graphicFrameLocks noGrp="1"/>
          </p:cNvGraphicFramePr>
          <p:nvPr>
            <p:extLst>
              <p:ext uri="{D42A27DB-BD31-4B8C-83A1-F6EECF244321}">
                <p14:modId xmlns:p14="http://schemas.microsoft.com/office/powerpoint/2010/main" val="1842360110"/>
              </p:ext>
            </p:extLst>
          </p:nvPr>
        </p:nvGraphicFramePr>
        <p:xfrm>
          <a:off x="6228184" y="1393647"/>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0A70F3-21DB-49E6-A27A-10672E12324A}"/>
                  </a:ext>
                </a:extLst>
              </p:cNvPr>
              <p:cNvSpPr txBox="1"/>
              <p:nvPr/>
            </p:nvSpPr>
            <p:spPr>
              <a:xfrm>
                <a:off x="3988428" y="1985948"/>
                <a:ext cx="2360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9" name="TextBox 8">
                <a:extLst>
                  <a:ext uri="{FF2B5EF4-FFF2-40B4-BE49-F238E27FC236}">
                    <a16:creationId xmlns:a16="http://schemas.microsoft.com/office/drawing/2014/main" id="{CF0A70F3-21DB-49E6-A27A-10672E12324A}"/>
                  </a:ext>
                </a:extLst>
              </p:cNvPr>
              <p:cNvSpPr txBox="1">
                <a:spLocks noRot="1" noChangeAspect="1" noMove="1" noResize="1" noEditPoints="1" noAdjustHandles="1" noChangeArrowheads="1" noChangeShapeType="1" noTextEdit="1"/>
              </p:cNvSpPr>
              <p:nvPr/>
            </p:nvSpPr>
            <p:spPr>
              <a:xfrm>
                <a:off x="3988428" y="1985948"/>
                <a:ext cx="236051" cy="430887"/>
              </a:xfrm>
              <a:prstGeom prst="rect">
                <a:avLst/>
              </a:prstGeom>
              <a:blipFill>
                <a:blip r:embed="rId3"/>
                <a:stretch>
                  <a:fillRect/>
                </a:stretch>
              </a:blipFill>
            </p:spPr>
            <p:txBody>
              <a:bodyPr/>
              <a:lstStyle/>
              <a:p>
                <a:r>
                  <a:rPr lang="en-SE">
                    <a:noFill/>
                  </a:rPr>
                  <a:t> </a:t>
                </a:r>
              </a:p>
            </p:txBody>
          </p:sp>
        </mc:Fallback>
      </mc:AlternateContent>
      <p:grpSp>
        <p:nvGrpSpPr>
          <p:cNvPr id="10" name="Group 9">
            <a:extLst>
              <a:ext uri="{FF2B5EF4-FFF2-40B4-BE49-F238E27FC236}">
                <a16:creationId xmlns:a16="http://schemas.microsoft.com/office/drawing/2014/main" id="{CD5EEF92-67DD-44F4-AEFB-058EABDD5A4F}"/>
              </a:ext>
            </a:extLst>
          </p:cNvPr>
          <p:cNvGrpSpPr/>
          <p:nvPr/>
        </p:nvGrpSpPr>
        <p:grpSpPr>
          <a:xfrm>
            <a:off x="6867079" y="3078994"/>
            <a:ext cx="388195" cy="383976"/>
            <a:chOff x="6403075" y="5717739"/>
            <a:chExt cx="2006219" cy="982640"/>
          </a:xfrm>
        </p:grpSpPr>
        <p:sp>
          <p:nvSpPr>
            <p:cNvPr id="11" name="Rectangle 10">
              <a:extLst>
                <a:ext uri="{FF2B5EF4-FFF2-40B4-BE49-F238E27FC236}">
                  <a16:creationId xmlns:a16="http://schemas.microsoft.com/office/drawing/2014/main" id="{F27932EF-56E3-4196-A374-499B20778048}"/>
                </a:ext>
              </a:extLst>
            </p:cNvPr>
            <p:cNvSpPr/>
            <p:nvPr/>
          </p:nvSpPr>
          <p:spPr>
            <a:xfrm>
              <a:off x="7845711" y="5717739"/>
              <a:ext cx="563583"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 name="Group 11">
              <a:extLst>
                <a:ext uri="{FF2B5EF4-FFF2-40B4-BE49-F238E27FC236}">
                  <a16:creationId xmlns:a16="http://schemas.microsoft.com/office/drawing/2014/main" id="{5E4EE193-C33E-422F-A432-CE93599391EC}"/>
                </a:ext>
              </a:extLst>
            </p:cNvPr>
            <p:cNvGrpSpPr/>
            <p:nvPr/>
          </p:nvGrpSpPr>
          <p:grpSpPr>
            <a:xfrm>
              <a:off x="6403075" y="5717739"/>
              <a:ext cx="1529854" cy="982640"/>
              <a:chOff x="1897039" y="5745706"/>
              <a:chExt cx="1529854" cy="982640"/>
            </a:xfrm>
          </p:grpSpPr>
          <p:sp>
            <p:nvSpPr>
              <p:cNvPr id="13" name="Rectangle 12">
                <a:extLst>
                  <a:ext uri="{FF2B5EF4-FFF2-40B4-BE49-F238E27FC236}">
                    <a16:creationId xmlns:a16="http://schemas.microsoft.com/office/drawing/2014/main" id="{BCEAC7D2-D856-4754-AFBE-A56F425A4CB4}"/>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D32D73D-D5E8-4534-9B00-06141452B9FA}"/>
                  </a:ext>
                </a:extLst>
              </p:cNvPr>
              <p:cNvSpPr/>
              <p:nvPr/>
            </p:nvSpPr>
            <p:spPr>
              <a:xfrm>
                <a:off x="2421335" y="5745706"/>
                <a:ext cx="1005558" cy="98263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B0A1C6-7D20-4E5E-ABF8-B87356B9E7F7}"/>
                  </a:ext>
                </a:extLst>
              </p:cNvPr>
              <p:cNvSpPr txBox="1"/>
              <p:nvPr/>
            </p:nvSpPr>
            <p:spPr>
              <a:xfrm>
                <a:off x="4019147" y="4882774"/>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21B0A1C6-7D20-4E5E-ABF8-B87356B9E7F7}"/>
                  </a:ext>
                </a:extLst>
              </p:cNvPr>
              <p:cNvSpPr txBox="1">
                <a:spLocks noRot="1" noChangeAspect="1" noMove="1" noResize="1" noEditPoints="1" noAdjustHandles="1" noChangeArrowheads="1" noChangeShapeType="1" noTextEdit="1"/>
              </p:cNvSpPr>
              <p:nvPr/>
            </p:nvSpPr>
            <p:spPr>
              <a:xfrm>
                <a:off x="4019147" y="4882774"/>
                <a:ext cx="174612" cy="430887"/>
              </a:xfrm>
              <a:prstGeom prst="rect">
                <a:avLst/>
              </a:prstGeom>
              <a:blipFill>
                <a:blip r:embed="rId4"/>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26452FC6-A973-4FF6-8CF2-4C3F03068E01}"/>
              </a:ext>
            </a:extLst>
          </p:cNvPr>
          <p:cNvGraphicFramePr>
            <a:graphicFrameLocks noGrp="1"/>
          </p:cNvGraphicFramePr>
          <p:nvPr>
            <p:extLst>
              <p:ext uri="{D42A27DB-BD31-4B8C-83A1-F6EECF244321}">
                <p14:modId xmlns:p14="http://schemas.microsoft.com/office/powerpoint/2010/main" val="1903420845"/>
              </p:ext>
            </p:extLst>
          </p:nvPr>
        </p:nvGraphicFramePr>
        <p:xfrm>
          <a:off x="1436660" y="3900097"/>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7" name="Group 16">
            <a:extLst>
              <a:ext uri="{FF2B5EF4-FFF2-40B4-BE49-F238E27FC236}">
                <a16:creationId xmlns:a16="http://schemas.microsoft.com/office/drawing/2014/main" id="{55B26C20-E253-45EC-9CAD-401905AE3079}"/>
              </a:ext>
            </a:extLst>
          </p:cNvPr>
          <p:cNvGrpSpPr/>
          <p:nvPr/>
        </p:nvGrpSpPr>
        <p:grpSpPr>
          <a:xfrm>
            <a:off x="2469881" y="3462969"/>
            <a:ext cx="341309" cy="340243"/>
            <a:chOff x="1897039" y="5745706"/>
            <a:chExt cx="1337480" cy="982640"/>
          </a:xfrm>
        </p:grpSpPr>
        <p:sp>
          <p:nvSpPr>
            <p:cNvPr id="18" name="Rectangle 17">
              <a:extLst>
                <a:ext uri="{FF2B5EF4-FFF2-40B4-BE49-F238E27FC236}">
                  <a16:creationId xmlns:a16="http://schemas.microsoft.com/office/drawing/2014/main" id="{F151DC60-DF3B-4E5B-8623-90DDDC15B151}"/>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EADF19D5-3CE6-4201-B5BF-F22A81EC29D2}"/>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01AFEA4-35D2-4ED0-AD74-649554215457}"/>
                  </a:ext>
                </a:extLst>
              </p:cNvPr>
              <p:cNvSpPr txBox="1"/>
              <p:nvPr/>
            </p:nvSpPr>
            <p:spPr>
              <a:xfrm>
                <a:off x="5788628" y="2016725"/>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01AFEA4-35D2-4ED0-AD74-649554215457}"/>
                  </a:ext>
                </a:extLst>
              </p:cNvPr>
              <p:cNvSpPr txBox="1">
                <a:spLocks noRot="1" noChangeAspect="1" noMove="1" noResize="1" noEditPoints="1" noAdjustHandles="1" noChangeArrowheads="1" noChangeShapeType="1" noTextEdit="1"/>
              </p:cNvSpPr>
              <p:nvPr/>
            </p:nvSpPr>
            <p:spPr>
              <a:xfrm>
                <a:off x="5788628" y="2016725"/>
                <a:ext cx="291165" cy="369332"/>
              </a:xfrm>
              <a:prstGeom prst="rect">
                <a:avLst/>
              </a:prstGeom>
              <a:blipFill>
                <a:blip r:embed="rId5"/>
                <a:stretch>
                  <a:fillRect l="-12766" r="-12766"/>
                </a:stretch>
              </a:blipFill>
            </p:spPr>
            <p:txBody>
              <a:bodyPr/>
              <a:lstStyle/>
              <a:p>
                <a:r>
                  <a:rPr lang="en-SE">
                    <a:noFill/>
                  </a:rPr>
                  <a:t> </a:t>
                </a:r>
              </a:p>
            </p:txBody>
          </p:sp>
        </mc:Fallback>
      </mc:AlternateContent>
      <p:graphicFrame>
        <p:nvGraphicFramePr>
          <p:cNvPr id="21" name="Table 20">
            <a:extLst>
              <a:ext uri="{FF2B5EF4-FFF2-40B4-BE49-F238E27FC236}">
                <a16:creationId xmlns:a16="http://schemas.microsoft.com/office/drawing/2014/main" id="{FCD3EAF4-A6EE-429F-98B6-B267B9C47A1C}"/>
              </a:ext>
            </a:extLst>
          </p:cNvPr>
          <p:cNvGraphicFramePr>
            <a:graphicFrameLocks noGrp="1"/>
          </p:cNvGraphicFramePr>
          <p:nvPr>
            <p:extLst>
              <p:ext uri="{D42A27DB-BD31-4B8C-83A1-F6EECF244321}">
                <p14:modId xmlns:p14="http://schemas.microsoft.com/office/powerpoint/2010/main" val="3893697282"/>
              </p:ext>
            </p:extLst>
          </p:nvPr>
        </p:nvGraphicFramePr>
        <p:xfrm>
          <a:off x="6225591" y="4259696"/>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2" name="Group 21">
            <a:extLst>
              <a:ext uri="{FF2B5EF4-FFF2-40B4-BE49-F238E27FC236}">
                <a16:creationId xmlns:a16="http://schemas.microsoft.com/office/drawing/2014/main" id="{25FA516B-7728-4785-B411-238276CF7BAA}"/>
              </a:ext>
            </a:extLst>
          </p:cNvPr>
          <p:cNvGrpSpPr/>
          <p:nvPr/>
        </p:nvGrpSpPr>
        <p:grpSpPr>
          <a:xfrm rot="10800000">
            <a:off x="2469882" y="6347989"/>
            <a:ext cx="341309" cy="340243"/>
            <a:chOff x="1897039" y="5745706"/>
            <a:chExt cx="1337480" cy="982640"/>
          </a:xfrm>
        </p:grpSpPr>
        <p:sp>
          <p:nvSpPr>
            <p:cNvPr id="23" name="Rectangle 22">
              <a:extLst>
                <a:ext uri="{FF2B5EF4-FFF2-40B4-BE49-F238E27FC236}">
                  <a16:creationId xmlns:a16="http://schemas.microsoft.com/office/drawing/2014/main" id="{395D5758-E727-4AF6-AAC9-60DBA2248210}"/>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CB0618D0-FD3A-46C7-91CE-4021B15F4B06}"/>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1792414250"/>
              </p:ext>
            </p:extLst>
          </p:nvPr>
        </p:nvGraphicFramePr>
        <p:xfrm>
          <a:off x="4421317" y="4497848"/>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6" name="Group 25">
            <a:extLst>
              <a:ext uri="{FF2B5EF4-FFF2-40B4-BE49-F238E27FC236}">
                <a16:creationId xmlns:a16="http://schemas.microsoft.com/office/drawing/2014/main" id="{6C8EAC9C-7538-41AB-A555-74EA6F500874}"/>
              </a:ext>
            </a:extLst>
          </p:cNvPr>
          <p:cNvGrpSpPr/>
          <p:nvPr/>
        </p:nvGrpSpPr>
        <p:grpSpPr>
          <a:xfrm>
            <a:off x="6863077" y="5903253"/>
            <a:ext cx="368517" cy="364511"/>
            <a:chOff x="6403075" y="5717739"/>
            <a:chExt cx="2006220" cy="982640"/>
          </a:xfrm>
        </p:grpSpPr>
        <p:sp>
          <p:nvSpPr>
            <p:cNvPr id="27" name="Rectangle 26">
              <a:extLst>
                <a:ext uri="{FF2B5EF4-FFF2-40B4-BE49-F238E27FC236}">
                  <a16:creationId xmlns:a16="http://schemas.microsoft.com/office/drawing/2014/main" id="{FA343331-E751-4358-8BD1-D16ED00269CF}"/>
                </a:ext>
              </a:extLst>
            </p:cNvPr>
            <p:cNvSpPr/>
            <p:nvPr/>
          </p:nvSpPr>
          <p:spPr>
            <a:xfrm>
              <a:off x="7740555" y="5717739"/>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34ED598C-3003-41B1-8BCF-0ADB67367C60}"/>
                </a:ext>
              </a:extLst>
            </p:cNvPr>
            <p:cNvGrpSpPr/>
            <p:nvPr/>
          </p:nvGrpSpPr>
          <p:grpSpPr>
            <a:xfrm>
              <a:off x="6403075" y="5717739"/>
              <a:ext cx="1447050" cy="982640"/>
              <a:chOff x="1897039" y="5745706"/>
              <a:chExt cx="1447050" cy="982640"/>
            </a:xfrm>
          </p:grpSpPr>
          <p:sp>
            <p:nvSpPr>
              <p:cNvPr id="29" name="Rectangle 28">
                <a:extLst>
                  <a:ext uri="{FF2B5EF4-FFF2-40B4-BE49-F238E27FC236}">
                    <a16:creationId xmlns:a16="http://schemas.microsoft.com/office/drawing/2014/main" id="{0F1538FE-C4FD-4086-9C25-B1C4DC0A708B}"/>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Rectangle 29">
                <a:extLst>
                  <a:ext uri="{FF2B5EF4-FFF2-40B4-BE49-F238E27FC236}">
                    <a16:creationId xmlns:a16="http://schemas.microsoft.com/office/drawing/2014/main" id="{5BF0B6FF-2B56-470A-88F4-98D24E8E9484}"/>
                  </a:ext>
                </a:extLst>
              </p:cNvPr>
              <p:cNvSpPr/>
              <p:nvPr/>
            </p:nvSpPr>
            <p:spPr>
              <a:xfrm>
                <a:off x="2433319" y="5745706"/>
                <a:ext cx="910770" cy="98263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nvGrpSpPr>
          <p:cNvPr id="31" name="Group 30">
            <a:extLst>
              <a:ext uri="{FF2B5EF4-FFF2-40B4-BE49-F238E27FC236}">
                <a16:creationId xmlns:a16="http://schemas.microsoft.com/office/drawing/2014/main" id="{7645D1D7-D49F-4F71-BF97-56207FC4C444}"/>
              </a:ext>
            </a:extLst>
          </p:cNvPr>
          <p:cNvGrpSpPr/>
          <p:nvPr/>
        </p:nvGrpSpPr>
        <p:grpSpPr>
          <a:xfrm rot="10800000">
            <a:off x="4854229" y="2851370"/>
            <a:ext cx="336371" cy="340243"/>
            <a:chOff x="6403075" y="5717739"/>
            <a:chExt cx="2006220" cy="982640"/>
          </a:xfrm>
        </p:grpSpPr>
        <p:grpSp>
          <p:nvGrpSpPr>
            <p:cNvPr id="32" name="Group 31">
              <a:extLst>
                <a:ext uri="{FF2B5EF4-FFF2-40B4-BE49-F238E27FC236}">
                  <a16:creationId xmlns:a16="http://schemas.microsoft.com/office/drawing/2014/main" id="{713198EB-A926-4AF9-A9E9-4F698C6DD05E}"/>
                </a:ext>
              </a:extLst>
            </p:cNvPr>
            <p:cNvGrpSpPr/>
            <p:nvPr/>
          </p:nvGrpSpPr>
          <p:grpSpPr>
            <a:xfrm>
              <a:off x="6403075" y="5717739"/>
              <a:ext cx="1337480" cy="982640"/>
              <a:chOff x="1897039" y="5745706"/>
              <a:chExt cx="1337480" cy="982640"/>
            </a:xfrm>
          </p:grpSpPr>
          <p:sp>
            <p:nvSpPr>
              <p:cNvPr id="34" name="Rectangle 33">
                <a:extLst>
                  <a:ext uri="{FF2B5EF4-FFF2-40B4-BE49-F238E27FC236}">
                    <a16:creationId xmlns:a16="http://schemas.microsoft.com/office/drawing/2014/main" id="{536C5A42-A36D-4369-87B8-4DF4D3A9181F}"/>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7FC1BE-E0B4-493C-A5AC-E4F52A63919B}"/>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F0BE98-B5B3-4FBC-BE05-DA2F7DADE761}"/>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994383B-CAB7-4D09-9907-F74ED5254096}"/>
              </a:ext>
            </a:extLst>
          </p:cNvPr>
          <p:cNvGrpSpPr/>
          <p:nvPr/>
        </p:nvGrpSpPr>
        <p:grpSpPr>
          <a:xfrm rot="10800000">
            <a:off x="4848615" y="5758642"/>
            <a:ext cx="336371" cy="340243"/>
            <a:chOff x="6403075" y="5717739"/>
            <a:chExt cx="2006220" cy="982640"/>
          </a:xfrm>
        </p:grpSpPr>
        <p:grpSp>
          <p:nvGrpSpPr>
            <p:cNvPr id="37" name="Group 36">
              <a:extLst>
                <a:ext uri="{FF2B5EF4-FFF2-40B4-BE49-F238E27FC236}">
                  <a16:creationId xmlns:a16="http://schemas.microsoft.com/office/drawing/2014/main" id="{44BC8E1F-2705-49A4-9C53-DDF17ADCED1F}"/>
                </a:ext>
              </a:extLst>
            </p:cNvPr>
            <p:cNvGrpSpPr/>
            <p:nvPr/>
          </p:nvGrpSpPr>
          <p:grpSpPr>
            <a:xfrm>
              <a:off x="6403075" y="5717739"/>
              <a:ext cx="1337480" cy="982640"/>
              <a:chOff x="1897039" y="5745706"/>
              <a:chExt cx="1337480" cy="982640"/>
            </a:xfrm>
          </p:grpSpPr>
          <p:sp>
            <p:nvSpPr>
              <p:cNvPr id="39" name="Rectangle 38">
                <a:extLst>
                  <a:ext uri="{FF2B5EF4-FFF2-40B4-BE49-F238E27FC236}">
                    <a16:creationId xmlns:a16="http://schemas.microsoft.com/office/drawing/2014/main" id="{AF1FEB6A-5818-40D0-BE1B-CD12F06579B9}"/>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D7EE501-4448-4F4B-A319-BCD8B91DDABC}"/>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6E694CA-C5ED-4192-8DF7-5ACB0ABBF9E6}"/>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76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6C00-6CD4-44B5-815B-51C1E5A3746B}"/>
              </a:ext>
            </a:extLst>
          </p:cNvPr>
          <p:cNvSpPr>
            <a:spLocks noGrp="1"/>
          </p:cNvSpPr>
          <p:nvPr>
            <p:ph type="title"/>
          </p:nvPr>
        </p:nvSpPr>
        <p:spPr>
          <a:xfrm>
            <a:off x="439663" y="161256"/>
            <a:ext cx="6635080" cy="868362"/>
          </a:xfrm>
        </p:spPr>
        <p:txBody>
          <a:bodyPr/>
          <a:lstStyle/>
          <a:p>
            <a:r>
              <a:rPr kumimoji="0" lang="en-US" sz="4000" b="0" i="0" u="none" strike="noStrike" kern="0" cap="none" spc="0" normalizeH="0" baseline="0" noProof="0" dirty="0" err="1">
                <a:ln>
                  <a:noFill/>
                </a:ln>
                <a:solidFill>
                  <a:srgbClr val="000000"/>
                </a:solidFill>
                <a:effectLst/>
                <a:uLnTx/>
                <a:uFillTx/>
                <a:latin typeface="Arial"/>
                <a:ea typeface="+mj-ea"/>
                <a:cs typeface="+mj-cs"/>
              </a:rPr>
              <a:t>VGGNet</a:t>
            </a:r>
            <a:r>
              <a:rPr kumimoji="0" lang="en-US" sz="4000" b="0" i="0" u="none" strike="noStrike" kern="0" cap="none" spc="0" normalizeH="0" baseline="0" noProof="0" dirty="0">
                <a:ln>
                  <a:noFill/>
                </a:ln>
                <a:solidFill>
                  <a:srgbClr val="000000"/>
                </a:solidFill>
                <a:effectLst/>
                <a:uLnTx/>
                <a:uFillTx/>
                <a:latin typeface="Arial"/>
                <a:ea typeface="+mj-ea"/>
                <a:cs typeface="+mj-cs"/>
              </a:rPr>
              <a:t> Variants</a:t>
            </a:r>
            <a:endParaRPr lang="en-SE" dirty="0"/>
          </a:p>
        </p:txBody>
      </p:sp>
      <p:sp>
        <p:nvSpPr>
          <p:cNvPr id="3" name="Content Placeholder 2">
            <a:extLst>
              <a:ext uri="{FF2B5EF4-FFF2-40B4-BE49-F238E27FC236}">
                <a16:creationId xmlns:a16="http://schemas.microsoft.com/office/drawing/2014/main" id="{9DF8BFFF-69DB-4F76-8E9B-508D16E5BDCA}"/>
              </a:ext>
            </a:extLst>
          </p:cNvPr>
          <p:cNvSpPr>
            <a:spLocks noGrp="1"/>
          </p:cNvSpPr>
          <p:nvPr>
            <p:ph idx="1"/>
          </p:nvPr>
        </p:nvSpPr>
        <p:spPr>
          <a:xfrm>
            <a:off x="457200" y="3212976"/>
            <a:ext cx="3610744" cy="3187824"/>
          </a:xfrm>
        </p:spPr>
        <p:txBody>
          <a:bodyPr/>
          <a:lstStyle/>
          <a:p>
            <a:endParaRPr lang="en-SE" dirty="0"/>
          </a:p>
        </p:txBody>
      </p:sp>
      <p:sp>
        <p:nvSpPr>
          <p:cNvPr id="4" name="Slide Number Placeholder 3">
            <a:extLst>
              <a:ext uri="{FF2B5EF4-FFF2-40B4-BE49-F238E27FC236}">
                <a16:creationId xmlns:a16="http://schemas.microsoft.com/office/drawing/2014/main" id="{5422626C-B117-4DF4-B459-CBDF1F41B1DC}"/>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5122" name="Picture 2">
            <a:extLst>
              <a:ext uri="{FF2B5EF4-FFF2-40B4-BE49-F238E27FC236}">
                <a16:creationId xmlns:a16="http://schemas.microsoft.com/office/drawing/2014/main" id="{6BD38278-7C9C-4B54-8E7F-754AB3F5E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903" y="1054720"/>
            <a:ext cx="5742193" cy="5803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C5B3E1B-C3EB-4BFF-BD4C-BBC165C7B728}"/>
              </a:ext>
            </a:extLst>
          </p:cNvPr>
          <p:cNvSpPr/>
          <p:nvPr/>
        </p:nvSpPr>
        <p:spPr bwMode="auto">
          <a:xfrm>
            <a:off x="5508104" y="1241648"/>
            <a:ext cx="936104" cy="463562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81C60010-A4C8-4113-9BAD-4B9920B333AE}"/>
              </a:ext>
            </a:extLst>
          </p:cNvPr>
          <p:cNvSpPr txBox="1"/>
          <p:nvPr/>
        </p:nvSpPr>
        <p:spPr>
          <a:xfrm>
            <a:off x="6606276" y="496669"/>
            <a:ext cx="2569934" cy="646331"/>
          </a:xfrm>
          <a:prstGeom prst="rect">
            <a:avLst/>
          </a:prstGeom>
          <a:noFill/>
        </p:spPr>
        <p:txBody>
          <a:bodyPr wrap="none" rtlCol="0">
            <a:spAutoFit/>
          </a:bodyPr>
          <a:lstStyle/>
          <a:p>
            <a:r>
              <a:rPr lang="en-US" dirty="0">
                <a:solidFill>
                  <a:srgbClr val="C00000"/>
                </a:solidFill>
              </a:rPr>
              <a:t>Best performing variant</a:t>
            </a:r>
          </a:p>
          <a:p>
            <a:r>
              <a:rPr lang="en-US" dirty="0">
                <a:solidFill>
                  <a:srgbClr val="C00000"/>
                </a:solidFill>
              </a:rPr>
              <a:t>VGG-16</a:t>
            </a:r>
            <a:endParaRPr lang="en-SE" dirty="0">
              <a:solidFill>
                <a:srgbClr val="C00000"/>
              </a:solidFill>
            </a:endParaRPr>
          </a:p>
        </p:txBody>
      </p:sp>
      <p:cxnSp>
        <p:nvCxnSpPr>
          <p:cNvPr id="8" name="Straight Arrow Connector 7">
            <a:extLst>
              <a:ext uri="{FF2B5EF4-FFF2-40B4-BE49-F238E27FC236}">
                <a16:creationId xmlns:a16="http://schemas.microsoft.com/office/drawing/2014/main" id="{B1C876FC-64A9-42AB-A3C6-F251EC25C563}"/>
              </a:ext>
            </a:extLst>
          </p:cNvPr>
          <p:cNvCxnSpPr>
            <a:stCxn id="6" idx="1"/>
          </p:cNvCxnSpPr>
          <p:nvPr/>
        </p:nvCxnSpPr>
        <p:spPr bwMode="auto">
          <a:xfrm flipH="1">
            <a:off x="6300192" y="819835"/>
            <a:ext cx="306084" cy="421813"/>
          </a:xfrm>
          <a:prstGeom prst="straightConnector1">
            <a:avLst/>
          </a:prstGeom>
          <a:noFill/>
          <a:ln w="254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236565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74AEA-E517-41C9-8DB1-10DA9421F62B}"/>
              </a:ext>
            </a:extLst>
          </p:cNvPr>
          <p:cNvPicPr>
            <a:picLocks noChangeAspect="1"/>
          </p:cNvPicPr>
          <p:nvPr/>
        </p:nvPicPr>
        <p:blipFill>
          <a:blip r:embed="rId2"/>
          <a:stretch>
            <a:fillRect/>
          </a:stretch>
        </p:blipFill>
        <p:spPr>
          <a:xfrm rot="5400000">
            <a:off x="3364829" y="-2208505"/>
            <a:ext cx="2459962" cy="9001955"/>
          </a:xfrm>
          <a:prstGeom prst="rect">
            <a:avLst/>
          </a:prstGeom>
        </p:spPr>
      </p:pic>
      <p:sp>
        <p:nvSpPr>
          <p:cNvPr id="2" name="Title 1">
            <a:extLst>
              <a:ext uri="{FF2B5EF4-FFF2-40B4-BE49-F238E27FC236}">
                <a16:creationId xmlns:a16="http://schemas.microsoft.com/office/drawing/2014/main" id="{88BB26F6-DEC9-484C-8943-40B06792BDF4}"/>
              </a:ext>
            </a:extLst>
          </p:cNvPr>
          <p:cNvSpPr>
            <a:spLocks noGrp="1"/>
          </p:cNvSpPr>
          <p:nvPr>
            <p:ph type="title"/>
          </p:nvPr>
        </p:nvSpPr>
        <p:spPr/>
        <p:txBody>
          <a:bodyPr/>
          <a:lstStyle/>
          <a:p>
            <a:r>
              <a:rPr lang="en-US" sz="4000" spc="-5" dirty="0" err="1"/>
              <a:t>GoogLeNet</a:t>
            </a:r>
            <a:r>
              <a:rPr lang="en-US" sz="4000" spc="-5" dirty="0"/>
              <a:t> [</a:t>
            </a:r>
            <a:r>
              <a:rPr lang="en-US" sz="4000" spc="-5" dirty="0" err="1"/>
              <a:t>Szegedy</a:t>
            </a:r>
            <a:r>
              <a:rPr lang="en-US" sz="4000" spc="-5" dirty="0"/>
              <a:t> et al., 2014]</a:t>
            </a:r>
            <a:endParaRPr lang="en-SE" dirty="0"/>
          </a:p>
        </p:txBody>
      </p:sp>
      <p:sp>
        <p:nvSpPr>
          <p:cNvPr id="4" name="Slide Number Placeholder 3">
            <a:extLst>
              <a:ext uri="{FF2B5EF4-FFF2-40B4-BE49-F238E27FC236}">
                <a16:creationId xmlns:a16="http://schemas.microsoft.com/office/drawing/2014/main" id="{1790AE04-77AB-482A-BD55-D6D1B5878FCD}"/>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7" name="Picture 6">
            <a:extLst>
              <a:ext uri="{FF2B5EF4-FFF2-40B4-BE49-F238E27FC236}">
                <a16:creationId xmlns:a16="http://schemas.microsoft.com/office/drawing/2014/main" id="{92D3DEE6-327B-40F1-823D-C813865264DD}"/>
              </a:ext>
            </a:extLst>
          </p:cNvPr>
          <p:cNvPicPr>
            <a:picLocks noChangeAspect="1"/>
          </p:cNvPicPr>
          <p:nvPr/>
        </p:nvPicPr>
        <p:blipFill>
          <a:blip r:embed="rId3"/>
          <a:stretch>
            <a:fillRect/>
          </a:stretch>
        </p:blipFill>
        <p:spPr>
          <a:xfrm>
            <a:off x="611560" y="3933638"/>
            <a:ext cx="4132979" cy="2323728"/>
          </a:xfrm>
          <a:prstGeom prst="rect">
            <a:avLst/>
          </a:prstGeom>
        </p:spPr>
      </p:pic>
      <p:pic>
        <p:nvPicPr>
          <p:cNvPr id="8" name="Picture 7">
            <a:extLst>
              <a:ext uri="{FF2B5EF4-FFF2-40B4-BE49-F238E27FC236}">
                <a16:creationId xmlns:a16="http://schemas.microsoft.com/office/drawing/2014/main" id="{58D567F7-0D62-4954-A656-56B3408A9D0F}"/>
              </a:ext>
            </a:extLst>
          </p:cNvPr>
          <p:cNvPicPr>
            <a:picLocks noChangeAspect="1"/>
          </p:cNvPicPr>
          <p:nvPr/>
        </p:nvPicPr>
        <p:blipFill>
          <a:blip r:embed="rId4"/>
          <a:stretch>
            <a:fillRect/>
          </a:stretch>
        </p:blipFill>
        <p:spPr>
          <a:xfrm>
            <a:off x="5188386" y="4249724"/>
            <a:ext cx="3859791" cy="2180782"/>
          </a:xfrm>
          <a:prstGeom prst="rect">
            <a:avLst/>
          </a:prstGeom>
        </p:spPr>
      </p:pic>
      <p:cxnSp>
        <p:nvCxnSpPr>
          <p:cNvPr id="10" name="Straight Arrow Connector 9">
            <a:extLst>
              <a:ext uri="{FF2B5EF4-FFF2-40B4-BE49-F238E27FC236}">
                <a16:creationId xmlns:a16="http://schemas.microsoft.com/office/drawing/2014/main" id="{900AE051-E36D-4086-85CC-835A78B88C70}"/>
              </a:ext>
            </a:extLst>
          </p:cNvPr>
          <p:cNvCxnSpPr>
            <a:cxnSpLocks/>
          </p:cNvCxnSpPr>
          <p:nvPr/>
        </p:nvCxnSpPr>
        <p:spPr bwMode="auto">
          <a:xfrm>
            <a:off x="2051720" y="3212976"/>
            <a:ext cx="288032" cy="864096"/>
          </a:xfrm>
          <a:prstGeom prst="straightConnector1">
            <a:avLst/>
          </a:prstGeom>
          <a:noFill/>
          <a:ln w="254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7833C186-B8AF-4CA7-AD04-035740C32D24}"/>
              </a:ext>
            </a:extLst>
          </p:cNvPr>
          <p:cNvCxnSpPr>
            <a:cxnSpLocks/>
          </p:cNvCxnSpPr>
          <p:nvPr/>
        </p:nvCxnSpPr>
        <p:spPr bwMode="auto">
          <a:xfrm>
            <a:off x="2750731" y="3226363"/>
            <a:ext cx="0" cy="850709"/>
          </a:xfrm>
          <a:prstGeom prst="straightConnector1">
            <a:avLst/>
          </a:prstGeom>
          <a:noFill/>
          <a:ln w="254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48A81C08-4D24-4ACC-BF61-ABCAC77D50BF}"/>
              </a:ext>
            </a:extLst>
          </p:cNvPr>
          <p:cNvCxnSpPr>
            <a:cxnSpLocks/>
          </p:cNvCxnSpPr>
          <p:nvPr/>
        </p:nvCxnSpPr>
        <p:spPr bwMode="auto">
          <a:xfrm flipH="1">
            <a:off x="3131840" y="3189294"/>
            <a:ext cx="288032" cy="744344"/>
          </a:xfrm>
          <a:prstGeom prst="straightConnector1">
            <a:avLst/>
          </a:prstGeom>
          <a:noFill/>
          <a:ln w="254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9E6D7C11-C6EB-4EBB-B19E-B779045C291D}"/>
              </a:ext>
            </a:extLst>
          </p:cNvPr>
          <p:cNvSpPr txBox="1"/>
          <p:nvPr/>
        </p:nvSpPr>
        <p:spPr>
          <a:xfrm>
            <a:off x="1691680" y="6329980"/>
            <a:ext cx="2263936" cy="400110"/>
          </a:xfrm>
          <a:prstGeom prst="rect">
            <a:avLst/>
          </a:prstGeom>
          <a:noFill/>
        </p:spPr>
        <p:txBody>
          <a:bodyPr wrap="square">
            <a:spAutoFit/>
          </a:bodyPr>
          <a:lstStyle/>
          <a:p>
            <a:r>
              <a:rPr lang="en-US" sz="2000" dirty="0"/>
              <a:t>Inception Module</a:t>
            </a:r>
            <a:endParaRPr lang="en-SE" sz="2000" dirty="0"/>
          </a:p>
        </p:txBody>
      </p:sp>
      <p:sp>
        <p:nvSpPr>
          <p:cNvPr id="18" name="TextBox 17">
            <a:extLst>
              <a:ext uri="{FF2B5EF4-FFF2-40B4-BE49-F238E27FC236}">
                <a16:creationId xmlns:a16="http://schemas.microsoft.com/office/drawing/2014/main" id="{16484929-8CB9-437A-BCB1-C668B4C2C924}"/>
              </a:ext>
            </a:extLst>
          </p:cNvPr>
          <p:cNvSpPr txBox="1"/>
          <p:nvPr/>
        </p:nvSpPr>
        <p:spPr>
          <a:xfrm>
            <a:off x="5084661" y="3471454"/>
            <a:ext cx="3715513" cy="707886"/>
          </a:xfrm>
          <a:prstGeom prst="rect">
            <a:avLst/>
          </a:prstGeom>
          <a:noFill/>
        </p:spPr>
        <p:txBody>
          <a:bodyPr wrap="square">
            <a:spAutoFit/>
          </a:bodyPr>
          <a:lstStyle/>
          <a:p>
            <a:r>
              <a:rPr lang="en-US" sz="2000" dirty="0"/>
              <a:t>Additional classification heads</a:t>
            </a:r>
          </a:p>
          <a:p>
            <a:r>
              <a:rPr lang="en-US" sz="2000" dirty="0"/>
              <a:t>for regularization</a:t>
            </a:r>
            <a:endParaRPr lang="en-SE" sz="2000" dirty="0"/>
          </a:p>
        </p:txBody>
      </p:sp>
      <p:cxnSp>
        <p:nvCxnSpPr>
          <p:cNvPr id="19" name="Straight Arrow Connector 18">
            <a:extLst>
              <a:ext uri="{FF2B5EF4-FFF2-40B4-BE49-F238E27FC236}">
                <a16:creationId xmlns:a16="http://schemas.microsoft.com/office/drawing/2014/main" id="{0E267068-7B82-44A0-B1E6-44FD17DB3C2A}"/>
              </a:ext>
            </a:extLst>
          </p:cNvPr>
          <p:cNvCxnSpPr>
            <a:cxnSpLocks/>
          </p:cNvCxnSpPr>
          <p:nvPr/>
        </p:nvCxnSpPr>
        <p:spPr bwMode="auto">
          <a:xfrm>
            <a:off x="5364088" y="3156515"/>
            <a:ext cx="964627" cy="360526"/>
          </a:xfrm>
          <a:prstGeom prst="straightConnector1">
            <a:avLst/>
          </a:prstGeom>
          <a:noFill/>
          <a:ln w="254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578778E1-2A25-41E7-A6D3-EA0D0FC5F832}"/>
              </a:ext>
            </a:extLst>
          </p:cNvPr>
          <p:cNvCxnSpPr>
            <a:cxnSpLocks/>
          </p:cNvCxnSpPr>
          <p:nvPr/>
        </p:nvCxnSpPr>
        <p:spPr bwMode="auto">
          <a:xfrm flipH="1">
            <a:off x="6516216" y="2996952"/>
            <a:ext cx="417984" cy="555011"/>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627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EEAD-1040-4279-BD36-89D5D39B1BF7}"/>
              </a:ext>
            </a:extLst>
          </p:cNvPr>
          <p:cNvSpPr>
            <a:spLocks noGrp="1"/>
          </p:cNvSpPr>
          <p:nvPr>
            <p:ph type="title"/>
          </p:nvPr>
        </p:nvSpPr>
        <p:spPr/>
        <p:txBody>
          <a:bodyPr/>
          <a:lstStyle/>
          <a:p>
            <a:r>
              <a:rPr lang="en-US" dirty="0"/>
              <a:t>Inception Module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38081E-0E97-4D31-BE5D-A2B8B2B69E6D}"/>
                  </a:ext>
                </a:extLst>
              </p:cNvPr>
              <p:cNvSpPr>
                <a:spLocks noGrp="1"/>
              </p:cNvSpPr>
              <p:nvPr>
                <p:ph idx="1"/>
              </p:nvPr>
            </p:nvSpPr>
            <p:spPr>
              <a:xfrm>
                <a:off x="457200" y="1214699"/>
                <a:ext cx="8229600" cy="1833703"/>
              </a:xfrm>
            </p:spPr>
            <p:txBody>
              <a:bodyPr>
                <a:normAutofit fontScale="77500" lnSpcReduction="20000"/>
              </a:bodyPr>
              <a:lstStyle/>
              <a:p>
                <a:r>
                  <a:rPr lang="en-US" dirty="0"/>
                  <a:t>Can’t make up your mind about filter size? Have them all in the Inception Module!</a:t>
                </a:r>
              </a:p>
              <a:p>
                <a:pPr lvl="1"/>
                <a:r>
                  <a:rPr lang="en-US" dirty="0"/>
                  <a:t>But this increases computation load</a:t>
                </a:r>
                <a:endParaRPr lang="en-SE" dirty="0"/>
              </a:p>
              <a:p>
                <a:r>
                  <a:rPr lang="en-US" b="0" dirty="0"/>
                  <a:t>Additional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1</m:t>
                    </m:r>
                  </m:oMath>
                </a14:m>
                <a:r>
                  <a:rPr lang="en-US" dirty="0"/>
                  <a:t> CONV layers serve as bottleneck to reduce number of parameters and computation load</a:t>
                </a:r>
              </a:p>
            </p:txBody>
          </p:sp>
        </mc:Choice>
        <mc:Fallback xmlns="">
          <p:sp>
            <p:nvSpPr>
              <p:cNvPr id="3" name="Content Placeholder 2">
                <a:extLst>
                  <a:ext uri="{FF2B5EF4-FFF2-40B4-BE49-F238E27FC236}">
                    <a16:creationId xmlns:a16="http://schemas.microsoft.com/office/drawing/2014/main" id="{D038081E-0E97-4D31-BE5D-A2B8B2B69E6D}"/>
                  </a:ext>
                </a:extLst>
              </p:cNvPr>
              <p:cNvSpPr>
                <a:spLocks noGrp="1" noRot="1" noChangeAspect="1" noMove="1" noResize="1" noEditPoints="1" noAdjustHandles="1" noChangeArrowheads="1" noChangeShapeType="1" noTextEdit="1"/>
              </p:cNvSpPr>
              <p:nvPr>
                <p:ph idx="1"/>
              </p:nvPr>
            </p:nvSpPr>
            <p:spPr>
              <a:xfrm>
                <a:off x="457200" y="1214699"/>
                <a:ext cx="8229600" cy="1833703"/>
              </a:xfrm>
              <a:blipFill>
                <a:blip r:embed="rId2"/>
                <a:stretch>
                  <a:fillRect l="-1037" t="-6645" r="-444" b="-19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E6E1BF7-2334-499D-B777-30758B6DD504}"/>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5" name="Picture 4">
            <a:extLst>
              <a:ext uri="{FF2B5EF4-FFF2-40B4-BE49-F238E27FC236}">
                <a16:creationId xmlns:a16="http://schemas.microsoft.com/office/drawing/2014/main" id="{F328A2B3-66AF-4578-9CF1-36E79C900487}"/>
              </a:ext>
            </a:extLst>
          </p:cNvPr>
          <p:cNvPicPr>
            <a:picLocks noChangeAspect="1"/>
          </p:cNvPicPr>
          <p:nvPr/>
        </p:nvPicPr>
        <p:blipFill>
          <a:blip r:embed="rId3"/>
          <a:stretch>
            <a:fillRect/>
          </a:stretch>
        </p:blipFill>
        <p:spPr>
          <a:xfrm>
            <a:off x="5911986" y="3611353"/>
            <a:ext cx="3266294" cy="2466385"/>
          </a:xfrm>
          <a:prstGeom prst="rect">
            <a:avLst/>
          </a:prstGeom>
        </p:spPr>
      </p:pic>
      <p:pic>
        <p:nvPicPr>
          <p:cNvPr id="6" name="Picture 5">
            <a:extLst>
              <a:ext uri="{FF2B5EF4-FFF2-40B4-BE49-F238E27FC236}">
                <a16:creationId xmlns:a16="http://schemas.microsoft.com/office/drawing/2014/main" id="{92044A54-4E65-4736-8F2A-C305DD62319F}"/>
              </a:ext>
            </a:extLst>
          </p:cNvPr>
          <p:cNvPicPr>
            <a:picLocks noChangeAspect="1"/>
          </p:cNvPicPr>
          <p:nvPr/>
        </p:nvPicPr>
        <p:blipFill>
          <a:blip r:embed="rId4"/>
          <a:stretch>
            <a:fillRect/>
          </a:stretch>
        </p:blipFill>
        <p:spPr>
          <a:xfrm>
            <a:off x="125658" y="3146374"/>
            <a:ext cx="5881757" cy="3306962"/>
          </a:xfrm>
          <a:prstGeom prst="rect">
            <a:avLst/>
          </a:prstGeom>
        </p:spPr>
      </p:pic>
    </p:spTree>
    <p:extLst>
      <p:ext uri="{BB962C8B-B14F-4D97-AF65-F5344CB8AC3E}">
        <p14:creationId xmlns:p14="http://schemas.microsoft.com/office/powerpoint/2010/main" val="39446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3A244A-CFC9-4072-8CD8-063A0A3A4D23}"/>
                  </a:ext>
                </a:extLst>
              </p:cNvPr>
              <p:cNvSpPr>
                <a:spLocks noGrp="1"/>
              </p:cNvSpPr>
              <p:nvPr>
                <p:ph idx="1"/>
              </p:nvPr>
            </p:nvSpPr>
            <p:spPr>
              <a:xfrm>
                <a:off x="457200" y="2420888"/>
                <a:ext cx="8229600" cy="796682"/>
              </a:xfrm>
            </p:spPr>
            <p:txBody>
              <a:bodyPr/>
              <a:lstStyle/>
              <a:p>
                <a:r>
                  <a:rPr lang="en-US" sz="2000" dirty="0"/>
                  <a:t>Without the bottleneck layer: No. params: </a:t>
                </a:r>
                <a14:m>
                  <m:oMath xmlns:m="http://schemas.openxmlformats.org/officeDocument/2006/math">
                    <m:r>
                      <a:rPr lang="en-US" sz="2000" b="0" i="1" smtClean="0">
                        <a:latin typeface="Cambria Math" panose="02040503050406030204" pitchFamily="18" charset="0"/>
                      </a:rPr>
                      <m:t>5∗5∗192</m:t>
                    </m:r>
                    <m:r>
                      <a:rPr lang="en-US" sz="2000">
                        <a:latin typeface="Cambria Math" panose="02040503050406030204" pitchFamily="18" charset="0"/>
                      </a:rPr>
                      <m:t>∗32</m:t>
                    </m:r>
                    <m:r>
                      <a:rPr lang="en-US" sz="2000" b="0" i="1" smtClean="0">
                        <a:latin typeface="Cambria Math" panose="02040503050406030204" pitchFamily="18" charset="0"/>
                      </a:rPr>
                      <m:t>=153600</m:t>
                    </m:r>
                  </m:oMath>
                </a14:m>
                <a:r>
                  <a:rPr lang="en-US" sz="2000" dirty="0"/>
                  <a:t>; No. multiplications: </a:t>
                </a:r>
                <a14:m>
                  <m:oMath xmlns:m="http://schemas.openxmlformats.org/officeDocument/2006/math">
                    <m:r>
                      <a:rPr lang="en-US" sz="2000" b="0" i="1" smtClean="0">
                        <a:latin typeface="Cambria Math" panose="02040503050406030204" pitchFamily="18" charset="0"/>
                      </a:rPr>
                      <m:t>5∗5∗192</m:t>
                    </m:r>
                    <m:r>
                      <a:rPr lang="en-US" sz="2000" b="0" i="0" smtClean="0">
                        <a:latin typeface="Cambria Math" panose="02040503050406030204" pitchFamily="18" charset="0"/>
                      </a:rPr>
                      <m:t>∗</m:t>
                    </m:r>
                    <m:r>
                      <a:rPr lang="en-US" sz="2000">
                        <a:latin typeface="Cambria Math" panose="02040503050406030204" pitchFamily="18" charset="0"/>
                      </a:rPr>
                      <m:t>32∗28∗28</m:t>
                    </m:r>
                    <m:r>
                      <a:rPr lang="en-US" sz="2000" b="0" i="1" smtClean="0">
                        <a:latin typeface="Cambria Math" panose="02040503050406030204" pitchFamily="18" charset="0"/>
                      </a:rPr>
                      <m:t>=120</m:t>
                    </m:r>
                  </m:oMath>
                </a14:m>
                <a:r>
                  <a:rPr lang="en-US" sz="2000" dirty="0"/>
                  <a:t>M</a:t>
                </a:r>
                <a:endParaRPr lang="en-SE" sz="2000" dirty="0"/>
              </a:p>
            </p:txBody>
          </p:sp>
        </mc:Choice>
        <mc:Fallback xmlns="">
          <p:sp>
            <p:nvSpPr>
              <p:cNvPr id="3" name="Content Placeholder 2">
                <a:extLst>
                  <a:ext uri="{FF2B5EF4-FFF2-40B4-BE49-F238E27FC236}">
                    <a16:creationId xmlns:a16="http://schemas.microsoft.com/office/drawing/2014/main" id="{333A244A-CFC9-4072-8CD8-063A0A3A4D23}"/>
                  </a:ext>
                </a:extLst>
              </p:cNvPr>
              <p:cNvSpPr>
                <a:spLocks noGrp="1" noRot="1" noChangeAspect="1" noMove="1" noResize="1" noEditPoints="1" noAdjustHandles="1" noChangeArrowheads="1" noChangeShapeType="1" noTextEdit="1"/>
              </p:cNvSpPr>
              <p:nvPr>
                <p:ph idx="1"/>
              </p:nvPr>
            </p:nvSpPr>
            <p:spPr>
              <a:xfrm>
                <a:off x="457200" y="2420888"/>
                <a:ext cx="8229600" cy="796682"/>
              </a:xfrm>
              <a:blipFill>
                <a:blip r:embed="rId2"/>
                <a:stretch>
                  <a:fillRect l="-667" t="-3053" r="-1037" b="-229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F85647-9DDE-4E05-9FA8-BE31384CDC00}"/>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E9CC0AF-7DF6-458F-8C31-D82355C2D383}"/>
                  </a:ext>
                </a:extLst>
              </p:cNvPr>
              <p:cNvSpPr txBox="1"/>
              <p:nvPr/>
            </p:nvSpPr>
            <p:spPr>
              <a:xfrm>
                <a:off x="407654" y="5310470"/>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p:txBody>
          </p:sp>
        </mc:Choice>
        <mc:Fallback xmlns="">
          <p:sp>
            <p:nvSpPr>
              <p:cNvPr id="15" name="TextBox 14">
                <a:extLst>
                  <a:ext uri="{FF2B5EF4-FFF2-40B4-BE49-F238E27FC236}">
                    <a16:creationId xmlns:a16="http://schemas.microsoft.com/office/drawing/2014/main" id="{AE9CC0AF-7DF6-458F-8C31-D82355C2D383}"/>
                  </a:ext>
                </a:extLst>
              </p:cNvPr>
              <p:cNvSpPr txBox="1">
                <a:spLocks noRot="1" noChangeAspect="1" noMove="1" noResize="1" noEditPoints="1" noAdjustHandles="1" noChangeArrowheads="1" noChangeShapeType="1" noTextEdit="1"/>
              </p:cNvSpPr>
              <p:nvPr/>
            </p:nvSpPr>
            <p:spPr>
              <a:xfrm>
                <a:off x="407654" y="5310470"/>
                <a:ext cx="1817606" cy="400110"/>
              </a:xfrm>
              <a:prstGeom prst="rect">
                <a:avLst/>
              </a:prstGeom>
              <a:blipFill>
                <a:blip r:embed="rId3"/>
                <a:stretch>
                  <a:fillRect l="-3691" t="-7576" r="-3356" b="-25758"/>
                </a:stretch>
              </a:blipFill>
            </p:spPr>
            <p:txBody>
              <a:bodyPr/>
              <a:lstStyle/>
              <a:p>
                <a:r>
                  <a:rPr lang="en-SE">
                    <a:noFill/>
                  </a:rPr>
                  <a:t> </a:t>
                </a:r>
              </a:p>
            </p:txBody>
          </p:sp>
        </mc:Fallback>
      </mc:AlternateContent>
      <p:sp>
        <p:nvSpPr>
          <p:cNvPr id="16" name="Cube 15">
            <a:extLst>
              <a:ext uri="{FF2B5EF4-FFF2-40B4-BE49-F238E27FC236}">
                <a16:creationId xmlns:a16="http://schemas.microsoft.com/office/drawing/2014/main" id="{620DAAD6-7EC2-47BD-9212-4FBBE12A7900}"/>
              </a:ext>
            </a:extLst>
          </p:cNvPr>
          <p:cNvSpPr/>
          <p:nvPr/>
        </p:nvSpPr>
        <p:spPr>
          <a:xfrm>
            <a:off x="251520" y="3294246"/>
            <a:ext cx="2079602" cy="2002261"/>
          </a:xfrm>
          <a:prstGeom prst="cube">
            <a:avLst>
              <a:gd name="adj" fmla="val 52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7B254789-9928-4C4F-A8E4-F5C8B7985040}"/>
              </a:ext>
            </a:extLst>
          </p:cNvPr>
          <p:cNvCxnSpPr>
            <a:cxnSpLocks/>
          </p:cNvCxnSpPr>
          <p:nvPr/>
        </p:nvCxnSpPr>
        <p:spPr>
          <a:xfrm>
            <a:off x="2683939" y="4604768"/>
            <a:ext cx="591917"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C62AD3-D92D-4124-BE92-F58B4830751A}"/>
                  </a:ext>
                </a:extLst>
              </p:cNvPr>
              <p:cNvSpPr txBox="1"/>
              <p:nvPr/>
            </p:nvSpPr>
            <p:spPr>
              <a:xfrm>
                <a:off x="2186894" y="4625841"/>
                <a:ext cx="1602928" cy="1323439"/>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16,</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1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a:p>
                <a:pPr algn="ctr" fontAlgn="auto">
                  <a:spcBef>
                    <a:spcPts val="0"/>
                  </a:spcBef>
                  <a:spcAft>
                    <a:spcPts val="0"/>
                  </a:spcAft>
                </a:pPr>
                <a:endParaRPr lang="en-US" sz="2000" dirty="0">
                  <a:solidFill>
                    <a:prstClr val="black"/>
                  </a:solidFill>
                  <a:latin typeface="Century Schoolbook" charset="0"/>
                  <a:ea typeface="Century Schoolbook" charset="0"/>
                  <a:cs typeface="Century Schoolbook" charset="0"/>
                </a:endParaRPr>
              </a:p>
            </p:txBody>
          </p:sp>
        </mc:Choice>
        <mc:Fallback xmlns="">
          <p:sp>
            <p:nvSpPr>
              <p:cNvPr id="18" name="TextBox 17">
                <a:extLst>
                  <a:ext uri="{FF2B5EF4-FFF2-40B4-BE49-F238E27FC236}">
                    <a16:creationId xmlns:a16="http://schemas.microsoft.com/office/drawing/2014/main" id="{4AC62AD3-D92D-4124-BE92-F58B4830751A}"/>
                  </a:ext>
                </a:extLst>
              </p:cNvPr>
              <p:cNvSpPr txBox="1">
                <a:spLocks noRot="1" noChangeAspect="1" noMove="1" noResize="1" noEditPoints="1" noAdjustHandles="1" noChangeArrowheads="1" noChangeShapeType="1" noTextEdit="1"/>
              </p:cNvSpPr>
              <p:nvPr/>
            </p:nvSpPr>
            <p:spPr>
              <a:xfrm>
                <a:off x="2186894" y="4625841"/>
                <a:ext cx="1602928" cy="1323439"/>
              </a:xfrm>
              <a:prstGeom prst="rect">
                <a:avLst/>
              </a:prstGeom>
              <a:blipFill>
                <a:blip r:embed="rId4"/>
                <a:stretch>
                  <a:fillRect l="-1901" t="-2765" r="-1521"/>
                </a:stretch>
              </a:blipFill>
            </p:spPr>
            <p:txBody>
              <a:bodyPr/>
              <a:lstStyle/>
              <a:p>
                <a:r>
                  <a:rPr lang="en-SE">
                    <a:noFill/>
                  </a:rPr>
                  <a:t> </a:t>
                </a:r>
              </a:p>
            </p:txBody>
          </p:sp>
        </mc:Fallback>
      </mc:AlternateContent>
      <p:sp>
        <p:nvSpPr>
          <p:cNvPr id="19" name="Cube 18">
            <a:extLst>
              <a:ext uri="{FF2B5EF4-FFF2-40B4-BE49-F238E27FC236}">
                <a16:creationId xmlns:a16="http://schemas.microsoft.com/office/drawing/2014/main" id="{7B99DCD6-A116-4079-AF65-F2DE0ADDC2BC}"/>
              </a:ext>
            </a:extLst>
          </p:cNvPr>
          <p:cNvSpPr/>
          <p:nvPr/>
        </p:nvSpPr>
        <p:spPr>
          <a:xfrm>
            <a:off x="4119324" y="3966483"/>
            <a:ext cx="1214888" cy="1121346"/>
          </a:xfrm>
          <a:prstGeom prst="cube">
            <a:avLst>
              <a:gd name="adj" fmla="val 23052"/>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E07DF3A-E17E-4ADD-8E4C-94C9F0664236}"/>
                  </a:ext>
                </a:extLst>
              </p:cNvPr>
              <p:cNvSpPr txBox="1"/>
              <p:nvPr/>
            </p:nvSpPr>
            <p:spPr>
              <a:xfrm>
                <a:off x="3995502" y="5310470"/>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16</a:t>
                </a:r>
              </a:p>
            </p:txBody>
          </p:sp>
        </mc:Choice>
        <mc:Fallback xmlns="">
          <p:sp>
            <p:nvSpPr>
              <p:cNvPr id="20" name="TextBox 19">
                <a:extLst>
                  <a:ext uri="{FF2B5EF4-FFF2-40B4-BE49-F238E27FC236}">
                    <a16:creationId xmlns:a16="http://schemas.microsoft.com/office/drawing/2014/main" id="{3E07DF3A-E17E-4ADD-8E4C-94C9F0664236}"/>
                  </a:ext>
                </a:extLst>
              </p:cNvPr>
              <p:cNvSpPr txBox="1">
                <a:spLocks noRot="1" noChangeAspect="1" noMove="1" noResize="1" noEditPoints="1" noAdjustHandles="1" noChangeArrowheads="1" noChangeShapeType="1" noTextEdit="1"/>
              </p:cNvSpPr>
              <p:nvPr/>
            </p:nvSpPr>
            <p:spPr>
              <a:xfrm>
                <a:off x="3995502" y="5310470"/>
                <a:ext cx="1817606" cy="400110"/>
              </a:xfrm>
              <a:prstGeom prst="rect">
                <a:avLst/>
              </a:prstGeom>
              <a:blipFill>
                <a:blip r:embed="rId5"/>
                <a:stretch>
                  <a:fillRect l="-3344" t="-7576" b="-25758"/>
                </a:stretch>
              </a:blipFill>
            </p:spPr>
            <p:txBody>
              <a:bodyPr/>
              <a:lstStyle/>
              <a:p>
                <a:r>
                  <a:rPr lang="en-SE">
                    <a:noFill/>
                  </a:rPr>
                  <a:t> </a:t>
                </a:r>
              </a:p>
            </p:txBody>
          </p:sp>
        </mc:Fallback>
      </mc:AlternateContent>
      <p:cxnSp>
        <p:nvCxnSpPr>
          <p:cNvPr id="21" name="Straight Arrow Connector 20">
            <a:extLst>
              <a:ext uri="{FF2B5EF4-FFF2-40B4-BE49-F238E27FC236}">
                <a16:creationId xmlns:a16="http://schemas.microsoft.com/office/drawing/2014/main" id="{82B8B5E8-9289-44A1-A9E7-A3FDF44CC107}"/>
              </a:ext>
            </a:extLst>
          </p:cNvPr>
          <p:cNvCxnSpPr>
            <a:cxnSpLocks/>
          </p:cNvCxnSpPr>
          <p:nvPr/>
        </p:nvCxnSpPr>
        <p:spPr>
          <a:xfrm>
            <a:off x="5912395" y="4604768"/>
            <a:ext cx="871288"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05E0E68-613C-49FA-8D19-015B2EC3E480}"/>
                  </a:ext>
                </a:extLst>
              </p:cNvPr>
              <p:cNvSpPr txBox="1"/>
              <p:nvPr/>
            </p:nvSpPr>
            <p:spPr>
              <a:xfrm>
                <a:off x="5494761" y="3616225"/>
                <a:ext cx="1489222" cy="2246769"/>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32,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16</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Same padding (</a:t>
                </a:r>
                <a14:m>
                  <m:oMath xmlns:m="http://schemas.openxmlformats.org/officeDocument/2006/math">
                    <m:r>
                      <a:rPr lang="en-US" sz="2000" i="1">
                        <a:solidFill>
                          <a:prstClr val="black"/>
                        </a:solidFill>
                        <a:latin typeface="Cambria Math" panose="02040503050406030204" pitchFamily="18" charset="0"/>
                        <a:ea typeface="Century Schoolbook" charset="0"/>
                        <a:cs typeface="Century Schoolbook" charset="0"/>
                      </a:rPr>
                      <m:t>𝑃</m:t>
                    </m:r>
                    <m:r>
                      <a:rPr lang="en-US" sz="2000" i="1">
                        <a:solidFill>
                          <a:prstClr val="black"/>
                        </a:solidFill>
                        <a:latin typeface="Cambria Math" panose="02040503050406030204" pitchFamily="18" charset="0"/>
                        <a:ea typeface="Century Schoolbook" charset="0"/>
                        <a:cs typeface="Century Schoolbook" charset="0"/>
                      </a:rPr>
                      <m:t>=2</m:t>
                    </m:r>
                  </m:oMath>
                </a14:m>
                <a:r>
                  <a:rPr lang="en-US" sz="2000" dirty="0">
                    <a:solidFill>
                      <a:prstClr val="black"/>
                    </a:solidFill>
                    <a:latin typeface="Century Schoolbook" charset="0"/>
                    <a:ea typeface="Century Schoolbook" charset="0"/>
                    <a:cs typeface="Century Schoolbook" charset="0"/>
                  </a:rPr>
                  <a:t>)</a:t>
                </a:r>
              </a:p>
              <a:p>
                <a:pPr algn="ctr" fontAlgn="auto">
                  <a:spcBef>
                    <a:spcPts val="0"/>
                  </a:spcBef>
                  <a:spcAft>
                    <a:spcPts val="0"/>
                  </a:spcAft>
                </a:pPr>
                <a:endParaRPr lang="en-US" sz="2000" dirty="0">
                  <a:solidFill>
                    <a:prstClr val="black"/>
                  </a:solidFill>
                  <a:latin typeface="Century Schoolbook" charset="0"/>
                  <a:ea typeface="Century Schoolbook" charset="0"/>
                  <a:cs typeface="Century Schoolbook" charset="0"/>
                </a:endParaRPr>
              </a:p>
            </p:txBody>
          </p:sp>
        </mc:Choice>
        <mc:Fallback xmlns="">
          <p:sp>
            <p:nvSpPr>
              <p:cNvPr id="22" name="TextBox 21">
                <a:extLst>
                  <a:ext uri="{FF2B5EF4-FFF2-40B4-BE49-F238E27FC236}">
                    <a16:creationId xmlns:a16="http://schemas.microsoft.com/office/drawing/2014/main" id="{005E0E68-613C-49FA-8D19-015B2EC3E480}"/>
                  </a:ext>
                </a:extLst>
              </p:cNvPr>
              <p:cNvSpPr txBox="1">
                <a:spLocks noRot="1" noChangeAspect="1" noMove="1" noResize="1" noEditPoints="1" noAdjustHandles="1" noChangeArrowheads="1" noChangeShapeType="1" noTextEdit="1"/>
              </p:cNvSpPr>
              <p:nvPr/>
            </p:nvSpPr>
            <p:spPr>
              <a:xfrm>
                <a:off x="5494761" y="3616225"/>
                <a:ext cx="1489222" cy="2246769"/>
              </a:xfrm>
              <a:prstGeom prst="rect">
                <a:avLst/>
              </a:prstGeom>
              <a:blipFill>
                <a:blip r:embed="rId6"/>
                <a:stretch>
                  <a:fillRect l="-816" t="-1355" r="-816"/>
                </a:stretch>
              </a:blipFill>
            </p:spPr>
            <p:txBody>
              <a:bodyPr/>
              <a:lstStyle/>
              <a:p>
                <a:r>
                  <a:rPr lang="en-SE">
                    <a:noFill/>
                  </a:rPr>
                  <a:t> </a:t>
                </a:r>
              </a:p>
            </p:txBody>
          </p:sp>
        </mc:Fallback>
      </mc:AlternateContent>
      <p:sp>
        <p:nvSpPr>
          <p:cNvPr id="23" name="Cube 22">
            <a:extLst>
              <a:ext uri="{FF2B5EF4-FFF2-40B4-BE49-F238E27FC236}">
                <a16:creationId xmlns:a16="http://schemas.microsoft.com/office/drawing/2014/main" id="{828307C6-1AD9-4E5A-9B17-A8D930643809}"/>
              </a:ext>
            </a:extLst>
          </p:cNvPr>
          <p:cNvSpPr/>
          <p:nvPr/>
        </p:nvSpPr>
        <p:spPr>
          <a:xfrm>
            <a:off x="7240839" y="3685307"/>
            <a:ext cx="1519018" cy="1414239"/>
          </a:xfrm>
          <a:prstGeom prst="cube">
            <a:avLst>
              <a:gd name="adj" fmla="val 3861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A5464B7-99B2-4B1F-9C86-57F4C7ADBB73}"/>
                  </a:ext>
                </a:extLst>
              </p:cNvPr>
              <p:cNvSpPr txBox="1"/>
              <p:nvPr/>
            </p:nvSpPr>
            <p:spPr>
              <a:xfrm>
                <a:off x="7240417" y="5300575"/>
                <a:ext cx="171413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32</a:t>
                </a:r>
              </a:p>
            </p:txBody>
          </p:sp>
        </mc:Choice>
        <mc:Fallback xmlns="">
          <p:sp>
            <p:nvSpPr>
              <p:cNvPr id="24" name="TextBox 23">
                <a:extLst>
                  <a:ext uri="{FF2B5EF4-FFF2-40B4-BE49-F238E27FC236}">
                    <a16:creationId xmlns:a16="http://schemas.microsoft.com/office/drawing/2014/main" id="{9A5464B7-99B2-4B1F-9C86-57F4C7ADBB73}"/>
                  </a:ext>
                </a:extLst>
              </p:cNvPr>
              <p:cNvSpPr txBox="1">
                <a:spLocks noRot="1" noChangeAspect="1" noMove="1" noResize="1" noEditPoints="1" noAdjustHandles="1" noChangeArrowheads="1" noChangeShapeType="1" noTextEdit="1"/>
              </p:cNvSpPr>
              <p:nvPr/>
            </p:nvSpPr>
            <p:spPr>
              <a:xfrm>
                <a:off x="7240417" y="5300575"/>
                <a:ext cx="1714138" cy="400110"/>
              </a:xfrm>
              <a:prstGeom prst="rect">
                <a:avLst/>
              </a:prstGeom>
              <a:blipFill>
                <a:blip r:embed="rId7"/>
                <a:stretch>
                  <a:fillRect l="-3915" t="-9231" r="-1423" b="-2769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680D0E6-9252-4045-8A05-B0D9373A9CB8}"/>
                  </a:ext>
                </a:extLst>
              </p:cNvPr>
              <p:cNvSpPr txBox="1"/>
              <p:nvPr/>
            </p:nvSpPr>
            <p:spPr>
              <a:xfrm>
                <a:off x="1901136" y="2096644"/>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p:txBody>
          </p:sp>
        </mc:Choice>
        <mc:Fallback xmlns="">
          <p:sp>
            <p:nvSpPr>
              <p:cNvPr id="39" name="TextBox 38">
                <a:extLst>
                  <a:ext uri="{FF2B5EF4-FFF2-40B4-BE49-F238E27FC236}">
                    <a16:creationId xmlns:a16="http://schemas.microsoft.com/office/drawing/2014/main" id="{E680D0E6-9252-4045-8A05-B0D9373A9CB8}"/>
                  </a:ext>
                </a:extLst>
              </p:cNvPr>
              <p:cNvSpPr txBox="1">
                <a:spLocks noRot="1" noChangeAspect="1" noMove="1" noResize="1" noEditPoints="1" noAdjustHandles="1" noChangeArrowheads="1" noChangeShapeType="1" noTextEdit="1"/>
              </p:cNvSpPr>
              <p:nvPr/>
            </p:nvSpPr>
            <p:spPr>
              <a:xfrm>
                <a:off x="1901136" y="2096644"/>
                <a:ext cx="1817606" cy="400110"/>
              </a:xfrm>
              <a:prstGeom prst="rect">
                <a:avLst/>
              </a:prstGeom>
              <a:blipFill>
                <a:blip r:embed="rId8"/>
                <a:stretch>
                  <a:fillRect l="-3691" t="-9091" r="-3356" b="-25758"/>
                </a:stretch>
              </a:blipFill>
            </p:spPr>
            <p:txBody>
              <a:bodyPr/>
              <a:lstStyle/>
              <a:p>
                <a:r>
                  <a:rPr lang="en-SE">
                    <a:noFill/>
                  </a:rPr>
                  <a:t> </a:t>
                </a:r>
              </a:p>
            </p:txBody>
          </p:sp>
        </mc:Fallback>
      </mc:AlternateContent>
      <p:sp>
        <p:nvSpPr>
          <p:cNvPr id="40" name="Cube 39">
            <a:extLst>
              <a:ext uri="{FF2B5EF4-FFF2-40B4-BE49-F238E27FC236}">
                <a16:creationId xmlns:a16="http://schemas.microsoft.com/office/drawing/2014/main" id="{A462C7EC-FE09-4061-B768-8FEA991E063E}"/>
              </a:ext>
            </a:extLst>
          </p:cNvPr>
          <p:cNvSpPr/>
          <p:nvPr/>
        </p:nvSpPr>
        <p:spPr>
          <a:xfrm>
            <a:off x="1517925" y="118473"/>
            <a:ext cx="2079602" cy="2002261"/>
          </a:xfrm>
          <a:prstGeom prst="cube">
            <a:avLst>
              <a:gd name="adj" fmla="val 52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59506A4F-EC36-4EF2-AD35-CC68F83D3D45}"/>
              </a:ext>
            </a:extLst>
          </p:cNvPr>
          <p:cNvCxnSpPr>
            <a:cxnSpLocks/>
          </p:cNvCxnSpPr>
          <p:nvPr/>
        </p:nvCxnSpPr>
        <p:spPr>
          <a:xfrm>
            <a:off x="4081782" y="1428995"/>
            <a:ext cx="811677"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A4A213C-0BE2-4DB3-B58F-67D44BF87F07}"/>
                  </a:ext>
                </a:extLst>
              </p:cNvPr>
              <p:cNvSpPr txBox="1"/>
              <p:nvPr/>
            </p:nvSpPr>
            <p:spPr>
              <a:xfrm>
                <a:off x="3563888" y="428901"/>
                <a:ext cx="1602928" cy="1938992"/>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32,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Same padding (</a:t>
                </a:r>
                <a14:m>
                  <m:oMath xmlns:m="http://schemas.openxmlformats.org/officeDocument/2006/math">
                    <m:r>
                      <a:rPr lang="en-US" sz="2000" b="0" i="1" smtClean="0">
                        <a:solidFill>
                          <a:prstClr val="black"/>
                        </a:solidFill>
                        <a:latin typeface="Cambria Math" panose="02040503050406030204" pitchFamily="18" charset="0"/>
                        <a:ea typeface="Century Schoolbook" charset="0"/>
                        <a:cs typeface="Century Schoolbook" charset="0"/>
                      </a:rPr>
                      <m:t>𝑃</m:t>
                    </m:r>
                    <m:r>
                      <a:rPr lang="en-US" sz="2000" b="0" i="1" smtClean="0">
                        <a:solidFill>
                          <a:prstClr val="black"/>
                        </a:solidFill>
                        <a:latin typeface="Cambria Math" panose="02040503050406030204" pitchFamily="18" charset="0"/>
                        <a:ea typeface="Century Schoolbook" charset="0"/>
                        <a:cs typeface="Century Schoolbook" charset="0"/>
                      </a:rPr>
                      <m:t>=2</m:t>
                    </m:r>
                  </m:oMath>
                </a14:m>
                <a:r>
                  <a:rPr lang="en-US" sz="2000" dirty="0">
                    <a:solidFill>
                      <a:prstClr val="black"/>
                    </a:solidFill>
                    <a:latin typeface="Century Schoolbook" charset="0"/>
                    <a:ea typeface="Century Schoolbook" charset="0"/>
                    <a:cs typeface="Century Schoolbook" charset="0"/>
                  </a:rPr>
                  <a:t>)</a:t>
                </a:r>
              </a:p>
            </p:txBody>
          </p:sp>
        </mc:Choice>
        <mc:Fallback xmlns="">
          <p:sp>
            <p:nvSpPr>
              <p:cNvPr id="42" name="TextBox 41">
                <a:extLst>
                  <a:ext uri="{FF2B5EF4-FFF2-40B4-BE49-F238E27FC236}">
                    <a16:creationId xmlns:a16="http://schemas.microsoft.com/office/drawing/2014/main" id="{6A4A213C-0BE2-4DB3-B58F-67D44BF87F07}"/>
                  </a:ext>
                </a:extLst>
              </p:cNvPr>
              <p:cNvSpPr txBox="1">
                <a:spLocks noRot="1" noChangeAspect="1" noMove="1" noResize="1" noEditPoints="1" noAdjustHandles="1" noChangeArrowheads="1" noChangeShapeType="1" noTextEdit="1"/>
              </p:cNvSpPr>
              <p:nvPr/>
            </p:nvSpPr>
            <p:spPr>
              <a:xfrm>
                <a:off x="3563888" y="428901"/>
                <a:ext cx="1602928" cy="1938992"/>
              </a:xfrm>
              <a:prstGeom prst="rect">
                <a:avLst/>
              </a:prstGeom>
              <a:blipFill>
                <a:blip r:embed="rId9"/>
                <a:stretch>
                  <a:fillRect l="-1901" t="-1572" r="-1521" b="-4717"/>
                </a:stretch>
              </a:blipFill>
            </p:spPr>
            <p:txBody>
              <a:bodyPr/>
              <a:lstStyle/>
              <a:p>
                <a:r>
                  <a:rPr lang="en-SE">
                    <a:noFill/>
                  </a:rPr>
                  <a:t> </a:t>
                </a:r>
              </a:p>
            </p:txBody>
          </p:sp>
        </mc:Fallback>
      </mc:AlternateContent>
      <p:sp>
        <p:nvSpPr>
          <p:cNvPr id="43" name="Cube 42">
            <a:extLst>
              <a:ext uri="{FF2B5EF4-FFF2-40B4-BE49-F238E27FC236}">
                <a16:creationId xmlns:a16="http://schemas.microsoft.com/office/drawing/2014/main" id="{6FC750BA-BE29-47ED-A10A-E2D6A7681509}"/>
              </a:ext>
            </a:extLst>
          </p:cNvPr>
          <p:cNvSpPr/>
          <p:nvPr/>
        </p:nvSpPr>
        <p:spPr>
          <a:xfrm>
            <a:off x="5174981" y="484051"/>
            <a:ext cx="1519018" cy="1414239"/>
          </a:xfrm>
          <a:prstGeom prst="cube">
            <a:avLst>
              <a:gd name="adj" fmla="val 3861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E136C63-334F-48BD-B29A-14591E9FE6A9}"/>
                  </a:ext>
                </a:extLst>
              </p:cNvPr>
              <p:cNvSpPr txBox="1"/>
              <p:nvPr/>
            </p:nvSpPr>
            <p:spPr>
              <a:xfrm>
                <a:off x="5195545" y="2071161"/>
                <a:ext cx="171413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32</a:t>
                </a:r>
              </a:p>
            </p:txBody>
          </p:sp>
        </mc:Choice>
        <mc:Fallback xmlns="">
          <p:sp>
            <p:nvSpPr>
              <p:cNvPr id="44" name="TextBox 43">
                <a:extLst>
                  <a:ext uri="{FF2B5EF4-FFF2-40B4-BE49-F238E27FC236}">
                    <a16:creationId xmlns:a16="http://schemas.microsoft.com/office/drawing/2014/main" id="{9E136C63-334F-48BD-B29A-14591E9FE6A9}"/>
                  </a:ext>
                </a:extLst>
              </p:cNvPr>
              <p:cNvSpPr txBox="1">
                <a:spLocks noRot="1" noChangeAspect="1" noMove="1" noResize="1" noEditPoints="1" noAdjustHandles="1" noChangeArrowheads="1" noChangeShapeType="1" noTextEdit="1"/>
              </p:cNvSpPr>
              <p:nvPr/>
            </p:nvSpPr>
            <p:spPr>
              <a:xfrm>
                <a:off x="5195545" y="2071161"/>
                <a:ext cx="1714138" cy="400110"/>
              </a:xfrm>
              <a:prstGeom prst="rect">
                <a:avLst/>
              </a:prstGeom>
              <a:blipFill>
                <a:blip r:embed="rId10"/>
                <a:stretch>
                  <a:fillRect l="-3559" t="-9231" r="-1779" b="-2769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D0514E27-BE57-4F16-A23E-4391D3F508CE}"/>
                  </a:ext>
                </a:extLst>
              </p:cNvPr>
              <p:cNvSpPr txBox="1">
                <a:spLocks/>
              </p:cNvSpPr>
              <p:nvPr/>
            </p:nvSpPr>
            <p:spPr bwMode="auto">
              <a:xfrm>
                <a:off x="323529" y="5754870"/>
                <a:ext cx="8436328" cy="9864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dirty="0"/>
                  <a:t>With the bottleneck layer: No. params: </a:t>
                </a:r>
                <a14:m>
                  <m:oMath xmlns:m="http://schemas.openxmlformats.org/officeDocument/2006/math">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∗192</m:t>
                    </m:r>
                    <m:r>
                      <a:rPr lang="en-US" sz="2000" b="0" i="1" smtClean="0">
                        <a:latin typeface="Cambria Math" panose="02040503050406030204" pitchFamily="18" charset="0"/>
                      </a:rPr>
                      <m:t>∗</m:t>
                    </m:r>
                    <m:r>
                      <a:rPr lang="en-US" sz="2000">
                        <a:latin typeface="Cambria Math" panose="02040503050406030204" pitchFamily="18" charset="0"/>
                      </a:rPr>
                      <m:t>16</m:t>
                    </m:r>
                    <m:r>
                      <a:rPr lang="en-US" sz="2000" b="0" i="1" smtClean="0">
                        <a:latin typeface="Cambria Math" panose="02040503050406030204" pitchFamily="18" charset="0"/>
                      </a:rPr>
                      <m:t>+5∗5∗16∗</m:t>
                    </m:r>
                    <m:r>
                      <a:rPr lang="en-US" sz="2000" i="1">
                        <a:latin typeface="Cambria Math" panose="02040503050406030204" pitchFamily="18" charset="0"/>
                      </a:rPr>
                      <m:t>32=15</m:t>
                    </m:r>
                    <m:r>
                      <a:rPr lang="en-US" sz="2000" b="0" i="1" smtClean="0">
                        <a:latin typeface="Cambria Math" panose="02040503050406030204" pitchFamily="18" charset="0"/>
                      </a:rPr>
                      <m:t>872</m:t>
                    </m:r>
                  </m:oMath>
                </a14:m>
                <a:r>
                  <a:rPr lang="en-US" sz="2000" dirty="0"/>
                  <a:t>; </a:t>
                </a:r>
                <a:r>
                  <a:rPr lang="en-US" sz="2000" kern="0" dirty="0"/>
                  <a:t> No. multiplications: </a:t>
                </a:r>
                <a14:m>
                  <m:oMath xmlns:m="http://schemas.openxmlformats.org/officeDocument/2006/math">
                    <m:r>
                      <a:rPr lang="en-US" sz="2000" i="1">
                        <a:latin typeface="Cambria Math" panose="02040503050406030204" pitchFamily="18" charset="0"/>
                      </a:rPr>
                      <m:t>1∗1</m:t>
                    </m:r>
                    <m:r>
                      <a:rPr lang="en-US" sz="2000" b="0" i="1" smtClean="0">
                        <a:latin typeface="Cambria Math" panose="02040503050406030204" pitchFamily="18" charset="0"/>
                      </a:rPr>
                      <m:t>∗</m:t>
                    </m:r>
                    <m:r>
                      <a:rPr lang="en-US" sz="2000" i="1" kern="0" smtClean="0">
                        <a:latin typeface="Cambria Math" panose="02040503050406030204" pitchFamily="18" charset="0"/>
                      </a:rPr>
                      <m:t>192</m:t>
                    </m:r>
                    <m:r>
                      <a:rPr lang="en-US" sz="2000" b="0" i="1" kern="0" smtClean="0">
                        <a:latin typeface="Cambria Math" panose="02040503050406030204" pitchFamily="18" charset="0"/>
                      </a:rPr>
                      <m:t>∗16∗</m:t>
                    </m:r>
                    <m:r>
                      <a:rPr lang="en-US" sz="2000" kern="0">
                        <a:latin typeface="Cambria Math" panose="02040503050406030204" pitchFamily="18" charset="0"/>
                      </a:rPr>
                      <m:t>28∗28</m:t>
                    </m:r>
                    <m:r>
                      <a:rPr lang="en-US" sz="2000" b="0" i="1" kern="0" smtClean="0">
                        <a:latin typeface="Cambria Math" panose="02040503050406030204" pitchFamily="18" charset="0"/>
                      </a:rPr>
                      <m:t>+5∗5∗16∗</m:t>
                    </m:r>
                    <m:r>
                      <a:rPr lang="en-US" sz="2000" kern="0">
                        <a:latin typeface="Cambria Math" panose="02040503050406030204" pitchFamily="18" charset="0"/>
                      </a:rPr>
                      <m:t>32∗28∗28</m:t>
                    </m:r>
                    <m:r>
                      <a:rPr lang="en-US" sz="2000" i="1" kern="0" smtClean="0">
                        <a:latin typeface="Cambria Math" panose="02040503050406030204" pitchFamily="18" charset="0"/>
                      </a:rPr>
                      <m:t>=12</m:t>
                    </m:r>
                    <m:r>
                      <a:rPr lang="en-US" sz="2000" b="0" i="1" kern="0" smtClean="0">
                        <a:latin typeface="Cambria Math" panose="02040503050406030204" pitchFamily="18" charset="0"/>
                      </a:rPr>
                      <m:t>.4</m:t>
                    </m:r>
                  </m:oMath>
                </a14:m>
                <a:r>
                  <a:rPr lang="en-US" sz="2000" kern="0" dirty="0"/>
                  <a:t>M</a:t>
                </a:r>
                <a:endParaRPr lang="en-SE" sz="2000" kern="0" dirty="0"/>
              </a:p>
            </p:txBody>
          </p:sp>
        </mc:Choice>
        <mc:Fallback xmlns="">
          <p:sp>
            <p:nvSpPr>
              <p:cNvPr id="53" name="Content Placeholder 2">
                <a:extLst>
                  <a:ext uri="{FF2B5EF4-FFF2-40B4-BE49-F238E27FC236}">
                    <a16:creationId xmlns:a16="http://schemas.microsoft.com/office/drawing/2014/main" id="{D0514E27-BE57-4F16-A23E-4391D3F508CE}"/>
                  </a:ext>
                </a:extLst>
              </p:cNvPr>
              <p:cNvSpPr txBox="1">
                <a:spLocks noRot="1" noChangeAspect="1" noMove="1" noResize="1" noEditPoints="1" noAdjustHandles="1" noChangeArrowheads="1" noChangeShapeType="1" noTextEdit="1"/>
              </p:cNvSpPr>
              <p:nvPr/>
            </p:nvSpPr>
            <p:spPr bwMode="auto">
              <a:xfrm>
                <a:off x="323529" y="5754870"/>
                <a:ext cx="8436328" cy="986498"/>
              </a:xfrm>
              <a:prstGeom prst="rect">
                <a:avLst/>
              </a:prstGeom>
              <a:blipFill>
                <a:blip r:embed="rId11"/>
                <a:stretch>
                  <a:fillRect l="-650" t="-2469" b="-13580"/>
                </a:stretch>
              </a:blipFill>
              <a:ln w="9525">
                <a:noFill/>
                <a:miter lim="800000"/>
                <a:headEnd/>
                <a:tailEnd/>
              </a:ln>
            </p:spPr>
            <p:txBody>
              <a:bodyPr/>
              <a:lstStyle/>
              <a:p>
                <a:r>
                  <a:rPr lang="en-SE">
                    <a:noFill/>
                  </a:rPr>
                  <a:t> </a:t>
                </a:r>
              </a:p>
            </p:txBody>
          </p:sp>
        </mc:Fallback>
      </mc:AlternateContent>
    </p:spTree>
    <p:extLst>
      <p:ext uri="{BB962C8B-B14F-4D97-AF65-F5344CB8AC3E}">
        <p14:creationId xmlns:p14="http://schemas.microsoft.com/office/powerpoint/2010/main" val="32112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P spid="19" grpId="0" animBg="1"/>
      <p:bldP spid="20" grpId="0"/>
      <p:bldP spid="22" grpId="0"/>
      <p:bldP spid="23" grpId="0" animBg="1"/>
      <p:bldP spid="24" grpId="0"/>
      <p:bldP spid="39" grpId="0"/>
      <p:bldP spid="40" grpId="0" animBg="1"/>
      <p:bldP spid="42" grpId="0"/>
      <p:bldP spid="43" grpId="0" animBg="1"/>
      <p:bldP spid="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7DC5-2372-4DF2-BB1A-9DBB029D738C}"/>
              </a:ext>
            </a:extLst>
          </p:cNvPr>
          <p:cNvSpPr>
            <a:spLocks noGrp="1"/>
          </p:cNvSpPr>
          <p:nvPr>
            <p:ph type="title"/>
          </p:nvPr>
        </p:nvSpPr>
        <p:spPr/>
        <p:txBody>
          <a:bodyPr/>
          <a:lstStyle/>
          <a:p>
            <a:r>
              <a:rPr lang="en-US" sz="4000" spc="-5" dirty="0" err="1"/>
              <a:t>GoogLeNet</a:t>
            </a:r>
            <a:r>
              <a:rPr lang="en-US" sz="4000" spc="-5" dirty="0"/>
              <a:t> Size</a:t>
            </a:r>
            <a:endParaRPr lang="en-SE" dirty="0"/>
          </a:p>
        </p:txBody>
      </p:sp>
      <p:sp>
        <p:nvSpPr>
          <p:cNvPr id="3" name="Content Placeholder 2">
            <a:extLst>
              <a:ext uri="{FF2B5EF4-FFF2-40B4-BE49-F238E27FC236}">
                <a16:creationId xmlns:a16="http://schemas.microsoft.com/office/drawing/2014/main" id="{1B780E6F-FBCA-41D6-AC3C-38F8EDA4B9B8}"/>
              </a:ext>
            </a:extLst>
          </p:cNvPr>
          <p:cNvSpPr>
            <a:spLocks noGrp="1"/>
          </p:cNvSpPr>
          <p:nvPr>
            <p:ph idx="1"/>
          </p:nvPr>
        </p:nvSpPr>
        <p:spPr>
          <a:xfrm>
            <a:off x="457200" y="1143000"/>
            <a:ext cx="8229600" cy="2117357"/>
          </a:xfrm>
        </p:spPr>
        <p:txBody>
          <a:bodyPr/>
          <a:lstStyle/>
          <a:p>
            <a:r>
              <a:rPr lang="en-US" sz="2800" dirty="0"/>
              <a:t>Compared to </a:t>
            </a:r>
            <a:r>
              <a:rPr lang="en-US" sz="2800" dirty="0" err="1"/>
              <a:t>AlexNet</a:t>
            </a:r>
            <a:r>
              <a:rPr lang="en-US" sz="2800" dirty="0"/>
              <a:t>:</a:t>
            </a:r>
          </a:p>
          <a:p>
            <a:pPr lvl="1"/>
            <a:r>
              <a:rPr lang="en-US" sz="2400" dirty="0"/>
              <a:t>12x less params (only 5M, due to no FC layers), 2x more compute (due to more CONV layers)</a:t>
            </a:r>
          </a:p>
        </p:txBody>
      </p:sp>
      <p:sp>
        <p:nvSpPr>
          <p:cNvPr id="4" name="Slide Number Placeholder 3">
            <a:extLst>
              <a:ext uri="{FF2B5EF4-FFF2-40B4-BE49-F238E27FC236}">
                <a16:creationId xmlns:a16="http://schemas.microsoft.com/office/drawing/2014/main" id="{B801D901-47BF-46D7-A040-AFD28A9B5302}"/>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sp>
        <p:nvSpPr>
          <p:cNvPr id="5" name="object 5">
            <a:extLst>
              <a:ext uri="{FF2B5EF4-FFF2-40B4-BE49-F238E27FC236}">
                <a16:creationId xmlns:a16="http://schemas.microsoft.com/office/drawing/2014/main" id="{B070F018-BFB9-4446-B613-005376D97637}"/>
              </a:ext>
            </a:extLst>
          </p:cNvPr>
          <p:cNvSpPr/>
          <p:nvPr/>
        </p:nvSpPr>
        <p:spPr>
          <a:xfrm>
            <a:off x="709684" y="2499775"/>
            <a:ext cx="7724631" cy="410445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1095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65DF-1878-46CD-BA69-FA0D2759C780}"/>
              </a:ext>
            </a:extLst>
          </p:cNvPr>
          <p:cNvSpPr>
            <a:spLocks noGrp="1"/>
          </p:cNvSpPr>
          <p:nvPr>
            <p:ph type="title"/>
          </p:nvPr>
        </p:nvSpPr>
        <p:spPr>
          <a:xfrm>
            <a:off x="457200" y="188640"/>
            <a:ext cx="8229600" cy="868362"/>
          </a:xfrm>
        </p:spPr>
        <p:txBody>
          <a:bodyPr/>
          <a:lstStyle/>
          <a:p>
            <a:r>
              <a:rPr lang="en-US" sz="2800" dirty="0" err="1"/>
              <a:t>Xception</a:t>
            </a:r>
            <a:r>
              <a:rPr lang="en-US" sz="2800" dirty="0"/>
              <a:t> [Chollet 2017] </a:t>
            </a:r>
            <a:r>
              <a:rPr lang="en-US" sz="2800" dirty="0" err="1"/>
              <a:t>MobileNets</a:t>
            </a:r>
            <a:r>
              <a:rPr lang="en-US" sz="2800" dirty="0"/>
              <a:t> [Howard et al. 2017] : </a:t>
            </a:r>
            <a:r>
              <a:rPr lang="en-US" sz="2800" dirty="0" err="1"/>
              <a:t>Depthwise</a:t>
            </a:r>
            <a:r>
              <a:rPr lang="en-US" sz="2800" dirty="0"/>
              <a:t> Separable Convolution</a:t>
            </a:r>
            <a:endParaRPr lang="en-SE" sz="2800" dirty="0"/>
          </a:p>
        </p:txBody>
      </p:sp>
      <p:sp>
        <p:nvSpPr>
          <p:cNvPr id="3" name="Content Placeholder 2">
            <a:extLst>
              <a:ext uri="{FF2B5EF4-FFF2-40B4-BE49-F238E27FC236}">
                <a16:creationId xmlns:a16="http://schemas.microsoft.com/office/drawing/2014/main" id="{91A00EB5-B2B5-4FF1-BC78-EC00F00A7B5F}"/>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1E457436-E1FF-4347-A803-A445987FC3AE}"/>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pic>
        <p:nvPicPr>
          <p:cNvPr id="2050" name="Picture 2" descr="conv-std">
            <a:extLst>
              <a:ext uri="{FF2B5EF4-FFF2-40B4-BE49-F238E27FC236}">
                <a16:creationId xmlns:a16="http://schemas.microsoft.com/office/drawing/2014/main" id="{D38E3B37-7657-415C-8772-4B046255B0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81" y="1355941"/>
            <a:ext cx="3961978" cy="2079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pthwise-conv">
            <a:extLst>
              <a:ext uri="{FF2B5EF4-FFF2-40B4-BE49-F238E27FC236}">
                <a16:creationId xmlns:a16="http://schemas.microsoft.com/office/drawing/2014/main" id="{808BEFB8-E85F-42E6-985B-2BEA326D7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722" y="1305874"/>
            <a:ext cx="4822317" cy="18912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intwise-conv">
            <a:extLst>
              <a:ext uri="{FF2B5EF4-FFF2-40B4-BE49-F238E27FC236}">
                <a16:creationId xmlns:a16="http://schemas.microsoft.com/office/drawing/2014/main" id="{9074C86B-92C7-4322-878A-8D46A4CC2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620" y="3618766"/>
            <a:ext cx="5216652" cy="2148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FA4285-20DE-4E4B-AA6A-672C52D986DD}"/>
              </a:ext>
            </a:extLst>
          </p:cNvPr>
          <p:cNvSpPr txBox="1"/>
          <p:nvPr/>
        </p:nvSpPr>
        <p:spPr>
          <a:xfrm>
            <a:off x="377227" y="3565465"/>
            <a:ext cx="3315041" cy="646331"/>
          </a:xfrm>
          <a:prstGeom prst="rect">
            <a:avLst/>
          </a:prstGeom>
          <a:noFill/>
        </p:spPr>
        <p:txBody>
          <a:bodyPr wrap="square" rtlCol="0">
            <a:spAutoFit/>
          </a:bodyPr>
          <a:lstStyle/>
          <a:p>
            <a:r>
              <a:rPr lang="en-US" dirty="0"/>
              <a:t>Each filter is convolved with all input channels</a:t>
            </a:r>
            <a:endParaRPr lang="en-SE" dirty="0"/>
          </a:p>
        </p:txBody>
      </p:sp>
      <p:sp>
        <p:nvSpPr>
          <p:cNvPr id="9" name="TextBox 8">
            <a:extLst>
              <a:ext uri="{FF2B5EF4-FFF2-40B4-BE49-F238E27FC236}">
                <a16:creationId xmlns:a16="http://schemas.microsoft.com/office/drawing/2014/main" id="{40943785-1EBB-4156-8A26-C3D8A16563AD}"/>
              </a:ext>
            </a:extLst>
          </p:cNvPr>
          <p:cNvSpPr txBox="1"/>
          <p:nvPr/>
        </p:nvSpPr>
        <p:spPr>
          <a:xfrm>
            <a:off x="4716910" y="6302523"/>
            <a:ext cx="372409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err="1"/>
              <a:t>Depthwise</a:t>
            </a:r>
            <a:r>
              <a:rPr lang="en-US" dirty="0"/>
              <a:t> Separable Convolution:</a:t>
            </a:r>
            <a:endParaRPr lang="en-SE" dirty="0"/>
          </a:p>
        </p:txBody>
      </p:sp>
      <p:sp>
        <p:nvSpPr>
          <p:cNvPr id="6" name="TextBox 5">
            <a:extLst>
              <a:ext uri="{FF2B5EF4-FFF2-40B4-BE49-F238E27FC236}">
                <a16:creationId xmlns:a16="http://schemas.microsoft.com/office/drawing/2014/main" id="{8493BF25-EBD9-4409-A30D-F3DDE7E5C446}"/>
              </a:ext>
            </a:extLst>
          </p:cNvPr>
          <p:cNvSpPr txBox="1"/>
          <p:nvPr/>
        </p:nvSpPr>
        <p:spPr>
          <a:xfrm>
            <a:off x="4101357" y="3143851"/>
            <a:ext cx="4903907" cy="369332"/>
          </a:xfrm>
          <a:prstGeom prst="rect">
            <a:avLst/>
          </a:prstGeom>
          <a:noFill/>
        </p:spPr>
        <p:txBody>
          <a:bodyPr wrap="none" rtlCol="0">
            <a:spAutoFit/>
          </a:bodyPr>
          <a:lstStyle/>
          <a:p>
            <a:r>
              <a:rPr lang="en-US" dirty="0"/>
              <a:t>Each filter is convolved with one input channel</a:t>
            </a:r>
            <a:endParaRPr lang="en-SE" dirty="0"/>
          </a:p>
        </p:txBody>
      </p:sp>
      <p:sp>
        <p:nvSpPr>
          <p:cNvPr id="11" name="TextBox 10">
            <a:extLst>
              <a:ext uri="{FF2B5EF4-FFF2-40B4-BE49-F238E27FC236}">
                <a16:creationId xmlns:a16="http://schemas.microsoft.com/office/drawing/2014/main" id="{08353962-F485-4D5E-833C-6353559A98F3}"/>
              </a:ext>
            </a:extLst>
          </p:cNvPr>
          <p:cNvSpPr txBox="1"/>
          <p:nvPr/>
        </p:nvSpPr>
        <p:spPr>
          <a:xfrm>
            <a:off x="4716910" y="5812374"/>
            <a:ext cx="3672800" cy="369332"/>
          </a:xfrm>
          <a:prstGeom prst="rect">
            <a:avLst/>
          </a:prstGeom>
          <a:noFill/>
        </p:spPr>
        <p:txBody>
          <a:bodyPr wrap="none" rtlCol="0">
            <a:spAutoFit/>
          </a:bodyPr>
          <a:lstStyle/>
          <a:p>
            <a:r>
              <a:rPr lang="en-US" dirty="0"/>
              <a:t>Followed by pointwise convolution</a:t>
            </a:r>
            <a:endParaRPr lang="en-SE" dirty="0"/>
          </a:p>
        </p:txBody>
      </p:sp>
      <p:sp>
        <p:nvSpPr>
          <p:cNvPr id="13" name="TextBox 12">
            <a:extLst>
              <a:ext uri="{FF2B5EF4-FFF2-40B4-BE49-F238E27FC236}">
                <a16:creationId xmlns:a16="http://schemas.microsoft.com/office/drawing/2014/main" id="{E6E6ECE2-5A3A-45FB-B9BE-D149F7848CF1}"/>
              </a:ext>
            </a:extLst>
          </p:cNvPr>
          <p:cNvSpPr txBox="1"/>
          <p:nvPr/>
        </p:nvSpPr>
        <p:spPr>
          <a:xfrm>
            <a:off x="806208" y="4211796"/>
            <a:ext cx="2314600"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t>Regular Convolution</a:t>
            </a:r>
          </a:p>
        </p:txBody>
      </p:sp>
      <p:sp>
        <p:nvSpPr>
          <p:cNvPr id="14" name="TextBox 13">
            <a:extLst>
              <a:ext uri="{FF2B5EF4-FFF2-40B4-BE49-F238E27FC236}">
                <a16:creationId xmlns:a16="http://schemas.microsoft.com/office/drawing/2014/main" id="{05DFC5C2-9C5B-42A1-92A4-6B33A7D9B647}"/>
              </a:ext>
            </a:extLst>
          </p:cNvPr>
          <p:cNvSpPr txBox="1"/>
          <p:nvPr/>
        </p:nvSpPr>
        <p:spPr>
          <a:xfrm>
            <a:off x="76200" y="5088359"/>
            <a:ext cx="4744990" cy="1569660"/>
          </a:xfrm>
          <a:prstGeom prst="rect">
            <a:avLst/>
          </a:prstGeom>
          <a:noFill/>
        </p:spPr>
        <p:txBody>
          <a:bodyPr wrap="square">
            <a:spAutoFit/>
          </a:bodyPr>
          <a:lstStyle/>
          <a:p>
            <a:r>
              <a:rPr lang="en-US" sz="1600" dirty="0"/>
              <a:t>The intermediate feature maps serve as bottleneck to reduce number of parameters and computation load</a:t>
            </a:r>
          </a:p>
          <a:p>
            <a:r>
              <a:rPr lang="en-US" sz="1600" dirty="0"/>
              <a:t>(Optional) </a:t>
            </a:r>
            <a:r>
              <a:rPr lang="en-US" sz="1600" dirty="0" err="1"/>
              <a:t>Depthwise</a:t>
            </a:r>
            <a:r>
              <a:rPr lang="en-US" sz="1600" dirty="0"/>
              <a:t> Separable Convolution - A FASTER CONVOLUTION! https://www.youtube.com/watch?v=T7o3xvJLuHk </a:t>
            </a:r>
          </a:p>
        </p:txBody>
      </p:sp>
    </p:spTree>
    <p:extLst>
      <p:ext uri="{BB962C8B-B14F-4D97-AF65-F5344CB8AC3E}">
        <p14:creationId xmlns:p14="http://schemas.microsoft.com/office/powerpoint/2010/main" val="1576656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05B6-F415-4350-B05D-112A68FE89ED}"/>
              </a:ext>
            </a:extLst>
          </p:cNvPr>
          <p:cNvSpPr>
            <a:spLocks noGrp="1"/>
          </p:cNvSpPr>
          <p:nvPr>
            <p:ph type="title"/>
          </p:nvPr>
        </p:nvSpPr>
        <p:spPr/>
        <p:txBody>
          <a:bodyPr/>
          <a:lstStyle/>
          <a:p>
            <a:r>
              <a:rPr lang="en-US" dirty="0"/>
              <a:t>Example: Regular Convolution</a:t>
            </a:r>
            <a:endParaRPr lang="en-SE" dirty="0"/>
          </a:p>
        </p:txBody>
      </p:sp>
      <p:sp>
        <p:nvSpPr>
          <p:cNvPr id="4" name="Slide Number Placeholder 3">
            <a:extLst>
              <a:ext uri="{FF2B5EF4-FFF2-40B4-BE49-F238E27FC236}">
                <a16:creationId xmlns:a16="http://schemas.microsoft.com/office/drawing/2014/main" id="{628D3E07-2C94-4EEB-AFE6-47CA5DA8C91E}"/>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graphicFrame>
        <p:nvGraphicFramePr>
          <p:cNvPr id="5" name="表格 4">
            <a:extLst>
              <a:ext uri="{FF2B5EF4-FFF2-40B4-BE49-F238E27FC236}">
                <a16:creationId xmlns:a16="http://schemas.microsoft.com/office/drawing/2014/main" id="{C53935B5-8F8F-47FE-9489-CE0B8053F2D0}"/>
              </a:ext>
            </a:extLst>
          </p:cNvPr>
          <p:cNvGraphicFramePr>
            <a:graphicFrameLocks noGrp="1"/>
          </p:cNvGraphicFramePr>
          <p:nvPr>
            <p:extLst>
              <p:ext uri="{D42A27DB-BD31-4B8C-83A1-F6EECF244321}">
                <p14:modId xmlns:p14="http://schemas.microsoft.com/office/powerpoint/2010/main" val="1863420263"/>
              </p:ext>
            </p:extLst>
          </p:nvPr>
        </p:nvGraphicFramePr>
        <p:xfrm>
          <a:off x="192243" y="2576058"/>
          <a:ext cx="2160000" cy="219456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953167956"/>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287732082"/>
                  </a:ext>
                </a:extLst>
              </a:tr>
              <a:tr h="360000">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extLst>
                  <a:ext uri="{0D108BD9-81ED-4DB2-BD59-A6C34878D82A}">
                    <a16:rowId xmlns:a16="http://schemas.microsoft.com/office/drawing/2014/main" val="1325822981"/>
                  </a:ext>
                </a:extLst>
              </a:tr>
            </a:tbl>
          </a:graphicData>
        </a:graphic>
      </p:graphicFrame>
      <p:graphicFrame>
        <p:nvGraphicFramePr>
          <p:cNvPr id="6" name="表格 9">
            <a:extLst>
              <a:ext uri="{FF2B5EF4-FFF2-40B4-BE49-F238E27FC236}">
                <a16:creationId xmlns:a16="http://schemas.microsoft.com/office/drawing/2014/main" id="{AAD5791C-8CC9-4A8B-AF17-9F8E5178B112}"/>
              </a:ext>
            </a:extLst>
          </p:cNvPr>
          <p:cNvGraphicFramePr>
            <a:graphicFrameLocks noGrp="1"/>
          </p:cNvGraphicFramePr>
          <p:nvPr>
            <p:extLst>
              <p:ext uri="{D42A27DB-BD31-4B8C-83A1-F6EECF244321}">
                <p14:modId xmlns:p14="http://schemas.microsoft.com/office/powerpoint/2010/main" val="2165118279"/>
              </p:ext>
            </p:extLst>
          </p:nvPr>
        </p:nvGraphicFramePr>
        <p:xfrm>
          <a:off x="2844727" y="1124744"/>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7" name="表格 10">
            <a:extLst>
              <a:ext uri="{FF2B5EF4-FFF2-40B4-BE49-F238E27FC236}">
                <a16:creationId xmlns:a16="http://schemas.microsoft.com/office/drawing/2014/main" id="{9206D5B4-5E8E-473D-BFD7-3E02197950A4}"/>
              </a:ext>
            </a:extLst>
          </p:cNvPr>
          <p:cNvGraphicFramePr>
            <a:graphicFrameLocks noGrp="1"/>
          </p:cNvGraphicFramePr>
          <p:nvPr>
            <p:extLst>
              <p:ext uri="{D42A27DB-BD31-4B8C-83A1-F6EECF244321}">
                <p14:modId xmlns:p14="http://schemas.microsoft.com/office/powerpoint/2010/main" val="3237931967"/>
              </p:ext>
            </p:extLst>
          </p:nvPr>
        </p:nvGraphicFramePr>
        <p:xfrm>
          <a:off x="2997127" y="1277144"/>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8" name="表格 12">
            <a:extLst>
              <a:ext uri="{FF2B5EF4-FFF2-40B4-BE49-F238E27FC236}">
                <a16:creationId xmlns:a16="http://schemas.microsoft.com/office/drawing/2014/main" id="{DAB81FF2-66AD-4507-A0B6-F33A60EC3FC0}"/>
              </a:ext>
            </a:extLst>
          </p:cNvPr>
          <p:cNvGraphicFramePr>
            <a:graphicFrameLocks noGrp="1"/>
          </p:cNvGraphicFramePr>
          <p:nvPr>
            <p:extLst>
              <p:ext uri="{D42A27DB-BD31-4B8C-83A1-F6EECF244321}">
                <p14:modId xmlns:p14="http://schemas.microsoft.com/office/powerpoint/2010/main" val="1206396309"/>
              </p:ext>
            </p:extLst>
          </p:nvPr>
        </p:nvGraphicFramePr>
        <p:xfrm>
          <a:off x="2844727" y="2581317"/>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9" name="表格 13">
            <a:extLst>
              <a:ext uri="{FF2B5EF4-FFF2-40B4-BE49-F238E27FC236}">
                <a16:creationId xmlns:a16="http://schemas.microsoft.com/office/drawing/2014/main" id="{3B717528-DA89-4BC2-B2DB-BE665742AD81}"/>
              </a:ext>
            </a:extLst>
          </p:cNvPr>
          <p:cNvGraphicFramePr>
            <a:graphicFrameLocks noGrp="1"/>
          </p:cNvGraphicFramePr>
          <p:nvPr>
            <p:extLst>
              <p:ext uri="{D42A27DB-BD31-4B8C-83A1-F6EECF244321}">
                <p14:modId xmlns:p14="http://schemas.microsoft.com/office/powerpoint/2010/main" val="2680356777"/>
              </p:ext>
            </p:extLst>
          </p:nvPr>
        </p:nvGraphicFramePr>
        <p:xfrm>
          <a:off x="2997127" y="2733717"/>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0" name="表格 14">
            <a:extLst>
              <a:ext uri="{FF2B5EF4-FFF2-40B4-BE49-F238E27FC236}">
                <a16:creationId xmlns:a16="http://schemas.microsoft.com/office/drawing/2014/main" id="{7D30EFAE-587F-40DD-B86A-ABF2E6845C1F}"/>
              </a:ext>
            </a:extLst>
          </p:cNvPr>
          <p:cNvGraphicFramePr>
            <a:graphicFrameLocks noGrp="1"/>
          </p:cNvGraphicFramePr>
          <p:nvPr>
            <p:extLst>
              <p:ext uri="{D42A27DB-BD31-4B8C-83A1-F6EECF244321}">
                <p14:modId xmlns:p14="http://schemas.microsoft.com/office/powerpoint/2010/main" val="2604302954"/>
              </p:ext>
            </p:extLst>
          </p:nvPr>
        </p:nvGraphicFramePr>
        <p:xfrm>
          <a:off x="2843808" y="4056608"/>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1" name="表格 15">
            <a:extLst>
              <a:ext uri="{FF2B5EF4-FFF2-40B4-BE49-F238E27FC236}">
                <a16:creationId xmlns:a16="http://schemas.microsoft.com/office/drawing/2014/main" id="{1985F693-518E-4856-9BE6-1583F97DF5D0}"/>
              </a:ext>
            </a:extLst>
          </p:cNvPr>
          <p:cNvGraphicFramePr>
            <a:graphicFrameLocks noGrp="1"/>
          </p:cNvGraphicFramePr>
          <p:nvPr>
            <p:extLst>
              <p:ext uri="{D42A27DB-BD31-4B8C-83A1-F6EECF244321}">
                <p14:modId xmlns:p14="http://schemas.microsoft.com/office/powerpoint/2010/main" val="813586515"/>
              </p:ext>
            </p:extLst>
          </p:nvPr>
        </p:nvGraphicFramePr>
        <p:xfrm>
          <a:off x="2996208" y="4209008"/>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dirty="0"/>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2" name="表格 16">
            <a:extLst>
              <a:ext uri="{FF2B5EF4-FFF2-40B4-BE49-F238E27FC236}">
                <a16:creationId xmlns:a16="http://schemas.microsoft.com/office/drawing/2014/main" id="{0C3ED869-1708-4803-86D9-98543568C70D}"/>
              </a:ext>
            </a:extLst>
          </p:cNvPr>
          <p:cNvGraphicFramePr>
            <a:graphicFrameLocks noGrp="1"/>
          </p:cNvGraphicFramePr>
          <p:nvPr>
            <p:extLst>
              <p:ext uri="{D42A27DB-BD31-4B8C-83A1-F6EECF244321}">
                <p14:modId xmlns:p14="http://schemas.microsoft.com/office/powerpoint/2010/main" val="1139736406"/>
              </p:ext>
            </p:extLst>
          </p:nvPr>
        </p:nvGraphicFramePr>
        <p:xfrm>
          <a:off x="2843808" y="5513181"/>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3" name="表格 17">
            <a:extLst>
              <a:ext uri="{FF2B5EF4-FFF2-40B4-BE49-F238E27FC236}">
                <a16:creationId xmlns:a16="http://schemas.microsoft.com/office/drawing/2014/main" id="{61192166-4B60-4A77-B1D0-4616E52D9960}"/>
              </a:ext>
            </a:extLst>
          </p:cNvPr>
          <p:cNvGraphicFramePr>
            <a:graphicFrameLocks noGrp="1"/>
          </p:cNvGraphicFramePr>
          <p:nvPr>
            <p:extLst>
              <p:ext uri="{D42A27DB-BD31-4B8C-83A1-F6EECF244321}">
                <p14:modId xmlns:p14="http://schemas.microsoft.com/office/powerpoint/2010/main" val="2258913144"/>
              </p:ext>
            </p:extLst>
          </p:nvPr>
        </p:nvGraphicFramePr>
        <p:xfrm>
          <a:off x="2996208" y="5665581"/>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4" name="表格 19">
            <a:extLst>
              <a:ext uri="{FF2B5EF4-FFF2-40B4-BE49-F238E27FC236}">
                <a16:creationId xmlns:a16="http://schemas.microsoft.com/office/drawing/2014/main" id="{BD0CB040-16E1-42B1-9AAD-AF13FD81FDFB}"/>
              </a:ext>
            </a:extLst>
          </p:cNvPr>
          <p:cNvGraphicFramePr>
            <a:graphicFrameLocks noGrp="1"/>
          </p:cNvGraphicFramePr>
          <p:nvPr>
            <p:extLst>
              <p:ext uri="{D42A27DB-BD31-4B8C-83A1-F6EECF244321}">
                <p14:modId xmlns:p14="http://schemas.microsoft.com/office/powerpoint/2010/main" val="3355052461"/>
              </p:ext>
            </p:extLst>
          </p:nvPr>
        </p:nvGraphicFramePr>
        <p:xfrm>
          <a:off x="4427984" y="28678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953167956"/>
                  </a:ext>
                </a:extLst>
              </a:tr>
            </a:tbl>
          </a:graphicData>
        </a:graphic>
      </p:graphicFrame>
      <p:graphicFrame>
        <p:nvGraphicFramePr>
          <p:cNvPr id="15" name="表格 3">
            <a:extLst>
              <a:ext uri="{FF2B5EF4-FFF2-40B4-BE49-F238E27FC236}">
                <a16:creationId xmlns:a16="http://schemas.microsoft.com/office/drawing/2014/main" id="{71B7CFCF-D029-4C31-920E-9B5D2755FE79}"/>
              </a:ext>
            </a:extLst>
          </p:cNvPr>
          <p:cNvGraphicFramePr>
            <a:graphicFrameLocks noGrp="1"/>
          </p:cNvGraphicFramePr>
          <p:nvPr>
            <p:extLst>
              <p:ext uri="{D42A27DB-BD31-4B8C-83A1-F6EECF244321}">
                <p14:modId xmlns:p14="http://schemas.microsoft.com/office/powerpoint/2010/main" val="4160140102"/>
              </p:ext>
            </p:extLst>
          </p:nvPr>
        </p:nvGraphicFramePr>
        <p:xfrm>
          <a:off x="344643" y="2746687"/>
          <a:ext cx="2160000" cy="219456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p>
                      <a:endParaRPr lang="zh-TW" altLang="en-US" dirty="0"/>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dirty="0"/>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953167956"/>
                  </a:ext>
                </a:extLst>
              </a:tr>
              <a:tr h="360000">
                <a:tc>
                  <a:txBody>
                    <a:bodyPr/>
                    <a:lstStyle/>
                    <a:p>
                      <a:endParaRPr lang="zh-TW" altLang="en-US"/>
                    </a:p>
                  </a:txBody>
                  <a:tcPr>
                    <a:solidFill>
                      <a:schemeClr val="bg1">
                        <a:lumMod val="85000"/>
                      </a:schemeClr>
                    </a:solidFill>
                  </a:tcPr>
                </a:tc>
                <a:tc>
                  <a:txBody>
                    <a:bodyPr/>
                    <a:lstStyle/>
                    <a:p>
                      <a:endParaRPr lang="zh-TW" altLang="en-US" dirty="0"/>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287732082"/>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dirty="0"/>
                    </a:p>
                  </a:txBody>
                  <a:tcPr>
                    <a:solidFill>
                      <a:schemeClr val="bg1">
                        <a:lumMod val="85000"/>
                      </a:schemeClr>
                    </a:solidFill>
                  </a:tcPr>
                </a:tc>
                <a:extLst>
                  <a:ext uri="{0D108BD9-81ED-4DB2-BD59-A6C34878D82A}">
                    <a16:rowId xmlns:a16="http://schemas.microsoft.com/office/drawing/2014/main" val="1325822981"/>
                  </a:ext>
                </a:extLst>
              </a:tr>
            </a:tbl>
          </a:graphicData>
        </a:graphic>
      </p:graphicFrame>
      <p:graphicFrame>
        <p:nvGraphicFramePr>
          <p:cNvPr id="16" name="表格 20">
            <a:extLst>
              <a:ext uri="{FF2B5EF4-FFF2-40B4-BE49-F238E27FC236}">
                <a16:creationId xmlns:a16="http://schemas.microsoft.com/office/drawing/2014/main" id="{49ADCBAE-B450-4B60-9A23-2C1883F08588}"/>
              </a:ext>
            </a:extLst>
          </p:cNvPr>
          <p:cNvGraphicFramePr>
            <a:graphicFrameLocks noGrp="1"/>
          </p:cNvGraphicFramePr>
          <p:nvPr>
            <p:extLst>
              <p:ext uri="{D42A27DB-BD31-4B8C-83A1-F6EECF244321}">
                <p14:modId xmlns:p14="http://schemas.microsoft.com/office/powerpoint/2010/main" val="4054450896"/>
              </p:ext>
            </p:extLst>
          </p:nvPr>
        </p:nvGraphicFramePr>
        <p:xfrm>
          <a:off x="4580384" y="30202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953167956"/>
                  </a:ext>
                </a:extLst>
              </a:tr>
            </a:tbl>
          </a:graphicData>
        </a:graphic>
      </p:graphicFrame>
      <p:graphicFrame>
        <p:nvGraphicFramePr>
          <p:cNvPr id="17" name="表格 21">
            <a:extLst>
              <a:ext uri="{FF2B5EF4-FFF2-40B4-BE49-F238E27FC236}">
                <a16:creationId xmlns:a16="http://schemas.microsoft.com/office/drawing/2014/main" id="{F98A8D94-4978-4516-9B91-790A1D351E2A}"/>
              </a:ext>
            </a:extLst>
          </p:cNvPr>
          <p:cNvGraphicFramePr>
            <a:graphicFrameLocks noGrp="1"/>
          </p:cNvGraphicFramePr>
          <p:nvPr>
            <p:extLst>
              <p:ext uri="{D42A27DB-BD31-4B8C-83A1-F6EECF244321}">
                <p14:modId xmlns:p14="http://schemas.microsoft.com/office/powerpoint/2010/main" val="2808698704"/>
              </p:ext>
            </p:extLst>
          </p:nvPr>
        </p:nvGraphicFramePr>
        <p:xfrm>
          <a:off x="4732784" y="31726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953167956"/>
                  </a:ext>
                </a:extLst>
              </a:tr>
            </a:tbl>
          </a:graphicData>
        </a:graphic>
      </p:graphicFrame>
      <p:graphicFrame>
        <p:nvGraphicFramePr>
          <p:cNvPr id="18" name="表格 22">
            <a:extLst>
              <a:ext uri="{FF2B5EF4-FFF2-40B4-BE49-F238E27FC236}">
                <a16:creationId xmlns:a16="http://schemas.microsoft.com/office/drawing/2014/main" id="{C4D8A7D0-890D-4CC1-9148-B75DD2B895FA}"/>
              </a:ext>
            </a:extLst>
          </p:cNvPr>
          <p:cNvGraphicFramePr>
            <a:graphicFrameLocks noGrp="1"/>
          </p:cNvGraphicFramePr>
          <p:nvPr>
            <p:extLst>
              <p:ext uri="{D42A27DB-BD31-4B8C-83A1-F6EECF244321}">
                <p14:modId xmlns:p14="http://schemas.microsoft.com/office/powerpoint/2010/main" val="4292703465"/>
              </p:ext>
            </p:extLst>
          </p:nvPr>
        </p:nvGraphicFramePr>
        <p:xfrm>
          <a:off x="4885184" y="33250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953167956"/>
                  </a:ext>
                </a:extLst>
              </a:tr>
            </a:tbl>
          </a:graphicData>
        </a:graphic>
      </p:graphicFrame>
      <mc:AlternateContent xmlns:mc="http://schemas.openxmlformats.org/markup-compatibility/2006">
        <mc:Choice xmlns:a14="http://schemas.microsoft.com/office/drawing/2010/main" Requires="a14">
          <p:sp>
            <p:nvSpPr>
              <p:cNvPr id="19" name="文字方塊 23">
                <a:extLst>
                  <a:ext uri="{FF2B5EF4-FFF2-40B4-BE49-F238E27FC236}">
                    <a16:creationId xmlns:a16="http://schemas.microsoft.com/office/drawing/2014/main" id="{3861093B-09B3-4E40-A018-662BC305C7B1}"/>
                  </a:ext>
                </a:extLst>
              </p:cNvPr>
              <p:cNvSpPr txBox="1"/>
              <p:nvPr/>
            </p:nvSpPr>
            <p:spPr>
              <a:xfrm>
                <a:off x="6502444" y="1447573"/>
                <a:ext cx="2555066" cy="4792787"/>
              </a:xfrm>
              <a:prstGeom prst="rect">
                <a:avLst/>
              </a:prstGeom>
              <a:noFill/>
            </p:spPr>
            <p:txBody>
              <a:bodyPr wrap="square" lIns="0" tIns="0" rIns="0" bIns="0" rtlCol="0">
                <a:spAutoFit/>
              </a:bodyPr>
              <a:lstStyle/>
              <a:p>
                <a:r>
                  <a:rPr lang="en-US" sz="2400" dirty="0"/>
                  <a:t>No. params: </a:t>
                </a:r>
                <a14:m>
                  <m:oMath xmlns:m="http://schemas.openxmlformats.org/officeDocument/2006/math">
                    <m:r>
                      <a:rPr lang="en-US" sz="2400" b="0" i="1" smtClean="0">
                        <a:latin typeface="Cambria Math" panose="02040503050406030204" pitchFamily="18" charset="0"/>
                      </a:rPr>
                      <m:t>3</m:t>
                    </m:r>
                    <m:r>
                      <a:rPr lang="en-US" sz="2400" i="1">
                        <a:latin typeface="Cambria Math" panose="02040503050406030204" pitchFamily="18" charset="0"/>
                      </a:rPr>
                      <m:t>∗</m:t>
                    </m:r>
                    <m:r>
                      <a:rPr lang="en-US" sz="2400" b="0" i="1" smtClean="0">
                        <a:latin typeface="Cambria Math" panose="02040503050406030204" pitchFamily="18" charset="0"/>
                      </a:rPr>
                      <m:t>3</m:t>
                    </m:r>
                    <m:r>
                      <a:rPr lang="en-US" sz="2400" i="1">
                        <a:latin typeface="Cambria Math" panose="02040503050406030204" pitchFamily="18" charset="0"/>
                      </a:rPr>
                      <m:t>∗2</m:t>
                    </m:r>
                    <m:r>
                      <a:rPr lang="en-US" sz="2400">
                        <a:latin typeface="Cambria Math" panose="02040503050406030204" pitchFamily="18" charset="0"/>
                      </a:rPr>
                      <m:t>∗</m:t>
                    </m:r>
                    <m:r>
                      <a:rPr lang="en-US" sz="2400" b="0" i="0" smtClean="0">
                        <a:latin typeface="Cambria Math" panose="02040503050406030204" pitchFamily="18" charset="0"/>
                      </a:rPr>
                      <m:t>4</m:t>
                    </m:r>
                    <m:r>
                      <a:rPr lang="en-US" sz="2400" i="1">
                        <a:latin typeface="Cambria Math" panose="02040503050406030204" pitchFamily="18" charset="0"/>
                      </a:rPr>
                      <m:t>=</m:t>
                    </m:r>
                    <m:r>
                      <a:rPr lang="en-US" sz="2400" b="0" i="1" smtClean="0">
                        <a:latin typeface="Cambria Math" panose="02040503050406030204" pitchFamily="18" charset="0"/>
                      </a:rPr>
                      <m:t>72</m:t>
                    </m:r>
                  </m:oMath>
                </a14:m>
                <a:r>
                  <a:rPr lang="en-US" sz="2400" dirty="0"/>
                  <a:t> (Four </a:t>
                </a:r>
                <a14:m>
                  <m:oMath xmlns:m="http://schemas.openxmlformats.org/officeDocument/2006/math">
                    <m:r>
                      <a:rPr lang="en-US" sz="2400" i="1">
                        <a:latin typeface="Cambria Math" panose="02040503050406030204" pitchFamily="18" charset="0"/>
                      </a:rPr>
                      <m:t>3</m:t>
                    </m:r>
                    <m:r>
                      <a:rPr lang="en-US" sz="2400" i="1">
                        <a:solidFill>
                          <a:prstClr val="black"/>
                        </a:solidFill>
                        <a:latin typeface="Cambria Math" charset="0"/>
                        <a:ea typeface="Century Schoolbook" charset="0"/>
                        <a:cs typeface="Century Schoolbook" charset="0"/>
                      </a:rPr>
                      <m:t>×</m:t>
                    </m:r>
                    <m:r>
                      <a:rPr lang="en-US" sz="2400" i="1">
                        <a:latin typeface="Cambria Math" panose="02040503050406030204" pitchFamily="18" charset="0"/>
                      </a:rPr>
                      <m:t>3</m:t>
                    </m:r>
                    <m:r>
                      <a:rPr lang="en-US" sz="2400" i="1">
                        <a:solidFill>
                          <a:prstClr val="black"/>
                        </a:solidFill>
                        <a:latin typeface="Cambria Math" charset="0"/>
                        <a:ea typeface="Century Schoolbook" charset="0"/>
                        <a:cs typeface="Century Schoolbook" charset="0"/>
                      </a:rPr>
                      <m:t>×</m:t>
                    </m:r>
                    <m:r>
                      <a:rPr lang="en-US" sz="2400" b="0" i="1" smtClean="0">
                        <a:latin typeface="Cambria Math" panose="02040503050406030204" pitchFamily="18" charset="0"/>
                      </a:rPr>
                      <m:t>2</m:t>
                    </m:r>
                  </m:oMath>
                </a14:m>
                <a:r>
                  <a:rPr lang="en-US" sz="2400" dirty="0"/>
                  <a:t> filters) (not counting biases)</a:t>
                </a:r>
              </a:p>
              <a:p>
                <a:endParaRPr lang="en-US" sz="2400" dirty="0"/>
              </a:p>
              <a:p>
                <a:r>
                  <a:rPr lang="en-US" sz="2400" dirty="0"/>
                  <a:t>No. MULs: </a:t>
                </a:r>
                <a14:m>
                  <m:oMath xmlns:m="http://schemas.openxmlformats.org/officeDocument/2006/math">
                    <m:r>
                      <a:rPr lang="en-US" sz="2400" i="1">
                        <a:latin typeface="Cambria Math" panose="02040503050406030204" pitchFamily="18" charset="0"/>
                      </a:rPr>
                      <m:t>3∗3∗2∗4∗4∗4=1152</m:t>
                    </m:r>
                  </m:oMath>
                </a14:m>
                <a:r>
                  <a:rPr lang="zh-TW" altLang="en-US" sz="2400" dirty="0"/>
                  <a:t> </a:t>
                </a:r>
                <a:r>
                  <a:rPr lang="en-US" altLang="zh-TW" sz="2400" dirty="0"/>
                  <a:t>(</a:t>
                </a:r>
                <a14:m>
                  <m:oMath xmlns:m="http://schemas.openxmlformats.org/officeDocument/2006/math">
                    <m:r>
                      <a:rPr lang="en-US" sz="2400" i="1">
                        <a:latin typeface="Cambria Math" panose="02040503050406030204" pitchFamily="18" charset="0"/>
                      </a:rPr>
                      <m:t>3∗3∗2</m:t>
                    </m:r>
                  </m:oMath>
                </a14:m>
                <a:r>
                  <a:rPr lang="en-US" altLang="zh-TW" sz="2400" dirty="0"/>
                  <a:t> MULs to compute each output element; </a:t>
                </a:r>
                <a14:m>
                  <m:oMath xmlns:m="http://schemas.openxmlformats.org/officeDocument/2006/math">
                    <m:r>
                      <a:rPr lang="en-US" sz="2400" i="1">
                        <a:latin typeface="Cambria Math" panose="02040503050406030204" pitchFamily="18" charset="0"/>
                      </a:rPr>
                      <m:t>4∗4∗4</m:t>
                    </m:r>
                  </m:oMath>
                </a14:m>
                <a:r>
                  <a:rPr lang="en-US" altLang="zh-TW" sz="2400" dirty="0"/>
                  <a:t> output elements)</a:t>
                </a:r>
                <a:endParaRPr lang="zh-TW" altLang="en-US" sz="2400" dirty="0"/>
              </a:p>
            </p:txBody>
          </p:sp>
        </mc:Choice>
        <mc:Fallback>
          <p:sp>
            <p:nvSpPr>
              <p:cNvPr id="19" name="文字方塊 23">
                <a:extLst>
                  <a:ext uri="{FF2B5EF4-FFF2-40B4-BE49-F238E27FC236}">
                    <a16:creationId xmlns:a16="http://schemas.microsoft.com/office/drawing/2014/main" id="{3861093B-09B3-4E40-A018-662BC305C7B1}"/>
                  </a:ext>
                </a:extLst>
              </p:cNvPr>
              <p:cNvSpPr txBox="1">
                <a:spLocks noRot="1" noChangeAspect="1" noMove="1" noResize="1" noEditPoints="1" noAdjustHandles="1" noChangeArrowheads="1" noChangeShapeType="1" noTextEdit="1"/>
              </p:cNvSpPr>
              <p:nvPr/>
            </p:nvSpPr>
            <p:spPr>
              <a:xfrm>
                <a:off x="6502444" y="1447573"/>
                <a:ext cx="2555066" cy="4792787"/>
              </a:xfrm>
              <a:prstGeom prst="rect">
                <a:avLst/>
              </a:prstGeom>
              <a:blipFill>
                <a:blip r:embed="rId3"/>
                <a:stretch>
                  <a:fillRect l="-7399" t="-1779" r="-4057" b="-2922"/>
                </a:stretch>
              </a:blipFill>
            </p:spPr>
            <p:txBody>
              <a:bodyPr/>
              <a:lstStyle/>
              <a:p>
                <a:r>
                  <a:rPr lang="en-SE">
                    <a:noFill/>
                  </a:rPr>
                  <a:t> </a:t>
                </a:r>
              </a:p>
            </p:txBody>
          </p:sp>
        </mc:Fallback>
      </mc:AlternateContent>
      <p:sp>
        <p:nvSpPr>
          <p:cNvPr id="20" name="文字方塊 24">
            <a:extLst>
              <a:ext uri="{FF2B5EF4-FFF2-40B4-BE49-F238E27FC236}">
                <a16:creationId xmlns:a16="http://schemas.microsoft.com/office/drawing/2014/main" id="{09432002-9542-4247-A9FC-7B64078B20AD}"/>
              </a:ext>
            </a:extLst>
          </p:cNvPr>
          <p:cNvSpPr txBox="1"/>
          <p:nvPr/>
        </p:nvSpPr>
        <p:spPr>
          <a:xfrm>
            <a:off x="148918" y="1543735"/>
            <a:ext cx="2722143" cy="461665"/>
          </a:xfrm>
          <a:prstGeom prst="rect">
            <a:avLst/>
          </a:prstGeom>
          <a:noFill/>
        </p:spPr>
        <p:txBody>
          <a:bodyPr wrap="square" rtlCol="0">
            <a:spAutoFit/>
          </a:bodyPr>
          <a:lstStyle/>
          <a:p>
            <a:r>
              <a:rPr lang="en-US" altLang="zh-TW" sz="2400" dirty="0"/>
              <a:t>Input feature map</a:t>
            </a:r>
            <a:endParaRPr lang="zh-TW" altLang="en-US" sz="2400" dirty="0"/>
          </a:p>
        </p:txBody>
      </p:sp>
      <p:sp>
        <p:nvSpPr>
          <p:cNvPr id="21" name="文字方塊 25">
            <a:extLst>
              <a:ext uri="{FF2B5EF4-FFF2-40B4-BE49-F238E27FC236}">
                <a16:creationId xmlns:a16="http://schemas.microsoft.com/office/drawing/2014/main" id="{907574CA-A10C-4A19-81DA-D0E85C4B70E2}"/>
              </a:ext>
            </a:extLst>
          </p:cNvPr>
          <p:cNvSpPr txBox="1"/>
          <p:nvPr/>
        </p:nvSpPr>
        <p:spPr>
          <a:xfrm>
            <a:off x="63571" y="5189243"/>
            <a:ext cx="2722143" cy="461665"/>
          </a:xfrm>
          <a:prstGeom prst="rect">
            <a:avLst/>
          </a:prstGeom>
          <a:noFill/>
        </p:spPr>
        <p:txBody>
          <a:bodyPr wrap="square" rtlCol="0">
            <a:spAutoFit/>
          </a:bodyPr>
          <a:lstStyle/>
          <a:p>
            <a:pPr algn="ctr"/>
            <a:r>
              <a:rPr lang="en-US" altLang="zh-TW" sz="2400" dirty="0"/>
              <a:t>2 channels</a:t>
            </a:r>
            <a:endParaRPr lang="zh-TW" altLang="en-US" sz="2400" dirty="0"/>
          </a:p>
        </p:txBody>
      </p:sp>
    </p:spTree>
    <p:extLst>
      <p:ext uri="{BB962C8B-B14F-4D97-AF65-F5344CB8AC3E}">
        <p14:creationId xmlns:p14="http://schemas.microsoft.com/office/powerpoint/2010/main" val="9460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9072-4F92-4EEA-9B1E-756BF5C58831}"/>
              </a:ext>
            </a:extLst>
          </p:cNvPr>
          <p:cNvSpPr>
            <a:spLocks noGrp="1"/>
          </p:cNvSpPr>
          <p:nvPr>
            <p:ph type="title"/>
          </p:nvPr>
        </p:nvSpPr>
        <p:spPr/>
        <p:txBody>
          <a:bodyPr/>
          <a:lstStyle/>
          <a:p>
            <a:r>
              <a:rPr lang="en-US" sz="3600" dirty="0"/>
              <a:t>Example: </a:t>
            </a:r>
            <a:r>
              <a:rPr lang="en-US" sz="3600" dirty="0" err="1"/>
              <a:t>Depthwise</a:t>
            </a:r>
            <a:r>
              <a:rPr lang="en-US" sz="3600" dirty="0"/>
              <a:t> Separable Convolution</a:t>
            </a:r>
            <a:endParaRPr lang="en-SE" sz="3600" dirty="0"/>
          </a:p>
        </p:txBody>
      </p:sp>
      <p:sp>
        <p:nvSpPr>
          <p:cNvPr id="4" name="Slide Number Placeholder 3">
            <a:extLst>
              <a:ext uri="{FF2B5EF4-FFF2-40B4-BE49-F238E27FC236}">
                <a16:creationId xmlns:a16="http://schemas.microsoft.com/office/drawing/2014/main" id="{9AE31E61-27DD-4AA3-BA7A-D6C48B4F2320}"/>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graphicFrame>
        <p:nvGraphicFramePr>
          <p:cNvPr id="102" name="表格 4">
            <a:extLst>
              <a:ext uri="{FF2B5EF4-FFF2-40B4-BE49-F238E27FC236}">
                <a16:creationId xmlns:a16="http://schemas.microsoft.com/office/drawing/2014/main" id="{3AEB740B-6ECF-41AF-84DA-9FC6F13D036B}"/>
              </a:ext>
            </a:extLst>
          </p:cNvPr>
          <p:cNvGraphicFramePr>
            <a:graphicFrameLocks noGrp="1"/>
          </p:cNvGraphicFramePr>
          <p:nvPr>
            <p:extLst>
              <p:ext uri="{D42A27DB-BD31-4B8C-83A1-F6EECF244321}">
                <p14:modId xmlns:p14="http://schemas.microsoft.com/office/powerpoint/2010/main" val="1415226397"/>
              </p:ext>
            </p:extLst>
          </p:nvPr>
        </p:nvGraphicFramePr>
        <p:xfrm>
          <a:off x="205402" y="1592296"/>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325822981"/>
                  </a:ext>
                </a:extLst>
              </a:tr>
            </a:tbl>
          </a:graphicData>
        </a:graphic>
      </p:graphicFrame>
      <p:sp>
        <p:nvSpPr>
          <p:cNvPr id="103" name="矩形 1">
            <a:extLst>
              <a:ext uri="{FF2B5EF4-FFF2-40B4-BE49-F238E27FC236}">
                <a16:creationId xmlns:a16="http://schemas.microsoft.com/office/drawing/2014/main" id="{45AEE9C4-554D-472B-9A27-0F55F682B774}"/>
              </a:ext>
            </a:extLst>
          </p:cNvPr>
          <p:cNvSpPr/>
          <p:nvPr/>
        </p:nvSpPr>
        <p:spPr>
          <a:xfrm>
            <a:off x="244697" y="1044203"/>
            <a:ext cx="3464153" cy="461665"/>
          </a:xfrm>
          <a:prstGeom prst="rect">
            <a:avLst/>
          </a:prstGeom>
        </p:spPr>
        <p:txBody>
          <a:bodyPr wrap="none">
            <a:spAutoFit/>
          </a:bodyPr>
          <a:lstStyle/>
          <a:p>
            <a:pP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1. </a:t>
            </a:r>
            <a:r>
              <a:rPr lang="en-US" altLang="zh-TW" sz="2400" dirty="0" err="1">
                <a:solidFill>
                  <a:prstClr val="black"/>
                </a:solidFill>
                <a:latin typeface="Calibri" panose="020F0502020204030204"/>
                <a:ea typeface="新細明體" panose="02020500000000000000" pitchFamily="18" charset="-120"/>
              </a:rPr>
              <a:t>Depthwise</a:t>
            </a:r>
            <a:r>
              <a:rPr lang="en-US" altLang="zh-TW" sz="2400" dirty="0">
                <a:solidFill>
                  <a:prstClr val="black"/>
                </a:solidFill>
                <a:latin typeface="Calibri" panose="020F0502020204030204"/>
                <a:ea typeface="新細明體" panose="02020500000000000000" pitchFamily="18" charset="-120"/>
              </a:rPr>
              <a:t> Convolution </a:t>
            </a:r>
            <a:endParaRPr lang="zh-TW" altLang="en-US" sz="2400" dirty="0">
              <a:solidFill>
                <a:prstClr val="black"/>
              </a:solidFill>
              <a:latin typeface="Calibri" panose="020F0502020204030204"/>
              <a:ea typeface="新細明體" panose="02020500000000000000" pitchFamily="18" charset="-120"/>
            </a:endParaRPr>
          </a:p>
        </p:txBody>
      </p:sp>
      <p:graphicFrame>
        <p:nvGraphicFramePr>
          <p:cNvPr id="104" name="表格 25">
            <a:extLst>
              <a:ext uri="{FF2B5EF4-FFF2-40B4-BE49-F238E27FC236}">
                <a16:creationId xmlns:a16="http://schemas.microsoft.com/office/drawing/2014/main" id="{7A23D1E9-EEB3-4ADD-9ACD-18F686F05B6D}"/>
              </a:ext>
            </a:extLst>
          </p:cNvPr>
          <p:cNvGraphicFramePr>
            <a:graphicFrameLocks noGrp="1"/>
          </p:cNvGraphicFramePr>
          <p:nvPr>
            <p:extLst>
              <p:ext uri="{D42A27DB-BD31-4B8C-83A1-F6EECF244321}">
                <p14:modId xmlns:p14="http://schemas.microsoft.com/office/powerpoint/2010/main" val="2846149274"/>
              </p:ext>
            </p:extLst>
          </p:nvPr>
        </p:nvGraphicFramePr>
        <p:xfrm>
          <a:off x="2915816" y="1597859"/>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bl>
          </a:graphicData>
        </a:graphic>
      </p:graphicFrame>
      <p:graphicFrame>
        <p:nvGraphicFramePr>
          <p:cNvPr id="105" name="表格 27">
            <a:extLst>
              <a:ext uri="{FF2B5EF4-FFF2-40B4-BE49-F238E27FC236}">
                <a16:creationId xmlns:a16="http://schemas.microsoft.com/office/drawing/2014/main" id="{AED443E9-C5C0-4BCB-B71D-CB594156399D}"/>
              </a:ext>
            </a:extLst>
          </p:cNvPr>
          <p:cNvGraphicFramePr>
            <a:graphicFrameLocks noGrp="1"/>
          </p:cNvGraphicFramePr>
          <p:nvPr>
            <p:extLst>
              <p:ext uri="{D42A27DB-BD31-4B8C-83A1-F6EECF244321}">
                <p14:modId xmlns:p14="http://schemas.microsoft.com/office/powerpoint/2010/main" val="3310167867"/>
              </p:ext>
            </p:extLst>
          </p:nvPr>
        </p:nvGraphicFramePr>
        <p:xfrm>
          <a:off x="4444752" y="2002162"/>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953167956"/>
                  </a:ext>
                </a:extLst>
              </a:tr>
            </a:tbl>
          </a:graphicData>
        </a:graphic>
      </p:graphicFrame>
      <p:graphicFrame>
        <p:nvGraphicFramePr>
          <p:cNvPr id="106" name="表格 28">
            <a:extLst>
              <a:ext uri="{FF2B5EF4-FFF2-40B4-BE49-F238E27FC236}">
                <a16:creationId xmlns:a16="http://schemas.microsoft.com/office/drawing/2014/main" id="{F61CC0D4-0A58-41A7-930E-D04FA6B6A94B}"/>
              </a:ext>
            </a:extLst>
          </p:cNvPr>
          <p:cNvGraphicFramePr>
            <a:graphicFrameLocks noGrp="1"/>
          </p:cNvGraphicFramePr>
          <p:nvPr>
            <p:extLst>
              <p:ext uri="{D42A27DB-BD31-4B8C-83A1-F6EECF244321}">
                <p14:modId xmlns:p14="http://schemas.microsoft.com/office/powerpoint/2010/main" val="2519088207"/>
              </p:ext>
            </p:extLst>
          </p:nvPr>
        </p:nvGraphicFramePr>
        <p:xfrm>
          <a:off x="2915816" y="2886082"/>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bl>
          </a:graphicData>
        </a:graphic>
      </p:graphicFrame>
      <p:graphicFrame>
        <p:nvGraphicFramePr>
          <p:cNvPr id="107" name="表格 29">
            <a:extLst>
              <a:ext uri="{FF2B5EF4-FFF2-40B4-BE49-F238E27FC236}">
                <a16:creationId xmlns:a16="http://schemas.microsoft.com/office/drawing/2014/main" id="{0C209416-0233-4100-AEA1-ACEAB995B356}"/>
              </a:ext>
            </a:extLst>
          </p:cNvPr>
          <p:cNvGraphicFramePr>
            <a:graphicFrameLocks noGrp="1"/>
          </p:cNvGraphicFramePr>
          <p:nvPr>
            <p:extLst>
              <p:ext uri="{D42A27DB-BD31-4B8C-83A1-F6EECF244321}">
                <p14:modId xmlns:p14="http://schemas.microsoft.com/office/powerpoint/2010/main" val="869129550"/>
              </p:ext>
            </p:extLst>
          </p:nvPr>
        </p:nvGraphicFramePr>
        <p:xfrm>
          <a:off x="4597152" y="2154562"/>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953167956"/>
                  </a:ext>
                </a:extLst>
              </a:tr>
            </a:tbl>
          </a:graphicData>
        </a:graphic>
      </p:graphicFrame>
      <p:graphicFrame>
        <p:nvGraphicFramePr>
          <p:cNvPr id="108" name="表格 3">
            <a:extLst>
              <a:ext uri="{FF2B5EF4-FFF2-40B4-BE49-F238E27FC236}">
                <a16:creationId xmlns:a16="http://schemas.microsoft.com/office/drawing/2014/main" id="{27CA925D-D688-4012-A109-A95D7C3BA3CB}"/>
              </a:ext>
            </a:extLst>
          </p:cNvPr>
          <p:cNvGraphicFramePr>
            <a:graphicFrameLocks noGrp="1"/>
          </p:cNvGraphicFramePr>
          <p:nvPr>
            <p:extLst>
              <p:ext uri="{D42A27DB-BD31-4B8C-83A1-F6EECF244321}">
                <p14:modId xmlns:p14="http://schemas.microsoft.com/office/powerpoint/2010/main" val="2055965850"/>
              </p:ext>
            </p:extLst>
          </p:nvPr>
        </p:nvGraphicFramePr>
        <p:xfrm>
          <a:off x="357802" y="1762925"/>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325822981"/>
                  </a:ext>
                </a:extLst>
              </a:tr>
            </a:tbl>
          </a:graphicData>
        </a:graphic>
      </p:graphicFrame>
      <p:sp>
        <p:nvSpPr>
          <p:cNvPr id="109" name="矩形 21">
            <a:extLst>
              <a:ext uri="{FF2B5EF4-FFF2-40B4-BE49-F238E27FC236}">
                <a16:creationId xmlns:a16="http://schemas.microsoft.com/office/drawing/2014/main" id="{FE019732-9E80-4C1F-AD85-83C5A00D0238}"/>
              </a:ext>
            </a:extLst>
          </p:cNvPr>
          <p:cNvSpPr/>
          <p:nvPr/>
        </p:nvSpPr>
        <p:spPr>
          <a:xfrm>
            <a:off x="244697" y="4046631"/>
            <a:ext cx="3344762" cy="461665"/>
          </a:xfrm>
          <a:prstGeom prst="rect">
            <a:avLst/>
          </a:prstGeom>
        </p:spPr>
        <p:txBody>
          <a:bodyPr wrap="none">
            <a:spAutoFit/>
          </a:bodyPr>
          <a:lstStyle/>
          <a:p>
            <a:pP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2. Pointwise Convolution </a:t>
            </a:r>
            <a:endParaRPr lang="zh-TW" altLang="en-US" sz="2400" dirty="0">
              <a:solidFill>
                <a:prstClr val="black"/>
              </a:solidFill>
              <a:latin typeface="Calibri" panose="020F0502020204030204"/>
              <a:ea typeface="新細明體" panose="02020500000000000000" pitchFamily="18" charset="-120"/>
            </a:endParaRPr>
          </a:p>
        </p:txBody>
      </p:sp>
      <p:graphicFrame>
        <p:nvGraphicFramePr>
          <p:cNvPr id="110" name="表格 22">
            <a:extLst>
              <a:ext uri="{FF2B5EF4-FFF2-40B4-BE49-F238E27FC236}">
                <a16:creationId xmlns:a16="http://schemas.microsoft.com/office/drawing/2014/main" id="{CEC48805-F69F-43C3-B54A-83CB978E7FD1}"/>
              </a:ext>
            </a:extLst>
          </p:cNvPr>
          <p:cNvGraphicFramePr>
            <a:graphicFrameLocks noGrp="1"/>
          </p:cNvGraphicFramePr>
          <p:nvPr>
            <p:extLst>
              <p:ext uri="{D42A27DB-BD31-4B8C-83A1-F6EECF244321}">
                <p14:modId xmlns:p14="http://schemas.microsoft.com/office/powerpoint/2010/main" val="792064691"/>
              </p:ext>
            </p:extLst>
          </p:nvPr>
        </p:nvGraphicFramePr>
        <p:xfrm>
          <a:off x="962346" y="467873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953167956"/>
                  </a:ext>
                </a:extLst>
              </a:tr>
            </a:tbl>
          </a:graphicData>
        </a:graphic>
      </p:graphicFrame>
      <p:graphicFrame>
        <p:nvGraphicFramePr>
          <p:cNvPr id="111" name="表格 24">
            <a:extLst>
              <a:ext uri="{FF2B5EF4-FFF2-40B4-BE49-F238E27FC236}">
                <a16:creationId xmlns:a16="http://schemas.microsoft.com/office/drawing/2014/main" id="{F68EC5DC-51C0-4248-B659-1C601F65F755}"/>
              </a:ext>
            </a:extLst>
          </p:cNvPr>
          <p:cNvGraphicFramePr>
            <a:graphicFrameLocks noGrp="1"/>
          </p:cNvGraphicFramePr>
          <p:nvPr>
            <p:extLst>
              <p:ext uri="{D42A27DB-BD31-4B8C-83A1-F6EECF244321}">
                <p14:modId xmlns:p14="http://schemas.microsoft.com/office/powerpoint/2010/main" val="3454628879"/>
              </p:ext>
            </p:extLst>
          </p:nvPr>
        </p:nvGraphicFramePr>
        <p:xfrm>
          <a:off x="2960696" y="4421077"/>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2" name="表格 26">
            <a:extLst>
              <a:ext uri="{FF2B5EF4-FFF2-40B4-BE49-F238E27FC236}">
                <a16:creationId xmlns:a16="http://schemas.microsoft.com/office/drawing/2014/main" id="{99D226DE-0902-4559-9758-59C15622DF0D}"/>
              </a:ext>
            </a:extLst>
          </p:cNvPr>
          <p:cNvGraphicFramePr>
            <a:graphicFrameLocks noGrp="1"/>
          </p:cNvGraphicFramePr>
          <p:nvPr>
            <p:extLst>
              <p:ext uri="{D42A27DB-BD31-4B8C-83A1-F6EECF244321}">
                <p14:modId xmlns:p14="http://schemas.microsoft.com/office/powerpoint/2010/main" val="3474360748"/>
              </p:ext>
            </p:extLst>
          </p:nvPr>
        </p:nvGraphicFramePr>
        <p:xfrm>
          <a:off x="3113096" y="4573477"/>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3" name="表格 30">
            <a:extLst>
              <a:ext uri="{FF2B5EF4-FFF2-40B4-BE49-F238E27FC236}">
                <a16:creationId xmlns:a16="http://schemas.microsoft.com/office/drawing/2014/main" id="{3B69F07B-3788-40E3-B84E-60222C097D24}"/>
              </a:ext>
            </a:extLst>
          </p:cNvPr>
          <p:cNvGraphicFramePr>
            <a:graphicFrameLocks noGrp="1"/>
          </p:cNvGraphicFramePr>
          <p:nvPr>
            <p:extLst>
              <p:ext uri="{D42A27DB-BD31-4B8C-83A1-F6EECF244321}">
                <p14:modId xmlns:p14="http://schemas.microsoft.com/office/powerpoint/2010/main" val="793239489"/>
              </p:ext>
            </p:extLst>
          </p:nvPr>
        </p:nvGraphicFramePr>
        <p:xfrm>
          <a:off x="2948733" y="49963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4" name="表格 31">
            <a:extLst>
              <a:ext uri="{FF2B5EF4-FFF2-40B4-BE49-F238E27FC236}">
                <a16:creationId xmlns:a16="http://schemas.microsoft.com/office/drawing/2014/main" id="{957FD62F-CC82-4067-A19E-C57DA1591899}"/>
              </a:ext>
            </a:extLst>
          </p:cNvPr>
          <p:cNvGraphicFramePr>
            <a:graphicFrameLocks noGrp="1"/>
          </p:cNvGraphicFramePr>
          <p:nvPr>
            <p:extLst>
              <p:ext uri="{D42A27DB-BD31-4B8C-83A1-F6EECF244321}">
                <p14:modId xmlns:p14="http://schemas.microsoft.com/office/powerpoint/2010/main" val="2936291498"/>
              </p:ext>
            </p:extLst>
          </p:nvPr>
        </p:nvGraphicFramePr>
        <p:xfrm>
          <a:off x="2959400" y="56059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5" name="表格 32">
            <a:extLst>
              <a:ext uri="{FF2B5EF4-FFF2-40B4-BE49-F238E27FC236}">
                <a16:creationId xmlns:a16="http://schemas.microsoft.com/office/drawing/2014/main" id="{53A9B254-6D23-4153-8336-435BFC53ED72}"/>
              </a:ext>
            </a:extLst>
          </p:cNvPr>
          <p:cNvGraphicFramePr>
            <a:graphicFrameLocks noGrp="1"/>
          </p:cNvGraphicFramePr>
          <p:nvPr>
            <p:extLst>
              <p:ext uri="{D42A27DB-BD31-4B8C-83A1-F6EECF244321}">
                <p14:modId xmlns:p14="http://schemas.microsoft.com/office/powerpoint/2010/main" val="1399688629"/>
              </p:ext>
            </p:extLst>
          </p:nvPr>
        </p:nvGraphicFramePr>
        <p:xfrm>
          <a:off x="2959400" y="610661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6" name="表格 33">
            <a:extLst>
              <a:ext uri="{FF2B5EF4-FFF2-40B4-BE49-F238E27FC236}">
                <a16:creationId xmlns:a16="http://schemas.microsoft.com/office/drawing/2014/main" id="{405EEC61-8D51-404E-B7E5-41FACDBAE384}"/>
              </a:ext>
            </a:extLst>
          </p:cNvPr>
          <p:cNvGraphicFramePr>
            <a:graphicFrameLocks noGrp="1"/>
          </p:cNvGraphicFramePr>
          <p:nvPr>
            <p:extLst>
              <p:ext uri="{D42A27DB-BD31-4B8C-83A1-F6EECF244321}">
                <p14:modId xmlns:p14="http://schemas.microsoft.com/office/powerpoint/2010/main" val="2336062801"/>
              </p:ext>
            </p:extLst>
          </p:nvPr>
        </p:nvGraphicFramePr>
        <p:xfrm>
          <a:off x="3101133" y="51487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7" name="表格 34">
            <a:extLst>
              <a:ext uri="{FF2B5EF4-FFF2-40B4-BE49-F238E27FC236}">
                <a16:creationId xmlns:a16="http://schemas.microsoft.com/office/drawing/2014/main" id="{AD1F1842-3117-4008-8997-69ACFA388C13}"/>
              </a:ext>
            </a:extLst>
          </p:cNvPr>
          <p:cNvGraphicFramePr>
            <a:graphicFrameLocks noGrp="1"/>
          </p:cNvGraphicFramePr>
          <p:nvPr>
            <p:extLst>
              <p:ext uri="{D42A27DB-BD31-4B8C-83A1-F6EECF244321}">
                <p14:modId xmlns:p14="http://schemas.microsoft.com/office/powerpoint/2010/main" val="1865321742"/>
              </p:ext>
            </p:extLst>
          </p:nvPr>
        </p:nvGraphicFramePr>
        <p:xfrm>
          <a:off x="3111800" y="57583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8" name="表格 35">
            <a:extLst>
              <a:ext uri="{FF2B5EF4-FFF2-40B4-BE49-F238E27FC236}">
                <a16:creationId xmlns:a16="http://schemas.microsoft.com/office/drawing/2014/main" id="{C9F59746-19C4-4F30-A130-1553447F2518}"/>
              </a:ext>
            </a:extLst>
          </p:cNvPr>
          <p:cNvGraphicFramePr>
            <a:graphicFrameLocks noGrp="1"/>
          </p:cNvGraphicFramePr>
          <p:nvPr>
            <p:extLst>
              <p:ext uri="{D42A27DB-BD31-4B8C-83A1-F6EECF244321}">
                <p14:modId xmlns:p14="http://schemas.microsoft.com/office/powerpoint/2010/main" val="3679191997"/>
              </p:ext>
            </p:extLst>
          </p:nvPr>
        </p:nvGraphicFramePr>
        <p:xfrm>
          <a:off x="3111800" y="625901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9" name="表格 44">
            <a:extLst>
              <a:ext uri="{FF2B5EF4-FFF2-40B4-BE49-F238E27FC236}">
                <a16:creationId xmlns:a16="http://schemas.microsoft.com/office/drawing/2014/main" id="{5B118743-C097-4BB4-B991-38AB7C67C94F}"/>
              </a:ext>
            </a:extLst>
          </p:cNvPr>
          <p:cNvGraphicFramePr>
            <a:graphicFrameLocks noGrp="1"/>
          </p:cNvGraphicFramePr>
          <p:nvPr>
            <p:extLst>
              <p:ext uri="{D42A27DB-BD31-4B8C-83A1-F6EECF244321}">
                <p14:modId xmlns:p14="http://schemas.microsoft.com/office/powerpoint/2010/main" val="213387631"/>
              </p:ext>
            </p:extLst>
          </p:nvPr>
        </p:nvGraphicFramePr>
        <p:xfrm>
          <a:off x="962346" y="4689961"/>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0" name="表格 49">
            <a:extLst>
              <a:ext uri="{FF2B5EF4-FFF2-40B4-BE49-F238E27FC236}">
                <a16:creationId xmlns:a16="http://schemas.microsoft.com/office/drawing/2014/main" id="{862F73EE-90F7-4D10-AB1E-7D30E3D4A5D7}"/>
              </a:ext>
            </a:extLst>
          </p:cNvPr>
          <p:cNvGraphicFramePr>
            <a:graphicFrameLocks noGrp="1"/>
          </p:cNvGraphicFramePr>
          <p:nvPr>
            <p:extLst>
              <p:ext uri="{D42A27DB-BD31-4B8C-83A1-F6EECF244321}">
                <p14:modId xmlns:p14="http://schemas.microsoft.com/office/powerpoint/2010/main" val="329351343"/>
              </p:ext>
            </p:extLst>
          </p:nvPr>
        </p:nvGraphicFramePr>
        <p:xfrm>
          <a:off x="962346" y="504622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1" name="表格 62">
            <a:extLst>
              <a:ext uri="{FF2B5EF4-FFF2-40B4-BE49-F238E27FC236}">
                <a16:creationId xmlns:a16="http://schemas.microsoft.com/office/drawing/2014/main" id="{560B8FF6-91D6-47EA-A48B-C1CA86E8425D}"/>
              </a:ext>
            </a:extLst>
          </p:cNvPr>
          <p:cNvGraphicFramePr>
            <a:graphicFrameLocks noGrp="1"/>
          </p:cNvGraphicFramePr>
          <p:nvPr>
            <p:extLst>
              <p:ext uri="{D42A27DB-BD31-4B8C-83A1-F6EECF244321}">
                <p14:modId xmlns:p14="http://schemas.microsoft.com/office/powerpoint/2010/main" val="1879901304"/>
              </p:ext>
            </p:extLst>
          </p:nvPr>
        </p:nvGraphicFramePr>
        <p:xfrm>
          <a:off x="962346" y="540075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2" name="表格 64">
            <a:extLst>
              <a:ext uri="{FF2B5EF4-FFF2-40B4-BE49-F238E27FC236}">
                <a16:creationId xmlns:a16="http://schemas.microsoft.com/office/drawing/2014/main" id="{3397176D-387A-4583-8B73-E5220664DA13}"/>
              </a:ext>
            </a:extLst>
          </p:cNvPr>
          <p:cNvGraphicFramePr>
            <a:graphicFrameLocks noGrp="1"/>
          </p:cNvGraphicFramePr>
          <p:nvPr>
            <p:extLst>
              <p:ext uri="{D42A27DB-BD31-4B8C-83A1-F6EECF244321}">
                <p14:modId xmlns:p14="http://schemas.microsoft.com/office/powerpoint/2010/main" val="123760970"/>
              </p:ext>
            </p:extLst>
          </p:nvPr>
        </p:nvGraphicFramePr>
        <p:xfrm>
          <a:off x="960960" y="576651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3" name="表格 23">
            <a:extLst>
              <a:ext uri="{FF2B5EF4-FFF2-40B4-BE49-F238E27FC236}">
                <a16:creationId xmlns:a16="http://schemas.microsoft.com/office/drawing/2014/main" id="{7B084796-4717-4CB7-993E-296F249D7DF7}"/>
              </a:ext>
            </a:extLst>
          </p:cNvPr>
          <p:cNvGraphicFramePr>
            <a:graphicFrameLocks noGrp="1"/>
          </p:cNvGraphicFramePr>
          <p:nvPr>
            <p:extLst>
              <p:ext uri="{D42A27DB-BD31-4B8C-83A1-F6EECF244321}">
                <p14:modId xmlns:p14="http://schemas.microsoft.com/office/powerpoint/2010/main" val="4149417634"/>
              </p:ext>
            </p:extLst>
          </p:nvPr>
        </p:nvGraphicFramePr>
        <p:xfrm>
          <a:off x="1114746" y="483113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953167956"/>
                  </a:ext>
                </a:extLst>
              </a:tr>
            </a:tbl>
          </a:graphicData>
        </a:graphic>
      </p:graphicFrame>
      <p:graphicFrame>
        <p:nvGraphicFramePr>
          <p:cNvPr id="124" name="表格 45">
            <a:extLst>
              <a:ext uri="{FF2B5EF4-FFF2-40B4-BE49-F238E27FC236}">
                <a16:creationId xmlns:a16="http://schemas.microsoft.com/office/drawing/2014/main" id="{B546C21B-9FF6-4FFC-A0EC-578023C25F66}"/>
              </a:ext>
            </a:extLst>
          </p:cNvPr>
          <p:cNvGraphicFramePr>
            <a:graphicFrameLocks noGrp="1"/>
          </p:cNvGraphicFramePr>
          <p:nvPr>
            <p:extLst>
              <p:ext uri="{D42A27DB-BD31-4B8C-83A1-F6EECF244321}">
                <p14:modId xmlns:p14="http://schemas.microsoft.com/office/powerpoint/2010/main" val="3219547683"/>
              </p:ext>
            </p:extLst>
          </p:nvPr>
        </p:nvGraphicFramePr>
        <p:xfrm>
          <a:off x="1114746" y="4842361"/>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5" name="表格 53">
            <a:extLst>
              <a:ext uri="{FF2B5EF4-FFF2-40B4-BE49-F238E27FC236}">
                <a16:creationId xmlns:a16="http://schemas.microsoft.com/office/drawing/2014/main" id="{813C4AB8-F1A5-46D3-919E-91C036DB32A6}"/>
              </a:ext>
            </a:extLst>
          </p:cNvPr>
          <p:cNvGraphicFramePr>
            <a:graphicFrameLocks noGrp="1"/>
          </p:cNvGraphicFramePr>
          <p:nvPr>
            <p:extLst>
              <p:ext uri="{D42A27DB-BD31-4B8C-83A1-F6EECF244321}">
                <p14:modId xmlns:p14="http://schemas.microsoft.com/office/powerpoint/2010/main" val="3073377233"/>
              </p:ext>
            </p:extLst>
          </p:nvPr>
        </p:nvGraphicFramePr>
        <p:xfrm>
          <a:off x="1114746" y="519862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6" name="表格 63">
            <a:extLst>
              <a:ext uri="{FF2B5EF4-FFF2-40B4-BE49-F238E27FC236}">
                <a16:creationId xmlns:a16="http://schemas.microsoft.com/office/drawing/2014/main" id="{12C67177-78A7-4468-93BB-3F9055F6502F}"/>
              </a:ext>
            </a:extLst>
          </p:cNvPr>
          <p:cNvGraphicFramePr>
            <a:graphicFrameLocks noGrp="1"/>
          </p:cNvGraphicFramePr>
          <p:nvPr>
            <p:extLst>
              <p:ext uri="{D42A27DB-BD31-4B8C-83A1-F6EECF244321}">
                <p14:modId xmlns:p14="http://schemas.microsoft.com/office/powerpoint/2010/main" val="4127775654"/>
              </p:ext>
            </p:extLst>
          </p:nvPr>
        </p:nvGraphicFramePr>
        <p:xfrm>
          <a:off x="1114746" y="555315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7" name="表格 65">
            <a:extLst>
              <a:ext uri="{FF2B5EF4-FFF2-40B4-BE49-F238E27FC236}">
                <a16:creationId xmlns:a16="http://schemas.microsoft.com/office/drawing/2014/main" id="{615050F4-D9FB-4B13-B083-AADF8E7D268B}"/>
              </a:ext>
            </a:extLst>
          </p:cNvPr>
          <p:cNvGraphicFramePr>
            <a:graphicFrameLocks noGrp="1"/>
          </p:cNvGraphicFramePr>
          <p:nvPr>
            <p:extLst>
              <p:ext uri="{D42A27DB-BD31-4B8C-83A1-F6EECF244321}">
                <p14:modId xmlns:p14="http://schemas.microsoft.com/office/powerpoint/2010/main" val="3019505810"/>
              </p:ext>
            </p:extLst>
          </p:nvPr>
        </p:nvGraphicFramePr>
        <p:xfrm>
          <a:off x="1113360" y="591891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8" name="表格 66">
            <a:extLst>
              <a:ext uri="{FF2B5EF4-FFF2-40B4-BE49-F238E27FC236}">
                <a16:creationId xmlns:a16="http://schemas.microsoft.com/office/drawing/2014/main" id="{A1D49CA1-819D-4466-8D34-99F6DB888276}"/>
              </a:ext>
            </a:extLst>
          </p:cNvPr>
          <p:cNvGraphicFramePr>
            <a:graphicFrameLocks noGrp="1"/>
          </p:cNvGraphicFramePr>
          <p:nvPr>
            <p:extLst>
              <p:ext uri="{D42A27DB-BD31-4B8C-83A1-F6EECF244321}">
                <p14:modId xmlns:p14="http://schemas.microsoft.com/office/powerpoint/2010/main" val="1855345233"/>
              </p:ext>
            </p:extLst>
          </p:nvPr>
        </p:nvGraphicFramePr>
        <p:xfrm>
          <a:off x="4139952" y="44653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129" name="表格 67">
            <a:extLst>
              <a:ext uri="{FF2B5EF4-FFF2-40B4-BE49-F238E27FC236}">
                <a16:creationId xmlns:a16="http://schemas.microsoft.com/office/drawing/2014/main" id="{10992DC8-2C3C-4971-A147-6532C9F1A4F5}"/>
              </a:ext>
            </a:extLst>
          </p:cNvPr>
          <p:cNvGraphicFramePr>
            <a:graphicFrameLocks noGrp="1"/>
          </p:cNvGraphicFramePr>
          <p:nvPr>
            <p:extLst>
              <p:ext uri="{D42A27DB-BD31-4B8C-83A1-F6EECF244321}">
                <p14:modId xmlns:p14="http://schemas.microsoft.com/office/powerpoint/2010/main" val="113079179"/>
              </p:ext>
            </p:extLst>
          </p:nvPr>
        </p:nvGraphicFramePr>
        <p:xfrm>
          <a:off x="4292352" y="46177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130" name="表格 68">
            <a:extLst>
              <a:ext uri="{FF2B5EF4-FFF2-40B4-BE49-F238E27FC236}">
                <a16:creationId xmlns:a16="http://schemas.microsoft.com/office/drawing/2014/main" id="{FD765323-7A57-4CCD-8F26-7D833BADC627}"/>
              </a:ext>
            </a:extLst>
          </p:cNvPr>
          <p:cNvGraphicFramePr>
            <a:graphicFrameLocks noGrp="1"/>
          </p:cNvGraphicFramePr>
          <p:nvPr>
            <p:extLst>
              <p:ext uri="{D42A27DB-BD31-4B8C-83A1-F6EECF244321}">
                <p14:modId xmlns:p14="http://schemas.microsoft.com/office/powerpoint/2010/main" val="776872534"/>
              </p:ext>
            </p:extLst>
          </p:nvPr>
        </p:nvGraphicFramePr>
        <p:xfrm>
          <a:off x="4444752" y="47701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131" name="表格 69">
            <a:extLst>
              <a:ext uri="{FF2B5EF4-FFF2-40B4-BE49-F238E27FC236}">
                <a16:creationId xmlns:a16="http://schemas.microsoft.com/office/drawing/2014/main" id="{D5290CC1-8198-49A1-B001-DA4DC4DDB357}"/>
              </a:ext>
            </a:extLst>
          </p:cNvPr>
          <p:cNvGraphicFramePr>
            <a:graphicFrameLocks noGrp="1"/>
          </p:cNvGraphicFramePr>
          <p:nvPr>
            <p:extLst>
              <p:ext uri="{D42A27DB-BD31-4B8C-83A1-F6EECF244321}">
                <p14:modId xmlns:p14="http://schemas.microsoft.com/office/powerpoint/2010/main" val="785295414"/>
              </p:ext>
            </p:extLst>
          </p:nvPr>
        </p:nvGraphicFramePr>
        <p:xfrm>
          <a:off x="4597152" y="49225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953167956"/>
                  </a:ext>
                </a:extLst>
              </a:tr>
            </a:tbl>
          </a:graphicData>
        </a:graphic>
      </p:graphicFrame>
      <mc:AlternateContent xmlns:mc="http://schemas.openxmlformats.org/markup-compatibility/2006" xmlns:a14="http://schemas.microsoft.com/office/drawing/2010/main">
        <mc:Choice Requires="a14">
          <p:sp>
            <p:nvSpPr>
              <p:cNvPr id="134" name="文字方塊 72">
                <a:extLst>
                  <a:ext uri="{FF2B5EF4-FFF2-40B4-BE49-F238E27FC236}">
                    <a16:creationId xmlns:a16="http://schemas.microsoft.com/office/drawing/2014/main" id="{DA125162-BDAF-433A-A66E-4C10A2097148}"/>
                  </a:ext>
                </a:extLst>
              </p:cNvPr>
              <p:cNvSpPr txBox="1"/>
              <p:nvPr/>
            </p:nvSpPr>
            <p:spPr>
              <a:xfrm>
                <a:off x="3499471" y="6095666"/>
                <a:ext cx="765209" cy="738664"/>
              </a:xfrm>
              <a:prstGeom prst="rect">
                <a:avLst/>
              </a:prstGeom>
              <a:noFill/>
            </p:spPr>
            <p:txBody>
              <a:bodyPr wrap="none" lIns="0" tIns="0" rIns="0" bIns="0" rtlCol="0">
                <a:spAutoFit/>
              </a:bodyPr>
              <a:lstStyle/>
              <a:p>
                <a:pPr algn="ctr" defTabSz="457200" fontAlgn="auto">
                  <a:spcBef>
                    <a:spcPts val="0"/>
                  </a:spcBef>
                  <a:spcAft>
                    <a:spcPts val="0"/>
                  </a:spcAft>
                </a:pPr>
                <a14:m>
                  <m:oMath xmlns:m="http://schemas.openxmlformats.org/officeDocument/2006/math">
                    <m:r>
                      <a:rPr lang="en-US" altLang="zh-TW" sz="2400" i="1" smtClean="0">
                        <a:solidFill>
                          <a:prstClr val="black"/>
                        </a:solidFill>
                        <a:latin typeface="Cambria Math" panose="02040503050406030204" pitchFamily="18" charset="0"/>
                      </a:rPr>
                      <m:t>1</m:t>
                    </m:r>
                    <m:r>
                      <a:rPr lang="en-US" altLang="zh-TW" sz="2400" i="1">
                        <a:solidFill>
                          <a:prstClr val="black"/>
                        </a:solidFill>
                        <a:latin typeface="Cambria Math" panose="02040503050406030204" pitchFamily="18" charset="0"/>
                        <a:ea typeface="Cambria Math" panose="02040503050406030204" pitchFamily="18" charset="0"/>
                      </a:rPr>
                      <m:t>×</m:t>
                    </m:r>
                    <m:r>
                      <a:rPr lang="en-US" altLang="zh-TW" sz="2400" i="1" smtClean="0">
                        <a:solidFill>
                          <a:prstClr val="black"/>
                        </a:solidFill>
                        <a:latin typeface="Cambria Math" panose="02040503050406030204" pitchFamily="18" charset="0"/>
                        <a:ea typeface="Cambria Math" panose="02040503050406030204" pitchFamily="18" charset="0"/>
                      </a:rPr>
                      <m:t>1</m:t>
                    </m:r>
                  </m:oMath>
                </a14:m>
                <a:r>
                  <a:rPr lang="zh-TW" altLang="en-US" sz="2400" dirty="0">
                    <a:solidFill>
                      <a:prstClr val="black"/>
                    </a:solidFill>
                    <a:latin typeface="Calibri" panose="020F0502020204030204"/>
                    <a:ea typeface="新細明體" panose="02020500000000000000" pitchFamily="18" charset="-120"/>
                  </a:rPr>
                  <a:t> </a:t>
                </a:r>
                <a:endParaRPr lang="en-US" altLang="zh-TW" sz="2400" dirty="0">
                  <a:solidFill>
                    <a:prstClr val="black"/>
                  </a:solidFill>
                  <a:latin typeface="Calibri" panose="020F0502020204030204"/>
                  <a:ea typeface="新細明體" panose="02020500000000000000" pitchFamily="18" charset="-120"/>
                </a:endParaRPr>
              </a:p>
              <a:p>
                <a:pPr algn="ct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filters</a:t>
                </a:r>
                <a:endParaRPr lang="zh-TW" altLang="en-US" sz="2400" dirty="0">
                  <a:solidFill>
                    <a:prstClr val="black"/>
                  </a:solidFill>
                  <a:latin typeface="Calibri" panose="020F0502020204030204"/>
                  <a:ea typeface="新細明體" panose="02020500000000000000" pitchFamily="18" charset="-120"/>
                </a:endParaRPr>
              </a:p>
            </p:txBody>
          </p:sp>
        </mc:Choice>
        <mc:Fallback xmlns="">
          <p:sp>
            <p:nvSpPr>
              <p:cNvPr id="134" name="文字方塊 72">
                <a:extLst>
                  <a:ext uri="{FF2B5EF4-FFF2-40B4-BE49-F238E27FC236}">
                    <a16:creationId xmlns:a16="http://schemas.microsoft.com/office/drawing/2014/main" id="{DA125162-BDAF-433A-A66E-4C10A2097148}"/>
                  </a:ext>
                </a:extLst>
              </p:cNvPr>
              <p:cNvSpPr txBox="1">
                <a:spLocks noRot="1" noChangeAspect="1" noMove="1" noResize="1" noEditPoints="1" noAdjustHandles="1" noChangeArrowheads="1" noChangeShapeType="1" noTextEdit="1"/>
              </p:cNvSpPr>
              <p:nvPr/>
            </p:nvSpPr>
            <p:spPr>
              <a:xfrm>
                <a:off x="3499471" y="6095666"/>
                <a:ext cx="765209" cy="738664"/>
              </a:xfrm>
              <a:prstGeom prst="rect">
                <a:avLst/>
              </a:prstGeom>
              <a:blipFill>
                <a:blip r:embed="rId3"/>
                <a:stretch>
                  <a:fillRect l="-19048" r="-19841" b="-23967"/>
                </a:stretch>
              </a:blipFill>
            </p:spPr>
            <p:txBody>
              <a:bodyPr/>
              <a:lstStyle/>
              <a:p>
                <a:r>
                  <a:rPr lang="en-SE">
                    <a:noFill/>
                  </a:rPr>
                  <a:t> </a:t>
                </a:r>
              </a:p>
            </p:txBody>
          </p:sp>
        </mc:Fallback>
      </mc:AlternateContent>
      <mc:AlternateContent xmlns:mc="http://schemas.openxmlformats.org/markup-compatibility/2006">
        <mc:Choice xmlns:a14="http://schemas.microsoft.com/office/drawing/2010/main" Requires="a14">
          <p:sp>
            <p:nvSpPr>
              <p:cNvPr id="38" name="文字方塊 23">
                <a:extLst>
                  <a:ext uri="{FF2B5EF4-FFF2-40B4-BE49-F238E27FC236}">
                    <a16:creationId xmlns:a16="http://schemas.microsoft.com/office/drawing/2014/main" id="{261B30E7-1AAA-4B62-88FB-3E12E155602C}"/>
                  </a:ext>
                </a:extLst>
              </p:cNvPr>
              <p:cNvSpPr txBox="1"/>
              <p:nvPr/>
            </p:nvSpPr>
            <p:spPr>
              <a:xfrm>
                <a:off x="6189552" y="1267580"/>
                <a:ext cx="2808153" cy="5225085"/>
              </a:xfrm>
              <a:prstGeom prst="rect">
                <a:avLst/>
              </a:prstGeom>
              <a:noFill/>
            </p:spPr>
            <p:txBody>
              <a:bodyPr wrap="square" lIns="0" tIns="0" rIns="0" bIns="0" rtlCol="0">
                <a:spAutoFit/>
              </a:bodyPr>
              <a:lstStyle/>
              <a:p>
                <a:r>
                  <a:rPr lang="en-US" sz="2000" dirty="0"/>
                  <a:t>No. params: </a:t>
                </a:r>
                <a14:m>
                  <m:oMath xmlns:m="http://schemas.openxmlformats.org/officeDocument/2006/math">
                    <m:r>
                      <a:rPr lang="en-US" sz="2000" b="0" i="1" smtClean="0">
                        <a:latin typeface="Cambria Math" panose="02040503050406030204" pitchFamily="18" charset="0"/>
                      </a:rPr>
                      <m:t>3</m:t>
                    </m:r>
                    <m:r>
                      <a:rPr lang="en-US" sz="2000" i="1">
                        <a:latin typeface="Cambria Math" panose="02040503050406030204" pitchFamily="18" charset="0"/>
                      </a:rPr>
                      <m:t>∗</m:t>
                    </m:r>
                    <m:r>
                      <a:rPr lang="en-US" sz="2000" b="0" i="1" smtClean="0">
                        <a:latin typeface="Cambria Math" panose="02040503050406030204" pitchFamily="18" charset="0"/>
                      </a:rPr>
                      <m:t>3</m:t>
                    </m:r>
                    <m:r>
                      <a:rPr lang="en-US" sz="2000" i="1">
                        <a:latin typeface="Cambria Math" panose="02040503050406030204" pitchFamily="18" charset="0"/>
                      </a:rPr>
                      <m:t>∗2</m:t>
                    </m:r>
                    <m:r>
                      <a:rPr lang="en-US" sz="2000" b="0" i="0" smtClean="0">
                        <a:latin typeface="Cambria Math" panose="02040503050406030204" pitchFamily="18" charset="0"/>
                      </a:rPr>
                      <m:t>+2</m:t>
                    </m:r>
                    <m:r>
                      <a:rPr lang="en-US" sz="2000">
                        <a:latin typeface="Cambria Math" panose="02040503050406030204" pitchFamily="18" charset="0"/>
                      </a:rPr>
                      <m:t>∗</m:t>
                    </m:r>
                    <m:r>
                      <a:rPr lang="en-US" sz="2000" b="0" i="0" smtClean="0">
                        <a:latin typeface="Cambria Math" panose="02040503050406030204" pitchFamily="18" charset="0"/>
                      </a:rPr>
                      <m:t>4</m:t>
                    </m:r>
                    <m:r>
                      <a:rPr lang="en-US" sz="2000" i="1">
                        <a:latin typeface="Cambria Math" panose="02040503050406030204" pitchFamily="18" charset="0"/>
                      </a:rPr>
                      <m:t>=</m:t>
                    </m:r>
                    <m:r>
                      <a:rPr lang="en-US" sz="2000" b="0" i="1" smtClean="0">
                        <a:latin typeface="Cambria Math" panose="02040503050406030204" pitchFamily="18" charset="0"/>
                      </a:rPr>
                      <m:t>26</m:t>
                    </m:r>
                  </m:oMath>
                </a14:m>
                <a:r>
                  <a:rPr lang="en-US" sz="2000" dirty="0"/>
                  <a:t> (Two </a:t>
                </a:r>
                <a14:m>
                  <m:oMath xmlns:m="http://schemas.openxmlformats.org/officeDocument/2006/math">
                    <m:r>
                      <a:rPr lang="en-US" sz="2000" i="1">
                        <a:latin typeface="Cambria Math" panose="02040503050406030204" pitchFamily="18" charset="0"/>
                      </a:rPr>
                      <m:t>3</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3</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1</m:t>
                    </m:r>
                  </m:oMath>
                </a14:m>
                <a:r>
                  <a:rPr lang="en-US" sz="2000" dirty="0"/>
                  <a:t> filters and four </a:t>
                </a:r>
                <a14:m>
                  <m:oMath xmlns:m="http://schemas.openxmlformats.org/officeDocument/2006/math">
                    <m:r>
                      <a:rPr lang="en-US" sz="2000" i="1">
                        <a:latin typeface="Cambria Math" panose="02040503050406030204" pitchFamily="18" charset="0"/>
                      </a:rPr>
                      <m:t>1</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1</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2</m:t>
                    </m:r>
                  </m:oMath>
                </a14:m>
                <a:r>
                  <a:rPr lang="en-US" sz="2000" dirty="0"/>
                  <a:t> filters) (not counting biases)</a:t>
                </a:r>
              </a:p>
              <a:p>
                <a:endParaRPr lang="en-US" sz="2000" dirty="0"/>
              </a:p>
              <a:p>
                <a:r>
                  <a:rPr lang="en-US" sz="2000" dirty="0"/>
                  <a:t>No. MULs: </a:t>
                </a:r>
                <a14:m>
                  <m:oMath xmlns:m="http://schemas.openxmlformats.org/officeDocument/2006/math">
                    <m:r>
                      <a:rPr lang="en-US" sz="2000">
                        <a:latin typeface="Cambria Math" panose="02040503050406030204" pitchFamily="18" charset="0"/>
                      </a:rPr>
                      <m:t>3∗3∗</m:t>
                    </m:r>
                    <m:r>
                      <a:rPr lang="en-US" sz="2000" b="0" i="0" smtClean="0">
                        <a:latin typeface="Cambria Math" panose="02040503050406030204" pitchFamily="18" charset="0"/>
                      </a:rPr>
                      <m:t>1∗</m:t>
                    </m:r>
                    <m:r>
                      <a:rPr lang="en-US" sz="2000">
                        <a:latin typeface="Cambria Math" panose="02040503050406030204" pitchFamily="18" charset="0"/>
                      </a:rPr>
                      <m:t>2∗4∗4+</m:t>
                    </m:r>
                    <m:r>
                      <a:rPr lang="en-US" sz="2000" i="1">
                        <a:latin typeface="Cambria Math" panose="02040503050406030204" pitchFamily="18" charset="0"/>
                      </a:rPr>
                      <m:t>1∗1∗2∗4∗4∗4=416</m:t>
                    </m:r>
                  </m:oMath>
                </a14:m>
                <a:r>
                  <a:rPr lang="zh-TW" altLang="en-US" sz="2000" dirty="0"/>
                  <a:t> </a:t>
                </a:r>
                <a:r>
                  <a:rPr lang="en-US" altLang="zh-TW" sz="2000" dirty="0"/>
                  <a:t>(</a:t>
                </a:r>
                <a:r>
                  <a:rPr lang="en-US" altLang="zh-TW" sz="2000" dirty="0" err="1"/>
                  <a:t>Depthwise</a:t>
                </a:r>
                <a:r>
                  <a:rPr lang="en-US" altLang="zh-TW" sz="2000" dirty="0"/>
                  <a:t> Conv: </a:t>
                </a:r>
                <a14:m>
                  <m:oMath xmlns:m="http://schemas.openxmlformats.org/officeDocument/2006/math">
                    <m:r>
                      <a:rPr lang="en-US" sz="2000" i="1">
                        <a:latin typeface="Cambria Math" panose="02040503050406030204" pitchFamily="18" charset="0"/>
                      </a:rPr>
                      <m:t>3∗3∗</m:t>
                    </m:r>
                    <m:r>
                      <a:rPr lang="en-US" sz="2000" b="0" i="1" smtClean="0">
                        <a:latin typeface="Cambria Math" panose="02040503050406030204" pitchFamily="18" charset="0"/>
                      </a:rPr>
                      <m:t>1</m:t>
                    </m:r>
                  </m:oMath>
                </a14:m>
                <a:r>
                  <a:rPr lang="en-US" altLang="zh-TW" sz="2000" dirty="0"/>
                  <a:t> MULs to compute each output element; </a:t>
                </a:r>
                <a14:m>
                  <m:oMath xmlns:m="http://schemas.openxmlformats.org/officeDocument/2006/math">
                    <m:r>
                      <a:rPr lang="en-US" sz="2000" i="1">
                        <a:latin typeface="Cambria Math" panose="02040503050406030204" pitchFamily="18" charset="0"/>
                      </a:rPr>
                      <m:t>4∗4∗</m:t>
                    </m:r>
                    <m:r>
                      <a:rPr lang="en-US" sz="2000" b="0" i="1" smtClean="0">
                        <a:latin typeface="Cambria Math" panose="02040503050406030204" pitchFamily="18" charset="0"/>
                      </a:rPr>
                      <m:t>2</m:t>
                    </m:r>
                  </m:oMath>
                </a14:m>
                <a:r>
                  <a:rPr lang="en-US" altLang="zh-TW" sz="2000" dirty="0"/>
                  <a:t> output elements; Pointwise Conv: </a:t>
                </a:r>
                <a14:m>
                  <m:oMath xmlns:m="http://schemas.openxmlformats.org/officeDocument/2006/math">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2</m:t>
                    </m:r>
                  </m:oMath>
                </a14:m>
                <a:r>
                  <a:rPr lang="en-US" altLang="zh-TW" sz="2000" dirty="0"/>
                  <a:t> MULs to compute each output element; </a:t>
                </a:r>
                <a14:m>
                  <m:oMath xmlns:m="http://schemas.openxmlformats.org/officeDocument/2006/math">
                    <m:r>
                      <a:rPr lang="en-US" sz="2000" i="1">
                        <a:latin typeface="Cambria Math" panose="02040503050406030204" pitchFamily="18" charset="0"/>
                      </a:rPr>
                      <m:t>4∗4∗</m:t>
                    </m:r>
                    <m:r>
                      <a:rPr lang="en-US" sz="2000" b="0" i="1" smtClean="0">
                        <a:latin typeface="Cambria Math" panose="02040503050406030204" pitchFamily="18" charset="0"/>
                      </a:rPr>
                      <m:t>4</m:t>
                    </m:r>
                  </m:oMath>
                </a14:m>
                <a:r>
                  <a:rPr lang="en-US" altLang="zh-TW" sz="2000" dirty="0"/>
                  <a:t> output elements)</a:t>
                </a:r>
                <a:endParaRPr lang="zh-TW" altLang="en-US" sz="2000" dirty="0"/>
              </a:p>
            </p:txBody>
          </p:sp>
        </mc:Choice>
        <mc:Fallback>
          <p:sp>
            <p:nvSpPr>
              <p:cNvPr id="38" name="文字方塊 23">
                <a:extLst>
                  <a:ext uri="{FF2B5EF4-FFF2-40B4-BE49-F238E27FC236}">
                    <a16:creationId xmlns:a16="http://schemas.microsoft.com/office/drawing/2014/main" id="{261B30E7-1AAA-4B62-88FB-3E12E155602C}"/>
                  </a:ext>
                </a:extLst>
              </p:cNvPr>
              <p:cNvSpPr txBox="1">
                <a:spLocks noRot="1" noChangeAspect="1" noMove="1" noResize="1" noEditPoints="1" noAdjustHandles="1" noChangeArrowheads="1" noChangeShapeType="1" noTextEdit="1"/>
              </p:cNvSpPr>
              <p:nvPr/>
            </p:nvSpPr>
            <p:spPr>
              <a:xfrm>
                <a:off x="6189552" y="1267580"/>
                <a:ext cx="2808153" cy="5225085"/>
              </a:xfrm>
              <a:prstGeom prst="rect">
                <a:avLst/>
              </a:prstGeom>
              <a:blipFill>
                <a:blip r:embed="rId4"/>
                <a:stretch>
                  <a:fillRect l="-5423" t="-1400" r="-4772" b="-1984"/>
                </a:stretch>
              </a:blipFill>
            </p:spPr>
            <p:txBody>
              <a:bodyPr/>
              <a:lstStyle/>
              <a:p>
                <a:r>
                  <a:rPr lang="en-SE">
                    <a:noFill/>
                  </a:rPr>
                  <a:t> </a:t>
                </a:r>
              </a:p>
            </p:txBody>
          </p:sp>
        </mc:Fallback>
      </mc:AlternateContent>
    </p:spTree>
    <p:extLst>
      <p:ext uri="{BB962C8B-B14F-4D97-AF65-F5344CB8AC3E}">
        <p14:creationId xmlns:p14="http://schemas.microsoft.com/office/powerpoint/2010/main" val="243114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61111E-6 3.33333E-6 L 0.11753 -0.0044 " pathEditMode="relative" rAng="0" ptsTypes="AA">
                                      <p:cBhvr>
                                        <p:cTn id="40" dur="2000" fill="hold"/>
                                        <p:tgtEl>
                                          <p:spTgt spid="119"/>
                                        </p:tgtEl>
                                        <p:attrNameLst>
                                          <p:attrName>ppt_x</p:attrName>
                                          <p:attrName>ppt_y</p:attrName>
                                        </p:attrNameLst>
                                      </p:cBhvr>
                                      <p:rCtr x="5868" y="-231"/>
                                    </p:animMotion>
                                  </p:childTnLst>
                                </p:cTn>
                              </p:par>
                              <p:par>
                                <p:cTn id="41" presetID="42" presetClass="path" presetSubtype="0" accel="50000" decel="50000" fill="hold" nodeType="withEffect">
                                  <p:stCondLst>
                                    <p:cond delay="0"/>
                                  </p:stCondLst>
                                  <p:childTnLst>
                                    <p:animMotion origin="layout" path="M -3.05556E-6 1.11111E-6 L 0.11719 0.00301 " pathEditMode="relative" rAng="0" ptsTypes="AA">
                                      <p:cBhvr>
                                        <p:cTn id="42" dur="2000" fill="hold"/>
                                        <p:tgtEl>
                                          <p:spTgt spid="124"/>
                                        </p:tgtEl>
                                        <p:attrNameLst>
                                          <p:attrName>ppt_x</p:attrName>
                                          <p:attrName>ppt_y</p:attrName>
                                        </p:attrNameLst>
                                      </p:cBhvr>
                                      <p:rCtr x="5851" y="139"/>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3.61111E-6 0 L 0.11753 -0.0044 " pathEditMode="relative" rAng="0" ptsTypes="AA">
                                      <p:cBhvr>
                                        <p:cTn id="58" dur="2000" fill="hold"/>
                                        <p:tgtEl>
                                          <p:spTgt spid="120"/>
                                        </p:tgtEl>
                                        <p:attrNameLst>
                                          <p:attrName>ppt_x</p:attrName>
                                          <p:attrName>ppt_y</p:attrName>
                                        </p:attrNameLst>
                                      </p:cBhvr>
                                      <p:rCtr x="5868" y="-231"/>
                                    </p:animMotion>
                                  </p:childTnLst>
                                </p:cTn>
                              </p:par>
                              <p:par>
                                <p:cTn id="59" presetID="42" presetClass="path" presetSubtype="0" accel="50000" decel="50000" fill="hold" nodeType="withEffect">
                                  <p:stCondLst>
                                    <p:cond delay="0"/>
                                  </p:stCondLst>
                                  <p:childTnLst>
                                    <p:animMotion origin="layout" path="M -3.05556E-6 -2.22222E-6 L 0.11719 0.00301 " pathEditMode="relative" rAng="0" ptsTypes="AA">
                                      <p:cBhvr>
                                        <p:cTn id="60" dur="2000" fill="hold"/>
                                        <p:tgtEl>
                                          <p:spTgt spid="125"/>
                                        </p:tgtEl>
                                        <p:attrNameLst>
                                          <p:attrName>ppt_x</p:attrName>
                                          <p:attrName>ppt_y</p:attrName>
                                        </p:attrNameLst>
                                      </p:cBhvr>
                                      <p:rCtr x="5851" y="139"/>
                                    </p:animMotion>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2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3.61111E-6 -3.7037E-7 L 0.11753 -0.0044 " pathEditMode="relative" rAng="0" ptsTypes="AA">
                                      <p:cBhvr>
                                        <p:cTn id="76" dur="2000" fill="hold"/>
                                        <p:tgtEl>
                                          <p:spTgt spid="121"/>
                                        </p:tgtEl>
                                        <p:attrNameLst>
                                          <p:attrName>ppt_x</p:attrName>
                                          <p:attrName>ppt_y</p:attrName>
                                        </p:attrNameLst>
                                      </p:cBhvr>
                                      <p:rCtr x="5868" y="-231"/>
                                    </p:animMotion>
                                  </p:childTnLst>
                                </p:cTn>
                              </p:par>
                              <p:par>
                                <p:cTn id="77" presetID="42" presetClass="path" presetSubtype="0" accel="50000" decel="50000" fill="hold" nodeType="withEffect">
                                  <p:stCondLst>
                                    <p:cond delay="0"/>
                                  </p:stCondLst>
                                  <p:childTnLst>
                                    <p:animMotion origin="layout" path="M -3.05556E-6 -2.59259E-6 L 0.11719 0.00301 " pathEditMode="relative" rAng="0" ptsTypes="AA">
                                      <p:cBhvr>
                                        <p:cTn id="78" dur="2000" fill="hold"/>
                                        <p:tgtEl>
                                          <p:spTgt spid="126"/>
                                        </p:tgtEl>
                                        <p:attrNameLst>
                                          <p:attrName>ppt_x</p:attrName>
                                          <p:attrName>ppt_y</p:attrName>
                                        </p:attrNameLst>
                                      </p:cBhvr>
                                      <p:rCtr x="5851" y="139"/>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21"/>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2.77778E-6 -1.11111E-6 L 0.11754 -0.0044 " pathEditMode="relative" rAng="0" ptsTypes="AA">
                                      <p:cBhvr>
                                        <p:cTn id="94" dur="2000" fill="hold"/>
                                        <p:tgtEl>
                                          <p:spTgt spid="122"/>
                                        </p:tgtEl>
                                        <p:attrNameLst>
                                          <p:attrName>ppt_x</p:attrName>
                                          <p:attrName>ppt_y</p:attrName>
                                        </p:attrNameLst>
                                      </p:cBhvr>
                                      <p:rCtr x="5868" y="-231"/>
                                    </p:animMotion>
                                  </p:childTnLst>
                                </p:cTn>
                              </p:par>
                              <p:par>
                                <p:cTn id="95" presetID="42" presetClass="path" presetSubtype="0" accel="50000" decel="50000" fill="hold" nodeType="withEffect">
                                  <p:stCondLst>
                                    <p:cond delay="0"/>
                                  </p:stCondLst>
                                  <p:childTnLst>
                                    <p:animMotion origin="layout" path="M 5.55556E-7 -3.33333E-6 L 0.11719 0.00301 " pathEditMode="relative" rAng="0" ptsTypes="AA">
                                      <p:cBhvr>
                                        <p:cTn id="96" dur="2000" fill="hold"/>
                                        <p:tgtEl>
                                          <p:spTgt spid="127"/>
                                        </p:tgtEl>
                                        <p:attrNameLst>
                                          <p:attrName>ppt_x</p:attrName>
                                          <p:attrName>ppt_y</p:attrName>
                                        </p:attrNameLst>
                                      </p:cBhvr>
                                      <p:rCtr x="5851" y="139"/>
                                    </p:animMotion>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22"/>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2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34" grpId="0"/>
      <p:bldP spid="3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789B-6A76-4701-9E39-C31534FCFCE6}"/>
              </a:ext>
            </a:extLst>
          </p:cNvPr>
          <p:cNvSpPr>
            <a:spLocks noGrp="1"/>
          </p:cNvSpPr>
          <p:nvPr>
            <p:ph type="title"/>
          </p:nvPr>
        </p:nvSpPr>
        <p:spPr>
          <a:xfrm>
            <a:off x="457200" y="274638"/>
            <a:ext cx="8435280" cy="868362"/>
          </a:xfrm>
        </p:spPr>
        <p:txBody>
          <a:bodyPr/>
          <a:lstStyle/>
          <a:p>
            <a:r>
              <a:rPr lang="en-US" sz="3600" dirty="0"/>
              <a:t>Residual Networks (</a:t>
            </a:r>
            <a:r>
              <a:rPr lang="en-US" sz="3600" dirty="0" err="1"/>
              <a:t>ResNet</a:t>
            </a:r>
            <a:r>
              <a:rPr lang="en-US" sz="3600" dirty="0"/>
              <a:t>) [He et al. 2015]</a:t>
            </a:r>
            <a:endParaRPr lang="en-SE" sz="3600" dirty="0"/>
          </a:p>
        </p:txBody>
      </p:sp>
      <p:sp>
        <p:nvSpPr>
          <p:cNvPr id="3" name="Content Placeholder 2">
            <a:extLst>
              <a:ext uri="{FF2B5EF4-FFF2-40B4-BE49-F238E27FC236}">
                <a16:creationId xmlns:a16="http://schemas.microsoft.com/office/drawing/2014/main" id="{2FD565DC-5E6E-4E09-A186-BF614DFAA06B}"/>
              </a:ext>
            </a:extLst>
          </p:cNvPr>
          <p:cNvSpPr>
            <a:spLocks noGrp="1"/>
          </p:cNvSpPr>
          <p:nvPr>
            <p:ph idx="1"/>
          </p:nvPr>
        </p:nvSpPr>
        <p:spPr>
          <a:xfrm>
            <a:off x="457200" y="1556792"/>
            <a:ext cx="8579296" cy="4844008"/>
          </a:xfrm>
        </p:spPr>
        <p:txBody>
          <a:bodyPr/>
          <a:lstStyle/>
          <a:p>
            <a:r>
              <a:rPr lang="en-US" dirty="0"/>
              <a:t>Based on VGG-19, adding more layers and skip connections</a:t>
            </a:r>
          </a:p>
          <a:p>
            <a:r>
              <a:rPr lang="en-US" sz="3200" dirty="0"/>
              <a:t>ImageNet top 5 error: 3.6%</a:t>
            </a:r>
            <a:endParaRPr lang="en-SE" dirty="0"/>
          </a:p>
          <a:p>
            <a:endParaRPr lang="en-SE" dirty="0"/>
          </a:p>
        </p:txBody>
      </p:sp>
      <p:sp>
        <p:nvSpPr>
          <p:cNvPr id="4" name="Slide Number Placeholder 3">
            <a:extLst>
              <a:ext uri="{FF2B5EF4-FFF2-40B4-BE49-F238E27FC236}">
                <a16:creationId xmlns:a16="http://schemas.microsoft.com/office/drawing/2014/main" id="{723FF298-2DEC-443A-9AF8-53561126247F}"/>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sp>
        <p:nvSpPr>
          <p:cNvPr id="8" name="object 6">
            <a:extLst>
              <a:ext uri="{FF2B5EF4-FFF2-40B4-BE49-F238E27FC236}">
                <a16:creationId xmlns:a16="http://schemas.microsoft.com/office/drawing/2014/main" id="{285C1D50-3A29-469E-84D5-08D0D32CE172}"/>
              </a:ext>
            </a:extLst>
          </p:cNvPr>
          <p:cNvSpPr/>
          <p:nvPr/>
        </p:nvSpPr>
        <p:spPr>
          <a:xfrm>
            <a:off x="688331" y="3716474"/>
            <a:ext cx="2724144" cy="2543157"/>
          </a:xfrm>
          <a:prstGeom prst="rect">
            <a:avLst/>
          </a:prstGeom>
          <a:blipFill>
            <a:blip r:embed="rId2" cstate="print"/>
            <a:stretch>
              <a:fillRect/>
            </a:stretch>
          </a:blipFill>
        </p:spPr>
        <p:txBody>
          <a:bodyPr wrap="square" lIns="0" tIns="0" rIns="0" bIns="0" rtlCol="0"/>
          <a:lstStyle/>
          <a:p>
            <a:endParaRPr/>
          </a:p>
        </p:txBody>
      </p:sp>
      <p:sp>
        <p:nvSpPr>
          <p:cNvPr id="9" name="object 7">
            <a:extLst>
              <a:ext uri="{FF2B5EF4-FFF2-40B4-BE49-F238E27FC236}">
                <a16:creationId xmlns:a16="http://schemas.microsoft.com/office/drawing/2014/main" id="{5C5969B8-6826-48D0-9171-5A6DA683367B}"/>
              </a:ext>
            </a:extLst>
          </p:cNvPr>
          <p:cNvSpPr/>
          <p:nvPr/>
        </p:nvSpPr>
        <p:spPr>
          <a:xfrm>
            <a:off x="683568" y="3711712"/>
            <a:ext cx="2733675" cy="2552700"/>
          </a:xfrm>
          <a:custGeom>
            <a:avLst/>
            <a:gdLst/>
            <a:ahLst/>
            <a:cxnLst/>
            <a:rect l="l" t="t" r="r" b="b"/>
            <a:pathLst>
              <a:path w="2733675" h="2552700">
                <a:moveTo>
                  <a:pt x="0" y="0"/>
                </a:moveTo>
                <a:lnTo>
                  <a:pt x="2733681" y="0"/>
                </a:lnTo>
                <a:lnTo>
                  <a:pt x="2733681" y="2552694"/>
                </a:lnTo>
                <a:lnTo>
                  <a:pt x="0" y="2552694"/>
                </a:lnTo>
                <a:lnTo>
                  <a:pt x="0" y="0"/>
                </a:lnTo>
                <a:close/>
              </a:path>
            </a:pathLst>
          </a:custGeom>
          <a:ln w="9524">
            <a:solidFill>
              <a:srgbClr val="666666"/>
            </a:solidFill>
          </a:ln>
        </p:spPr>
        <p:txBody>
          <a:bodyPr wrap="square" lIns="0" tIns="0" rIns="0" bIns="0" rtlCol="0"/>
          <a:lstStyle/>
          <a:p>
            <a:endParaRPr/>
          </a:p>
        </p:txBody>
      </p:sp>
      <p:sp>
        <p:nvSpPr>
          <p:cNvPr id="10" name="object 8">
            <a:extLst>
              <a:ext uri="{FF2B5EF4-FFF2-40B4-BE49-F238E27FC236}">
                <a16:creationId xmlns:a16="http://schemas.microsoft.com/office/drawing/2014/main" id="{9331DBB4-E3C7-48A8-B3FC-5A523A7AABC9}"/>
              </a:ext>
            </a:extLst>
          </p:cNvPr>
          <p:cNvSpPr/>
          <p:nvPr/>
        </p:nvSpPr>
        <p:spPr>
          <a:xfrm>
            <a:off x="4720766" y="3649787"/>
            <a:ext cx="4076691" cy="2676519"/>
          </a:xfrm>
          <a:prstGeom prst="rect">
            <a:avLst/>
          </a:prstGeom>
          <a:blipFill>
            <a:blip r:embed="rId3" cstate="print"/>
            <a:stretch>
              <a:fillRect/>
            </a:stretch>
          </a:blipFill>
        </p:spPr>
        <p:txBody>
          <a:bodyPr wrap="square" lIns="0" tIns="0" rIns="0" bIns="0" rtlCol="0"/>
          <a:lstStyle/>
          <a:p>
            <a:endParaRPr/>
          </a:p>
        </p:txBody>
      </p:sp>
      <p:sp>
        <p:nvSpPr>
          <p:cNvPr id="11" name="object 9">
            <a:extLst>
              <a:ext uri="{FF2B5EF4-FFF2-40B4-BE49-F238E27FC236}">
                <a16:creationId xmlns:a16="http://schemas.microsoft.com/office/drawing/2014/main" id="{C428FD71-CBAE-4CC6-BBF1-1DBE24345034}"/>
              </a:ext>
            </a:extLst>
          </p:cNvPr>
          <p:cNvSpPr/>
          <p:nvPr/>
        </p:nvSpPr>
        <p:spPr>
          <a:xfrm>
            <a:off x="4716016" y="3645024"/>
            <a:ext cx="4086225" cy="2686050"/>
          </a:xfrm>
          <a:custGeom>
            <a:avLst/>
            <a:gdLst/>
            <a:ahLst/>
            <a:cxnLst/>
            <a:rect l="l" t="t" r="r" b="b"/>
            <a:pathLst>
              <a:path w="4086225" h="2686050">
                <a:moveTo>
                  <a:pt x="0" y="0"/>
                </a:moveTo>
                <a:lnTo>
                  <a:pt x="4086191" y="0"/>
                </a:lnTo>
                <a:lnTo>
                  <a:pt x="4086191" y="2686057"/>
                </a:lnTo>
                <a:lnTo>
                  <a:pt x="0" y="2686057"/>
                </a:lnTo>
                <a:lnTo>
                  <a:pt x="0" y="0"/>
                </a:lnTo>
                <a:close/>
              </a:path>
            </a:pathLst>
          </a:custGeom>
          <a:ln w="9524">
            <a:solidFill>
              <a:srgbClr val="666666"/>
            </a:solidFill>
          </a:ln>
        </p:spPr>
        <p:txBody>
          <a:bodyPr wrap="square" lIns="0" tIns="0" rIns="0" bIns="0" rtlCol="0"/>
          <a:lstStyle/>
          <a:p>
            <a:endParaRPr/>
          </a:p>
        </p:txBody>
      </p:sp>
      <p:sp>
        <p:nvSpPr>
          <p:cNvPr id="13" name="object 11">
            <a:extLst>
              <a:ext uri="{FF2B5EF4-FFF2-40B4-BE49-F238E27FC236}">
                <a16:creationId xmlns:a16="http://schemas.microsoft.com/office/drawing/2014/main" id="{519AEE1E-F157-41F6-995C-60642BDCCFEC}"/>
              </a:ext>
            </a:extLst>
          </p:cNvPr>
          <p:cNvSpPr/>
          <p:nvPr/>
        </p:nvSpPr>
        <p:spPr>
          <a:xfrm>
            <a:off x="4398292" y="4959484"/>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5" name="Arrow: Right 4">
            <a:extLst>
              <a:ext uri="{FF2B5EF4-FFF2-40B4-BE49-F238E27FC236}">
                <a16:creationId xmlns:a16="http://schemas.microsoft.com/office/drawing/2014/main" id="{79591EA6-2FF5-4587-8DD4-CA86CE440581}"/>
              </a:ext>
            </a:extLst>
          </p:cNvPr>
          <p:cNvSpPr/>
          <p:nvPr/>
        </p:nvSpPr>
        <p:spPr bwMode="auto">
          <a:xfrm>
            <a:off x="3751717" y="4717168"/>
            <a:ext cx="676267" cy="48463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5096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A97E-EB20-42B6-99B3-9E21DFDFA41F}"/>
              </a:ext>
            </a:extLst>
          </p:cNvPr>
          <p:cNvSpPr>
            <a:spLocks noGrp="1"/>
          </p:cNvSpPr>
          <p:nvPr>
            <p:ph type="title"/>
          </p:nvPr>
        </p:nvSpPr>
        <p:spPr/>
        <p:txBody>
          <a:bodyPr/>
          <a:lstStyle/>
          <a:p>
            <a:r>
              <a:rPr lang="en-US" dirty="0" err="1"/>
              <a:t>ResNet</a:t>
            </a:r>
            <a:r>
              <a:rPr lang="en-US" dirty="0"/>
              <a:t> Skip Connection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631ED-D01D-4E92-A1CA-C3FE3421E37C}"/>
                  </a:ext>
                </a:extLst>
              </p:cNvPr>
              <p:cNvSpPr>
                <a:spLocks noGrp="1"/>
              </p:cNvSpPr>
              <p:nvPr>
                <p:ph idx="1"/>
              </p:nvPr>
            </p:nvSpPr>
            <p:spPr>
              <a:xfrm>
                <a:off x="0" y="1276854"/>
                <a:ext cx="5580112" cy="3961027"/>
              </a:xfrm>
            </p:spPr>
            <p:txBody>
              <a:bodyPr>
                <a:normAutofit fontScale="62500" lnSpcReduction="20000"/>
              </a:bodyPr>
              <a:lstStyle/>
              <a:p>
                <a:r>
                  <a:rPr lang="en-US" dirty="0"/>
                  <a:t>In a standard network, output from a given layer is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endParaRPr lang="en-US" b="0" dirty="0"/>
              </a:p>
              <a:p>
                <a:r>
                  <a:rPr lang="en-US" dirty="0"/>
                  <a:t>In </a:t>
                </a:r>
                <a:r>
                  <a:rPr lang="en-US" dirty="0" err="1"/>
                  <a:t>ResNet</a:t>
                </a:r>
                <a:r>
                  <a:rPr lang="en-US" dirty="0"/>
                  <a:t> w. the identity skip (or short-cut) connection, output from a given layer is </a:t>
                </a:r>
                <a14:m>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oMath>
                </a14:m>
                <a:endParaRPr lang="en-US" b="0" dirty="0"/>
              </a:p>
              <a:p>
                <a:r>
                  <a:rPr lang="en-US" dirty="0"/>
                  <a:t>Benefits:</a:t>
                </a:r>
              </a:p>
              <a:p>
                <a:pPr lvl="1"/>
                <a:r>
                  <a:rPr lang="en-US" dirty="0"/>
                  <a:t>Residual connections help in handling the vanishing gradient problem in very deep NNs</a:t>
                </a:r>
              </a:p>
              <a:p>
                <a:pPr lvl="1"/>
                <a:r>
                  <a:rPr lang="en-US" dirty="0"/>
                  <a:t>If identify mapping is close to optimal, then weights can be small to capture minor differences only, in other words, “unnecessary layers” can learn to be identity mapping. This allows stacking many layers (e.g., 152) without overfitting</a:t>
                </a:r>
                <a:endParaRPr lang="en-SE" dirty="0"/>
              </a:p>
            </p:txBody>
          </p:sp>
        </mc:Choice>
        <mc:Fallback xmlns="">
          <p:sp>
            <p:nvSpPr>
              <p:cNvPr id="3" name="Content Placeholder 2">
                <a:extLst>
                  <a:ext uri="{FF2B5EF4-FFF2-40B4-BE49-F238E27FC236}">
                    <a16:creationId xmlns:a16="http://schemas.microsoft.com/office/drawing/2014/main" id="{7D9631ED-D01D-4E92-A1CA-C3FE3421E37C}"/>
                  </a:ext>
                </a:extLst>
              </p:cNvPr>
              <p:cNvSpPr>
                <a:spLocks noGrp="1" noRot="1" noChangeAspect="1" noMove="1" noResize="1" noEditPoints="1" noAdjustHandles="1" noChangeArrowheads="1" noChangeShapeType="1" noTextEdit="1"/>
              </p:cNvSpPr>
              <p:nvPr>
                <p:ph idx="1"/>
              </p:nvPr>
            </p:nvSpPr>
            <p:spPr>
              <a:xfrm>
                <a:off x="0" y="1276854"/>
                <a:ext cx="5580112" cy="3961027"/>
              </a:xfrm>
              <a:blipFill>
                <a:blip r:embed="rId2"/>
                <a:stretch>
                  <a:fillRect l="-984" t="-215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7AEAC80-2F4C-46FC-8AA6-8820948A7F43}"/>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sp>
        <p:nvSpPr>
          <p:cNvPr id="10" name="object 8">
            <a:extLst>
              <a:ext uri="{FF2B5EF4-FFF2-40B4-BE49-F238E27FC236}">
                <a16:creationId xmlns:a16="http://schemas.microsoft.com/office/drawing/2014/main" id="{FA896DEE-4C10-4DA6-B1A7-AE72276D274C}"/>
              </a:ext>
            </a:extLst>
          </p:cNvPr>
          <p:cNvSpPr/>
          <p:nvPr/>
        </p:nvSpPr>
        <p:spPr>
          <a:xfrm>
            <a:off x="5445693" y="2727693"/>
            <a:ext cx="3619470" cy="2376334"/>
          </a:xfrm>
          <a:prstGeom prst="rect">
            <a:avLst/>
          </a:prstGeom>
          <a:blipFill>
            <a:blip r:embed="rId3" cstate="print"/>
            <a:stretch>
              <a:fillRect/>
            </a:stretch>
          </a:blipFill>
        </p:spPr>
        <p:txBody>
          <a:bodyPr wrap="square" lIns="0" tIns="0" rIns="0" bIns="0" rtlCol="0"/>
          <a:lstStyle/>
          <a:p>
            <a:endParaRPr/>
          </a:p>
        </p:txBody>
      </p:sp>
      <p:pic>
        <p:nvPicPr>
          <p:cNvPr id="6" name="Picture 5">
            <a:extLst>
              <a:ext uri="{FF2B5EF4-FFF2-40B4-BE49-F238E27FC236}">
                <a16:creationId xmlns:a16="http://schemas.microsoft.com/office/drawing/2014/main" id="{C1CE9F13-3A7B-4A11-8D58-2326FA0406B6}"/>
              </a:ext>
            </a:extLst>
          </p:cNvPr>
          <p:cNvPicPr>
            <a:picLocks noChangeAspect="1"/>
          </p:cNvPicPr>
          <p:nvPr/>
        </p:nvPicPr>
        <p:blipFill>
          <a:blip r:embed="rId4"/>
          <a:stretch>
            <a:fillRect/>
          </a:stretch>
        </p:blipFill>
        <p:spPr>
          <a:xfrm>
            <a:off x="0" y="5229717"/>
            <a:ext cx="9144000" cy="1300318"/>
          </a:xfrm>
          <a:prstGeom prst="rect">
            <a:avLst/>
          </a:prstGeom>
        </p:spPr>
      </p:pic>
    </p:spTree>
    <p:extLst>
      <p:ext uri="{BB962C8B-B14F-4D97-AF65-F5344CB8AC3E}">
        <p14:creationId xmlns:p14="http://schemas.microsoft.com/office/powerpoint/2010/main" val="2690298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95AF-59AB-4DB6-B58F-942EDD0B8A2C}"/>
              </a:ext>
            </a:extLst>
          </p:cNvPr>
          <p:cNvSpPr>
            <a:spLocks noGrp="1"/>
          </p:cNvSpPr>
          <p:nvPr>
            <p:ph type="title"/>
          </p:nvPr>
        </p:nvSpPr>
        <p:spPr>
          <a:xfrm>
            <a:off x="457200" y="168110"/>
            <a:ext cx="8229600" cy="868362"/>
          </a:xfrm>
        </p:spPr>
        <p:txBody>
          <a:bodyPr/>
          <a:lstStyle/>
          <a:p>
            <a:r>
              <a:rPr lang="en-US" sz="3600" dirty="0"/>
              <a:t>Sobel Filter for Vertical Edge Detection</a:t>
            </a:r>
            <a:endParaRPr lang="en-SE" sz="3600" dirty="0"/>
          </a:p>
        </p:txBody>
      </p:sp>
      <p:sp>
        <p:nvSpPr>
          <p:cNvPr id="4" name="Slide Number Placeholder 3">
            <a:extLst>
              <a:ext uri="{FF2B5EF4-FFF2-40B4-BE49-F238E27FC236}">
                <a16:creationId xmlns:a16="http://schemas.microsoft.com/office/drawing/2014/main" id="{1D385CD5-7A15-4FB9-8749-12C7AA7C47FE}"/>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graphicFrame>
        <p:nvGraphicFramePr>
          <p:cNvPr id="5" name="Table 4">
            <a:extLst>
              <a:ext uri="{FF2B5EF4-FFF2-40B4-BE49-F238E27FC236}">
                <a16:creationId xmlns:a16="http://schemas.microsoft.com/office/drawing/2014/main" id="{412B9996-8121-4F0B-9CEA-7B5972433549}"/>
              </a:ext>
            </a:extLst>
          </p:cNvPr>
          <p:cNvGraphicFramePr>
            <a:graphicFrameLocks noGrp="1"/>
          </p:cNvGraphicFramePr>
          <p:nvPr/>
        </p:nvGraphicFramePr>
        <p:xfrm>
          <a:off x="1436660" y="1000654"/>
          <a:ext cx="2407752" cy="2401476"/>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719A1896-5BCC-4F4D-AE0E-6A92309238A3}"/>
              </a:ext>
            </a:extLst>
          </p:cNvPr>
          <p:cNvGraphicFramePr>
            <a:graphicFrameLocks noGrp="1"/>
          </p:cNvGraphicFramePr>
          <p:nvPr>
            <p:extLst>
              <p:ext uri="{D42A27DB-BD31-4B8C-83A1-F6EECF244321}">
                <p14:modId xmlns:p14="http://schemas.microsoft.com/office/powerpoint/2010/main" val="1348090595"/>
              </p:ext>
            </p:extLst>
          </p:nvPr>
        </p:nvGraphicFramePr>
        <p:xfrm>
          <a:off x="4420476" y="1601022"/>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C2E1A1-A687-4886-8BF5-1ABEC1D0CA23}"/>
                  </a:ext>
                </a:extLst>
              </p:cNvPr>
              <p:cNvSpPr txBox="1"/>
              <p:nvPr/>
            </p:nvSpPr>
            <p:spPr>
              <a:xfrm>
                <a:off x="5788628" y="4882774"/>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5DC2E1A1-A687-4886-8BF5-1ABEC1D0CA23}"/>
                  </a:ext>
                </a:extLst>
              </p:cNvPr>
              <p:cNvSpPr txBox="1">
                <a:spLocks noRot="1" noChangeAspect="1" noMove="1" noResize="1" noEditPoints="1" noAdjustHandles="1" noChangeArrowheads="1" noChangeShapeType="1" noTextEdit="1"/>
              </p:cNvSpPr>
              <p:nvPr/>
            </p:nvSpPr>
            <p:spPr>
              <a:xfrm>
                <a:off x="5788628" y="4882774"/>
                <a:ext cx="291165" cy="369332"/>
              </a:xfrm>
              <a:prstGeom prst="rect">
                <a:avLst/>
              </a:prstGeom>
              <a:blipFill>
                <a:blip r:embed="rId2"/>
                <a:stretch>
                  <a:fillRect l="-12766" r="-12766"/>
                </a:stretch>
              </a:blipFill>
            </p:spPr>
            <p:txBody>
              <a:bodyPr/>
              <a:lstStyle/>
              <a:p>
                <a:r>
                  <a:rPr lang="en-SE">
                    <a:noFill/>
                  </a:rPr>
                  <a:t> </a:t>
                </a:r>
              </a:p>
            </p:txBody>
          </p:sp>
        </mc:Fallback>
      </mc:AlternateContent>
      <p:graphicFrame>
        <p:nvGraphicFramePr>
          <p:cNvPr id="8" name="Table 7">
            <a:extLst>
              <a:ext uri="{FF2B5EF4-FFF2-40B4-BE49-F238E27FC236}">
                <a16:creationId xmlns:a16="http://schemas.microsoft.com/office/drawing/2014/main" id="{6E88C42E-579B-4832-B4E0-BE2CDDA35205}"/>
              </a:ext>
            </a:extLst>
          </p:cNvPr>
          <p:cNvGraphicFramePr>
            <a:graphicFrameLocks noGrp="1"/>
          </p:cNvGraphicFramePr>
          <p:nvPr>
            <p:extLst>
              <p:ext uri="{D42A27DB-BD31-4B8C-83A1-F6EECF244321}">
                <p14:modId xmlns:p14="http://schemas.microsoft.com/office/powerpoint/2010/main" val="769764935"/>
              </p:ext>
            </p:extLst>
          </p:nvPr>
        </p:nvGraphicFramePr>
        <p:xfrm>
          <a:off x="6228184" y="1393647"/>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0A70F3-21DB-49E6-A27A-10672E12324A}"/>
                  </a:ext>
                </a:extLst>
              </p:cNvPr>
              <p:cNvSpPr txBox="1"/>
              <p:nvPr/>
            </p:nvSpPr>
            <p:spPr>
              <a:xfrm>
                <a:off x="3988428" y="1985948"/>
                <a:ext cx="2360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9" name="TextBox 8">
                <a:extLst>
                  <a:ext uri="{FF2B5EF4-FFF2-40B4-BE49-F238E27FC236}">
                    <a16:creationId xmlns:a16="http://schemas.microsoft.com/office/drawing/2014/main" id="{CF0A70F3-21DB-49E6-A27A-10672E12324A}"/>
                  </a:ext>
                </a:extLst>
              </p:cNvPr>
              <p:cNvSpPr txBox="1">
                <a:spLocks noRot="1" noChangeAspect="1" noMove="1" noResize="1" noEditPoints="1" noAdjustHandles="1" noChangeArrowheads="1" noChangeShapeType="1" noTextEdit="1"/>
              </p:cNvSpPr>
              <p:nvPr/>
            </p:nvSpPr>
            <p:spPr>
              <a:xfrm>
                <a:off x="3988428" y="1985948"/>
                <a:ext cx="236051" cy="430887"/>
              </a:xfrm>
              <a:prstGeom prst="rect">
                <a:avLst/>
              </a:prstGeom>
              <a:blipFill>
                <a:blip r:embed="rId3"/>
                <a:stretch>
                  <a:fillRect/>
                </a:stretch>
              </a:blipFill>
            </p:spPr>
            <p:txBody>
              <a:bodyPr/>
              <a:lstStyle/>
              <a:p>
                <a:r>
                  <a:rPr lang="en-SE">
                    <a:noFill/>
                  </a:rPr>
                  <a:t> </a:t>
                </a:r>
              </a:p>
            </p:txBody>
          </p:sp>
        </mc:Fallback>
      </mc:AlternateContent>
      <p:grpSp>
        <p:nvGrpSpPr>
          <p:cNvPr id="10" name="Group 9">
            <a:extLst>
              <a:ext uri="{FF2B5EF4-FFF2-40B4-BE49-F238E27FC236}">
                <a16:creationId xmlns:a16="http://schemas.microsoft.com/office/drawing/2014/main" id="{CD5EEF92-67DD-44F4-AEFB-058EABDD5A4F}"/>
              </a:ext>
            </a:extLst>
          </p:cNvPr>
          <p:cNvGrpSpPr/>
          <p:nvPr/>
        </p:nvGrpSpPr>
        <p:grpSpPr>
          <a:xfrm>
            <a:off x="6867079" y="3078994"/>
            <a:ext cx="388195" cy="383976"/>
            <a:chOff x="6403075" y="5717739"/>
            <a:chExt cx="2006219" cy="982640"/>
          </a:xfrm>
        </p:grpSpPr>
        <p:sp>
          <p:nvSpPr>
            <p:cNvPr id="11" name="Rectangle 10">
              <a:extLst>
                <a:ext uri="{FF2B5EF4-FFF2-40B4-BE49-F238E27FC236}">
                  <a16:creationId xmlns:a16="http://schemas.microsoft.com/office/drawing/2014/main" id="{F27932EF-56E3-4196-A374-499B20778048}"/>
                </a:ext>
              </a:extLst>
            </p:cNvPr>
            <p:cNvSpPr/>
            <p:nvPr/>
          </p:nvSpPr>
          <p:spPr>
            <a:xfrm>
              <a:off x="7845711" y="5717739"/>
              <a:ext cx="563583"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 name="Group 11">
              <a:extLst>
                <a:ext uri="{FF2B5EF4-FFF2-40B4-BE49-F238E27FC236}">
                  <a16:creationId xmlns:a16="http://schemas.microsoft.com/office/drawing/2014/main" id="{5E4EE193-C33E-422F-A432-CE93599391EC}"/>
                </a:ext>
              </a:extLst>
            </p:cNvPr>
            <p:cNvGrpSpPr/>
            <p:nvPr/>
          </p:nvGrpSpPr>
          <p:grpSpPr>
            <a:xfrm>
              <a:off x="6403075" y="5717739"/>
              <a:ext cx="1529854" cy="982640"/>
              <a:chOff x="1897039" y="5745706"/>
              <a:chExt cx="1529854" cy="982640"/>
            </a:xfrm>
          </p:grpSpPr>
          <p:sp>
            <p:nvSpPr>
              <p:cNvPr id="13" name="Rectangle 12">
                <a:extLst>
                  <a:ext uri="{FF2B5EF4-FFF2-40B4-BE49-F238E27FC236}">
                    <a16:creationId xmlns:a16="http://schemas.microsoft.com/office/drawing/2014/main" id="{BCEAC7D2-D856-4754-AFBE-A56F425A4CB4}"/>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D32D73D-D5E8-4534-9B00-06141452B9FA}"/>
                  </a:ext>
                </a:extLst>
              </p:cNvPr>
              <p:cNvSpPr/>
              <p:nvPr/>
            </p:nvSpPr>
            <p:spPr>
              <a:xfrm>
                <a:off x="2421335" y="5745706"/>
                <a:ext cx="1005558" cy="98263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B0A1C6-7D20-4E5E-ABF8-B87356B9E7F7}"/>
                  </a:ext>
                </a:extLst>
              </p:cNvPr>
              <p:cNvSpPr txBox="1"/>
              <p:nvPr/>
            </p:nvSpPr>
            <p:spPr>
              <a:xfrm>
                <a:off x="4019147" y="4882774"/>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21B0A1C6-7D20-4E5E-ABF8-B87356B9E7F7}"/>
                  </a:ext>
                </a:extLst>
              </p:cNvPr>
              <p:cNvSpPr txBox="1">
                <a:spLocks noRot="1" noChangeAspect="1" noMove="1" noResize="1" noEditPoints="1" noAdjustHandles="1" noChangeArrowheads="1" noChangeShapeType="1" noTextEdit="1"/>
              </p:cNvSpPr>
              <p:nvPr/>
            </p:nvSpPr>
            <p:spPr>
              <a:xfrm>
                <a:off x="4019147" y="4882774"/>
                <a:ext cx="174612" cy="430887"/>
              </a:xfrm>
              <a:prstGeom prst="rect">
                <a:avLst/>
              </a:prstGeom>
              <a:blipFill>
                <a:blip r:embed="rId4"/>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26452FC6-A973-4FF6-8CF2-4C3F03068E01}"/>
              </a:ext>
            </a:extLst>
          </p:cNvPr>
          <p:cNvGraphicFramePr>
            <a:graphicFrameLocks noGrp="1"/>
          </p:cNvGraphicFramePr>
          <p:nvPr/>
        </p:nvGraphicFramePr>
        <p:xfrm>
          <a:off x="1436660" y="3900097"/>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7" name="Group 16">
            <a:extLst>
              <a:ext uri="{FF2B5EF4-FFF2-40B4-BE49-F238E27FC236}">
                <a16:creationId xmlns:a16="http://schemas.microsoft.com/office/drawing/2014/main" id="{55B26C20-E253-45EC-9CAD-401905AE3079}"/>
              </a:ext>
            </a:extLst>
          </p:cNvPr>
          <p:cNvGrpSpPr/>
          <p:nvPr/>
        </p:nvGrpSpPr>
        <p:grpSpPr>
          <a:xfrm>
            <a:off x="2469881" y="3462969"/>
            <a:ext cx="341309" cy="340243"/>
            <a:chOff x="1897039" y="5745706"/>
            <a:chExt cx="1337480" cy="982640"/>
          </a:xfrm>
        </p:grpSpPr>
        <p:sp>
          <p:nvSpPr>
            <p:cNvPr id="18" name="Rectangle 17">
              <a:extLst>
                <a:ext uri="{FF2B5EF4-FFF2-40B4-BE49-F238E27FC236}">
                  <a16:creationId xmlns:a16="http://schemas.microsoft.com/office/drawing/2014/main" id="{F151DC60-DF3B-4E5B-8623-90DDDC15B151}"/>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EADF19D5-3CE6-4201-B5BF-F22A81EC29D2}"/>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01AFEA4-35D2-4ED0-AD74-649554215457}"/>
                  </a:ext>
                </a:extLst>
              </p:cNvPr>
              <p:cNvSpPr txBox="1"/>
              <p:nvPr/>
            </p:nvSpPr>
            <p:spPr>
              <a:xfrm>
                <a:off x="5788628" y="2016725"/>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01AFEA4-35D2-4ED0-AD74-649554215457}"/>
                  </a:ext>
                </a:extLst>
              </p:cNvPr>
              <p:cNvSpPr txBox="1">
                <a:spLocks noRot="1" noChangeAspect="1" noMove="1" noResize="1" noEditPoints="1" noAdjustHandles="1" noChangeArrowheads="1" noChangeShapeType="1" noTextEdit="1"/>
              </p:cNvSpPr>
              <p:nvPr/>
            </p:nvSpPr>
            <p:spPr>
              <a:xfrm>
                <a:off x="5788628" y="2016725"/>
                <a:ext cx="291165" cy="369332"/>
              </a:xfrm>
              <a:prstGeom prst="rect">
                <a:avLst/>
              </a:prstGeom>
              <a:blipFill>
                <a:blip r:embed="rId5"/>
                <a:stretch>
                  <a:fillRect l="-12766" r="-12766"/>
                </a:stretch>
              </a:blipFill>
            </p:spPr>
            <p:txBody>
              <a:bodyPr/>
              <a:lstStyle/>
              <a:p>
                <a:r>
                  <a:rPr lang="en-SE">
                    <a:noFill/>
                  </a:rPr>
                  <a:t> </a:t>
                </a:r>
              </a:p>
            </p:txBody>
          </p:sp>
        </mc:Fallback>
      </mc:AlternateContent>
      <p:graphicFrame>
        <p:nvGraphicFramePr>
          <p:cNvPr id="21" name="Table 20">
            <a:extLst>
              <a:ext uri="{FF2B5EF4-FFF2-40B4-BE49-F238E27FC236}">
                <a16:creationId xmlns:a16="http://schemas.microsoft.com/office/drawing/2014/main" id="{FCD3EAF4-A6EE-429F-98B6-B267B9C47A1C}"/>
              </a:ext>
            </a:extLst>
          </p:cNvPr>
          <p:cNvGraphicFramePr>
            <a:graphicFrameLocks noGrp="1"/>
          </p:cNvGraphicFramePr>
          <p:nvPr>
            <p:extLst>
              <p:ext uri="{D42A27DB-BD31-4B8C-83A1-F6EECF244321}">
                <p14:modId xmlns:p14="http://schemas.microsoft.com/office/powerpoint/2010/main" val="40882175"/>
              </p:ext>
            </p:extLst>
          </p:nvPr>
        </p:nvGraphicFramePr>
        <p:xfrm>
          <a:off x="6225591" y="4259696"/>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2" name="Group 21">
            <a:extLst>
              <a:ext uri="{FF2B5EF4-FFF2-40B4-BE49-F238E27FC236}">
                <a16:creationId xmlns:a16="http://schemas.microsoft.com/office/drawing/2014/main" id="{25FA516B-7728-4785-B411-238276CF7BAA}"/>
              </a:ext>
            </a:extLst>
          </p:cNvPr>
          <p:cNvGrpSpPr/>
          <p:nvPr/>
        </p:nvGrpSpPr>
        <p:grpSpPr>
          <a:xfrm rot="10800000">
            <a:off x="2469882" y="6347989"/>
            <a:ext cx="341309" cy="340243"/>
            <a:chOff x="1897039" y="5745706"/>
            <a:chExt cx="1337480" cy="982640"/>
          </a:xfrm>
        </p:grpSpPr>
        <p:sp>
          <p:nvSpPr>
            <p:cNvPr id="23" name="Rectangle 22">
              <a:extLst>
                <a:ext uri="{FF2B5EF4-FFF2-40B4-BE49-F238E27FC236}">
                  <a16:creationId xmlns:a16="http://schemas.microsoft.com/office/drawing/2014/main" id="{395D5758-E727-4AF6-AAC9-60DBA2248210}"/>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CB0618D0-FD3A-46C7-91CE-4021B15F4B06}"/>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2053094769"/>
              </p:ext>
            </p:extLst>
          </p:nvPr>
        </p:nvGraphicFramePr>
        <p:xfrm>
          <a:off x="4421317" y="4497848"/>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6" name="Group 25">
            <a:extLst>
              <a:ext uri="{FF2B5EF4-FFF2-40B4-BE49-F238E27FC236}">
                <a16:creationId xmlns:a16="http://schemas.microsoft.com/office/drawing/2014/main" id="{6C8EAC9C-7538-41AB-A555-74EA6F500874}"/>
              </a:ext>
            </a:extLst>
          </p:cNvPr>
          <p:cNvGrpSpPr/>
          <p:nvPr/>
        </p:nvGrpSpPr>
        <p:grpSpPr>
          <a:xfrm>
            <a:off x="6863077" y="5903253"/>
            <a:ext cx="368517" cy="364511"/>
            <a:chOff x="6403075" y="5717739"/>
            <a:chExt cx="2006220" cy="982640"/>
          </a:xfrm>
        </p:grpSpPr>
        <p:sp>
          <p:nvSpPr>
            <p:cNvPr id="27" name="Rectangle 26">
              <a:extLst>
                <a:ext uri="{FF2B5EF4-FFF2-40B4-BE49-F238E27FC236}">
                  <a16:creationId xmlns:a16="http://schemas.microsoft.com/office/drawing/2014/main" id="{FA343331-E751-4358-8BD1-D16ED00269CF}"/>
                </a:ext>
              </a:extLst>
            </p:cNvPr>
            <p:cNvSpPr/>
            <p:nvPr/>
          </p:nvSpPr>
          <p:spPr>
            <a:xfrm>
              <a:off x="7740555" y="5717739"/>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34ED598C-3003-41B1-8BCF-0ADB67367C60}"/>
                </a:ext>
              </a:extLst>
            </p:cNvPr>
            <p:cNvGrpSpPr/>
            <p:nvPr/>
          </p:nvGrpSpPr>
          <p:grpSpPr>
            <a:xfrm>
              <a:off x="6403075" y="5717739"/>
              <a:ext cx="1447050" cy="982640"/>
              <a:chOff x="1897039" y="5745706"/>
              <a:chExt cx="1447050" cy="982640"/>
            </a:xfrm>
          </p:grpSpPr>
          <p:sp>
            <p:nvSpPr>
              <p:cNvPr id="29" name="Rectangle 28">
                <a:extLst>
                  <a:ext uri="{FF2B5EF4-FFF2-40B4-BE49-F238E27FC236}">
                    <a16:creationId xmlns:a16="http://schemas.microsoft.com/office/drawing/2014/main" id="{0F1538FE-C4FD-4086-9C25-B1C4DC0A708B}"/>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Rectangle 29">
                <a:extLst>
                  <a:ext uri="{FF2B5EF4-FFF2-40B4-BE49-F238E27FC236}">
                    <a16:creationId xmlns:a16="http://schemas.microsoft.com/office/drawing/2014/main" id="{5BF0B6FF-2B56-470A-88F4-98D24E8E9484}"/>
                  </a:ext>
                </a:extLst>
              </p:cNvPr>
              <p:cNvSpPr/>
              <p:nvPr/>
            </p:nvSpPr>
            <p:spPr>
              <a:xfrm>
                <a:off x="2433319" y="5745706"/>
                <a:ext cx="910770" cy="98263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nvGrpSpPr>
          <p:cNvPr id="31" name="Group 30">
            <a:extLst>
              <a:ext uri="{FF2B5EF4-FFF2-40B4-BE49-F238E27FC236}">
                <a16:creationId xmlns:a16="http://schemas.microsoft.com/office/drawing/2014/main" id="{7645D1D7-D49F-4F71-BF97-56207FC4C444}"/>
              </a:ext>
            </a:extLst>
          </p:cNvPr>
          <p:cNvGrpSpPr/>
          <p:nvPr/>
        </p:nvGrpSpPr>
        <p:grpSpPr>
          <a:xfrm rot="10800000">
            <a:off x="4854229" y="2851370"/>
            <a:ext cx="336371" cy="340243"/>
            <a:chOff x="6403075" y="5717739"/>
            <a:chExt cx="2006220" cy="982640"/>
          </a:xfrm>
        </p:grpSpPr>
        <p:grpSp>
          <p:nvGrpSpPr>
            <p:cNvPr id="32" name="Group 31">
              <a:extLst>
                <a:ext uri="{FF2B5EF4-FFF2-40B4-BE49-F238E27FC236}">
                  <a16:creationId xmlns:a16="http://schemas.microsoft.com/office/drawing/2014/main" id="{713198EB-A926-4AF9-A9E9-4F698C6DD05E}"/>
                </a:ext>
              </a:extLst>
            </p:cNvPr>
            <p:cNvGrpSpPr/>
            <p:nvPr/>
          </p:nvGrpSpPr>
          <p:grpSpPr>
            <a:xfrm>
              <a:off x="6403075" y="5717739"/>
              <a:ext cx="1337480" cy="982640"/>
              <a:chOff x="1897039" y="5745706"/>
              <a:chExt cx="1337480" cy="982640"/>
            </a:xfrm>
          </p:grpSpPr>
          <p:sp>
            <p:nvSpPr>
              <p:cNvPr id="34" name="Rectangle 33">
                <a:extLst>
                  <a:ext uri="{FF2B5EF4-FFF2-40B4-BE49-F238E27FC236}">
                    <a16:creationId xmlns:a16="http://schemas.microsoft.com/office/drawing/2014/main" id="{536C5A42-A36D-4369-87B8-4DF4D3A9181F}"/>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7FC1BE-E0B4-493C-A5AC-E4F52A63919B}"/>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F0BE98-B5B3-4FBC-BE05-DA2F7DADE761}"/>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994383B-CAB7-4D09-9907-F74ED5254096}"/>
              </a:ext>
            </a:extLst>
          </p:cNvPr>
          <p:cNvGrpSpPr/>
          <p:nvPr/>
        </p:nvGrpSpPr>
        <p:grpSpPr>
          <a:xfrm rot="10800000">
            <a:off x="4848615" y="5758642"/>
            <a:ext cx="336371" cy="340243"/>
            <a:chOff x="6403075" y="5717739"/>
            <a:chExt cx="2006220" cy="982640"/>
          </a:xfrm>
        </p:grpSpPr>
        <p:grpSp>
          <p:nvGrpSpPr>
            <p:cNvPr id="37" name="Group 36">
              <a:extLst>
                <a:ext uri="{FF2B5EF4-FFF2-40B4-BE49-F238E27FC236}">
                  <a16:creationId xmlns:a16="http://schemas.microsoft.com/office/drawing/2014/main" id="{44BC8E1F-2705-49A4-9C53-DDF17ADCED1F}"/>
                </a:ext>
              </a:extLst>
            </p:cNvPr>
            <p:cNvGrpSpPr/>
            <p:nvPr/>
          </p:nvGrpSpPr>
          <p:grpSpPr>
            <a:xfrm>
              <a:off x="6403075" y="5717739"/>
              <a:ext cx="1337480" cy="982640"/>
              <a:chOff x="1897039" y="5745706"/>
              <a:chExt cx="1337480" cy="982640"/>
            </a:xfrm>
          </p:grpSpPr>
          <p:sp>
            <p:nvSpPr>
              <p:cNvPr id="39" name="Rectangle 38">
                <a:extLst>
                  <a:ext uri="{FF2B5EF4-FFF2-40B4-BE49-F238E27FC236}">
                    <a16:creationId xmlns:a16="http://schemas.microsoft.com/office/drawing/2014/main" id="{AF1FEB6A-5818-40D0-BE1B-CD12F06579B9}"/>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D7EE501-4448-4F4B-A319-BCD8B91DDABC}"/>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6E694CA-C5ED-4192-8DF7-5ACB0ABBF9E6}"/>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11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5F6D-E40E-47D9-8EC9-D833703B0346}"/>
              </a:ext>
            </a:extLst>
          </p:cNvPr>
          <p:cNvSpPr>
            <a:spLocks noGrp="1"/>
          </p:cNvSpPr>
          <p:nvPr>
            <p:ph type="title"/>
          </p:nvPr>
        </p:nvSpPr>
        <p:spPr/>
        <p:txBody>
          <a:bodyPr/>
          <a:lstStyle/>
          <a:p>
            <a:r>
              <a:rPr lang="en-US" altLang="zh-CN" dirty="0"/>
              <a:t>Consider a 3-layer Network</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C60E94-E778-43ED-A4A4-035E1DEB6E39}"/>
                  </a:ext>
                </a:extLst>
              </p:cNvPr>
              <p:cNvSpPr>
                <a:spLocks noGrp="1"/>
              </p:cNvSpPr>
              <p:nvPr>
                <p:ph idx="1"/>
              </p:nvPr>
            </p:nvSpPr>
            <p:spPr>
              <a:xfrm>
                <a:off x="457200" y="1189482"/>
                <a:ext cx="8229600" cy="3141712"/>
              </a:xfrm>
            </p:spPr>
            <p:txBody>
              <a:bodyPr>
                <a:normAutofit fontScale="62500" lnSpcReduction="20000"/>
              </a:bodyPr>
              <a:lstStyle/>
              <a:p>
                <a:r>
                  <a:rPr lang="en-US" dirty="0"/>
                  <a:t>Standard NN:</a:t>
                </a:r>
              </a:p>
              <a:p>
                <a:pPr lvl="1"/>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oMath>
                </a14:m>
                <a:endParaRPr lang="en-US" dirty="0"/>
              </a:p>
              <a:p>
                <a:r>
                  <a:rPr lang="en-US" dirty="0" err="1"/>
                  <a:t>ResNet</a:t>
                </a:r>
                <a:r>
                  <a:rPr lang="en-US" dirty="0"/>
                  <a:t>:</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oMath>
                </a14:m>
                <a:endParaRPr lang="en-US" dirty="0"/>
              </a:p>
              <a:p>
                <a:r>
                  <a:rPr lang="en-US" altLang="zh-CN" kern="0" dirty="0"/>
                  <a:t>Suppose </a:t>
                </a:r>
                <a14:m>
                  <m:oMath xmlns:m="http://schemas.openxmlformats.org/officeDocument/2006/math">
                    <m:r>
                      <a:rPr lang="en-US" altLang="zh-CN" i="1" kern="0" dirty="0" smtClean="0">
                        <a:latin typeface="Cambria Math" panose="02040503050406030204" pitchFamily="18" charset="0"/>
                      </a:rPr>
                      <m:t>𝑓</m:t>
                    </m:r>
                    <m:r>
                      <a:rPr lang="en-US" altLang="zh-CN" i="1" kern="0" baseline="-25000" dirty="0" smtClean="0">
                        <a:latin typeface="Cambria Math" panose="02040503050406030204" pitchFamily="18" charset="0"/>
                      </a:rPr>
                      <m:t>2</m:t>
                    </m:r>
                    <m:r>
                      <a:rPr lang="en-US" altLang="zh-CN" i="1" kern="0" dirty="0" smtClean="0">
                        <a:latin typeface="Cambria Math" panose="02040503050406030204" pitchFamily="18" charset="0"/>
                      </a:rPr>
                      <m:t>(</m:t>
                    </m:r>
                    <m:r>
                      <a:rPr lang="en-US" altLang="zh-CN" b="0" i="1" kern="0" dirty="0" smtClean="0">
                        <a:latin typeface="Cambria Math" panose="02040503050406030204" pitchFamily="18" charset="0"/>
                      </a:rPr>
                      <m:t>𝑥</m:t>
                    </m:r>
                    <m:r>
                      <a:rPr lang="en-US" altLang="zh-CN" i="1" kern="0" baseline="-25000" dirty="0" smtClean="0">
                        <a:latin typeface="Cambria Math" panose="02040503050406030204" pitchFamily="18" charset="0"/>
                      </a:rPr>
                      <m:t>1</m:t>
                    </m:r>
                    <m:r>
                      <a:rPr lang="en-US" altLang="zh-CN" i="1" kern="0" dirty="0" smtClean="0">
                        <a:latin typeface="Cambria Math" panose="02040503050406030204" pitchFamily="18" charset="0"/>
                      </a:rPr>
                      <m:t>)</m:t>
                    </m:r>
                  </m:oMath>
                </a14:m>
                <a:r>
                  <a:rPr lang="en-US" altLang="zh-CN" kern="0" dirty="0"/>
                  <a:t> is a vector of very small values (layer 2 is “off”/skipped), then it looks like the input </a:t>
                </a:r>
                <a14:m>
                  <m:oMath xmlns:m="http://schemas.openxmlformats.org/officeDocument/2006/math">
                    <m:sSub>
                      <m:sSubPr>
                        <m:ctrlPr>
                          <a:rPr lang="en-US" altLang="zh-CN" b="0" i="1" kern="0" smtClean="0">
                            <a:latin typeface="Cambria Math" panose="02040503050406030204" pitchFamily="18" charset="0"/>
                          </a:rPr>
                        </m:ctrlPr>
                      </m:sSubPr>
                      <m:e>
                        <m:r>
                          <a:rPr lang="en-US" altLang="zh-CN" b="0" i="1" kern="0" smtClean="0">
                            <a:latin typeface="Cambria Math" panose="02040503050406030204" pitchFamily="18" charset="0"/>
                          </a:rPr>
                          <m:t>𝑥</m:t>
                        </m:r>
                      </m:e>
                      <m:sub>
                        <m:r>
                          <a:rPr lang="en-US" altLang="zh-CN" b="0" i="1" kern="0" smtClean="0">
                            <a:latin typeface="Cambria Math" panose="02040503050406030204" pitchFamily="18" charset="0"/>
                          </a:rPr>
                          <m:t>0</m:t>
                        </m:r>
                      </m:sub>
                    </m:sSub>
                  </m:oMath>
                </a14:m>
                <a:r>
                  <a:rPr lang="en-US" altLang="zh-CN" kern="0" dirty="0"/>
                  <a:t> bypassed the second layer completely on its way to the output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3</m:t>
                        </m:r>
                      </m:sub>
                    </m:sSub>
                  </m:oMath>
                </a14:m>
                <a:endParaRPr lang="zh-CN" altLang="en-US" kern="0" dirty="0"/>
              </a:p>
              <a:p>
                <a:endParaRPr lang="en-SE" dirty="0"/>
              </a:p>
              <a:p>
                <a:endParaRPr lang="en-SE" dirty="0"/>
              </a:p>
            </p:txBody>
          </p:sp>
        </mc:Choice>
        <mc:Fallback xmlns="">
          <p:sp>
            <p:nvSpPr>
              <p:cNvPr id="3" name="Content Placeholder 2">
                <a:extLst>
                  <a:ext uri="{FF2B5EF4-FFF2-40B4-BE49-F238E27FC236}">
                    <a16:creationId xmlns:a16="http://schemas.microsoft.com/office/drawing/2014/main" id="{81C60E94-E778-43ED-A4A4-035E1DEB6E39}"/>
                  </a:ext>
                </a:extLst>
              </p:cNvPr>
              <p:cNvSpPr>
                <a:spLocks noGrp="1" noRot="1" noChangeAspect="1" noMove="1" noResize="1" noEditPoints="1" noAdjustHandles="1" noChangeArrowheads="1" noChangeShapeType="1" noTextEdit="1"/>
              </p:cNvSpPr>
              <p:nvPr>
                <p:ph idx="1"/>
              </p:nvPr>
            </p:nvSpPr>
            <p:spPr>
              <a:xfrm>
                <a:off x="457200" y="1189482"/>
                <a:ext cx="8229600" cy="3141712"/>
              </a:xfrm>
              <a:blipFill>
                <a:blip r:embed="rId2"/>
                <a:stretch>
                  <a:fillRect l="-667" t="-271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5CF3175-6225-4F09-8569-B80E34A0B3AA}"/>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14" name="Picture 4" descr="screen-shot-2017-02-19-at-6-32-41-pm">
            <a:extLst>
              <a:ext uri="{FF2B5EF4-FFF2-40B4-BE49-F238E27FC236}">
                <a16:creationId xmlns:a16="http://schemas.microsoft.com/office/drawing/2014/main" id="{F5205FC5-33FB-4B23-9DF1-66A0918D2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60" y="4214675"/>
            <a:ext cx="2944712" cy="20416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creen-shot-2017-02-19-at-6-42-16-pm">
            <a:extLst>
              <a:ext uri="{FF2B5EF4-FFF2-40B4-BE49-F238E27FC236}">
                <a16:creationId xmlns:a16="http://schemas.microsoft.com/office/drawing/2014/main" id="{F66FF4BE-A059-401C-83A9-C3B580C36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398" y="4244909"/>
            <a:ext cx="3095625" cy="1981200"/>
          </a:xfrm>
          <a:prstGeom prst="rect">
            <a:avLst/>
          </a:prstGeom>
          <a:noFill/>
          <a:extLst>
            <a:ext uri="{909E8E84-426E-40DD-AFC4-6F175D3DCCD1}">
              <a14:hiddenFill xmlns:a14="http://schemas.microsoft.com/office/drawing/2010/main">
                <a:solidFill>
                  <a:srgbClr val="FFFFFF"/>
                </a:solidFill>
              </a14:hiddenFill>
            </a:ext>
          </a:extLst>
        </p:spPr>
      </p:pic>
      <p:sp>
        <p:nvSpPr>
          <p:cNvPr id="16" name="箭头: 右 3">
            <a:extLst>
              <a:ext uri="{FF2B5EF4-FFF2-40B4-BE49-F238E27FC236}">
                <a16:creationId xmlns:a16="http://schemas.microsoft.com/office/drawing/2014/main" id="{47635DD5-1A65-49DE-8D0A-004233A75B6A}"/>
              </a:ext>
            </a:extLst>
          </p:cNvPr>
          <p:cNvSpPr/>
          <p:nvPr/>
        </p:nvSpPr>
        <p:spPr>
          <a:xfrm>
            <a:off x="4112207" y="5170665"/>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225B36F-45E4-4620-8EDD-9E683A66B963}"/>
                  </a:ext>
                </a:extLst>
              </p:cNvPr>
              <p:cNvSpPr txBox="1"/>
              <p:nvPr/>
            </p:nvSpPr>
            <p:spPr>
              <a:xfrm>
                <a:off x="2051720"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SE" dirty="0"/>
              </a:p>
            </p:txBody>
          </p:sp>
        </mc:Choice>
        <mc:Fallback xmlns="">
          <p:sp>
            <p:nvSpPr>
              <p:cNvPr id="18" name="TextBox 17">
                <a:extLst>
                  <a:ext uri="{FF2B5EF4-FFF2-40B4-BE49-F238E27FC236}">
                    <a16:creationId xmlns:a16="http://schemas.microsoft.com/office/drawing/2014/main" id="{3225B36F-45E4-4620-8EDD-9E683A66B963}"/>
                  </a:ext>
                </a:extLst>
              </p:cNvPr>
              <p:cNvSpPr txBox="1">
                <a:spLocks noRot="1" noChangeAspect="1" noMove="1" noResize="1" noEditPoints="1" noAdjustHandles="1" noChangeArrowheads="1" noChangeShapeType="1" noTextEdit="1"/>
              </p:cNvSpPr>
              <p:nvPr/>
            </p:nvSpPr>
            <p:spPr>
              <a:xfrm>
                <a:off x="2051720" y="6087925"/>
                <a:ext cx="503719" cy="369332"/>
              </a:xfrm>
              <a:prstGeom prst="rect">
                <a:avLst/>
              </a:prstGeom>
              <a:blipFill>
                <a:blip r:embed="rId5"/>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97F0203-00D7-4033-81BA-3E73A7F58C8A}"/>
                  </a:ext>
                </a:extLst>
              </p:cNvPr>
              <p:cNvSpPr txBox="1"/>
              <p:nvPr/>
            </p:nvSpPr>
            <p:spPr>
              <a:xfrm>
                <a:off x="992638"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SE" dirty="0"/>
              </a:p>
            </p:txBody>
          </p:sp>
        </mc:Choice>
        <mc:Fallback xmlns="">
          <p:sp>
            <p:nvSpPr>
              <p:cNvPr id="19" name="TextBox 18">
                <a:extLst>
                  <a:ext uri="{FF2B5EF4-FFF2-40B4-BE49-F238E27FC236}">
                    <a16:creationId xmlns:a16="http://schemas.microsoft.com/office/drawing/2014/main" id="{597F0203-00D7-4033-81BA-3E73A7F58C8A}"/>
                  </a:ext>
                </a:extLst>
              </p:cNvPr>
              <p:cNvSpPr txBox="1">
                <a:spLocks noRot="1" noChangeAspect="1" noMove="1" noResize="1" noEditPoints="1" noAdjustHandles="1" noChangeArrowheads="1" noChangeShapeType="1" noTextEdit="1"/>
              </p:cNvSpPr>
              <p:nvPr/>
            </p:nvSpPr>
            <p:spPr>
              <a:xfrm>
                <a:off x="992638" y="6087925"/>
                <a:ext cx="503719" cy="369332"/>
              </a:xfrm>
              <a:prstGeom prst="rect">
                <a:avLst/>
              </a:prstGeom>
              <a:blipFill>
                <a:blip r:embed="rId6"/>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E301C04-6FD5-4BBC-B99F-BA5E889272A2}"/>
                  </a:ext>
                </a:extLst>
              </p:cNvPr>
              <p:cNvSpPr txBox="1"/>
              <p:nvPr/>
            </p:nvSpPr>
            <p:spPr>
              <a:xfrm>
                <a:off x="2658727"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SE" dirty="0"/>
              </a:p>
            </p:txBody>
          </p:sp>
        </mc:Choice>
        <mc:Fallback xmlns="">
          <p:sp>
            <p:nvSpPr>
              <p:cNvPr id="20" name="TextBox 19">
                <a:extLst>
                  <a:ext uri="{FF2B5EF4-FFF2-40B4-BE49-F238E27FC236}">
                    <a16:creationId xmlns:a16="http://schemas.microsoft.com/office/drawing/2014/main" id="{AE301C04-6FD5-4BBC-B99F-BA5E889272A2}"/>
                  </a:ext>
                </a:extLst>
              </p:cNvPr>
              <p:cNvSpPr txBox="1">
                <a:spLocks noRot="1" noChangeAspect="1" noMove="1" noResize="1" noEditPoints="1" noAdjustHandles="1" noChangeArrowheads="1" noChangeShapeType="1" noTextEdit="1"/>
              </p:cNvSpPr>
              <p:nvPr/>
            </p:nvSpPr>
            <p:spPr>
              <a:xfrm>
                <a:off x="2658727" y="6087925"/>
                <a:ext cx="503719" cy="369332"/>
              </a:xfrm>
              <a:prstGeom prst="rect">
                <a:avLst/>
              </a:prstGeom>
              <a:blipFill>
                <a:blip r:embed="rId7"/>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42E7233-F935-485A-890B-D47A2E469A73}"/>
                  </a:ext>
                </a:extLst>
              </p:cNvPr>
              <p:cNvSpPr txBox="1"/>
              <p:nvPr/>
            </p:nvSpPr>
            <p:spPr>
              <a:xfrm>
                <a:off x="3507519"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SE" dirty="0"/>
              </a:p>
            </p:txBody>
          </p:sp>
        </mc:Choice>
        <mc:Fallback xmlns="">
          <p:sp>
            <p:nvSpPr>
              <p:cNvPr id="21" name="TextBox 20">
                <a:extLst>
                  <a:ext uri="{FF2B5EF4-FFF2-40B4-BE49-F238E27FC236}">
                    <a16:creationId xmlns:a16="http://schemas.microsoft.com/office/drawing/2014/main" id="{C42E7233-F935-485A-890B-D47A2E469A73}"/>
                  </a:ext>
                </a:extLst>
              </p:cNvPr>
              <p:cNvSpPr txBox="1">
                <a:spLocks noRot="1" noChangeAspect="1" noMove="1" noResize="1" noEditPoints="1" noAdjustHandles="1" noChangeArrowheads="1" noChangeShapeType="1" noTextEdit="1"/>
              </p:cNvSpPr>
              <p:nvPr/>
            </p:nvSpPr>
            <p:spPr>
              <a:xfrm>
                <a:off x="3507519" y="6087925"/>
                <a:ext cx="503719" cy="369332"/>
              </a:xfrm>
              <a:prstGeom prst="rect">
                <a:avLst/>
              </a:prstGeom>
              <a:blipFill>
                <a:blip r:embed="rId8"/>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AB45B9C-12F4-4BA4-87B5-7978B3072498}"/>
                  </a:ext>
                </a:extLst>
              </p:cNvPr>
              <p:cNvSpPr txBox="1"/>
              <p:nvPr/>
            </p:nvSpPr>
            <p:spPr>
              <a:xfrm>
                <a:off x="5952406"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SE" dirty="0"/>
              </a:p>
            </p:txBody>
          </p:sp>
        </mc:Choice>
        <mc:Fallback xmlns="">
          <p:sp>
            <p:nvSpPr>
              <p:cNvPr id="22" name="TextBox 21">
                <a:extLst>
                  <a:ext uri="{FF2B5EF4-FFF2-40B4-BE49-F238E27FC236}">
                    <a16:creationId xmlns:a16="http://schemas.microsoft.com/office/drawing/2014/main" id="{9AB45B9C-12F4-4BA4-87B5-7978B3072498}"/>
                  </a:ext>
                </a:extLst>
              </p:cNvPr>
              <p:cNvSpPr txBox="1">
                <a:spLocks noRot="1" noChangeAspect="1" noMove="1" noResize="1" noEditPoints="1" noAdjustHandles="1" noChangeArrowheads="1" noChangeShapeType="1" noTextEdit="1"/>
              </p:cNvSpPr>
              <p:nvPr/>
            </p:nvSpPr>
            <p:spPr>
              <a:xfrm>
                <a:off x="5952406" y="6087925"/>
                <a:ext cx="503719" cy="369332"/>
              </a:xfrm>
              <a:prstGeom prst="rect">
                <a:avLst/>
              </a:prstGeom>
              <a:blipFill>
                <a:blip r:embed="rId9"/>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0C92887-A78B-4DC6-8751-04FDD1140D62}"/>
                  </a:ext>
                </a:extLst>
              </p:cNvPr>
              <p:cNvSpPr txBox="1"/>
              <p:nvPr/>
            </p:nvSpPr>
            <p:spPr>
              <a:xfrm>
                <a:off x="4893324"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SE" dirty="0"/>
              </a:p>
            </p:txBody>
          </p:sp>
        </mc:Choice>
        <mc:Fallback xmlns="">
          <p:sp>
            <p:nvSpPr>
              <p:cNvPr id="23" name="TextBox 22">
                <a:extLst>
                  <a:ext uri="{FF2B5EF4-FFF2-40B4-BE49-F238E27FC236}">
                    <a16:creationId xmlns:a16="http://schemas.microsoft.com/office/drawing/2014/main" id="{D0C92887-A78B-4DC6-8751-04FDD1140D62}"/>
                  </a:ext>
                </a:extLst>
              </p:cNvPr>
              <p:cNvSpPr txBox="1">
                <a:spLocks noRot="1" noChangeAspect="1" noMove="1" noResize="1" noEditPoints="1" noAdjustHandles="1" noChangeArrowheads="1" noChangeShapeType="1" noTextEdit="1"/>
              </p:cNvSpPr>
              <p:nvPr/>
            </p:nvSpPr>
            <p:spPr>
              <a:xfrm>
                <a:off x="4893324" y="6087925"/>
                <a:ext cx="503719" cy="369332"/>
              </a:xfrm>
              <a:prstGeom prst="rect">
                <a:avLst/>
              </a:prstGeom>
              <a:blipFill>
                <a:blip r:embed="rId10"/>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907CE09-1A85-4973-8210-37AD601FAACF}"/>
                  </a:ext>
                </a:extLst>
              </p:cNvPr>
              <p:cNvSpPr txBox="1"/>
              <p:nvPr/>
            </p:nvSpPr>
            <p:spPr>
              <a:xfrm>
                <a:off x="6559413"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SE" dirty="0"/>
              </a:p>
            </p:txBody>
          </p:sp>
        </mc:Choice>
        <mc:Fallback xmlns="">
          <p:sp>
            <p:nvSpPr>
              <p:cNvPr id="24" name="TextBox 23">
                <a:extLst>
                  <a:ext uri="{FF2B5EF4-FFF2-40B4-BE49-F238E27FC236}">
                    <a16:creationId xmlns:a16="http://schemas.microsoft.com/office/drawing/2014/main" id="{7907CE09-1A85-4973-8210-37AD601FAACF}"/>
                  </a:ext>
                </a:extLst>
              </p:cNvPr>
              <p:cNvSpPr txBox="1">
                <a:spLocks noRot="1" noChangeAspect="1" noMove="1" noResize="1" noEditPoints="1" noAdjustHandles="1" noChangeArrowheads="1" noChangeShapeType="1" noTextEdit="1"/>
              </p:cNvSpPr>
              <p:nvPr/>
            </p:nvSpPr>
            <p:spPr>
              <a:xfrm>
                <a:off x="6559413" y="6087925"/>
                <a:ext cx="503719" cy="369332"/>
              </a:xfrm>
              <a:prstGeom prst="rect">
                <a:avLst/>
              </a:prstGeom>
              <a:blipFill>
                <a:blip r:embed="rId11"/>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EC55C6-6E2C-470A-9566-12F6D8B1DF7B}"/>
                  </a:ext>
                </a:extLst>
              </p:cNvPr>
              <p:cNvSpPr txBox="1"/>
              <p:nvPr/>
            </p:nvSpPr>
            <p:spPr>
              <a:xfrm>
                <a:off x="7308304"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SE" dirty="0"/>
              </a:p>
            </p:txBody>
          </p:sp>
        </mc:Choice>
        <mc:Fallback xmlns="">
          <p:sp>
            <p:nvSpPr>
              <p:cNvPr id="25" name="TextBox 24">
                <a:extLst>
                  <a:ext uri="{FF2B5EF4-FFF2-40B4-BE49-F238E27FC236}">
                    <a16:creationId xmlns:a16="http://schemas.microsoft.com/office/drawing/2014/main" id="{ABEC55C6-6E2C-470A-9566-12F6D8B1DF7B}"/>
                  </a:ext>
                </a:extLst>
              </p:cNvPr>
              <p:cNvSpPr txBox="1">
                <a:spLocks noRot="1" noChangeAspect="1" noMove="1" noResize="1" noEditPoints="1" noAdjustHandles="1" noChangeArrowheads="1" noChangeShapeType="1" noTextEdit="1"/>
              </p:cNvSpPr>
              <p:nvPr/>
            </p:nvSpPr>
            <p:spPr>
              <a:xfrm>
                <a:off x="7308304" y="6087925"/>
                <a:ext cx="503719" cy="369332"/>
              </a:xfrm>
              <a:prstGeom prst="rect">
                <a:avLst/>
              </a:prstGeom>
              <a:blipFill>
                <a:blip r:embed="rId12"/>
                <a:stretch>
                  <a:fillRect b="-1667"/>
                </a:stretch>
              </a:blipFill>
            </p:spPr>
            <p:txBody>
              <a:bodyPr/>
              <a:lstStyle/>
              <a:p>
                <a:r>
                  <a:rPr lang="en-SE">
                    <a:noFill/>
                  </a:rPr>
                  <a:t> </a:t>
                </a:r>
              </a:p>
            </p:txBody>
          </p:sp>
        </mc:Fallback>
      </mc:AlternateContent>
    </p:spTree>
    <p:extLst>
      <p:ext uri="{BB962C8B-B14F-4D97-AF65-F5344CB8AC3E}">
        <p14:creationId xmlns:p14="http://schemas.microsoft.com/office/powerpoint/2010/main" val="4218483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screen-shot-2017-02-19-at-9-59-23-pm">
            <a:extLst>
              <a:ext uri="{FF2B5EF4-FFF2-40B4-BE49-F238E27FC236}">
                <a16:creationId xmlns:a16="http://schemas.microsoft.com/office/drawing/2014/main" id="{A3688EF8-8874-46A8-BAE0-5F84FC6B2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566" y="4077072"/>
            <a:ext cx="3532511" cy="24870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FB2E80-4FD1-460B-BA67-8C990EDB676B}"/>
              </a:ext>
            </a:extLst>
          </p:cNvPr>
          <p:cNvSpPr>
            <a:spLocks noGrp="1"/>
          </p:cNvSpPr>
          <p:nvPr>
            <p:ph type="title"/>
          </p:nvPr>
        </p:nvSpPr>
        <p:spPr/>
        <p:txBody>
          <a:bodyPr/>
          <a:lstStyle/>
          <a:p>
            <a:r>
              <a:rPr lang="en-US" altLang="zh-CN" dirty="0" err="1"/>
              <a:t>ResNet</a:t>
            </a:r>
            <a:r>
              <a:rPr lang="en-US" altLang="zh-CN" dirty="0"/>
              <a:t> is an Ensemble of Models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EB38A1-B9E3-4476-A88E-C244A1070E6D}"/>
                  </a:ext>
                </a:extLst>
              </p:cNvPr>
              <p:cNvSpPr>
                <a:spLocks noGrp="1"/>
              </p:cNvSpPr>
              <p:nvPr>
                <p:ph idx="1"/>
              </p:nvPr>
            </p:nvSpPr>
            <p:spPr>
              <a:xfrm>
                <a:off x="0" y="1295400"/>
                <a:ext cx="5940152" cy="5562600"/>
              </a:xfrm>
            </p:spPr>
            <p:txBody>
              <a:bodyPr>
                <a:normAutofit fontScale="77500" lnSpcReduction="20000"/>
              </a:bodyPr>
              <a:lstStyle/>
              <a:p>
                <a:r>
                  <a:rPr lang="en-US" dirty="0"/>
                  <a:t>Every input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i="1" dirty="0" smtClean="0">
                            <a:latin typeface="Cambria Math" panose="02040503050406030204" pitchFamily="18" charset="0"/>
                          </a:rPr>
                          <m:t>0</m:t>
                        </m:r>
                      </m:sub>
                    </m:sSub>
                  </m:oMath>
                </a14:m>
                <a:r>
                  <a:rPr lang="en-US" dirty="0"/>
                  <a:t> to </a:t>
                </a:r>
                <a:r>
                  <a:rPr lang="en-US" dirty="0" err="1"/>
                  <a:t>ResNet</a:t>
                </a:r>
                <a:r>
                  <a:rPr lang="en-US" dirty="0"/>
                  <a:t> may activate a unique path to the output. Total number of possible paths is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2</m:t>
                        </m:r>
                      </m:e>
                      <m:sup>
                        <m:r>
                          <a:rPr lang="en-US" b="0" i="1" dirty="0" smtClean="0">
                            <a:latin typeface="Cambria Math" panose="02040503050406030204" pitchFamily="18" charset="0"/>
                          </a:rPr>
                          <m:t>𝑁</m:t>
                        </m:r>
                      </m:sup>
                    </m:sSup>
                  </m:oMath>
                </a14:m>
                <a:r>
                  <a:rPr lang="en-US" dirty="0"/>
                  <a:t>, where </a:t>
                </a:r>
                <a14:m>
                  <m:oMath xmlns:m="http://schemas.openxmlformats.org/officeDocument/2006/math">
                    <m:r>
                      <a:rPr lang="en-US" i="1" dirty="0">
                        <a:latin typeface="Cambria Math" panose="02040503050406030204" pitchFamily="18" charset="0"/>
                      </a:rPr>
                      <m:t>𝑁</m:t>
                    </m:r>
                  </m:oMath>
                </a14:m>
                <a:r>
                  <a:rPr lang="en-US" dirty="0"/>
                  <a:t> is the total number of layers in the network, since each layer may be either “on” or “off” for a given input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0</m:t>
                        </m:r>
                      </m:sub>
                    </m:sSub>
                  </m:oMath>
                </a14:m>
                <a:endParaRPr lang="en-US" dirty="0"/>
              </a:p>
              <a:p>
                <a:pPr lvl="1"/>
                <a:r>
                  <a:rPr lang="en-US" dirty="0"/>
                  <a:t>Compare w. a standard network, where there is only one single path for any input corresponding to all layers being “on”, and no layer is skipped</a:t>
                </a:r>
              </a:p>
              <a:p>
                <a:r>
                  <a:rPr lang="en-US" dirty="0"/>
                  <a:t>Consequences:</a:t>
                </a:r>
              </a:p>
              <a:p>
                <a:pPr lvl="1"/>
                <a:r>
                  <a:rPr lang="en-US" dirty="0"/>
                  <a:t>Resilience to layer deletion: deleting 1-3 layers in a large </a:t>
                </a:r>
                <a:r>
                  <a:rPr lang="en-US" dirty="0" err="1"/>
                  <a:t>ResNet</a:t>
                </a:r>
                <a:r>
                  <a:rPr lang="en-US" dirty="0"/>
                  <a:t> introduces only around 6-7% error</a:t>
                </a:r>
              </a:p>
              <a:p>
                <a:pPr lvl="1"/>
                <a:r>
                  <a:rPr lang="en-US" dirty="0"/>
                  <a:t>Shortening of effective paths: w. 152-layer </a:t>
                </a:r>
                <a:r>
                  <a:rPr lang="en-US" dirty="0" err="1"/>
                  <a:t>ResNet</a:t>
                </a:r>
                <a:r>
                  <a:rPr lang="en-US" dirty="0"/>
                  <a:t>, most paths are only  20-30 levels deep!</a:t>
                </a:r>
              </a:p>
              <a:p>
                <a:endParaRPr lang="en-US" dirty="0"/>
              </a:p>
              <a:p>
                <a:endParaRPr lang="en-US" dirty="0"/>
              </a:p>
              <a:p>
                <a:endParaRPr lang="en-SE" dirty="0"/>
              </a:p>
            </p:txBody>
          </p:sp>
        </mc:Choice>
        <mc:Fallback xmlns="">
          <p:sp>
            <p:nvSpPr>
              <p:cNvPr id="3" name="Content Placeholder 2">
                <a:extLst>
                  <a:ext uri="{FF2B5EF4-FFF2-40B4-BE49-F238E27FC236}">
                    <a16:creationId xmlns:a16="http://schemas.microsoft.com/office/drawing/2014/main" id="{4AEB38A1-B9E3-4476-A88E-C244A1070E6D}"/>
                  </a:ext>
                </a:extLst>
              </p:cNvPr>
              <p:cNvSpPr>
                <a:spLocks noGrp="1" noRot="1" noChangeAspect="1" noMove="1" noResize="1" noEditPoints="1" noAdjustHandles="1" noChangeArrowheads="1" noChangeShapeType="1" noTextEdit="1"/>
              </p:cNvSpPr>
              <p:nvPr>
                <p:ph idx="1"/>
              </p:nvPr>
            </p:nvSpPr>
            <p:spPr>
              <a:xfrm>
                <a:off x="0" y="1295400"/>
                <a:ext cx="5940152" cy="5562600"/>
              </a:xfrm>
              <a:blipFill>
                <a:blip r:embed="rId4"/>
                <a:stretch>
                  <a:fillRect l="-1437" t="-2303" r="-1745" b="-9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84A95AE-72E8-4BA7-BDA3-EF791E5673B5}"/>
              </a:ext>
            </a:extLst>
          </p:cNvPr>
          <p:cNvSpPr>
            <a:spLocks noGrp="1"/>
          </p:cNvSpPr>
          <p:nvPr>
            <p:ph type="sldNum" sz="quarter" idx="12"/>
          </p:nvPr>
        </p:nvSpPr>
        <p:spPr/>
        <p:txBody>
          <a:bodyPr/>
          <a:lstStyle/>
          <a:p>
            <a:pPr>
              <a:defRPr/>
            </a:pPr>
            <a:fld id="{F57F456A-00AF-44E6-8D70-638C0D0130FF}" type="slidenum">
              <a:rPr lang="en-US" altLang="zh-CN" smtClean="0"/>
              <a:pPr>
                <a:defRPr/>
              </a:pPr>
              <a:t>71</a:t>
            </a:fld>
            <a:endParaRPr lang="en-US" altLang="zh-CN"/>
          </a:p>
        </p:txBody>
      </p:sp>
    </p:spTree>
    <p:extLst>
      <p:ext uri="{BB962C8B-B14F-4D97-AF65-F5344CB8AC3E}">
        <p14:creationId xmlns:p14="http://schemas.microsoft.com/office/powerpoint/2010/main" val="530172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5A6E-9861-429D-8CB7-0E1FAAFF9755}"/>
              </a:ext>
            </a:extLst>
          </p:cNvPr>
          <p:cNvSpPr>
            <a:spLocks noGrp="1"/>
          </p:cNvSpPr>
          <p:nvPr>
            <p:ph type="title"/>
          </p:nvPr>
        </p:nvSpPr>
        <p:spPr/>
        <p:txBody>
          <a:bodyPr/>
          <a:lstStyle/>
          <a:p>
            <a:r>
              <a:rPr lang="en-US" sz="3600" dirty="0"/>
              <a:t>Deeper Nets have Better Performance</a:t>
            </a:r>
            <a:endParaRPr lang="en-SE" sz="3600" dirty="0"/>
          </a:p>
        </p:txBody>
      </p:sp>
      <p:sp>
        <p:nvSpPr>
          <p:cNvPr id="3" name="Content Placeholder 2">
            <a:extLst>
              <a:ext uri="{FF2B5EF4-FFF2-40B4-BE49-F238E27FC236}">
                <a16:creationId xmlns:a16="http://schemas.microsoft.com/office/drawing/2014/main" id="{466C55CC-0FC1-458A-BA2E-12A31D97B92F}"/>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4B828125-E6FA-40E0-9C97-7B659917DD38}"/>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sp>
        <p:nvSpPr>
          <p:cNvPr id="6" name="object 4">
            <a:extLst>
              <a:ext uri="{FF2B5EF4-FFF2-40B4-BE49-F238E27FC236}">
                <a16:creationId xmlns:a16="http://schemas.microsoft.com/office/drawing/2014/main" id="{4C1FEEDE-96BB-48CF-A570-54C3B473E02D}"/>
              </a:ext>
            </a:extLst>
          </p:cNvPr>
          <p:cNvSpPr/>
          <p:nvPr/>
        </p:nvSpPr>
        <p:spPr>
          <a:xfrm>
            <a:off x="127856" y="1556792"/>
            <a:ext cx="8888288" cy="324036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83226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1D89-DB72-4871-99AE-C08557FD90CE}"/>
              </a:ext>
            </a:extLst>
          </p:cNvPr>
          <p:cNvSpPr>
            <a:spLocks noGrp="1"/>
          </p:cNvSpPr>
          <p:nvPr>
            <p:ph type="title"/>
          </p:nvPr>
        </p:nvSpPr>
        <p:spPr/>
        <p:txBody>
          <a:bodyPr/>
          <a:lstStyle/>
          <a:p>
            <a:r>
              <a:rPr lang="en-US" dirty="0" err="1"/>
              <a:t>ResNet</a:t>
            </a:r>
            <a:r>
              <a:rPr lang="en-US" dirty="0"/>
              <a:t> Training with Stochastic Depth</a:t>
            </a:r>
            <a:endParaRPr lang="en-SE" dirty="0"/>
          </a:p>
        </p:txBody>
      </p:sp>
      <p:sp>
        <p:nvSpPr>
          <p:cNvPr id="3" name="Content Placeholder 2">
            <a:extLst>
              <a:ext uri="{FF2B5EF4-FFF2-40B4-BE49-F238E27FC236}">
                <a16:creationId xmlns:a16="http://schemas.microsoft.com/office/drawing/2014/main" id="{64BB6212-5253-4090-A01C-52BC5CD8C3D4}"/>
              </a:ext>
            </a:extLst>
          </p:cNvPr>
          <p:cNvSpPr>
            <a:spLocks noGrp="1"/>
          </p:cNvSpPr>
          <p:nvPr>
            <p:ph idx="1"/>
          </p:nvPr>
        </p:nvSpPr>
        <p:spPr>
          <a:xfrm>
            <a:off x="457200" y="1295400"/>
            <a:ext cx="4546847" cy="3141712"/>
          </a:xfrm>
        </p:spPr>
        <p:txBody>
          <a:bodyPr>
            <a:normAutofit fontScale="92500" lnSpcReduction="10000"/>
          </a:bodyPr>
          <a:lstStyle/>
          <a:p>
            <a:r>
              <a:rPr lang="en-US" dirty="0"/>
              <a:t>For each minibatch of inputs, randomly skip some layers (replaced w. identity mapping)</a:t>
            </a:r>
          </a:p>
          <a:p>
            <a:r>
              <a:rPr lang="en-US" dirty="0"/>
              <a:t>Reduced network depth during training; full depth during inference</a:t>
            </a:r>
            <a:endParaRPr lang="en-SE" dirty="0"/>
          </a:p>
        </p:txBody>
      </p:sp>
      <p:sp>
        <p:nvSpPr>
          <p:cNvPr id="4" name="Slide Number Placeholder 3">
            <a:extLst>
              <a:ext uri="{FF2B5EF4-FFF2-40B4-BE49-F238E27FC236}">
                <a16:creationId xmlns:a16="http://schemas.microsoft.com/office/drawing/2014/main" id="{E5830F45-C9F1-438E-8E01-E7EA26CBE24B}"/>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pic>
        <p:nvPicPr>
          <p:cNvPr id="6" name="Picture 5">
            <a:extLst>
              <a:ext uri="{FF2B5EF4-FFF2-40B4-BE49-F238E27FC236}">
                <a16:creationId xmlns:a16="http://schemas.microsoft.com/office/drawing/2014/main" id="{E9F7AB68-4FA4-46BE-A1BE-9E9E1660CE6E}"/>
              </a:ext>
            </a:extLst>
          </p:cNvPr>
          <p:cNvPicPr>
            <a:picLocks noChangeAspect="1"/>
          </p:cNvPicPr>
          <p:nvPr/>
        </p:nvPicPr>
        <p:blipFill>
          <a:blip r:embed="rId2"/>
          <a:stretch>
            <a:fillRect/>
          </a:stretch>
        </p:blipFill>
        <p:spPr>
          <a:xfrm>
            <a:off x="5004047" y="1645286"/>
            <a:ext cx="4050459" cy="3075469"/>
          </a:xfrm>
          <a:prstGeom prst="rect">
            <a:avLst/>
          </a:prstGeom>
        </p:spPr>
      </p:pic>
      <p:pic>
        <p:nvPicPr>
          <p:cNvPr id="8" name="Picture 7">
            <a:extLst>
              <a:ext uri="{FF2B5EF4-FFF2-40B4-BE49-F238E27FC236}">
                <a16:creationId xmlns:a16="http://schemas.microsoft.com/office/drawing/2014/main" id="{DED6C57F-632E-40A9-898D-509248248EAE}"/>
              </a:ext>
            </a:extLst>
          </p:cNvPr>
          <p:cNvPicPr>
            <a:picLocks noChangeAspect="1"/>
          </p:cNvPicPr>
          <p:nvPr/>
        </p:nvPicPr>
        <p:blipFill>
          <a:blip r:embed="rId3"/>
          <a:stretch>
            <a:fillRect/>
          </a:stretch>
        </p:blipFill>
        <p:spPr>
          <a:xfrm>
            <a:off x="539552" y="4696482"/>
            <a:ext cx="8227866" cy="2078028"/>
          </a:xfrm>
          <a:prstGeom prst="rect">
            <a:avLst/>
          </a:prstGeom>
        </p:spPr>
      </p:pic>
      <p:sp>
        <p:nvSpPr>
          <p:cNvPr id="9" name="TextBox 8">
            <a:extLst>
              <a:ext uri="{FF2B5EF4-FFF2-40B4-BE49-F238E27FC236}">
                <a16:creationId xmlns:a16="http://schemas.microsoft.com/office/drawing/2014/main" id="{970E1A97-10E9-47F9-B12B-F506171FBE4C}"/>
              </a:ext>
            </a:extLst>
          </p:cNvPr>
          <p:cNvSpPr txBox="1"/>
          <p:nvPr/>
        </p:nvSpPr>
        <p:spPr>
          <a:xfrm>
            <a:off x="-36512" y="4869160"/>
            <a:ext cx="659155" cy="369332"/>
          </a:xfrm>
          <a:prstGeom prst="rect">
            <a:avLst/>
          </a:prstGeom>
          <a:noFill/>
        </p:spPr>
        <p:txBody>
          <a:bodyPr wrap="none" rtlCol="0">
            <a:spAutoFit/>
          </a:bodyPr>
          <a:lstStyle/>
          <a:p>
            <a:r>
              <a:rPr lang="en-US" dirty="0"/>
              <a:t>MB1</a:t>
            </a:r>
            <a:endParaRPr lang="en-SE" dirty="0"/>
          </a:p>
        </p:txBody>
      </p:sp>
      <p:sp>
        <p:nvSpPr>
          <p:cNvPr id="10" name="TextBox 9">
            <a:extLst>
              <a:ext uri="{FF2B5EF4-FFF2-40B4-BE49-F238E27FC236}">
                <a16:creationId xmlns:a16="http://schemas.microsoft.com/office/drawing/2014/main" id="{0C43FF31-B28C-46C3-9871-9D3CCC1ED8D6}"/>
              </a:ext>
            </a:extLst>
          </p:cNvPr>
          <p:cNvSpPr txBox="1"/>
          <p:nvPr/>
        </p:nvSpPr>
        <p:spPr>
          <a:xfrm>
            <a:off x="-36512" y="5562600"/>
            <a:ext cx="659155" cy="369332"/>
          </a:xfrm>
          <a:prstGeom prst="rect">
            <a:avLst/>
          </a:prstGeom>
          <a:noFill/>
        </p:spPr>
        <p:txBody>
          <a:bodyPr wrap="none" rtlCol="0">
            <a:spAutoFit/>
          </a:bodyPr>
          <a:lstStyle/>
          <a:p>
            <a:r>
              <a:rPr lang="en-US" dirty="0"/>
              <a:t>MB2</a:t>
            </a:r>
            <a:endParaRPr lang="en-SE" dirty="0"/>
          </a:p>
        </p:txBody>
      </p:sp>
      <p:sp>
        <p:nvSpPr>
          <p:cNvPr id="11" name="TextBox 10">
            <a:extLst>
              <a:ext uri="{FF2B5EF4-FFF2-40B4-BE49-F238E27FC236}">
                <a16:creationId xmlns:a16="http://schemas.microsoft.com/office/drawing/2014/main" id="{D663CE9E-ABF5-4973-A482-AE7D9CBE5061}"/>
              </a:ext>
            </a:extLst>
          </p:cNvPr>
          <p:cNvSpPr txBox="1"/>
          <p:nvPr/>
        </p:nvSpPr>
        <p:spPr>
          <a:xfrm>
            <a:off x="-36512" y="6282940"/>
            <a:ext cx="659155" cy="369332"/>
          </a:xfrm>
          <a:prstGeom prst="rect">
            <a:avLst/>
          </a:prstGeom>
          <a:noFill/>
        </p:spPr>
        <p:txBody>
          <a:bodyPr wrap="none" rtlCol="0">
            <a:spAutoFit/>
          </a:bodyPr>
          <a:lstStyle/>
          <a:p>
            <a:r>
              <a:rPr lang="en-US" dirty="0"/>
              <a:t>MB3</a:t>
            </a:r>
            <a:endParaRPr lang="en-SE" dirty="0"/>
          </a:p>
        </p:txBody>
      </p:sp>
    </p:spTree>
    <p:extLst>
      <p:ext uri="{BB962C8B-B14F-4D97-AF65-F5344CB8AC3E}">
        <p14:creationId xmlns:p14="http://schemas.microsoft.com/office/powerpoint/2010/main" val="1802621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3F33-8B6C-4C8D-AD7C-0A411A880289}"/>
              </a:ext>
            </a:extLst>
          </p:cNvPr>
          <p:cNvSpPr>
            <a:spLocks noGrp="1"/>
          </p:cNvSpPr>
          <p:nvPr>
            <p:ph type="title"/>
          </p:nvPr>
        </p:nvSpPr>
        <p:spPr/>
        <p:txBody>
          <a:bodyPr/>
          <a:lstStyle/>
          <a:p>
            <a:r>
              <a:rPr lang="en-US" sz="3600" dirty="0"/>
              <a:t>ImageNet Large Scale Visual Recognition Challenge</a:t>
            </a:r>
            <a:endParaRPr lang="en-SE" sz="3600" dirty="0"/>
          </a:p>
        </p:txBody>
      </p:sp>
      <p:sp>
        <p:nvSpPr>
          <p:cNvPr id="3" name="Content Placeholder 2">
            <a:extLst>
              <a:ext uri="{FF2B5EF4-FFF2-40B4-BE49-F238E27FC236}">
                <a16:creationId xmlns:a16="http://schemas.microsoft.com/office/drawing/2014/main" id="{6F258C21-D79A-41C2-87FF-1878D41D5DCB}"/>
              </a:ext>
            </a:extLst>
          </p:cNvPr>
          <p:cNvSpPr>
            <a:spLocks noGrp="1"/>
          </p:cNvSpPr>
          <p:nvPr>
            <p:ph idx="1"/>
          </p:nvPr>
        </p:nvSpPr>
        <p:spPr/>
        <p:txBody>
          <a:bodyPr/>
          <a:lstStyle/>
          <a:p>
            <a:r>
              <a:rPr lang="en-US" dirty="0"/>
              <a:t>1,000 object classes, 1.4 M labeled images</a:t>
            </a:r>
            <a:endParaRPr lang="en-SE" dirty="0"/>
          </a:p>
        </p:txBody>
      </p:sp>
      <p:sp>
        <p:nvSpPr>
          <p:cNvPr id="4" name="Slide Number Placeholder 3">
            <a:extLst>
              <a:ext uri="{FF2B5EF4-FFF2-40B4-BE49-F238E27FC236}">
                <a16:creationId xmlns:a16="http://schemas.microsoft.com/office/drawing/2014/main" id="{B0AB00E9-6ADB-4A4F-A9D3-E164277A922E}"/>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pic>
        <p:nvPicPr>
          <p:cNvPr id="6" name="Picture 5">
            <a:extLst>
              <a:ext uri="{FF2B5EF4-FFF2-40B4-BE49-F238E27FC236}">
                <a16:creationId xmlns:a16="http://schemas.microsoft.com/office/drawing/2014/main" id="{751885CA-424E-4D18-824E-45FE8DE53BA9}"/>
              </a:ext>
            </a:extLst>
          </p:cNvPr>
          <p:cNvPicPr>
            <a:picLocks noChangeAspect="1"/>
          </p:cNvPicPr>
          <p:nvPr/>
        </p:nvPicPr>
        <p:blipFill>
          <a:blip r:embed="rId2"/>
          <a:stretch>
            <a:fillRect/>
          </a:stretch>
        </p:blipFill>
        <p:spPr>
          <a:xfrm>
            <a:off x="-13235" y="2672892"/>
            <a:ext cx="9144000" cy="4117947"/>
          </a:xfrm>
          <a:prstGeom prst="rect">
            <a:avLst/>
          </a:prstGeom>
        </p:spPr>
      </p:pic>
      <p:sp>
        <p:nvSpPr>
          <p:cNvPr id="7" name="object 6">
            <a:extLst>
              <a:ext uri="{FF2B5EF4-FFF2-40B4-BE49-F238E27FC236}">
                <a16:creationId xmlns:a16="http://schemas.microsoft.com/office/drawing/2014/main" id="{9C59F27D-C8A3-48A4-88CC-65B6D6DC5422}"/>
              </a:ext>
            </a:extLst>
          </p:cNvPr>
          <p:cNvSpPr/>
          <p:nvPr/>
        </p:nvSpPr>
        <p:spPr>
          <a:xfrm>
            <a:off x="5347587" y="2356434"/>
            <a:ext cx="3720213" cy="20882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80119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B2C6-F025-43AC-8C7E-CB6AFD1FBD60}"/>
              </a:ext>
            </a:extLst>
          </p:cNvPr>
          <p:cNvSpPr>
            <a:spLocks noGrp="1"/>
          </p:cNvSpPr>
          <p:nvPr>
            <p:ph type="title"/>
          </p:nvPr>
        </p:nvSpPr>
        <p:spPr/>
        <p:txBody>
          <a:bodyPr/>
          <a:lstStyle/>
          <a:p>
            <a:r>
              <a:rPr lang="en-US" altLang="zh-CN" dirty="0"/>
              <a:t>CNN </a:t>
            </a:r>
            <a:r>
              <a:rPr lang="en-US" b="0" i="0" dirty="0">
                <a:solidFill>
                  <a:srgbClr val="000000"/>
                </a:solidFill>
                <a:effectLst/>
                <a:latin typeface="Roboto"/>
              </a:rPr>
              <a:t>Layer Patterns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F3A198-8F92-414D-8311-CAF6D2002F8E}"/>
                  </a:ext>
                </a:extLst>
              </p:cNvPr>
              <p:cNvSpPr>
                <a:spLocks noGrp="1"/>
              </p:cNvSpPr>
              <p:nvPr>
                <p:ph idx="1"/>
              </p:nvPr>
            </p:nvSpPr>
            <p:spPr>
              <a:xfrm>
                <a:off x="251520" y="1052737"/>
                <a:ext cx="8435280" cy="3126290"/>
              </a:xfrm>
            </p:spPr>
            <p:txBody>
              <a:bodyPr>
                <a:normAutofit fontScale="47500" lnSpcReduction="20000"/>
              </a:bodyPr>
              <a:lstStyle/>
              <a:p>
                <a:r>
                  <a:rPr lang="en-US" dirty="0"/>
                  <a:t>A typical CNN architecture looks like: </a:t>
                </a:r>
                <a:r>
                  <a:rPr lang="en-US" b="0" i="0" dirty="0">
                    <a:solidFill>
                      <a:srgbClr val="000000"/>
                    </a:solidFill>
                    <a:effectLst/>
                    <a:latin typeface="Courier New" panose="02070309020205020404" pitchFamily="49" charset="0"/>
                  </a:rPr>
                  <a:t>INPUT-&gt;[[CONV-&gt;RELU]*N-&gt;POOL?]*M-&gt;[FC-&gt;RELU]*K-&gt;FC </a:t>
                </a:r>
              </a:p>
              <a:p>
                <a:pPr lvl="1"/>
                <a:r>
                  <a:rPr lang="en-US" dirty="0"/>
                  <a:t>where </a:t>
                </a:r>
                <a:r>
                  <a:rPr lang="en-US" b="0" i="0" dirty="0">
                    <a:solidFill>
                      <a:srgbClr val="000000"/>
                    </a:solidFill>
                    <a:effectLst/>
                    <a:latin typeface="Courier New" panose="02070309020205020404" pitchFamily="49" charset="0"/>
                  </a:rPr>
                  <a:t>*</a:t>
                </a:r>
                <a:r>
                  <a:rPr lang="en-US" dirty="0"/>
                  <a:t> indicates repetition, and </a:t>
                </a:r>
                <a:r>
                  <a:rPr lang="en-US" b="0" i="0" dirty="0">
                    <a:solidFill>
                      <a:srgbClr val="000000"/>
                    </a:solidFill>
                    <a:effectLst/>
                    <a:latin typeface="Courier New" panose="02070309020205020404" pitchFamily="49" charset="0"/>
                  </a:rPr>
                  <a:t>POOL?</a:t>
                </a:r>
                <a:r>
                  <a:rPr lang="en-US" dirty="0"/>
                  <a:t> indicates an optional pooling layer. </a:t>
                </a:r>
                <a14:m>
                  <m:oMath xmlns:m="http://schemas.openxmlformats.org/officeDocument/2006/math">
                    <m:r>
                      <a:rPr lang="en-US" i="1" dirty="0" smtClean="0">
                        <a:latin typeface="Cambria Math" panose="02040503050406030204" pitchFamily="18" charset="0"/>
                      </a:rPr>
                      <m:t>𝑁</m:t>
                    </m:r>
                    <m:r>
                      <a:rPr lang="en-US"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 (usually </a:t>
                </a:r>
                <a14:m>
                  <m:oMath xmlns:m="http://schemas.openxmlformats.org/officeDocument/2006/math">
                    <m:r>
                      <a:rPr lang="en-US" i="1" dirty="0" smtClean="0">
                        <a:latin typeface="Cambria Math" panose="02040503050406030204" pitchFamily="18" charset="0"/>
                      </a:rPr>
                      <m:t>𝑁</m:t>
                    </m:r>
                    <m:r>
                      <a:rPr lang="en-US" b="0" i="1" dirty="0" smtClean="0">
                        <a:latin typeface="Cambria Math" panose="02040503050406030204" pitchFamily="18" charset="0"/>
                      </a:rPr>
                      <m:t>≤3</m:t>
                    </m:r>
                  </m:oMath>
                </a14:m>
                <a:r>
                  <a:rPr lang="en-US" dirty="0"/>
                  <a:t>), </a:t>
                </a:r>
                <a14:m>
                  <m:oMath xmlns:m="http://schemas.openxmlformats.org/officeDocument/2006/math">
                    <m:r>
                      <a:rPr lang="en-US" i="1" dirty="0" smtClean="0">
                        <a:latin typeface="Cambria Math" panose="02040503050406030204" pitchFamily="18" charset="0"/>
                      </a:rPr>
                      <m:t>𝑀</m:t>
                    </m:r>
                    <m:r>
                      <a:rPr lang="en-US" b="0" i="1" dirty="0" smtClean="0">
                        <a:latin typeface="Cambria Math" panose="02040503050406030204" pitchFamily="18" charset="0"/>
                      </a:rPr>
                      <m:t>≥0</m:t>
                    </m:r>
                  </m:oMath>
                </a14:m>
                <a:r>
                  <a:rPr lang="en-US" dirty="0"/>
                  <a:t>, </a:t>
                </a:r>
                <a14:m>
                  <m:oMath xmlns:m="http://schemas.openxmlformats.org/officeDocument/2006/math">
                    <m:r>
                      <a:rPr lang="en-US" i="1" dirty="0" smtClean="0">
                        <a:latin typeface="Cambria Math" panose="02040503050406030204" pitchFamily="18" charset="0"/>
                      </a:rPr>
                      <m:t>𝐾</m:t>
                    </m:r>
                    <m:r>
                      <a:rPr lang="en-US" b="0" i="1" dirty="0" smtClean="0">
                        <a:latin typeface="Cambria Math" panose="02040503050406030204" pitchFamily="18" charset="0"/>
                      </a:rPr>
                      <m:t>≥0</m:t>
                    </m:r>
                  </m:oMath>
                </a14:m>
                <a:r>
                  <a:rPr lang="en-US" dirty="0"/>
                  <a:t> (and usually </a:t>
                </a:r>
                <a14:m>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&lt;3</m:t>
                    </m:r>
                  </m:oMath>
                </a14:m>
                <a:r>
                  <a:rPr lang="en-US" dirty="0"/>
                  <a:t>)</a:t>
                </a:r>
              </a:p>
              <a:p>
                <a:r>
                  <a:rPr lang="en-US" dirty="0"/>
                  <a:t>Some common architectures:</a:t>
                </a:r>
              </a:p>
              <a:p>
                <a:pPr lvl="1"/>
                <a:r>
                  <a:rPr lang="en-US" sz="3200" dirty="0">
                    <a:solidFill>
                      <a:srgbClr val="000000"/>
                    </a:solidFill>
                    <a:latin typeface="Courier New" panose="02070309020205020404" pitchFamily="49" charset="0"/>
                    <a:ea typeface="+mn-ea"/>
                    <a:cs typeface="+mn-cs"/>
                  </a:rPr>
                  <a:t>INPUT-&gt;FC</a:t>
                </a:r>
                <a:r>
                  <a:rPr lang="en-US" dirty="0"/>
                  <a:t>, implements a linear classifier. Here N = M = K = 0.</a:t>
                </a:r>
              </a:p>
              <a:p>
                <a:pPr lvl="1"/>
                <a:r>
                  <a:rPr lang="en-US" sz="3200" dirty="0">
                    <a:solidFill>
                      <a:srgbClr val="000000"/>
                    </a:solidFill>
                    <a:latin typeface="Courier New" panose="02070309020205020404" pitchFamily="49" charset="0"/>
                    <a:ea typeface="+mn-ea"/>
                    <a:cs typeface="+mn-cs"/>
                  </a:rPr>
                  <a:t>INPUT-&gt;CONV-&gt;RELU-&gt;FC</a:t>
                </a:r>
              </a:p>
              <a:p>
                <a:pPr lvl="1"/>
                <a:r>
                  <a:rPr lang="en-US" sz="3200" dirty="0">
                    <a:solidFill>
                      <a:srgbClr val="000000"/>
                    </a:solidFill>
                    <a:latin typeface="Courier New" panose="02070309020205020404" pitchFamily="49" charset="0"/>
                    <a:ea typeface="+mn-ea"/>
                    <a:cs typeface="+mn-cs"/>
                  </a:rPr>
                  <a:t>INPUT-&gt;[CONV-&gt;RELU-&gt;POOL]*2-&gt;FC-&gt;RELU-&gt;FC </a:t>
                </a:r>
                <a:r>
                  <a:rPr lang="en-US" dirty="0"/>
                  <a:t>(fig below). There is a single CONV layer between every POOL layer.</a:t>
                </a:r>
              </a:p>
              <a:p>
                <a:pPr lvl="1"/>
                <a:r>
                  <a:rPr lang="en-US" sz="3200" dirty="0">
                    <a:solidFill>
                      <a:srgbClr val="000000"/>
                    </a:solidFill>
                    <a:latin typeface="Courier New" panose="02070309020205020404" pitchFamily="49" charset="0"/>
                    <a:ea typeface="+mn-ea"/>
                    <a:cs typeface="+mn-cs"/>
                  </a:rPr>
                  <a:t>INPUT-&gt;[CONV-&gt;RELU-&gt;CONV-&gt;RELU-&gt;POOL]*3-&gt;[FC-&gt;RELU]*2-&gt;FC </a:t>
                </a:r>
                <a:r>
                  <a:rPr lang="en-US" dirty="0"/>
                  <a:t>There are two </a:t>
                </a:r>
                <a:r>
                  <a:rPr lang="en-US" sz="3200" dirty="0">
                    <a:solidFill>
                      <a:srgbClr val="000000"/>
                    </a:solidFill>
                    <a:latin typeface="Courier New" panose="02070309020205020404" pitchFamily="49" charset="0"/>
                    <a:ea typeface="+mn-ea"/>
                    <a:cs typeface="+mn-cs"/>
                  </a:rPr>
                  <a:t>CONV</a:t>
                </a:r>
                <a:r>
                  <a:rPr lang="en-US" dirty="0"/>
                  <a:t> layers stacked before every </a:t>
                </a:r>
                <a:r>
                  <a:rPr lang="en-US" sz="3200" dirty="0">
                    <a:solidFill>
                      <a:srgbClr val="000000"/>
                    </a:solidFill>
                    <a:latin typeface="Courier New" panose="02070309020205020404" pitchFamily="49" charset="0"/>
                    <a:ea typeface="+mn-ea"/>
                    <a:cs typeface="+mn-cs"/>
                  </a:rPr>
                  <a:t>POOL</a:t>
                </a:r>
                <a:r>
                  <a:rPr lang="en-US" dirty="0"/>
                  <a:t> layer, e.g</a:t>
                </a:r>
                <a:r>
                  <a:rPr lang="en-US"/>
                  <a:t>., two </a:t>
                </a:r>
                <a:r>
                  <a:rPr lang="en-US" dirty="0"/>
                  <a:t>stacked </a:t>
                </a:r>
                <a14:m>
                  <m:oMath xmlns:m="http://schemas.openxmlformats.org/officeDocument/2006/math">
                    <m:r>
                      <a:rPr lang="en-US" b="0" i="1" smtClean="0">
                        <a:latin typeface="Cambria Math" panose="02040503050406030204" pitchFamily="18" charset="0"/>
                      </a:rPr>
                      <m:t>3×3</m:t>
                    </m:r>
                  </m:oMath>
                </a14:m>
                <a:r>
                  <a:rPr lang="en-US" dirty="0"/>
                  <a:t> CONV Layers. This is generally a good idea for larger and deeper networks, because multiple stacked </a:t>
                </a:r>
                <a:r>
                  <a:rPr lang="en-US" sz="3200" dirty="0">
                    <a:solidFill>
                      <a:srgbClr val="000000"/>
                    </a:solidFill>
                    <a:latin typeface="Courier New" panose="02070309020205020404" pitchFamily="49" charset="0"/>
                    <a:ea typeface="+mn-ea"/>
                    <a:cs typeface="+mn-cs"/>
                  </a:rPr>
                  <a:t>CONV</a:t>
                </a:r>
                <a:r>
                  <a:rPr lang="en-US" dirty="0"/>
                  <a:t> layers can develop more complex features of the input volume before the destructive pooling operation.</a:t>
                </a:r>
              </a:p>
              <a:p>
                <a:endParaRPr lang="en-US" dirty="0"/>
              </a:p>
              <a:p>
                <a:pPr lvl="1"/>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6CF3A198-8F92-414D-8311-CAF6D2002F8E}"/>
                  </a:ext>
                </a:extLst>
              </p:cNvPr>
              <p:cNvSpPr>
                <a:spLocks noGrp="1" noRot="1" noChangeAspect="1" noMove="1" noResize="1" noEditPoints="1" noAdjustHandles="1" noChangeArrowheads="1" noChangeShapeType="1" noTextEdit="1"/>
              </p:cNvSpPr>
              <p:nvPr>
                <p:ph idx="1"/>
              </p:nvPr>
            </p:nvSpPr>
            <p:spPr>
              <a:xfrm>
                <a:off x="251520" y="1052737"/>
                <a:ext cx="8435280" cy="3126290"/>
              </a:xfrm>
              <a:blipFill>
                <a:blip r:embed="rId3"/>
                <a:stretch>
                  <a:fillRect l="-217" t="-194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E6D7844-9F66-4682-8CAC-FCEFA06715A2}"/>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a:p>
        </p:txBody>
      </p:sp>
      <p:pic>
        <p:nvPicPr>
          <p:cNvPr id="5122" name="Picture 2">
            <a:extLst>
              <a:ext uri="{FF2B5EF4-FFF2-40B4-BE49-F238E27FC236}">
                <a16:creationId xmlns:a16="http://schemas.microsoft.com/office/drawing/2014/main" id="{AF6369C0-CF33-4F17-9411-8908B0A90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90883"/>
            <a:ext cx="8535299" cy="28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021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E557-8885-4524-97B8-9B268C65DAA5}"/>
              </a:ext>
            </a:extLst>
          </p:cNvPr>
          <p:cNvSpPr>
            <a:spLocks noGrp="1"/>
          </p:cNvSpPr>
          <p:nvPr>
            <p:ph type="title"/>
          </p:nvPr>
        </p:nvSpPr>
        <p:spPr/>
        <p:txBody>
          <a:bodyPr/>
          <a:lstStyle/>
          <a:p>
            <a:r>
              <a:rPr lang="en-US" dirty="0"/>
              <a:t>Layer Sizing Rules-of-Thumb</a:t>
            </a:r>
            <a:endParaRPr lang="en-SE" dirty="0"/>
          </a:p>
        </p:txBody>
      </p:sp>
      <p:sp>
        <p:nvSpPr>
          <p:cNvPr id="3" name="Content Placeholder 2">
            <a:extLst>
              <a:ext uri="{FF2B5EF4-FFF2-40B4-BE49-F238E27FC236}">
                <a16:creationId xmlns:a16="http://schemas.microsoft.com/office/drawing/2014/main" id="{CF87DF58-983A-4421-ABDD-E0208E704AA4}"/>
              </a:ext>
            </a:extLst>
          </p:cNvPr>
          <p:cNvSpPr>
            <a:spLocks noGrp="1"/>
          </p:cNvSpPr>
          <p:nvPr>
            <p:ph idx="1"/>
          </p:nvPr>
        </p:nvSpPr>
        <p:spPr>
          <a:xfrm>
            <a:off x="457200" y="1295400"/>
            <a:ext cx="8229600" cy="5479110"/>
          </a:xfrm>
        </p:spPr>
        <p:txBody>
          <a:bodyPr>
            <a:normAutofit fontScale="47500" lnSpcReduction="20000"/>
          </a:bodyPr>
          <a:lstStyle/>
          <a:p>
            <a:r>
              <a:rPr lang="en-US" dirty="0"/>
              <a:t>The input layer (that contains the image) should be divisible by 2 many times. Common numbers include 32 (e.g. CIFAR-10), 64, 96 (e.g. STL-10), or 224 (e.g. ImageNet), 384, and 512.</a:t>
            </a:r>
          </a:p>
          <a:p>
            <a:r>
              <a:rPr lang="en-US" dirty="0"/>
              <a:t>The CONV layers should use small filters (e.g. 3x3 or at most 5x5), stride S=1. The input volume should have “same padding”, i.e., the conv layer does not alter the spatial size of the input. For any F, pad P=(F−1)/2 preserves the input size, e.g., when F=3, P=1; when F=5, P=2. This means the </a:t>
            </a:r>
            <a:r>
              <a:rPr lang="en-US" b="0" i="0" dirty="0">
                <a:solidFill>
                  <a:srgbClr val="000000"/>
                </a:solidFill>
                <a:effectLst/>
                <a:latin typeface="Roboto"/>
              </a:rPr>
              <a:t>CONV layers only transform the input volume depth-wise, but do not perform </a:t>
            </a:r>
            <a:r>
              <a:rPr lang="en-US" b="0" i="0" dirty="0" err="1">
                <a:solidFill>
                  <a:srgbClr val="000000"/>
                </a:solidFill>
                <a:effectLst/>
                <a:latin typeface="Roboto"/>
              </a:rPr>
              <a:t>downsam</a:t>
            </a:r>
            <a:r>
              <a:rPr lang="en-US" dirty="0" err="1">
                <a:solidFill>
                  <a:srgbClr val="000000"/>
                </a:solidFill>
                <a:latin typeface="Roboto"/>
              </a:rPr>
              <a:t>pling</a:t>
            </a:r>
            <a:r>
              <a:rPr lang="en-US" b="0" i="0" dirty="0">
                <a:solidFill>
                  <a:srgbClr val="000000"/>
                </a:solidFill>
                <a:effectLst/>
                <a:latin typeface="Roboto"/>
              </a:rPr>
              <a:t>. (c.f. </a:t>
            </a:r>
            <a:r>
              <a:rPr lang="en-US" sz="3200" dirty="0"/>
              <a:t>CONV</a:t>
            </a:r>
            <a:r>
              <a:rPr lang="en-US" dirty="0"/>
              <a:t> Example 3 and </a:t>
            </a:r>
            <a:r>
              <a:rPr lang="en-US" dirty="0" err="1"/>
              <a:t>VGGNet</a:t>
            </a:r>
            <a:r>
              <a:rPr lang="en-US" b="0" i="0" dirty="0">
                <a:solidFill>
                  <a:srgbClr val="000000"/>
                </a:solidFill>
                <a:effectLst/>
                <a:latin typeface="Roboto"/>
              </a:rPr>
              <a:t>).</a:t>
            </a:r>
            <a:endParaRPr lang="en-US" dirty="0"/>
          </a:p>
          <a:p>
            <a:r>
              <a:rPr lang="en-US" dirty="0"/>
              <a:t>The POOL layers are in charge of </a:t>
            </a:r>
            <a:r>
              <a:rPr lang="en-US" dirty="0" err="1"/>
              <a:t>downsampling</a:t>
            </a:r>
            <a:r>
              <a:rPr lang="en-US" dirty="0"/>
              <a:t> the spatial dimensions of the input. The most common setting is to use max-pooling with 2x2 receptive fields (F=2), with stride of 2 (S=2). A less common setting is to use F=3, S=2. It is uncommon to see receptive field sizes for max pooling that are larger than 3, because the pooling is then too lossy and aggressive. </a:t>
            </a:r>
          </a:p>
          <a:p>
            <a:r>
              <a:rPr lang="en-US" b="0" i="0" dirty="0">
                <a:solidFill>
                  <a:srgbClr val="000000"/>
                </a:solidFill>
                <a:effectLst/>
                <a:latin typeface="Roboto"/>
              </a:rPr>
              <a:t>In some cases (especially in early layers), the memory size can build up very quickly with the rules of thumb presented above. For example, filtering a 224x224x3 image with three 3x3 CONV layers with 64 filters each and padding 1 would create 3 activation volumes, each with size 224x224x64. This amounts to a total of about 10 million activations, or 72MB of memory (per image, for both activations and gradients). Since GPUs are often bottlenecked by memory, it may be necessary to compromise. In practice, make the compromise at only the first CONV layer </a:t>
            </a:r>
            <a:r>
              <a:rPr lang="en-US" dirty="0"/>
              <a:t>that is looking at the input image</a:t>
            </a:r>
            <a:r>
              <a:rPr lang="en-US" b="0" i="0" dirty="0">
                <a:solidFill>
                  <a:srgbClr val="000000"/>
                </a:solidFill>
                <a:effectLst/>
                <a:latin typeface="Roboto"/>
              </a:rPr>
              <a:t>. For example, </a:t>
            </a:r>
            <a:r>
              <a:rPr lang="en-US" b="0" i="0" dirty="0" err="1">
                <a:solidFill>
                  <a:srgbClr val="000000"/>
                </a:solidFill>
                <a:effectLst/>
                <a:latin typeface="Roboto"/>
              </a:rPr>
              <a:t>AlexNet</a:t>
            </a:r>
            <a:r>
              <a:rPr lang="en-US" b="0" i="0" dirty="0">
                <a:solidFill>
                  <a:srgbClr val="000000"/>
                </a:solidFill>
                <a:effectLst/>
                <a:latin typeface="Roboto"/>
              </a:rPr>
              <a:t> uses filter size of 11x11 and stride of 4 in the first CONV layer.</a:t>
            </a:r>
            <a:endParaRPr lang="en-SE" dirty="0"/>
          </a:p>
        </p:txBody>
      </p:sp>
      <p:sp>
        <p:nvSpPr>
          <p:cNvPr id="4" name="Slide Number Placeholder 3">
            <a:extLst>
              <a:ext uri="{FF2B5EF4-FFF2-40B4-BE49-F238E27FC236}">
                <a16:creationId xmlns:a16="http://schemas.microsoft.com/office/drawing/2014/main" id="{7E4B659C-D9C8-46A7-841E-1554A0566A9B}"/>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a:p>
        </p:txBody>
      </p:sp>
    </p:spTree>
    <p:extLst>
      <p:ext uri="{BB962C8B-B14F-4D97-AF65-F5344CB8AC3E}">
        <p14:creationId xmlns:p14="http://schemas.microsoft.com/office/powerpoint/2010/main" val="1961555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60E1-FD7F-4EFB-A7AF-F3A05AFC49DA}"/>
              </a:ext>
            </a:extLst>
          </p:cNvPr>
          <p:cNvSpPr>
            <a:spLocks noGrp="1"/>
          </p:cNvSpPr>
          <p:nvPr>
            <p:ph type="title"/>
          </p:nvPr>
        </p:nvSpPr>
        <p:spPr/>
        <p:txBody>
          <a:bodyPr/>
          <a:lstStyle/>
          <a:p>
            <a:r>
              <a:rPr lang="en-US" dirty="0"/>
              <a:t>Memory Size Considerations</a:t>
            </a:r>
            <a:endParaRPr lang="en-SE" dirty="0"/>
          </a:p>
        </p:txBody>
      </p:sp>
      <p:sp>
        <p:nvSpPr>
          <p:cNvPr id="3" name="Content Placeholder 2">
            <a:extLst>
              <a:ext uri="{FF2B5EF4-FFF2-40B4-BE49-F238E27FC236}">
                <a16:creationId xmlns:a16="http://schemas.microsoft.com/office/drawing/2014/main" id="{6497E40C-F83E-40E7-9C6D-82E6EEB62DAD}"/>
              </a:ext>
            </a:extLst>
          </p:cNvPr>
          <p:cNvSpPr>
            <a:spLocks noGrp="1"/>
          </p:cNvSpPr>
          <p:nvPr>
            <p:ph idx="1"/>
          </p:nvPr>
        </p:nvSpPr>
        <p:spPr>
          <a:xfrm>
            <a:off x="457200" y="1295400"/>
            <a:ext cx="8229600" cy="5287962"/>
          </a:xfrm>
        </p:spPr>
        <p:txBody>
          <a:bodyPr>
            <a:normAutofit fontScale="77500" lnSpcReduction="20000"/>
          </a:bodyPr>
          <a:lstStyle/>
          <a:p>
            <a:r>
              <a:rPr lang="en-US" dirty="0"/>
              <a:t>From the intermediate volume sizes: </a:t>
            </a:r>
          </a:p>
          <a:p>
            <a:pPr lvl="1"/>
            <a:r>
              <a:rPr lang="en-US" dirty="0"/>
              <a:t>These are the raw number of activations at every layer of the CNN, and also their gradients (of equal size). Usually, most of the activations are on the earlier CONV layers of a CNN. These are kept around because they are needed for backpropagation during training, but for inference, we can store only the current activations at the current layer and discarding the activations from previous layers.</a:t>
            </a:r>
          </a:p>
          <a:p>
            <a:r>
              <a:rPr lang="en-US" dirty="0"/>
              <a:t>From the parameter sizes: </a:t>
            </a:r>
          </a:p>
          <a:p>
            <a:pPr lvl="1"/>
            <a:r>
              <a:rPr lang="en-US" dirty="0"/>
              <a:t>These are the weights and biases, and their gradients during backprop, and also a step cache if the optimization is using momentum, </a:t>
            </a:r>
            <a:r>
              <a:rPr lang="en-US" dirty="0" err="1"/>
              <a:t>Adagrad</a:t>
            </a:r>
            <a:r>
              <a:rPr lang="en-US" dirty="0"/>
              <a:t>, or </a:t>
            </a:r>
            <a:r>
              <a:rPr lang="en-US" dirty="0" err="1"/>
              <a:t>RMSProp</a:t>
            </a:r>
            <a:r>
              <a:rPr lang="en-US" dirty="0"/>
              <a:t>. Therefore, the memory to store the parameter vector alone usually should be multiplied by a factor of at least 3 or so.</a:t>
            </a:r>
          </a:p>
          <a:p>
            <a:r>
              <a:rPr lang="en-US" dirty="0"/>
              <a:t>Each number may need 4 B storage space for floating point, 8 B for double, or 1 B or smaller for optimized fixed-point implementations.</a:t>
            </a:r>
            <a:endParaRPr lang="en-SE" dirty="0"/>
          </a:p>
        </p:txBody>
      </p:sp>
      <p:sp>
        <p:nvSpPr>
          <p:cNvPr id="4" name="Slide Number Placeholder 3">
            <a:extLst>
              <a:ext uri="{FF2B5EF4-FFF2-40B4-BE49-F238E27FC236}">
                <a16:creationId xmlns:a16="http://schemas.microsoft.com/office/drawing/2014/main" id="{04724DEC-34F7-4D17-95AF-92429B8A12E1}"/>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spTree>
    <p:extLst>
      <p:ext uri="{BB962C8B-B14F-4D97-AF65-F5344CB8AC3E}">
        <p14:creationId xmlns:p14="http://schemas.microsoft.com/office/powerpoint/2010/main" val="3915967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299A-EE81-46DA-B4A9-B09865FCB532}"/>
              </a:ext>
            </a:extLst>
          </p:cNvPr>
          <p:cNvSpPr>
            <a:spLocks noGrp="1"/>
          </p:cNvSpPr>
          <p:nvPr>
            <p:ph type="title"/>
          </p:nvPr>
        </p:nvSpPr>
        <p:spPr/>
        <p:txBody>
          <a:bodyPr/>
          <a:lstStyle/>
          <a:p>
            <a:r>
              <a:rPr lang="en-US" dirty="0"/>
              <a:t>Transfer Learning</a:t>
            </a:r>
            <a:endParaRPr lang="en-SE" dirty="0"/>
          </a:p>
        </p:txBody>
      </p:sp>
      <p:sp>
        <p:nvSpPr>
          <p:cNvPr id="3" name="Content Placeholder 2">
            <a:extLst>
              <a:ext uri="{FF2B5EF4-FFF2-40B4-BE49-F238E27FC236}">
                <a16:creationId xmlns:a16="http://schemas.microsoft.com/office/drawing/2014/main" id="{BCEB2AD4-F3C9-4225-AA1E-9A3CB8BDA48F}"/>
              </a:ext>
            </a:extLst>
          </p:cNvPr>
          <p:cNvSpPr>
            <a:spLocks noGrp="1"/>
          </p:cNvSpPr>
          <p:nvPr>
            <p:ph idx="1"/>
          </p:nvPr>
        </p:nvSpPr>
        <p:spPr>
          <a:xfrm>
            <a:off x="477941" y="1026243"/>
            <a:ext cx="8229600" cy="3448594"/>
          </a:xfrm>
        </p:spPr>
        <p:txBody>
          <a:bodyPr>
            <a:normAutofit fontScale="62500" lnSpcReduction="20000"/>
          </a:bodyPr>
          <a:lstStyle/>
          <a:p>
            <a:r>
              <a:rPr lang="en-US" dirty="0"/>
              <a:t>Instead of training your CNN from scratch, start from a pre-trained CNN (e.g., </a:t>
            </a:r>
            <a:r>
              <a:rPr lang="en-US" dirty="0" err="1"/>
              <a:t>ResNet</a:t>
            </a:r>
            <a:r>
              <a:rPr lang="en-US" dirty="0"/>
              <a:t>) and fine-tune it for your task</a:t>
            </a:r>
          </a:p>
          <a:p>
            <a:r>
              <a:rPr lang="en-US" dirty="0"/>
              <a:t>First, replace SoftMax layer (classification head) with your own</a:t>
            </a:r>
          </a:p>
          <a:p>
            <a:r>
              <a:rPr lang="en-US" dirty="0"/>
              <a:t>Next, train the CNN while keeping </a:t>
            </a:r>
            <a:r>
              <a:rPr lang="en-US"/>
              <a:t>parameters frozen for</a:t>
            </a:r>
            <a:endParaRPr lang="en-US" dirty="0"/>
          </a:p>
          <a:p>
            <a:pPr lvl="1"/>
            <a:r>
              <a:rPr lang="en-US" dirty="0"/>
              <a:t>all CONV layers and only train the SoftMax layer</a:t>
            </a:r>
          </a:p>
          <a:p>
            <a:pPr lvl="1"/>
            <a:r>
              <a:rPr lang="en-US" dirty="0"/>
              <a:t>or part of the earlier CONV layers close to the input layer (since earlier layers extract lower-level features that are more likely to be common among different tasks)</a:t>
            </a:r>
          </a:p>
          <a:p>
            <a:pPr lvl="1"/>
            <a:r>
              <a:rPr lang="en-US" dirty="0"/>
              <a:t>or none of the layers</a:t>
            </a:r>
          </a:p>
          <a:p>
            <a:pPr lvl="1"/>
            <a:r>
              <a:rPr lang="en-US" dirty="0"/>
              <a:t>The decision depends on how much training data you have, and how similar your task is to that of the pre-trained CNN</a:t>
            </a:r>
            <a:endParaRPr lang="en-SE" dirty="0"/>
          </a:p>
        </p:txBody>
      </p:sp>
      <p:sp>
        <p:nvSpPr>
          <p:cNvPr id="4" name="Slide Number Placeholder 3">
            <a:extLst>
              <a:ext uri="{FF2B5EF4-FFF2-40B4-BE49-F238E27FC236}">
                <a16:creationId xmlns:a16="http://schemas.microsoft.com/office/drawing/2014/main" id="{EDDAAA1B-D807-4595-83D9-223A346CD13D}"/>
              </a:ext>
            </a:extLst>
          </p:cNvPr>
          <p:cNvSpPr>
            <a:spLocks noGrp="1"/>
          </p:cNvSpPr>
          <p:nvPr>
            <p:ph type="sldNum" sz="quarter" idx="12"/>
          </p:nvPr>
        </p:nvSpPr>
        <p:spPr/>
        <p:txBody>
          <a:bodyPr/>
          <a:lstStyle/>
          <a:p>
            <a:pPr>
              <a:defRPr/>
            </a:pPr>
            <a:fld id="{F57F456A-00AF-44E6-8D70-638C0D0130FF}" type="slidenum">
              <a:rPr lang="en-US" altLang="zh-CN" smtClean="0"/>
              <a:pPr>
                <a:defRPr/>
              </a:pPr>
              <a:t>78</a:t>
            </a:fld>
            <a:endParaRPr lang="en-US" altLang="zh-CN"/>
          </a:p>
        </p:txBody>
      </p:sp>
      <p:pic>
        <p:nvPicPr>
          <p:cNvPr id="5" name="Picture 2">
            <a:extLst>
              <a:ext uri="{FF2B5EF4-FFF2-40B4-BE49-F238E27FC236}">
                <a16:creationId xmlns:a16="http://schemas.microsoft.com/office/drawing/2014/main" id="{8A7363C1-766F-4009-A3BE-29E71F065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438" y="4388391"/>
            <a:ext cx="6951123" cy="23484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8F38A8-87D3-4C58-8636-6D30B1148A28}"/>
              </a:ext>
            </a:extLst>
          </p:cNvPr>
          <p:cNvSpPr/>
          <p:nvPr/>
        </p:nvSpPr>
        <p:spPr bwMode="auto">
          <a:xfrm>
            <a:off x="7308304" y="4725144"/>
            <a:ext cx="792088" cy="16561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37FCC585-2B6D-49D1-9AC5-E273D5B8F4F6}"/>
              </a:ext>
            </a:extLst>
          </p:cNvPr>
          <p:cNvSpPr txBox="1"/>
          <p:nvPr/>
        </p:nvSpPr>
        <p:spPr>
          <a:xfrm>
            <a:off x="7270948" y="4174144"/>
            <a:ext cx="1746448" cy="584775"/>
          </a:xfrm>
          <a:prstGeom prst="rect">
            <a:avLst/>
          </a:prstGeom>
          <a:noFill/>
        </p:spPr>
        <p:txBody>
          <a:bodyPr wrap="square">
            <a:spAutoFit/>
          </a:bodyPr>
          <a:lstStyle/>
          <a:p>
            <a:r>
              <a:rPr lang="en-US" sz="1600" dirty="0"/>
              <a:t>Replace SoftMax layer </a:t>
            </a:r>
            <a:endParaRPr lang="en-SE" sz="1600" dirty="0"/>
          </a:p>
        </p:txBody>
      </p:sp>
      <p:sp>
        <p:nvSpPr>
          <p:cNvPr id="9" name="Rectangle 8">
            <a:extLst>
              <a:ext uri="{FF2B5EF4-FFF2-40B4-BE49-F238E27FC236}">
                <a16:creationId xmlns:a16="http://schemas.microsoft.com/office/drawing/2014/main" id="{46920D0A-1CF1-419C-92B2-D84FA501ABEF}"/>
              </a:ext>
            </a:extLst>
          </p:cNvPr>
          <p:cNvSpPr/>
          <p:nvPr/>
        </p:nvSpPr>
        <p:spPr bwMode="auto">
          <a:xfrm>
            <a:off x="5724128" y="4725144"/>
            <a:ext cx="1512168" cy="16561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1FEDA8BB-1E18-41D4-AF61-0FB14660C40A}"/>
              </a:ext>
            </a:extLst>
          </p:cNvPr>
          <p:cNvSpPr/>
          <p:nvPr/>
        </p:nvSpPr>
        <p:spPr bwMode="auto">
          <a:xfrm>
            <a:off x="2051720" y="4474837"/>
            <a:ext cx="3600400" cy="190649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B7272466-FC17-4D24-A4DA-299DF1698C7A}"/>
              </a:ext>
            </a:extLst>
          </p:cNvPr>
          <p:cNvSpPr txBox="1"/>
          <p:nvPr/>
        </p:nvSpPr>
        <p:spPr>
          <a:xfrm>
            <a:off x="5638379" y="4174144"/>
            <a:ext cx="1746448" cy="584775"/>
          </a:xfrm>
          <a:prstGeom prst="rect">
            <a:avLst/>
          </a:prstGeom>
          <a:noFill/>
        </p:spPr>
        <p:txBody>
          <a:bodyPr wrap="square">
            <a:spAutoFit/>
          </a:bodyPr>
          <a:lstStyle/>
          <a:p>
            <a:r>
              <a:rPr lang="en-US" sz="1600" dirty="0"/>
              <a:t>Retrain one or more later layers</a:t>
            </a:r>
            <a:endParaRPr lang="en-SE" sz="1600" dirty="0"/>
          </a:p>
        </p:txBody>
      </p:sp>
      <p:sp>
        <p:nvSpPr>
          <p:cNvPr id="12" name="TextBox 11">
            <a:extLst>
              <a:ext uri="{FF2B5EF4-FFF2-40B4-BE49-F238E27FC236}">
                <a16:creationId xmlns:a16="http://schemas.microsoft.com/office/drawing/2014/main" id="{D2B96FC9-194A-475A-831F-E5A7FB2D6DE5}"/>
              </a:ext>
            </a:extLst>
          </p:cNvPr>
          <p:cNvSpPr txBox="1"/>
          <p:nvPr/>
        </p:nvSpPr>
        <p:spPr>
          <a:xfrm>
            <a:off x="2684685" y="4139890"/>
            <a:ext cx="2669732" cy="338554"/>
          </a:xfrm>
          <a:prstGeom prst="rect">
            <a:avLst/>
          </a:prstGeom>
          <a:noFill/>
        </p:spPr>
        <p:txBody>
          <a:bodyPr wrap="square">
            <a:spAutoFit/>
          </a:bodyPr>
          <a:lstStyle/>
          <a:p>
            <a:r>
              <a:rPr lang="en-US" sz="1600" dirty="0"/>
              <a:t>Keep frozen earlier layers</a:t>
            </a:r>
            <a:endParaRPr lang="en-SE" sz="1600" dirty="0"/>
          </a:p>
        </p:txBody>
      </p:sp>
    </p:spTree>
    <p:extLst>
      <p:ext uri="{BB962C8B-B14F-4D97-AF65-F5344CB8AC3E}">
        <p14:creationId xmlns:p14="http://schemas.microsoft.com/office/powerpoint/2010/main" val="1357222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CNN Convolution layers</a:t>
            </a:r>
          </a:p>
          <a:p>
            <a:r>
              <a:rPr lang="en-US" dirty="0"/>
              <a:t>Pooling and Fully-Connected layers</a:t>
            </a:r>
          </a:p>
          <a:p>
            <a:r>
              <a:rPr lang="en-US" dirty="0"/>
              <a:t>CNN case studies</a:t>
            </a:r>
          </a:p>
          <a:p>
            <a:r>
              <a:rPr lang="en-US" dirty="0">
                <a:solidFill>
                  <a:srgbClr val="FF0000"/>
                </a:solidFill>
              </a:rPr>
              <a:t>RNNs</a:t>
            </a:r>
            <a:endParaRPr lang="en-SE" dirty="0">
              <a:solidFill>
                <a:srgbClr val="FF0000"/>
              </a:solidFill>
            </a:endParaRPr>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79</a:t>
            </a:fld>
            <a:endParaRPr lang="en-US" altLang="zh-CN"/>
          </a:p>
        </p:txBody>
      </p:sp>
    </p:spTree>
    <p:extLst>
      <p:ext uri="{BB962C8B-B14F-4D97-AF65-F5344CB8AC3E}">
        <p14:creationId xmlns:p14="http://schemas.microsoft.com/office/powerpoint/2010/main" val="17128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2ABE-B959-4922-BD62-7038FBB3C8D8}"/>
              </a:ext>
            </a:extLst>
          </p:cNvPr>
          <p:cNvSpPr>
            <a:spLocks noGrp="1"/>
          </p:cNvSpPr>
          <p:nvPr>
            <p:ph type="title"/>
          </p:nvPr>
        </p:nvSpPr>
        <p:spPr>
          <a:xfrm>
            <a:off x="455069" y="116315"/>
            <a:ext cx="8229600" cy="868362"/>
          </a:xfrm>
        </p:spPr>
        <p:txBody>
          <a:bodyPr/>
          <a:lstStyle/>
          <a:p>
            <a:r>
              <a:rPr lang="en-US" dirty="0"/>
              <a:t>Common Filters in CV</a:t>
            </a:r>
            <a:endParaRPr lang="en-SE" dirty="0"/>
          </a:p>
        </p:txBody>
      </p:sp>
      <p:sp>
        <p:nvSpPr>
          <p:cNvPr id="3" name="Content Placeholder 2">
            <a:extLst>
              <a:ext uri="{FF2B5EF4-FFF2-40B4-BE49-F238E27FC236}">
                <a16:creationId xmlns:a16="http://schemas.microsoft.com/office/drawing/2014/main" id="{20003204-17CD-4A59-AE9B-C92F1115F293}"/>
              </a:ext>
            </a:extLst>
          </p:cNvPr>
          <p:cNvSpPr>
            <a:spLocks noGrp="1"/>
          </p:cNvSpPr>
          <p:nvPr>
            <p:ph idx="1"/>
          </p:nvPr>
        </p:nvSpPr>
        <p:spPr>
          <a:xfrm>
            <a:off x="71940" y="5669570"/>
            <a:ext cx="8995859" cy="1257278"/>
          </a:xfrm>
        </p:spPr>
        <p:txBody>
          <a:bodyPr/>
          <a:lstStyle/>
          <a:p>
            <a:r>
              <a:rPr lang="en-US" sz="2000" dirty="0"/>
              <a:t>These filters were designed, or “hand-crafted”, by CV researchers. They extract features used by downstream tasks such as classification, image segmentation, etc. </a:t>
            </a:r>
          </a:p>
        </p:txBody>
      </p:sp>
      <p:sp>
        <p:nvSpPr>
          <p:cNvPr id="4" name="Slide Number Placeholder 3">
            <a:extLst>
              <a:ext uri="{FF2B5EF4-FFF2-40B4-BE49-F238E27FC236}">
                <a16:creationId xmlns:a16="http://schemas.microsoft.com/office/drawing/2014/main" id="{DCC61864-FEBB-4C8B-B18F-03823CAD02AA}"/>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pic>
        <p:nvPicPr>
          <p:cNvPr id="6" name="Picture 5">
            <a:extLst>
              <a:ext uri="{FF2B5EF4-FFF2-40B4-BE49-F238E27FC236}">
                <a16:creationId xmlns:a16="http://schemas.microsoft.com/office/drawing/2014/main" id="{A7D13F9A-41A8-4D62-A08A-1482EFC116F2}"/>
              </a:ext>
            </a:extLst>
          </p:cNvPr>
          <p:cNvPicPr>
            <a:picLocks noChangeAspect="1"/>
          </p:cNvPicPr>
          <p:nvPr/>
        </p:nvPicPr>
        <p:blipFill>
          <a:blip r:embed="rId2"/>
          <a:stretch>
            <a:fillRect/>
          </a:stretch>
        </p:blipFill>
        <p:spPr>
          <a:xfrm>
            <a:off x="4002" y="867125"/>
            <a:ext cx="4586927" cy="4775549"/>
          </a:xfrm>
          <a:prstGeom prst="rect">
            <a:avLst/>
          </a:prstGeom>
        </p:spPr>
      </p:pic>
      <p:pic>
        <p:nvPicPr>
          <p:cNvPr id="8" name="Picture 7">
            <a:extLst>
              <a:ext uri="{FF2B5EF4-FFF2-40B4-BE49-F238E27FC236}">
                <a16:creationId xmlns:a16="http://schemas.microsoft.com/office/drawing/2014/main" id="{07D9AB16-34B4-44E3-97A1-E5D2E88AE1AA}"/>
              </a:ext>
            </a:extLst>
          </p:cNvPr>
          <p:cNvPicPr>
            <a:picLocks noChangeAspect="1"/>
          </p:cNvPicPr>
          <p:nvPr/>
        </p:nvPicPr>
        <p:blipFill>
          <a:blip r:embed="rId3"/>
          <a:stretch>
            <a:fillRect/>
          </a:stretch>
        </p:blipFill>
        <p:spPr>
          <a:xfrm>
            <a:off x="4572000" y="980728"/>
            <a:ext cx="4604075" cy="4218259"/>
          </a:xfrm>
          <a:prstGeom prst="rect">
            <a:avLst/>
          </a:prstGeom>
        </p:spPr>
      </p:pic>
    </p:spTree>
    <p:extLst>
      <p:ext uri="{BB962C8B-B14F-4D97-AF65-F5344CB8AC3E}">
        <p14:creationId xmlns:p14="http://schemas.microsoft.com/office/powerpoint/2010/main" val="233858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EF16-3A43-4157-9AFD-BE8BA680ACF1}"/>
              </a:ext>
            </a:extLst>
          </p:cNvPr>
          <p:cNvSpPr>
            <a:spLocks noGrp="1"/>
          </p:cNvSpPr>
          <p:nvPr>
            <p:ph type="title"/>
          </p:nvPr>
        </p:nvSpPr>
        <p:spPr/>
        <p:txBody>
          <a:bodyPr/>
          <a:lstStyle/>
          <a:p>
            <a:r>
              <a:rPr lang="en-US" dirty="0"/>
              <a:t> Recurrent Neural Network (RNN) </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7536A8-F7BA-4CE4-A6A1-F94E172EE31B}"/>
                  </a:ext>
                </a:extLst>
              </p:cNvPr>
              <p:cNvSpPr>
                <a:spLocks noGrp="1"/>
              </p:cNvSpPr>
              <p:nvPr>
                <p:ph idx="1"/>
              </p:nvPr>
            </p:nvSpPr>
            <p:spPr>
              <a:xfrm>
                <a:off x="467989" y="1129966"/>
                <a:ext cx="8229600" cy="5400069"/>
              </a:xfrm>
            </p:spPr>
            <p:txBody>
              <a:bodyPr>
                <a:normAutofit fontScale="85000" lnSpcReduction="10000"/>
              </a:bodyPr>
              <a:lstStyle/>
              <a:p>
                <a:r>
                  <a:rPr lang="en-US" dirty="0"/>
                  <a:t>A</a:t>
                </a:r>
                <a:r>
                  <a:rPr lang="en-US" altLang="zh-CN" dirty="0"/>
                  <a:t>n</a:t>
                </a:r>
                <a:r>
                  <a:rPr lang="en-US" dirty="0"/>
                  <a:t> RNN </a:t>
                </a:r>
                <a:r>
                  <a:rPr lang="en-US" altLang="zh-CN" dirty="0"/>
                  <a:t>has </a:t>
                </a:r>
                <a:r>
                  <a:rPr lang="en-US" dirty="0"/>
                  <a:t>connections between nodes that form a directed graph along a temporal sequence. This allows it to process variable-length input sequences and take into account dynamic temporal behavior</a:t>
                </a:r>
              </a:p>
              <a:p>
                <a:pPr lvl="1"/>
                <a:r>
                  <a:rPr lang="en-US" dirty="0"/>
                  <a:t>e.g., To take into account temporal sequence of </a:t>
                </a:r>
                <a:r>
                  <a:rPr lang="en-US"/>
                  <a:t>consecutive image frames </a:t>
                </a:r>
                <a:r>
                  <a:rPr lang="en-US" dirty="0"/>
                  <a:t>in a video clip, we can either stack together a fixed number of frames as input to a CNN (e.g., grouping four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r>
                      <a:rPr lang="en-US" i="1">
                        <a:latin typeface="Cambria Math" panose="02040503050406030204" pitchFamily="18" charset="0"/>
                      </a:rPr>
                      <m:t>×</m:t>
                    </m:r>
                    <m:r>
                      <a:rPr lang="en-US" b="0" i="1" smtClean="0">
                        <a:latin typeface="Cambria Math" panose="02040503050406030204" pitchFamily="18" charset="0"/>
                      </a:rPr>
                      <m:t>3</m:t>
                    </m:r>
                  </m:oMath>
                </a14:m>
                <a:r>
                  <a:rPr lang="en-US" dirty="0"/>
                  <a:t> input images to form a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i="1">
                        <a:latin typeface="Cambria Math" panose="02040503050406030204" pitchFamily="18" charset="0"/>
                      </a:rPr>
                      <m:t>×12</m:t>
                    </m:r>
                  </m:oMath>
                </a14:m>
                <a:r>
                  <a:rPr lang="en-US" dirty="0"/>
                  <a:t> input image), or we can use an RNN (combined w. CNN) to process any variable-length sequence of frames</a:t>
                </a:r>
              </a:p>
              <a:p>
                <a:pPr lvl="1"/>
                <a:r>
                  <a:rPr lang="en-US" dirty="0"/>
                  <a:t>(Optional) Michael Phi, Illustrated Guide to Recurrent Neural Networks: Understanding the Intuition </a:t>
                </a:r>
                <a:r>
                  <a:rPr lang="en-US" dirty="0">
                    <a:hlinkClick r:id="rId3"/>
                  </a:rPr>
                  <a:t>https://www.youtube.com/watch?v=LHXXI4-IEns</a:t>
                </a:r>
                <a:endParaRPr lang="en-SE" dirty="0"/>
              </a:p>
            </p:txBody>
          </p:sp>
        </mc:Choice>
        <mc:Fallback xmlns="">
          <p:sp>
            <p:nvSpPr>
              <p:cNvPr id="3" name="Content Placeholder 2">
                <a:extLst>
                  <a:ext uri="{FF2B5EF4-FFF2-40B4-BE49-F238E27FC236}">
                    <a16:creationId xmlns:a16="http://schemas.microsoft.com/office/drawing/2014/main" id="{FE7536A8-F7BA-4CE4-A6A1-F94E172EE31B}"/>
                  </a:ext>
                </a:extLst>
              </p:cNvPr>
              <p:cNvSpPr>
                <a:spLocks noGrp="1" noRot="1" noChangeAspect="1" noMove="1" noResize="1" noEditPoints="1" noAdjustHandles="1" noChangeArrowheads="1" noChangeShapeType="1" noTextEdit="1"/>
              </p:cNvSpPr>
              <p:nvPr>
                <p:ph idx="1"/>
              </p:nvPr>
            </p:nvSpPr>
            <p:spPr>
              <a:xfrm>
                <a:off x="467989" y="1129966"/>
                <a:ext cx="8229600" cy="5400069"/>
              </a:xfrm>
              <a:blipFill>
                <a:blip r:embed="rId4"/>
                <a:stretch>
                  <a:fillRect l="-1259" t="-1693" r="-2444" b="-225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CA24F50-72B3-4D10-B988-D6BDD97787E2}"/>
              </a:ext>
            </a:extLst>
          </p:cNvPr>
          <p:cNvSpPr>
            <a:spLocks noGrp="1"/>
          </p:cNvSpPr>
          <p:nvPr>
            <p:ph type="sldNum" sz="quarter" idx="12"/>
          </p:nvPr>
        </p:nvSpPr>
        <p:spPr/>
        <p:txBody>
          <a:bodyPr/>
          <a:lstStyle/>
          <a:p>
            <a:pPr>
              <a:defRPr/>
            </a:pPr>
            <a:fld id="{F57F456A-00AF-44E6-8D70-638C0D0130FF}" type="slidenum">
              <a:rPr lang="en-US" altLang="zh-CN" smtClean="0"/>
              <a:pPr>
                <a:defRPr/>
              </a:pPr>
              <a:t>80</a:t>
            </a:fld>
            <a:endParaRPr lang="en-US" altLang="zh-CN"/>
          </a:p>
        </p:txBody>
      </p:sp>
    </p:spTree>
    <p:extLst>
      <p:ext uri="{BB962C8B-B14F-4D97-AF65-F5344CB8AC3E}">
        <p14:creationId xmlns:p14="http://schemas.microsoft.com/office/powerpoint/2010/main" val="282939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F699-B2CC-47B9-B9F5-CB19BA5B9213}"/>
              </a:ext>
            </a:extLst>
          </p:cNvPr>
          <p:cNvSpPr>
            <a:spLocks noGrp="1"/>
          </p:cNvSpPr>
          <p:nvPr>
            <p:ph type="title"/>
          </p:nvPr>
        </p:nvSpPr>
        <p:spPr/>
        <p:txBody>
          <a:bodyPr/>
          <a:lstStyle/>
          <a:p>
            <a:r>
              <a:rPr lang="en-US" dirty="0"/>
              <a:t>RNN Architecture Variants</a:t>
            </a:r>
            <a:endParaRPr lang="en-SE" dirty="0"/>
          </a:p>
        </p:txBody>
      </p:sp>
      <p:sp>
        <p:nvSpPr>
          <p:cNvPr id="3" name="Content Placeholder 2">
            <a:extLst>
              <a:ext uri="{FF2B5EF4-FFF2-40B4-BE49-F238E27FC236}">
                <a16:creationId xmlns:a16="http://schemas.microsoft.com/office/drawing/2014/main" id="{2EDD6898-0F9E-40FE-834D-E9CF048651B0}"/>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D376F931-E571-4BEE-B09B-9F22709CE9DA}"/>
              </a:ext>
            </a:extLst>
          </p:cNvPr>
          <p:cNvSpPr>
            <a:spLocks noGrp="1"/>
          </p:cNvSpPr>
          <p:nvPr>
            <p:ph type="sldNum" sz="quarter" idx="12"/>
          </p:nvPr>
        </p:nvSpPr>
        <p:spPr/>
        <p:txBody>
          <a:bodyPr/>
          <a:lstStyle/>
          <a:p>
            <a:pPr>
              <a:defRPr/>
            </a:pPr>
            <a:fld id="{F57F456A-00AF-44E6-8D70-638C0D0130FF}" type="slidenum">
              <a:rPr lang="en-US" altLang="zh-CN" smtClean="0"/>
              <a:pPr>
                <a:defRPr/>
              </a:pPr>
              <a:t>81</a:t>
            </a:fld>
            <a:endParaRPr lang="en-US" altLang="zh-CN"/>
          </a:p>
        </p:txBody>
      </p:sp>
      <p:sp>
        <p:nvSpPr>
          <p:cNvPr id="5" name="object 4">
            <a:extLst>
              <a:ext uri="{FF2B5EF4-FFF2-40B4-BE49-F238E27FC236}">
                <a16:creationId xmlns:a16="http://schemas.microsoft.com/office/drawing/2014/main" id="{61BEEA0C-A751-4123-B7AC-E7B2268A5D01}"/>
              </a:ext>
            </a:extLst>
          </p:cNvPr>
          <p:cNvSpPr/>
          <p:nvPr/>
        </p:nvSpPr>
        <p:spPr>
          <a:xfrm>
            <a:off x="200034" y="1628800"/>
            <a:ext cx="8743932" cy="2729144"/>
          </a:xfrm>
          <a:prstGeom prst="rect">
            <a:avLst/>
          </a:prstGeom>
          <a:blipFill>
            <a:blip r:embed="rId2" cstate="print"/>
            <a:stretch>
              <a:fillRect/>
            </a:stretch>
          </a:blipFill>
        </p:spPr>
        <p:txBody>
          <a:bodyPr wrap="square" lIns="0" tIns="0" rIns="0" bIns="0" rtlCol="0"/>
          <a:lstStyle/>
          <a:p>
            <a:endParaRPr lang="en-SE"/>
          </a:p>
        </p:txBody>
      </p:sp>
      <p:sp>
        <p:nvSpPr>
          <p:cNvPr id="6" name="object 7">
            <a:extLst>
              <a:ext uri="{FF2B5EF4-FFF2-40B4-BE49-F238E27FC236}">
                <a16:creationId xmlns:a16="http://schemas.microsoft.com/office/drawing/2014/main" id="{5580F489-2EB9-4F1D-BE76-FB37D40062E8}"/>
              </a:ext>
            </a:extLst>
          </p:cNvPr>
          <p:cNvSpPr/>
          <p:nvPr/>
        </p:nvSpPr>
        <p:spPr>
          <a:xfrm>
            <a:off x="8155408" y="3832808"/>
            <a:ext cx="71120" cy="90805"/>
          </a:xfrm>
          <a:custGeom>
            <a:avLst/>
            <a:gdLst/>
            <a:ahLst/>
            <a:cxnLst/>
            <a:rect l="l" t="t" r="r" b="b"/>
            <a:pathLst>
              <a:path w="71120" h="90804">
                <a:moveTo>
                  <a:pt x="54349" y="90524"/>
                </a:moveTo>
                <a:lnTo>
                  <a:pt x="70749" y="0"/>
                </a:lnTo>
                <a:lnTo>
                  <a:pt x="0" y="58799"/>
                </a:lnTo>
                <a:lnTo>
                  <a:pt x="54349" y="90524"/>
                </a:lnTo>
                <a:close/>
              </a:path>
            </a:pathLst>
          </a:custGeom>
          <a:ln w="19049">
            <a:solidFill>
              <a:srgbClr val="666666"/>
            </a:solidFill>
          </a:ln>
        </p:spPr>
        <p:txBody>
          <a:bodyPr wrap="square" lIns="0" tIns="0" rIns="0" bIns="0" rtlCol="0"/>
          <a:lstStyle/>
          <a:p>
            <a:endParaRPr/>
          </a:p>
        </p:txBody>
      </p:sp>
      <p:sp>
        <p:nvSpPr>
          <p:cNvPr id="8" name="TextBox 7">
            <a:extLst>
              <a:ext uri="{FF2B5EF4-FFF2-40B4-BE49-F238E27FC236}">
                <a16:creationId xmlns:a16="http://schemas.microsoft.com/office/drawing/2014/main" id="{9A6E9ACC-1103-4C6B-905F-1308D18E1E72}"/>
              </a:ext>
            </a:extLst>
          </p:cNvPr>
          <p:cNvSpPr txBox="1"/>
          <p:nvPr/>
        </p:nvSpPr>
        <p:spPr>
          <a:xfrm>
            <a:off x="7408473" y="4250514"/>
            <a:ext cx="1689922" cy="923330"/>
          </a:xfrm>
          <a:prstGeom prst="rect">
            <a:avLst/>
          </a:prstGeom>
          <a:noFill/>
        </p:spPr>
        <p:txBody>
          <a:bodyPr wrap="square">
            <a:spAutoFit/>
          </a:bodyPr>
          <a:lstStyle/>
          <a:p>
            <a:r>
              <a:rPr lang="en-US" dirty="0"/>
              <a:t>e.g., video classification </a:t>
            </a:r>
          </a:p>
          <a:p>
            <a:r>
              <a:rPr lang="en-US" dirty="0"/>
              <a:t>on frame level</a:t>
            </a:r>
          </a:p>
        </p:txBody>
      </p:sp>
      <p:sp>
        <p:nvSpPr>
          <p:cNvPr id="10" name="TextBox 9">
            <a:extLst>
              <a:ext uri="{FF2B5EF4-FFF2-40B4-BE49-F238E27FC236}">
                <a16:creationId xmlns:a16="http://schemas.microsoft.com/office/drawing/2014/main" id="{FECC5275-F0E4-43F8-96CA-7B3BD08066DB}"/>
              </a:ext>
            </a:extLst>
          </p:cNvPr>
          <p:cNvSpPr txBox="1"/>
          <p:nvPr/>
        </p:nvSpPr>
        <p:spPr>
          <a:xfrm>
            <a:off x="4788024" y="4250514"/>
            <a:ext cx="2934072" cy="923330"/>
          </a:xfrm>
          <a:prstGeom prst="rect">
            <a:avLst/>
          </a:prstGeom>
          <a:noFill/>
        </p:spPr>
        <p:txBody>
          <a:bodyPr wrap="square">
            <a:spAutoFit/>
          </a:bodyPr>
          <a:lstStyle/>
          <a:p>
            <a:r>
              <a:rPr lang="en-US" dirty="0"/>
              <a:t>e.g. Machine Translation</a:t>
            </a:r>
          </a:p>
          <a:p>
            <a:r>
              <a:rPr lang="en-US" dirty="0"/>
              <a:t>seq of words -&gt; seq of words</a:t>
            </a:r>
          </a:p>
        </p:txBody>
      </p:sp>
      <p:sp>
        <p:nvSpPr>
          <p:cNvPr id="16" name="TextBox 15">
            <a:extLst>
              <a:ext uri="{FF2B5EF4-FFF2-40B4-BE49-F238E27FC236}">
                <a16:creationId xmlns:a16="http://schemas.microsoft.com/office/drawing/2014/main" id="{8929B679-99F7-4999-A93C-A09A0F7FF47D}"/>
              </a:ext>
            </a:extLst>
          </p:cNvPr>
          <p:cNvSpPr txBox="1"/>
          <p:nvPr/>
        </p:nvSpPr>
        <p:spPr>
          <a:xfrm>
            <a:off x="3111778" y="4250514"/>
            <a:ext cx="2007095" cy="1477328"/>
          </a:xfrm>
          <a:prstGeom prst="rect">
            <a:avLst/>
          </a:prstGeom>
          <a:noFill/>
        </p:spPr>
        <p:txBody>
          <a:bodyPr wrap="square">
            <a:spAutoFit/>
          </a:bodyPr>
          <a:lstStyle/>
          <a:p>
            <a:r>
              <a:rPr lang="en-US" dirty="0"/>
              <a:t>e.g. Sentiment Classification</a:t>
            </a:r>
          </a:p>
          <a:p>
            <a:r>
              <a:rPr lang="en-US" dirty="0"/>
              <a:t>sequence of words -&gt; sentiment</a:t>
            </a:r>
          </a:p>
        </p:txBody>
      </p:sp>
      <p:sp>
        <p:nvSpPr>
          <p:cNvPr id="18" name="TextBox 17">
            <a:extLst>
              <a:ext uri="{FF2B5EF4-FFF2-40B4-BE49-F238E27FC236}">
                <a16:creationId xmlns:a16="http://schemas.microsoft.com/office/drawing/2014/main" id="{6A473610-0CED-4E0B-BB41-DA5C796E19D1}"/>
              </a:ext>
            </a:extLst>
          </p:cNvPr>
          <p:cNvSpPr txBox="1"/>
          <p:nvPr/>
        </p:nvSpPr>
        <p:spPr>
          <a:xfrm>
            <a:off x="1547664" y="4250514"/>
            <a:ext cx="1816272" cy="1477328"/>
          </a:xfrm>
          <a:prstGeom prst="rect">
            <a:avLst/>
          </a:prstGeom>
          <a:noFill/>
        </p:spPr>
        <p:txBody>
          <a:bodyPr wrap="square">
            <a:spAutoFit/>
          </a:bodyPr>
          <a:lstStyle/>
          <a:p>
            <a:r>
              <a:rPr lang="en-US" dirty="0"/>
              <a:t>e.g. Image Captioning</a:t>
            </a:r>
          </a:p>
          <a:p>
            <a:r>
              <a:rPr lang="en-US" dirty="0"/>
              <a:t>image -&gt; sequence of words</a:t>
            </a:r>
          </a:p>
        </p:txBody>
      </p:sp>
      <p:sp>
        <p:nvSpPr>
          <p:cNvPr id="20" name="TextBox 19">
            <a:extLst>
              <a:ext uri="{FF2B5EF4-FFF2-40B4-BE49-F238E27FC236}">
                <a16:creationId xmlns:a16="http://schemas.microsoft.com/office/drawing/2014/main" id="{47917235-8298-419D-87CC-B12CCF867EC8}"/>
              </a:ext>
            </a:extLst>
          </p:cNvPr>
          <p:cNvSpPr txBox="1"/>
          <p:nvPr/>
        </p:nvSpPr>
        <p:spPr>
          <a:xfrm>
            <a:off x="53819" y="4250514"/>
            <a:ext cx="1410486" cy="923330"/>
          </a:xfrm>
          <a:prstGeom prst="rect">
            <a:avLst/>
          </a:prstGeom>
          <a:noFill/>
        </p:spPr>
        <p:txBody>
          <a:bodyPr wrap="square">
            <a:spAutoFit/>
          </a:bodyPr>
          <a:lstStyle/>
          <a:p>
            <a:r>
              <a:rPr lang="en-US" dirty="0"/>
              <a:t>Regular Feedforward NN</a:t>
            </a:r>
          </a:p>
        </p:txBody>
      </p:sp>
    </p:spTree>
    <p:extLst>
      <p:ext uri="{BB962C8B-B14F-4D97-AF65-F5344CB8AC3E}">
        <p14:creationId xmlns:p14="http://schemas.microsoft.com/office/powerpoint/2010/main" val="3166038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7A4B-6C75-4169-A7FE-A143683771BA}"/>
              </a:ext>
            </a:extLst>
          </p:cNvPr>
          <p:cNvSpPr>
            <a:spLocks noGrp="1"/>
          </p:cNvSpPr>
          <p:nvPr>
            <p:ph type="title"/>
          </p:nvPr>
        </p:nvSpPr>
        <p:spPr/>
        <p:txBody>
          <a:bodyPr/>
          <a:lstStyle/>
          <a:p>
            <a:r>
              <a:rPr lang="en-US" dirty="0"/>
              <a:t>RNN Many-to-Many Architecture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5AF06A-394C-40BA-8379-B3394CFDF2BC}"/>
                  </a:ext>
                </a:extLst>
              </p:cNvPr>
              <p:cNvSpPr>
                <a:spLocks noGrp="1"/>
              </p:cNvSpPr>
              <p:nvPr>
                <p:ph idx="1"/>
              </p:nvPr>
            </p:nvSpPr>
            <p:spPr>
              <a:xfrm>
                <a:off x="323528" y="1010510"/>
                <a:ext cx="8496944" cy="1338370"/>
              </a:xfrm>
            </p:spPr>
            <p:txBody>
              <a:bodyPr>
                <a:normAutofit fontScale="70000" lnSpcReduction="20000"/>
              </a:bodyPr>
              <a:lstStyle/>
              <a:p>
                <a:r>
                  <a:rPr lang="en-US" sz="3200" spc="-5" dirty="0">
                    <a:latin typeface="Arial"/>
                    <a:cs typeface="Arial"/>
                  </a:rPr>
                  <a:t>RNN can process a sequence of inputs </a:t>
                </a:r>
                <a14:m>
                  <m:oMath xmlns:m="http://schemas.openxmlformats.org/officeDocument/2006/math">
                    <m:r>
                      <a:rPr lang="en-US" sz="3200" b="0" i="1" spc="-5" dirty="0" smtClean="0">
                        <a:latin typeface="Cambria Math" panose="02040503050406030204" pitchFamily="18" charset="0"/>
                        <a:cs typeface="Arial"/>
                      </a:rPr>
                      <m:t>𝑥</m:t>
                    </m:r>
                  </m:oMath>
                </a14:m>
                <a:r>
                  <a:rPr lang="en-US" sz="3200" b="1" spc="-5" dirty="0">
                    <a:latin typeface="Arial"/>
                    <a:cs typeface="Arial"/>
                  </a:rPr>
                  <a:t> </a:t>
                </a:r>
                <a:r>
                  <a:rPr lang="en-US" sz="3200" spc="-5" dirty="0">
                    <a:latin typeface="Arial"/>
                    <a:cs typeface="Arial"/>
                  </a:rPr>
                  <a:t>recurrently at every time</a:t>
                </a:r>
                <a:r>
                  <a:rPr lang="en-US" sz="3200" spc="90" dirty="0">
                    <a:latin typeface="Arial"/>
                    <a:cs typeface="Arial"/>
                  </a:rPr>
                  <a:t> </a:t>
                </a:r>
                <a:r>
                  <a:rPr lang="en-US" sz="3200" spc="-5" dirty="0">
                    <a:latin typeface="Arial"/>
                    <a:cs typeface="Arial"/>
                  </a:rPr>
                  <a:t>step, w. the same activation function and parameters </a:t>
                </a:r>
                <a14:m>
                  <m:oMath xmlns:m="http://schemas.openxmlformats.org/officeDocument/2006/math">
                    <m:sSub>
                      <m:sSubPr>
                        <m:ctrlPr>
                          <a:rPr lang="en-US" sz="3200" b="0" i="1" spc="-5" smtClean="0">
                            <a:latin typeface="Cambria Math" panose="02040503050406030204" pitchFamily="18" charset="0"/>
                            <a:cs typeface="Arial"/>
                          </a:rPr>
                        </m:ctrlPr>
                      </m:sSubPr>
                      <m:e>
                        <m:r>
                          <a:rPr lang="en-US" sz="3200" b="0" i="1" spc="-5" smtClean="0">
                            <a:latin typeface="Cambria Math" panose="02040503050406030204" pitchFamily="18" charset="0"/>
                            <a:cs typeface="Arial"/>
                          </a:rPr>
                          <m:t>𝑓</m:t>
                        </m:r>
                      </m:e>
                      <m:sub>
                        <m:r>
                          <a:rPr lang="en-US" sz="3200" b="0" i="1" spc="-5" smtClean="0">
                            <a:latin typeface="Cambria Math" panose="02040503050406030204" pitchFamily="18" charset="0"/>
                            <a:cs typeface="Arial"/>
                          </a:rPr>
                          <m:t>𝑊</m:t>
                        </m:r>
                      </m:sub>
                    </m:sSub>
                  </m:oMath>
                </a14:m>
                <a:endParaRPr lang="en-US" sz="3200" dirty="0">
                  <a:latin typeface="Arial"/>
                  <a:cs typeface="Arial"/>
                </a:endParaRPr>
              </a:p>
              <a:p>
                <a:pPr lvl="1"/>
                <a:r>
                  <a:rPr lang="en-US" dirty="0">
                    <a:latin typeface="Arial"/>
                    <a:cs typeface="Arial"/>
                  </a:rPr>
                  <a:t>e.g.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hh</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𝑥</m:t>
                            </m:r>
                            <m:r>
                              <a:rPr lang="en-US" i="1">
                                <a:latin typeface="Cambria Math" panose="02040503050406030204" pitchFamily="18" charset="0"/>
                              </a:rPr>
                              <m:t>h</m:t>
                            </m:r>
                          </m:sub>
                        </m:sSub>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m:t>
                        </m:r>
                      </m:e>
                    </m:func>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h𝑦</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oMath>
                </a14:m>
                <a:r>
                  <a:rPr lang="en-US" dirty="0"/>
                  <a:t> can even be a large CNN (without the last classification layer)</a:t>
                </a:r>
                <a:endParaRPr lang="en-SE" dirty="0"/>
              </a:p>
              <a:p>
                <a:pPr lvl="1"/>
                <a:endParaRPr lang="en-US" dirty="0">
                  <a:latin typeface="Arial"/>
                  <a:cs typeface="Arial"/>
                </a:endParaRPr>
              </a:p>
              <a:p>
                <a:endParaRPr lang="en-SE" dirty="0"/>
              </a:p>
            </p:txBody>
          </p:sp>
        </mc:Choice>
        <mc:Fallback xmlns="">
          <p:sp>
            <p:nvSpPr>
              <p:cNvPr id="3" name="Content Placeholder 2">
                <a:extLst>
                  <a:ext uri="{FF2B5EF4-FFF2-40B4-BE49-F238E27FC236}">
                    <a16:creationId xmlns:a16="http://schemas.microsoft.com/office/drawing/2014/main" id="{F45AF06A-394C-40BA-8379-B3394CFDF2BC}"/>
                  </a:ext>
                </a:extLst>
              </p:cNvPr>
              <p:cNvSpPr>
                <a:spLocks noGrp="1" noRot="1" noChangeAspect="1" noMove="1" noResize="1" noEditPoints="1" noAdjustHandles="1" noChangeArrowheads="1" noChangeShapeType="1" noTextEdit="1"/>
              </p:cNvSpPr>
              <p:nvPr>
                <p:ph idx="1"/>
              </p:nvPr>
            </p:nvSpPr>
            <p:spPr>
              <a:xfrm>
                <a:off x="323528" y="1010510"/>
                <a:ext cx="8496944" cy="1338370"/>
              </a:xfrm>
              <a:blipFill>
                <a:blip r:embed="rId3"/>
                <a:stretch>
                  <a:fillRect l="-789" t="-7763" b="-274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5D1D238-52DF-4BEC-8A65-DE5BE57B2F2A}"/>
              </a:ext>
            </a:extLst>
          </p:cNvPr>
          <p:cNvSpPr>
            <a:spLocks noGrp="1"/>
          </p:cNvSpPr>
          <p:nvPr>
            <p:ph type="sldNum" sz="quarter" idx="12"/>
          </p:nvPr>
        </p:nvSpPr>
        <p:spPr/>
        <p:txBody>
          <a:bodyPr/>
          <a:lstStyle/>
          <a:p>
            <a:pPr>
              <a:defRPr/>
            </a:pPr>
            <a:fld id="{F57F456A-00AF-44E6-8D70-638C0D0130FF}" type="slidenum">
              <a:rPr lang="en-US" altLang="zh-CN" smtClean="0"/>
              <a:pPr>
                <a:defRPr/>
              </a:pPr>
              <a:t>82</a:t>
            </a:fld>
            <a:endParaRPr lang="en-US" altLang="zh-CN"/>
          </a:p>
        </p:txBody>
      </p:sp>
      <p:sp>
        <p:nvSpPr>
          <p:cNvPr id="17" name="object 18">
            <a:extLst>
              <a:ext uri="{FF2B5EF4-FFF2-40B4-BE49-F238E27FC236}">
                <a16:creationId xmlns:a16="http://schemas.microsoft.com/office/drawing/2014/main" id="{36B5A788-2BE5-49E3-B74E-C60D598E70D0}"/>
              </a:ext>
            </a:extLst>
          </p:cNvPr>
          <p:cNvSpPr/>
          <p:nvPr/>
        </p:nvSpPr>
        <p:spPr>
          <a:xfrm>
            <a:off x="2718439" y="2343336"/>
            <a:ext cx="3955642" cy="655373"/>
          </a:xfrm>
          <a:prstGeom prst="rect">
            <a:avLst/>
          </a:prstGeom>
          <a:blipFill>
            <a:blip r:embed="rId4" cstate="print"/>
            <a:stretch>
              <a:fillRect/>
            </a:stretch>
          </a:blipFill>
        </p:spPr>
        <p:txBody>
          <a:bodyPr wrap="square" lIns="0" tIns="0" rIns="0" bIns="0" rtlCol="0"/>
          <a:lstStyle/>
          <a:p>
            <a:endParaRPr/>
          </a:p>
        </p:txBody>
      </p:sp>
      <p:sp>
        <p:nvSpPr>
          <p:cNvPr id="18" name="object 19">
            <a:extLst>
              <a:ext uri="{FF2B5EF4-FFF2-40B4-BE49-F238E27FC236}">
                <a16:creationId xmlns:a16="http://schemas.microsoft.com/office/drawing/2014/main" id="{4DF6DB5E-66B3-4627-AE3F-3836B1124ECA}"/>
              </a:ext>
            </a:extLst>
          </p:cNvPr>
          <p:cNvSpPr/>
          <p:nvPr/>
        </p:nvSpPr>
        <p:spPr>
          <a:xfrm>
            <a:off x="2651592" y="2343336"/>
            <a:ext cx="621030" cy="614680"/>
          </a:xfrm>
          <a:custGeom>
            <a:avLst/>
            <a:gdLst/>
            <a:ahLst/>
            <a:cxnLst/>
            <a:rect l="l" t="t" r="r" b="b"/>
            <a:pathLst>
              <a:path w="621030" h="614680">
                <a:moveTo>
                  <a:pt x="0" y="0"/>
                </a:moveTo>
                <a:lnTo>
                  <a:pt x="620698" y="0"/>
                </a:lnTo>
                <a:lnTo>
                  <a:pt x="620698" y="614098"/>
                </a:lnTo>
                <a:lnTo>
                  <a:pt x="0" y="614098"/>
                </a:lnTo>
                <a:lnTo>
                  <a:pt x="0" y="0"/>
                </a:lnTo>
                <a:close/>
              </a:path>
            </a:pathLst>
          </a:custGeom>
          <a:ln w="19049">
            <a:solidFill>
              <a:srgbClr val="0000FF"/>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9" name="object 20">
                <a:extLst>
                  <a:ext uri="{FF2B5EF4-FFF2-40B4-BE49-F238E27FC236}">
                    <a16:creationId xmlns:a16="http://schemas.microsoft.com/office/drawing/2014/main" id="{B9DC5314-C215-44D6-B4F8-707CBC041041}"/>
                  </a:ext>
                </a:extLst>
              </p:cNvPr>
              <p:cNvSpPr txBox="1"/>
              <p:nvPr/>
            </p:nvSpPr>
            <p:spPr>
              <a:xfrm>
                <a:off x="2357399" y="2895730"/>
                <a:ext cx="1450249" cy="615553"/>
              </a:xfrm>
              <a:prstGeom prst="rect">
                <a:avLst/>
              </a:prstGeom>
            </p:spPr>
            <p:txBody>
              <a:bodyPr vert="horz" wrap="square" lIns="0" tIns="0" rIns="0" bIns="0" rtlCol="0">
                <a:spAutoFit/>
              </a:bodyPr>
              <a:lstStyle/>
              <a:p>
                <a:pPr marL="12700">
                  <a:lnSpc>
                    <a:spcPct val="100000"/>
                  </a:lnSpc>
                </a:pPr>
                <a:r>
                  <a:rPr sz="2000" spc="-5" dirty="0">
                    <a:solidFill>
                      <a:srgbClr val="0000FF"/>
                    </a:solidFill>
                    <a:latin typeface="Arial"/>
                    <a:cs typeface="Arial"/>
                  </a:rPr>
                  <a:t>new</a:t>
                </a:r>
                <a:r>
                  <a:rPr sz="2000" spc="-75" dirty="0">
                    <a:solidFill>
                      <a:srgbClr val="0000FF"/>
                    </a:solidFill>
                    <a:latin typeface="Arial"/>
                    <a:cs typeface="Arial"/>
                  </a:rPr>
                  <a:t> </a:t>
                </a:r>
                <a:r>
                  <a:rPr sz="2000" spc="-5" dirty="0">
                    <a:solidFill>
                      <a:srgbClr val="0000FF"/>
                    </a:solidFill>
                    <a:latin typeface="Arial"/>
                    <a:cs typeface="Arial"/>
                  </a:rPr>
                  <a:t>state</a:t>
                </a:r>
                <a:r>
                  <a:rPr lang="en-US" sz="2000" spc="-5" dirty="0">
                    <a:solidFill>
                      <a:srgbClr val="0000FF"/>
                    </a:solidFill>
                    <a:latin typeface="Arial"/>
                    <a:cs typeface="Arial"/>
                  </a:rPr>
                  <a:t> at timestep </a:t>
                </a:r>
                <a14:m>
                  <m:oMath xmlns:m="http://schemas.openxmlformats.org/officeDocument/2006/math">
                    <m:r>
                      <a:rPr lang="en-US" sz="2000" i="1" spc="-5" dirty="0" smtClean="0">
                        <a:solidFill>
                          <a:srgbClr val="0000FF"/>
                        </a:solidFill>
                        <a:latin typeface="Cambria Math" panose="02040503050406030204" pitchFamily="18" charset="0"/>
                        <a:cs typeface="Arial"/>
                      </a:rPr>
                      <m:t>𝑡</m:t>
                    </m:r>
                  </m:oMath>
                </a14:m>
                <a:endParaRPr sz="2000" dirty="0">
                  <a:latin typeface="Arial"/>
                  <a:cs typeface="Arial"/>
                </a:endParaRPr>
              </a:p>
            </p:txBody>
          </p:sp>
        </mc:Choice>
        <mc:Fallback xmlns="">
          <p:sp>
            <p:nvSpPr>
              <p:cNvPr id="19" name="object 20">
                <a:extLst>
                  <a:ext uri="{FF2B5EF4-FFF2-40B4-BE49-F238E27FC236}">
                    <a16:creationId xmlns:a16="http://schemas.microsoft.com/office/drawing/2014/main" id="{B9DC5314-C215-44D6-B4F8-707CBC041041}"/>
                  </a:ext>
                </a:extLst>
              </p:cNvPr>
              <p:cNvSpPr txBox="1">
                <a:spLocks noRot="1" noChangeAspect="1" noMove="1" noResize="1" noEditPoints="1" noAdjustHandles="1" noChangeArrowheads="1" noChangeShapeType="1" noTextEdit="1"/>
              </p:cNvSpPr>
              <p:nvPr/>
            </p:nvSpPr>
            <p:spPr>
              <a:xfrm>
                <a:off x="2357399" y="2895730"/>
                <a:ext cx="1450249" cy="615553"/>
              </a:xfrm>
              <a:prstGeom prst="rect">
                <a:avLst/>
              </a:prstGeom>
              <a:blipFill>
                <a:blip r:embed="rId5"/>
                <a:stretch>
                  <a:fillRect l="-10084" t="-11881" r="-9244" b="-25743"/>
                </a:stretch>
              </a:blipFill>
            </p:spPr>
            <p:txBody>
              <a:bodyPr/>
              <a:lstStyle/>
              <a:p>
                <a:r>
                  <a:rPr lang="en-SE">
                    <a:noFill/>
                  </a:rPr>
                  <a:t> </a:t>
                </a:r>
              </a:p>
            </p:txBody>
          </p:sp>
        </mc:Fallback>
      </mc:AlternateContent>
      <p:sp>
        <p:nvSpPr>
          <p:cNvPr id="20" name="object 21">
            <a:extLst>
              <a:ext uri="{FF2B5EF4-FFF2-40B4-BE49-F238E27FC236}">
                <a16:creationId xmlns:a16="http://schemas.microsoft.com/office/drawing/2014/main" id="{F74E865E-747C-4160-BEB2-D3026F2DF497}"/>
              </a:ext>
            </a:extLst>
          </p:cNvPr>
          <p:cNvSpPr/>
          <p:nvPr/>
        </p:nvSpPr>
        <p:spPr>
          <a:xfrm>
            <a:off x="4815212" y="2363986"/>
            <a:ext cx="939800" cy="614680"/>
          </a:xfrm>
          <a:custGeom>
            <a:avLst/>
            <a:gdLst/>
            <a:ahLst/>
            <a:cxnLst/>
            <a:rect l="l" t="t" r="r" b="b"/>
            <a:pathLst>
              <a:path w="939800" h="614680">
                <a:moveTo>
                  <a:pt x="0" y="0"/>
                </a:moveTo>
                <a:lnTo>
                  <a:pt x="939298" y="0"/>
                </a:lnTo>
                <a:lnTo>
                  <a:pt x="939298" y="614098"/>
                </a:lnTo>
                <a:lnTo>
                  <a:pt x="0" y="614098"/>
                </a:lnTo>
                <a:lnTo>
                  <a:pt x="0" y="0"/>
                </a:lnTo>
                <a:close/>
              </a:path>
            </a:pathLst>
          </a:custGeom>
          <a:ln w="19049">
            <a:solidFill>
              <a:srgbClr val="38751C"/>
            </a:solidFill>
          </a:ln>
        </p:spPr>
        <p:txBody>
          <a:bodyPr wrap="square" lIns="0" tIns="0" rIns="0" bIns="0" rtlCol="0"/>
          <a:lstStyle/>
          <a:p>
            <a:endParaRPr/>
          </a:p>
        </p:txBody>
      </p:sp>
      <p:sp>
        <p:nvSpPr>
          <p:cNvPr id="21" name="object 22">
            <a:extLst>
              <a:ext uri="{FF2B5EF4-FFF2-40B4-BE49-F238E27FC236}">
                <a16:creationId xmlns:a16="http://schemas.microsoft.com/office/drawing/2014/main" id="{51CF4CDE-19B8-4AA3-9575-F460A0492ED9}"/>
              </a:ext>
            </a:extLst>
          </p:cNvPr>
          <p:cNvSpPr/>
          <p:nvPr/>
        </p:nvSpPr>
        <p:spPr>
          <a:xfrm>
            <a:off x="5927635" y="2363986"/>
            <a:ext cx="549275" cy="614680"/>
          </a:xfrm>
          <a:custGeom>
            <a:avLst/>
            <a:gdLst/>
            <a:ahLst/>
            <a:cxnLst/>
            <a:rect l="l" t="t" r="r" b="b"/>
            <a:pathLst>
              <a:path w="549275" h="614680">
                <a:moveTo>
                  <a:pt x="0" y="0"/>
                </a:moveTo>
                <a:lnTo>
                  <a:pt x="548698" y="0"/>
                </a:lnTo>
                <a:lnTo>
                  <a:pt x="548698" y="614098"/>
                </a:lnTo>
                <a:lnTo>
                  <a:pt x="0" y="614098"/>
                </a:lnTo>
                <a:lnTo>
                  <a:pt x="0" y="0"/>
                </a:lnTo>
                <a:close/>
              </a:path>
            </a:pathLst>
          </a:custGeom>
          <a:ln w="19049">
            <a:solidFill>
              <a:srgbClr val="FF0000"/>
            </a:solidFill>
          </a:ln>
        </p:spPr>
        <p:txBody>
          <a:bodyPr wrap="square" lIns="0" tIns="0" rIns="0" bIns="0" rtlCol="0"/>
          <a:lstStyle/>
          <a:p>
            <a:endParaRPr/>
          </a:p>
        </p:txBody>
      </p:sp>
      <p:sp>
        <p:nvSpPr>
          <p:cNvPr id="22" name="object 23">
            <a:extLst>
              <a:ext uri="{FF2B5EF4-FFF2-40B4-BE49-F238E27FC236}">
                <a16:creationId xmlns:a16="http://schemas.microsoft.com/office/drawing/2014/main" id="{E73E8416-D3E7-4179-8C3F-42AA896AD2B9}"/>
              </a:ext>
            </a:extLst>
          </p:cNvPr>
          <p:cNvSpPr txBox="1"/>
          <p:nvPr/>
        </p:nvSpPr>
        <p:spPr>
          <a:xfrm>
            <a:off x="4619084" y="2924944"/>
            <a:ext cx="3234055" cy="328295"/>
          </a:xfrm>
          <a:prstGeom prst="rect">
            <a:avLst/>
          </a:prstGeom>
        </p:spPr>
        <p:txBody>
          <a:bodyPr vert="horz" wrap="square" lIns="0" tIns="0" rIns="0" bIns="0" rtlCol="0">
            <a:spAutoFit/>
          </a:bodyPr>
          <a:lstStyle/>
          <a:p>
            <a:pPr marL="12700">
              <a:lnSpc>
                <a:spcPct val="100000"/>
              </a:lnSpc>
              <a:tabLst>
                <a:tab pos="1307465" algn="l"/>
              </a:tabLst>
            </a:pPr>
            <a:r>
              <a:rPr sz="3200" spc="-7" baseline="2314" dirty="0">
                <a:solidFill>
                  <a:srgbClr val="38751C"/>
                </a:solidFill>
                <a:latin typeface="Arial"/>
                <a:cs typeface="Arial"/>
              </a:rPr>
              <a:t>o</a:t>
            </a:r>
            <a:r>
              <a:rPr lang="en-US" sz="3200" spc="-7" baseline="2314" dirty="0">
                <a:solidFill>
                  <a:srgbClr val="38751C"/>
                </a:solidFill>
                <a:latin typeface="Arial"/>
                <a:cs typeface="Arial"/>
              </a:rPr>
              <a:t>ld</a:t>
            </a:r>
            <a:r>
              <a:rPr lang="en-US" sz="3200" spc="7" baseline="2314" dirty="0">
                <a:solidFill>
                  <a:srgbClr val="38751C"/>
                </a:solidFill>
                <a:latin typeface="Arial"/>
                <a:cs typeface="Arial"/>
              </a:rPr>
              <a:t> </a:t>
            </a:r>
            <a:r>
              <a:rPr lang="en-US" sz="3200" spc="-7" baseline="2314" dirty="0">
                <a:solidFill>
                  <a:srgbClr val="38751C"/>
                </a:solidFill>
                <a:latin typeface="Arial"/>
                <a:cs typeface="Arial"/>
              </a:rPr>
              <a:t>state	 </a:t>
            </a:r>
            <a:r>
              <a:rPr sz="2000" spc="-5" dirty="0">
                <a:solidFill>
                  <a:srgbClr val="FF0000"/>
                </a:solidFill>
                <a:latin typeface="Arial"/>
                <a:cs typeface="Arial"/>
              </a:rPr>
              <a:t>input </a:t>
            </a:r>
            <a:r>
              <a:rPr lang="en-US" sz="2000" spc="-5" dirty="0">
                <a:solidFill>
                  <a:srgbClr val="FF0000"/>
                </a:solidFill>
                <a:latin typeface="Arial"/>
                <a:cs typeface="Arial"/>
              </a:rPr>
              <a:t>at</a:t>
            </a:r>
            <a:endParaRPr sz="2000" dirty="0">
              <a:latin typeface="Arial"/>
              <a:cs typeface="Arial"/>
            </a:endParaRPr>
          </a:p>
        </p:txBody>
      </p:sp>
      <mc:AlternateContent xmlns:mc="http://schemas.openxmlformats.org/markup-compatibility/2006" xmlns:a14="http://schemas.microsoft.com/office/drawing/2010/main">
        <mc:Choice Requires="a14">
          <p:sp>
            <p:nvSpPr>
              <p:cNvPr id="23" name="object 24">
                <a:extLst>
                  <a:ext uri="{FF2B5EF4-FFF2-40B4-BE49-F238E27FC236}">
                    <a16:creationId xmlns:a16="http://schemas.microsoft.com/office/drawing/2014/main" id="{7D5A19AA-9AAC-4C95-B878-6DCFF5373CC5}"/>
                  </a:ext>
                </a:extLst>
              </p:cNvPr>
              <p:cNvSpPr txBox="1"/>
              <p:nvPr/>
            </p:nvSpPr>
            <p:spPr>
              <a:xfrm>
                <a:off x="4619084" y="3112904"/>
                <a:ext cx="3386357" cy="492443"/>
              </a:xfrm>
              <a:prstGeom prst="rect">
                <a:avLst/>
              </a:prstGeom>
            </p:spPr>
            <p:txBody>
              <a:bodyPr vert="horz" wrap="square" lIns="0" tIns="0" rIns="0" bIns="0" rtlCol="0">
                <a:spAutoFit/>
              </a:bodyPr>
              <a:lstStyle/>
              <a:p>
                <a:pPr marL="12700">
                  <a:lnSpc>
                    <a:spcPct val="100000"/>
                  </a:lnSpc>
                </a:pPr>
                <a:r>
                  <a:rPr lang="en-US" sz="3200" spc="-7" baseline="2314" dirty="0">
                    <a:solidFill>
                      <a:srgbClr val="38751C"/>
                    </a:solidFill>
                    <a:latin typeface="Arial"/>
                    <a:cs typeface="Arial"/>
                  </a:rPr>
                  <a:t>at </a:t>
                </a:r>
                <a14:m>
                  <m:oMath xmlns:m="http://schemas.openxmlformats.org/officeDocument/2006/math">
                    <m:r>
                      <a:rPr lang="en-US" sz="3200" spc="-7" baseline="2314">
                        <a:solidFill>
                          <a:srgbClr val="38751C"/>
                        </a:solidFill>
                        <a:latin typeface="Cambria Math" panose="02040503050406030204" pitchFamily="18" charset="0"/>
                        <a:cs typeface="Arial"/>
                      </a:rPr>
                      <m:t>𝑡</m:t>
                    </m:r>
                    <m:r>
                      <a:rPr lang="en-US" sz="3200" spc="-7" baseline="2314">
                        <a:solidFill>
                          <a:srgbClr val="38751C"/>
                        </a:solidFill>
                        <a:latin typeface="Cambria Math" panose="02040503050406030204" pitchFamily="18" charset="0"/>
                        <a:cs typeface="Arial"/>
                      </a:rPr>
                      <m:t>−1</m:t>
                    </m:r>
                  </m:oMath>
                </a14:m>
                <a:r>
                  <a:rPr lang="en-US" sz="3200" spc="-7" baseline="2314" dirty="0">
                    <a:solidFill>
                      <a:srgbClr val="38751C"/>
                    </a:solidFill>
                    <a:latin typeface="Arial"/>
                    <a:cs typeface="Arial"/>
                  </a:rPr>
                  <a:t>  </a:t>
                </a:r>
                <a:r>
                  <a:rPr lang="en-US" sz="3200" spc="-7" dirty="0">
                    <a:solidFill>
                      <a:srgbClr val="38751C"/>
                    </a:solidFill>
                    <a:latin typeface="Arial"/>
                    <a:cs typeface="Arial"/>
                  </a:rPr>
                  <a:t> </a:t>
                </a:r>
                <a:r>
                  <a:rPr lang="en-US" sz="2000" spc="-5" dirty="0">
                    <a:solidFill>
                      <a:srgbClr val="FF0000"/>
                    </a:solidFill>
                    <a:latin typeface="Arial"/>
                    <a:cs typeface="Arial"/>
                  </a:rPr>
                  <a:t>timestep</a:t>
                </a:r>
                <a:r>
                  <a:rPr lang="en-US" sz="2000" spc="-55" dirty="0">
                    <a:solidFill>
                      <a:srgbClr val="FF0000"/>
                    </a:solidFill>
                    <a:latin typeface="Arial"/>
                    <a:cs typeface="Arial"/>
                  </a:rPr>
                  <a:t> </a:t>
                </a:r>
                <a14:m>
                  <m:oMath xmlns:m="http://schemas.openxmlformats.org/officeDocument/2006/math">
                    <m:r>
                      <a:rPr lang="en-US" sz="2000" i="1" spc="-5" dirty="0" smtClean="0">
                        <a:solidFill>
                          <a:srgbClr val="FF0000"/>
                        </a:solidFill>
                        <a:latin typeface="Cambria Math" panose="02040503050406030204" pitchFamily="18" charset="0"/>
                        <a:cs typeface="Arial"/>
                      </a:rPr>
                      <m:t>𝑡</m:t>
                    </m:r>
                  </m:oMath>
                </a14:m>
                <a:endParaRPr sz="2000" dirty="0">
                  <a:latin typeface="Arial"/>
                  <a:cs typeface="Arial"/>
                </a:endParaRPr>
              </a:p>
            </p:txBody>
          </p:sp>
        </mc:Choice>
        <mc:Fallback xmlns="">
          <p:sp>
            <p:nvSpPr>
              <p:cNvPr id="23" name="object 24">
                <a:extLst>
                  <a:ext uri="{FF2B5EF4-FFF2-40B4-BE49-F238E27FC236}">
                    <a16:creationId xmlns:a16="http://schemas.microsoft.com/office/drawing/2014/main" id="{7D5A19AA-9AAC-4C95-B878-6DCFF5373CC5}"/>
                  </a:ext>
                </a:extLst>
              </p:cNvPr>
              <p:cNvSpPr txBox="1">
                <a:spLocks noRot="1" noChangeAspect="1" noMove="1" noResize="1" noEditPoints="1" noAdjustHandles="1" noChangeArrowheads="1" noChangeShapeType="1" noTextEdit="1"/>
              </p:cNvSpPr>
              <p:nvPr/>
            </p:nvSpPr>
            <p:spPr>
              <a:xfrm>
                <a:off x="4619084" y="3112904"/>
                <a:ext cx="3386357" cy="492443"/>
              </a:xfrm>
              <a:prstGeom prst="rect">
                <a:avLst/>
              </a:prstGeom>
              <a:blipFill>
                <a:blip r:embed="rId6"/>
                <a:stretch>
                  <a:fillRect l="-4505" b="-26250"/>
                </a:stretch>
              </a:blipFill>
            </p:spPr>
            <p:txBody>
              <a:bodyPr/>
              <a:lstStyle/>
              <a:p>
                <a:r>
                  <a:rPr lang="en-SE">
                    <a:noFill/>
                  </a:rPr>
                  <a:t> </a:t>
                </a:r>
              </a:p>
            </p:txBody>
          </p:sp>
        </mc:Fallback>
      </mc:AlternateContent>
      <p:sp>
        <p:nvSpPr>
          <p:cNvPr id="24" name="object 25">
            <a:extLst>
              <a:ext uri="{FF2B5EF4-FFF2-40B4-BE49-F238E27FC236}">
                <a16:creationId xmlns:a16="http://schemas.microsoft.com/office/drawing/2014/main" id="{D744852A-9ABA-47E7-889B-712978645EF1}"/>
              </a:ext>
            </a:extLst>
          </p:cNvPr>
          <p:cNvSpPr/>
          <p:nvPr/>
        </p:nvSpPr>
        <p:spPr>
          <a:xfrm>
            <a:off x="3875914" y="2343336"/>
            <a:ext cx="720090" cy="614680"/>
          </a:xfrm>
          <a:custGeom>
            <a:avLst/>
            <a:gdLst/>
            <a:ahLst/>
            <a:cxnLst/>
            <a:rect l="l" t="t" r="r" b="b"/>
            <a:pathLst>
              <a:path w="720089" h="614680">
                <a:moveTo>
                  <a:pt x="0" y="0"/>
                </a:moveTo>
                <a:lnTo>
                  <a:pt x="719698" y="0"/>
                </a:lnTo>
                <a:lnTo>
                  <a:pt x="719698" y="614098"/>
                </a:lnTo>
                <a:lnTo>
                  <a:pt x="0" y="614098"/>
                </a:lnTo>
                <a:lnTo>
                  <a:pt x="0" y="0"/>
                </a:lnTo>
                <a:close/>
              </a:path>
            </a:pathLst>
          </a:custGeom>
          <a:ln w="19049">
            <a:solidFill>
              <a:srgbClr val="9900FF"/>
            </a:solidFill>
          </a:ln>
        </p:spPr>
        <p:txBody>
          <a:bodyPr wrap="square" lIns="0" tIns="0" rIns="0" bIns="0" rtlCol="0"/>
          <a:lstStyle/>
          <a:p>
            <a:endParaRPr/>
          </a:p>
        </p:txBody>
      </p:sp>
      <p:sp>
        <p:nvSpPr>
          <p:cNvPr id="25" name="object 26">
            <a:extLst>
              <a:ext uri="{FF2B5EF4-FFF2-40B4-BE49-F238E27FC236}">
                <a16:creationId xmlns:a16="http://schemas.microsoft.com/office/drawing/2014/main" id="{C28DDCAE-0907-4F82-A526-B9167FB8246F}"/>
              </a:ext>
            </a:extLst>
          </p:cNvPr>
          <p:cNvSpPr txBox="1"/>
          <p:nvPr/>
        </p:nvSpPr>
        <p:spPr>
          <a:xfrm>
            <a:off x="2995741" y="3409281"/>
            <a:ext cx="2145385" cy="709233"/>
          </a:xfrm>
          <a:prstGeom prst="rect">
            <a:avLst/>
          </a:prstGeom>
        </p:spPr>
        <p:txBody>
          <a:bodyPr vert="horz" wrap="square" lIns="0" tIns="0" rIns="0" bIns="0" rtlCol="0">
            <a:spAutoFit/>
          </a:bodyPr>
          <a:lstStyle/>
          <a:p>
            <a:pPr marL="12700">
              <a:lnSpc>
                <a:spcPts val="2865"/>
              </a:lnSpc>
            </a:pPr>
            <a:r>
              <a:rPr lang="en-US" sz="2000" spc="-5" dirty="0">
                <a:solidFill>
                  <a:srgbClr val="9900FF"/>
                </a:solidFill>
                <a:latin typeface="Arial"/>
                <a:cs typeface="Arial"/>
              </a:rPr>
              <a:t>Activation</a:t>
            </a:r>
            <a:r>
              <a:rPr sz="2000" spc="-55" dirty="0">
                <a:solidFill>
                  <a:srgbClr val="9900FF"/>
                </a:solidFill>
                <a:latin typeface="Arial"/>
                <a:cs typeface="Arial"/>
              </a:rPr>
              <a:t> </a:t>
            </a:r>
            <a:r>
              <a:rPr sz="2000" spc="-5" dirty="0">
                <a:solidFill>
                  <a:srgbClr val="9900FF"/>
                </a:solidFill>
                <a:latin typeface="Arial"/>
                <a:cs typeface="Arial"/>
              </a:rPr>
              <a:t>function</a:t>
            </a:r>
            <a:endParaRPr lang="en-SE" sz="2000" spc="-5" dirty="0">
              <a:solidFill>
                <a:srgbClr val="9900FF"/>
              </a:solidFill>
              <a:latin typeface="Arial"/>
              <a:cs typeface="Arial"/>
            </a:endParaRPr>
          </a:p>
          <a:p>
            <a:pPr marL="12700">
              <a:lnSpc>
                <a:spcPts val="2865"/>
              </a:lnSpc>
            </a:pPr>
            <a:r>
              <a:rPr lang="en-US" sz="2000" spc="-5" dirty="0">
                <a:solidFill>
                  <a:srgbClr val="9900FF"/>
                </a:solidFill>
                <a:latin typeface="Arial"/>
                <a:cs typeface="Arial"/>
              </a:rPr>
              <a:t>w. params</a:t>
            </a:r>
            <a:r>
              <a:rPr lang="en-US" sz="2000" spc="-40" dirty="0">
                <a:solidFill>
                  <a:srgbClr val="9900FF"/>
                </a:solidFill>
                <a:latin typeface="Arial"/>
                <a:cs typeface="Arial"/>
              </a:rPr>
              <a:t> </a:t>
            </a:r>
            <a:r>
              <a:rPr lang="en-US" sz="2000" spc="-5" dirty="0">
                <a:solidFill>
                  <a:srgbClr val="9900FF"/>
                </a:solidFill>
                <a:latin typeface="Arial"/>
                <a:cs typeface="Arial"/>
              </a:rPr>
              <a:t>W</a:t>
            </a:r>
            <a:endParaRPr lang="en-US" sz="2000" dirty="0">
              <a:latin typeface="Arial"/>
              <a:cs typeface="Arial"/>
            </a:endParaRPr>
          </a:p>
        </p:txBody>
      </p:sp>
      <p:sp>
        <p:nvSpPr>
          <p:cNvPr id="26" name="object 27">
            <a:extLst>
              <a:ext uri="{FF2B5EF4-FFF2-40B4-BE49-F238E27FC236}">
                <a16:creationId xmlns:a16="http://schemas.microsoft.com/office/drawing/2014/main" id="{F2C617DE-187B-4B94-9070-D8C07C795FB0}"/>
              </a:ext>
            </a:extLst>
          </p:cNvPr>
          <p:cNvSpPr/>
          <p:nvPr/>
        </p:nvSpPr>
        <p:spPr>
          <a:xfrm>
            <a:off x="3995936" y="3033635"/>
            <a:ext cx="164078" cy="492443"/>
          </a:xfrm>
          <a:custGeom>
            <a:avLst/>
            <a:gdLst/>
            <a:ahLst/>
            <a:cxnLst/>
            <a:rect l="l" t="t" r="r" b="b"/>
            <a:pathLst>
              <a:path w="171450" h="680720">
                <a:moveTo>
                  <a:pt x="0" y="680398"/>
                </a:moveTo>
                <a:lnTo>
                  <a:pt x="170999" y="0"/>
                </a:lnTo>
              </a:path>
            </a:pathLst>
          </a:custGeom>
          <a:ln w="9524">
            <a:solidFill>
              <a:srgbClr val="9900FF"/>
            </a:solidFill>
          </a:ln>
        </p:spPr>
        <p:txBody>
          <a:bodyPr wrap="square" lIns="0" tIns="0" rIns="0" bIns="0" rtlCol="0"/>
          <a:lstStyle/>
          <a:p>
            <a:endParaRPr/>
          </a:p>
        </p:txBody>
      </p:sp>
      <p:sp>
        <p:nvSpPr>
          <p:cNvPr id="31" name="object 8">
            <a:extLst>
              <a:ext uri="{FF2B5EF4-FFF2-40B4-BE49-F238E27FC236}">
                <a16:creationId xmlns:a16="http://schemas.microsoft.com/office/drawing/2014/main" id="{12B24AF2-BB01-4909-893D-283E2199D877}"/>
              </a:ext>
            </a:extLst>
          </p:cNvPr>
          <p:cNvSpPr/>
          <p:nvPr/>
        </p:nvSpPr>
        <p:spPr>
          <a:xfrm>
            <a:off x="827584" y="5104894"/>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endParaRPr dirty="0">
              <a:solidFill>
                <a:schemeClr val="tx1"/>
              </a:solidFill>
            </a:endParaRPr>
          </a:p>
        </p:txBody>
      </p:sp>
      <p:sp>
        <p:nvSpPr>
          <p:cNvPr id="32" name="object 9">
            <a:extLst>
              <a:ext uri="{FF2B5EF4-FFF2-40B4-BE49-F238E27FC236}">
                <a16:creationId xmlns:a16="http://schemas.microsoft.com/office/drawing/2014/main" id="{A9F5BBCA-19FF-442C-B252-E569201A2814}"/>
              </a:ext>
            </a:extLst>
          </p:cNvPr>
          <p:cNvSpPr txBox="1"/>
          <p:nvPr/>
        </p:nvSpPr>
        <p:spPr>
          <a:xfrm>
            <a:off x="1274425" y="5286224"/>
            <a:ext cx="330216" cy="285115"/>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h</a:t>
            </a:r>
            <a:endParaRPr sz="1800" dirty="0">
              <a:latin typeface="Arial"/>
              <a:cs typeface="Arial"/>
            </a:endParaRPr>
          </a:p>
        </p:txBody>
      </p:sp>
      <p:sp>
        <p:nvSpPr>
          <p:cNvPr id="37" name="object 15">
            <a:extLst>
              <a:ext uri="{FF2B5EF4-FFF2-40B4-BE49-F238E27FC236}">
                <a16:creationId xmlns:a16="http://schemas.microsoft.com/office/drawing/2014/main" id="{5CA73B37-5422-4FA8-A5A5-A5C5155E3DD2}"/>
              </a:ext>
            </a:extLst>
          </p:cNvPr>
          <p:cNvSpPr/>
          <p:nvPr/>
        </p:nvSpPr>
        <p:spPr>
          <a:xfrm>
            <a:off x="1863207" y="5271194"/>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a:p>
        </p:txBody>
      </p:sp>
      <p:sp>
        <p:nvSpPr>
          <p:cNvPr id="38" name="object 16">
            <a:extLst>
              <a:ext uri="{FF2B5EF4-FFF2-40B4-BE49-F238E27FC236}">
                <a16:creationId xmlns:a16="http://schemas.microsoft.com/office/drawing/2014/main" id="{98732813-7F5E-4E0E-B878-5B41D101E484}"/>
              </a:ext>
            </a:extLst>
          </p:cNvPr>
          <p:cNvSpPr/>
          <p:nvPr/>
        </p:nvSpPr>
        <p:spPr>
          <a:xfrm>
            <a:off x="1867408" y="5514113"/>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a:p>
        </p:txBody>
      </p:sp>
      <p:sp>
        <p:nvSpPr>
          <p:cNvPr id="57" name="Oval 56">
            <a:extLst>
              <a:ext uri="{FF2B5EF4-FFF2-40B4-BE49-F238E27FC236}">
                <a16:creationId xmlns:a16="http://schemas.microsoft.com/office/drawing/2014/main" id="{A130FE2B-6FF0-4D85-B67B-26AF81E89490}"/>
              </a:ext>
            </a:extLst>
          </p:cNvPr>
          <p:cNvSpPr/>
          <p:nvPr/>
        </p:nvSpPr>
        <p:spPr bwMode="auto">
          <a:xfrm>
            <a:off x="1023771" y="6128112"/>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58" name="object 9">
            <a:extLst>
              <a:ext uri="{FF2B5EF4-FFF2-40B4-BE49-F238E27FC236}">
                <a16:creationId xmlns:a16="http://schemas.microsoft.com/office/drawing/2014/main" id="{572C9D87-264F-4246-83A6-8E3B67E09BAE}"/>
              </a:ext>
            </a:extLst>
          </p:cNvPr>
          <p:cNvSpPr txBox="1"/>
          <p:nvPr/>
        </p:nvSpPr>
        <p:spPr>
          <a:xfrm>
            <a:off x="1272942" y="6296140"/>
            <a:ext cx="226857" cy="285115"/>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x</a:t>
            </a:r>
            <a:endParaRPr sz="1800" dirty="0">
              <a:latin typeface="Arial"/>
              <a:cs typeface="Arial"/>
            </a:endParaRPr>
          </a:p>
        </p:txBody>
      </p:sp>
      <p:sp>
        <p:nvSpPr>
          <p:cNvPr id="66" name="Oval 65">
            <a:extLst>
              <a:ext uri="{FF2B5EF4-FFF2-40B4-BE49-F238E27FC236}">
                <a16:creationId xmlns:a16="http://schemas.microsoft.com/office/drawing/2014/main" id="{6DF009D5-D130-48E1-A1FD-85E7191B7825}"/>
              </a:ext>
            </a:extLst>
          </p:cNvPr>
          <p:cNvSpPr/>
          <p:nvPr/>
        </p:nvSpPr>
        <p:spPr bwMode="auto">
          <a:xfrm>
            <a:off x="1023771" y="4095107"/>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67" name="object 9">
            <a:extLst>
              <a:ext uri="{FF2B5EF4-FFF2-40B4-BE49-F238E27FC236}">
                <a16:creationId xmlns:a16="http://schemas.microsoft.com/office/drawing/2014/main" id="{78B1CBDF-7788-4ED2-9F88-084E949CC861}"/>
              </a:ext>
            </a:extLst>
          </p:cNvPr>
          <p:cNvSpPr txBox="1"/>
          <p:nvPr/>
        </p:nvSpPr>
        <p:spPr>
          <a:xfrm>
            <a:off x="1241466" y="4263135"/>
            <a:ext cx="226857" cy="285115"/>
          </a:xfrm>
          <a:prstGeom prst="rect">
            <a:avLst/>
          </a:prstGeom>
        </p:spPr>
        <p:txBody>
          <a:bodyPr vert="horz" wrap="square" lIns="0" tIns="0" rIns="0" bIns="0" rtlCol="0">
            <a:spAutoFit/>
          </a:bodyPr>
          <a:lstStyle/>
          <a:p>
            <a:pPr marL="12700">
              <a:lnSpc>
                <a:spcPct val="100000"/>
              </a:lnSpc>
            </a:pPr>
            <a:r>
              <a:rPr lang="en-US" spc="-5" dirty="0">
                <a:latin typeface="Arial"/>
                <a:cs typeface="Arial"/>
              </a:rPr>
              <a:t>y</a:t>
            </a:r>
            <a:endParaRPr dirty="0">
              <a:latin typeface="Arial"/>
              <a:cs typeface="Arial"/>
            </a:endParaRPr>
          </a:p>
        </p:txBody>
      </p:sp>
      <p:sp>
        <p:nvSpPr>
          <p:cNvPr id="76" name="Arrow: Right 75">
            <a:extLst>
              <a:ext uri="{FF2B5EF4-FFF2-40B4-BE49-F238E27FC236}">
                <a16:creationId xmlns:a16="http://schemas.microsoft.com/office/drawing/2014/main" id="{C9C46F2F-B656-410A-B06B-35814A74F362}"/>
              </a:ext>
            </a:extLst>
          </p:cNvPr>
          <p:cNvSpPr/>
          <p:nvPr/>
        </p:nvSpPr>
        <p:spPr bwMode="auto">
          <a:xfrm>
            <a:off x="2587616" y="5202473"/>
            <a:ext cx="773497" cy="484632"/>
          </a:xfrm>
          <a:prstGeom prst="rightArrow">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7" name="object 9">
            <a:extLst>
              <a:ext uri="{FF2B5EF4-FFF2-40B4-BE49-F238E27FC236}">
                <a16:creationId xmlns:a16="http://schemas.microsoft.com/office/drawing/2014/main" id="{E6B10BE9-1AE6-4E33-A796-C3A277AE2E58}"/>
              </a:ext>
            </a:extLst>
          </p:cNvPr>
          <p:cNvSpPr txBox="1"/>
          <p:nvPr/>
        </p:nvSpPr>
        <p:spPr>
          <a:xfrm>
            <a:off x="2565088" y="4966394"/>
            <a:ext cx="680887"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Unroll</a:t>
            </a:r>
            <a:endParaRPr sz="1800" baseline="-25000" dirty="0">
              <a:latin typeface="Arial"/>
              <a:cs typeface="Arial"/>
            </a:endParaRPr>
          </a:p>
        </p:txBody>
      </p:sp>
      <p:cxnSp>
        <p:nvCxnSpPr>
          <p:cNvPr id="78" name="Straight Arrow Connector 77">
            <a:extLst>
              <a:ext uri="{FF2B5EF4-FFF2-40B4-BE49-F238E27FC236}">
                <a16:creationId xmlns:a16="http://schemas.microsoft.com/office/drawing/2014/main" id="{037BC422-231E-42C8-8C00-EA29CEAC6D8B}"/>
              </a:ext>
            </a:extLst>
          </p:cNvPr>
          <p:cNvCxnSpPr>
            <a:cxnSpLocks/>
          </p:cNvCxnSpPr>
          <p:nvPr/>
        </p:nvCxnSpPr>
        <p:spPr bwMode="auto">
          <a:xfrm flipV="1">
            <a:off x="1314067" y="5747806"/>
            <a:ext cx="0" cy="380306"/>
          </a:xfrm>
          <a:prstGeom prst="straightConnector1">
            <a:avLst/>
          </a:prstGeom>
          <a:noFill/>
          <a:ln w="25400" cap="flat" cmpd="sng" algn="ctr">
            <a:solidFill>
              <a:schemeClr val="tx1"/>
            </a:solidFill>
            <a:prstDash val="solid"/>
            <a:round/>
            <a:headEnd type="none" w="med" len="med"/>
            <a:tailEnd type="triangle"/>
          </a:ln>
          <a:effectLst/>
        </p:spPr>
      </p:cxnSp>
      <p:cxnSp>
        <p:nvCxnSpPr>
          <p:cNvPr id="81" name="Straight Arrow Connector 80">
            <a:extLst>
              <a:ext uri="{FF2B5EF4-FFF2-40B4-BE49-F238E27FC236}">
                <a16:creationId xmlns:a16="http://schemas.microsoft.com/office/drawing/2014/main" id="{C2EF2443-74EF-4AAC-B1B5-3D97E763ECF2}"/>
              </a:ext>
            </a:extLst>
          </p:cNvPr>
          <p:cNvCxnSpPr>
            <a:cxnSpLocks/>
          </p:cNvCxnSpPr>
          <p:nvPr/>
        </p:nvCxnSpPr>
        <p:spPr bwMode="auto">
          <a:xfrm flipV="1">
            <a:off x="1314067" y="4724587"/>
            <a:ext cx="0" cy="380306"/>
          </a:xfrm>
          <a:prstGeom prst="straightConnector1">
            <a:avLst/>
          </a:prstGeom>
          <a:noFill/>
          <a:ln w="25400" cap="flat" cmpd="sng" algn="ctr">
            <a:solidFill>
              <a:schemeClr val="tx1"/>
            </a:solidFill>
            <a:prstDash val="solid"/>
            <a:round/>
            <a:headEnd type="none" w="med" len="med"/>
            <a:tailEnd type="triangle"/>
          </a:ln>
          <a:effectLst/>
        </p:spPr>
      </p:cxnSp>
      <p:sp>
        <p:nvSpPr>
          <p:cNvPr id="92" name="object 8">
            <a:extLst>
              <a:ext uri="{FF2B5EF4-FFF2-40B4-BE49-F238E27FC236}">
                <a16:creationId xmlns:a16="http://schemas.microsoft.com/office/drawing/2014/main" id="{DF3813E0-0941-4128-82EA-9E2CA49400B5}"/>
              </a:ext>
            </a:extLst>
          </p:cNvPr>
          <p:cNvSpPr/>
          <p:nvPr/>
        </p:nvSpPr>
        <p:spPr>
          <a:xfrm>
            <a:off x="3783515" y="5104894"/>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endParaRPr dirty="0">
              <a:solidFill>
                <a:schemeClr val="tx1"/>
              </a:solidFill>
            </a:endParaRPr>
          </a:p>
        </p:txBody>
      </p:sp>
      <p:sp>
        <p:nvSpPr>
          <p:cNvPr id="95" name="Oval 94">
            <a:extLst>
              <a:ext uri="{FF2B5EF4-FFF2-40B4-BE49-F238E27FC236}">
                <a16:creationId xmlns:a16="http://schemas.microsoft.com/office/drawing/2014/main" id="{D18357F2-068A-4FDF-897A-D25E16F3312F}"/>
              </a:ext>
            </a:extLst>
          </p:cNvPr>
          <p:cNvSpPr/>
          <p:nvPr/>
        </p:nvSpPr>
        <p:spPr bwMode="auto">
          <a:xfrm>
            <a:off x="3979702" y="6128112"/>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97" name="Oval 96">
            <a:extLst>
              <a:ext uri="{FF2B5EF4-FFF2-40B4-BE49-F238E27FC236}">
                <a16:creationId xmlns:a16="http://schemas.microsoft.com/office/drawing/2014/main" id="{92254BBC-83ED-4168-8766-179DC3693569}"/>
              </a:ext>
            </a:extLst>
          </p:cNvPr>
          <p:cNvSpPr/>
          <p:nvPr/>
        </p:nvSpPr>
        <p:spPr bwMode="auto">
          <a:xfrm>
            <a:off x="3979702" y="4095107"/>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cxnSp>
        <p:nvCxnSpPr>
          <p:cNvPr id="99" name="Straight Arrow Connector 98">
            <a:extLst>
              <a:ext uri="{FF2B5EF4-FFF2-40B4-BE49-F238E27FC236}">
                <a16:creationId xmlns:a16="http://schemas.microsoft.com/office/drawing/2014/main" id="{618FEFF8-ECC0-4FA2-943E-AAB32B26FADB}"/>
              </a:ext>
            </a:extLst>
          </p:cNvPr>
          <p:cNvCxnSpPr>
            <a:cxnSpLocks/>
          </p:cNvCxnSpPr>
          <p:nvPr/>
        </p:nvCxnSpPr>
        <p:spPr bwMode="auto">
          <a:xfrm flipV="1">
            <a:off x="4269998" y="5747806"/>
            <a:ext cx="0" cy="380306"/>
          </a:xfrm>
          <a:prstGeom prst="straightConnector1">
            <a:avLst/>
          </a:prstGeom>
          <a:noFill/>
          <a:ln w="25400"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B89AF2D9-0202-4241-9F41-C0C9D873984B}"/>
              </a:ext>
            </a:extLst>
          </p:cNvPr>
          <p:cNvCxnSpPr>
            <a:cxnSpLocks/>
          </p:cNvCxnSpPr>
          <p:nvPr/>
        </p:nvCxnSpPr>
        <p:spPr bwMode="auto">
          <a:xfrm flipV="1">
            <a:off x="4269998" y="4724587"/>
            <a:ext cx="0" cy="380306"/>
          </a:xfrm>
          <a:prstGeom prst="straightConnector1">
            <a:avLst/>
          </a:prstGeom>
          <a:noFill/>
          <a:ln w="25400" cap="flat" cmpd="sng" algn="ctr">
            <a:solidFill>
              <a:schemeClr val="tx1"/>
            </a:solidFill>
            <a:prstDash val="solid"/>
            <a:round/>
            <a:headEnd type="none" w="med" len="med"/>
            <a:tailEnd type="triangle"/>
          </a:ln>
          <a:effectLst/>
        </p:spPr>
      </p:cxnSp>
      <p:sp>
        <p:nvSpPr>
          <p:cNvPr id="119" name="object 8">
            <a:extLst>
              <a:ext uri="{FF2B5EF4-FFF2-40B4-BE49-F238E27FC236}">
                <a16:creationId xmlns:a16="http://schemas.microsoft.com/office/drawing/2014/main" id="{5E432015-716B-4515-9CA1-24C879B601EA}"/>
              </a:ext>
            </a:extLst>
          </p:cNvPr>
          <p:cNvSpPr/>
          <p:nvPr/>
        </p:nvSpPr>
        <p:spPr>
          <a:xfrm>
            <a:off x="5330325" y="509058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endParaRPr dirty="0">
              <a:solidFill>
                <a:schemeClr val="tx1"/>
              </a:solidFill>
            </a:endParaRPr>
          </a:p>
        </p:txBody>
      </p:sp>
      <p:sp>
        <p:nvSpPr>
          <p:cNvPr id="121" name="Oval 120">
            <a:extLst>
              <a:ext uri="{FF2B5EF4-FFF2-40B4-BE49-F238E27FC236}">
                <a16:creationId xmlns:a16="http://schemas.microsoft.com/office/drawing/2014/main" id="{3DA228AC-BC29-47CD-A489-201EB741E488}"/>
              </a:ext>
            </a:extLst>
          </p:cNvPr>
          <p:cNvSpPr/>
          <p:nvPr/>
        </p:nvSpPr>
        <p:spPr bwMode="auto">
          <a:xfrm>
            <a:off x="5526512" y="6113799"/>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123" name="Oval 122">
            <a:extLst>
              <a:ext uri="{FF2B5EF4-FFF2-40B4-BE49-F238E27FC236}">
                <a16:creationId xmlns:a16="http://schemas.microsoft.com/office/drawing/2014/main" id="{4322B6E8-7308-4E06-A156-B6ED6D262A45}"/>
              </a:ext>
            </a:extLst>
          </p:cNvPr>
          <p:cNvSpPr/>
          <p:nvPr/>
        </p:nvSpPr>
        <p:spPr bwMode="auto">
          <a:xfrm>
            <a:off x="5526512" y="4080794"/>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cxnSp>
        <p:nvCxnSpPr>
          <p:cNvPr id="125" name="Straight Arrow Connector 124">
            <a:extLst>
              <a:ext uri="{FF2B5EF4-FFF2-40B4-BE49-F238E27FC236}">
                <a16:creationId xmlns:a16="http://schemas.microsoft.com/office/drawing/2014/main" id="{0CBD753A-3023-468B-92BE-6A29E4C27B52}"/>
              </a:ext>
            </a:extLst>
          </p:cNvPr>
          <p:cNvCxnSpPr>
            <a:cxnSpLocks/>
          </p:cNvCxnSpPr>
          <p:nvPr/>
        </p:nvCxnSpPr>
        <p:spPr bwMode="auto">
          <a:xfrm flipV="1">
            <a:off x="5816808" y="5733493"/>
            <a:ext cx="0" cy="380306"/>
          </a:xfrm>
          <a:prstGeom prst="straightConnector1">
            <a:avLst/>
          </a:prstGeom>
          <a:noFill/>
          <a:ln w="25400"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9B33E9DB-FC46-49A7-B8DF-E7EE3BED32DE}"/>
              </a:ext>
            </a:extLst>
          </p:cNvPr>
          <p:cNvCxnSpPr>
            <a:cxnSpLocks/>
          </p:cNvCxnSpPr>
          <p:nvPr/>
        </p:nvCxnSpPr>
        <p:spPr bwMode="auto">
          <a:xfrm flipV="1">
            <a:off x="5816808" y="4710274"/>
            <a:ext cx="0" cy="380306"/>
          </a:xfrm>
          <a:prstGeom prst="straightConnector1">
            <a:avLst/>
          </a:prstGeom>
          <a:noFill/>
          <a:ln w="25400" cap="flat" cmpd="sng" algn="ctr">
            <a:solidFill>
              <a:schemeClr val="tx1"/>
            </a:solidFill>
            <a:prstDash val="solid"/>
            <a:round/>
            <a:headEnd type="none" w="med" len="med"/>
            <a:tailEnd type="triangle"/>
          </a:ln>
          <a:effectLst/>
        </p:spPr>
      </p:cxnSp>
      <p:sp>
        <p:nvSpPr>
          <p:cNvPr id="127" name="object 8">
            <a:extLst>
              <a:ext uri="{FF2B5EF4-FFF2-40B4-BE49-F238E27FC236}">
                <a16:creationId xmlns:a16="http://schemas.microsoft.com/office/drawing/2014/main" id="{0776AA74-DA66-4652-B8CE-F2542A37B8A7}"/>
              </a:ext>
            </a:extLst>
          </p:cNvPr>
          <p:cNvSpPr/>
          <p:nvPr/>
        </p:nvSpPr>
        <p:spPr>
          <a:xfrm>
            <a:off x="6850588" y="509058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p:spPr>
        <p:style>
          <a:lnRef idx="1">
            <a:schemeClr val="dk1"/>
          </a:lnRef>
          <a:fillRef idx="2">
            <a:schemeClr val="dk1"/>
          </a:fillRef>
          <a:effectRef idx="1">
            <a:schemeClr val="dk1"/>
          </a:effectRef>
          <a:fontRef idx="minor">
            <a:schemeClr val="dk1"/>
          </a:fontRef>
        </p:style>
        <p:txBody>
          <a:bodyPr wrap="square" lIns="0" tIns="0" rIns="0" bIns="0" rtlCol="0"/>
          <a:lstStyle/>
          <a:p>
            <a:endParaRPr dirty="0">
              <a:solidFill>
                <a:schemeClr val="tx1"/>
              </a:solidFill>
            </a:endParaRPr>
          </a:p>
        </p:txBody>
      </p:sp>
      <p:sp>
        <p:nvSpPr>
          <p:cNvPr id="129" name="Oval 128">
            <a:extLst>
              <a:ext uri="{FF2B5EF4-FFF2-40B4-BE49-F238E27FC236}">
                <a16:creationId xmlns:a16="http://schemas.microsoft.com/office/drawing/2014/main" id="{07BD39B5-B604-42BE-A8E5-1BAC4DC9B773}"/>
              </a:ext>
            </a:extLst>
          </p:cNvPr>
          <p:cNvSpPr/>
          <p:nvPr/>
        </p:nvSpPr>
        <p:spPr bwMode="auto">
          <a:xfrm>
            <a:off x="7046775" y="6113799"/>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131" name="Oval 130">
            <a:extLst>
              <a:ext uri="{FF2B5EF4-FFF2-40B4-BE49-F238E27FC236}">
                <a16:creationId xmlns:a16="http://schemas.microsoft.com/office/drawing/2014/main" id="{09559C8E-62CB-4ED6-8B20-C11AEDB9DCC1}"/>
              </a:ext>
            </a:extLst>
          </p:cNvPr>
          <p:cNvSpPr/>
          <p:nvPr/>
        </p:nvSpPr>
        <p:spPr bwMode="auto">
          <a:xfrm>
            <a:off x="7046775" y="4080794"/>
            <a:ext cx="609549" cy="657225"/>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cxnSp>
        <p:nvCxnSpPr>
          <p:cNvPr id="133" name="Straight Arrow Connector 132">
            <a:extLst>
              <a:ext uri="{FF2B5EF4-FFF2-40B4-BE49-F238E27FC236}">
                <a16:creationId xmlns:a16="http://schemas.microsoft.com/office/drawing/2014/main" id="{67B45A90-1EB8-40FC-BFA3-6E2F8CA1C3A1}"/>
              </a:ext>
            </a:extLst>
          </p:cNvPr>
          <p:cNvCxnSpPr>
            <a:cxnSpLocks/>
          </p:cNvCxnSpPr>
          <p:nvPr/>
        </p:nvCxnSpPr>
        <p:spPr bwMode="auto">
          <a:xfrm flipV="1">
            <a:off x="7337071" y="5733493"/>
            <a:ext cx="0" cy="380306"/>
          </a:xfrm>
          <a:prstGeom prst="straightConnector1">
            <a:avLst/>
          </a:prstGeom>
          <a:noFill/>
          <a:ln w="25400" cap="flat" cmpd="sng" algn="ctr">
            <a:solidFill>
              <a:schemeClr val="tx1"/>
            </a:solidFill>
            <a:prstDash val="solid"/>
            <a:round/>
            <a:headEnd type="none" w="med" len="med"/>
            <a:tailEnd type="triangle"/>
          </a:ln>
          <a:effectLst/>
        </p:spPr>
      </p:cxnSp>
      <p:cxnSp>
        <p:nvCxnSpPr>
          <p:cNvPr id="134" name="Straight Arrow Connector 133">
            <a:extLst>
              <a:ext uri="{FF2B5EF4-FFF2-40B4-BE49-F238E27FC236}">
                <a16:creationId xmlns:a16="http://schemas.microsoft.com/office/drawing/2014/main" id="{E26DF6DA-1558-4F5C-B931-11348F6BB0B6}"/>
              </a:ext>
            </a:extLst>
          </p:cNvPr>
          <p:cNvCxnSpPr>
            <a:cxnSpLocks/>
          </p:cNvCxnSpPr>
          <p:nvPr/>
        </p:nvCxnSpPr>
        <p:spPr bwMode="auto">
          <a:xfrm flipV="1">
            <a:off x="7337071" y="4710274"/>
            <a:ext cx="0" cy="380306"/>
          </a:xfrm>
          <a:prstGeom prst="straightConnector1">
            <a:avLst/>
          </a:prstGeom>
          <a:noFill/>
          <a:ln w="25400" cap="flat" cmpd="sng" algn="ctr">
            <a:solidFill>
              <a:schemeClr val="tx1"/>
            </a:solidFill>
            <a:prstDash val="solid"/>
            <a:round/>
            <a:headEnd type="none" w="med" len="med"/>
            <a:tailEnd type="triangle"/>
          </a:ln>
          <a:effectLst/>
        </p:spPr>
      </p:cxnSp>
      <p:cxnSp>
        <p:nvCxnSpPr>
          <p:cNvPr id="135" name="Straight Arrow Connector 134">
            <a:extLst>
              <a:ext uri="{FF2B5EF4-FFF2-40B4-BE49-F238E27FC236}">
                <a16:creationId xmlns:a16="http://schemas.microsoft.com/office/drawing/2014/main" id="{2B45FD02-E7E1-4E11-93E8-A92767F29E0A}"/>
              </a:ext>
            </a:extLst>
          </p:cNvPr>
          <p:cNvCxnSpPr>
            <a:cxnSpLocks/>
          </p:cNvCxnSpPr>
          <p:nvPr/>
        </p:nvCxnSpPr>
        <p:spPr bwMode="auto">
          <a:xfrm>
            <a:off x="4815212" y="5451341"/>
            <a:ext cx="499269" cy="0"/>
          </a:xfrm>
          <a:prstGeom prst="straightConnector1">
            <a:avLst/>
          </a:prstGeom>
          <a:noFill/>
          <a:ln w="25400"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77438185-4D22-4B6B-8909-5A52DAEF5365}"/>
              </a:ext>
            </a:extLst>
          </p:cNvPr>
          <p:cNvCxnSpPr>
            <a:cxnSpLocks/>
          </p:cNvCxnSpPr>
          <p:nvPr/>
        </p:nvCxnSpPr>
        <p:spPr bwMode="auto">
          <a:xfrm>
            <a:off x="6364105" y="5432611"/>
            <a:ext cx="499269" cy="0"/>
          </a:xfrm>
          <a:prstGeom prst="straightConnector1">
            <a:avLst/>
          </a:prstGeom>
          <a:noFill/>
          <a:ln w="25400" cap="flat" cmpd="sng" algn="ctr">
            <a:solidFill>
              <a:schemeClr val="tx1"/>
            </a:solidFill>
            <a:prstDash val="solid"/>
            <a:round/>
            <a:headEnd type="none" w="med" len="med"/>
            <a:tailEnd type="triangle"/>
          </a:ln>
          <a:effectLst/>
        </p:spPr>
      </p:cxnSp>
      <p:sp>
        <p:nvSpPr>
          <p:cNvPr id="138" name="object 9">
            <a:extLst>
              <a:ext uri="{FF2B5EF4-FFF2-40B4-BE49-F238E27FC236}">
                <a16:creationId xmlns:a16="http://schemas.microsoft.com/office/drawing/2014/main" id="{60BF7188-622F-4906-AB9A-5CD612BF04AF}"/>
              </a:ext>
            </a:extLst>
          </p:cNvPr>
          <p:cNvSpPr txBox="1"/>
          <p:nvPr/>
        </p:nvSpPr>
        <p:spPr>
          <a:xfrm>
            <a:off x="4190466" y="5306290"/>
            <a:ext cx="330216"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h</a:t>
            </a:r>
            <a:r>
              <a:rPr lang="en-US" sz="1800" spc="-5" baseline="-25000" dirty="0">
                <a:latin typeface="Arial"/>
                <a:cs typeface="Arial"/>
              </a:rPr>
              <a:t>t-1</a:t>
            </a:r>
            <a:endParaRPr sz="1800" baseline="-25000" dirty="0">
              <a:latin typeface="Arial"/>
              <a:cs typeface="Arial"/>
            </a:endParaRPr>
          </a:p>
        </p:txBody>
      </p:sp>
      <p:sp>
        <p:nvSpPr>
          <p:cNvPr id="139" name="object 9">
            <a:extLst>
              <a:ext uri="{FF2B5EF4-FFF2-40B4-BE49-F238E27FC236}">
                <a16:creationId xmlns:a16="http://schemas.microsoft.com/office/drawing/2014/main" id="{164E09CC-795F-4CD6-BCD5-6151CCB1B8EA}"/>
              </a:ext>
            </a:extLst>
          </p:cNvPr>
          <p:cNvSpPr txBox="1"/>
          <p:nvPr/>
        </p:nvSpPr>
        <p:spPr>
          <a:xfrm>
            <a:off x="5743005" y="5278108"/>
            <a:ext cx="330216" cy="285115"/>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h</a:t>
            </a:r>
            <a:r>
              <a:rPr lang="en-US" sz="1800" spc="-5" baseline="-25000" dirty="0" err="1">
                <a:latin typeface="Arial"/>
                <a:cs typeface="Arial"/>
              </a:rPr>
              <a:t>t</a:t>
            </a:r>
            <a:endParaRPr sz="1800" baseline="-25000" dirty="0">
              <a:latin typeface="Arial"/>
              <a:cs typeface="Arial"/>
            </a:endParaRPr>
          </a:p>
        </p:txBody>
      </p:sp>
      <p:sp>
        <p:nvSpPr>
          <p:cNvPr id="140" name="object 9">
            <a:extLst>
              <a:ext uri="{FF2B5EF4-FFF2-40B4-BE49-F238E27FC236}">
                <a16:creationId xmlns:a16="http://schemas.microsoft.com/office/drawing/2014/main" id="{9DE11B4C-6F31-4427-88C4-01462DA034E5}"/>
              </a:ext>
            </a:extLst>
          </p:cNvPr>
          <p:cNvSpPr txBox="1"/>
          <p:nvPr/>
        </p:nvSpPr>
        <p:spPr>
          <a:xfrm>
            <a:off x="7245525" y="5278108"/>
            <a:ext cx="422819"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h</a:t>
            </a:r>
            <a:r>
              <a:rPr lang="en-US" sz="1800" spc="-5" baseline="-25000" dirty="0">
                <a:latin typeface="Arial"/>
                <a:cs typeface="Arial"/>
              </a:rPr>
              <a:t>t+1</a:t>
            </a:r>
            <a:endParaRPr sz="1800" baseline="-25000" dirty="0">
              <a:latin typeface="Arial"/>
              <a:cs typeface="Arial"/>
            </a:endParaRPr>
          </a:p>
        </p:txBody>
      </p:sp>
      <p:sp>
        <p:nvSpPr>
          <p:cNvPr id="144" name="object 9">
            <a:extLst>
              <a:ext uri="{FF2B5EF4-FFF2-40B4-BE49-F238E27FC236}">
                <a16:creationId xmlns:a16="http://schemas.microsoft.com/office/drawing/2014/main" id="{7BA02537-9618-4E7B-9155-4DD184FFA6B1}"/>
              </a:ext>
            </a:extLst>
          </p:cNvPr>
          <p:cNvSpPr txBox="1"/>
          <p:nvPr/>
        </p:nvSpPr>
        <p:spPr>
          <a:xfrm>
            <a:off x="4174750" y="6299772"/>
            <a:ext cx="376116"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x</a:t>
            </a:r>
            <a:r>
              <a:rPr lang="en-US" sz="1800" spc="-5" baseline="-25000" dirty="0">
                <a:latin typeface="Arial"/>
                <a:cs typeface="Arial"/>
              </a:rPr>
              <a:t>t-1</a:t>
            </a:r>
            <a:endParaRPr sz="1800" baseline="-25000" dirty="0">
              <a:latin typeface="Arial"/>
              <a:cs typeface="Arial"/>
            </a:endParaRPr>
          </a:p>
        </p:txBody>
      </p:sp>
      <p:sp>
        <p:nvSpPr>
          <p:cNvPr id="145" name="object 9">
            <a:extLst>
              <a:ext uri="{FF2B5EF4-FFF2-40B4-BE49-F238E27FC236}">
                <a16:creationId xmlns:a16="http://schemas.microsoft.com/office/drawing/2014/main" id="{3284DFEC-215E-4A80-92BB-EF85EAF9C477}"/>
              </a:ext>
            </a:extLst>
          </p:cNvPr>
          <p:cNvSpPr txBox="1"/>
          <p:nvPr/>
        </p:nvSpPr>
        <p:spPr>
          <a:xfrm>
            <a:off x="5755012" y="6278316"/>
            <a:ext cx="281816" cy="276999"/>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x</a:t>
            </a:r>
            <a:r>
              <a:rPr lang="en-US" sz="1800" spc="-5" baseline="-25000" dirty="0" err="1">
                <a:latin typeface="Arial"/>
                <a:cs typeface="Arial"/>
              </a:rPr>
              <a:t>t</a:t>
            </a:r>
            <a:endParaRPr sz="1800" baseline="-25000" dirty="0">
              <a:latin typeface="Arial"/>
              <a:cs typeface="Arial"/>
            </a:endParaRPr>
          </a:p>
        </p:txBody>
      </p:sp>
      <p:sp>
        <p:nvSpPr>
          <p:cNvPr id="146" name="object 9">
            <a:extLst>
              <a:ext uri="{FF2B5EF4-FFF2-40B4-BE49-F238E27FC236}">
                <a16:creationId xmlns:a16="http://schemas.microsoft.com/office/drawing/2014/main" id="{8D124FD2-1870-4BA7-A484-85CAE7E15D94}"/>
              </a:ext>
            </a:extLst>
          </p:cNvPr>
          <p:cNvSpPr txBox="1"/>
          <p:nvPr/>
        </p:nvSpPr>
        <p:spPr>
          <a:xfrm>
            <a:off x="7204516" y="6278316"/>
            <a:ext cx="376116"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x</a:t>
            </a:r>
            <a:r>
              <a:rPr lang="en-US" sz="1800" spc="-5" baseline="-25000" dirty="0">
                <a:latin typeface="Arial"/>
                <a:cs typeface="Arial"/>
              </a:rPr>
              <a:t>t+1</a:t>
            </a:r>
            <a:endParaRPr sz="1800" baseline="-25000" dirty="0">
              <a:latin typeface="Arial"/>
              <a:cs typeface="Arial"/>
            </a:endParaRPr>
          </a:p>
        </p:txBody>
      </p:sp>
      <p:sp>
        <p:nvSpPr>
          <p:cNvPr id="147" name="object 9">
            <a:extLst>
              <a:ext uri="{FF2B5EF4-FFF2-40B4-BE49-F238E27FC236}">
                <a16:creationId xmlns:a16="http://schemas.microsoft.com/office/drawing/2014/main" id="{C20E11DD-EFDA-47FF-A61C-A582D3A4B066}"/>
              </a:ext>
            </a:extLst>
          </p:cNvPr>
          <p:cNvSpPr txBox="1"/>
          <p:nvPr/>
        </p:nvSpPr>
        <p:spPr>
          <a:xfrm>
            <a:off x="4160014" y="4276247"/>
            <a:ext cx="376116" cy="276999"/>
          </a:xfrm>
          <a:prstGeom prst="rect">
            <a:avLst/>
          </a:prstGeom>
        </p:spPr>
        <p:txBody>
          <a:bodyPr vert="horz" wrap="square" lIns="0" tIns="0" rIns="0" bIns="0" rtlCol="0">
            <a:spAutoFit/>
          </a:bodyPr>
          <a:lstStyle/>
          <a:p>
            <a:pPr marL="12700">
              <a:lnSpc>
                <a:spcPct val="100000"/>
              </a:lnSpc>
            </a:pPr>
            <a:r>
              <a:rPr lang="en-US" spc="-5" dirty="0">
                <a:latin typeface="Arial"/>
                <a:cs typeface="Arial"/>
              </a:rPr>
              <a:t>y</a:t>
            </a:r>
            <a:r>
              <a:rPr lang="en-US" spc="-5" baseline="-25000" dirty="0">
                <a:latin typeface="Arial"/>
                <a:cs typeface="Arial"/>
              </a:rPr>
              <a:t>t-1</a:t>
            </a:r>
            <a:endParaRPr baseline="-25000" dirty="0">
              <a:latin typeface="Arial"/>
              <a:cs typeface="Arial"/>
            </a:endParaRPr>
          </a:p>
        </p:txBody>
      </p:sp>
      <p:sp>
        <p:nvSpPr>
          <p:cNvPr id="148" name="object 9">
            <a:extLst>
              <a:ext uri="{FF2B5EF4-FFF2-40B4-BE49-F238E27FC236}">
                <a16:creationId xmlns:a16="http://schemas.microsoft.com/office/drawing/2014/main" id="{578AC7E8-4A4C-41E0-A8FB-D4CA6A524A15}"/>
              </a:ext>
            </a:extLst>
          </p:cNvPr>
          <p:cNvSpPr txBox="1"/>
          <p:nvPr/>
        </p:nvSpPr>
        <p:spPr>
          <a:xfrm>
            <a:off x="5722718" y="4254791"/>
            <a:ext cx="281816" cy="276999"/>
          </a:xfrm>
          <a:prstGeom prst="rect">
            <a:avLst/>
          </a:prstGeom>
        </p:spPr>
        <p:txBody>
          <a:bodyPr vert="horz" wrap="square" lIns="0" tIns="0" rIns="0" bIns="0" rtlCol="0">
            <a:spAutoFit/>
          </a:bodyPr>
          <a:lstStyle/>
          <a:p>
            <a:pPr marL="12700">
              <a:lnSpc>
                <a:spcPct val="100000"/>
              </a:lnSpc>
            </a:pPr>
            <a:r>
              <a:rPr lang="en-US" spc="-5" dirty="0" err="1">
                <a:latin typeface="Arial"/>
                <a:cs typeface="Arial"/>
              </a:rPr>
              <a:t>y</a:t>
            </a:r>
            <a:r>
              <a:rPr lang="en-US" spc="-5" baseline="-25000" dirty="0" err="1">
                <a:latin typeface="Arial"/>
                <a:cs typeface="Arial"/>
              </a:rPr>
              <a:t>t</a:t>
            </a:r>
            <a:endParaRPr baseline="-25000" dirty="0">
              <a:latin typeface="Arial"/>
              <a:cs typeface="Arial"/>
            </a:endParaRPr>
          </a:p>
        </p:txBody>
      </p:sp>
      <p:sp>
        <p:nvSpPr>
          <p:cNvPr id="149" name="object 9">
            <a:extLst>
              <a:ext uri="{FF2B5EF4-FFF2-40B4-BE49-F238E27FC236}">
                <a16:creationId xmlns:a16="http://schemas.microsoft.com/office/drawing/2014/main" id="{10F9B2D9-8EB8-403C-98D4-4FB9F6B320E4}"/>
              </a:ext>
            </a:extLst>
          </p:cNvPr>
          <p:cNvSpPr txBox="1"/>
          <p:nvPr/>
        </p:nvSpPr>
        <p:spPr>
          <a:xfrm>
            <a:off x="7204516" y="4254791"/>
            <a:ext cx="376116" cy="276999"/>
          </a:xfrm>
          <a:prstGeom prst="rect">
            <a:avLst/>
          </a:prstGeom>
        </p:spPr>
        <p:txBody>
          <a:bodyPr vert="horz" wrap="square" lIns="0" tIns="0" rIns="0" bIns="0" rtlCol="0">
            <a:spAutoFit/>
          </a:bodyPr>
          <a:lstStyle/>
          <a:p>
            <a:pPr marL="12700">
              <a:lnSpc>
                <a:spcPct val="100000"/>
              </a:lnSpc>
            </a:pPr>
            <a:r>
              <a:rPr lang="en-US" spc="-5" dirty="0">
                <a:latin typeface="Arial"/>
                <a:cs typeface="Arial"/>
              </a:rPr>
              <a:t>y</a:t>
            </a:r>
            <a:r>
              <a:rPr lang="en-US" spc="-5" baseline="-25000" dirty="0">
                <a:latin typeface="Arial"/>
                <a:cs typeface="Arial"/>
              </a:rPr>
              <a:t>t+1</a:t>
            </a:r>
            <a:endParaRPr baseline="-25000" dirty="0">
              <a:latin typeface="Arial"/>
              <a:cs typeface="Arial"/>
            </a:endParaRPr>
          </a:p>
        </p:txBody>
      </p:sp>
      <p:cxnSp>
        <p:nvCxnSpPr>
          <p:cNvPr id="151" name="Straight Arrow Connector 150">
            <a:extLst>
              <a:ext uri="{FF2B5EF4-FFF2-40B4-BE49-F238E27FC236}">
                <a16:creationId xmlns:a16="http://schemas.microsoft.com/office/drawing/2014/main" id="{DDACB112-59D8-452C-9335-12592E5BE19E}"/>
              </a:ext>
            </a:extLst>
          </p:cNvPr>
          <p:cNvCxnSpPr>
            <a:cxnSpLocks/>
          </p:cNvCxnSpPr>
          <p:nvPr/>
        </p:nvCxnSpPr>
        <p:spPr bwMode="auto">
          <a:xfrm flipV="1">
            <a:off x="3476240" y="5444789"/>
            <a:ext cx="315768" cy="6552"/>
          </a:xfrm>
          <a:prstGeom prst="straightConnector1">
            <a:avLst/>
          </a:prstGeom>
          <a:noFill/>
          <a:ln w="25400" cap="flat" cmpd="sng" algn="ctr">
            <a:solidFill>
              <a:schemeClr val="tx1"/>
            </a:solidFill>
            <a:prstDash val="solid"/>
            <a:round/>
            <a:headEnd type="none" w="med" len="med"/>
            <a:tailEnd type="triangle"/>
          </a:ln>
          <a:effectLst/>
        </p:spPr>
      </p:cxnSp>
      <p:sp>
        <p:nvSpPr>
          <p:cNvPr id="153" name="object 9">
            <a:extLst>
              <a:ext uri="{FF2B5EF4-FFF2-40B4-BE49-F238E27FC236}">
                <a16:creationId xmlns:a16="http://schemas.microsoft.com/office/drawing/2014/main" id="{0D894FAD-8751-4E56-AD5D-03E3B38A4402}"/>
              </a:ext>
            </a:extLst>
          </p:cNvPr>
          <p:cNvSpPr txBox="1"/>
          <p:nvPr/>
        </p:nvSpPr>
        <p:spPr>
          <a:xfrm>
            <a:off x="4869490" y="5131355"/>
            <a:ext cx="430439" cy="276999"/>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W</a:t>
            </a:r>
            <a:r>
              <a:rPr lang="en-US" sz="1800" spc="-5" baseline="-25000" dirty="0" err="1">
                <a:latin typeface="Arial"/>
                <a:cs typeface="Arial"/>
              </a:rPr>
              <a:t>hh</a:t>
            </a:r>
            <a:endParaRPr sz="1800" baseline="-25000" dirty="0">
              <a:latin typeface="Arial"/>
              <a:cs typeface="Arial"/>
            </a:endParaRPr>
          </a:p>
        </p:txBody>
      </p:sp>
      <p:sp>
        <p:nvSpPr>
          <p:cNvPr id="154" name="object 9">
            <a:extLst>
              <a:ext uri="{FF2B5EF4-FFF2-40B4-BE49-F238E27FC236}">
                <a16:creationId xmlns:a16="http://schemas.microsoft.com/office/drawing/2014/main" id="{6A4D5F39-DAAA-49FC-A9D1-1232833F8AC0}"/>
              </a:ext>
            </a:extLst>
          </p:cNvPr>
          <p:cNvSpPr txBox="1"/>
          <p:nvPr/>
        </p:nvSpPr>
        <p:spPr>
          <a:xfrm>
            <a:off x="6415519" y="5127421"/>
            <a:ext cx="430439" cy="276999"/>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W</a:t>
            </a:r>
            <a:r>
              <a:rPr lang="en-US" sz="1800" spc="-5" baseline="-25000" dirty="0" err="1">
                <a:latin typeface="Arial"/>
                <a:cs typeface="Arial"/>
              </a:rPr>
              <a:t>hh</a:t>
            </a:r>
            <a:endParaRPr sz="1800" baseline="-25000" dirty="0">
              <a:latin typeface="Arial"/>
              <a:cs typeface="Arial"/>
            </a:endParaRPr>
          </a:p>
        </p:txBody>
      </p:sp>
      <p:sp>
        <p:nvSpPr>
          <p:cNvPr id="155" name="object 9">
            <a:extLst>
              <a:ext uri="{FF2B5EF4-FFF2-40B4-BE49-F238E27FC236}">
                <a16:creationId xmlns:a16="http://schemas.microsoft.com/office/drawing/2014/main" id="{42428621-4E5E-4E68-A23E-5459AC915F7A}"/>
              </a:ext>
            </a:extLst>
          </p:cNvPr>
          <p:cNvSpPr txBox="1"/>
          <p:nvPr/>
        </p:nvSpPr>
        <p:spPr>
          <a:xfrm>
            <a:off x="5854058" y="5816297"/>
            <a:ext cx="430439" cy="276999"/>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W</a:t>
            </a:r>
            <a:r>
              <a:rPr lang="en-US" sz="1800" spc="-5" baseline="-25000" dirty="0" err="1">
                <a:latin typeface="Arial"/>
                <a:cs typeface="Arial"/>
              </a:rPr>
              <a:t>xh</a:t>
            </a:r>
            <a:endParaRPr sz="1800" baseline="-25000" dirty="0">
              <a:latin typeface="Arial"/>
              <a:cs typeface="Arial"/>
            </a:endParaRPr>
          </a:p>
        </p:txBody>
      </p:sp>
      <p:sp>
        <p:nvSpPr>
          <p:cNvPr id="156" name="object 9">
            <a:extLst>
              <a:ext uri="{FF2B5EF4-FFF2-40B4-BE49-F238E27FC236}">
                <a16:creationId xmlns:a16="http://schemas.microsoft.com/office/drawing/2014/main" id="{C079D2DD-96D4-4824-8296-186B3A1B2BF8}"/>
              </a:ext>
            </a:extLst>
          </p:cNvPr>
          <p:cNvSpPr txBox="1"/>
          <p:nvPr/>
        </p:nvSpPr>
        <p:spPr>
          <a:xfrm>
            <a:off x="7399252" y="5816297"/>
            <a:ext cx="430439" cy="276999"/>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W</a:t>
            </a:r>
            <a:r>
              <a:rPr lang="en-US" sz="1800" spc="-5" baseline="-25000" dirty="0" err="1">
                <a:latin typeface="Arial"/>
                <a:cs typeface="Arial"/>
              </a:rPr>
              <a:t>xh</a:t>
            </a:r>
            <a:endParaRPr sz="1800" baseline="-25000" dirty="0">
              <a:latin typeface="Arial"/>
              <a:cs typeface="Arial"/>
            </a:endParaRPr>
          </a:p>
        </p:txBody>
      </p:sp>
      <p:sp>
        <p:nvSpPr>
          <p:cNvPr id="157" name="object 9">
            <a:extLst>
              <a:ext uri="{FF2B5EF4-FFF2-40B4-BE49-F238E27FC236}">
                <a16:creationId xmlns:a16="http://schemas.microsoft.com/office/drawing/2014/main" id="{DF1FBD12-3399-4916-A891-0AC52128A701}"/>
              </a:ext>
            </a:extLst>
          </p:cNvPr>
          <p:cNvSpPr txBox="1"/>
          <p:nvPr/>
        </p:nvSpPr>
        <p:spPr>
          <a:xfrm>
            <a:off x="4284476" y="4785491"/>
            <a:ext cx="430439"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W</a:t>
            </a:r>
            <a:r>
              <a:rPr lang="en-US" sz="1800" spc="-5" baseline="-25000" dirty="0">
                <a:latin typeface="Arial"/>
                <a:cs typeface="Arial"/>
              </a:rPr>
              <a:t>hy</a:t>
            </a:r>
            <a:endParaRPr sz="1800" baseline="-25000" dirty="0">
              <a:latin typeface="Arial"/>
              <a:cs typeface="Arial"/>
            </a:endParaRPr>
          </a:p>
        </p:txBody>
      </p:sp>
      <p:sp>
        <p:nvSpPr>
          <p:cNvPr id="158" name="object 9">
            <a:extLst>
              <a:ext uri="{FF2B5EF4-FFF2-40B4-BE49-F238E27FC236}">
                <a16:creationId xmlns:a16="http://schemas.microsoft.com/office/drawing/2014/main" id="{EEB4E5DD-9F7F-44BC-B644-F7FFBA903B4B}"/>
              </a:ext>
            </a:extLst>
          </p:cNvPr>
          <p:cNvSpPr txBox="1"/>
          <p:nvPr/>
        </p:nvSpPr>
        <p:spPr>
          <a:xfrm>
            <a:off x="4301324" y="5816297"/>
            <a:ext cx="430439" cy="276999"/>
          </a:xfrm>
          <a:prstGeom prst="rect">
            <a:avLst/>
          </a:prstGeom>
        </p:spPr>
        <p:txBody>
          <a:bodyPr vert="horz" wrap="square" lIns="0" tIns="0" rIns="0" bIns="0" rtlCol="0">
            <a:spAutoFit/>
          </a:bodyPr>
          <a:lstStyle/>
          <a:p>
            <a:pPr marL="12700">
              <a:lnSpc>
                <a:spcPct val="100000"/>
              </a:lnSpc>
            </a:pPr>
            <a:r>
              <a:rPr lang="en-US" sz="1800" spc="-5" dirty="0" err="1">
                <a:latin typeface="Arial"/>
                <a:cs typeface="Arial"/>
              </a:rPr>
              <a:t>W</a:t>
            </a:r>
            <a:r>
              <a:rPr lang="en-US" sz="1800" spc="-5" baseline="-25000" dirty="0" err="1">
                <a:latin typeface="Arial"/>
                <a:cs typeface="Arial"/>
              </a:rPr>
              <a:t>xh</a:t>
            </a:r>
            <a:endParaRPr sz="1800" baseline="-25000" dirty="0">
              <a:latin typeface="Arial"/>
              <a:cs typeface="Arial"/>
            </a:endParaRPr>
          </a:p>
        </p:txBody>
      </p:sp>
      <p:sp>
        <p:nvSpPr>
          <p:cNvPr id="159" name="object 9">
            <a:extLst>
              <a:ext uri="{FF2B5EF4-FFF2-40B4-BE49-F238E27FC236}">
                <a16:creationId xmlns:a16="http://schemas.microsoft.com/office/drawing/2014/main" id="{A2D21BFC-EB66-49F3-A161-B86C1C080E65}"/>
              </a:ext>
            </a:extLst>
          </p:cNvPr>
          <p:cNvSpPr txBox="1"/>
          <p:nvPr/>
        </p:nvSpPr>
        <p:spPr>
          <a:xfrm>
            <a:off x="5843816" y="4785491"/>
            <a:ext cx="430439"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W</a:t>
            </a:r>
            <a:r>
              <a:rPr lang="en-US" sz="1800" spc="-5" baseline="-25000" dirty="0">
                <a:latin typeface="Arial"/>
                <a:cs typeface="Arial"/>
              </a:rPr>
              <a:t>hy</a:t>
            </a:r>
            <a:endParaRPr sz="1800" baseline="-25000" dirty="0">
              <a:latin typeface="Arial"/>
              <a:cs typeface="Arial"/>
            </a:endParaRPr>
          </a:p>
        </p:txBody>
      </p:sp>
      <p:sp>
        <p:nvSpPr>
          <p:cNvPr id="160" name="object 9">
            <a:extLst>
              <a:ext uri="{FF2B5EF4-FFF2-40B4-BE49-F238E27FC236}">
                <a16:creationId xmlns:a16="http://schemas.microsoft.com/office/drawing/2014/main" id="{53DFBB56-14DC-4783-A1A8-ABEE2BB72DFF}"/>
              </a:ext>
            </a:extLst>
          </p:cNvPr>
          <p:cNvSpPr txBox="1"/>
          <p:nvPr/>
        </p:nvSpPr>
        <p:spPr>
          <a:xfrm>
            <a:off x="7365412" y="4785491"/>
            <a:ext cx="430439"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W</a:t>
            </a:r>
            <a:r>
              <a:rPr lang="en-US" sz="1800" spc="-5" baseline="-25000" dirty="0">
                <a:latin typeface="Arial"/>
                <a:cs typeface="Arial"/>
              </a:rPr>
              <a:t>hy</a:t>
            </a:r>
            <a:endParaRPr sz="1800" baseline="-25000" dirty="0">
              <a:latin typeface="Arial"/>
              <a:cs typeface="Arial"/>
            </a:endParaRPr>
          </a:p>
        </p:txBody>
      </p:sp>
    </p:spTree>
    <p:extLst>
      <p:ext uri="{BB962C8B-B14F-4D97-AF65-F5344CB8AC3E}">
        <p14:creationId xmlns:p14="http://schemas.microsoft.com/office/powerpoint/2010/main" val="3269251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CC46-CA08-4687-8A41-9EF647BDDDE9}"/>
              </a:ext>
            </a:extLst>
          </p:cNvPr>
          <p:cNvSpPr>
            <a:spLocks noGrp="1"/>
          </p:cNvSpPr>
          <p:nvPr>
            <p:ph type="title"/>
          </p:nvPr>
        </p:nvSpPr>
        <p:spPr/>
        <p:txBody>
          <a:bodyPr/>
          <a:lstStyle/>
          <a:p>
            <a:r>
              <a:rPr lang="en-US" sz="3600" dirty="0"/>
              <a:t>Example: Character-Level  Language Model, Training Time</a:t>
            </a:r>
            <a:endParaRPr lang="en-SE" sz="3600" dirty="0"/>
          </a:p>
        </p:txBody>
      </p:sp>
      <p:sp>
        <p:nvSpPr>
          <p:cNvPr id="3" name="Content Placeholder 2">
            <a:extLst>
              <a:ext uri="{FF2B5EF4-FFF2-40B4-BE49-F238E27FC236}">
                <a16:creationId xmlns:a16="http://schemas.microsoft.com/office/drawing/2014/main" id="{6266A681-068C-4C60-9087-4D17304A303D}"/>
              </a:ext>
            </a:extLst>
          </p:cNvPr>
          <p:cNvSpPr>
            <a:spLocks noGrp="1"/>
          </p:cNvSpPr>
          <p:nvPr>
            <p:ph idx="1"/>
          </p:nvPr>
        </p:nvSpPr>
        <p:spPr>
          <a:xfrm>
            <a:off x="76200" y="1295400"/>
            <a:ext cx="3631704" cy="5287962"/>
          </a:xfrm>
        </p:spPr>
        <p:txBody>
          <a:bodyPr>
            <a:normAutofit fontScale="70000" lnSpcReduction="20000"/>
          </a:bodyPr>
          <a:lstStyle/>
          <a:p>
            <a:r>
              <a:rPr lang="en-US" dirty="0"/>
              <a:t>Task: predict the next char from current char sequence</a:t>
            </a:r>
          </a:p>
          <a:p>
            <a:r>
              <a:rPr lang="en-US" dirty="0"/>
              <a:t>Example training sequence:  “hello” w. </a:t>
            </a:r>
            <a:r>
              <a:rPr lang="pt-BR" dirty="0"/>
              <a:t>vocabulary:  [h,e,l,o] </a:t>
            </a:r>
            <a:endParaRPr lang="en-US" dirty="0"/>
          </a:p>
          <a:p>
            <a:pPr lvl="1"/>
            <a:r>
              <a:rPr lang="en-US" dirty="0"/>
              <a:t>Input is one-hot encoding of each char </a:t>
            </a:r>
          </a:p>
          <a:p>
            <a:pPr lvl="1"/>
            <a:r>
              <a:rPr lang="en-US" dirty="0"/>
              <a:t>Hidden layer is learned embedding</a:t>
            </a:r>
          </a:p>
          <a:p>
            <a:pPr lvl="1"/>
            <a:r>
              <a:rPr lang="en-US" dirty="0"/>
              <a:t>Output layer is a probability vector w. size 4, denoting prob distribution of next char. (Fig shows the activation values before applying the SoftMax function for computing probabilities). </a:t>
            </a:r>
          </a:p>
          <a:p>
            <a:endParaRPr lang="en-SE" dirty="0"/>
          </a:p>
        </p:txBody>
      </p:sp>
      <p:sp>
        <p:nvSpPr>
          <p:cNvPr id="4" name="Slide Number Placeholder 3">
            <a:extLst>
              <a:ext uri="{FF2B5EF4-FFF2-40B4-BE49-F238E27FC236}">
                <a16:creationId xmlns:a16="http://schemas.microsoft.com/office/drawing/2014/main" id="{BB534EB1-0747-4B3A-90B5-848B24C85BB1}"/>
              </a:ext>
            </a:extLst>
          </p:cNvPr>
          <p:cNvSpPr>
            <a:spLocks noGrp="1"/>
          </p:cNvSpPr>
          <p:nvPr>
            <p:ph type="sldNum" sz="quarter" idx="12"/>
          </p:nvPr>
        </p:nvSpPr>
        <p:spPr/>
        <p:txBody>
          <a:bodyPr/>
          <a:lstStyle/>
          <a:p>
            <a:pPr>
              <a:defRPr/>
            </a:pPr>
            <a:fld id="{F57F456A-00AF-44E6-8D70-638C0D0130FF}" type="slidenum">
              <a:rPr lang="en-US" altLang="zh-CN" smtClean="0"/>
              <a:pPr>
                <a:defRPr/>
              </a:pPr>
              <a:t>83</a:t>
            </a:fld>
            <a:endParaRPr lang="en-US" altLang="zh-CN"/>
          </a:p>
        </p:txBody>
      </p:sp>
      <p:sp>
        <p:nvSpPr>
          <p:cNvPr id="12" name="object 6">
            <a:extLst>
              <a:ext uri="{FF2B5EF4-FFF2-40B4-BE49-F238E27FC236}">
                <a16:creationId xmlns:a16="http://schemas.microsoft.com/office/drawing/2014/main" id="{18EDB49C-A300-4BCA-A6C1-2D351DD3C898}"/>
              </a:ext>
            </a:extLst>
          </p:cNvPr>
          <p:cNvSpPr/>
          <p:nvPr/>
        </p:nvSpPr>
        <p:spPr>
          <a:xfrm>
            <a:off x="3563888" y="1844824"/>
            <a:ext cx="5606228" cy="440230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57612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CC46-CA08-4687-8A41-9EF647BDDDE9}"/>
              </a:ext>
            </a:extLst>
          </p:cNvPr>
          <p:cNvSpPr>
            <a:spLocks noGrp="1"/>
          </p:cNvSpPr>
          <p:nvPr>
            <p:ph type="title"/>
          </p:nvPr>
        </p:nvSpPr>
        <p:spPr/>
        <p:txBody>
          <a:bodyPr/>
          <a:lstStyle/>
          <a:p>
            <a:r>
              <a:rPr lang="en-US" sz="3600" dirty="0"/>
              <a:t>Example: Character-Level  Language Model, Inference Time</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66A681-068C-4C60-9087-4D17304A303D}"/>
                  </a:ext>
                </a:extLst>
              </p:cNvPr>
              <p:cNvSpPr>
                <a:spLocks noGrp="1"/>
              </p:cNvSpPr>
              <p:nvPr>
                <p:ph idx="1"/>
              </p:nvPr>
            </p:nvSpPr>
            <p:spPr>
              <a:xfrm>
                <a:off x="76200" y="1295400"/>
                <a:ext cx="3631704" cy="5287962"/>
              </a:xfrm>
            </p:spPr>
            <p:txBody>
              <a:bodyPr>
                <a:normAutofit fontScale="77500" lnSpcReduction="20000"/>
              </a:bodyPr>
              <a:lstStyle/>
              <a:p>
                <a:r>
                  <a:rPr lang="en-US" dirty="0"/>
                  <a:t>Initial input is char “h”</a:t>
                </a:r>
              </a:p>
              <a:p>
                <a:r>
                  <a:rPr lang="en-US" dirty="0"/>
                  <a:t>At each timestep, sample from the prob vector of the output </a:t>
                </a:r>
                <a14:m>
                  <m:oMath xmlns:m="http://schemas.openxmlformats.org/officeDocument/2006/math">
                    <m:r>
                      <a:rPr lang="en-US" i="1" dirty="0" smtClean="0">
                        <a:latin typeface="Cambria Math" panose="02040503050406030204" pitchFamily="18" charset="0"/>
                      </a:rPr>
                      <m:t>𝑦</m:t>
                    </m:r>
                    <m:r>
                      <a:rPr lang="en-US" i="1" baseline="-25000" dirty="0" err="1" smtClean="0">
                        <a:latin typeface="Cambria Math" panose="02040503050406030204" pitchFamily="18" charset="0"/>
                      </a:rPr>
                      <m:t>𝑡</m:t>
                    </m:r>
                  </m:oMath>
                </a14:m>
                <a:r>
                  <a:rPr lang="en-US" dirty="0"/>
                  <a:t> to generate the next input char</a:t>
                </a:r>
              </a:p>
              <a:p>
                <a:pPr lvl="1"/>
                <a:r>
                  <a:rPr lang="en-US" dirty="0"/>
                  <a:t>The char w. largest logit (highest probability) is likely, but not always selected as output at each timestep, i.e., “e”, “l”, “l” in sequence (but it is possible to select the other choices, e.g., “l”, “e”, “e”)</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6266A681-068C-4C60-9087-4D17304A303D}"/>
                  </a:ext>
                </a:extLst>
              </p:cNvPr>
              <p:cNvSpPr>
                <a:spLocks noGrp="1" noRot="1" noChangeAspect="1" noMove="1" noResize="1" noEditPoints="1" noAdjustHandles="1" noChangeArrowheads="1" noChangeShapeType="1" noTextEdit="1"/>
              </p:cNvSpPr>
              <p:nvPr>
                <p:ph idx="1"/>
              </p:nvPr>
            </p:nvSpPr>
            <p:spPr>
              <a:xfrm>
                <a:off x="76200" y="1295400"/>
                <a:ext cx="3631704" cy="5287962"/>
              </a:xfrm>
              <a:blipFill>
                <a:blip r:embed="rId3"/>
                <a:stretch>
                  <a:fillRect l="-2521" t="-2422" r="-23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B534EB1-0747-4B3A-90B5-848B24C85BB1}"/>
              </a:ext>
            </a:extLst>
          </p:cNvPr>
          <p:cNvSpPr>
            <a:spLocks noGrp="1"/>
          </p:cNvSpPr>
          <p:nvPr>
            <p:ph type="sldNum" sz="quarter" idx="12"/>
          </p:nvPr>
        </p:nvSpPr>
        <p:spPr/>
        <p:txBody>
          <a:bodyPr/>
          <a:lstStyle/>
          <a:p>
            <a:pPr>
              <a:defRPr/>
            </a:pPr>
            <a:fld id="{F57F456A-00AF-44E6-8D70-638C0D0130FF}" type="slidenum">
              <a:rPr lang="en-US" altLang="zh-CN" smtClean="0"/>
              <a:pPr>
                <a:defRPr/>
              </a:pPr>
              <a:t>84</a:t>
            </a:fld>
            <a:endParaRPr lang="en-US" altLang="zh-CN"/>
          </a:p>
        </p:txBody>
      </p:sp>
      <p:pic>
        <p:nvPicPr>
          <p:cNvPr id="6" name="Picture 5">
            <a:extLst>
              <a:ext uri="{FF2B5EF4-FFF2-40B4-BE49-F238E27FC236}">
                <a16:creationId xmlns:a16="http://schemas.microsoft.com/office/drawing/2014/main" id="{0142D4EB-A212-4D20-8C59-E422364203D9}"/>
              </a:ext>
            </a:extLst>
          </p:cNvPr>
          <p:cNvPicPr>
            <a:picLocks noChangeAspect="1"/>
          </p:cNvPicPr>
          <p:nvPr/>
        </p:nvPicPr>
        <p:blipFill>
          <a:blip r:embed="rId4"/>
          <a:stretch>
            <a:fillRect/>
          </a:stretch>
        </p:blipFill>
        <p:spPr>
          <a:xfrm>
            <a:off x="3995936" y="2046521"/>
            <a:ext cx="5034274" cy="4032600"/>
          </a:xfrm>
          <a:prstGeom prst="rect">
            <a:avLst/>
          </a:prstGeom>
        </p:spPr>
      </p:pic>
      <p:cxnSp>
        <p:nvCxnSpPr>
          <p:cNvPr id="10" name="Straight Arrow Connector 9">
            <a:extLst>
              <a:ext uri="{FF2B5EF4-FFF2-40B4-BE49-F238E27FC236}">
                <a16:creationId xmlns:a16="http://schemas.microsoft.com/office/drawing/2014/main" id="{0036CB87-7B98-4D5D-89DB-D630D328972D}"/>
              </a:ext>
            </a:extLst>
          </p:cNvPr>
          <p:cNvCxnSpPr>
            <a:cxnSpLocks/>
          </p:cNvCxnSpPr>
          <p:nvPr/>
        </p:nvCxnSpPr>
        <p:spPr bwMode="auto">
          <a:xfrm>
            <a:off x="5652120" y="2492896"/>
            <a:ext cx="504056" cy="288032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FF7D1521-53CF-4FF8-83C6-E3561C43FB5A}"/>
              </a:ext>
            </a:extLst>
          </p:cNvPr>
          <p:cNvCxnSpPr>
            <a:cxnSpLocks/>
          </p:cNvCxnSpPr>
          <p:nvPr/>
        </p:nvCxnSpPr>
        <p:spPr bwMode="auto">
          <a:xfrm>
            <a:off x="6682172" y="2492896"/>
            <a:ext cx="504056" cy="288032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a16="http://schemas.microsoft.com/office/drawing/2014/main" id="{21F2F4AC-8421-46C4-9539-7EAEE1492B42}"/>
              </a:ext>
            </a:extLst>
          </p:cNvPr>
          <p:cNvCxnSpPr>
            <a:cxnSpLocks/>
          </p:cNvCxnSpPr>
          <p:nvPr/>
        </p:nvCxnSpPr>
        <p:spPr bwMode="auto">
          <a:xfrm>
            <a:off x="7712224" y="2492896"/>
            <a:ext cx="504056" cy="2880320"/>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8565C275-983C-4651-AA1E-83913F747F46}"/>
              </a:ext>
            </a:extLst>
          </p:cNvPr>
          <p:cNvSpPr txBox="1"/>
          <p:nvPr/>
        </p:nvSpPr>
        <p:spPr>
          <a:xfrm>
            <a:off x="5476292" y="4365104"/>
            <a:ext cx="1061864" cy="423834"/>
          </a:xfrm>
          <a:prstGeom prst="rect">
            <a:avLst/>
          </a:prstGeom>
          <a:noFill/>
        </p:spPr>
        <p:txBody>
          <a:bodyPr wrap="square">
            <a:spAutoFit/>
          </a:bodyPr>
          <a:lstStyle/>
          <a:p>
            <a:pPr marL="12700">
              <a:lnSpc>
                <a:spcPts val="2865"/>
              </a:lnSpc>
            </a:pPr>
            <a:r>
              <a:rPr lang="en-US" sz="1600" spc="-5" dirty="0">
                <a:solidFill>
                  <a:srgbClr val="0000FF"/>
                </a:solidFill>
                <a:latin typeface="Arial"/>
                <a:cs typeface="Arial"/>
              </a:rPr>
              <a:t>sample</a:t>
            </a:r>
            <a:endParaRPr lang="en-US" sz="1600" dirty="0">
              <a:latin typeface="Arial"/>
              <a:cs typeface="Arial"/>
            </a:endParaRPr>
          </a:p>
        </p:txBody>
      </p:sp>
      <p:sp>
        <p:nvSpPr>
          <p:cNvPr id="16" name="TextBox 15">
            <a:extLst>
              <a:ext uri="{FF2B5EF4-FFF2-40B4-BE49-F238E27FC236}">
                <a16:creationId xmlns:a16="http://schemas.microsoft.com/office/drawing/2014/main" id="{E148C98C-AEAB-46DA-83C5-2F871DE663C7}"/>
              </a:ext>
            </a:extLst>
          </p:cNvPr>
          <p:cNvSpPr txBox="1"/>
          <p:nvPr/>
        </p:nvSpPr>
        <p:spPr>
          <a:xfrm>
            <a:off x="6513073" y="4365104"/>
            <a:ext cx="1061864" cy="423834"/>
          </a:xfrm>
          <a:prstGeom prst="rect">
            <a:avLst/>
          </a:prstGeom>
          <a:noFill/>
        </p:spPr>
        <p:txBody>
          <a:bodyPr wrap="square">
            <a:spAutoFit/>
          </a:bodyPr>
          <a:lstStyle/>
          <a:p>
            <a:pPr marL="12700">
              <a:lnSpc>
                <a:spcPts val="2865"/>
              </a:lnSpc>
            </a:pPr>
            <a:r>
              <a:rPr lang="en-US" sz="1600" spc="-5" dirty="0">
                <a:solidFill>
                  <a:srgbClr val="0000FF"/>
                </a:solidFill>
                <a:latin typeface="Arial"/>
                <a:cs typeface="Arial"/>
              </a:rPr>
              <a:t>sample</a:t>
            </a:r>
            <a:endParaRPr lang="en-US" sz="1600" dirty="0">
              <a:latin typeface="Arial"/>
              <a:cs typeface="Arial"/>
            </a:endParaRPr>
          </a:p>
        </p:txBody>
      </p:sp>
      <p:sp>
        <p:nvSpPr>
          <p:cNvPr id="17" name="TextBox 16">
            <a:extLst>
              <a:ext uri="{FF2B5EF4-FFF2-40B4-BE49-F238E27FC236}">
                <a16:creationId xmlns:a16="http://schemas.microsoft.com/office/drawing/2014/main" id="{C16E32C8-8274-4C9D-905B-25A66D8C73FC}"/>
              </a:ext>
            </a:extLst>
          </p:cNvPr>
          <p:cNvSpPr txBox="1"/>
          <p:nvPr/>
        </p:nvSpPr>
        <p:spPr>
          <a:xfrm>
            <a:off x="7570001" y="4365104"/>
            <a:ext cx="1061864" cy="423834"/>
          </a:xfrm>
          <a:prstGeom prst="rect">
            <a:avLst/>
          </a:prstGeom>
          <a:noFill/>
        </p:spPr>
        <p:txBody>
          <a:bodyPr wrap="square">
            <a:spAutoFit/>
          </a:bodyPr>
          <a:lstStyle/>
          <a:p>
            <a:pPr marL="12700">
              <a:lnSpc>
                <a:spcPts val="2865"/>
              </a:lnSpc>
            </a:pPr>
            <a:r>
              <a:rPr lang="en-US" sz="1600" spc="-5" dirty="0">
                <a:solidFill>
                  <a:srgbClr val="0000FF"/>
                </a:solidFill>
                <a:latin typeface="Arial"/>
                <a:cs typeface="Arial"/>
              </a:rPr>
              <a:t>sample</a:t>
            </a:r>
            <a:endParaRPr lang="en-US" sz="1600" dirty="0">
              <a:latin typeface="Arial"/>
              <a:cs typeface="Arial"/>
            </a:endParaRPr>
          </a:p>
        </p:txBody>
      </p:sp>
      <p:sp>
        <p:nvSpPr>
          <p:cNvPr id="18" name="TextBox 17">
            <a:extLst>
              <a:ext uri="{FF2B5EF4-FFF2-40B4-BE49-F238E27FC236}">
                <a16:creationId xmlns:a16="http://schemas.microsoft.com/office/drawing/2014/main" id="{3B702A47-A085-45A0-ADB2-A4CBF36106E5}"/>
              </a:ext>
            </a:extLst>
          </p:cNvPr>
          <p:cNvSpPr txBox="1"/>
          <p:nvPr/>
        </p:nvSpPr>
        <p:spPr>
          <a:xfrm>
            <a:off x="4724400" y="5953324"/>
            <a:ext cx="1282824" cy="417935"/>
          </a:xfrm>
          <a:prstGeom prst="rect">
            <a:avLst/>
          </a:prstGeom>
          <a:noFill/>
        </p:spPr>
        <p:txBody>
          <a:bodyPr wrap="square">
            <a:spAutoFit/>
          </a:bodyPr>
          <a:lstStyle/>
          <a:p>
            <a:pPr marL="12700">
              <a:lnSpc>
                <a:spcPts val="2865"/>
              </a:lnSpc>
            </a:pPr>
            <a:r>
              <a:rPr lang="en-US" sz="1600" spc="-5" dirty="0">
                <a:solidFill>
                  <a:srgbClr val="0000FF"/>
                </a:solidFill>
                <a:latin typeface="Arial"/>
                <a:cs typeface="Arial"/>
              </a:rPr>
              <a:t>Initial Input</a:t>
            </a:r>
            <a:endParaRPr lang="en-US" sz="1600" dirty="0">
              <a:latin typeface="Arial"/>
              <a:cs typeface="Arial"/>
            </a:endParaRPr>
          </a:p>
        </p:txBody>
      </p:sp>
      <p:sp>
        <p:nvSpPr>
          <p:cNvPr id="11" name="Rectangle 10">
            <a:extLst>
              <a:ext uri="{FF2B5EF4-FFF2-40B4-BE49-F238E27FC236}">
                <a16:creationId xmlns:a16="http://schemas.microsoft.com/office/drawing/2014/main" id="{919406C6-9673-4DD0-964E-5D30DCA6A9AC}"/>
              </a:ext>
            </a:extLst>
          </p:cNvPr>
          <p:cNvSpPr/>
          <p:nvPr/>
        </p:nvSpPr>
        <p:spPr bwMode="auto">
          <a:xfrm>
            <a:off x="3972255" y="5548494"/>
            <a:ext cx="1080120" cy="504056"/>
          </a:xfrm>
          <a:prstGeom prst="rect">
            <a:avLst/>
          </a:prstGeom>
          <a:solidFill>
            <a:schemeClr val="bg1">
              <a:lumMod val="9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3272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97B0-1E41-4FA2-8998-91FEDAE5FEF1}"/>
              </a:ext>
            </a:extLst>
          </p:cNvPr>
          <p:cNvSpPr>
            <a:spLocks noGrp="1"/>
          </p:cNvSpPr>
          <p:nvPr>
            <p:ph type="title"/>
          </p:nvPr>
        </p:nvSpPr>
        <p:spPr/>
        <p:txBody>
          <a:bodyPr/>
          <a:lstStyle/>
          <a:p>
            <a:r>
              <a:rPr lang="en-US" sz="4000" dirty="0"/>
              <a:t>Example: Image Captioning</a:t>
            </a:r>
            <a:endParaRPr lang="en-SE" dirty="0"/>
          </a:p>
        </p:txBody>
      </p:sp>
      <p:sp>
        <p:nvSpPr>
          <p:cNvPr id="3" name="Content Placeholder 2">
            <a:extLst>
              <a:ext uri="{FF2B5EF4-FFF2-40B4-BE49-F238E27FC236}">
                <a16:creationId xmlns:a16="http://schemas.microsoft.com/office/drawing/2014/main" id="{04BB508A-4B50-4750-A343-7700F3D68F11}"/>
              </a:ext>
            </a:extLst>
          </p:cNvPr>
          <p:cNvSpPr>
            <a:spLocks noGrp="1"/>
          </p:cNvSpPr>
          <p:nvPr>
            <p:ph idx="1"/>
          </p:nvPr>
        </p:nvSpPr>
        <p:spPr/>
        <p:txBody>
          <a:bodyPr/>
          <a:lstStyle/>
          <a:p>
            <a:r>
              <a:rPr lang="en-US" dirty="0"/>
              <a:t>CNN processes the input image and generates a feature vector as input to RNN</a:t>
            </a:r>
            <a:endParaRPr lang="en-SE" dirty="0"/>
          </a:p>
        </p:txBody>
      </p:sp>
      <p:sp>
        <p:nvSpPr>
          <p:cNvPr id="4" name="Slide Number Placeholder 3">
            <a:extLst>
              <a:ext uri="{FF2B5EF4-FFF2-40B4-BE49-F238E27FC236}">
                <a16:creationId xmlns:a16="http://schemas.microsoft.com/office/drawing/2014/main" id="{0298CC1A-3BEB-4C1F-ACB3-AE0292D3AD44}"/>
              </a:ext>
            </a:extLst>
          </p:cNvPr>
          <p:cNvSpPr>
            <a:spLocks noGrp="1"/>
          </p:cNvSpPr>
          <p:nvPr>
            <p:ph type="sldNum" sz="quarter" idx="12"/>
          </p:nvPr>
        </p:nvSpPr>
        <p:spPr/>
        <p:txBody>
          <a:bodyPr/>
          <a:lstStyle/>
          <a:p>
            <a:pPr>
              <a:defRPr/>
            </a:pPr>
            <a:fld id="{F57F456A-00AF-44E6-8D70-638C0D0130FF}" type="slidenum">
              <a:rPr lang="en-US" altLang="zh-CN" smtClean="0"/>
              <a:pPr>
                <a:defRPr/>
              </a:pPr>
              <a:t>85</a:t>
            </a:fld>
            <a:endParaRPr lang="en-US" altLang="zh-CN"/>
          </a:p>
        </p:txBody>
      </p:sp>
      <p:sp>
        <p:nvSpPr>
          <p:cNvPr id="5" name="object 4">
            <a:extLst>
              <a:ext uri="{FF2B5EF4-FFF2-40B4-BE49-F238E27FC236}">
                <a16:creationId xmlns:a16="http://schemas.microsoft.com/office/drawing/2014/main" id="{909D54D4-4152-41E1-A51B-3341B6023E51}"/>
              </a:ext>
            </a:extLst>
          </p:cNvPr>
          <p:cNvSpPr/>
          <p:nvPr/>
        </p:nvSpPr>
        <p:spPr>
          <a:xfrm>
            <a:off x="1340172" y="3163697"/>
            <a:ext cx="4993089" cy="2847116"/>
          </a:xfrm>
          <a:prstGeom prst="rect">
            <a:avLst/>
          </a:prstGeom>
          <a:blipFill>
            <a:blip r:embed="rId2"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341C323E-4268-4A32-B194-814393E39538}"/>
              </a:ext>
            </a:extLst>
          </p:cNvPr>
          <p:cNvSpPr/>
          <p:nvPr/>
        </p:nvSpPr>
        <p:spPr>
          <a:xfrm>
            <a:off x="1340172" y="4828449"/>
            <a:ext cx="1990725" cy="942340"/>
          </a:xfrm>
          <a:custGeom>
            <a:avLst/>
            <a:gdLst/>
            <a:ahLst/>
            <a:cxnLst/>
            <a:rect l="l" t="t" r="r" b="b"/>
            <a:pathLst>
              <a:path w="1990725" h="942339">
                <a:moveTo>
                  <a:pt x="0" y="0"/>
                </a:moveTo>
                <a:lnTo>
                  <a:pt x="1990195" y="0"/>
                </a:lnTo>
                <a:lnTo>
                  <a:pt x="1990195" y="942290"/>
                </a:lnTo>
                <a:lnTo>
                  <a:pt x="0" y="942290"/>
                </a:lnTo>
                <a:lnTo>
                  <a:pt x="0" y="0"/>
                </a:lnTo>
                <a:close/>
              </a:path>
            </a:pathLst>
          </a:custGeom>
          <a:ln w="76199">
            <a:solidFill>
              <a:srgbClr val="FF0000"/>
            </a:solidFill>
          </a:ln>
        </p:spPr>
        <p:txBody>
          <a:bodyPr wrap="square" lIns="0" tIns="0" rIns="0" bIns="0" rtlCol="0"/>
          <a:lstStyle/>
          <a:p>
            <a:endParaRPr/>
          </a:p>
        </p:txBody>
      </p:sp>
      <p:sp>
        <p:nvSpPr>
          <p:cNvPr id="7" name="object 6">
            <a:extLst>
              <a:ext uri="{FF2B5EF4-FFF2-40B4-BE49-F238E27FC236}">
                <a16:creationId xmlns:a16="http://schemas.microsoft.com/office/drawing/2014/main" id="{65378816-4D56-462E-9D6E-FE5662538988}"/>
              </a:ext>
            </a:extLst>
          </p:cNvPr>
          <p:cNvSpPr/>
          <p:nvPr/>
        </p:nvSpPr>
        <p:spPr>
          <a:xfrm>
            <a:off x="3500942" y="3233705"/>
            <a:ext cx="2910840" cy="2817495"/>
          </a:xfrm>
          <a:custGeom>
            <a:avLst/>
            <a:gdLst/>
            <a:ahLst/>
            <a:cxnLst/>
            <a:rect l="l" t="t" r="r" b="b"/>
            <a:pathLst>
              <a:path w="2910840" h="2817495">
                <a:moveTo>
                  <a:pt x="0" y="0"/>
                </a:moveTo>
                <a:lnTo>
                  <a:pt x="2910294" y="0"/>
                </a:lnTo>
                <a:lnTo>
                  <a:pt x="2910294" y="2817284"/>
                </a:lnTo>
                <a:lnTo>
                  <a:pt x="0" y="2817284"/>
                </a:lnTo>
                <a:lnTo>
                  <a:pt x="0" y="0"/>
                </a:lnTo>
                <a:close/>
              </a:path>
            </a:pathLst>
          </a:custGeom>
          <a:ln w="76199">
            <a:solidFill>
              <a:srgbClr val="38751C"/>
            </a:solidFill>
          </a:ln>
        </p:spPr>
        <p:txBody>
          <a:bodyPr wrap="square" lIns="0" tIns="0" rIns="0" bIns="0" rtlCol="0"/>
          <a:lstStyle/>
          <a:p>
            <a:endParaRPr/>
          </a:p>
        </p:txBody>
      </p:sp>
      <p:sp>
        <p:nvSpPr>
          <p:cNvPr id="8" name="object 7">
            <a:extLst>
              <a:ext uri="{FF2B5EF4-FFF2-40B4-BE49-F238E27FC236}">
                <a16:creationId xmlns:a16="http://schemas.microsoft.com/office/drawing/2014/main" id="{78EB6D99-1909-4765-965D-579E91B07926}"/>
              </a:ext>
            </a:extLst>
          </p:cNvPr>
          <p:cNvSpPr txBox="1"/>
          <p:nvPr/>
        </p:nvSpPr>
        <p:spPr>
          <a:xfrm>
            <a:off x="832548" y="6143083"/>
            <a:ext cx="5460365" cy="466090"/>
          </a:xfrm>
          <a:prstGeom prst="rect">
            <a:avLst/>
          </a:prstGeom>
        </p:spPr>
        <p:txBody>
          <a:bodyPr vert="horz" wrap="square" lIns="0" tIns="0" rIns="0" bIns="0" rtlCol="0">
            <a:spAutoFit/>
          </a:bodyPr>
          <a:lstStyle/>
          <a:p>
            <a:pPr marL="12700">
              <a:lnSpc>
                <a:spcPct val="100000"/>
              </a:lnSpc>
            </a:pPr>
            <a:r>
              <a:rPr sz="3000" b="1" spc="-5" dirty="0">
                <a:solidFill>
                  <a:srgbClr val="FF0000"/>
                </a:solidFill>
                <a:latin typeface="Arial"/>
                <a:cs typeface="Arial"/>
              </a:rPr>
              <a:t>Convolutional Neural</a:t>
            </a:r>
            <a:r>
              <a:rPr sz="3000" b="1" spc="-15" dirty="0">
                <a:solidFill>
                  <a:srgbClr val="FF0000"/>
                </a:solidFill>
                <a:latin typeface="Arial"/>
                <a:cs typeface="Arial"/>
              </a:rPr>
              <a:t> </a:t>
            </a:r>
            <a:r>
              <a:rPr sz="3000" b="1" spc="-5" dirty="0">
                <a:solidFill>
                  <a:srgbClr val="FF0000"/>
                </a:solidFill>
                <a:latin typeface="Arial"/>
                <a:cs typeface="Arial"/>
              </a:rPr>
              <a:t>Network</a:t>
            </a:r>
            <a:endParaRPr sz="3000">
              <a:latin typeface="Arial"/>
              <a:cs typeface="Arial"/>
            </a:endParaRPr>
          </a:p>
        </p:txBody>
      </p:sp>
      <p:sp>
        <p:nvSpPr>
          <p:cNvPr id="9" name="object 8">
            <a:extLst>
              <a:ext uri="{FF2B5EF4-FFF2-40B4-BE49-F238E27FC236}">
                <a16:creationId xmlns:a16="http://schemas.microsoft.com/office/drawing/2014/main" id="{9644D436-B160-4EB5-97FD-5D494ABB104E}"/>
              </a:ext>
            </a:extLst>
          </p:cNvPr>
          <p:cNvSpPr txBox="1">
            <a:spLocks/>
          </p:cNvSpPr>
          <p:nvPr/>
        </p:nvSpPr>
        <p:spPr bwMode="auto">
          <a:xfrm>
            <a:off x="95774" y="2555455"/>
            <a:ext cx="8693800" cy="767715"/>
          </a:xfrm>
          <a:prstGeom prst="rect">
            <a:avLst/>
          </a:prstGeom>
          <a:noFill/>
          <a:ln w="9525">
            <a:noFill/>
            <a:miter lim="800000"/>
            <a:headEnd/>
            <a:tailEnd/>
          </a:ln>
        </p:spPr>
        <p:txBody>
          <a:bodyPr vert="horz" wrap="square" lIns="0" tIns="155288" rIns="0" bIns="0" numCol="1" rtlCol="0" anchor="ctr" anchorCtr="0" compatLnSpc="1">
            <a:prstTxWarp prst="textNoShape">
              <a:avLst/>
            </a:prstTxWarp>
            <a:spAutoFit/>
          </a:bodyPr>
          <a:lst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3463290"/>
            <a:r>
              <a:rPr lang="en-US" sz="3000" b="1" kern="0" spc="-5">
                <a:solidFill>
                  <a:srgbClr val="38751C"/>
                </a:solidFill>
                <a:latin typeface="Arial"/>
                <a:cs typeface="Arial"/>
              </a:rPr>
              <a:t>Recurrent Neural</a:t>
            </a:r>
            <a:r>
              <a:rPr lang="en-US" sz="3000" b="1" kern="0" spc="-20">
                <a:solidFill>
                  <a:srgbClr val="38751C"/>
                </a:solidFill>
                <a:latin typeface="Arial"/>
                <a:cs typeface="Arial"/>
              </a:rPr>
              <a:t> </a:t>
            </a:r>
            <a:r>
              <a:rPr lang="en-US" sz="3000" b="1" kern="0" spc="-5">
                <a:solidFill>
                  <a:srgbClr val="38751C"/>
                </a:solidFill>
                <a:latin typeface="Arial"/>
                <a:cs typeface="Arial"/>
              </a:rPr>
              <a:t>Network</a:t>
            </a:r>
            <a:endParaRPr lang="en-US" sz="3000" kern="0">
              <a:latin typeface="Arial"/>
              <a:cs typeface="Arial"/>
            </a:endParaRPr>
          </a:p>
        </p:txBody>
      </p:sp>
    </p:spTree>
    <p:extLst>
      <p:ext uri="{BB962C8B-B14F-4D97-AF65-F5344CB8AC3E}">
        <p14:creationId xmlns:p14="http://schemas.microsoft.com/office/powerpoint/2010/main" val="33769042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FB51-9732-49FE-8479-7CB7D38B3D87}"/>
              </a:ext>
            </a:extLst>
          </p:cNvPr>
          <p:cNvSpPr>
            <a:spLocks noGrp="1"/>
          </p:cNvSpPr>
          <p:nvPr>
            <p:ph type="title"/>
          </p:nvPr>
        </p:nvSpPr>
        <p:spPr/>
        <p:txBody>
          <a:bodyPr/>
          <a:lstStyle/>
          <a:p>
            <a:r>
              <a:rPr lang="en-US" sz="3600" dirty="0"/>
              <a:t>Image Captioning: Word-Level  Language Model, Inference Time</a:t>
            </a:r>
            <a:endParaRPr lang="en-SE" sz="3600" dirty="0"/>
          </a:p>
        </p:txBody>
      </p:sp>
      <p:sp>
        <p:nvSpPr>
          <p:cNvPr id="4" name="Slide Number Placeholder 3">
            <a:extLst>
              <a:ext uri="{FF2B5EF4-FFF2-40B4-BE49-F238E27FC236}">
                <a16:creationId xmlns:a16="http://schemas.microsoft.com/office/drawing/2014/main" id="{20147F4A-553E-42EA-B0FC-AB39235CD825}"/>
              </a:ext>
            </a:extLst>
          </p:cNvPr>
          <p:cNvSpPr>
            <a:spLocks noGrp="1"/>
          </p:cNvSpPr>
          <p:nvPr>
            <p:ph type="sldNum" sz="quarter" idx="12"/>
          </p:nvPr>
        </p:nvSpPr>
        <p:spPr/>
        <p:txBody>
          <a:bodyPr/>
          <a:lstStyle/>
          <a:p>
            <a:pPr>
              <a:defRPr/>
            </a:pPr>
            <a:fld id="{F57F456A-00AF-44E6-8D70-638C0D0130FF}" type="slidenum">
              <a:rPr lang="en-US" altLang="zh-CN" smtClean="0"/>
              <a:pPr>
                <a:defRPr/>
              </a:pPr>
              <a:t>86</a:t>
            </a:fld>
            <a:endParaRPr lang="en-US" altLang="zh-CN"/>
          </a:p>
        </p:txBody>
      </p:sp>
      <p:sp>
        <p:nvSpPr>
          <p:cNvPr id="30" name="object 2">
            <a:extLst>
              <a:ext uri="{FF2B5EF4-FFF2-40B4-BE49-F238E27FC236}">
                <a16:creationId xmlns:a16="http://schemas.microsoft.com/office/drawing/2014/main" id="{D758C982-823C-47B3-B2F4-366CA9069F77}"/>
              </a:ext>
            </a:extLst>
          </p:cNvPr>
          <p:cNvSpPr/>
          <p:nvPr/>
        </p:nvSpPr>
        <p:spPr>
          <a:xfrm>
            <a:off x="3203848" y="1834639"/>
            <a:ext cx="961148" cy="4933490"/>
          </a:xfrm>
          <a:prstGeom prst="rect">
            <a:avLst/>
          </a:prstGeom>
          <a:blipFill>
            <a:blip r:embed="rId3" cstate="print"/>
            <a:stretch>
              <a:fillRect/>
            </a:stretch>
          </a:blipFill>
        </p:spPr>
        <p:txBody>
          <a:bodyPr wrap="square" lIns="0" tIns="0" rIns="0" bIns="0" rtlCol="0"/>
          <a:lstStyle/>
          <a:p>
            <a:endParaRPr/>
          </a:p>
        </p:txBody>
      </p:sp>
      <p:sp>
        <p:nvSpPr>
          <p:cNvPr id="31" name="object 3">
            <a:extLst>
              <a:ext uri="{FF2B5EF4-FFF2-40B4-BE49-F238E27FC236}">
                <a16:creationId xmlns:a16="http://schemas.microsoft.com/office/drawing/2014/main" id="{1D6F8D7B-2072-4E66-84DB-989C4C084AD6}"/>
              </a:ext>
            </a:extLst>
          </p:cNvPr>
          <p:cNvSpPr/>
          <p:nvPr/>
        </p:nvSpPr>
        <p:spPr>
          <a:xfrm>
            <a:off x="4588274" y="1700808"/>
            <a:ext cx="1885946" cy="1333497"/>
          </a:xfrm>
          <a:prstGeom prst="rect">
            <a:avLst/>
          </a:prstGeom>
          <a:blipFill>
            <a:blip r:embed="rId4" cstate="print"/>
            <a:stretch>
              <a:fillRect/>
            </a:stretch>
          </a:blipFill>
        </p:spPr>
        <p:txBody>
          <a:bodyPr wrap="square" lIns="0" tIns="0" rIns="0" bIns="0" rtlCol="0"/>
          <a:lstStyle/>
          <a:p>
            <a:endParaRPr/>
          </a:p>
        </p:txBody>
      </p:sp>
      <p:sp>
        <p:nvSpPr>
          <p:cNvPr id="32" name="object 4">
            <a:extLst>
              <a:ext uri="{FF2B5EF4-FFF2-40B4-BE49-F238E27FC236}">
                <a16:creationId xmlns:a16="http://schemas.microsoft.com/office/drawing/2014/main" id="{7F88FC8B-4991-4BB8-A14C-C8469E5070DE}"/>
              </a:ext>
            </a:extLst>
          </p:cNvPr>
          <p:cNvSpPr/>
          <p:nvPr/>
        </p:nvSpPr>
        <p:spPr>
          <a:xfrm flipV="1">
            <a:off x="4255971" y="1944864"/>
            <a:ext cx="332303" cy="6350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endParaRPr/>
          </a:p>
        </p:txBody>
      </p:sp>
      <p:sp>
        <p:nvSpPr>
          <p:cNvPr id="33" name="object 5">
            <a:extLst>
              <a:ext uri="{FF2B5EF4-FFF2-40B4-BE49-F238E27FC236}">
                <a16:creationId xmlns:a16="http://schemas.microsoft.com/office/drawing/2014/main" id="{6836BCF5-5BB7-45B8-B347-35F6EFDE1BC3}"/>
              </a:ext>
            </a:extLst>
          </p:cNvPr>
          <p:cNvSpPr/>
          <p:nvPr/>
        </p:nvSpPr>
        <p:spPr>
          <a:xfrm>
            <a:off x="4169521" y="197689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endParaRPr/>
          </a:p>
        </p:txBody>
      </p:sp>
      <p:sp>
        <p:nvSpPr>
          <p:cNvPr id="34" name="object 6">
            <a:extLst>
              <a:ext uri="{FF2B5EF4-FFF2-40B4-BE49-F238E27FC236}">
                <a16:creationId xmlns:a16="http://schemas.microsoft.com/office/drawing/2014/main" id="{60EFD812-72F2-4F11-9BF4-92F4C25D0359}"/>
              </a:ext>
            </a:extLst>
          </p:cNvPr>
          <p:cNvSpPr/>
          <p:nvPr/>
        </p:nvSpPr>
        <p:spPr>
          <a:xfrm>
            <a:off x="4169521" y="197689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endParaRPr/>
          </a:p>
        </p:txBody>
      </p:sp>
      <p:sp>
        <p:nvSpPr>
          <p:cNvPr id="35" name="object 7">
            <a:extLst>
              <a:ext uri="{FF2B5EF4-FFF2-40B4-BE49-F238E27FC236}">
                <a16:creationId xmlns:a16="http://schemas.microsoft.com/office/drawing/2014/main" id="{C42E146B-E98B-4F9F-B867-FC015E8AD5D4}"/>
              </a:ext>
            </a:extLst>
          </p:cNvPr>
          <p:cNvSpPr/>
          <p:nvPr/>
        </p:nvSpPr>
        <p:spPr>
          <a:xfrm>
            <a:off x="5908467" y="451685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endParaRPr/>
          </a:p>
        </p:txBody>
      </p:sp>
      <p:sp>
        <p:nvSpPr>
          <p:cNvPr id="36" name="object 8">
            <a:extLst>
              <a:ext uri="{FF2B5EF4-FFF2-40B4-BE49-F238E27FC236}">
                <a16:creationId xmlns:a16="http://schemas.microsoft.com/office/drawing/2014/main" id="{02C45997-CEA1-4777-96B3-F6C1ED75B452}"/>
              </a:ext>
            </a:extLst>
          </p:cNvPr>
          <p:cNvSpPr/>
          <p:nvPr/>
        </p:nvSpPr>
        <p:spPr>
          <a:xfrm>
            <a:off x="5908467" y="451685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endParaRPr/>
          </a:p>
        </p:txBody>
      </p:sp>
      <p:sp>
        <p:nvSpPr>
          <p:cNvPr id="37" name="object 9">
            <a:extLst>
              <a:ext uri="{FF2B5EF4-FFF2-40B4-BE49-F238E27FC236}">
                <a16:creationId xmlns:a16="http://schemas.microsoft.com/office/drawing/2014/main" id="{ACE9B921-D9AD-42DF-8543-A5B292C0877A}"/>
              </a:ext>
            </a:extLst>
          </p:cNvPr>
          <p:cNvSpPr txBox="1"/>
          <p:nvPr/>
        </p:nvSpPr>
        <p:spPr>
          <a:xfrm>
            <a:off x="5995198" y="4804884"/>
            <a:ext cx="194945"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h0</a:t>
            </a:r>
            <a:endParaRPr sz="1200">
              <a:latin typeface="Arial"/>
              <a:cs typeface="Arial"/>
            </a:endParaRPr>
          </a:p>
        </p:txBody>
      </p:sp>
      <p:sp>
        <p:nvSpPr>
          <p:cNvPr id="38" name="object 10">
            <a:extLst>
              <a:ext uri="{FF2B5EF4-FFF2-40B4-BE49-F238E27FC236}">
                <a16:creationId xmlns:a16="http://schemas.microsoft.com/office/drawing/2014/main" id="{91EEC9DA-205B-4B89-9331-45D9F809BED3}"/>
              </a:ext>
            </a:extLst>
          </p:cNvPr>
          <p:cNvSpPr/>
          <p:nvPr/>
        </p:nvSpPr>
        <p:spPr>
          <a:xfrm>
            <a:off x="6092667" y="540035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endParaRPr/>
          </a:p>
        </p:txBody>
      </p:sp>
      <p:sp>
        <p:nvSpPr>
          <p:cNvPr id="39" name="object 11">
            <a:extLst>
              <a:ext uri="{FF2B5EF4-FFF2-40B4-BE49-F238E27FC236}">
                <a16:creationId xmlns:a16="http://schemas.microsoft.com/office/drawing/2014/main" id="{D7866335-10DD-4E4D-8B99-EBC8EEE0F197}"/>
              </a:ext>
            </a:extLst>
          </p:cNvPr>
          <p:cNvSpPr/>
          <p:nvPr/>
        </p:nvSpPr>
        <p:spPr>
          <a:xfrm>
            <a:off x="6061192" y="5313907"/>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endParaRPr/>
          </a:p>
        </p:txBody>
      </p:sp>
      <p:sp>
        <p:nvSpPr>
          <p:cNvPr id="40" name="object 12">
            <a:extLst>
              <a:ext uri="{FF2B5EF4-FFF2-40B4-BE49-F238E27FC236}">
                <a16:creationId xmlns:a16="http://schemas.microsoft.com/office/drawing/2014/main" id="{677F92E3-B33B-4837-9A59-BE2AD37D08D7}"/>
              </a:ext>
            </a:extLst>
          </p:cNvPr>
          <p:cNvSpPr/>
          <p:nvPr/>
        </p:nvSpPr>
        <p:spPr>
          <a:xfrm>
            <a:off x="5869667" y="577095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endParaRPr/>
          </a:p>
        </p:txBody>
      </p:sp>
      <p:sp>
        <p:nvSpPr>
          <p:cNvPr id="41" name="object 13">
            <a:extLst>
              <a:ext uri="{FF2B5EF4-FFF2-40B4-BE49-F238E27FC236}">
                <a16:creationId xmlns:a16="http://schemas.microsoft.com/office/drawing/2014/main" id="{9F9B4707-0F33-4F99-A01F-17606599DCB6}"/>
              </a:ext>
            </a:extLst>
          </p:cNvPr>
          <p:cNvSpPr/>
          <p:nvPr/>
        </p:nvSpPr>
        <p:spPr>
          <a:xfrm>
            <a:off x="5869667" y="577095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endParaRPr/>
          </a:p>
        </p:txBody>
      </p:sp>
      <p:sp>
        <p:nvSpPr>
          <p:cNvPr id="42" name="object 14">
            <a:extLst>
              <a:ext uri="{FF2B5EF4-FFF2-40B4-BE49-F238E27FC236}">
                <a16:creationId xmlns:a16="http://schemas.microsoft.com/office/drawing/2014/main" id="{956DFA8D-C806-4160-A2E0-3258E53F4670}"/>
              </a:ext>
            </a:extLst>
          </p:cNvPr>
          <p:cNvSpPr/>
          <p:nvPr/>
        </p:nvSpPr>
        <p:spPr>
          <a:xfrm>
            <a:off x="6092667" y="421086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endParaRPr/>
          </a:p>
        </p:txBody>
      </p:sp>
      <p:sp>
        <p:nvSpPr>
          <p:cNvPr id="43" name="object 15">
            <a:extLst>
              <a:ext uri="{FF2B5EF4-FFF2-40B4-BE49-F238E27FC236}">
                <a16:creationId xmlns:a16="http://schemas.microsoft.com/office/drawing/2014/main" id="{B5F1E068-14A1-4778-99E2-B3EBA456CDC9}"/>
              </a:ext>
            </a:extLst>
          </p:cNvPr>
          <p:cNvSpPr/>
          <p:nvPr/>
        </p:nvSpPr>
        <p:spPr>
          <a:xfrm>
            <a:off x="6061192" y="412442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endParaRPr/>
          </a:p>
        </p:txBody>
      </p:sp>
      <p:sp>
        <p:nvSpPr>
          <p:cNvPr id="44" name="object 16">
            <a:extLst>
              <a:ext uri="{FF2B5EF4-FFF2-40B4-BE49-F238E27FC236}">
                <a16:creationId xmlns:a16="http://schemas.microsoft.com/office/drawing/2014/main" id="{323E610F-3F9E-4D79-85C9-A9B29D2A822D}"/>
              </a:ext>
            </a:extLst>
          </p:cNvPr>
          <p:cNvSpPr txBox="1"/>
          <p:nvPr/>
        </p:nvSpPr>
        <p:spPr>
          <a:xfrm>
            <a:off x="5908467" y="3566486"/>
            <a:ext cx="368935" cy="530225"/>
          </a:xfrm>
          <a:prstGeom prst="rect">
            <a:avLst/>
          </a:prstGeom>
          <a:solidFill>
            <a:srgbClr val="F2F2F2"/>
          </a:solidFill>
          <a:ln w="19049">
            <a:solidFill>
              <a:srgbClr val="666666"/>
            </a:solidFill>
          </a:ln>
        </p:spPr>
        <p:txBody>
          <a:bodyPr vert="horz" wrap="square" lIns="0" tIns="5080" rIns="0" bIns="0" rtlCol="0">
            <a:spAutoFit/>
          </a:bodyPr>
          <a:lstStyle/>
          <a:p>
            <a:pPr>
              <a:lnSpc>
                <a:spcPct val="100000"/>
              </a:lnSpc>
              <a:spcBef>
                <a:spcPts val="40"/>
              </a:spcBef>
            </a:pPr>
            <a:endParaRPr sz="1050" dirty="0">
              <a:latin typeface="Times New Roman"/>
              <a:cs typeface="Times New Roman"/>
            </a:endParaRPr>
          </a:p>
          <a:p>
            <a:pPr marL="93980">
              <a:lnSpc>
                <a:spcPct val="100000"/>
              </a:lnSpc>
              <a:spcBef>
                <a:spcPts val="5"/>
              </a:spcBef>
            </a:pPr>
            <a:r>
              <a:rPr lang="en-US" sz="1200" dirty="0">
                <a:latin typeface="Arial"/>
                <a:cs typeface="Arial"/>
              </a:rPr>
              <a:t>y</a:t>
            </a:r>
            <a:r>
              <a:rPr sz="1200" dirty="0">
                <a:latin typeface="Arial"/>
                <a:cs typeface="Arial"/>
              </a:rPr>
              <a:t>0</a:t>
            </a:r>
          </a:p>
        </p:txBody>
      </p:sp>
      <p:sp>
        <p:nvSpPr>
          <p:cNvPr id="45" name="object 17">
            <a:extLst>
              <a:ext uri="{FF2B5EF4-FFF2-40B4-BE49-F238E27FC236}">
                <a16:creationId xmlns:a16="http://schemas.microsoft.com/office/drawing/2014/main" id="{8F69648E-77FE-4164-9230-9B7E7C3F4C4F}"/>
              </a:ext>
            </a:extLst>
          </p:cNvPr>
          <p:cNvSpPr/>
          <p:nvPr/>
        </p:nvSpPr>
        <p:spPr>
          <a:xfrm>
            <a:off x="4069761" y="490850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endParaRPr/>
          </a:p>
        </p:txBody>
      </p:sp>
      <p:sp>
        <p:nvSpPr>
          <p:cNvPr id="46" name="object 18">
            <a:extLst>
              <a:ext uri="{FF2B5EF4-FFF2-40B4-BE49-F238E27FC236}">
                <a16:creationId xmlns:a16="http://schemas.microsoft.com/office/drawing/2014/main" id="{D89D2C53-C827-4412-8DC5-9BAD833934D3}"/>
              </a:ext>
            </a:extLst>
          </p:cNvPr>
          <p:cNvSpPr/>
          <p:nvPr/>
        </p:nvSpPr>
        <p:spPr>
          <a:xfrm>
            <a:off x="5792443" y="4877108"/>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endParaRPr/>
          </a:p>
        </p:txBody>
      </p:sp>
      <p:sp>
        <p:nvSpPr>
          <p:cNvPr id="47" name="object 20">
            <a:extLst>
              <a:ext uri="{FF2B5EF4-FFF2-40B4-BE49-F238E27FC236}">
                <a16:creationId xmlns:a16="http://schemas.microsoft.com/office/drawing/2014/main" id="{38189F0A-F048-4CBE-93E3-DDAF77A8B8D1}"/>
              </a:ext>
            </a:extLst>
          </p:cNvPr>
          <p:cNvSpPr/>
          <p:nvPr/>
        </p:nvSpPr>
        <p:spPr>
          <a:xfrm>
            <a:off x="6527141" y="577095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endParaRPr/>
          </a:p>
        </p:txBody>
      </p:sp>
      <p:sp>
        <p:nvSpPr>
          <p:cNvPr id="48" name="object 21">
            <a:extLst>
              <a:ext uri="{FF2B5EF4-FFF2-40B4-BE49-F238E27FC236}">
                <a16:creationId xmlns:a16="http://schemas.microsoft.com/office/drawing/2014/main" id="{004CB0BE-C944-4977-AA0C-E4A173712EF9}"/>
              </a:ext>
            </a:extLst>
          </p:cNvPr>
          <p:cNvSpPr/>
          <p:nvPr/>
        </p:nvSpPr>
        <p:spPr>
          <a:xfrm>
            <a:off x="6527141" y="577095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endParaRPr/>
          </a:p>
        </p:txBody>
      </p:sp>
      <p:sp>
        <p:nvSpPr>
          <p:cNvPr id="50" name="object 23">
            <a:extLst>
              <a:ext uri="{FF2B5EF4-FFF2-40B4-BE49-F238E27FC236}">
                <a16:creationId xmlns:a16="http://schemas.microsoft.com/office/drawing/2014/main" id="{035857F2-1C74-415B-9E32-1FABACDE98F4}"/>
              </a:ext>
            </a:extLst>
          </p:cNvPr>
          <p:cNvSpPr/>
          <p:nvPr/>
        </p:nvSpPr>
        <p:spPr>
          <a:xfrm>
            <a:off x="6276717" y="490145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endParaRPr/>
          </a:p>
        </p:txBody>
      </p:sp>
      <p:sp>
        <p:nvSpPr>
          <p:cNvPr id="51" name="object 24">
            <a:extLst>
              <a:ext uri="{FF2B5EF4-FFF2-40B4-BE49-F238E27FC236}">
                <a16:creationId xmlns:a16="http://schemas.microsoft.com/office/drawing/2014/main" id="{52F0C21F-3A19-4FD5-9813-A4EBF44A1689}"/>
              </a:ext>
            </a:extLst>
          </p:cNvPr>
          <p:cNvSpPr/>
          <p:nvPr/>
        </p:nvSpPr>
        <p:spPr>
          <a:xfrm>
            <a:off x="6451616" y="487000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endParaRPr/>
          </a:p>
        </p:txBody>
      </p:sp>
      <p:sp>
        <p:nvSpPr>
          <p:cNvPr id="52" name="object 25">
            <a:extLst>
              <a:ext uri="{FF2B5EF4-FFF2-40B4-BE49-F238E27FC236}">
                <a16:creationId xmlns:a16="http://schemas.microsoft.com/office/drawing/2014/main" id="{42599304-8FED-472D-BA94-3594DB1D7DB0}"/>
              </a:ext>
            </a:extLst>
          </p:cNvPr>
          <p:cNvSpPr/>
          <p:nvPr/>
        </p:nvSpPr>
        <p:spPr>
          <a:xfrm>
            <a:off x="6750140" y="540045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endParaRPr/>
          </a:p>
        </p:txBody>
      </p:sp>
      <p:sp>
        <p:nvSpPr>
          <p:cNvPr id="53" name="object 26">
            <a:extLst>
              <a:ext uri="{FF2B5EF4-FFF2-40B4-BE49-F238E27FC236}">
                <a16:creationId xmlns:a16="http://schemas.microsoft.com/office/drawing/2014/main" id="{F6C9CC21-D50F-48F9-B88F-1C3B598A515A}"/>
              </a:ext>
            </a:extLst>
          </p:cNvPr>
          <p:cNvSpPr/>
          <p:nvPr/>
        </p:nvSpPr>
        <p:spPr>
          <a:xfrm>
            <a:off x="6718666" y="5314007"/>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endParaRPr/>
          </a:p>
        </p:txBody>
      </p:sp>
      <p:sp>
        <p:nvSpPr>
          <p:cNvPr id="54" name="object 27">
            <a:extLst>
              <a:ext uri="{FF2B5EF4-FFF2-40B4-BE49-F238E27FC236}">
                <a16:creationId xmlns:a16="http://schemas.microsoft.com/office/drawing/2014/main" id="{DE489624-E865-452D-9656-02FDF7ADCB77}"/>
              </a:ext>
            </a:extLst>
          </p:cNvPr>
          <p:cNvSpPr/>
          <p:nvPr/>
        </p:nvSpPr>
        <p:spPr>
          <a:xfrm>
            <a:off x="6565916" y="451685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endParaRPr/>
          </a:p>
        </p:txBody>
      </p:sp>
      <p:sp>
        <p:nvSpPr>
          <p:cNvPr id="55" name="object 28">
            <a:extLst>
              <a:ext uri="{FF2B5EF4-FFF2-40B4-BE49-F238E27FC236}">
                <a16:creationId xmlns:a16="http://schemas.microsoft.com/office/drawing/2014/main" id="{B25D4A1A-6FAA-4FEE-8793-263C08765CC3}"/>
              </a:ext>
            </a:extLst>
          </p:cNvPr>
          <p:cNvSpPr/>
          <p:nvPr/>
        </p:nvSpPr>
        <p:spPr>
          <a:xfrm>
            <a:off x="6565916" y="451685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endParaRPr/>
          </a:p>
        </p:txBody>
      </p:sp>
      <p:sp>
        <p:nvSpPr>
          <p:cNvPr id="56" name="object 29">
            <a:extLst>
              <a:ext uri="{FF2B5EF4-FFF2-40B4-BE49-F238E27FC236}">
                <a16:creationId xmlns:a16="http://schemas.microsoft.com/office/drawing/2014/main" id="{AE23BCA2-33C0-4F4F-B4C2-E9618B48BA38}"/>
              </a:ext>
            </a:extLst>
          </p:cNvPr>
          <p:cNvSpPr txBox="1"/>
          <p:nvPr/>
        </p:nvSpPr>
        <p:spPr>
          <a:xfrm>
            <a:off x="6652660" y="4804884"/>
            <a:ext cx="194945"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h1</a:t>
            </a:r>
            <a:endParaRPr sz="1200">
              <a:latin typeface="Arial"/>
              <a:cs typeface="Arial"/>
            </a:endParaRPr>
          </a:p>
        </p:txBody>
      </p:sp>
      <p:sp>
        <p:nvSpPr>
          <p:cNvPr id="57" name="object 30">
            <a:extLst>
              <a:ext uri="{FF2B5EF4-FFF2-40B4-BE49-F238E27FC236}">
                <a16:creationId xmlns:a16="http://schemas.microsoft.com/office/drawing/2014/main" id="{A4332B6B-4BEE-459A-9F1D-1F93DDDEDCBB}"/>
              </a:ext>
            </a:extLst>
          </p:cNvPr>
          <p:cNvSpPr/>
          <p:nvPr/>
        </p:nvSpPr>
        <p:spPr>
          <a:xfrm>
            <a:off x="6750140" y="421086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endParaRPr/>
          </a:p>
        </p:txBody>
      </p:sp>
      <p:sp>
        <p:nvSpPr>
          <p:cNvPr id="58" name="object 31">
            <a:extLst>
              <a:ext uri="{FF2B5EF4-FFF2-40B4-BE49-F238E27FC236}">
                <a16:creationId xmlns:a16="http://schemas.microsoft.com/office/drawing/2014/main" id="{49B1E76A-DAE7-4387-AA7C-13B0A5144AD2}"/>
              </a:ext>
            </a:extLst>
          </p:cNvPr>
          <p:cNvSpPr/>
          <p:nvPr/>
        </p:nvSpPr>
        <p:spPr>
          <a:xfrm>
            <a:off x="6718666" y="412442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endParaRPr/>
          </a:p>
        </p:txBody>
      </p:sp>
      <p:sp>
        <p:nvSpPr>
          <p:cNvPr id="59" name="object 32">
            <a:extLst>
              <a:ext uri="{FF2B5EF4-FFF2-40B4-BE49-F238E27FC236}">
                <a16:creationId xmlns:a16="http://schemas.microsoft.com/office/drawing/2014/main" id="{8E33ADC1-5945-4731-9911-C0C2346291C7}"/>
              </a:ext>
            </a:extLst>
          </p:cNvPr>
          <p:cNvSpPr txBox="1"/>
          <p:nvPr/>
        </p:nvSpPr>
        <p:spPr>
          <a:xfrm>
            <a:off x="6565916" y="3566486"/>
            <a:ext cx="368935" cy="530225"/>
          </a:xfrm>
          <a:prstGeom prst="rect">
            <a:avLst/>
          </a:prstGeom>
          <a:solidFill>
            <a:srgbClr val="F2F2F2"/>
          </a:solidFill>
          <a:ln w="19049">
            <a:solidFill>
              <a:srgbClr val="666666"/>
            </a:solidFill>
          </a:ln>
        </p:spPr>
        <p:txBody>
          <a:bodyPr vert="horz" wrap="square" lIns="0" tIns="5080" rIns="0" bIns="0" rtlCol="0">
            <a:spAutoFit/>
          </a:bodyPr>
          <a:lstStyle/>
          <a:p>
            <a:pPr>
              <a:lnSpc>
                <a:spcPct val="100000"/>
              </a:lnSpc>
              <a:spcBef>
                <a:spcPts val="40"/>
              </a:spcBef>
            </a:pPr>
            <a:endParaRPr sz="1050">
              <a:latin typeface="Times New Roman"/>
              <a:cs typeface="Times New Roman"/>
            </a:endParaRPr>
          </a:p>
          <a:p>
            <a:pPr marL="93980">
              <a:lnSpc>
                <a:spcPct val="100000"/>
              </a:lnSpc>
              <a:spcBef>
                <a:spcPts val="5"/>
              </a:spcBef>
            </a:pPr>
            <a:r>
              <a:rPr sz="1200" dirty="0">
                <a:latin typeface="Arial"/>
                <a:cs typeface="Arial"/>
              </a:rPr>
              <a:t>y1</a:t>
            </a:r>
            <a:endParaRPr sz="1200">
              <a:latin typeface="Arial"/>
              <a:cs typeface="Arial"/>
            </a:endParaRPr>
          </a:p>
        </p:txBody>
      </p:sp>
      <p:sp>
        <p:nvSpPr>
          <p:cNvPr id="60" name="object 33">
            <a:extLst>
              <a:ext uri="{FF2B5EF4-FFF2-40B4-BE49-F238E27FC236}">
                <a16:creationId xmlns:a16="http://schemas.microsoft.com/office/drawing/2014/main" id="{827BF0DF-1AB4-4C12-93D9-26121DBA8C9A}"/>
              </a:ext>
            </a:extLst>
          </p:cNvPr>
          <p:cNvSpPr/>
          <p:nvPr/>
        </p:nvSpPr>
        <p:spPr>
          <a:xfrm>
            <a:off x="7212940" y="577095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endParaRPr/>
          </a:p>
        </p:txBody>
      </p:sp>
      <p:sp>
        <p:nvSpPr>
          <p:cNvPr id="61" name="object 34">
            <a:extLst>
              <a:ext uri="{FF2B5EF4-FFF2-40B4-BE49-F238E27FC236}">
                <a16:creationId xmlns:a16="http://schemas.microsoft.com/office/drawing/2014/main" id="{E2C65BC6-DABE-4721-9D1E-702618CAD7D2}"/>
              </a:ext>
            </a:extLst>
          </p:cNvPr>
          <p:cNvSpPr/>
          <p:nvPr/>
        </p:nvSpPr>
        <p:spPr>
          <a:xfrm>
            <a:off x="7212940" y="577095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endParaRPr/>
          </a:p>
        </p:txBody>
      </p:sp>
      <p:sp>
        <p:nvSpPr>
          <p:cNvPr id="62" name="object 35">
            <a:extLst>
              <a:ext uri="{FF2B5EF4-FFF2-40B4-BE49-F238E27FC236}">
                <a16:creationId xmlns:a16="http://schemas.microsoft.com/office/drawing/2014/main" id="{A28942F6-CCFC-4F96-8105-19A6584A3A8E}"/>
              </a:ext>
            </a:extLst>
          </p:cNvPr>
          <p:cNvSpPr/>
          <p:nvPr/>
        </p:nvSpPr>
        <p:spPr>
          <a:xfrm>
            <a:off x="6934490" y="4901458"/>
            <a:ext cx="174625"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endParaRPr/>
          </a:p>
        </p:txBody>
      </p:sp>
      <p:sp>
        <p:nvSpPr>
          <p:cNvPr id="63" name="object 36">
            <a:extLst>
              <a:ext uri="{FF2B5EF4-FFF2-40B4-BE49-F238E27FC236}">
                <a16:creationId xmlns:a16="http://schemas.microsoft.com/office/drawing/2014/main" id="{C5022850-3FAF-4C5D-A2B3-DE2E1AFC132D}"/>
              </a:ext>
            </a:extLst>
          </p:cNvPr>
          <p:cNvSpPr/>
          <p:nvPr/>
        </p:nvSpPr>
        <p:spPr>
          <a:xfrm>
            <a:off x="7109090" y="487000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endParaRPr/>
          </a:p>
        </p:txBody>
      </p:sp>
      <p:sp>
        <p:nvSpPr>
          <p:cNvPr id="64" name="object 37">
            <a:extLst>
              <a:ext uri="{FF2B5EF4-FFF2-40B4-BE49-F238E27FC236}">
                <a16:creationId xmlns:a16="http://schemas.microsoft.com/office/drawing/2014/main" id="{BCF49FAC-7739-4270-96B8-C1F1CE919BCF}"/>
              </a:ext>
            </a:extLst>
          </p:cNvPr>
          <p:cNvSpPr/>
          <p:nvPr/>
        </p:nvSpPr>
        <p:spPr>
          <a:xfrm>
            <a:off x="7223390" y="451685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endParaRPr/>
          </a:p>
        </p:txBody>
      </p:sp>
      <p:sp>
        <p:nvSpPr>
          <p:cNvPr id="65" name="object 38">
            <a:extLst>
              <a:ext uri="{FF2B5EF4-FFF2-40B4-BE49-F238E27FC236}">
                <a16:creationId xmlns:a16="http://schemas.microsoft.com/office/drawing/2014/main" id="{B8E3AA2F-A17C-4493-A888-C1FACB4B884E}"/>
              </a:ext>
            </a:extLst>
          </p:cNvPr>
          <p:cNvSpPr/>
          <p:nvPr/>
        </p:nvSpPr>
        <p:spPr>
          <a:xfrm>
            <a:off x="7223390" y="451685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endParaRPr/>
          </a:p>
        </p:txBody>
      </p:sp>
      <p:sp>
        <p:nvSpPr>
          <p:cNvPr id="66" name="object 39">
            <a:extLst>
              <a:ext uri="{FF2B5EF4-FFF2-40B4-BE49-F238E27FC236}">
                <a16:creationId xmlns:a16="http://schemas.microsoft.com/office/drawing/2014/main" id="{91CE12A3-EF3B-4AD0-845A-4D055F2966A7}"/>
              </a:ext>
            </a:extLst>
          </p:cNvPr>
          <p:cNvSpPr txBox="1"/>
          <p:nvPr/>
        </p:nvSpPr>
        <p:spPr>
          <a:xfrm>
            <a:off x="7310122" y="4804884"/>
            <a:ext cx="194945"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h2</a:t>
            </a:r>
            <a:endParaRPr sz="1200">
              <a:latin typeface="Arial"/>
              <a:cs typeface="Arial"/>
            </a:endParaRPr>
          </a:p>
        </p:txBody>
      </p:sp>
      <p:sp>
        <p:nvSpPr>
          <p:cNvPr id="67" name="object 40">
            <a:extLst>
              <a:ext uri="{FF2B5EF4-FFF2-40B4-BE49-F238E27FC236}">
                <a16:creationId xmlns:a16="http://schemas.microsoft.com/office/drawing/2014/main" id="{CB4B2266-36B6-4573-9944-C70AF3F6C1C7}"/>
              </a:ext>
            </a:extLst>
          </p:cNvPr>
          <p:cNvSpPr/>
          <p:nvPr/>
        </p:nvSpPr>
        <p:spPr>
          <a:xfrm>
            <a:off x="7407589" y="421086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endParaRPr/>
          </a:p>
        </p:txBody>
      </p:sp>
      <p:sp>
        <p:nvSpPr>
          <p:cNvPr id="68" name="object 41">
            <a:extLst>
              <a:ext uri="{FF2B5EF4-FFF2-40B4-BE49-F238E27FC236}">
                <a16:creationId xmlns:a16="http://schemas.microsoft.com/office/drawing/2014/main" id="{282ADEB2-0235-471B-849D-4415A436571E}"/>
              </a:ext>
            </a:extLst>
          </p:cNvPr>
          <p:cNvSpPr/>
          <p:nvPr/>
        </p:nvSpPr>
        <p:spPr>
          <a:xfrm>
            <a:off x="7376139" y="4124420"/>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endParaRPr/>
          </a:p>
        </p:txBody>
      </p:sp>
      <p:sp>
        <p:nvSpPr>
          <p:cNvPr id="69" name="object 42">
            <a:extLst>
              <a:ext uri="{FF2B5EF4-FFF2-40B4-BE49-F238E27FC236}">
                <a16:creationId xmlns:a16="http://schemas.microsoft.com/office/drawing/2014/main" id="{58981033-5E7F-4051-9135-C69C993872D6}"/>
              </a:ext>
            </a:extLst>
          </p:cNvPr>
          <p:cNvSpPr txBox="1"/>
          <p:nvPr/>
        </p:nvSpPr>
        <p:spPr>
          <a:xfrm>
            <a:off x="7223390" y="3566486"/>
            <a:ext cx="368935" cy="530225"/>
          </a:xfrm>
          <a:prstGeom prst="rect">
            <a:avLst/>
          </a:prstGeom>
          <a:solidFill>
            <a:srgbClr val="F2F2F2"/>
          </a:solidFill>
          <a:ln w="19049">
            <a:solidFill>
              <a:srgbClr val="666666"/>
            </a:solidFill>
          </a:ln>
        </p:spPr>
        <p:txBody>
          <a:bodyPr vert="horz" wrap="square" lIns="0" tIns="5080" rIns="0" bIns="0" rtlCol="0">
            <a:spAutoFit/>
          </a:bodyPr>
          <a:lstStyle/>
          <a:p>
            <a:pPr>
              <a:lnSpc>
                <a:spcPct val="100000"/>
              </a:lnSpc>
              <a:spcBef>
                <a:spcPts val="40"/>
              </a:spcBef>
            </a:pPr>
            <a:endParaRPr sz="1050">
              <a:latin typeface="Times New Roman"/>
              <a:cs typeface="Times New Roman"/>
            </a:endParaRPr>
          </a:p>
          <a:p>
            <a:pPr marL="93980">
              <a:lnSpc>
                <a:spcPct val="100000"/>
              </a:lnSpc>
              <a:spcBef>
                <a:spcPts val="5"/>
              </a:spcBef>
            </a:pPr>
            <a:r>
              <a:rPr sz="1200" dirty="0">
                <a:latin typeface="Arial"/>
                <a:cs typeface="Arial"/>
              </a:rPr>
              <a:t>y2</a:t>
            </a:r>
            <a:endParaRPr sz="1200">
              <a:latin typeface="Arial"/>
              <a:cs typeface="Arial"/>
            </a:endParaRPr>
          </a:p>
        </p:txBody>
      </p:sp>
      <p:sp>
        <p:nvSpPr>
          <p:cNvPr id="70" name="object 43">
            <a:extLst>
              <a:ext uri="{FF2B5EF4-FFF2-40B4-BE49-F238E27FC236}">
                <a16:creationId xmlns:a16="http://schemas.microsoft.com/office/drawing/2014/main" id="{51F70434-5E1F-418D-A50C-C0AEAF4C576E}"/>
              </a:ext>
            </a:extLst>
          </p:cNvPr>
          <p:cNvSpPr/>
          <p:nvPr/>
        </p:nvSpPr>
        <p:spPr>
          <a:xfrm>
            <a:off x="7407589" y="540045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endParaRPr/>
          </a:p>
        </p:txBody>
      </p:sp>
      <p:sp>
        <p:nvSpPr>
          <p:cNvPr id="71" name="object 44">
            <a:extLst>
              <a:ext uri="{FF2B5EF4-FFF2-40B4-BE49-F238E27FC236}">
                <a16:creationId xmlns:a16="http://schemas.microsoft.com/office/drawing/2014/main" id="{CA75AA9E-207E-4796-9F43-1FFF16075CE0}"/>
              </a:ext>
            </a:extLst>
          </p:cNvPr>
          <p:cNvSpPr/>
          <p:nvPr/>
        </p:nvSpPr>
        <p:spPr>
          <a:xfrm>
            <a:off x="7376139" y="5314007"/>
            <a:ext cx="63500" cy="86995"/>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endParaRPr/>
          </a:p>
        </p:txBody>
      </p:sp>
      <p:sp>
        <p:nvSpPr>
          <p:cNvPr id="74" name="object 47">
            <a:extLst>
              <a:ext uri="{FF2B5EF4-FFF2-40B4-BE49-F238E27FC236}">
                <a16:creationId xmlns:a16="http://schemas.microsoft.com/office/drawing/2014/main" id="{BD60CFD8-0063-4CDC-8F57-7DBDFF08BAAC}"/>
              </a:ext>
            </a:extLst>
          </p:cNvPr>
          <p:cNvSpPr txBox="1"/>
          <p:nvPr/>
        </p:nvSpPr>
        <p:spPr>
          <a:xfrm>
            <a:off x="7766107" y="5444045"/>
            <a:ext cx="1494939" cy="1099820"/>
          </a:xfrm>
          <a:prstGeom prst="rect">
            <a:avLst/>
          </a:prstGeom>
        </p:spPr>
        <p:txBody>
          <a:bodyPr vert="horz" wrap="square" lIns="0" tIns="0" rIns="0" bIns="0" rtlCol="0">
            <a:spAutoFit/>
          </a:bodyPr>
          <a:lstStyle/>
          <a:p>
            <a:pPr marL="12700">
              <a:lnSpc>
                <a:spcPts val="2865"/>
              </a:lnSpc>
            </a:pPr>
            <a:r>
              <a:rPr sz="1600" spc="-5" dirty="0">
                <a:solidFill>
                  <a:srgbClr val="0000FF"/>
                </a:solidFill>
                <a:latin typeface="Arial"/>
                <a:cs typeface="Arial"/>
              </a:rPr>
              <a:t>sample</a:t>
            </a:r>
            <a:endParaRPr sz="1600" dirty="0">
              <a:latin typeface="Arial"/>
              <a:cs typeface="Arial"/>
            </a:endParaRPr>
          </a:p>
          <a:p>
            <a:pPr marL="12700">
              <a:lnSpc>
                <a:spcPts val="2850"/>
              </a:lnSpc>
            </a:pPr>
            <a:r>
              <a:rPr sz="1600" spc="-5" dirty="0">
                <a:solidFill>
                  <a:srgbClr val="0000FF"/>
                </a:solidFill>
                <a:latin typeface="Arial"/>
                <a:cs typeface="Arial"/>
              </a:rPr>
              <a:t>&lt;END&gt;</a:t>
            </a:r>
            <a:r>
              <a:rPr sz="1600" spc="-70" dirty="0">
                <a:solidFill>
                  <a:srgbClr val="0000FF"/>
                </a:solidFill>
                <a:latin typeface="Arial"/>
                <a:cs typeface="Arial"/>
              </a:rPr>
              <a:t> </a:t>
            </a:r>
            <a:r>
              <a:rPr sz="1600" spc="-5" dirty="0">
                <a:solidFill>
                  <a:srgbClr val="0000FF"/>
                </a:solidFill>
                <a:latin typeface="Arial"/>
                <a:cs typeface="Arial"/>
              </a:rPr>
              <a:t>token</a:t>
            </a:r>
            <a:endParaRPr sz="1600" dirty="0">
              <a:latin typeface="Arial"/>
              <a:cs typeface="Arial"/>
            </a:endParaRPr>
          </a:p>
          <a:p>
            <a:pPr marL="12700">
              <a:lnSpc>
                <a:spcPts val="2865"/>
              </a:lnSpc>
            </a:pPr>
            <a:r>
              <a:rPr sz="1600" spc="-5" dirty="0">
                <a:solidFill>
                  <a:srgbClr val="0000FF"/>
                </a:solidFill>
                <a:latin typeface="Arial"/>
                <a:cs typeface="Arial"/>
              </a:rPr>
              <a:t>=&gt;</a:t>
            </a:r>
            <a:r>
              <a:rPr sz="1600" spc="-75" dirty="0">
                <a:solidFill>
                  <a:srgbClr val="0000FF"/>
                </a:solidFill>
                <a:latin typeface="Arial"/>
                <a:cs typeface="Arial"/>
              </a:rPr>
              <a:t> </a:t>
            </a:r>
            <a:r>
              <a:rPr sz="1600" spc="-5" dirty="0">
                <a:solidFill>
                  <a:srgbClr val="0000FF"/>
                </a:solidFill>
                <a:latin typeface="Arial"/>
                <a:cs typeface="Arial"/>
              </a:rPr>
              <a:t>finish.</a:t>
            </a:r>
            <a:endParaRPr sz="1600" dirty="0">
              <a:latin typeface="Arial"/>
              <a:cs typeface="Arial"/>
            </a:endParaRPr>
          </a:p>
        </p:txBody>
      </p:sp>
      <p:sp>
        <p:nvSpPr>
          <p:cNvPr id="75" name="object 48">
            <a:extLst>
              <a:ext uri="{FF2B5EF4-FFF2-40B4-BE49-F238E27FC236}">
                <a16:creationId xmlns:a16="http://schemas.microsoft.com/office/drawing/2014/main" id="{AEABE6E2-2A51-465A-B3B7-DD57FD462EFB}"/>
              </a:ext>
            </a:extLst>
          </p:cNvPr>
          <p:cNvSpPr txBox="1"/>
          <p:nvPr/>
        </p:nvSpPr>
        <p:spPr>
          <a:xfrm>
            <a:off x="5974128" y="5999009"/>
            <a:ext cx="250190" cy="323850"/>
          </a:xfrm>
          <a:prstGeom prst="rect">
            <a:avLst/>
          </a:prstGeom>
        </p:spPr>
        <p:txBody>
          <a:bodyPr vert="horz" wrap="square" lIns="0" tIns="0" rIns="0" bIns="0" rtlCol="0">
            <a:spAutoFit/>
          </a:bodyPr>
          <a:lstStyle/>
          <a:p>
            <a:pPr algn="ctr">
              <a:lnSpc>
                <a:spcPts val="800"/>
              </a:lnSpc>
            </a:pPr>
            <a:r>
              <a:rPr sz="700" dirty="0">
                <a:latin typeface="Arial"/>
                <a:cs typeface="Arial"/>
              </a:rPr>
              <a:t>x0</a:t>
            </a:r>
            <a:endParaRPr sz="700">
              <a:latin typeface="Arial"/>
              <a:cs typeface="Arial"/>
            </a:endParaRPr>
          </a:p>
          <a:p>
            <a:pPr marL="12065" marR="5080" algn="ctr">
              <a:lnSpc>
                <a:spcPts val="819"/>
              </a:lnSpc>
              <a:spcBef>
                <a:spcPts val="35"/>
              </a:spcBef>
            </a:pPr>
            <a:r>
              <a:rPr sz="700" spc="-5" dirty="0">
                <a:latin typeface="Arial"/>
                <a:cs typeface="Arial"/>
              </a:rPr>
              <a:t>&lt;STA  RT&gt;</a:t>
            </a:r>
            <a:endParaRPr sz="700">
              <a:latin typeface="Arial"/>
              <a:cs typeface="Arial"/>
            </a:endParaRPr>
          </a:p>
        </p:txBody>
      </p:sp>
      <p:sp>
        <p:nvSpPr>
          <p:cNvPr id="76" name="object 49">
            <a:extLst>
              <a:ext uri="{FF2B5EF4-FFF2-40B4-BE49-F238E27FC236}">
                <a16:creationId xmlns:a16="http://schemas.microsoft.com/office/drawing/2014/main" id="{5423FFEA-BAD8-49F7-8B1F-C53D63324179}"/>
              </a:ext>
            </a:extLst>
          </p:cNvPr>
          <p:cNvSpPr txBox="1"/>
          <p:nvPr/>
        </p:nvSpPr>
        <p:spPr>
          <a:xfrm>
            <a:off x="6637793" y="6103783"/>
            <a:ext cx="238125" cy="114300"/>
          </a:xfrm>
          <a:prstGeom prst="rect">
            <a:avLst/>
          </a:prstGeom>
        </p:spPr>
        <p:txBody>
          <a:bodyPr vert="horz" wrap="square" lIns="0" tIns="0" rIns="0" bIns="0" rtlCol="0">
            <a:spAutoFit/>
          </a:bodyPr>
          <a:lstStyle/>
          <a:p>
            <a:pPr marL="12700">
              <a:lnSpc>
                <a:spcPts val="805"/>
              </a:lnSpc>
            </a:pPr>
            <a:r>
              <a:rPr sz="700" spc="-5" dirty="0">
                <a:latin typeface="Arial"/>
                <a:cs typeface="Arial"/>
              </a:rPr>
              <a:t>straw</a:t>
            </a:r>
            <a:endParaRPr sz="700">
              <a:latin typeface="Arial"/>
              <a:cs typeface="Arial"/>
            </a:endParaRPr>
          </a:p>
        </p:txBody>
      </p:sp>
      <p:sp>
        <p:nvSpPr>
          <p:cNvPr id="77" name="object 50">
            <a:extLst>
              <a:ext uri="{FF2B5EF4-FFF2-40B4-BE49-F238E27FC236}">
                <a16:creationId xmlns:a16="http://schemas.microsoft.com/office/drawing/2014/main" id="{14FC3865-B374-4F0C-B504-3CC3DC4C3783}"/>
              </a:ext>
            </a:extLst>
          </p:cNvPr>
          <p:cNvSpPr txBox="1"/>
          <p:nvPr/>
        </p:nvSpPr>
        <p:spPr>
          <a:xfrm>
            <a:off x="7367974" y="6103783"/>
            <a:ext cx="149225" cy="114300"/>
          </a:xfrm>
          <a:prstGeom prst="rect">
            <a:avLst/>
          </a:prstGeom>
        </p:spPr>
        <p:txBody>
          <a:bodyPr vert="horz" wrap="square" lIns="0" tIns="0" rIns="0" bIns="0" rtlCol="0">
            <a:spAutoFit/>
          </a:bodyPr>
          <a:lstStyle/>
          <a:p>
            <a:pPr marL="12700">
              <a:lnSpc>
                <a:spcPts val="805"/>
              </a:lnSpc>
            </a:pPr>
            <a:r>
              <a:rPr sz="700" spc="-5" dirty="0">
                <a:latin typeface="Arial"/>
                <a:cs typeface="Arial"/>
              </a:rPr>
              <a:t>hat</a:t>
            </a:r>
            <a:endParaRPr sz="700">
              <a:latin typeface="Arial"/>
              <a:cs typeface="Arial"/>
            </a:endParaRPr>
          </a:p>
        </p:txBody>
      </p:sp>
      <p:sp>
        <p:nvSpPr>
          <p:cNvPr id="78" name="object 51">
            <a:extLst>
              <a:ext uri="{FF2B5EF4-FFF2-40B4-BE49-F238E27FC236}">
                <a16:creationId xmlns:a16="http://schemas.microsoft.com/office/drawing/2014/main" id="{88B56D6F-D366-4A74-AD66-3F38F18A4CBF}"/>
              </a:ext>
            </a:extLst>
          </p:cNvPr>
          <p:cNvSpPr txBox="1"/>
          <p:nvPr/>
        </p:nvSpPr>
        <p:spPr>
          <a:xfrm>
            <a:off x="5576946" y="6543894"/>
            <a:ext cx="815340" cy="203200"/>
          </a:xfrm>
          <a:prstGeom prst="rect">
            <a:avLst/>
          </a:prstGeom>
        </p:spPr>
        <p:txBody>
          <a:bodyPr vert="horz" wrap="square" lIns="0" tIns="0" rIns="0" bIns="0" rtlCol="0">
            <a:spAutoFit/>
          </a:bodyPr>
          <a:lstStyle/>
          <a:p>
            <a:pPr marL="12700">
              <a:lnSpc>
                <a:spcPts val="1515"/>
              </a:lnSpc>
            </a:pPr>
            <a:r>
              <a:rPr sz="1400" spc="-5" dirty="0">
                <a:latin typeface="Arial"/>
                <a:cs typeface="Arial"/>
              </a:rPr>
              <a:t>&lt;START&gt;</a:t>
            </a:r>
            <a:endParaRPr sz="1400">
              <a:latin typeface="Arial"/>
              <a:cs typeface="Arial"/>
            </a:endParaRPr>
          </a:p>
        </p:txBody>
      </p:sp>
      <p:cxnSp>
        <p:nvCxnSpPr>
          <p:cNvPr id="85" name="Straight Arrow Connector 84">
            <a:extLst>
              <a:ext uri="{FF2B5EF4-FFF2-40B4-BE49-F238E27FC236}">
                <a16:creationId xmlns:a16="http://schemas.microsoft.com/office/drawing/2014/main" id="{E1F0C692-97F6-4D72-A5C0-B2627ACB284B}"/>
              </a:ext>
            </a:extLst>
          </p:cNvPr>
          <p:cNvCxnSpPr/>
          <p:nvPr/>
        </p:nvCxnSpPr>
        <p:spPr bwMode="auto">
          <a:xfrm>
            <a:off x="6275350" y="3958484"/>
            <a:ext cx="237283" cy="2103159"/>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87" name="Straight Arrow Connector 86">
            <a:extLst>
              <a:ext uri="{FF2B5EF4-FFF2-40B4-BE49-F238E27FC236}">
                <a16:creationId xmlns:a16="http://schemas.microsoft.com/office/drawing/2014/main" id="{2A0918C1-6E37-48DE-BD83-C7D35BF46647}"/>
              </a:ext>
            </a:extLst>
          </p:cNvPr>
          <p:cNvCxnSpPr/>
          <p:nvPr/>
        </p:nvCxnSpPr>
        <p:spPr bwMode="auto">
          <a:xfrm>
            <a:off x="6936218" y="3914628"/>
            <a:ext cx="237283" cy="2103159"/>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88" name="Straight Arrow Connector 87">
            <a:extLst>
              <a:ext uri="{FF2B5EF4-FFF2-40B4-BE49-F238E27FC236}">
                <a16:creationId xmlns:a16="http://schemas.microsoft.com/office/drawing/2014/main" id="{26DF2793-8954-48B3-8277-07FC6C13D4B4}"/>
              </a:ext>
            </a:extLst>
          </p:cNvPr>
          <p:cNvCxnSpPr>
            <a:cxnSpLocks/>
          </p:cNvCxnSpPr>
          <p:nvPr/>
        </p:nvCxnSpPr>
        <p:spPr bwMode="auto">
          <a:xfrm>
            <a:off x="7591789" y="3824719"/>
            <a:ext cx="428550" cy="1710779"/>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91" name="TextBox 90">
            <a:extLst>
              <a:ext uri="{FF2B5EF4-FFF2-40B4-BE49-F238E27FC236}">
                <a16:creationId xmlns:a16="http://schemas.microsoft.com/office/drawing/2014/main" id="{308B02D2-27DD-45F2-9CD8-7733CA711E17}"/>
              </a:ext>
            </a:extLst>
          </p:cNvPr>
          <p:cNvSpPr txBox="1"/>
          <p:nvPr/>
        </p:nvSpPr>
        <p:spPr>
          <a:xfrm>
            <a:off x="6031928" y="5365542"/>
            <a:ext cx="1061864" cy="423834"/>
          </a:xfrm>
          <a:prstGeom prst="rect">
            <a:avLst/>
          </a:prstGeom>
          <a:noFill/>
        </p:spPr>
        <p:txBody>
          <a:bodyPr wrap="square">
            <a:spAutoFit/>
          </a:bodyPr>
          <a:lstStyle/>
          <a:p>
            <a:pPr marL="12700">
              <a:lnSpc>
                <a:spcPts val="2865"/>
              </a:lnSpc>
            </a:pPr>
            <a:r>
              <a:rPr lang="en-US" sz="1600" spc="-5" dirty="0">
                <a:solidFill>
                  <a:srgbClr val="0000FF"/>
                </a:solidFill>
                <a:latin typeface="Arial"/>
                <a:cs typeface="Arial"/>
              </a:rPr>
              <a:t>sample</a:t>
            </a:r>
            <a:endParaRPr lang="en-US" sz="1600" dirty="0">
              <a:latin typeface="Arial"/>
              <a:cs typeface="Arial"/>
            </a:endParaRPr>
          </a:p>
        </p:txBody>
      </p:sp>
      <p:sp>
        <p:nvSpPr>
          <p:cNvPr id="92" name="TextBox 91">
            <a:extLst>
              <a:ext uri="{FF2B5EF4-FFF2-40B4-BE49-F238E27FC236}">
                <a16:creationId xmlns:a16="http://schemas.microsoft.com/office/drawing/2014/main" id="{F0EB292D-49FE-42C0-8CE3-6FF0DCD01898}"/>
              </a:ext>
            </a:extLst>
          </p:cNvPr>
          <p:cNvSpPr txBox="1"/>
          <p:nvPr/>
        </p:nvSpPr>
        <p:spPr>
          <a:xfrm>
            <a:off x="6879516" y="5367061"/>
            <a:ext cx="1061864" cy="423834"/>
          </a:xfrm>
          <a:prstGeom prst="rect">
            <a:avLst/>
          </a:prstGeom>
          <a:noFill/>
        </p:spPr>
        <p:txBody>
          <a:bodyPr wrap="square">
            <a:spAutoFit/>
          </a:bodyPr>
          <a:lstStyle/>
          <a:p>
            <a:pPr marL="12700">
              <a:lnSpc>
                <a:spcPts val="2865"/>
              </a:lnSpc>
            </a:pPr>
            <a:r>
              <a:rPr lang="en-US" sz="1600" spc="-5" dirty="0">
                <a:solidFill>
                  <a:srgbClr val="0000FF"/>
                </a:solidFill>
                <a:latin typeface="Arial"/>
                <a:cs typeface="Arial"/>
              </a:rPr>
              <a:t>sample</a:t>
            </a:r>
            <a:endParaRPr lang="en-US" sz="1600" dirty="0">
              <a:latin typeface="Arial"/>
              <a:cs typeface="Arial"/>
            </a:endParaRPr>
          </a:p>
        </p:txBody>
      </p:sp>
      <mc:AlternateContent xmlns:mc="http://schemas.openxmlformats.org/markup-compatibility/2006" xmlns:a14="http://schemas.microsoft.com/office/drawing/2010/main">
        <mc:Choice Requires="a14">
          <p:sp>
            <p:nvSpPr>
              <p:cNvPr id="93" name="Content Placeholder 2">
                <a:extLst>
                  <a:ext uri="{FF2B5EF4-FFF2-40B4-BE49-F238E27FC236}">
                    <a16:creationId xmlns:a16="http://schemas.microsoft.com/office/drawing/2014/main" id="{76CD61F2-8225-4266-9B9C-24943C80C8F9}"/>
                  </a:ext>
                </a:extLst>
              </p:cNvPr>
              <p:cNvSpPr>
                <a:spLocks noGrp="1"/>
              </p:cNvSpPr>
              <p:nvPr>
                <p:ph idx="1"/>
              </p:nvPr>
            </p:nvSpPr>
            <p:spPr>
              <a:xfrm>
                <a:off x="0" y="1241302"/>
                <a:ext cx="3124139" cy="5212034"/>
              </a:xfrm>
            </p:spPr>
            <p:txBody>
              <a:bodyPr>
                <a:normAutofit fontScale="77500" lnSpcReduction="20000"/>
              </a:bodyPr>
              <a:lstStyle/>
              <a:p>
                <a:r>
                  <a:rPr lang="en-US" dirty="0"/>
                  <a:t>The last 2 layers of the CNN for classification (FC-1000 and SoftMax) are not used, since we only need the extracted features from the layer FC-4096</a:t>
                </a:r>
              </a:p>
              <a:p>
                <a:r>
                  <a:rPr lang="en-US" dirty="0"/>
                  <a:t>At each timestep, sample from the prob vector of the output </a:t>
                </a:r>
                <a14:m>
                  <m:oMath xmlns:m="http://schemas.openxmlformats.org/officeDocument/2006/math">
                    <m:r>
                      <a:rPr lang="en-US" i="1" dirty="0" smtClean="0">
                        <a:latin typeface="Cambria Math" panose="02040503050406030204" pitchFamily="18" charset="0"/>
                      </a:rPr>
                      <m:t>𝑦</m:t>
                    </m:r>
                    <m:r>
                      <a:rPr lang="en-US" i="1" baseline="-25000" dirty="0" err="1" smtClean="0">
                        <a:latin typeface="Cambria Math" panose="02040503050406030204" pitchFamily="18" charset="0"/>
                      </a:rPr>
                      <m:t>𝑡</m:t>
                    </m:r>
                  </m:oMath>
                </a14:m>
                <a:r>
                  <a:rPr lang="en-US" dirty="0"/>
                  <a:t> to generate the next input word</a:t>
                </a:r>
              </a:p>
              <a:p>
                <a:endParaRPr lang="en-SE" dirty="0"/>
              </a:p>
            </p:txBody>
          </p:sp>
        </mc:Choice>
        <mc:Fallback xmlns="">
          <p:sp>
            <p:nvSpPr>
              <p:cNvPr id="93" name="Content Placeholder 2">
                <a:extLst>
                  <a:ext uri="{FF2B5EF4-FFF2-40B4-BE49-F238E27FC236}">
                    <a16:creationId xmlns:a16="http://schemas.microsoft.com/office/drawing/2014/main" id="{76CD61F2-8225-4266-9B9C-24943C80C8F9}"/>
                  </a:ext>
                </a:extLst>
              </p:cNvPr>
              <p:cNvSpPr>
                <a:spLocks noGrp="1" noRot="1" noChangeAspect="1" noMove="1" noResize="1" noEditPoints="1" noAdjustHandles="1" noChangeArrowheads="1" noChangeShapeType="1" noTextEdit="1"/>
              </p:cNvSpPr>
              <p:nvPr>
                <p:ph idx="1"/>
              </p:nvPr>
            </p:nvSpPr>
            <p:spPr>
              <a:xfrm>
                <a:off x="0" y="1241302"/>
                <a:ext cx="3124139" cy="5212034"/>
              </a:xfrm>
              <a:blipFill>
                <a:blip r:embed="rId5"/>
                <a:stretch>
                  <a:fillRect l="-2734" t="-2456" r="-4297"/>
                </a:stretch>
              </a:blipFill>
            </p:spPr>
            <p:txBody>
              <a:bodyPr/>
              <a:lstStyle/>
              <a:p>
                <a:r>
                  <a:rPr lang="en-SE">
                    <a:noFill/>
                  </a:rPr>
                  <a:t> </a:t>
                </a:r>
              </a:p>
            </p:txBody>
          </p:sp>
        </mc:Fallback>
      </mc:AlternateContent>
      <p:sp>
        <p:nvSpPr>
          <p:cNvPr id="99" name="Rectangle 98">
            <a:extLst>
              <a:ext uri="{FF2B5EF4-FFF2-40B4-BE49-F238E27FC236}">
                <a16:creationId xmlns:a16="http://schemas.microsoft.com/office/drawing/2014/main" id="{7CB6CEA7-0807-40D9-8F4C-9EC0BB7FBB9E}"/>
              </a:ext>
            </a:extLst>
          </p:cNvPr>
          <p:cNvSpPr/>
          <p:nvPr/>
        </p:nvSpPr>
        <p:spPr bwMode="auto">
          <a:xfrm>
            <a:off x="3239355" y="6308418"/>
            <a:ext cx="865913" cy="424235"/>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16047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3B82-896C-4AA3-8A50-921BFF4A9F43}"/>
              </a:ext>
            </a:extLst>
          </p:cNvPr>
          <p:cNvSpPr>
            <a:spLocks noGrp="1"/>
          </p:cNvSpPr>
          <p:nvPr>
            <p:ph type="title"/>
          </p:nvPr>
        </p:nvSpPr>
        <p:spPr/>
        <p:txBody>
          <a:bodyPr/>
          <a:lstStyle/>
          <a:p>
            <a:r>
              <a:rPr lang="en-US" dirty="0"/>
              <a:t>Image Captioning Examples</a:t>
            </a:r>
            <a:endParaRPr lang="en-SE" dirty="0"/>
          </a:p>
        </p:txBody>
      </p:sp>
      <p:sp>
        <p:nvSpPr>
          <p:cNvPr id="3" name="Content Placeholder 2">
            <a:extLst>
              <a:ext uri="{FF2B5EF4-FFF2-40B4-BE49-F238E27FC236}">
                <a16:creationId xmlns:a16="http://schemas.microsoft.com/office/drawing/2014/main" id="{A86ADC28-9B8D-4651-99BE-7D51042A57AA}"/>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71A03F37-DA6C-4998-833C-FB25A759DF8C}"/>
              </a:ext>
            </a:extLst>
          </p:cNvPr>
          <p:cNvSpPr>
            <a:spLocks noGrp="1"/>
          </p:cNvSpPr>
          <p:nvPr>
            <p:ph type="sldNum" sz="quarter" idx="12"/>
          </p:nvPr>
        </p:nvSpPr>
        <p:spPr/>
        <p:txBody>
          <a:bodyPr/>
          <a:lstStyle/>
          <a:p>
            <a:pPr>
              <a:defRPr/>
            </a:pPr>
            <a:fld id="{F57F456A-00AF-44E6-8D70-638C0D0130FF}" type="slidenum">
              <a:rPr lang="en-US" altLang="zh-CN" smtClean="0"/>
              <a:pPr>
                <a:defRPr/>
              </a:pPr>
              <a:t>87</a:t>
            </a:fld>
            <a:endParaRPr lang="en-US" altLang="zh-CN" dirty="0"/>
          </a:p>
        </p:txBody>
      </p:sp>
      <p:sp>
        <p:nvSpPr>
          <p:cNvPr id="5" name="object 2">
            <a:extLst>
              <a:ext uri="{FF2B5EF4-FFF2-40B4-BE49-F238E27FC236}">
                <a16:creationId xmlns:a16="http://schemas.microsoft.com/office/drawing/2014/main" id="{060D63EC-74FA-4576-ADCA-C9665805AD57}"/>
              </a:ext>
            </a:extLst>
          </p:cNvPr>
          <p:cNvSpPr/>
          <p:nvPr/>
        </p:nvSpPr>
        <p:spPr>
          <a:xfrm>
            <a:off x="0" y="1241011"/>
            <a:ext cx="9143981" cy="5089911"/>
          </a:xfrm>
          <a:prstGeom prst="rect">
            <a:avLst/>
          </a:prstGeom>
          <a:blipFill>
            <a:blip r:embed="rId2"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8979653A-2F2A-48E2-A7CA-F911D115BBE3}"/>
              </a:ext>
            </a:extLst>
          </p:cNvPr>
          <p:cNvSpPr txBox="1"/>
          <p:nvPr/>
        </p:nvSpPr>
        <p:spPr>
          <a:xfrm>
            <a:off x="2987824" y="6359015"/>
            <a:ext cx="3788217" cy="400110"/>
          </a:xfrm>
          <a:prstGeom prst="rect">
            <a:avLst/>
          </a:prstGeom>
          <a:noFill/>
        </p:spPr>
        <p:txBody>
          <a:bodyPr wrap="none" rtlCol="0">
            <a:spAutoFit/>
          </a:bodyPr>
          <a:lstStyle/>
          <a:p>
            <a:r>
              <a:rPr lang="en-US" sz="2000" dirty="0"/>
              <a:t>Bottom row shows failure cases</a:t>
            </a:r>
            <a:endParaRPr lang="en-SE" sz="2000" dirty="0"/>
          </a:p>
        </p:txBody>
      </p:sp>
    </p:spTree>
    <p:extLst>
      <p:ext uri="{BB962C8B-B14F-4D97-AF65-F5344CB8AC3E}">
        <p14:creationId xmlns:p14="http://schemas.microsoft.com/office/powerpoint/2010/main" val="28016862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DB900-874D-4371-9896-25B2957E356A}"/>
              </a:ext>
            </a:extLst>
          </p:cNvPr>
          <p:cNvSpPr>
            <a:spLocks noGrp="1"/>
          </p:cNvSpPr>
          <p:nvPr>
            <p:ph type="title"/>
          </p:nvPr>
        </p:nvSpPr>
        <p:spPr/>
        <p:txBody>
          <a:bodyPr/>
          <a:lstStyle/>
          <a:p>
            <a:r>
              <a:rPr lang="en-US" dirty="0"/>
              <a:t>RNN in AD</a:t>
            </a:r>
            <a:endParaRPr lang="en-SE" dirty="0"/>
          </a:p>
        </p:txBody>
      </p:sp>
      <p:sp>
        <p:nvSpPr>
          <p:cNvPr id="3" name="Content Placeholder 2">
            <a:extLst>
              <a:ext uri="{FF2B5EF4-FFF2-40B4-BE49-F238E27FC236}">
                <a16:creationId xmlns:a16="http://schemas.microsoft.com/office/drawing/2014/main" id="{A64B59BF-2B40-4BF3-A6DD-125EE675E847}"/>
              </a:ext>
            </a:extLst>
          </p:cNvPr>
          <p:cNvSpPr>
            <a:spLocks noGrp="1"/>
          </p:cNvSpPr>
          <p:nvPr>
            <p:ph idx="1"/>
          </p:nvPr>
        </p:nvSpPr>
        <p:spPr>
          <a:xfrm>
            <a:off x="457200" y="1143000"/>
            <a:ext cx="8229600" cy="1205880"/>
          </a:xfrm>
        </p:spPr>
        <p:txBody>
          <a:bodyPr>
            <a:normAutofit fontScale="70000" lnSpcReduction="20000"/>
          </a:bodyPr>
          <a:lstStyle/>
          <a:p>
            <a:r>
              <a:rPr lang="en-US" dirty="0"/>
              <a:t>Combined with CNN, RNN can handle Non-Markovian behavior, </a:t>
            </a:r>
            <a:r>
              <a:rPr lang="en-US" dirty="0" err="1"/>
              <a:t>i.e</a:t>
            </a:r>
            <a:r>
              <a:rPr lang="en-US" dirty="0"/>
              <a:t>, the current action depends not just on the current observation (input image), but on a recent history of observations</a:t>
            </a:r>
            <a:endParaRPr lang="en-SE" dirty="0"/>
          </a:p>
        </p:txBody>
      </p:sp>
      <p:sp>
        <p:nvSpPr>
          <p:cNvPr id="4" name="Slide Number Placeholder 3">
            <a:extLst>
              <a:ext uri="{FF2B5EF4-FFF2-40B4-BE49-F238E27FC236}">
                <a16:creationId xmlns:a16="http://schemas.microsoft.com/office/drawing/2014/main" id="{212C9BB0-5DC5-4BF4-BA3E-F1E448A7A251}"/>
              </a:ext>
            </a:extLst>
          </p:cNvPr>
          <p:cNvSpPr>
            <a:spLocks noGrp="1"/>
          </p:cNvSpPr>
          <p:nvPr>
            <p:ph type="sldNum" sz="quarter" idx="12"/>
          </p:nvPr>
        </p:nvSpPr>
        <p:spPr/>
        <p:txBody>
          <a:bodyPr/>
          <a:lstStyle/>
          <a:p>
            <a:pPr>
              <a:defRPr/>
            </a:pPr>
            <a:fld id="{F57F456A-00AF-44E6-8D70-638C0D0130FF}" type="slidenum">
              <a:rPr lang="en-US" altLang="zh-CN" smtClean="0"/>
              <a:pPr>
                <a:defRPr/>
              </a:pPr>
              <a:t>88</a:t>
            </a:fld>
            <a:endParaRPr lang="en-US" altLang="zh-CN"/>
          </a:p>
        </p:txBody>
      </p:sp>
      <p:pic>
        <p:nvPicPr>
          <p:cNvPr id="6" name="Picture 5">
            <a:extLst>
              <a:ext uri="{FF2B5EF4-FFF2-40B4-BE49-F238E27FC236}">
                <a16:creationId xmlns:a16="http://schemas.microsoft.com/office/drawing/2014/main" id="{B80D1EDB-5E06-4CD1-8795-BDAEBFA66BA2}"/>
              </a:ext>
            </a:extLst>
          </p:cNvPr>
          <p:cNvPicPr>
            <a:picLocks noChangeAspect="1"/>
          </p:cNvPicPr>
          <p:nvPr/>
        </p:nvPicPr>
        <p:blipFill>
          <a:blip r:embed="rId2"/>
          <a:stretch>
            <a:fillRect/>
          </a:stretch>
        </p:blipFill>
        <p:spPr>
          <a:xfrm>
            <a:off x="26927" y="2259266"/>
            <a:ext cx="9144000" cy="4384842"/>
          </a:xfrm>
          <a:prstGeom prst="rect">
            <a:avLst/>
          </a:prstGeom>
        </p:spPr>
      </p:pic>
    </p:spTree>
    <p:extLst>
      <p:ext uri="{BB962C8B-B14F-4D97-AF65-F5344CB8AC3E}">
        <p14:creationId xmlns:p14="http://schemas.microsoft.com/office/powerpoint/2010/main" val="1468862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CBEA-2D3E-4673-9EC5-E2EDEA53DFB4}"/>
              </a:ext>
            </a:extLst>
          </p:cNvPr>
          <p:cNvSpPr>
            <a:spLocks noGrp="1"/>
          </p:cNvSpPr>
          <p:nvPr>
            <p:ph type="title"/>
          </p:nvPr>
        </p:nvSpPr>
        <p:spPr/>
        <p:txBody>
          <a:bodyPr/>
          <a:lstStyle/>
          <a:p>
            <a:r>
              <a:rPr lang="en-US" dirty="0"/>
              <a:t>RNN Summary</a:t>
            </a:r>
            <a:endParaRPr lang="en-SE" dirty="0"/>
          </a:p>
        </p:txBody>
      </p:sp>
      <p:sp>
        <p:nvSpPr>
          <p:cNvPr id="3" name="Content Placeholder 2">
            <a:extLst>
              <a:ext uri="{FF2B5EF4-FFF2-40B4-BE49-F238E27FC236}">
                <a16:creationId xmlns:a16="http://schemas.microsoft.com/office/drawing/2014/main" id="{AD4C239B-1ACD-429B-97D9-38981F5900CD}"/>
              </a:ext>
            </a:extLst>
          </p:cNvPr>
          <p:cNvSpPr>
            <a:spLocks noGrp="1"/>
          </p:cNvSpPr>
          <p:nvPr>
            <p:ph idx="1"/>
          </p:nvPr>
        </p:nvSpPr>
        <p:spPr/>
        <p:txBody>
          <a:bodyPr>
            <a:normAutofit fontScale="92500" lnSpcReduction="10000"/>
          </a:bodyPr>
          <a:lstStyle/>
          <a:p>
            <a:r>
              <a:rPr lang="en-US" dirty="0"/>
              <a:t>Training of RNNs requires back propagation through time, which may cause exploding or vanishing gradient problems</a:t>
            </a:r>
          </a:p>
          <a:p>
            <a:r>
              <a:rPr lang="en-US" dirty="0"/>
              <a:t>More sophisticated architectures are more practical</a:t>
            </a:r>
          </a:p>
          <a:p>
            <a:pPr lvl="1"/>
            <a:r>
              <a:rPr lang="en-US" dirty="0"/>
              <a:t>LSTM (Long Short-Term Memory Model) or GRU (Gated Recurrent Unit)</a:t>
            </a:r>
          </a:p>
          <a:p>
            <a:r>
              <a:rPr lang="en-US" dirty="0"/>
              <a:t>RNNs are most widely used in Natural Language Processing, but it is also useful for processing videos, w. applications in autonomous driving</a:t>
            </a:r>
            <a:endParaRPr lang="en-SE" dirty="0"/>
          </a:p>
        </p:txBody>
      </p:sp>
      <p:sp>
        <p:nvSpPr>
          <p:cNvPr id="4" name="Slide Number Placeholder 3">
            <a:extLst>
              <a:ext uri="{FF2B5EF4-FFF2-40B4-BE49-F238E27FC236}">
                <a16:creationId xmlns:a16="http://schemas.microsoft.com/office/drawing/2014/main" id="{609D16D6-0E37-4BB5-9B25-146A20478FEA}"/>
              </a:ext>
            </a:extLst>
          </p:cNvPr>
          <p:cNvSpPr>
            <a:spLocks noGrp="1"/>
          </p:cNvSpPr>
          <p:nvPr>
            <p:ph type="sldNum" sz="quarter" idx="12"/>
          </p:nvPr>
        </p:nvSpPr>
        <p:spPr/>
        <p:txBody>
          <a:bodyPr/>
          <a:lstStyle/>
          <a:p>
            <a:pPr>
              <a:defRPr/>
            </a:pPr>
            <a:fld id="{F57F456A-00AF-44E6-8D70-638C0D0130FF}" type="slidenum">
              <a:rPr lang="en-US" altLang="zh-CN" smtClean="0"/>
              <a:pPr>
                <a:defRPr/>
              </a:pPr>
              <a:t>89</a:t>
            </a:fld>
            <a:endParaRPr lang="en-US" altLang="zh-CN"/>
          </a:p>
        </p:txBody>
      </p:sp>
    </p:spTree>
    <p:extLst>
      <p:ext uri="{BB962C8B-B14F-4D97-AF65-F5344CB8AC3E}">
        <p14:creationId xmlns:p14="http://schemas.microsoft.com/office/powerpoint/2010/main" val="978120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95AF-59AB-4DB6-B58F-942EDD0B8A2C}"/>
              </a:ext>
            </a:extLst>
          </p:cNvPr>
          <p:cNvSpPr>
            <a:spLocks noGrp="1"/>
          </p:cNvSpPr>
          <p:nvPr>
            <p:ph type="title"/>
          </p:nvPr>
        </p:nvSpPr>
        <p:spPr>
          <a:xfrm>
            <a:off x="457200" y="168110"/>
            <a:ext cx="8229600" cy="868362"/>
          </a:xfrm>
        </p:spPr>
        <p:txBody>
          <a:bodyPr/>
          <a:lstStyle/>
          <a:p>
            <a:r>
              <a:rPr lang="en-US" sz="3600" dirty="0"/>
              <a:t>Machine Learning Meets CV</a:t>
            </a:r>
            <a:endParaRPr lang="en-SE" sz="3600" dirty="0"/>
          </a:p>
        </p:txBody>
      </p:sp>
      <p:sp>
        <p:nvSpPr>
          <p:cNvPr id="4" name="Slide Number Placeholder 3">
            <a:extLst>
              <a:ext uri="{FF2B5EF4-FFF2-40B4-BE49-F238E27FC236}">
                <a16:creationId xmlns:a16="http://schemas.microsoft.com/office/drawing/2014/main" id="{1D385CD5-7A15-4FB9-8749-12C7AA7C47FE}"/>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C2E1A1-A687-4886-8BF5-1ABEC1D0CA23}"/>
                  </a:ext>
                </a:extLst>
              </p:cNvPr>
              <p:cNvSpPr txBox="1"/>
              <p:nvPr/>
            </p:nvSpPr>
            <p:spPr>
              <a:xfrm>
                <a:off x="5791221" y="5131757"/>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5DC2E1A1-A687-4886-8BF5-1ABEC1D0CA23}"/>
                  </a:ext>
                </a:extLst>
              </p:cNvPr>
              <p:cNvSpPr txBox="1">
                <a:spLocks noRot="1" noChangeAspect="1" noMove="1" noResize="1" noEditPoints="1" noAdjustHandles="1" noChangeArrowheads="1" noChangeShapeType="1" noTextEdit="1"/>
              </p:cNvSpPr>
              <p:nvPr/>
            </p:nvSpPr>
            <p:spPr>
              <a:xfrm>
                <a:off x="5791221" y="5131757"/>
                <a:ext cx="291165" cy="369332"/>
              </a:xfrm>
              <a:prstGeom prst="rect">
                <a:avLst/>
              </a:prstGeom>
              <a:blipFill>
                <a:blip r:embed="rId2"/>
                <a:stretch>
                  <a:fillRect l="-12500" r="-1041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B0A1C6-7D20-4E5E-ABF8-B87356B9E7F7}"/>
                  </a:ext>
                </a:extLst>
              </p:cNvPr>
              <p:cNvSpPr txBox="1"/>
              <p:nvPr/>
            </p:nvSpPr>
            <p:spPr>
              <a:xfrm>
                <a:off x="4021740" y="5131757"/>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21B0A1C6-7D20-4E5E-ABF8-B87356B9E7F7}"/>
                  </a:ext>
                </a:extLst>
              </p:cNvPr>
              <p:cNvSpPr txBox="1">
                <a:spLocks noRot="1" noChangeAspect="1" noMove="1" noResize="1" noEditPoints="1" noAdjustHandles="1" noChangeArrowheads="1" noChangeShapeType="1" noTextEdit="1"/>
              </p:cNvSpPr>
              <p:nvPr/>
            </p:nvSpPr>
            <p:spPr>
              <a:xfrm>
                <a:off x="4021740" y="5131757"/>
                <a:ext cx="174612" cy="430887"/>
              </a:xfrm>
              <a:prstGeom prst="rect">
                <a:avLst/>
              </a:prstGeom>
              <a:blipFill>
                <a:blip r:embed="rId3"/>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26452FC6-A973-4FF6-8CF2-4C3F03068E01}"/>
              </a:ext>
            </a:extLst>
          </p:cNvPr>
          <p:cNvGraphicFramePr>
            <a:graphicFrameLocks noGrp="1"/>
          </p:cNvGraphicFramePr>
          <p:nvPr>
            <p:extLst>
              <p:ext uri="{D42A27DB-BD31-4B8C-83A1-F6EECF244321}">
                <p14:modId xmlns:p14="http://schemas.microsoft.com/office/powerpoint/2010/main" val="2187419642"/>
              </p:ext>
            </p:extLst>
          </p:nvPr>
        </p:nvGraphicFramePr>
        <p:xfrm>
          <a:off x="1439253" y="4149080"/>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21" name="Table 20">
            <a:extLst>
              <a:ext uri="{FF2B5EF4-FFF2-40B4-BE49-F238E27FC236}">
                <a16:creationId xmlns:a16="http://schemas.microsoft.com/office/drawing/2014/main" id="{FCD3EAF4-A6EE-429F-98B6-B267B9C47A1C}"/>
              </a:ext>
            </a:extLst>
          </p:cNvPr>
          <p:cNvGraphicFramePr>
            <a:graphicFrameLocks noGrp="1"/>
          </p:cNvGraphicFramePr>
          <p:nvPr>
            <p:extLst>
              <p:ext uri="{D42A27DB-BD31-4B8C-83A1-F6EECF244321}">
                <p14:modId xmlns:p14="http://schemas.microsoft.com/office/powerpoint/2010/main" val="4058128303"/>
              </p:ext>
            </p:extLst>
          </p:nvPr>
        </p:nvGraphicFramePr>
        <p:xfrm>
          <a:off x="6228184" y="4508679"/>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1676607995"/>
                  </p:ext>
                </p:extLst>
              </p:nvPr>
            </p:nvGraphicFramePr>
            <p:xfrm>
              <a:off x="4423910" y="4746831"/>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1</m:t>
                                    </m:r>
                                  </m:sub>
                                </m:sSub>
                              </m:oMath>
                            </m:oMathPara>
                          </a14:m>
                          <a:endParaRPr lang="en-US" sz="2400" b="0" baseline="-250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2</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3</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4</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5</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6</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7</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8</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9</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1676607995"/>
                  </p:ext>
                </p:extLst>
              </p:nvPr>
            </p:nvGraphicFramePr>
            <p:xfrm>
              <a:off x="4423910" y="4746831"/>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1515" r="-204545" b="-2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1515" r="-101493" b="-2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30" t="-1515" r="-3030" b="-212121"/>
                          </a:stretch>
                        </a:blipFill>
                      </a:tcPr>
                    </a:tc>
                    <a:extLst>
                      <a:ext uri="{0D108BD9-81ED-4DB2-BD59-A6C34878D82A}">
                        <a16:rowId xmlns:a16="http://schemas.microsoft.com/office/drawing/2014/main" val="10000"/>
                      </a:ext>
                    </a:extLst>
                  </a:tr>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101515" r="-204545" b="-1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101515" r="-101493" b="-1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30" t="-101515" r="-3030" b="-112121"/>
                          </a:stretch>
                        </a:blipFill>
                      </a:tcPr>
                    </a:tc>
                    <a:extLst>
                      <a:ext uri="{0D108BD9-81ED-4DB2-BD59-A6C34878D82A}">
                        <a16:rowId xmlns:a16="http://schemas.microsoft.com/office/drawing/2014/main" val="10001"/>
                      </a:ext>
                    </a:extLst>
                  </a:tr>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201515" r="-204545" b="-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201515" r="-101493" b="-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30" t="-201515" r="-3030" b="-12121"/>
                          </a:stretch>
                        </a:blipFill>
                      </a:tcPr>
                    </a:tc>
                    <a:extLst>
                      <a:ext uri="{0D108BD9-81ED-4DB2-BD59-A6C34878D82A}">
                        <a16:rowId xmlns:a16="http://schemas.microsoft.com/office/drawing/2014/main" val="10002"/>
                      </a:ext>
                    </a:extLst>
                  </a:tr>
                </a:tbl>
              </a:graphicData>
            </a:graphic>
          </p:graphicFrame>
        </mc:Fallback>
      </mc:AlternateContent>
      <p:sp>
        <p:nvSpPr>
          <p:cNvPr id="41" name="Content Placeholder 2">
            <a:extLst>
              <a:ext uri="{FF2B5EF4-FFF2-40B4-BE49-F238E27FC236}">
                <a16:creationId xmlns:a16="http://schemas.microsoft.com/office/drawing/2014/main" id="{2E293388-2A24-439B-8A98-B2F8D802E07B}"/>
              </a:ext>
            </a:extLst>
          </p:cNvPr>
          <p:cNvSpPr>
            <a:spLocks noGrp="1"/>
          </p:cNvSpPr>
          <p:nvPr>
            <p:ph idx="1"/>
          </p:nvPr>
        </p:nvSpPr>
        <p:spPr>
          <a:xfrm>
            <a:off x="457200" y="1295400"/>
            <a:ext cx="8229600" cy="2709664"/>
          </a:xfrm>
        </p:spPr>
        <p:txBody>
          <a:bodyPr>
            <a:normAutofit fontScale="92500" lnSpcReduction="20000"/>
          </a:bodyPr>
          <a:lstStyle/>
          <a:p>
            <a:r>
              <a:rPr lang="en-US" sz="3200" dirty="0"/>
              <a:t>Instead of hand-crafted filters in classic CV, why not learn custom convolutional filters from data by supervised learning?</a:t>
            </a:r>
          </a:p>
          <a:p>
            <a:pPr lvl="1"/>
            <a:r>
              <a:rPr lang="en-US" dirty="0"/>
              <a:t>For easy tasks like edge detection, learning may recover filters similar to hand-crafted ones. </a:t>
            </a:r>
          </a:p>
          <a:p>
            <a:pPr lvl="1"/>
            <a:r>
              <a:rPr lang="en-US" dirty="0"/>
              <a:t>For difficult CV tasks, learning is essential to achieving good results</a:t>
            </a:r>
            <a:endParaRPr lang="en-SE" dirty="0"/>
          </a:p>
        </p:txBody>
      </p:sp>
    </p:spTree>
    <p:extLst>
      <p:ext uri="{BB962C8B-B14F-4D97-AF65-F5344CB8AC3E}">
        <p14:creationId xmlns:p14="http://schemas.microsoft.com/office/powerpoint/2010/main" val="5710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6290</TotalTime>
  <Words>8382</Words>
  <Application>Microsoft Office PowerPoint</Application>
  <PresentationFormat>On-screen Show (4:3)</PresentationFormat>
  <Paragraphs>1314</Paragraphs>
  <Slides>89</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Cambria Math</vt:lpstr>
      <vt:lpstr>Century Schoolbook</vt:lpstr>
      <vt:lpstr>Courier New</vt:lpstr>
      <vt:lpstr>Roboto</vt:lpstr>
      <vt:lpstr>Times New Roman</vt:lpstr>
      <vt:lpstr>Default Design</vt:lpstr>
      <vt:lpstr>L4.1 CNN and RNN</vt:lpstr>
      <vt:lpstr>Outline</vt:lpstr>
      <vt:lpstr>Classic Computer Vision</vt:lpstr>
      <vt:lpstr>Input Image Encoding</vt:lpstr>
      <vt:lpstr>Filters/Kernels in Computer Vision</vt:lpstr>
      <vt:lpstr>A Filter for Vertical Edge Detection</vt:lpstr>
      <vt:lpstr>Sobel Filter for Vertical Edge Detection</vt:lpstr>
      <vt:lpstr>Common Filters in CV</vt:lpstr>
      <vt:lpstr>Machine Learning Meets CV</vt:lpstr>
      <vt:lpstr>Convolutional Neural Networks (CNN)</vt:lpstr>
      <vt:lpstr>Receptive Field and Parameter Sharing</vt:lpstr>
      <vt:lpstr>Convolution Operation</vt:lpstr>
      <vt:lpstr>PowerPoint Presentation</vt:lpstr>
      <vt:lpstr>Stacked Activation Maps</vt:lpstr>
      <vt:lpstr>Activation Maps Illustration</vt:lpstr>
      <vt:lpstr>Concrete Example: 3 Filters</vt:lpstr>
      <vt:lpstr>Convolution of a Filter on RGB Image w. 3 Channels</vt:lpstr>
      <vt:lpstr>Convolution of 2 Filters on RGB Image w. 3 Channels</vt:lpstr>
      <vt:lpstr>Convolution Example 1</vt:lpstr>
      <vt:lpstr>Convolution Example 2</vt:lpstr>
      <vt:lpstr>Convolution Example 2: Filters and Input Image</vt:lpstr>
      <vt:lpstr>Convolution Example 2: Output</vt:lpstr>
      <vt:lpstr>Filters and Activation Maps Example</vt:lpstr>
      <vt:lpstr>7x7 input, 3x3 filter, stride=1 ⇒ output: 5x5 filter</vt:lpstr>
      <vt:lpstr>7x7 input, 3x3 filter, stride=2 ⇒ output: 3x3 filter</vt:lpstr>
      <vt:lpstr>7x7 input, 3x3 filter, stride=3 ⇒ output: ???</vt:lpstr>
      <vt:lpstr>Solution: Add Padding</vt:lpstr>
      <vt:lpstr>Computation of CONV Layer Sizes</vt:lpstr>
      <vt:lpstr>CONV Example 1: No Pad</vt:lpstr>
      <vt:lpstr>CONV Example 2: Same Padding</vt:lpstr>
      <vt:lpstr>CONV Example 3: Stride S=2</vt:lpstr>
      <vt:lpstr>CONV Example 4: Input Depth D_1=3</vt:lpstr>
      <vt:lpstr>CONV Example 5: Multiple Filters K=10 </vt:lpstr>
      <vt:lpstr>CONV Example 5: Neuron View</vt:lpstr>
      <vt:lpstr>CONV Example 6: Pad P=2</vt:lpstr>
      <vt:lpstr>Pointwise Convolution with 1×1 Filter</vt:lpstr>
      <vt:lpstr>1×1 Filter Example</vt:lpstr>
      <vt:lpstr>Dilated Convolution</vt:lpstr>
      <vt:lpstr>3D Convolution</vt:lpstr>
      <vt:lpstr>Converting Convolution to Matrix Multiplication: 1D CONV Example</vt:lpstr>
      <vt:lpstr>Converting Convolution to Matrix Multiplication: 2D CONV Example</vt:lpstr>
      <vt:lpstr>Outline</vt:lpstr>
      <vt:lpstr>Typical CNN Architecture</vt:lpstr>
      <vt:lpstr>Feature Hierarchy</vt:lpstr>
      <vt:lpstr>Pooling (Sub-Sampling) Layer</vt:lpstr>
      <vt:lpstr>Max Pooling w. Examples</vt:lpstr>
      <vt:lpstr>Overlapping Pooling</vt:lpstr>
      <vt:lpstr>FC Layer</vt:lpstr>
      <vt:lpstr>CNN Toy Example</vt:lpstr>
      <vt:lpstr>No. Params in Each Layer </vt:lpstr>
      <vt:lpstr>Fully-Connected NN vs. CNN </vt:lpstr>
      <vt:lpstr>Outline</vt:lpstr>
      <vt:lpstr>LeNet-5</vt:lpstr>
      <vt:lpstr>LeNet-5 Details</vt:lpstr>
      <vt:lpstr>AlexNet [Krizhevsky et al. 2012] </vt:lpstr>
      <vt:lpstr>VGGNet [Simonyan 2014] (the best performing variant VGG-16)</vt:lpstr>
      <vt:lpstr>VGG-16 Details</vt:lpstr>
      <vt:lpstr>Stacked 3×3 CONV Layers</vt:lpstr>
      <vt:lpstr>VGGNet No. Params</vt:lpstr>
      <vt:lpstr>VGGNet Variants</vt:lpstr>
      <vt:lpstr>GoogLeNet [Szegedy et al., 2014]</vt:lpstr>
      <vt:lpstr>Inception Module</vt:lpstr>
      <vt:lpstr>PowerPoint Presentation</vt:lpstr>
      <vt:lpstr>GoogLeNet Size</vt:lpstr>
      <vt:lpstr>Xception [Chollet 2017] MobileNets [Howard et al. 2017] : Depthwise Separable Convolution</vt:lpstr>
      <vt:lpstr>Example: Regular Convolution</vt:lpstr>
      <vt:lpstr>Example: Depthwise Separable Convolution</vt:lpstr>
      <vt:lpstr>Residual Networks (ResNet) [He et al. 2015]</vt:lpstr>
      <vt:lpstr>ResNet Skip Connection</vt:lpstr>
      <vt:lpstr>Consider a 3-layer Network</vt:lpstr>
      <vt:lpstr>ResNet is an Ensemble of Models</vt:lpstr>
      <vt:lpstr>Deeper Nets have Better Performance</vt:lpstr>
      <vt:lpstr>ResNet Training with Stochastic Depth</vt:lpstr>
      <vt:lpstr>ImageNet Large Scale Visual Recognition Challenge</vt:lpstr>
      <vt:lpstr>CNN Layer Patterns</vt:lpstr>
      <vt:lpstr>Layer Sizing Rules-of-Thumb</vt:lpstr>
      <vt:lpstr>Memory Size Considerations</vt:lpstr>
      <vt:lpstr>Transfer Learning</vt:lpstr>
      <vt:lpstr>Outline</vt:lpstr>
      <vt:lpstr> Recurrent Neural Network (RNN) </vt:lpstr>
      <vt:lpstr>RNN Architecture Variants</vt:lpstr>
      <vt:lpstr>RNN Many-to-Many Architecture</vt:lpstr>
      <vt:lpstr>Example: Character-Level  Language Model, Training Time</vt:lpstr>
      <vt:lpstr>Example: Character-Level  Language Model, Inference Time</vt:lpstr>
      <vt:lpstr>Example: Image Captioning</vt:lpstr>
      <vt:lpstr>Image Captioning: Word-Level  Language Model, Inference Time</vt:lpstr>
      <vt:lpstr>Image Captioning Examples</vt:lpstr>
      <vt:lpstr>RNN in AD</vt:lpstr>
      <vt:lpstr>RNN 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483</cp:revision>
  <dcterms:created xsi:type="dcterms:W3CDTF">2020-03-21T16:53:45Z</dcterms:created>
  <dcterms:modified xsi:type="dcterms:W3CDTF">2021-12-12T13:16:35Z</dcterms:modified>
</cp:coreProperties>
</file>