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76" r:id="rId2"/>
    <p:sldId id="378" r:id="rId3"/>
    <p:sldId id="943" r:id="rId4"/>
    <p:sldId id="379" r:id="rId5"/>
    <p:sldId id="380" r:id="rId6"/>
    <p:sldId id="381" r:id="rId7"/>
    <p:sldId id="382" r:id="rId8"/>
    <p:sldId id="946" r:id="rId9"/>
    <p:sldId id="949" r:id="rId10"/>
    <p:sldId id="947" r:id="rId11"/>
    <p:sldId id="948" r:id="rId12"/>
    <p:sldId id="383" r:id="rId13"/>
    <p:sldId id="384" r:id="rId14"/>
    <p:sldId id="404" r:id="rId15"/>
    <p:sldId id="385" r:id="rId16"/>
    <p:sldId id="377" r:id="rId17"/>
    <p:sldId id="386" r:id="rId18"/>
    <p:sldId id="387" r:id="rId19"/>
    <p:sldId id="950" r:id="rId20"/>
    <p:sldId id="388" r:id="rId21"/>
    <p:sldId id="390" r:id="rId22"/>
    <p:sldId id="391" r:id="rId23"/>
    <p:sldId id="405" r:id="rId24"/>
    <p:sldId id="392" r:id="rId25"/>
    <p:sldId id="393" r:id="rId26"/>
    <p:sldId id="399" r:id="rId27"/>
    <p:sldId id="395" r:id="rId28"/>
    <p:sldId id="406" r:id="rId29"/>
    <p:sldId id="396" r:id="rId30"/>
    <p:sldId id="407" r:id="rId31"/>
    <p:sldId id="397" r:id="rId32"/>
    <p:sldId id="398" r:id="rId33"/>
    <p:sldId id="400" r:id="rId34"/>
    <p:sldId id="403" r:id="rId35"/>
    <p:sldId id="401" r:id="rId36"/>
    <p:sldId id="944" r:id="rId37"/>
    <p:sldId id="409" r:id="rId38"/>
    <p:sldId id="410" r:id="rId39"/>
    <p:sldId id="411" r:id="rId40"/>
    <p:sldId id="412" r:id="rId41"/>
    <p:sldId id="413" r:id="rId42"/>
    <p:sldId id="414" r:id="rId43"/>
    <p:sldId id="416" r:id="rId44"/>
    <p:sldId id="417" r:id="rId45"/>
    <p:sldId id="937" r:id="rId46"/>
    <p:sldId id="938" r:id="rId47"/>
    <p:sldId id="415" r:id="rId48"/>
    <p:sldId id="939" r:id="rId49"/>
    <p:sldId id="940" r:id="rId50"/>
    <p:sldId id="941" r:id="rId51"/>
    <p:sldId id="942"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77942E4D-44FA-4853-8CF7-938F2AED9C5E}">
          <p14:sldIdLst>
            <p14:sldId id="376"/>
            <p14:sldId id="378"/>
            <p14:sldId id="943"/>
            <p14:sldId id="379"/>
            <p14:sldId id="380"/>
            <p14:sldId id="381"/>
            <p14:sldId id="382"/>
            <p14:sldId id="946"/>
            <p14:sldId id="949"/>
            <p14:sldId id="947"/>
            <p14:sldId id="948"/>
            <p14:sldId id="383"/>
            <p14:sldId id="384"/>
            <p14:sldId id="404"/>
            <p14:sldId id="385"/>
            <p14:sldId id="377"/>
            <p14:sldId id="386"/>
            <p14:sldId id="387"/>
            <p14:sldId id="950"/>
            <p14:sldId id="388"/>
            <p14:sldId id="390"/>
            <p14:sldId id="391"/>
            <p14:sldId id="405"/>
            <p14:sldId id="392"/>
            <p14:sldId id="393"/>
            <p14:sldId id="399"/>
            <p14:sldId id="395"/>
            <p14:sldId id="406"/>
            <p14:sldId id="396"/>
            <p14:sldId id="407"/>
            <p14:sldId id="397"/>
            <p14:sldId id="398"/>
            <p14:sldId id="400"/>
            <p14:sldId id="403"/>
            <p14:sldId id="401"/>
            <p14:sldId id="944"/>
            <p14:sldId id="409"/>
            <p14:sldId id="410"/>
            <p14:sldId id="411"/>
            <p14:sldId id="412"/>
            <p14:sldId id="413"/>
            <p14:sldId id="414"/>
            <p14:sldId id="416"/>
            <p14:sldId id="417"/>
            <p14:sldId id="937"/>
            <p14:sldId id="938"/>
            <p14:sldId id="415"/>
            <p14:sldId id="939"/>
            <p14:sldId id="940"/>
            <p14:sldId id="941"/>
            <p14:sldId id="9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00080"/>
    <a:srgbClr val="996633"/>
    <a:srgbClr val="D8E9D3"/>
    <a:srgbClr val="A5AEA3"/>
    <a:srgbClr val="D8D8D8"/>
    <a:srgbClr val="949494"/>
    <a:srgbClr val="FFFFFF"/>
    <a:srgbClr val="FFC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90216" autoAdjust="0"/>
  </p:normalViewPr>
  <p:slideViewPr>
    <p:cSldViewPr>
      <p:cViewPr varScale="1">
        <p:scale>
          <a:sx n="117" d="100"/>
          <a:sy n="117" d="100"/>
        </p:scale>
        <p:origin x="1314"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Input: Single Image</a:t>
            </a:r>
          </a:p>
          <a:p>
            <a:r>
              <a:rPr lang="en-US" dirty="0"/>
              <a:t>, Or take top K proposals per image?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15</a:t>
            </a:fld>
            <a:endParaRPr lang="en-US" altLang="zh-CN"/>
          </a:p>
        </p:txBody>
      </p:sp>
    </p:spTree>
    <p:extLst>
      <p:ext uri="{BB962C8B-B14F-4D97-AF65-F5344CB8AC3E}">
        <p14:creationId xmlns:p14="http://schemas.microsoft.com/office/powerpoint/2010/main" val="422800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Problem: Object detectors often output many overlapping detections</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17</a:t>
            </a:fld>
            <a:endParaRPr lang="en-US" altLang="zh-CN"/>
          </a:p>
        </p:txBody>
      </p:sp>
    </p:spTree>
    <p:extLst>
      <p:ext uri="{BB962C8B-B14F-4D97-AF65-F5344CB8AC3E}">
        <p14:creationId xmlns:p14="http://schemas.microsoft.com/office/powerpoint/2010/main" val="3639278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Bounding box regression: transform each region proposal with learnable parameters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h</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𝑤</m:t>
                        </m:r>
                      </m:sub>
                    </m:sSub>
                    <m:r>
                      <a:rPr lang="en-US" b="0" i="1" smtClean="0">
                        <a:latin typeface="Cambria Math" panose="02040503050406030204" pitchFamily="18" charset="0"/>
                      </a:rPr>
                      <m:t>)</m:t>
                    </m:r>
                  </m:oMath>
                </a14:m>
                <a:r>
                  <a:rPr lang="en-US" dirty="0"/>
                  <a:t> into a better bounding box</a:t>
                </a: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Bounding box regression: transform each region proposal with learnable parameters </a:t>
                </a:r>
                <a:r>
                  <a:rPr lang="en-US" b="0" i="0">
                    <a:latin typeface="Cambria Math" panose="02040503050406030204" pitchFamily="18" charset="0"/>
                  </a:rPr>
                  <a:t>(𝑡_𝑥,𝑡_𝑦,𝑡_ℎ,𝑡_𝑤)</a:t>
                </a:r>
                <a:r>
                  <a:rPr lang="en-US" dirty="0"/>
                  <a:t> into a better bounding box</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28</a:t>
            </a:fld>
            <a:endParaRPr lang="en-US" altLang="zh-CN"/>
          </a:p>
        </p:txBody>
      </p:sp>
    </p:spTree>
    <p:extLst>
      <p:ext uri="{BB962C8B-B14F-4D97-AF65-F5344CB8AC3E}">
        <p14:creationId xmlns:p14="http://schemas.microsoft.com/office/powerpoint/2010/main" val="11593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Jointly train with 4 losses:</a:t>
            </a:r>
          </a:p>
          <a:p>
            <a:pPr lvl="1"/>
            <a:r>
              <a:rPr lang="en-US" dirty="0"/>
              <a:t>1. RPN classification: anchor box is object / not an object</a:t>
            </a:r>
          </a:p>
          <a:p>
            <a:pPr lvl="1"/>
            <a:r>
              <a:rPr lang="en-US" dirty="0"/>
              <a:t>2. RPN regression: predict transform from anchor box to proposal box</a:t>
            </a:r>
          </a:p>
          <a:p>
            <a:pPr lvl="1"/>
            <a:r>
              <a:rPr lang="en-US" dirty="0"/>
              <a:t>3. Object classification: classify proposals as background / object class</a:t>
            </a:r>
          </a:p>
          <a:p>
            <a:pPr lvl="1"/>
            <a:r>
              <a:rPr lang="en-US" dirty="0"/>
              <a:t>4. Object regression: predict transform from proposal box to object box</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31</a:t>
            </a:fld>
            <a:endParaRPr lang="en-US" altLang="zh-CN"/>
          </a:p>
        </p:txBody>
      </p:sp>
    </p:spTree>
    <p:extLst>
      <p:ext uri="{BB962C8B-B14F-4D97-AF65-F5344CB8AC3E}">
        <p14:creationId xmlns:p14="http://schemas.microsoft.com/office/powerpoint/2010/main" val="3518187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only care about pixels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37</a:t>
            </a:fld>
            <a:endParaRPr lang="en-US" altLang="zh-CN"/>
          </a:p>
        </p:txBody>
      </p:sp>
    </p:spTree>
    <p:extLst>
      <p:ext uri="{BB962C8B-B14F-4D97-AF65-F5344CB8AC3E}">
        <p14:creationId xmlns:p14="http://schemas.microsoft.com/office/powerpoint/2010/main" val="18946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FF0000"/>
                </a:solidFill>
                <a:latin typeface="Calibri" panose="020F0502020204030204" pitchFamily="34" charset="0"/>
              </a:rPr>
              <a:t>Not</a:t>
            </a:r>
          </a:p>
          <a:p>
            <a:pPr algn="l"/>
            <a:r>
              <a:rPr lang="en-US" sz="1800" b="0" i="0" u="none" strike="noStrike" baseline="0" dirty="0">
                <a:solidFill>
                  <a:srgbClr val="FF0000"/>
                </a:solidFill>
                <a:latin typeface="Calibri" panose="020F0502020204030204" pitchFamily="34" charset="0"/>
              </a:rPr>
              <a:t>reusing shared features</a:t>
            </a:r>
          </a:p>
          <a:p>
            <a:pPr algn="l"/>
            <a:r>
              <a:rPr lang="en-US" sz="1800" b="0" i="0" u="none" strike="noStrike" baseline="0" dirty="0">
                <a:solidFill>
                  <a:srgbClr val="FF0000"/>
                </a:solidFill>
                <a:latin typeface="Calibri" panose="020F0502020204030204" pitchFamily="34" charset="0"/>
              </a:rPr>
              <a:t>between overlapping patches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38</a:t>
            </a:fld>
            <a:endParaRPr lang="en-US" altLang="zh-CN"/>
          </a:p>
        </p:txBody>
      </p:sp>
    </p:spTree>
    <p:extLst>
      <p:ext uri="{BB962C8B-B14F-4D97-AF65-F5344CB8AC3E}">
        <p14:creationId xmlns:p14="http://schemas.microsoft.com/office/powerpoint/2010/main" val="95621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a:t>
            </a:r>
            <a:r>
              <a:rPr lang="en-US" dirty="0" err="1"/>
              <a:t>ResNet</a:t>
            </a:r>
            <a:r>
              <a:rPr lang="en-US" dirty="0"/>
              <a:t> stem aggressively</a:t>
            </a:r>
          </a:p>
          <a:p>
            <a:r>
              <a:rPr lang="en-US" dirty="0" err="1"/>
              <a:t>downsamples</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39</a:t>
            </a:fld>
            <a:endParaRPr lang="en-US" altLang="zh-CN"/>
          </a:p>
        </p:txBody>
      </p:sp>
    </p:spTree>
    <p:extLst>
      <p:ext uri="{BB962C8B-B14F-4D97-AF65-F5344CB8AC3E}">
        <p14:creationId xmlns:p14="http://schemas.microsoft.com/office/powerpoint/2010/main" val="3187897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per-pixel labels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47</a:t>
            </a:fld>
            <a:endParaRPr lang="en-US" altLang="zh-CN"/>
          </a:p>
        </p:txBody>
      </p:sp>
    </p:spTree>
    <p:extLst>
      <p:ext uri="{BB962C8B-B14F-4D97-AF65-F5344CB8AC3E}">
        <p14:creationId xmlns:p14="http://schemas.microsoft.com/office/powerpoint/2010/main" val="185646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zh-CN" dirty="0"/>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0.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3.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0.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0.png"/><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0.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coursera.org/learn/computer-vision-with-embedded-machine-learning/lecture/zDIgp/object-detection-performance-metric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tiff"/></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9C22-43DB-4CF1-9478-5B5914CD68E3}"/>
              </a:ext>
            </a:extLst>
          </p:cNvPr>
          <p:cNvSpPr>
            <a:spLocks noGrp="1"/>
          </p:cNvSpPr>
          <p:nvPr>
            <p:ph type="ctrTitle"/>
          </p:nvPr>
        </p:nvSpPr>
        <p:spPr/>
        <p:txBody>
          <a:bodyPr/>
          <a:lstStyle/>
          <a:p>
            <a:r>
              <a:rPr lang="en-US" dirty="0"/>
              <a:t>L4.2 Object Detection and Segmentation</a:t>
            </a:r>
            <a:endParaRPr lang="en-SE" dirty="0"/>
          </a:p>
        </p:txBody>
      </p:sp>
      <p:sp>
        <p:nvSpPr>
          <p:cNvPr id="3" name="Subtitle 2">
            <a:extLst>
              <a:ext uri="{FF2B5EF4-FFF2-40B4-BE49-F238E27FC236}">
                <a16:creationId xmlns:a16="http://schemas.microsoft.com/office/drawing/2014/main" id="{DF4F0A68-9DF3-4C69-98DF-06276D6EC073}"/>
              </a:ext>
            </a:extLst>
          </p:cNvPr>
          <p:cNvSpPr>
            <a:spLocks noGrp="1"/>
          </p:cNvSpPr>
          <p:nvPr>
            <p:ph type="subTitle" idx="1"/>
          </p:nvPr>
        </p:nvSpPr>
        <p:spPr/>
        <p:txBody>
          <a:bodyPr/>
          <a:lstStyle/>
          <a:p>
            <a:r>
              <a:rPr lang="en-US"/>
              <a:t>Zonghua </a:t>
            </a:r>
            <a:r>
              <a:rPr lang="en-US" dirty="0"/>
              <a:t>Gu 2021</a:t>
            </a:r>
            <a:endParaRPr lang="en-SE" dirty="0"/>
          </a:p>
        </p:txBody>
      </p:sp>
      <p:sp>
        <p:nvSpPr>
          <p:cNvPr id="4" name="Slide Number Placeholder 3">
            <a:extLst>
              <a:ext uri="{FF2B5EF4-FFF2-40B4-BE49-F238E27FC236}">
                <a16:creationId xmlns:a16="http://schemas.microsoft.com/office/drawing/2014/main" id="{4B263021-74D3-4F09-91B6-CABEF5EC6ED7}"/>
              </a:ext>
            </a:extLst>
          </p:cNvPr>
          <p:cNvSpPr>
            <a:spLocks noGrp="1"/>
          </p:cNvSpPr>
          <p:nvPr>
            <p:ph type="sldNum" sz="quarter" idx="12"/>
          </p:nvPr>
        </p:nvSpPr>
        <p:spPr/>
        <p:txBody>
          <a:bodyPr/>
          <a:lstStyle/>
          <a:p>
            <a:pPr>
              <a:defRPr/>
            </a:pPr>
            <a:fld id="{D5C03966-D6FD-4DDD-A95C-2C7993E51B97}" type="slidenum">
              <a:rPr lang="en-US" altLang="zh-CN" smtClean="0"/>
              <a:pPr>
                <a:defRPr/>
              </a:pPr>
              <a:t>1</a:t>
            </a:fld>
            <a:endParaRPr lang="en-US" altLang="zh-CN"/>
          </a:p>
        </p:txBody>
      </p:sp>
      <p:pic>
        <p:nvPicPr>
          <p:cNvPr id="5" name="Picture 4">
            <a:extLst>
              <a:ext uri="{FF2B5EF4-FFF2-40B4-BE49-F238E27FC236}">
                <a16:creationId xmlns:a16="http://schemas.microsoft.com/office/drawing/2014/main" id="{F1B097B7-E0BA-47A6-B048-018FD9D461CF}"/>
              </a:ext>
            </a:extLst>
          </p:cNvPr>
          <p:cNvPicPr>
            <a:picLocks noChangeAspect="1"/>
          </p:cNvPicPr>
          <p:nvPr/>
        </p:nvPicPr>
        <p:blipFill>
          <a:blip r:embed="rId2"/>
          <a:stretch>
            <a:fillRect/>
          </a:stretch>
        </p:blipFill>
        <p:spPr>
          <a:xfrm>
            <a:off x="4925211" y="4547579"/>
            <a:ext cx="2604304" cy="1905314"/>
          </a:xfrm>
          <a:prstGeom prst="rect">
            <a:avLst/>
          </a:prstGeom>
        </p:spPr>
      </p:pic>
      <p:pic>
        <p:nvPicPr>
          <p:cNvPr id="7" name="Picture 6">
            <a:extLst>
              <a:ext uri="{FF2B5EF4-FFF2-40B4-BE49-F238E27FC236}">
                <a16:creationId xmlns:a16="http://schemas.microsoft.com/office/drawing/2014/main" id="{33E49E3B-5608-4326-97AA-9331291C33BA}"/>
              </a:ext>
            </a:extLst>
          </p:cNvPr>
          <p:cNvPicPr>
            <a:picLocks noChangeAspect="1"/>
          </p:cNvPicPr>
          <p:nvPr/>
        </p:nvPicPr>
        <p:blipFill>
          <a:blip r:embed="rId3"/>
          <a:stretch>
            <a:fillRect/>
          </a:stretch>
        </p:blipFill>
        <p:spPr>
          <a:xfrm>
            <a:off x="1934380" y="4547579"/>
            <a:ext cx="2773815" cy="1905314"/>
          </a:xfrm>
          <a:prstGeom prst="rect">
            <a:avLst/>
          </a:prstGeom>
        </p:spPr>
      </p:pic>
      <p:sp>
        <p:nvSpPr>
          <p:cNvPr id="9" name="TextBox 8">
            <a:extLst>
              <a:ext uri="{FF2B5EF4-FFF2-40B4-BE49-F238E27FC236}">
                <a16:creationId xmlns:a16="http://schemas.microsoft.com/office/drawing/2014/main" id="{9EE0077E-01C1-4257-8EA0-F614C1ED0640}"/>
              </a:ext>
            </a:extLst>
          </p:cNvPr>
          <p:cNvSpPr txBox="1"/>
          <p:nvPr/>
        </p:nvSpPr>
        <p:spPr>
          <a:xfrm>
            <a:off x="2279171" y="6594516"/>
            <a:ext cx="5292080" cy="253916"/>
          </a:xfrm>
          <a:prstGeom prst="rect">
            <a:avLst/>
          </a:prstGeom>
          <a:noFill/>
        </p:spPr>
        <p:txBody>
          <a:bodyPr wrap="square">
            <a:spAutoFit/>
          </a:bodyPr>
          <a:lstStyle/>
          <a:p>
            <a:pPr algn="l"/>
            <a:r>
              <a:rPr lang="en-US" sz="1050" b="0" i="0" dirty="0">
                <a:solidFill>
                  <a:srgbClr val="111111"/>
                </a:solidFill>
                <a:effectLst/>
                <a:latin typeface="Roboto"/>
              </a:rPr>
              <a:t>Acknowledgement: Based EECS 498 Deep Learning for Computer Vision, U Michigan</a:t>
            </a:r>
          </a:p>
        </p:txBody>
      </p:sp>
    </p:spTree>
    <p:extLst>
      <p:ext uri="{BB962C8B-B14F-4D97-AF65-F5344CB8AC3E}">
        <p14:creationId xmlns:p14="http://schemas.microsoft.com/office/powerpoint/2010/main" val="147044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EAB3-AA48-469E-82B3-BD6B27A3B608}"/>
              </a:ext>
            </a:extLst>
          </p:cNvPr>
          <p:cNvSpPr>
            <a:spLocks noGrp="1"/>
          </p:cNvSpPr>
          <p:nvPr>
            <p:ph type="title"/>
          </p:nvPr>
        </p:nvSpPr>
        <p:spPr>
          <a:xfrm>
            <a:off x="457200" y="127766"/>
            <a:ext cx="8229600" cy="868362"/>
          </a:xfrm>
        </p:spPr>
        <p:txBody>
          <a:bodyPr/>
          <a:lstStyle/>
          <a:p>
            <a:r>
              <a:rPr lang="en-US" sz="3600" dirty="0"/>
              <a:t>FC-to-CONV Conversion Applied</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EB276F-6234-4920-9C72-A36EB60E6864}"/>
                  </a:ext>
                </a:extLst>
              </p:cNvPr>
              <p:cNvSpPr>
                <a:spLocks noGrp="1"/>
              </p:cNvSpPr>
              <p:nvPr>
                <p:ph idx="1"/>
              </p:nvPr>
            </p:nvSpPr>
            <p:spPr>
              <a:xfrm>
                <a:off x="186206" y="1051100"/>
                <a:ext cx="8507288" cy="2142645"/>
              </a:xfrm>
            </p:spPr>
            <p:txBody>
              <a:bodyPr>
                <a:normAutofit fontScale="70000" lnSpcReduction="20000"/>
              </a:bodyPr>
              <a:lstStyle/>
              <a:p>
                <a:r>
                  <a:rPr lang="en-US" sz="3400" dirty="0"/>
                  <a:t>Recall: at each CONV layer, each filter implicitly has the same depth as its input volume, and the number of filters implicitly equals the depth of its output volume</a:t>
                </a:r>
              </a:p>
              <a:p>
                <a:pPr lvl="1"/>
                <a:r>
                  <a:rPr lang="en-US" sz="3500" dirty="0"/>
                  <a:t>e.g., layer C2 has </a:t>
                </a:r>
                <a14:m>
                  <m:oMath xmlns:m="http://schemas.openxmlformats.org/officeDocument/2006/math">
                    <m:r>
                      <a:rPr lang="en-US" sz="3500" b="0" i="1" dirty="0" smtClean="0">
                        <a:latin typeface="Cambria Math" panose="02040503050406030204" pitchFamily="18" charset="0"/>
                      </a:rPr>
                      <m:t>120</m:t>
                    </m:r>
                  </m:oMath>
                </a14:m>
                <a:r>
                  <a:rPr lang="en-US" sz="3500" b="0" i="1" dirty="0">
                    <a:latin typeface="Cambria Math" panose="02040503050406030204" pitchFamily="18" charset="0"/>
                  </a:rPr>
                  <a:t> </a:t>
                </a:r>
                <a14:m>
                  <m:oMath xmlns:m="http://schemas.openxmlformats.org/officeDocument/2006/math">
                    <m:r>
                      <a:rPr lang="en-US" sz="3500" i="1">
                        <a:solidFill>
                          <a:prstClr val="black"/>
                        </a:solidFill>
                        <a:latin typeface="Cambria Math" charset="0"/>
                      </a:rPr>
                      <m:t>5</m:t>
                    </m:r>
                    <m:r>
                      <a:rPr lang="en-US" sz="3500" i="1" smtClean="0">
                        <a:solidFill>
                          <a:prstClr val="black"/>
                        </a:solidFill>
                        <a:latin typeface="Cambria Math" charset="0"/>
                      </a:rPr>
                      <m:t>×</m:t>
                    </m:r>
                    <m:r>
                      <a:rPr lang="en-US" sz="3500" i="1">
                        <a:solidFill>
                          <a:prstClr val="black"/>
                        </a:solidFill>
                        <a:latin typeface="Cambria Math" charset="0"/>
                      </a:rPr>
                      <m:t>5×</m:t>
                    </m:r>
                    <m:r>
                      <a:rPr lang="en-US" sz="3500" b="0" i="1" smtClean="0">
                        <a:solidFill>
                          <a:prstClr val="black"/>
                        </a:solidFill>
                        <a:latin typeface="Cambria Math" panose="02040503050406030204" pitchFamily="18" charset="0"/>
                      </a:rPr>
                      <m:t>16</m:t>
                    </m:r>
                  </m:oMath>
                </a14:m>
                <a:r>
                  <a:rPr lang="en-US" sz="3500" dirty="0">
                    <a:solidFill>
                      <a:prstClr val="black"/>
                    </a:solidFill>
                    <a:latin typeface="Calibri" panose="020F0502020204030204"/>
                  </a:rPr>
                  <a:t> filters; </a:t>
                </a:r>
                <a:r>
                  <a:rPr lang="en-US" sz="3500" dirty="0"/>
                  <a:t>layer C3 has </a:t>
                </a:r>
                <a14:m>
                  <m:oMath xmlns:m="http://schemas.openxmlformats.org/officeDocument/2006/math">
                    <m:r>
                      <a:rPr lang="en-US" sz="3500" b="0" i="0" dirty="0" smtClean="0">
                        <a:latin typeface="Cambria Math" panose="02040503050406030204" pitchFamily="18" charset="0"/>
                      </a:rPr>
                      <m:t>8</m:t>
                    </m:r>
                    <m:r>
                      <a:rPr lang="en-US" sz="3500" i="1" dirty="0">
                        <a:latin typeface="Cambria Math" panose="02040503050406030204" pitchFamily="18" charset="0"/>
                      </a:rPr>
                      <m:t>4</m:t>
                    </m:r>
                  </m:oMath>
                </a14:m>
                <a:r>
                  <a:rPr lang="en-US" sz="3500" i="1" dirty="0">
                    <a:latin typeface="Cambria Math" panose="02040503050406030204" pitchFamily="18" charset="0"/>
                  </a:rPr>
                  <a:t> </a:t>
                </a:r>
                <a14:m>
                  <m:oMath xmlns:m="http://schemas.openxmlformats.org/officeDocument/2006/math">
                    <m:r>
                      <a:rPr lang="en-US" sz="3500" b="0" i="1" smtClean="0">
                        <a:solidFill>
                          <a:prstClr val="black"/>
                        </a:solidFill>
                        <a:latin typeface="Cambria Math" panose="02040503050406030204" pitchFamily="18" charset="0"/>
                      </a:rPr>
                      <m:t>1</m:t>
                    </m:r>
                    <m:r>
                      <a:rPr lang="en-US" sz="3500" i="1">
                        <a:solidFill>
                          <a:prstClr val="black"/>
                        </a:solidFill>
                        <a:latin typeface="Cambria Math" charset="0"/>
                      </a:rPr>
                      <m:t>×</m:t>
                    </m:r>
                    <m:r>
                      <a:rPr lang="en-US" sz="3500" b="0" i="1" smtClean="0">
                        <a:solidFill>
                          <a:prstClr val="black"/>
                        </a:solidFill>
                        <a:latin typeface="Cambria Math" panose="02040503050406030204" pitchFamily="18" charset="0"/>
                      </a:rPr>
                      <m:t>1</m:t>
                    </m:r>
                    <m:r>
                      <a:rPr lang="en-US" sz="3500" i="1">
                        <a:solidFill>
                          <a:prstClr val="black"/>
                        </a:solidFill>
                        <a:latin typeface="Cambria Math" charset="0"/>
                      </a:rPr>
                      <m:t>×</m:t>
                    </m:r>
                    <m:r>
                      <a:rPr lang="en-US" sz="3500" b="0" i="1" smtClean="0">
                        <a:solidFill>
                          <a:prstClr val="black"/>
                        </a:solidFill>
                        <a:latin typeface="Cambria Math" panose="02040503050406030204" pitchFamily="18" charset="0"/>
                      </a:rPr>
                      <m:t>120</m:t>
                    </m:r>
                  </m:oMath>
                </a14:m>
                <a:r>
                  <a:rPr lang="en-US" sz="3500" dirty="0">
                    <a:solidFill>
                      <a:prstClr val="black"/>
                    </a:solidFill>
                    <a:latin typeface="Calibri" panose="020F0502020204030204"/>
                  </a:rPr>
                  <a:t> filters; </a:t>
                </a:r>
                <a:r>
                  <a:rPr lang="en-US" sz="3500" dirty="0"/>
                  <a:t>layer C4 has </a:t>
                </a:r>
                <a14:m>
                  <m:oMath xmlns:m="http://schemas.openxmlformats.org/officeDocument/2006/math">
                    <m:r>
                      <a:rPr lang="en-US" sz="3500" b="0" i="1" dirty="0" smtClean="0">
                        <a:latin typeface="Cambria Math" panose="02040503050406030204" pitchFamily="18" charset="0"/>
                      </a:rPr>
                      <m:t>10</m:t>
                    </m:r>
                  </m:oMath>
                </a14:m>
                <a:r>
                  <a:rPr lang="en-US" sz="3500" i="1" dirty="0">
                    <a:latin typeface="Cambria Math" panose="02040503050406030204" pitchFamily="18" charset="0"/>
                  </a:rPr>
                  <a:t> </a:t>
                </a:r>
                <a14:m>
                  <m:oMath xmlns:m="http://schemas.openxmlformats.org/officeDocument/2006/math">
                    <m:r>
                      <a:rPr lang="en-US" sz="3500" b="0" i="1" smtClean="0">
                        <a:solidFill>
                          <a:prstClr val="black"/>
                        </a:solidFill>
                        <a:latin typeface="Cambria Math" panose="02040503050406030204" pitchFamily="18" charset="0"/>
                      </a:rPr>
                      <m:t>1</m:t>
                    </m:r>
                    <m:r>
                      <a:rPr lang="en-US" sz="3500" i="1">
                        <a:solidFill>
                          <a:prstClr val="black"/>
                        </a:solidFill>
                        <a:latin typeface="Cambria Math" charset="0"/>
                      </a:rPr>
                      <m:t>×</m:t>
                    </m:r>
                    <m:r>
                      <a:rPr lang="en-US" sz="3500" b="0" i="1" smtClean="0">
                        <a:solidFill>
                          <a:prstClr val="black"/>
                        </a:solidFill>
                        <a:latin typeface="Cambria Math" panose="02040503050406030204" pitchFamily="18" charset="0"/>
                      </a:rPr>
                      <m:t>1</m:t>
                    </m:r>
                    <m:r>
                      <a:rPr lang="en-US" sz="3500" i="1">
                        <a:solidFill>
                          <a:prstClr val="black"/>
                        </a:solidFill>
                        <a:latin typeface="Cambria Math" charset="0"/>
                      </a:rPr>
                      <m:t>×</m:t>
                    </m:r>
                    <m:r>
                      <a:rPr lang="en-US" sz="3500" b="0" i="1" smtClean="0">
                        <a:solidFill>
                          <a:prstClr val="black"/>
                        </a:solidFill>
                        <a:latin typeface="Cambria Math" panose="02040503050406030204" pitchFamily="18" charset="0"/>
                      </a:rPr>
                      <m:t>84</m:t>
                    </m:r>
                  </m:oMath>
                </a14:m>
                <a:r>
                  <a:rPr lang="en-US" sz="3500" dirty="0">
                    <a:solidFill>
                      <a:prstClr val="black"/>
                    </a:solidFill>
                    <a:latin typeface="Calibri" panose="020F0502020204030204"/>
                  </a:rPr>
                  <a:t> filters</a:t>
                </a:r>
              </a:p>
            </p:txBody>
          </p:sp>
        </mc:Choice>
        <mc:Fallback xmlns="">
          <p:sp>
            <p:nvSpPr>
              <p:cNvPr id="3" name="Content Placeholder 2">
                <a:extLst>
                  <a:ext uri="{FF2B5EF4-FFF2-40B4-BE49-F238E27FC236}">
                    <a16:creationId xmlns:a16="http://schemas.microsoft.com/office/drawing/2014/main" id="{49EB276F-6234-4920-9C72-A36EB60E6864}"/>
                  </a:ext>
                </a:extLst>
              </p:cNvPr>
              <p:cNvSpPr>
                <a:spLocks noGrp="1" noRot="1" noChangeAspect="1" noMove="1" noResize="1" noEditPoints="1" noAdjustHandles="1" noChangeArrowheads="1" noChangeShapeType="1" noTextEdit="1"/>
              </p:cNvSpPr>
              <p:nvPr>
                <p:ph idx="1"/>
              </p:nvPr>
            </p:nvSpPr>
            <p:spPr>
              <a:xfrm>
                <a:off x="186206" y="1051100"/>
                <a:ext cx="8507288" cy="2142645"/>
              </a:xfrm>
              <a:blipFill>
                <a:blip r:embed="rId2"/>
                <a:stretch>
                  <a:fillRect l="-1004" t="-5398" r="-86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BD29723-4A16-4A56-A86D-BE54F1138364}"/>
              </a:ext>
            </a:extLst>
          </p:cNvPr>
          <p:cNvSpPr>
            <a:spLocks noGrp="1"/>
          </p:cNvSpPr>
          <p:nvPr>
            <p:ph type="sldNum" sz="quarter" idx="12"/>
          </p:nvPr>
        </p:nvSpPr>
        <p:spPr/>
        <p:txBody>
          <a:bodyPr/>
          <a:lstStyle/>
          <a:p>
            <a:pPr>
              <a:defRPr/>
            </a:pPr>
            <a:fld id="{F57F456A-00AF-44E6-8D70-638C0D0130FF}" type="slidenum">
              <a:rPr lang="en-US" altLang="zh-CN" smtClean="0"/>
              <a:pPr>
                <a:defRPr/>
              </a:pPr>
              <a:t>10</a:t>
            </a:fld>
            <a:endParaRPr lang="en-US" altLang="zh-CN"/>
          </a:p>
        </p:txBody>
      </p:sp>
      <p:grpSp>
        <p:nvGrpSpPr>
          <p:cNvPr id="160" name="Group 159">
            <a:extLst>
              <a:ext uri="{FF2B5EF4-FFF2-40B4-BE49-F238E27FC236}">
                <a16:creationId xmlns:a16="http://schemas.microsoft.com/office/drawing/2014/main" id="{7A82566A-3398-4771-977A-A46B8268CD93}"/>
              </a:ext>
            </a:extLst>
          </p:cNvPr>
          <p:cNvGrpSpPr/>
          <p:nvPr/>
        </p:nvGrpSpPr>
        <p:grpSpPr>
          <a:xfrm>
            <a:off x="76200" y="3004658"/>
            <a:ext cx="9040686" cy="3525377"/>
            <a:chOff x="182880" y="1350788"/>
            <a:chExt cx="11751867" cy="4582589"/>
          </a:xfrm>
        </p:grpSpPr>
        <p:grpSp>
          <p:nvGrpSpPr>
            <p:cNvPr id="83" name="Group 82">
              <a:extLst>
                <a:ext uri="{FF2B5EF4-FFF2-40B4-BE49-F238E27FC236}">
                  <a16:creationId xmlns:a16="http://schemas.microsoft.com/office/drawing/2014/main" id="{972D8413-CE2A-4885-A5B9-A292EEC04D61}"/>
                </a:ext>
              </a:extLst>
            </p:cNvPr>
            <p:cNvGrpSpPr/>
            <p:nvPr/>
          </p:nvGrpSpPr>
          <p:grpSpPr>
            <a:xfrm>
              <a:off x="2489901" y="1350788"/>
              <a:ext cx="1804421" cy="1979641"/>
              <a:chOff x="2489901" y="1350788"/>
              <a:chExt cx="1804421" cy="1979641"/>
            </a:xfrm>
          </p:grpSpPr>
          <p:sp>
            <p:nvSpPr>
              <p:cNvPr id="84" name="Cube 83">
                <a:extLst>
                  <a:ext uri="{FF2B5EF4-FFF2-40B4-BE49-F238E27FC236}">
                    <a16:creationId xmlns:a16="http://schemas.microsoft.com/office/drawing/2014/main" id="{034227C2-F604-42AE-8463-6FA4F927B640}"/>
                  </a:ext>
                </a:extLst>
              </p:cNvPr>
              <p:cNvSpPr/>
              <p:nvPr/>
            </p:nvSpPr>
            <p:spPr>
              <a:xfrm>
                <a:off x="2832537" y="1350788"/>
                <a:ext cx="1455684" cy="1434454"/>
              </a:xfrm>
              <a:prstGeom prst="cube">
                <a:avLst>
                  <a:gd name="adj" fmla="val 33059"/>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EF7D9DBB-13C3-45BA-8660-54319718B2A0}"/>
                      </a:ext>
                    </a:extLst>
                  </p:cNvPr>
                  <p:cNvSpPr txBox="1"/>
                  <p:nvPr/>
                </p:nvSpPr>
                <p:spPr>
                  <a:xfrm>
                    <a:off x="2489901" y="2890347"/>
                    <a:ext cx="1804421"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10×10×16</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85" name="TextBox 84">
                    <a:extLst>
                      <a:ext uri="{FF2B5EF4-FFF2-40B4-BE49-F238E27FC236}">
                        <a16:creationId xmlns:a16="http://schemas.microsoft.com/office/drawing/2014/main" id="{EF7D9DBB-13C3-45BA-8660-54319718B2A0}"/>
                      </a:ext>
                    </a:extLst>
                  </p:cNvPr>
                  <p:cNvSpPr txBox="1">
                    <a:spLocks noRot="1" noChangeAspect="1" noMove="1" noResize="1" noEditPoints="1" noAdjustHandles="1" noChangeArrowheads="1" noChangeShapeType="1" noTextEdit="1"/>
                  </p:cNvSpPr>
                  <p:nvPr/>
                </p:nvSpPr>
                <p:spPr>
                  <a:xfrm>
                    <a:off x="2489901" y="2890347"/>
                    <a:ext cx="1804421" cy="440082"/>
                  </a:xfrm>
                  <a:prstGeom prst="rect">
                    <a:avLst/>
                  </a:prstGeom>
                  <a:blipFill>
                    <a:blip r:embed="rId3"/>
                    <a:stretch>
                      <a:fillRect/>
                    </a:stretch>
                  </a:blipFill>
                </p:spPr>
                <p:txBody>
                  <a:bodyPr/>
                  <a:lstStyle/>
                  <a:p>
                    <a:r>
                      <a:rPr lang="en-SE">
                        <a:noFill/>
                      </a:rPr>
                      <a:t> </a:t>
                    </a:r>
                  </a:p>
                </p:txBody>
              </p:sp>
            </mc:Fallback>
          </mc:AlternateContent>
        </p:grpSp>
        <p:grpSp>
          <p:nvGrpSpPr>
            <p:cNvPr id="86" name="Group 85">
              <a:extLst>
                <a:ext uri="{FF2B5EF4-FFF2-40B4-BE49-F238E27FC236}">
                  <a16:creationId xmlns:a16="http://schemas.microsoft.com/office/drawing/2014/main" id="{EACECD89-40DE-47EF-83CB-E8DD80F4F38D}"/>
                </a:ext>
              </a:extLst>
            </p:cNvPr>
            <p:cNvGrpSpPr/>
            <p:nvPr/>
          </p:nvGrpSpPr>
          <p:grpSpPr>
            <a:xfrm>
              <a:off x="5299933" y="1508442"/>
              <a:ext cx="1508533" cy="1821986"/>
              <a:chOff x="5299933" y="1508442"/>
              <a:chExt cx="1508533" cy="1821986"/>
            </a:xfrm>
          </p:grpSpPr>
          <p:sp>
            <p:nvSpPr>
              <p:cNvPr id="87" name="Cube 86">
                <a:extLst>
                  <a:ext uri="{FF2B5EF4-FFF2-40B4-BE49-F238E27FC236}">
                    <a16:creationId xmlns:a16="http://schemas.microsoft.com/office/drawing/2014/main" id="{5A1E3EF9-0BB7-4B7A-B79C-15295A3ABEE7}"/>
                  </a:ext>
                </a:extLst>
              </p:cNvPr>
              <p:cNvSpPr/>
              <p:nvPr/>
            </p:nvSpPr>
            <p:spPr>
              <a:xfrm>
                <a:off x="5360275" y="1508442"/>
                <a:ext cx="1282264" cy="1276799"/>
              </a:xfrm>
              <a:prstGeom prst="cube">
                <a:avLst>
                  <a:gd name="adj" fmla="val 38929"/>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2E8EB7E6-BBAD-4285-931F-C4865AD90EA7}"/>
                      </a:ext>
                    </a:extLst>
                  </p:cNvPr>
                  <p:cNvSpPr txBox="1"/>
                  <p:nvPr/>
                </p:nvSpPr>
                <p:spPr>
                  <a:xfrm>
                    <a:off x="5299933" y="2890346"/>
                    <a:ext cx="1508533"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5×5×16</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88" name="TextBox 87">
                    <a:extLst>
                      <a:ext uri="{FF2B5EF4-FFF2-40B4-BE49-F238E27FC236}">
                        <a16:creationId xmlns:a16="http://schemas.microsoft.com/office/drawing/2014/main" id="{2E8EB7E6-BBAD-4285-931F-C4865AD90EA7}"/>
                      </a:ext>
                    </a:extLst>
                  </p:cNvPr>
                  <p:cNvSpPr txBox="1">
                    <a:spLocks noRot="1" noChangeAspect="1" noMove="1" noResize="1" noEditPoints="1" noAdjustHandles="1" noChangeArrowheads="1" noChangeShapeType="1" noTextEdit="1"/>
                  </p:cNvSpPr>
                  <p:nvPr/>
                </p:nvSpPr>
                <p:spPr>
                  <a:xfrm>
                    <a:off x="5299933" y="2890346"/>
                    <a:ext cx="1508533" cy="440082"/>
                  </a:xfrm>
                  <a:prstGeom prst="rect">
                    <a:avLst/>
                  </a:prstGeom>
                  <a:blipFill>
                    <a:blip r:embed="rId4"/>
                    <a:stretch>
                      <a:fillRect/>
                    </a:stretch>
                  </a:blipFill>
                </p:spPr>
                <p:txBody>
                  <a:bodyPr/>
                  <a:lstStyle/>
                  <a:p>
                    <a:r>
                      <a:rPr lang="en-SE">
                        <a:noFill/>
                      </a:rPr>
                      <a:t> </a:t>
                    </a:r>
                  </a:p>
                </p:txBody>
              </p:sp>
            </mc:Fallback>
          </mc:AlternateContent>
        </p:grpSp>
        <p:grpSp>
          <p:nvGrpSpPr>
            <p:cNvPr id="89" name="Group 88">
              <a:extLst>
                <a:ext uri="{FF2B5EF4-FFF2-40B4-BE49-F238E27FC236}">
                  <a16:creationId xmlns:a16="http://schemas.microsoft.com/office/drawing/2014/main" id="{B87EA1EA-566E-4DAE-9C94-23E6892F1534}"/>
                </a:ext>
              </a:extLst>
            </p:cNvPr>
            <p:cNvGrpSpPr/>
            <p:nvPr/>
          </p:nvGrpSpPr>
          <p:grpSpPr>
            <a:xfrm>
              <a:off x="182880" y="1350788"/>
              <a:ext cx="1656475" cy="1979641"/>
              <a:chOff x="182880" y="1350788"/>
              <a:chExt cx="1656475" cy="1979641"/>
            </a:xfrm>
          </p:grpSpPr>
          <p:sp>
            <p:nvSpPr>
              <p:cNvPr id="90" name="Cube 89">
                <a:extLst>
                  <a:ext uri="{FF2B5EF4-FFF2-40B4-BE49-F238E27FC236}">
                    <a16:creationId xmlns:a16="http://schemas.microsoft.com/office/drawing/2014/main" id="{DCF07902-3503-47C9-844A-2E06FD3173A2}"/>
                  </a:ext>
                </a:extLst>
              </p:cNvPr>
              <p:cNvSpPr/>
              <p:nvPr/>
            </p:nvSpPr>
            <p:spPr>
              <a:xfrm>
                <a:off x="283779" y="1350788"/>
                <a:ext cx="1492469" cy="1434454"/>
              </a:xfrm>
              <a:prstGeom prst="cube">
                <a:avLst>
                  <a:gd name="adj" fmla="val 375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F373C030-0DB3-4610-8BA7-2AA61C104B07}"/>
                      </a:ext>
                    </a:extLst>
                  </p:cNvPr>
                  <p:cNvSpPr txBox="1"/>
                  <p:nvPr/>
                </p:nvSpPr>
                <p:spPr>
                  <a:xfrm>
                    <a:off x="182880" y="2890347"/>
                    <a:ext cx="1656475"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14×14×3</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91" name="TextBox 90">
                    <a:extLst>
                      <a:ext uri="{FF2B5EF4-FFF2-40B4-BE49-F238E27FC236}">
                        <a16:creationId xmlns:a16="http://schemas.microsoft.com/office/drawing/2014/main" id="{F373C030-0DB3-4610-8BA7-2AA61C104B07}"/>
                      </a:ext>
                    </a:extLst>
                  </p:cNvPr>
                  <p:cNvSpPr txBox="1">
                    <a:spLocks noRot="1" noChangeAspect="1" noMove="1" noResize="1" noEditPoints="1" noAdjustHandles="1" noChangeArrowheads="1" noChangeShapeType="1" noTextEdit="1"/>
                  </p:cNvSpPr>
                  <p:nvPr/>
                </p:nvSpPr>
                <p:spPr>
                  <a:xfrm>
                    <a:off x="182880" y="2890347"/>
                    <a:ext cx="1656475" cy="440082"/>
                  </a:xfrm>
                  <a:prstGeom prst="rect">
                    <a:avLst/>
                  </a:prstGeom>
                  <a:blipFill>
                    <a:blip r:embed="rId5"/>
                    <a:stretch>
                      <a:fillRect/>
                    </a:stretch>
                  </a:blipFill>
                </p:spPr>
                <p:txBody>
                  <a:bodyPr/>
                  <a:lstStyle/>
                  <a:p>
                    <a:r>
                      <a:rPr lang="en-SE">
                        <a:noFill/>
                      </a:rPr>
                      <a:t> </a:t>
                    </a:r>
                  </a:p>
                </p:txBody>
              </p:sp>
            </mc:Fallback>
          </mc:AlternateContent>
        </p:grpSp>
        <p:grpSp>
          <p:nvGrpSpPr>
            <p:cNvPr id="92" name="Group 91">
              <a:extLst>
                <a:ext uri="{FF2B5EF4-FFF2-40B4-BE49-F238E27FC236}">
                  <a16:creationId xmlns:a16="http://schemas.microsoft.com/office/drawing/2014/main" id="{55765CDE-D8CA-4218-8A68-4A770C290DFE}"/>
                </a:ext>
              </a:extLst>
            </p:cNvPr>
            <p:cNvGrpSpPr/>
            <p:nvPr/>
          </p:nvGrpSpPr>
          <p:grpSpPr>
            <a:xfrm>
              <a:off x="1776248" y="2144110"/>
              <a:ext cx="931591" cy="571374"/>
              <a:chOff x="1776248" y="2144110"/>
              <a:chExt cx="931591" cy="571374"/>
            </a:xfrm>
          </p:grpSpPr>
          <p:cxnSp>
            <p:nvCxnSpPr>
              <p:cNvPr id="93" name="Straight Arrow Connector 92">
                <a:extLst>
                  <a:ext uri="{FF2B5EF4-FFF2-40B4-BE49-F238E27FC236}">
                    <a16:creationId xmlns:a16="http://schemas.microsoft.com/office/drawing/2014/main" id="{61453F68-7723-4497-884E-F2D4C29117CC}"/>
                  </a:ext>
                </a:extLst>
              </p:cNvPr>
              <p:cNvCxnSpPr/>
              <p:nvPr/>
            </p:nvCxnSpPr>
            <p:spPr>
              <a:xfrm>
                <a:off x="1870841" y="2144110"/>
                <a:ext cx="725214" cy="0"/>
              </a:xfrm>
              <a:prstGeom prst="straightConnector1">
                <a:avLst/>
              </a:prstGeom>
              <a:noFill/>
              <a:ln w="635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31AAF73F-7882-4F97-9646-3B595F82A4FF}"/>
                      </a:ext>
                    </a:extLst>
                  </p:cNvPr>
                  <p:cNvSpPr txBox="1"/>
                  <p:nvPr/>
                </p:nvSpPr>
                <p:spPr>
                  <a:xfrm>
                    <a:off x="1776248" y="2275402"/>
                    <a:ext cx="931591" cy="4400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5×5</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94" name="TextBox 93">
                    <a:extLst>
                      <a:ext uri="{FF2B5EF4-FFF2-40B4-BE49-F238E27FC236}">
                        <a16:creationId xmlns:a16="http://schemas.microsoft.com/office/drawing/2014/main" id="{31AAF73F-7882-4F97-9646-3B595F82A4FF}"/>
                      </a:ext>
                    </a:extLst>
                  </p:cNvPr>
                  <p:cNvSpPr txBox="1">
                    <a:spLocks noRot="1" noChangeAspect="1" noMove="1" noResize="1" noEditPoints="1" noAdjustHandles="1" noChangeArrowheads="1" noChangeShapeType="1" noTextEdit="1"/>
                  </p:cNvSpPr>
                  <p:nvPr/>
                </p:nvSpPr>
                <p:spPr>
                  <a:xfrm>
                    <a:off x="1776248" y="2275402"/>
                    <a:ext cx="931591" cy="440082"/>
                  </a:xfrm>
                  <a:prstGeom prst="rect">
                    <a:avLst/>
                  </a:prstGeom>
                  <a:blipFill>
                    <a:blip r:embed="rId6"/>
                    <a:stretch>
                      <a:fillRect/>
                    </a:stretch>
                  </a:blipFill>
                </p:spPr>
                <p:txBody>
                  <a:bodyPr/>
                  <a:lstStyle/>
                  <a:p>
                    <a:r>
                      <a:rPr lang="en-SE">
                        <a:noFill/>
                      </a:rPr>
                      <a:t> </a:t>
                    </a:r>
                  </a:p>
                </p:txBody>
              </p:sp>
            </mc:Fallback>
          </mc:AlternateContent>
        </p:grpSp>
        <p:grpSp>
          <p:nvGrpSpPr>
            <p:cNvPr id="95" name="Group 94">
              <a:extLst>
                <a:ext uri="{FF2B5EF4-FFF2-40B4-BE49-F238E27FC236}">
                  <a16:creationId xmlns:a16="http://schemas.microsoft.com/office/drawing/2014/main" id="{6EB76E72-07EF-424B-8BE2-26FD70743998}"/>
                </a:ext>
              </a:extLst>
            </p:cNvPr>
            <p:cNvGrpSpPr/>
            <p:nvPr/>
          </p:nvGrpSpPr>
          <p:grpSpPr>
            <a:xfrm>
              <a:off x="1972907" y="1594703"/>
              <a:ext cx="8920304" cy="2987839"/>
              <a:chOff x="1972907" y="1594703"/>
              <a:chExt cx="8920304" cy="2987839"/>
            </a:xfrm>
          </p:grpSpPr>
          <p:cxnSp>
            <p:nvCxnSpPr>
              <p:cNvPr id="96" name="Straight Arrow Connector 95">
                <a:extLst>
                  <a:ext uri="{FF2B5EF4-FFF2-40B4-BE49-F238E27FC236}">
                    <a16:creationId xmlns:a16="http://schemas.microsoft.com/office/drawing/2014/main" id="{3423E6E7-F58F-471A-80C7-7EC805681094}"/>
                  </a:ext>
                </a:extLst>
              </p:cNvPr>
              <p:cNvCxnSpPr/>
              <p:nvPr/>
            </p:nvCxnSpPr>
            <p:spPr>
              <a:xfrm>
                <a:off x="4461641" y="2128344"/>
                <a:ext cx="725214" cy="0"/>
              </a:xfrm>
              <a:prstGeom prst="straightConnector1">
                <a:avLst/>
              </a:prstGeom>
              <a:noFill/>
              <a:ln w="635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A954FA09-8779-4F6E-A6ED-B709393381F1}"/>
                      </a:ext>
                    </a:extLst>
                  </p:cNvPr>
                  <p:cNvSpPr txBox="1"/>
                  <p:nvPr/>
                </p:nvSpPr>
                <p:spPr>
                  <a:xfrm>
                    <a:off x="4412917" y="2249214"/>
                    <a:ext cx="904503" cy="44008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2×2</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97" name="TextBox 96">
                    <a:extLst>
                      <a:ext uri="{FF2B5EF4-FFF2-40B4-BE49-F238E27FC236}">
                        <a16:creationId xmlns:a16="http://schemas.microsoft.com/office/drawing/2014/main" id="{A954FA09-8779-4F6E-A6ED-B709393381F1}"/>
                      </a:ext>
                    </a:extLst>
                  </p:cNvPr>
                  <p:cNvSpPr txBox="1">
                    <a:spLocks noRot="1" noChangeAspect="1" noMove="1" noResize="1" noEditPoints="1" noAdjustHandles="1" noChangeArrowheads="1" noChangeShapeType="1" noTextEdit="1"/>
                  </p:cNvSpPr>
                  <p:nvPr/>
                </p:nvSpPr>
                <p:spPr>
                  <a:xfrm>
                    <a:off x="4412917" y="2249214"/>
                    <a:ext cx="904503" cy="440081"/>
                  </a:xfrm>
                  <a:prstGeom prst="rect">
                    <a:avLst/>
                  </a:prstGeom>
                  <a:blipFill>
                    <a:blip r:embed="rId7"/>
                    <a:stretch>
                      <a:fillRect/>
                    </a:stretch>
                  </a:blipFill>
                </p:spPr>
                <p:txBody>
                  <a:bodyPr/>
                  <a:lstStyle/>
                  <a:p>
                    <a:r>
                      <a:rPr lang="en-SE">
                        <a:noFill/>
                      </a:rPr>
                      <a:t> </a:t>
                    </a:r>
                  </a:p>
                </p:txBody>
              </p:sp>
            </mc:Fallback>
          </mc:AlternateContent>
          <p:sp>
            <p:nvSpPr>
              <p:cNvPr id="98" name="TextBox 97">
                <a:extLst>
                  <a:ext uri="{FF2B5EF4-FFF2-40B4-BE49-F238E27FC236}">
                    <a16:creationId xmlns:a16="http://schemas.microsoft.com/office/drawing/2014/main" id="{C23F8A90-A94B-4D69-B4F6-3B13BD1528F8}"/>
                  </a:ext>
                </a:extLst>
              </p:cNvPr>
              <p:cNvSpPr txBox="1"/>
              <p:nvPr/>
            </p:nvSpPr>
            <p:spPr>
              <a:xfrm>
                <a:off x="4263470" y="1594703"/>
                <a:ext cx="1350670" cy="360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rPr>
                  <a:t>MAX POOL</a:t>
                </a:r>
              </a:p>
            </p:txBody>
          </p:sp>
          <p:sp>
            <p:nvSpPr>
              <p:cNvPr id="165" name="TextBox 164">
                <a:extLst>
                  <a:ext uri="{FF2B5EF4-FFF2-40B4-BE49-F238E27FC236}">
                    <a16:creationId xmlns:a16="http://schemas.microsoft.com/office/drawing/2014/main" id="{FEDE4A46-B943-46A6-B2C8-DD831A04E2ED}"/>
                  </a:ext>
                </a:extLst>
              </p:cNvPr>
              <p:cNvSpPr txBox="1"/>
              <p:nvPr/>
            </p:nvSpPr>
            <p:spPr>
              <a:xfrm>
                <a:off x="2003005" y="1627581"/>
                <a:ext cx="494259" cy="360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rPr>
                  <a:t>C1</a:t>
                </a:r>
              </a:p>
            </p:txBody>
          </p:sp>
          <p:sp>
            <p:nvSpPr>
              <p:cNvPr id="166" name="TextBox 165">
                <a:extLst>
                  <a:ext uri="{FF2B5EF4-FFF2-40B4-BE49-F238E27FC236}">
                    <a16:creationId xmlns:a16="http://schemas.microsoft.com/office/drawing/2014/main" id="{74454FBE-12FD-4E53-9D39-7BFD93FF6ADB}"/>
                  </a:ext>
                </a:extLst>
              </p:cNvPr>
              <p:cNvSpPr txBox="1"/>
              <p:nvPr/>
            </p:nvSpPr>
            <p:spPr>
              <a:xfrm>
                <a:off x="1972907" y="4159459"/>
                <a:ext cx="494259" cy="360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rPr>
                  <a:t>C1</a:t>
                </a:r>
              </a:p>
            </p:txBody>
          </p:sp>
          <p:sp>
            <p:nvSpPr>
              <p:cNvPr id="167" name="TextBox 166">
                <a:extLst>
                  <a:ext uri="{FF2B5EF4-FFF2-40B4-BE49-F238E27FC236}">
                    <a16:creationId xmlns:a16="http://schemas.microsoft.com/office/drawing/2014/main" id="{CA7C8023-098D-459D-9F40-522A30253CA6}"/>
                  </a:ext>
                </a:extLst>
              </p:cNvPr>
              <p:cNvSpPr txBox="1"/>
              <p:nvPr/>
            </p:nvSpPr>
            <p:spPr>
              <a:xfrm>
                <a:off x="6928230" y="4212018"/>
                <a:ext cx="494258" cy="360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rPr>
                  <a:t>C2</a:t>
                </a:r>
              </a:p>
            </p:txBody>
          </p:sp>
          <p:sp>
            <p:nvSpPr>
              <p:cNvPr id="168" name="TextBox 167">
                <a:extLst>
                  <a:ext uri="{FF2B5EF4-FFF2-40B4-BE49-F238E27FC236}">
                    <a16:creationId xmlns:a16="http://schemas.microsoft.com/office/drawing/2014/main" id="{E3EB6C55-ED8C-401D-92B4-7B99FE9D591F}"/>
                  </a:ext>
                </a:extLst>
              </p:cNvPr>
              <p:cNvSpPr txBox="1"/>
              <p:nvPr/>
            </p:nvSpPr>
            <p:spPr>
              <a:xfrm>
                <a:off x="8700407" y="4222475"/>
                <a:ext cx="494258" cy="360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rPr>
                  <a:t>C3</a:t>
                </a:r>
              </a:p>
            </p:txBody>
          </p:sp>
          <p:sp>
            <p:nvSpPr>
              <p:cNvPr id="169" name="TextBox 168">
                <a:extLst>
                  <a:ext uri="{FF2B5EF4-FFF2-40B4-BE49-F238E27FC236}">
                    <a16:creationId xmlns:a16="http://schemas.microsoft.com/office/drawing/2014/main" id="{17FEAD8D-353C-4045-BFCE-223181534C02}"/>
                  </a:ext>
                </a:extLst>
              </p:cNvPr>
              <p:cNvSpPr txBox="1"/>
              <p:nvPr/>
            </p:nvSpPr>
            <p:spPr>
              <a:xfrm>
                <a:off x="10398953" y="4218883"/>
                <a:ext cx="494258" cy="360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rPr>
                  <a:t>C4</a:t>
                </a:r>
              </a:p>
            </p:txBody>
          </p:sp>
        </p:grpSp>
        <p:grpSp>
          <p:nvGrpSpPr>
            <p:cNvPr id="99" name="Group 98">
              <a:extLst>
                <a:ext uri="{FF2B5EF4-FFF2-40B4-BE49-F238E27FC236}">
                  <a16:creationId xmlns:a16="http://schemas.microsoft.com/office/drawing/2014/main" id="{058A5038-9DC4-4362-9AA4-B235A880ACC4}"/>
                </a:ext>
              </a:extLst>
            </p:cNvPr>
            <p:cNvGrpSpPr/>
            <p:nvPr/>
          </p:nvGrpSpPr>
          <p:grpSpPr>
            <a:xfrm>
              <a:off x="6800193" y="1596580"/>
              <a:ext cx="725214" cy="537020"/>
              <a:chOff x="6800193" y="1596580"/>
              <a:chExt cx="725214" cy="537020"/>
            </a:xfrm>
          </p:grpSpPr>
          <p:cxnSp>
            <p:nvCxnSpPr>
              <p:cNvPr id="100" name="Straight Arrow Connector 99">
                <a:extLst>
                  <a:ext uri="{FF2B5EF4-FFF2-40B4-BE49-F238E27FC236}">
                    <a16:creationId xmlns:a16="http://schemas.microsoft.com/office/drawing/2014/main" id="{FEF0D884-0CF5-4AAB-B0AF-75A14B9CBB70}"/>
                  </a:ext>
                </a:extLst>
              </p:cNvPr>
              <p:cNvCxnSpPr/>
              <p:nvPr/>
            </p:nvCxnSpPr>
            <p:spPr>
              <a:xfrm>
                <a:off x="6800193" y="2133600"/>
                <a:ext cx="725214" cy="0"/>
              </a:xfrm>
              <a:prstGeom prst="straightConnector1">
                <a:avLst/>
              </a:prstGeom>
              <a:noFill/>
              <a:ln w="6350" cap="flat" cmpd="sng" algn="ctr">
                <a:solidFill>
                  <a:sysClr val="windowText" lastClr="000000"/>
                </a:solidFill>
                <a:prstDash val="solid"/>
                <a:miter lim="800000"/>
                <a:tailEnd type="triangle" w="lg" len="lg"/>
              </a:ln>
              <a:effectLst/>
            </p:spPr>
          </p:cxnSp>
          <p:sp>
            <p:nvSpPr>
              <p:cNvPr id="101" name="TextBox 100">
                <a:extLst>
                  <a:ext uri="{FF2B5EF4-FFF2-40B4-BE49-F238E27FC236}">
                    <a16:creationId xmlns:a16="http://schemas.microsoft.com/office/drawing/2014/main" id="{F3DF8D00-C093-4F44-97EC-D3379643E393}"/>
                  </a:ext>
                </a:extLst>
              </p:cNvPr>
              <p:cNvSpPr txBox="1"/>
              <p:nvPr/>
            </p:nvSpPr>
            <p:spPr>
              <a:xfrm>
                <a:off x="6928601" y="1596580"/>
                <a:ext cx="565105" cy="40007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entury Schoolbook" charset="0"/>
                    <a:ea typeface="Century Schoolbook" charset="0"/>
                    <a:cs typeface="Century Schoolbook" charset="0"/>
                  </a:rPr>
                  <a:t>FC</a:t>
                </a:r>
                <a:endParaRPr kumimoji="0" lang="en-US" sz="14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endParaRPr>
              </a:p>
            </p:txBody>
          </p:sp>
        </p:grpSp>
        <p:grpSp>
          <p:nvGrpSpPr>
            <p:cNvPr id="102" name="Group 101">
              <a:extLst>
                <a:ext uri="{FF2B5EF4-FFF2-40B4-BE49-F238E27FC236}">
                  <a16:creationId xmlns:a16="http://schemas.microsoft.com/office/drawing/2014/main" id="{3B320647-1F6F-4526-8E49-5AA8F7BED8FB}"/>
                </a:ext>
              </a:extLst>
            </p:cNvPr>
            <p:cNvGrpSpPr/>
            <p:nvPr/>
          </p:nvGrpSpPr>
          <p:grpSpPr>
            <a:xfrm>
              <a:off x="8204706" y="1594703"/>
              <a:ext cx="725214" cy="549407"/>
              <a:chOff x="8204706" y="1594703"/>
              <a:chExt cx="725214" cy="549407"/>
            </a:xfrm>
          </p:grpSpPr>
          <p:cxnSp>
            <p:nvCxnSpPr>
              <p:cNvPr id="103" name="Straight Arrow Connector 102">
                <a:extLst>
                  <a:ext uri="{FF2B5EF4-FFF2-40B4-BE49-F238E27FC236}">
                    <a16:creationId xmlns:a16="http://schemas.microsoft.com/office/drawing/2014/main" id="{05BC1F64-B69F-410B-99F4-A42783B77F14}"/>
                  </a:ext>
                </a:extLst>
              </p:cNvPr>
              <p:cNvCxnSpPr/>
              <p:nvPr/>
            </p:nvCxnSpPr>
            <p:spPr>
              <a:xfrm>
                <a:off x="8204706" y="2144110"/>
                <a:ext cx="725214" cy="0"/>
              </a:xfrm>
              <a:prstGeom prst="straightConnector1">
                <a:avLst/>
              </a:prstGeom>
              <a:noFill/>
              <a:ln w="6350" cap="flat" cmpd="sng" algn="ctr">
                <a:solidFill>
                  <a:sysClr val="windowText" lastClr="000000"/>
                </a:solidFill>
                <a:prstDash val="solid"/>
                <a:miter lim="800000"/>
                <a:tailEnd type="triangle" w="lg" len="lg"/>
              </a:ln>
              <a:effectLst/>
            </p:spPr>
          </p:cxnSp>
          <p:sp>
            <p:nvSpPr>
              <p:cNvPr id="104" name="TextBox 103">
                <a:extLst>
                  <a:ext uri="{FF2B5EF4-FFF2-40B4-BE49-F238E27FC236}">
                    <a16:creationId xmlns:a16="http://schemas.microsoft.com/office/drawing/2014/main" id="{A0074204-B78C-40C6-AB19-FB12655648A5}"/>
                  </a:ext>
                </a:extLst>
              </p:cNvPr>
              <p:cNvSpPr txBox="1"/>
              <p:nvPr/>
            </p:nvSpPr>
            <p:spPr>
              <a:xfrm>
                <a:off x="8333114" y="1594703"/>
                <a:ext cx="565105" cy="4000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entury Schoolbook" charset="0"/>
                    <a:ea typeface="Century Schoolbook" charset="0"/>
                    <a:cs typeface="Century Schoolbook" charset="0"/>
                  </a:rPr>
                  <a:t>FC</a:t>
                </a:r>
                <a:endParaRPr kumimoji="0" lang="en-US" sz="14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endParaRPr>
              </a:p>
            </p:txBody>
          </p:sp>
        </p:grpSp>
        <p:grpSp>
          <p:nvGrpSpPr>
            <p:cNvPr id="105" name="Group 104">
              <a:extLst>
                <a:ext uri="{FF2B5EF4-FFF2-40B4-BE49-F238E27FC236}">
                  <a16:creationId xmlns:a16="http://schemas.microsoft.com/office/drawing/2014/main" id="{F39B4DFB-98FF-4E6E-A06A-C997D0FE1D1B}"/>
                </a:ext>
              </a:extLst>
            </p:cNvPr>
            <p:cNvGrpSpPr/>
            <p:nvPr/>
          </p:nvGrpSpPr>
          <p:grpSpPr>
            <a:xfrm>
              <a:off x="9512016" y="1974577"/>
              <a:ext cx="2018817" cy="1295429"/>
              <a:chOff x="9512016" y="1974577"/>
              <a:chExt cx="2018817" cy="1295429"/>
            </a:xfrm>
          </p:grpSpPr>
          <p:cxnSp>
            <p:nvCxnSpPr>
              <p:cNvPr id="106" name="Straight Arrow Connector 105">
                <a:extLst>
                  <a:ext uri="{FF2B5EF4-FFF2-40B4-BE49-F238E27FC236}">
                    <a16:creationId xmlns:a16="http://schemas.microsoft.com/office/drawing/2014/main" id="{014BB3C8-8E04-461D-9AC7-3AC3B6DEFF73}"/>
                  </a:ext>
                </a:extLst>
              </p:cNvPr>
              <p:cNvCxnSpPr/>
              <p:nvPr/>
            </p:nvCxnSpPr>
            <p:spPr>
              <a:xfrm>
                <a:off x="9512016" y="2151177"/>
                <a:ext cx="725214" cy="0"/>
              </a:xfrm>
              <a:prstGeom prst="straightConnector1">
                <a:avLst/>
              </a:prstGeom>
              <a:noFill/>
              <a:ln w="6350" cap="flat" cmpd="sng" algn="ctr">
                <a:solidFill>
                  <a:sysClr val="windowText" lastClr="000000"/>
                </a:solidFill>
                <a:prstDash val="solid"/>
                <a:miter lim="800000"/>
                <a:tailEnd type="triangle" w="lg" len="lg"/>
              </a:ln>
              <a:effectLst/>
            </p:spPr>
          </p:cxnSp>
          <p:sp>
            <p:nvSpPr>
              <p:cNvPr id="107" name="Oval 106">
                <a:extLst>
                  <a:ext uri="{FF2B5EF4-FFF2-40B4-BE49-F238E27FC236}">
                    <a16:creationId xmlns:a16="http://schemas.microsoft.com/office/drawing/2014/main" id="{3727F18A-C910-4404-981C-DCFD9AB0E2B1}"/>
                  </a:ext>
                </a:extLst>
              </p:cNvPr>
              <p:cNvSpPr/>
              <p:nvPr/>
            </p:nvSpPr>
            <p:spPr>
              <a:xfrm>
                <a:off x="10453585" y="1974577"/>
                <a:ext cx="365760" cy="365760"/>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939C8CD1-9EAD-4AEF-8F7E-EE201BB9A04E}"/>
                  </a:ext>
                </a:extLst>
              </p:cNvPr>
              <p:cNvSpPr txBox="1"/>
              <p:nvPr/>
            </p:nvSpPr>
            <p:spPr>
              <a:xfrm>
                <a:off x="9761336" y="2509865"/>
                <a:ext cx="1769497" cy="76014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Math" charset="0"/>
                    <a:ea typeface="Cambria Math" charset="0"/>
                    <a:cs typeface="Cambria Math" charset="0"/>
                  </a:rPr>
                  <a:t>y</a:t>
                </a:r>
                <a:endParaRPr kumimoji="0" lang="en-US" sz="16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rPr>
                  <a:t> </a:t>
                </a:r>
                <a:r>
                  <a:rPr kumimoji="0" lang="en-US" sz="1600" b="0" i="0" u="none" strike="noStrike" kern="0" cap="none" spc="0" normalizeH="0" baseline="0" noProof="0" dirty="0" err="1">
                    <a:ln>
                      <a:noFill/>
                    </a:ln>
                    <a:solidFill>
                      <a:prstClr val="black"/>
                    </a:solidFill>
                    <a:effectLst/>
                    <a:uLnTx/>
                    <a:uFillTx/>
                    <a:latin typeface="Century Schoolbook" charset="0"/>
                    <a:ea typeface="Century Schoolbook" charset="0"/>
                    <a:cs typeface="Century Schoolbook" charset="0"/>
                  </a:rPr>
                  <a:t>softmax</a:t>
                </a:r>
                <a:r>
                  <a:rPr kumimoji="0" lang="en-US" sz="16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rPr>
                  <a:t>(10)</a:t>
                </a:r>
              </a:p>
            </p:txBody>
          </p:sp>
        </p:grpSp>
        <p:grpSp>
          <p:nvGrpSpPr>
            <p:cNvPr id="109" name="Group 108">
              <a:extLst>
                <a:ext uri="{FF2B5EF4-FFF2-40B4-BE49-F238E27FC236}">
                  <a16:creationId xmlns:a16="http://schemas.microsoft.com/office/drawing/2014/main" id="{AB0960F9-7E5C-4820-9228-33E1CB24D6D4}"/>
                </a:ext>
              </a:extLst>
            </p:cNvPr>
            <p:cNvGrpSpPr/>
            <p:nvPr/>
          </p:nvGrpSpPr>
          <p:grpSpPr>
            <a:xfrm>
              <a:off x="182880" y="3953150"/>
              <a:ext cx="1656475" cy="1979641"/>
              <a:chOff x="182880" y="3953150"/>
              <a:chExt cx="1656475" cy="1979641"/>
            </a:xfrm>
          </p:grpSpPr>
          <p:sp>
            <p:nvSpPr>
              <p:cNvPr id="110" name="Cube 109">
                <a:extLst>
                  <a:ext uri="{FF2B5EF4-FFF2-40B4-BE49-F238E27FC236}">
                    <a16:creationId xmlns:a16="http://schemas.microsoft.com/office/drawing/2014/main" id="{13DC1A37-8C32-4116-AA1B-D5A66D138CFF}"/>
                  </a:ext>
                </a:extLst>
              </p:cNvPr>
              <p:cNvSpPr/>
              <p:nvPr/>
            </p:nvSpPr>
            <p:spPr>
              <a:xfrm>
                <a:off x="283779" y="3953150"/>
                <a:ext cx="1492469" cy="1434454"/>
              </a:xfrm>
              <a:prstGeom prst="cube">
                <a:avLst>
                  <a:gd name="adj" fmla="val 375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9A262EEA-7FF9-410E-9BE1-361CD9D8B908}"/>
                      </a:ext>
                    </a:extLst>
                  </p:cNvPr>
                  <p:cNvSpPr txBox="1"/>
                  <p:nvPr/>
                </p:nvSpPr>
                <p:spPr>
                  <a:xfrm>
                    <a:off x="182880" y="5492709"/>
                    <a:ext cx="1656475"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14×14×3</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11" name="TextBox 110">
                    <a:extLst>
                      <a:ext uri="{FF2B5EF4-FFF2-40B4-BE49-F238E27FC236}">
                        <a16:creationId xmlns:a16="http://schemas.microsoft.com/office/drawing/2014/main" id="{9A262EEA-7FF9-410E-9BE1-361CD9D8B908}"/>
                      </a:ext>
                    </a:extLst>
                  </p:cNvPr>
                  <p:cNvSpPr txBox="1">
                    <a:spLocks noRot="1" noChangeAspect="1" noMove="1" noResize="1" noEditPoints="1" noAdjustHandles="1" noChangeArrowheads="1" noChangeShapeType="1" noTextEdit="1"/>
                  </p:cNvSpPr>
                  <p:nvPr/>
                </p:nvSpPr>
                <p:spPr>
                  <a:xfrm>
                    <a:off x="182880" y="5492709"/>
                    <a:ext cx="1656475" cy="440082"/>
                  </a:xfrm>
                  <a:prstGeom prst="rect">
                    <a:avLst/>
                  </a:prstGeom>
                  <a:blipFill>
                    <a:blip r:embed="rId8"/>
                    <a:stretch>
                      <a:fillRect/>
                    </a:stretch>
                  </a:blipFill>
                </p:spPr>
                <p:txBody>
                  <a:bodyPr/>
                  <a:lstStyle/>
                  <a:p>
                    <a:r>
                      <a:rPr lang="en-SE">
                        <a:noFill/>
                      </a:rPr>
                      <a:t> </a:t>
                    </a:r>
                  </a:p>
                </p:txBody>
              </p:sp>
            </mc:Fallback>
          </mc:AlternateContent>
        </p:grpSp>
        <p:grpSp>
          <p:nvGrpSpPr>
            <p:cNvPr id="112" name="Group 111">
              <a:extLst>
                <a:ext uri="{FF2B5EF4-FFF2-40B4-BE49-F238E27FC236}">
                  <a16:creationId xmlns:a16="http://schemas.microsoft.com/office/drawing/2014/main" id="{0BBFFBD3-4A25-47C4-8563-132EDE450374}"/>
                </a:ext>
              </a:extLst>
            </p:cNvPr>
            <p:cNvGrpSpPr/>
            <p:nvPr/>
          </p:nvGrpSpPr>
          <p:grpSpPr>
            <a:xfrm>
              <a:off x="2489901" y="3953150"/>
              <a:ext cx="1804421" cy="1979641"/>
              <a:chOff x="2489901" y="3953150"/>
              <a:chExt cx="1804421" cy="1979641"/>
            </a:xfrm>
          </p:grpSpPr>
          <p:sp>
            <p:nvSpPr>
              <p:cNvPr id="113" name="Cube 112">
                <a:extLst>
                  <a:ext uri="{FF2B5EF4-FFF2-40B4-BE49-F238E27FC236}">
                    <a16:creationId xmlns:a16="http://schemas.microsoft.com/office/drawing/2014/main" id="{F9EB0C08-5A56-4E9B-A891-39222AD044EF}"/>
                  </a:ext>
                </a:extLst>
              </p:cNvPr>
              <p:cNvSpPr/>
              <p:nvPr/>
            </p:nvSpPr>
            <p:spPr>
              <a:xfrm>
                <a:off x="2832537" y="3953150"/>
                <a:ext cx="1455684" cy="1434454"/>
              </a:xfrm>
              <a:prstGeom prst="cube">
                <a:avLst>
                  <a:gd name="adj" fmla="val 33059"/>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68BE07CC-F896-4387-A470-E3FFCC6D22A1}"/>
                      </a:ext>
                    </a:extLst>
                  </p:cNvPr>
                  <p:cNvSpPr txBox="1"/>
                  <p:nvPr/>
                </p:nvSpPr>
                <p:spPr>
                  <a:xfrm>
                    <a:off x="2489901" y="5492709"/>
                    <a:ext cx="1804421"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10×10×16</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14" name="TextBox 113">
                    <a:extLst>
                      <a:ext uri="{FF2B5EF4-FFF2-40B4-BE49-F238E27FC236}">
                        <a16:creationId xmlns:a16="http://schemas.microsoft.com/office/drawing/2014/main" id="{68BE07CC-F896-4387-A470-E3FFCC6D22A1}"/>
                      </a:ext>
                    </a:extLst>
                  </p:cNvPr>
                  <p:cNvSpPr txBox="1">
                    <a:spLocks noRot="1" noChangeAspect="1" noMove="1" noResize="1" noEditPoints="1" noAdjustHandles="1" noChangeArrowheads="1" noChangeShapeType="1" noTextEdit="1"/>
                  </p:cNvSpPr>
                  <p:nvPr/>
                </p:nvSpPr>
                <p:spPr>
                  <a:xfrm>
                    <a:off x="2489901" y="5492709"/>
                    <a:ext cx="1804421" cy="440082"/>
                  </a:xfrm>
                  <a:prstGeom prst="rect">
                    <a:avLst/>
                  </a:prstGeom>
                  <a:blipFill>
                    <a:blip r:embed="rId9"/>
                    <a:stretch>
                      <a:fillRect/>
                    </a:stretch>
                  </a:blipFill>
                </p:spPr>
                <p:txBody>
                  <a:bodyPr/>
                  <a:lstStyle/>
                  <a:p>
                    <a:r>
                      <a:rPr lang="en-SE">
                        <a:noFill/>
                      </a:rPr>
                      <a:t> </a:t>
                    </a:r>
                  </a:p>
                </p:txBody>
              </p:sp>
            </mc:Fallback>
          </mc:AlternateContent>
        </p:grpSp>
        <p:grpSp>
          <p:nvGrpSpPr>
            <p:cNvPr id="115" name="Group 114">
              <a:extLst>
                <a:ext uri="{FF2B5EF4-FFF2-40B4-BE49-F238E27FC236}">
                  <a16:creationId xmlns:a16="http://schemas.microsoft.com/office/drawing/2014/main" id="{DE4ED438-FB0A-4E23-B6A8-8AC365B49D46}"/>
                </a:ext>
              </a:extLst>
            </p:cNvPr>
            <p:cNvGrpSpPr/>
            <p:nvPr/>
          </p:nvGrpSpPr>
          <p:grpSpPr>
            <a:xfrm>
              <a:off x="5299933" y="4110804"/>
              <a:ext cx="1508533" cy="1821986"/>
              <a:chOff x="5299933" y="4110804"/>
              <a:chExt cx="1508533" cy="1821986"/>
            </a:xfrm>
          </p:grpSpPr>
          <p:sp>
            <p:nvSpPr>
              <p:cNvPr id="116" name="Cube 115">
                <a:extLst>
                  <a:ext uri="{FF2B5EF4-FFF2-40B4-BE49-F238E27FC236}">
                    <a16:creationId xmlns:a16="http://schemas.microsoft.com/office/drawing/2014/main" id="{98B0755F-A575-4603-8E35-748BB392D7E8}"/>
                  </a:ext>
                </a:extLst>
              </p:cNvPr>
              <p:cNvSpPr/>
              <p:nvPr/>
            </p:nvSpPr>
            <p:spPr>
              <a:xfrm>
                <a:off x="5360275" y="4110804"/>
                <a:ext cx="1282264" cy="1276799"/>
              </a:xfrm>
              <a:prstGeom prst="cube">
                <a:avLst>
                  <a:gd name="adj" fmla="val 38929"/>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F9BEABF5-FA91-49FC-ABBA-6C374F0B2B69}"/>
                      </a:ext>
                    </a:extLst>
                  </p:cNvPr>
                  <p:cNvSpPr txBox="1"/>
                  <p:nvPr/>
                </p:nvSpPr>
                <p:spPr>
                  <a:xfrm>
                    <a:off x="5299933" y="5492708"/>
                    <a:ext cx="1508533"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5×5×16</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17" name="TextBox 116">
                    <a:extLst>
                      <a:ext uri="{FF2B5EF4-FFF2-40B4-BE49-F238E27FC236}">
                        <a16:creationId xmlns:a16="http://schemas.microsoft.com/office/drawing/2014/main" id="{F9BEABF5-FA91-49FC-ABBA-6C374F0B2B69}"/>
                      </a:ext>
                    </a:extLst>
                  </p:cNvPr>
                  <p:cNvSpPr txBox="1">
                    <a:spLocks noRot="1" noChangeAspect="1" noMove="1" noResize="1" noEditPoints="1" noAdjustHandles="1" noChangeArrowheads="1" noChangeShapeType="1" noTextEdit="1"/>
                  </p:cNvSpPr>
                  <p:nvPr/>
                </p:nvSpPr>
                <p:spPr>
                  <a:xfrm>
                    <a:off x="5299933" y="5492708"/>
                    <a:ext cx="1508533" cy="440082"/>
                  </a:xfrm>
                  <a:prstGeom prst="rect">
                    <a:avLst/>
                  </a:prstGeom>
                  <a:blipFill>
                    <a:blip r:embed="rId10"/>
                    <a:stretch>
                      <a:fillRect/>
                    </a:stretch>
                  </a:blipFill>
                </p:spPr>
                <p:txBody>
                  <a:bodyPr/>
                  <a:lstStyle/>
                  <a:p>
                    <a:r>
                      <a:rPr lang="en-SE">
                        <a:noFill/>
                      </a:rPr>
                      <a:t> </a:t>
                    </a:r>
                  </a:p>
                </p:txBody>
              </p:sp>
            </mc:Fallback>
          </mc:AlternateContent>
        </p:grpSp>
        <p:grpSp>
          <p:nvGrpSpPr>
            <p:cNvPr id="118" name="Group 117">
              <a:extLst>
                <a:ext uri="{FF2B5EF4-FFF2-40B4-BE49-F238E27FC236}">
                  <a16:creationId xmlns:a16="http://schemas.microsoft.com/office/drawing/2014/main" id="{8FD9047A-4D56-4B3E-B1F3-F4F9F998D375}"/>
                </a:ext>
              </a:extLst>
            </p:cNvPr>
            <p:cNvGrpSpPr/>
            <p:nvPr/>
          </p:nvGrpSpPr>
          <p:grpSpPr>
            <a:xfrm>
              <a:off x="1842746" y="4746472"/>
              <a:ext cx="920866" cy="545185"/>
              <a:chOff x="1842746" y="4746472"/>
              <a:chExt cx="920866" cy="545185"/>
            </a:xfrm>
          </p:grpSpPr>
          <p:cxnSp>
            <p:nvCxnSpPr>
              <p:cNvPr id="119" name="Straight Arrow Connector 118">
                <a:extLst>
                  <a:ext uri="{FF2B5EF4-FFF2-40B4-BE49-F238E27FC236}">
                    <a16:creationId xmlns:a16="http://schemas.microsoft.com/office/drawing/2014/main" id="{8CBFA814-D837-4700-B38B-C6D203B86595}"/>
                  </a:ext>
                </a:extLst>
              </p:cNvPr>
              <p:cNvCxnSpPr/>
              <p:nvPr/>
            </p:nvCxnSpPr>
            <p:spPr>
              <a:xfrm>
                <a:off x="1870841" y="4746472"/>
                <a:ext cx="725214" cy="0"/>
              </a:xfrm>
              <a:prstGeom prst="straightConnector1">
                <a:avLst/>
              </a:prstGeom>
              <a:noFill/>
              <a:ln w="635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063FC84E-991C-4E42-9460-61BA0B1571E3}"/>
                      </a:ext>
                    </a:extLst>
                  </p:cNvPr>
                  <p:cNvSpPr txBox="1"/>
                  <p:nvPr/>
                </p:nvSpPr>
                <p:spPr>
                  <a:xfrm>
                    <a:off x="1842746" y="4851576"/>
                    <a:ext cx="920866" cy="4400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5×5</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20" name="TextBox 119">
                    <a:extLst>
                      <a:ext uri="{FF2B5EF4-FFF2-40B4-BE49-F238E27FC236}">
                        <a16:creationId xmlns:a16="http://schemas.microsoft.com/office/drawing/2014/main" id="{063FC84E-991C-4E42-9460-61BA0B1571E3}"/>
                      </a:ext>
                    </a:extLst>
                  </p:cNvPr>
                  <p:cNvSpPr txBox="1">
                    <a:spLocks noRot="1" noChangeAspect="1" noMove="1" noResize="1" noEditPoints="1" noAdjustHandles="1" noChangeArrowheads="1" noChangeShapeType="1" noTextEdit="1"/>
                  </p:cNvSpPr>
                  <p:nvPr/>
                </p:nvSpPr>
                <p:spPr>
                  <a:xfrm>
                    <a:off x="1842746" y="4851576"/>
                    <a:ext cx="920866" cy="440081"/>
                  </a:xfrm>
                  <a:prstGeom prst="rect">
                    <a:avLst/>
                  </a:prstGeom>
                  <a:blipFill>
                    <a:blip r:embed="rId11"/>
                    <a:stretch>
                      <a:fillRect/>
                    </a:stretch>
                  </a:blipFill>
                </p:spPr>
                <p:txBody>
                  <a:bodyPr/>
                  <a:lstStyle/>
                  <a:p>
                    <a:r>
                      <a:rPr lang="en-SE">
                        <a:noFill/>
                      </a:rPr>
                      <a:t> </a:t>
                    </a:r>
                  </a:p>
                </p:txBody>
              </p:sp>
            </mc:Fallback>
          </mc:AlternateContent>
        </p:grpSp>
        <p:grpSp>
          <p:nvGrpSpPr>
            <p:cNvPr id="121" name="Group 120">
              <a:extLst>
                <a:ext uri="{FF2B5EF4-FFF2-40B4-BE49-F238E27FC236}">
                  <a16:creationId xmlns:a16="http://schemas.microsoft.com/office/drawing/2014/main" id="{AA1CB9FD-05FB-437B-BA33-8FCD457948BE}"/>
                </a:ext>
              </a:extLst>
            </p:cNvPr>
            <p:cNvGrpSpPr/>
            <p:nvPr/>
          </p:nvGrpSpPr>
          <p:grpSpPr>
            <a:xfrm>
              <a:off x="4263470" y="4197065"/>
              <a:ext cx="1350670" cy="1094592"/>
              <a:chOff x="4263470" y="4197065"/>
              <a:chExt cx="1350670" cy="1094592"/>
            </a:xfrm>
          </p:grpSpPr>
          <p:cxnSp>
            <p:nvCxnSpPr>
              <p:cNvPr id="122" name="Straight Arrow Connector 121">
                <a:extLst>
                  <a:ext uri="{FF2B5EF4-FFF2-40B4-BE49-F238E27FC236}">
                    <a16:creationId xmlns:a16="http://schemas.microsoft.com/office/drawing/2014/main" id="{8117B841-71ED-44A9-B7B7-5948051954F2}"/>
                  </a:ext>
                </a:extLst>
              </p:cNvPr>
              <p:cNvCxnSpPr/>
              <p:nvPr/>
            </p:nvCxnSpPr>
            <p:spPr>
              <a:xfrm>
                <a:off x="4461641" y="4730706"/>
                <a:ext cx="725214" cy="0"/>
              </a:xfrm>
              <a:prstGeom prst="straightConnector1">
                <a:avLst/>
              </a:prstGeom>
              <a:noFill/>
              <a:ln w="635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C275979D-8304-429F-A208-82A2BF56DE2E}"/>
                      </a:ext>
                    </a:extLst>
                  </p:cNvPr>
                  <p:cNvSpPr txBox="1"/>
                  <p:nvPr/>
                </p:nvSpPr>
                <p:spPr>
                  <a:xfrm>
                    <a:off x="4412917" y="4851576"/>
                    <a:ext cx="904503" cy="44008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2×2</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23" name="TextBox 122">
                    <a:extLst>
                      <a:ext uri="{FF2B5EF4-FFF2-40B4-BE49-F238E27FC236}">
                        <a16:creationId xmlns:a16="http://schemas.microsoft.com/office/drawing/2014/main" id="{C275979D-8304-429F-A208-82A2BF56DE2E}"/>
                      </a:ext>
                    </a:extLst>
                  </p:cNvPr>
                  <p:cNvSpPr txBox="1">
                    <a:spLocks noRot="1" noChangeAspect="1" noMove="1" noResize="1" noEditPoints="1" noAdjustHandles="1" noChangeArrowheads="1" noChangeShapeType="1" noTextEdit="1"/>
                  </p:cNvSpPr>
                  <p:nvPr/>
                </p:nvSpPr>
                <p:spPr>
                  <a:xfrm>
                    <a:off x="4412917" y="4851576"/>
                    <a:ext cx="904503" cy="440081"/>
                  </a:xfrm>
                  <a:prstGeom prst="rect">
                    <a:avLst/>
                  </a:prstGeom>
                  <a:blipFill>
                    <a:blip r:embed="rId12"/>
                    <a:stretch>
                      <a:fillRect/>
                    </a:stretch>
                  </a:blipFill>
                </p:spPr>
                <p:txBody>
                  <a:bodyPr/>
                  <a:lstStyle/>
                  <a:p>
                    <a:r>
                      <a:rPr lang="en-SE">
                        <a:noFill/>
                      </a:rPr>
                      <a:t> </a:t>
                    </a:r>
                  </a:p>
                </p:txBody>
              </p:sp>
            </mc:Fallback>
          </mc:AlternateContent>
          <p:sp>
            <p:nvSpPr>
              <p:cNvPr id="124" name="TextBox 123">
                <a:extLst>
                  <a:ext uri="{FF2B5EF4-FFF2-40B4-BE49-F238E27FC236}">
                    <a16:creationId xmlns:a16="http://schemas.microsoft.com/office/drawing/2014/main" id="{336A598E-7982-4BEF-860F-FC4C7E936DB3}"/>
                  </a:ext>
                </a:extLst>
              </p:cNvPr>
              <p:cNvSpPr txBox="1"/>
              <p:nvPr/>
            </p:nvSpPr>
            <p:spPr>
              <a:xfrm>
                <a:off x="4263470" y="4197065"/>
                <a:ext cx="1350670" cy="360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entury Schoolbook" charset="0"/>
                    <a:ea typeface="Century Schoolbook" charset="0"/>
                    <a:cs typeface="Century Schoolbook" charset="0"/>
                  </a:rPr>
                  <a:t>MAX POOL</a:t>
                </a:r>
              </a:p>
            </p:txBody>
          </p:sp>
        </p:grpSp>
        <p:grpSp>
          <p:nvGrpSpPr>
            <p:cNvPr id="125" name="Group 124">
              <a:extLst>
                <a:ext uri="{FF2B5EF4-FFF2-40B4-BE49-F238E27FC236}">
                  <a16:creationId xmlns:a16="http://schemas.microsoft.com/office/drawing/2014/main" id="{7348AB2B-1F16-4167-BAC7-AE7B0518DF15}"/>
                </a:ext>
              </a:extLst>
            </p:cNvPr>
            <p:cNvGrpSpPr/>
            <p:nvPr/>
          </p:nvGrpSpPr>
          <p:grpSpPr>
            <a:xfrm>
              <a:off x="7204221" y="4441306"/>
              <a:ext cx="1656476" cy="1491483"/>
              <a:chOff x="7204221" y="4441306"/>
              <a:chExt cx="1656476" cy="1491483"/>
            </a:xfrm>
          </p:grpSpPr>
          <p:sp>
            <p:nvSpPr>
              <p:cNvPr id="126" name="Cube 125">
                <a:extLst>
                  <a:ext uri="{FF2B5EF4-FFF2-40B4-BE49-F238E27FC236}">
                    <a16:creationId xmlns:a16="http://schemas.microsoft.com/office/drawing/2014/main" id="{047611C2-8315-4225-8521-141EEFC4318A}"/>
                  </a:ext>
                </a:extLst>
              </p:cNvPr>
              <p:cNvSpPr/>
              <p:nvPr/>
            </p:nvSpPr>
            <p:spPr>
              <a:xfrm>
                <a:off x="7547764" y="4441306"/>
                <a:ext cx="858531" cy="820540"/>
              </a:xfrm>
              <a:prstGeom prst="cube">
                <a:avLst>
                  <a:gd name="adj" fmla="val 78784"/>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723AAA24-C507-47AE-BE2F-B388BC2876A7}"/>
                      </a:ext>
                    </a:extLst>
                  </p:cNvPr>
                  <p:cNvSpPr txBox="1"/>
                  <p:nvPr/>
                </p:nvSpPr>
                <p:spPr>
                  <a:xfrm>
                    <a:off x="7204221" y="5492707"/>
                    <a:ext cx="1656476"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1×1×</m:t>
                          </m:r>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rPr>
                            <m:t>12</m:t>
                          </m:r>
                          <m:r>
                            <a:rPr kumimoji="0" lang="en-US" sz="1600" b="0" i="1" u="none" strike="noStrike" kern="0" cap="none" spc="0" normalizeH="0" baseline="0" noProof="0" smtClean="0">
                              <a:ln>
                                <a:noFill/>
                              </a:ln>
                              <a:solidFill>
                                <a:prstClr val="black"/>
                              </a:solidFill>
                              <a:effectLst/>
                              <a:uLnTx/>
                              <a:uFillTx/>
                              <a:latin typeface="Cambria Math" charset="0"/>
                            </a:rPr>
                            <m:t>0</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27" name="TextBox 126">
                    <a:extLst>
                      <a:ext uri="{FF2B5EF4-FFF2-40B4-BE49-F238E27FC236}">
                        <a16:creationId xmlns:a16="http://schemas.microsoft.com/office/drawing/2014/main" id="{723AAA24-C507-47AE-BE2F-B388BC2876A7}"/>
                      </a:ext>
                    </a:extLst>
                  </p:cNvPr>
                  <p:cNvSpPr txBox="1">
                    <a:spLocks noRot="1" noChangeAspect="1" noMove="1" noResize="1" noEditPoints="1" noAdjustHandles="1" noChangeArrowheads="1" noChangeShapeType="1" noTextEdit="1"/>
                  </p:cNvSpPr>
                  <p:nvPr/>
                </p:nvSpPr>
                <p:spPr>
                  <a:xfrm>
                    <a:off x="7204221" y="5492707"/>
                    <a:ext cx="1656476" cy="440082"/>
                  </a:xfrm>
                  <a:prstGeom prst="rect">
                    <a:avLst/>
                  </a:prstGeom>
                  <a:blipFill>
                    <a:blip r:embed="rId13"/>
                    <a:stretch>
                      <a:fillRect/>
                    </a:stretch>
                  </a:blipFill>
                </p:spPr>
                <p:txBody>
                  <a:bodyPr/>
                  <a:lstStyle/>
                  <a:p>
                    <a:r>
                      <a:rPr lang="en-SE">
                        <a:noFill/>
                      </a:rPr>
                      <a:t> </a:t>
                    </a:r>
                  </a:p>
                </p:txBody>
              </p:sp>
            </mc:Fallback>
          </mc:AlternateContent>
        </p:grpSp>
        <p:grpSp>
          <p:nvGrpSpPr>
            <p:cNvPr id="128" name="Group 127">
              <a:extLst>
                <a:ext uri="{FF2B5EF4-FFF2-40B4-BE49-F238E27FC236}">
                  <a16:creationId xmlns:a16="http://schemas.microsoft.com/office/drawing/2014/main" id="{594F2054-14BF-4B72-A242-C970A1FF380B}"/>
                </a:ext>
              </a:extLst>
            </p:cNvPr>
            <p:cNvGrpSpPr/>
            <p:nvPr/>
          </p:nvGrpSpPr>
          <p:grpSpPr>
            <a:xfrm>
              <a:off x="8816830" y="4441306"/>
              <a:ext cx="1508533" cy="1491483"/>
              <a:chOff x="7204221" y="4441306"/>
              <a:chExt cx="1508533" cy="1491483"/>
            </a:xfrm>
          </p:grpSpPr>
          <p:sp>
            <p:nvSpPr>
              <p:cNvPr id="129" name="Cube 128">
                <a:extLst>
                  <a:ext uri="{FF2B5EF4-FFF2-40B4-BE49-F238E27FC236}">
                    <a16:creationId xmlns:a16="http://schemas.microsoft.com/office/drawing/2014/main" id="{38D0A1D7-A0E5-476A-A1D7-7759822D6866}"/>
                  </a:ext>
                </a:extLst>
              </p:cNvPr>
              <p:cNvSpPr/>
              <p:nvPr/>
            </p:nvSpPr>
            <p:spPr>
              <a:xfrm>
                <a:off x="7547764" y="4441306"/>
                <a:ext cx="858531" cy="820540"/>
              </a:xfrm>
              <a:prstGeom prst="cube">
                <a:avLst>
                  <a:gd name="adj" fmla="val 78784"/>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EE925F34-D982-4103-8125-62221B13DE82}"/>
                      </a:ext>
                    </a:extLst>
                  </p:cNvPr>
                  <p:cNvSpPr txBox="1"/>
                  <p:nvPr/>
                </p:nvSpPr>
                <p:spPr>
                  <a:xfrm>
                    <a:off x="7204221" y="5492707"/>
                    <a:ext cx="1508533"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1×1×</m:t>
                          </m:r>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rPr>
                            <m:t>84</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30" name="TextBox 129">
                    <a:extLst>
                      <a:ext uri="{FF2B5EF4-FFF2-40B4-BE49-F238E27FC236}">
                        <a16:creationId xmlns:a16="http://schemas.microsoft.com/office/drawing/2014/main" id="{EE925F34-D982-4103-8125-62221B13DE82}"/>
                      </a:ext>
                    </a:extLst>
                  </p:cNvPr>
                  <p:cNvSpPr txBox="1">
                    <a:spLocks noRot="1" noChangeAspect="1" noMove="1" noResize="1" noEditPoints="1" noAdjustHandles="1" noChangeArrowheads="1" noChangeShapeType="1" noTextEdit="1"/>
                  </p:cNvSpPr>
                  <p:nvPr/>
                </p:nvSpPr>
                <p:spPr>
                  <a:xfrm>
                    <a:off x="7204221" y="5492707"/>
                    <a:ext cx="1508533" cy="440082"/>
                  </a:xfrm>
                  <a:prstGeom prst="rect">
                    <a:avLst/>
                  </a:prstGeom>
                  <a:blipFill>
                    <a:blip r:embed="rId14"/>
                    <a:stretch>
                      <a:fillRect/>
                    </a:stretch>
                  </a:blipFill>
                </p:spPr>
                <p:txBody>
                  <a:bodyPr/>
                  <a:lstStyle/>
                  <a:p>
                    <a:r>
                      <a:rPr lang="en-SE">
                        <a:noFill/>
                      </a:rPr>
                      <a:t> </a:t>
                    </a:r>
                  </a:p>
                </p:txBody>
              </p:sp>
            </mc:Fallback>
          </mc:AlternateContent>
        </p:grpSp>
        <p:grpSp>
          <p:nvGrpSpPr>
            <p:cNvPr id="131" name="Group 130">
              <a:extLst>
                <a:ext uri="{FF2B5EF4-FFF2-40B4-BE49-F238E27FC236}">
                  <a16:creationId xmlns:a16="http://schemas.microsoft.com/office/drawing/2014/main" id="{CF69D091-24D0-4640-A9B6-0AD9F16FDB84}"/>
                </a:ext>
              </a:extLst>
            </p:cNvPr>
            <p:cNvGrpSpPr/>
            <p:nvPr/>
          </p:nvGrpSpPr>
          <p:grpSpPr>
            <a:xfrm>
              <a:off x="10138664" y="4611439"/>
              <a:ext cx="1796083" cy="1321938"/>
              <a:chOff x="10138664" y="4611439"/>
              <a:chExt cx="1796083" cy="1321938"/>
            </a:xfrm>
          </p:grpSpPr>
          <p:cxnSp>
            <p:nvCxnSpPr>
              <p:cNvPr id="132" name="Straight Arrow Connector 131">
                <a:extLst>
                  <a:ext uri="{FF2B5EF4-FFF2-40B4-BE49-F238E27FC236}">
                    <a16:creationId xmlns:a16="http://schemas.microsoft.com/office/drawing/2014/main" id="{F9ECD5BB-702C-4E78-94BB-0A4D54F74FF1}"/>
                  </a:ext>
                </a:extLst>
              </p:cNvPr>
              <p:cNvCxnSpPr/>
              <p:nvPr/>
            </p:nvCxnSpPr>
            <p:spPr>
              <a:xfrm>
                <a:off x="10138664" y="4779693"/>
                <a:ext cx="725214" cy="0"/>
              </a:xfrm>
              <a:prstGeom prst="straightConnector1">
                <a:avLst/>
              </a:prstGeom>
              <a:noFill/>
              <a:ln w="6350" cap="flat" cmpd="sng" algn="ctr">
                <a:solidFill>
                  <a:sysClr val="windowText" lastClr="000000"/>
                </a:solidFill>
                <a:prstDash val="solid"/>
                <a:miter lim="800000"/>
                <a:tailEnd type="triangle" w="lg" len="lg"/>
              </a:ln>
              <a:effectLst/>
            </p:spPr>
          </p:cxnSp>
          <p:sp>
            <p:nvSpPr>
              <p:cNvPr id="133" name="Cube 132">
                <a:extLst>
                  <a:ext uri="{FF2B5EF4-FFF2-40B4-BE49-F238E27FC236}">
                    <a16:creationId xmlns:a16="http://schemas.microsoft.com/office/drawing/2014/main" id="{0793D114-9457-4A0E-A8D0-62D12EC42180}"/>
                  </a:ext>
                </a:extLst>
              </p:cNvPr>
              <p:cNvSpPr/>
              <p:nvPr/>
            </p:nvSpPr>
            <p:spPr>
              <a:xfrm>
                <a:off x="10983638" y="4611439"/>
                <a:ext cx="504073" cy="480273"/>
              </a:xfrm>
              <a:prstGeom prst="cube">
                <a:avLst>
                  <a:gd name="adj" fmla="val 64257"/>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017BB34E-C8F9-4947-8CD2-9D4B3A005000}"/>
                      </a:ext>
                    </a:extLst>
                  </p:cNvPr>
                  <p:cNvSpPr txBox="1"/>
                  <p:nvPr/>
                </p:nvSpPr>
                <p:spPr>
                  <a:xfrm>
                    <a:off x="10426215" y="5493295"/>
                    <a:ext cx="1508532"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1×1×</m:t>
                          </m:r>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rPr>
                            <m:t>10</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34" name="TextBox 133">
                    <a:extLst>
                      <a:ext uri="{FF2B5EF4-FFF2-40B4-BE49-F238E27FC236}">
                        <a16:creationId xmlns:a16="http://schemas.microsoft.com/office/drawing/2014/main" id="{017BB34E-C8F9-4947-8CD2-9D4B3A005000}"/>
                      </a:ext>
                    </a:extLst>
                  </p:cNvPr>
                  <p:cNvSpPr txBox="1">
                    <a:spLocks noRot="1" noChangeAspect="1" noMove="1" noResize="1" noEditPoints="1" noAdjustHandles="1" noChangeArrowheads="1" noChangeShapeType="1" noTextEdit="1"/>
                  </p:cNvSpPr>
                  <p:nvPr/>
                </p:nvSpPr>
                <p:spPr>
                  <a:xfrm>
                    <a:off x="10426215" y="5493295"/>
                    <a:ext cx="1508532" cy="440082"/>
                  </a:xfrm>
                  <a:prstGeom prst="rect">
                    <a:avLst/>
                  </a:prstGeom>
                  <a:blipFill>
                    <a:blip r:embed="rId15"/>
                    <a:stretch>
                      <a:fillRect/>
                    </a:stretch>
                  </a:blipFill>
                </p:spPr>
                <p:txBody>
                  <a:bodyPr/>
                  <a:lstStyle/>
                  <a:p>
                    <a:r>
                      <a:rPr lang="en-SE">
                        <a:noFill/>
                      </a:rPr>
                      <a:t> </a:t>
                    </a:r>
                  </a:p>
                </p:txBody>
              </p:sp>
            </mc:Fallback>
          </mc:AlternateContent>
        </p:grpSp>
        <p:grpSp>
          <p:nvGrpSpPr>
            <p:cNvPr id="135" name="Group 134">
              <a:extLst>
                <a:ext uri="{FF2B5EF4-FFF2-40B4-BE49-F238E27FC236}">
                  <a16:creationId xmlns:a16="http://schemas.microsoft.com/office/drawing/2014/main" id="{673C227E-A81C-4AE4-A7FA-4350BCAE001D}"/>
                </a:ext>
              </a:extLst>
            </p:cNvPr>
            <p:cNvGrpSpPr/>
            <p:nvPr/>
          </p:nvGrpSpPr>
          <p:grpSpPr>
            <a:xfrm>
              <a:off x="6642539" y="4237194"/>
              <a:ext cx="975009" cy="1070437"/>
              <a:chOff x="6642539" y="4237194"/>
              <a:chExt cx="975009" cy="1070437"/>
            </a:xfrm>
          </p:grpSpPr>
          <p:cxnSp>
            <p:nvCxnSpPr>
              <p:cNvPr id="136" name="Straight Arrow Connector 135">
                <a:extLst>
                  <a:ext uri="{FF2B5EF4-FFF2-40B4-BE49-F238E27FC236}">
                    <a16:creationId xmlns:a16="http://schemas.microsoft.com/office/drawing/2014/main" id="{98018DD0-2834-4FF2-8969-E68A965CB7B1}"/>
                  </a:ext>
                </a:extLst>
              </p:cNvPr>
              <p:cNvCxnSpPr/>
              <p:nvPr/>
            </p:nvCxnSpPr>
            <p:spPr>
              <a:xfrm>
                <a:off x="6800193" y="4774214"/>
                <a:ext cx="725214" cy="0"/>
              </a:xfrm>
              <a:prstGeom prst="straightConnector1">
                <a:avLst/>
              </a:prstGeom>
              <a:noFill/>
              <a:ln w="6350" cap="flat" cmpd="sng" algn="ctr">
                <a:solidFill>
                  <a:sysClr val="windowText" lastClr="000000"/>
                </a:solidFill>
                <a:prstDash val="solid"/>
                <a:miter lim="800000"/>
                <a:tailEnd type="triangle" w="lg" len="lg"/>
              </a:ln>
              <a:effectLst/>
            </p:spPr>
          </p:cxnSp>
          <p:sp>
            <p:nvSpPr>
              <p:cNvPr id="137" name="TextBox 136">
                <a:extLst>
                  <a:ext uri="{FF2B5EF4-FFF2-40B4-BE49-F238E27FC236}">
                    <a16:creationId xmlns:a16="http://schemas.microsoft.com/office/drawing/2014/main" id="{40136149-FDEC-48B2-AFA5-9A2EDA20F12C}"/>
                  </a:ext>
                </a:extLst>
              </p:cNvPr>
              <p:cNvSpPr txBox="1"/>
              <p:nvPr/>
            </p:nvSpPr>
            <p:spPr>
              <a:xfrm>
                <a:off x="6928601" y="4237194"/>
                <a:ext cx="240129" cy="4000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endParaRPr>
              </a:p>
            </p:txBody>
          </p:sp>
          <mc:AlternateContent xmlns:mc="http://schemas.openxmlformats.org/markup-compatibility/2006" xmlns:a14="http://schemas.microsoft.com/office/drawing/2010/main">
            <mc:Choice Requires="a14">
              <p:sp>
                <p:nvSpPr>
                  <p:cNvPr id="138" name="Rectangle 137">
                    <a:extLst>
                      <a:ext uri="{FF2B5EF4-FFF2-40B4-BE49-F238E27FC236}">
                        <a16:creationId xmlns:a16="http://schemas.microsoft.com/office/drawing/2014/main" id="{718523F6-7A0A-458C-8DA1-EB28481DF0CB}"/>
                      </a:ext>
                    </a:extLst>
                  </p:cNvPr>
                  <p:cNvSpPr/>
                  <p:nvPr/>
                </p:nvSpPr>
                <p:spPr>
                  <a:xfrm>
                    <a:off x="6642539" y="4867549"/>
                    <a:ext cx="975009" cy="44008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5×5 </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38" name="Rectangle 137">
                    <a:extLst>
                      <a:ext uri="{FF2B5EF4-FFF2-40B4-BE49-F238E27FC236}">
                        <a16:creationId xmlns:a16="http://schemas.microsoft.com/office/drawing/2014/main" id="{718523F6-7A0A-458C-8DA1-EB28481DF0CB}"/>
                      </a:ext>
                    </a:extLst>
                  </p:cNvPr>
                  <p:cNvSpPr>
                    <a:spLocks noRot="1" noChangeAspect="1" noMove="1" noResize="1" noEditPoints="1" noAdjustHandles="1" noChangeArrowheads="1" noChangeShapeType="1" noTextEdit="1"/>
                  </p:cNvSpPr>
                  <p:nvPr/>
                </p:nvSpPr>
                <p:spPr>
                  <a:xfrm>
                    <a:off x="6642539" y="4867549"/>
                    <a:ext cx="975009" cy="440082"/>
                  </a:xfrm>
                  <a:prstGeom prst="rect">
                    <a:avLst/>
                  </a:prstGeom>
                  <a:blipFill>
                    <a:blip r:embed="rId16"/>
                    <a:stretch>
                      <a:fillRect/>
                    </a:stretch>
                  </a:blipFill>
                </p:spPr>
                <p:txBody>
                  <a:bodyPr/>
                  <a:lstStyle/>
                  <a:p>
                    <a:r>
                      <a:rPr lang="en-SE">
                        <a:noFill/>
                      </a:rPr>
                      <a:t> </a:t>
                    </a:r>
                  </a:p>
                </p:txBody>
              </p:sp>
            </mc:Fallback>
          </mc:AlternateContent>
        </p:grpSp>
        <p:grpSp>
          <p:nvGrpSpPr>
            <p:cNvPr id="139" name="Group 138">
              <a:extLst>
                <a:ext uri="{FF2B5EF4-FFF2-40B4-BE49-F238E27FC236}">
                  <a16:creationId xmlns:a16="http://schemas.microsoft.com/office/drawing/2014/main" id="{B324E5F0-01D4-47AD-A4C9-492EF566740C}"/>
                </a:ext>
              </a:extLst>
            </p:cNvPr>
            <p:cNvGrpSpPr/>
            <p:nvPr/>
          </p:nvGrpSpPr>
          <p:grpSpPr>
            <a:xfrm>
              <a:off x="8325987" y="4237194"/>
              <a:ext cx="945281" cy="1063450"/>
              <a:chOff x="8325987" y="4237194"/>
              <a:chExt cx="945281" cy="1063450"/>
            </a:xfrm>
          </p:grpSpPr>
          <p:cxnSp>
            <p:nvCxnSpPr>
              <p:cNvPr id="140" name="Straight Arrow Connector 139">
                <a:extLst>
                  <a:ext uri="{FF2B5EF4-FFF2-40B4-BE49-F238E27FC236}">
                    <a16:creationId xmlns:a16="http://schemas.microsoft.com/office/drawing/2014/main" id="{7EEE42C3-248A-47F4-84A1-0438E0386239}"/>
                  </a:ext>
                </a:extLst>
              </p:cNvPr>
              <p:cNvCxnSpPr/>
              <p:nvPr/>
            </p:nvCxnSpPr>
            <p:spPr>
              <a:xfrm>
                <a:off x="8451934" y="4774214"/>
                <a:ext cx="725214" cy="0"/>
              </a:xfrm>
              <a:prstGeom prst="straightConnector1">
                <a:avLst/>
              </a:prstGeom>
              <a:noFill/>
              <a:ln w="6350" cap="flat" cmpd="sng" algn="ctr">
                <a:solidFill>
                  <a:sysClr val="windowText" lastClr="000000"/>
                </a:solidFill>
                <a:prstDash val="solid"/>
                <a:miter lim="800000"/>
                <a:tailEnd type="triangle" w="lg" len="lg"/>
              </a:ln>
              <a:effectLst/>
            </p:spPr>
          </p:cxnSp>
          <p:sp>
            <p:nvSpPr>
              <p:cNvPr id="141" name="TextBox 140">
                <a:extLst>
                  <a:ext uri="{FF2B5EF4-FFF2-40B4-BE49-F238E27FC236}">
                    <a16:creationId xmlns:a16="http://schemas.microsoft.com/office/drawing/2014/main" id="{5B2C0EC1-A96E-4AC5-9E22-B696C5A87C30}"/>
                  </a:ext>
                </a:extLst>
              </p:cNvPr>
              <p:cNvSpPr txBox="1"/>
              <p:nvPr/>
            </p:nvSpPr>
            <p:spPr>
              <a:xfrm>
                <a:off x="8580342" y="4237194"/>
                <a:ext cx="240129" cy="4000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entury Schoolbook" charset="0"/>
                  <a:ea typeface="Century Schoolbook" charset="0"/>
                  <a:cs typeface="Century Schoolbook" charset="0"/>
                </a:endParaRPr>
              </a:p>
            </p:txBody>
          </p:sp>
          <mc:AlternateContent xmlns:mc="http://schemas.openxmlformats.org/markup-compatibility/2006" xmlns:a14="http://schemas.microsoft.com/office/drawing/2010/main">
            <mc:Choice Requires="a14">
              <p:sp>
                <p:nvSpPr>
                  <p:cNvPr id="142" name="Rectangle 141">
                    <a:extLst>
                      <a:ext uri="{FF2B5EF4-FFF2-40B4-BE49-F238E27FC236}">
                        <a16:creationId xmlns:a16="http://schemas.microsoft.com/office/drawing/2014/main" id="{4A680E4F-4F3D-4F98-8EF9-541F405336B2}"/>
                      </a:ext>
                    </a:extLst>
                  </p:cNvPr>
                  <p:cNvSpPr/>
                  <p:nvPr/>
                </p:nvSpPr>
                <p:spPr>
                  <a:xfrm>
                    <a:off x="8325987" y="4860563"/>
                    <a:ext cx="945281" cy="44008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charset="0"/>
                            </a:rPr>
                            <m:t>1×1 </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42" name="Rectangle 141">
                    <a:extLst>
                      <a:ext uri="{FF2B5EF4-FFF2-40B4-BE49-F238E27FC236}">
                        <a16:creationId xmlns:a16="http://schemas.microsoft.com/office/drawing/2014/main" id="{4A680E4F-4F3D-4F98-8EF9-541F405336B2}"/>
                      </a:ext>
                    </a:extLst>
                  </p:cNvPr>
                  <p:cNvSpPr>
                    <a:spLocks noRot="1" noChangeAspect="1" noMove="1" noResize="1" noEditPoints="1" noAdjustHandles="1" noChangeArrowheads="1" noChangeShapeType="1" noTextEdit="1"/>
                  </p:cNvSpPr>
                  <p:nvPr/>
                </p:nvSpPr>
                <p:spPr>
                  <a:xfrm>
                    <a:off x="8325987" y="4860563"/>
                    <a:ext cx="945281" cy="440081"/>
                  </a:xfrm>
                  <a:prstGeom prst="rect">
                    <a:avLst/>
                  </a:prstGeom>
                  <a:blipFill>
                    <a:blip r:embed="rId17"/>
                    <a:stretch>
                      <a:fillRect/>
                    </a:stretch>
                  </a:blipFill>
                </p:spPr>
                <p:txBody>
                  <a:bodyPr/>
                  <a:lstStyle/>
                  <a:p>
                    <a:r>
                      <a:rPr lang="en-SE">
                        <a:noFill/>
                      </a:rPr>
                      <a:t> </a:t>
                    </a:r>
                  </a:p>
                </p:txBody>
              </p:sp>
            </mc:Fallback>
          </mc:AlternateContent>
        </p:grpSp>
        <p:grpSp>
          <p:nvGrpSpPr>
            <p:cNvPr id="143" name="Group 142">
              <a:extLst>
                <a:ext uri="{FF2B5EF4-FFF2-40B4-BE49-F238E27FC236}">
                  <a16:creationId xmlns:a16="http://schemas.microsoft.com/office/drawing/2014/main" id="{35BD9AC9-96C6-48D9-A714-D97D59F54E5B}"/>
                </a:ext>
              </a:extLst>
            </p:cNvPr>
            <p:cNvGrpSpPr/>
            <p:nvPr/>
          </p:nvGrpSpPr>
          <p:grpSpPr>
            <a:xfrm>
              <a:off x="7537675" y="1560994"/>
              <a:ext cx="744306" cy="1769434"/>
              <a:chOff x="7641842" y="1560994"/>
              <a:chExt cx="744306" cy="1769434"/>
            </a:xfrm>
          </p:grpSpPr>
          <p:grpSp>
            <p:nvGrpSpPr>
              <p:cNvPr id="144" name="Group 143">
                <a:extLst>
                  <a:ext uri="{FF2B5EF4-FFF2-40B4-BE49-F238E27FC236}">
                    <a16:creationId xmlns:a16="http://schemas.microsoft.com/office/drawing/2014/main" id="{09207F7C-A1A7-4477-B698-2747E3786F37}"/>
                  </a:ext>
                </a:extLst>
              </p:cNvPr>
              <p:cNvGrpSpPr/>
              <p:nvPr/>
            </p:nvGrpSpPr>
            <p:grpSpPr>
              <a:xfrm>
                <a:off x="7641842" y="1560994"/>
                <a:ext cx="744306" cy="1769434"/>
                <a:chOff x="7641842" y="1560994"/>
                <a:chExt cx="744306" cy="1769434"/>
              </a:xfrm>
            </p:grpSpPr>
            <p:sp>
              <p:nvSpPr>
                <p:cNvPr id="149" name="Rectangle 148">
                  <a:extLst>
                    <a:ext uri="{FF2B5EF4-FFF2-40B4-BE49-F238E27FC236}">
                      <a16:creationId xmlns:a16="http://schemas.microsoft.com/office/drawing/2014/main" id="{06F9A8E4-F701-4988-85EF-B8B8154EAD4F}"/>
                    </a:ext>
                  </a:extLst>
                </p:cNvPr>
                <p:cNvSpPr/>
                <p:nvPr/>
              </p:nvSpPr>
              <p:spPr>
                <a:xfrm>
                  <a:off x="7824629" y="1560994"/>
                  <a:ext cx="304800" cy="1276799"/>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88677C7C-54CA-4E34-9CD1-2B96CA3BC7E2}"/>
                        </a:ext>
                      </a:extLst>
                    </p:cNvPr>
                    <p:cNvSpPr txBox="1"/>
                    <p:nvPr/>
                  </p:nvSpPr>
                  <p:spPr>
                    <a:xfrm>
                      <a:off x="7641842" y="2890346"/>
                      <a:ext cx="744306"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rPr>
                              <m:t>12</m:t>
                            </m:r>
                            <m:r>
                              <a:rPr kumimoji="0" lang="en-US" sz="1600" b="0" i="1" u="none" strike="noStrike" kern="0" cap="none" spc="0" normalizeH="0" baseline="0" noProof="0" smtClean="0">
                                <a:ln>
                                  <a:noFill/>
                                </a:ln>
                                <a:solidFill>
                                  <a:prstClr val="black"/>
                                </a:solidFill>
                                <a:effectLst/>
                                <a:uLnTx/>
                                <a:uFillTx/>
                                <a:latin typeface="Cambria Math" charset="0"/>
                              </a:rPr>
                              <m:t>0</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50" name="TextBox 149">
                      <a:extLst>
                        <a:ext uri="{FF2B5EF4-FFF2-40B4-BE49-F238E27FC236}">
                          <a16:creationId xmlns:a16="http://schemas.microsoft.com/office/drawing/2014/main" id="{88677C7C-54CA-4E34-9CD1-2B96CA3BC7E2}"/>
                        </a:ext>
                      </a:extLst>
                    </p:cNvPr>
                    <p:cNvSpPr txBox="1">
                      <a:spLocks noRot="1" noChangeAspect="1" noMove="1" noResize="1" noEditPoints="1" noAdjustHandles="1" noChangeArrowheads="1" noChangeShapeType="1" noTextEdit="1"/>
                    </p:cNvSpPr>
                    <p:nvPr/>
                  </p:nvSpPr>
                  <p:spPr>
                    <a:xfrm>
                      <a:off x="7641842" y="2890346"/>
                      <a:ext cx="744306" cy="440082"/>
                    </a:xfrm>
                    <a:prstGeom prst="rect">
                      <a:avLst/>
                    </a:prstGeom>
                    <a:blipFill>
                      <a:blip r:embed="rId18"/>
                      <a:stretch>
                        <a:fillRect/>
                      </a:stretch>
                    </a:blipFill>
                  </p:spPr>
                  <p:txBody>
                    <a:bodyPr/>
                    <a:lstStyle/>
                    <a:p>
                      <a:r>
                        <a:rPr lang="en-SE">
                          <a:noFill/>
                        </a:rPr>
                        <a:t> </a:t>
                      </a:r>
                    </a:p>
                  </p:txBody>
                </p:sp>
              </mc:Fallback>
            </mc:AlternateContent>
          </p:grpSp>
          <p:sp>
            <p:nvSpPr>
              <p:cNvPr id="145" name="Oval 144">
                <a:extLst>
                  <a:ext uri="{FF2B5EF4-FFF2-40B4-BE49-F238E27FC236}">
                    <a16:creationId xmlns:a16="http://schemas.microsoft.com/office/drawing/2014/main" id="{2EC94C7F-8EE2-48F1-91DC-EC12A9E9B8C0}"/>
                  </a:ext>
                </a:extLst>
              </p:cNvPr>
              <p:cNvSpPr/>
              <p:nvPr/>
            </p:nvSpPr>
            <p:spPr>
              <a:xfrm>
                <a:off x="7842790" y="1594703"/>
                <a:ext cx="278812" cy="275376"/>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9F066DA1-1FF5-4E24-AB3F-C831BEEEA852}"/>
                  </a:ext>
                </a:extLst>
              </p:cNvPr>
              <p:cNvSpPr/>
              <p:nvPr/>
            </p:nvSpPr>
            <p:spPr>
              <a:xfrm>
                <a:off x="7837947" y="1922630"/>
                <a:ext cx="278812" cy="275376"/>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27C01D48-3505-40B1-B762-0BF06FA0C08C}"/>
                  </a:ext>
                </a:extLst>
              </p:cNvPr>
              <p:cNvSpPr/>
              <p:nvPr/>
            </p:nvSpPr>
            <p:spPr>
              <a:xfrm>
                <a:off x="7837623" y="2537825"/>
                <a:ext cx="278812" cy="275376"/>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7D6BCCB1-87DC-4095-8291-E222E02676DE}"/>
                      </a:ext>
                    </a:extLst>
                  </p:cNvPr>
                  <p:cNvSpPr txBox="1"/>
                  <p:nvPr/>
                </p:nvSpPr>
                <p:spPr>
                  <a:xfrm>
                    <a:off x="7914059" y="2240900"/>
                    <a:ext cx="125023" cy="28005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charset="0"/>
                              <a:ea typeface="Cambria Math" charset="0"/>
                              <a:cs typeface="Cambria Math" charset="0"/>
                            </a:rPr>
                            <m:t>⋮</m:t>
                          </m:r>
                        </m:oMath>
                      </m:oMathPara>
                    </a14:m>
                    <a:endParaRPr kumimoji="0" lang="en-US" sz="14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48" name="TextBox 147">
                    <a:extLst>
                      <a:ext uri="{FF2B5EF4-FFF2-40B4-BE49-F238E27FC236}">
                        <a16:creationId xmlns:a16="http://schemas.microsoft.com/office/drawing/2014/main" id="{7D6BCCB1-87DC-4095-8291-E222E02676DE}"/>
                      </a:ext>
                    </a:extLst>
                  </p:cNvPr>
                  <p:cNvSpPr txBox="1">
                    <a:spLocks noRot="1" noChangeAspect="1" noMove="1" noResize="1" noEditPoints="1" noAdjustHandles="1" noChangeArrowheads="1" noChangeShapeType="1" noTextEdit="1"/>
                  </p:cNvSpPr>
                  <p:nvPr/>
                </p:nvSpPr>
                <p:spPr>
                  <a:xfrm>
                    <a:off x="7914059" y="2240900"/>
                    <a:ext cx="125023" cy="280053"/>
                  </a:xfrm>
                  <a:prstGeom prst="rect">
                    <a:avLst/>
                  </a:prstGeom>
                  <a:blipFill>
                    <a:blip r:embed="rId19"/>
                    <a:stretch>
                      <a:fillRect l="-53333" r="-46667" b="-5556"/>
                    </a:stretch>
                  </a:blipFill>
                </p:spPr>
                <p:txBody>
                  <a:bodyPr/>
                  <a:lstStyle/>
                  <a:p>
                    <a:r>
                      <a:rPr lang="en-SE">
                        <a:noFill/>
                      </a:rPr>
                      <a:t> </a:t>
                    </a:r>
                  </a:p>
                </p:txBody>
              </p:sp>
            </mc:Fallback>
          </mc:AlternateContent>
        </p:grpSp>
        <p:grpSp>
          <p:nvGrpSpPr>
            <p:cNvPr id="151" name="Group 150">
              <a:extLst>
                <a:ext uri="{FF2B5EF4-FFF2-40B4-BE49-F238E27FC236}">
                  <a16:creationId xmlns:a16="http://schemas.microsoft.com/office/drawing/2014/main" id="{06546DA1-00B9-4F5A-94ED-FECB7A4565E4}"/>
                </a:ext>
              </a:extLst>
            </p:cNvPr>
            <p:cNvGrpSpPr/>
            <p:nvPr/>
          </p:nvGrpSpPr>
          <p:grpSpPr>
            <a:xfrm>
              <a:off x="8865557" y="1554901"/>
              <a:ext cx="596361" cy="1769434"/>
              <a:chOff x="7641842" y="1560994"/>
              <a:chExt cx="596361" cy="1769434"/>
            </a:xfrm>
          </p:grpSpPr>
          <p:grpSp>
            <p:nvGrpSpPr>
              <p:cNvPr id="152" name="Group 151">
                <a:extLst>
                  <a:ext uri="{FF2B5EF4-FFF2-40B4-BE49-F238E27FC236}">
                    <a16:creationId xmlns:a16="http://schemas.microsoft.com/office/drawing/2014/main" id="{8D728C10-CF03-4BCC-812E-32DB63A6A3C9}"/>
                  </a:ext>
                </a:extLst>
              </p:cNvPr>
              <p:cNvGrpSpPr/>
              <p:nvPr/>
            </p:nvGrpSpPr>
            <p:grpSpPr>
              <a:xfrm>
                <a:off x="7641842" y="1560994"/>
                <a:ext cx="596361" cy="1769434"/>
                <a:chOff x="7641842" y="1560994"/>
                <a:chExt cx="596361" cy="1769434"/>
              </a:xfrm>
            </p:grpSpPr>
            <p:sp>
              <p:nvSpPr>
                <p:cNvPr id="157" name="Rectangle 156">
                  <a:extLst>
                    <a:ext uri="{FF2B5EF4-FFF2-40B4-BE49-F238E27FC236}">
                      <a16:creationId xmlns:a16="http://schemas.microsoft.com/office/drawing/2014/main" id="{DB1FC0E6-0739-47F4-B7D7-403BF88CEAF7}"/>
                    </a:ext>
                  </a:extLst>
                </p:cNvPr>
                <p:cNvSpPr/>
                <p:nvPr/>
              </p:nvSpPr>
              <p:spPr>
                <a:xfrm>
                  <a:off x="7824629" y="1560994"/>
                  <a:ext cx="304800" cy="1276799"/>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4DFDE548-1C65-4C35-AC8A-936724A5FEC7}"/>
                        </a:ext>
                      </a:extLst>
                    </p:cNvPr>
                    <p:cNvSpPr txBox="1"/>
                    <p:nvPr/>
                  </p:nvSpPr>
                  <p:spPr>
                    <a:xfrm>
                      <a:off x="7641842" y="2890346"/>
                      <a:ext cx="596361" cy="44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rPr>
                              <m:t>84</m:t>
                            </m:r>
                          </m:oMath>
                        </m:oMathPara>
                      </a14:m>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58" name="TextBox 157">
                      <a:extLst>
                        <a:ext uri="{FF2B5EF4-FFF2-40B4-BE49-F238E27FC236}">
                          <a16:creationId xmlns:a16="http://schemas.microsoft.com/office/drawing/2014/main" id="{4DFDE548-1C65-4C35-AC8A-936724A5FEC7}"/>
                        </a:ext>
                      </a:extLst>
                    </p:cNvPr>
                    <p:cNvSpPr txBox="1">
                      <a:spLocks noRot="1" noChangeAspect="1" noMove="1" noResize="1" noEditPoints="1" noAdjustHandles="1" noChangeArrowheads="1" noChangeShapeType="1" noTextEdit="1"/>
                    </p:cNvSpPr>
                    <p:nvPr/>
                  </p:nvSpPr>
                  <p:spPr>
                    <a:xfrm>
                      <a:off x="7641842" y="2890346"/>
                      <a:ext cx="596361" cy="440082"/>
                    </a:xfrm>
                    <a:prstGeom prst="rect">
                      <a:avLst/>
                    </a:prstGeom>
                    <a:blipFill>
                      <a:blip r:embed="rId20"/>
                      <a:stretch>
                        <a:fillRect/>
                      </a:stretch>
                    </a:blipFill>
                  </p:spPr>
                  <p:txBody>
                    <a:bodyPr/>
                    <a:lstStyle/>
                    <a:p>
                      <a:r>
                        <a:rPr lang="en-SE">
                          <a:noFill/>
                        </a:rPr>
                        <a:t> </a:t>
                      </a:r>
                    </a:p>
                  </p:txBody>
                </p:sp>
              </mc:Fallback>
            </mc:AlternateContent>
          </p:grpSp>
          <p:sp>
            <p:nvSpPr>
              <p:cNvPr id="153" name="Oval 152">
                <a:extLst>
                  <a:ext uri="{FF2B5EF4-FFF2-40B4-BE49-F238E27FC236}">
                    <a16:creationId xmlns:a16="http://schemas.microsoft.com/office/drawing/2014/main" id="{390593B3-1C4E-42A8-AFD4-A32131B50B8A}"/>
                  </a:ext>
                </a:extLst>
              </p:cNvPr>
              <p:cNvSpPr/>
              <p:nvPr/>
            </p:nvSpPr>
            <p:spPr>
              <a:xfrm>
                <a:off x="7842790" y="1594703"/>
                <a:ext cx="278812" cy="275376"/>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CADDFD19-5DEF-4F56-A42B-148C320877D8}"/>
                  </a:ext>
                </a:extLst>
              </p:cNvPr>
              <p:cNvSpPr/>
              <p:nvPr/>
            </p:nvSpPr>
            <p:spPr>
              <a:xfrm>
                <a:off x="7837947" y="1922630"/>
                <a:ext cx="278812" cy="275376"/>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3C4EF1DE-D91B-460A-A562-C30FDAF3ACBA}"/>
                  </a:ext>
                </a:extLst>
              </p:cNvPr>
              <p:cNvSpPr/>
              <p:nvPr/>
            </p:nvSpPr>
            <p:spPr>
              <a:xfrm>
                <a:off x="7837623" y="2537825"/>
                <a:ext cx="278812" cy="275376"/>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3B768830-BD50-4C18-A3AB-BEAD52FD4B64}"/>
                      </a:ext>
                    </a:extLst>
                  </p:cNvPr>
                  <p:cNvSpPr txBox="1"/>
                  <p:nvPr/>
                </p:nvSpPr>
                <p:spPr>
                  <a:xfrm>
                    <a:off x="7914059" y="2240900"/>
                    <a:ext cx="125023" cy="28005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charset="0"/>
                              <a:ea typeface="Cambria Math" charset="0"/>
                              <a:cs typeface="Cambria Math" charset="0"/>
                            </a:rPr>
                            <m:t>⋮</m:t>
                          </m:r>
                        </m:oMath>
                      </m:oMathPara>
                    </a14:m>
                    <a:endParaRPr kumimoji="0" lang="en-US" sz="14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56" name="TextBox 155">
                    <a:extLst>
                      <a:ext uri="{FF2B5EF4-FFF2-40B4-BE49-F238E27FC236}">
                        <a16:creationId xmlns:a16="http://schemas.microsoft.com/office/drawing/2014/main" id="{3B768830-BD50-4C18-A3AB-BEAD52FD4B64}"/>
                      </a:ext>
                    </a:extLst>
                  </p:cNvPr>
                  <p:cNvSpPr txBox="1">
                    <a:spLocks noRot="1" noChangeAspect="1" noMove="1" noResize="1" noEditPoints="1" noAdjustHandles="1" noChangeArrowheads="1" noChangeShapeType="1" noTextEdit="1"/>
                  </p:cNvSpPr>
                  <p:nvPr/>
                </p:nvSpPr>
                <p:spPr>
                  <a:xfrm>
                    <a:off x="7914059" y="2240900"/>
                    <a:ext cx="125023" cy="280053"/>
                  </a:xfrm>
                  <a:prstGeom prst="rect">
                    <a:avLst/>
                  </a:prstGeom>
                  <a:blipFill>
                    <a:blip r:embed="rId21"/>
                    <a:stretch>
                      <a:fillRect l="-43750" r="-43750" b="-5714"/>
                    </a:stretch>
                  </a:blipFill>
                </p:spPr>
                <p:txBody>
                  <a:bodyPr/>
                  <a:lstStyle/>
                  <a:p>
                    <a:r>
                      <a:rPr lang="en-SE">
                        <a:noFill/>
                      </a:rPr>
                      <a:t> </a:t>
                    </a:r>
                  </a:p>
                </p:txBody>
              </p:sp>
            </mc:Fallback>
          </mc:AlternateContent>
        </p:grpSp>
      </p:grpSp>
    </p:spTree>
    <p:extLst>
      <p:ext uri="{BB962C8B-B14F-4D97-AF65-F5344CB8AC3E}">
        <p14:creationId xmlns:p14="http://schemas.microsoft.com/office/powerpoint/2010/main" val="125266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9291-27C4-4D1B-AF34-3F777DB534C3}"/>
              </a:ext>
            </a:extLst>
          </p:cNvPr>
          <p:cNvSpPr>
            <a:spLocks noGrp="1"/>
          </p:cNvSpPr>
          <p:nvPr>
            <p:ph type="title"/>
          </p:nvPr>
        </p:nvSpPr>
        <p:spPr>
          <a:xfrm>
            <a:off x="457200" y="-171400"/>
            <a:ext cx="8229600" cy="868362"/>
          </a:xfrm>
        </p:spPr>
        <p:txBody>
          <a:bodyPr/>
          <a:lstStyle/>
          <a:p>
            <a:r>
              <a:rPr lang="en-US" sz="2800" dirty="0"/>
              <a:t>Convolution Implementation of Sliding Windows</a:t>
            </a:r>
            <a:endParaRPr lang="en-SE"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68100B-A287-4E5C-9216-72B0D03B5C51}"/>
                  </a:ext>
                </a:extLst>
              </p:cNvPr>
              <p:cNvSpPr>
                <a:spLocks noGrp="1"/>
              </p:cNvSpPr>
              <p:nvPr>
                <p:ph idx="1"/>
              </p:nvPr>
            </p:nvSpPr>
            <p:spPr>
              <a:xfrm>
                <a:off x="20081" y="476672"/>
                <a:ext cx="9047719" cy="1844528"/>
              </a:xfrm>
            </p:spPr>
            <p:txBody>
              <a:bodyPr>
                <a:normAutofit fontScale="47500" lnSpcReduction="20000"/>
              </a:bodyPr>
              <a:lstStyle/>
              <a:p>
                <a:r>
                  <a:rPr lang="en-US" sz="3200" dirty="0"/>
                  <a:t>If the input image is larger than the CNN’s input size, then this transformation allows us to “slide” the entire CNN across many spatial positions in the larger input image, and generate multiple SoftMax output vectors in one forward pass, whereas the original architecture with FC layers only computes one SoftMax output vector in one forward pass. This improves computation efficiency by reducing redundant computations between overlapping sliding windows</a:t>
                </a:r>
              </a:p>
              <a:p>
                <a:r>
                  <a:rPr lang="en-US" dirty="0"/>
                  <a:t>Middle row: outputs </a:t>
                </a:r>
                <a14:m>
                  <m:oMath xmlns:m="http://schemas.openxmlformats.org/officeDocument/2006/math">
                    <m:r>
                      <a:rPr lang="en-US" b="0" i="1" smtClean="0">
                        <a:latin typeface="Cambria Math" panose="02040503050406030204" pitchFamily="18" charset="0"/>
                      </a:rPr>
                      <m:t>2∗2=4</m:t>
                    </m:r>
                  </m:oMath>
                </a14:m>
                <a:r>
                  <a:rPr lang="en-US" dirty="0"/>
                  <a:t> probability vectors of size 4, corresponding to each of the </a:t>
                </a:r>
                <a14:m>
                  <m:oMath xmlns:m="http://schemas.openxmlformats.org/officeDocument/2006/math">
                    <m:r>
                      <a:rPr lang="en-US" i="1">
                        <a:latin typeface="Cambria Math" panose="02040503050406030204" pitchFamily="18" charset="0"/>
                      </a:rPr>
                      <m:t>2∗2=4</m:t>
                    </m:r>
                  </m:oMath>
                </a14:m>
                <a:r>
                  <a:rPr lang="en-US" dirty="0"/>
                  <a:t> possible positions of sliding a </a:t>
                </a:r>
                <a14:m>
                  <m:oMath xmlns:m="http://schemas.openxmlformats.org/officeDocument/2006/math">
                    <m:r>
                      <a:rPr lang="en-US" b="0" i="1" smtClean="0">
                        <a:latin typeface="Cambria Math" panose="02040503050406030204" pitchFamily="18" charset="0"/>
                      </a:rPr>
                      <m:t>14×14</m:t>
                    </m:r>
                  </m:oMath>
                </a14:m>
                <a:r>
                  <a:rPr lang="en-US" dirty="0"/>
                  <a:t> box across the </a:t>
                </a:r>
                <a14:m>
                  <m:oMath xmlns:m="http://schemas.openxmlformats.org/officeDocument/2006/math">
                    <m:r>
                      <a:rPr lang="en-US" i="1">
                        <a:latin typeface="Cambria Math" panose="02040503050406030204" pitchFamily="18" charset="0"/>
                      </a:rPr>
                      <m:t>1</m:t>
                    </m:r>
                    <m:r>
                      <a:rPr lang="en-US" b="0" i="1" smtClean="0">
                        <a:latin typeface="Cambria Math" panose="02040503050406030204" pitchFamily="18" charset="0"/>
                      </a:rPr>
                      <m:t>6</m:t>
                    </m:r>
                    <m:r>
                      <a:rPr lang="en-US" i="1">
                        <a:latin typeface="Cambria Math" panose="02040503050406030204" pitchFamily="18" charset="0"/>
                      </a:rPr>
                      <m:t>×1</m:t>
                    </m:r>
                    <m:r>
                      <a:rPr lang="en-US" b="0" i="1" smtClean="0">
                        <a:latin typeface="Cambria Math" panose="02040503050406030204" pitchFamily="18" charset="0"/>
                      </a:rPr>
                      <m:t>6</m:t>
                    </m:r>
                  </m:oMath>
                </a14:m>
                <a:r>
                  <a:rPr lang="en-US" dirty="0"/>
                  <a:t> input image with stride 2</a:t>
                </a:r>
              </a:p>
              <a:p>
                <a:r>
                  <a:rPr lang="en-US" dirty="0"/>
                  <a:t>Bottom row: outputs </a:t>
                </a:r>
                <a14:m>
                  <m:oMath xmlns:m="http://schemas.openxmlformats.org/officeDocument/2006/math">
                    <m:r>
                      <a:rPr lang="en-US" b="0" i="1" smtClean="0">
                        <a:latin typeface="Cambria Math" panose="02040503050406030204" pitchFamily="18" charset="0"/>
                      </a:rPr>
                      <m:t>8∗8=64</m:t>
                    </m:r>
                  </m:oMath>
                </a14:m>
                <a:r>
                  <a:rPr lang="en-US" dirty="0"/>
                  <a:t> probability vectors of size 4, corresponding to each of the </a:t>
                </a:r>
                <a14:m>
                  <m:oMath xmlns:m="http://schemas.openxmlformats.org/officeDocument/2006/math">
                    <m:r>
                      <a:rPr lang="en-US" i="1">
                        <a:latin typeface="Cambria Math" panose="02040503050406030204" pitchFamily="18" charset="0"/>
                      </a:rPr>
                      <m:t>8∗8=64</m:t>
                    </m:r>
                  </m:oMath>
                </a14:m>
                <a:r>
                  <a:rPr lang="en-US" dirty="0"/>
                  <a:t> possible positions of sliding a </a:t>
                </a:r>
                <a14:m>
                  <m:oMath xmlns:m="http://schemas.openxmlformats.org/officeDocument/2006/math">
                    <m:r>
                      <a:rPr lang="en-US" b="0" i="1" smtClean="0">
                        <a:latin typeface="Cambria Math" panose="02040503050406030204" pitchFamily="18" charset="0"/>
                      </a:rPr>
                      <m:t>14×14</m:t>
                    </m:r>
                  </m:oMath>
                </a14:m>
                <a:r>
                  <a:rPr lang="en-US" dirty="0"/>
                  <a:t> box across the </a:t>
                </a:r>
                <a14:m>
                  <m:oMath xmlns:m="http://schemas.openxmlformats.org/officeDocument/2006/math">
                    <m:r>
                      <a:rPr lang="en-US" i="1" smtClean="0">
                        <a:latin typeface="Cambria Math" panose="02040503050406030204" pitchFamily="18" charset="0"/>
                      </a:rPr>
                      <m:t>2</m:t>
                    </m:r>
                    <m:r>
                      <a:rPr lang="en-US" b="0" i="1" smtClean="0">
                        <a:latin typeface="Cambria Math" panose="02040503050406030204" pitchFamily="18" charset="0"/>
                      </a:rPr>
                      <m:t>8</m:t>
                    </m:r>
                    <m:r>
                      <a:rPr lang="en-US" i="1">
                        <a:latin typeface="Cambria Math" panose="02040503050406030204" pitchFamily="18" charset="0"/>
                      </a:rPr>
                      <m:t>×</m:t>
                    </m:r>
                    <m:r>
                      <a:rPr lang="en-US" i="1" smtClean="0">
                        <a:latin typeface="Cambria Math" panose="02040503050406030204" pitchFamily="18" charset="0"/>
                      </a:rPr>
                      <m:t>2</m:t>
                    </m:r>
                    <m:r>
                      <a:rPr lang="en-US" b="0" i="1" smtClean="0">
                        <a:latin typeface="Cambria Math" panose="02040503050406030204" pitchFamily="18" charset="0"/>
                      </a:rPr>
                      <m:t>8</m:t>
                    </m:r>
                  </m:oMath>
                </a14:m>
                <a:r>
                  <a:rPr lang="en-US" dirty="0"/>
                  <a:t> input image with stride 2</a:t>
                </a:r>
              </a:p>
            </p:txBody>
          </p:sp>
        </mc:Choice>
        <mc:Fallback xmlns="">
          <p:sp>
            <p:nvSpPr>
              <p:cNvPr id="3" name="Content Placeholder 2">
                <a:extLst>
                  <a:ext uri="{FF2B5EF4-FFF2-40B4-BE49-F238E27FC236}">
                    <a16:creationId xmlns:a16="http://schemas.microsoft.com/office/drawing/2014/main" id="{B168100B-A287-4E5C-9216-72B0D03B5C51}"/>
                  </a:ext>
                </a:extLst>
              </p:cNvPr>
              <p:cNvSpPr>
                <a:spLocks noGrp="1" noRot="1" noChangeAspect="1" noMove="1" noResize="1" noEditPoints="1" noAdjustHandles="1" noChangeArrowheads="1" noChangeShapeType="1" noTextEdit="1"/>
              </p:cNvSpPr>
              <p:nvPr>
                <p:ph idx="1"/>
              </p:nvPr>
            </p:nvSpPr>
            <p:spPr>
              <a:xfrm>
                <a:off x="20081" y="476672"/>
                <a:ext cx="9047719" cy="1844528"/>
              </a:xfrm>
              <a:blipFill>
                <a:blip r:embed="rId2"/>
                <a:stretch>
                  <a:fillRect l="-202" t="-2970" b="-297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D12132AA-E857-499A-90CA-C27F176AF71C}"/>
              </a:ext>
            </a:extLst>
          </p:cNvPr>
          <p:cNvSpPr>
            <a:spLocks noGrp="1"/>
          </p:cNvSpPr>
          <p:nvPr>
            <p:ph type="sldNum" sz="quarter" idx="12"/>
          </p:nvPr>
        </p:nvSpPr>
        <p:spPr/>
        <p:txBody>
          <a:bodyPr/>
          <a:lstStyle/>
          <a:p>
            <a:pPr>
              <a:defRPr/>
            </a:pPr>
            <a:fld id="{F57F456A-00AF-44E6-8D70-638C0D0130FF}" type="slidenum">
              <a:rPr lang="en-US" altLang="zh-CN" smtClean="0"/>
              <a:pPr>
                <a:defRPr/>
              </a:pPr>
              <a:t>11</a:t>
            </a:fld>
            <a:endParaRPr lang="en-US" altLang="zh-CN"/>
          </a:p>
        </p:txBody>
      </p:sp>
      <p:pic>
        <p:nvPicPr>
          <p:cNvPr id="9" name="Picture 8">
            <a:extLst>
              <a:ext uri="{FF2B5EF4-FFF2-40B4-BE49-F238E27FC236}">
                <a16:creationId xmlns:a16="http://schemas.microsoft.com/office/drawing/2014/main" id="{1DBC1FA5-3E5B-47DD-AFC0-E7952688B80F}"/>
              </a:ext>
            </a:extLst>
          </p:cNvPr>
          <p:cNvPicPr>
            <a:picLocks noChangeAspect="1"/>
          </p:cNvPicPr>
          <p:nvPr/>
        </p:nvPicPr>
        <p:blipFill>
          <a:blip r:embed="rId3"/>
          <a:stretch>
            <a:fillRect/>
          </a:stretch>
        </p:blipFill>
        <p:spPr>
          <a:xfrm>
            <a:off x="-20081" y="2321200"/>
            <a:ext cx="9144000" cy="4468644"/>
          </a:xfrm>
          <a:prstGeom prst="rect">
            <a:avLst/>
          </a:prstGeom>
        </p:spPr>
      </p:pic>
    </p:spTree>
    <p:extLst>
      <p:ext uri="{BB962C8B-B14F-4D97-AF65-F5344CB8AC3E}">
        <p14:creationId xmlns:p14="http://schemas.microsoft.com/office/powerpoint/2010/main" val="131678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B5DA-BDB1-4A49-A0F7-CE69A5551A2E}"/>
              </a:ext>
            </a:extLst>
          </p:cNvPr>
          <p:cNvSpPr>
            <a:spLocks noGrp="1"/>
          </p:cNvSpPr>
          <p:nvPr>
            <p:ph type="title"/>
          </p:nvPr>
        </p:nvSpPr>
        <p:spPr/>
        <p:txBody>
          <a:bodyPr/>
          <a:lstStyle/>
          <a:p>
            <a:r>
              <a:rPr lang="en-US" dirty="0"/>
              <a:t>Region Proposals</a:t>
            </a:r>
            <a:endParaRPr lang="en-SE" dirty="0"/>
          </a:p>
        </p:txBody>
      </p:sp>
      <p:sp>
        <p:nvSpPr>
          <p:cNvPr id="3" name="Content Placeholder 2">
            <a:extLst>
              <a:ext uri="{FF2B5EF4-FFF2-40B4-BE49-F238E27FC236}">
                <a16:creationId xmlns:a16="http://schemas.microsoft.com/office/drawing/2014/main" id="{BD119930-69F7-46A5-82D1-186FE0BA893B}"/>
              </a:ext>
            </a:extLst>
          </p:cNvPr>
          <p:cNvSpPr>
            <a:spLocks noGrp="1"/>
          </p:cNvSpPr>
          <p:nvPr>
            <p:ph idx="1"/>
          </p:nvPr>
        </p:nvSpPr>
        <p:spPr>
          <a:xfrm>
            <a:off x="457200" y="1295400"/>
            <a:ext cx="8229600" cy="2749847"/>
          </a:xfrm>
        </p:spPr>
        <p:txBody>
          <a:bodyPr>
            <a:normAutofit fontScale="92500" lnSpcReduction="10000"/>
          </a:bodyPr>
          <a:lstStyle/>
          <a:p>
            <a:r>
              <a:rPr lang="en-US" dirty="0"/>
              <a:t>Generating region proposals: find a small set of boxes that are likely to cover all objects, based on heuristics (no learning): e.g., look for “blob-like” image regions</a:t>
            </a:r>
          </a:p>
          <a:p>
            <a:pPr lvl="1"/>
            <a:r>
              <a:rPr lang="en-US" dirty="0"/>
              <a:t>Relatively fast to run: e.g. Selective Search gives 2000 region proposals in a few seconds on CPU</a:t>
            </a:r>
            <a:endParaRPr lang="en-SE" dirty="0"/>
          </a:p>
        </p:txBody>
      </p:sp>
      <p:sp>
        <p:nvSpPr>
          <p:cNvPr id="4" name="Slide Number Placeholder 3">
            <a:extLst>
              <a:ext uri="{FF2B5EF4-FFF2-40B4-BE49-F238E27FC236}">
                <a16:creationId xmlns:a16="http://schemas.microsoft.com/office/drawing/2014/main" id="{C72EF424-41A3-4392-9CC7-28D820C34EFD}"/>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a:p>
        </p:txBody>
      </p:sp>
      <p:pic>
        <p:nvPicPr>
          <p:cNvPr id="6" name="Picture 5">
            <a:extLst>
              <a:ext uri="{FF2B5EF4-FFF2-40B4-BE49-F238E27FC236}">
                <a16:creationId xmlns:a16="http://schemas.microsoft.com/office/drawing/2014/main" id="{960B21C1-D206-43C5-8778-5E2E13215ED8}"/>
              </a:ext>
            </a:extLst>
          </p:cNvPr>
          <p:cNvPicPr>
            <a:picLocks noChangeAspect="1"/>
          </p:cNvPicPr>
          <p:nvPr/>
        </p:nvPicPr>
        <p:blipFill>
          <a:blip r:embed="rId2"/>
          <a:stretch>
            <a:fillRect/>
          </a:stretch>
        </p:blipFill>
        <p:spPr>
          <a:xfrm>
            <a:off x="16481" y="4109864"/>
            <a:ext cx="9144000" cy="2355554"/>
          </a:xfrm>
          <a:prstGeom prst="rect">
            <a:avLst/>
          </a:prstGeom>
        </p:spPr>
      </p:pic>
    </p:spTree>
    <p:extLst>
      <p:ext uri="{BB962C8B-B14F-4D97-AF65-F5344CB8AC3E}">
        <p14:creationId xmlns:p14="http://schemas.microsoft.com/office/powerpoint/2010/main" val="1149317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0119-D1E8-4E9D-A073-850C9094DC2B}"/>
              </a:ext>
            </a:extLst>
          </p:cNvPr>
          <p:cNvSpPr>
            <a:spLocks noGrp="1"/>
          </p:cNvSpPr>
          <p:nvPr>
            <p:ph type="title"/>
          </p:nvPr>
        </p:nvSpPr>
        <p:spPr>
          <a:xfrm>
            <a:off x="457200" y="-27384"/>
            <a:ext cx="8229600" cy="868362"/>
          </a:xfrm>
        </p:spPr>
        <p:txBody>
          <a:bodyPr/>
          <a:lstStyle/>
          <a:p>
            <a:r>
              <a:rPr lang="en-US" dirty="0"/>
              <a:t>R-CNN: Training Time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564FE1-58DD-4F29-865C-A098B99F57D7}"/>
                  </a:ext>
                </a:extLst>
              </p:cNvPr>
              <p:cNvSpPr>
                <a:spLocks noGrp="1"/>
              </p:cNvSpPr>
              <p:nvPr>
                <p:ph idx="1"/>
              </p:nvPr>
            </p:nvSpPr>
            <p:spPr>
              <a:xfrm>
                <a:off x="457200" y="806208"/>
                <a:ext cx="8229600" cy="1326648"/>
              </a:xfrm>
            </p:spPr>
            <p:txBody>
              <a:bodyPr>
                <a:normAutofit fontScale="55000" lnSpcReduction="20000"/>
              </a:bodyPr>
              <a:lstStyle/>
              <a:p>
                <a:r>
                  <a:rPr lang="en-US" dirty="0"/>
                  <a:t>Crop/warp each region proposal into same-size (e.g., </a:t>
                </a:r>
                <a14:m>
                  <m:oMath xmlns:m="http://schemas.openxmlformats.org/officeDocument/2006/math">
                    <m:r>
                      <a:rPr lang="en-US" i="1" dirty="0">
                        <a:latin typeface="Cambria Math" panose="02040503050406030204" pitchFamily="18" charset="0"/>
                      </a:rPr>
                      <m:t>224×224</m:t>
                    </m:r>
                  </m:oMath>
                </a14:m>
                <a:r>
                  <a:rPr lang="en-US" dirty="0"/>
                  <a:t>) image regions, and run each through a CNN to get bounding box and class label for each region</a:t>
                </a:r>
              </a:p>
              <a:p>
                <a:r>
                  <a:rPr lang="en-US" dirty="0"/>
                  <a:t>Bounding box regression: transform each region proposal with learnable parameters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h</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𝑤</m:t>
                        </m:r>
                      </m:sub>
                    </m:sSub>
                    <m:r>
                      <a:rPr lang="en-US" b="0" i="1" smtClean="0">
                        <a:latin typeface="Cambria Math" panose="02040503050406030204" pitchFamily="18" charset="0"/>
                      </a:rPr>
                      <m:t>)</m:t>
                    </m:r>
                  </m:oMath>
                </a14:m>
                <a:r>
                  <a:rPr lang="en-US" dirty="0"/>
                  <a:t> into a better bounding box</a:t>
                </a:r>
              </a:p>
              <a:p>
                <a:endParaRPr lang="en-SE" dirty="0"/>
              </a:p>
            </p:txBody>
          </p:sp>
        </mc:Choice>
        <mc:Fallback xmlns="">
          <p:sp>
            <p:nvSpPr>
              <p:cNvPr id="3" name="Content Placeholder 2">
                <a:extLst>
                  <a:ext uri="{FF2B5EF4-FFF2-40B4-BE49-F238E27FC236}">
                    <a16:creationId xmlns:a16="http://schemas.microsoft.com/office/drawing/2014/main" id="{C7564FE1-58DD-4F29-865C-A098B99F57D7}"/>
                  </a:ext>
                </a:extLst>
              </p:cNvPr>
              <p:cNvSpPr>
                <a:spLocks noGrp="1" noRot="1" noChangeAspect="1" noMove="1" noResize="1" noEditPoints="1" noAdjustHandles="1" noChangeArrowheads="1" noChangeShapeType="1" noTextEdit="1"/>
              </p:cNvSpPr>
              <p:nvPr>
                <p:ph idx="1"/>
              </p:nvPr>
            </p:nvSpPr>
            <p:spPr>
              <a:xfrm>
                <a:off x="457200" y="806208"/>
                <a:ext cx="8229600" cy="1326648"/>
              </a:xfrm>
              <a:blipFill>
                <a:blip r:embed="rId2"/>
                <a:stretch>
                  <a:fillRect l="-444" t="-6422" b="-183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1DA3E2B-C4DD-4BDB-9E8A-EDFE957D25DB}"/>
              </a:ext>
            </a:extLst>
          </p:cNvPr>
          <p:cNvSpPr>
            <a:spLocks noGrp="1"/>
          </p:cNvSpPr>
          <p:nvPr>
            <p:ph type="sldNum" sz="quarter" idx="12"/>
          </p:nvPr>
        </p:nvSpPr>
        <p:spPr/>
        <p:txBody>
          <a:bodyPr/>
          <a:lstStyle/>
          <a:p>
            <a:pPr>
              <a:defRPr/>
            </a:pPr>
            <a:fld id="{F57F456A-00AF-44E6-8D70-638C0D0130FF}" type="slidenum">
              <a:rPr lang="en-US" altLang="zh-CN" smtClean="0"/>
              <a:pPr>
                <a:defRPr/>
              </a:pPr>
              <a:t>13</a:t>
            </a:fld>
            <a:endParaRPr lang="en-US" altLang="zh-CN"/>
          </a:p>
        </p:txBody>
      </p:sp>
      <p:pic>
        <p:nvPicPr>
          <p:cNvPr id="6" name="Picture 5">
            <a:extLst>
              <a:ext uri="{FF2B5EF4-FFF2-40B4-BE49-F238E27FC236}">
                <a16:creationId xmlns:a16="http://schemas.microsoft.com/office/drawing/2014/main" id="{9E3406E7-48DF-4CD2-A5FC-0BC2888222A9}"/>
              </a:ext>
            </a:extLst>
          </p:cNvPr>
          <p:cNvPicPr>
            <a:picLocks noChangeAspect="1"/>
          </p:cNvPicPr>
          <p:nvPr/>
        </p:nvPicPr>
        <p:blipFill>
          <a:blip r:embed="rId3"/>
          <a:stretch>
            <a:fillRect/>
          </a:stretch>
        </p:blipFill>
        <p:spPr>
          <a:xfrm>
            <a:off x="0" y="2107245"/>
            <a:ext cx="9144000" cy="4718098"/>
          </a:xfrm>
          <a:prstGeom prst="rect">
            <a:avLst/>
          </a:prstGeom>
        </p:spPr>
      </p:pic>
      <p:sp>
        <p:nvSpPr>
          <p:cNvPr id="8" name="Rectangle 7">
            <a:extLst>
              <a:ext uri="{FF2B5EF4-FFF2-40B4-BE49-F238E27FC236}">
                <a16:creationId xmlns:a16="http://schemas.microsoft.com/office/drawing/2014/main" id="{2C97F6E7-B55E-4612-A607-28BABE573B1E}"/>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1422951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95FE-2D30-4B7D-B595-E0398A75BDDC}"/>
              </a:ext>
            </a:extLst>
          </p:cNvPr>
          <p:cNvSpPr>
            <a:spLocks noGrp="1"/>
          </p:cNvSpPr>
          <p:nvPr>
            <p:ph type="title"/>
          </p:nvPr>
        </p:nvSpPr>
        <p:spPr/>
        <p:txBody>
          <a:bodyPr/>
          <a:lstStyle/>
          <a:p>
            <a:r>
              <a:rPr lang="en-US" dirty="0"/>
              <a:t>R-CNN Training Example</a:t>
            </a:r>
            <a:endParaRPr lang="en-SE" dirty="0"/>
          </a:p>
        </p:txBody>
      </p:sp>
      <p:sp>
        <p:nvSpPr>
          <p:cNvPr id="3" name="Content Placeholder 2">
            <a:extLst>
              <a:ext uri="{FF2B5EF4-FFF2-40B4-BE49-F238E27FC236}">
                <a16:creationId xmlns:a16="http://schemas.microsoft.com/office/drawing/2014/main" id="{EC9EEA51-2465-486F-9554-6CF636CD1E9C}"/>
              </a:ext>
            </a:extLst>
          </p:cNvPr>
          <p:cNvSpPr>
            <a:spLocks noGrp="1"/>
          </p:cNvSpPr>
          <p:nvPr>
            <p:ph idx="1"/>
          </p:nvPr>
        </p:nvSpPr>
        <p:spPr>
          <a:xfrm>
            <a:off x="323528" y="1040446"/>
            <a:ext cx="8363272" cy="1421904"/>
          </a:xfrm>
        </p:spPr>
        <p:txBody>
          <a:bodyPr>
            <a:normAutofit fontScale="55000" lnSpcReduction="20000"/>
          </a:bodyPr>
          <a:lstStyle/>
          <a:p>
            <a:r>
              <a:rPr lang="en-US" dirty="0"/>
              <a:t>Categorize each region proposal as positive, negative, or neutral based on overlap with ground-truth boxes</a:t>
            </a:r>
          </a:p>
          <a:p>
            <a:pPr algn="l"/>
            <a:r>
              <a:rPr lang="en-US" dirty="0"/>
              <a:t>Crop pixels from each positive and negative proposal, resize to 224 x 224</a:t>
            </a:r>
          </a:p>
          <a:p>
            <a:pPr algn="l"/>
            <a:r>
              <a:rPr lang="en-US" dirty="0"/>
              <a:t>Use the CNN for </a:t>
            </a:r>
            <a:r>
              <a:rPr lang="en-US" dirty="0" err="1"/>
              <a:t>Bbox</a:t>
            </a:r>
            <a:r>
              <a:rPr lang="en-US" dirty="0"/>
              <a:t> regression and classification for positive boxes; only 1-class prediction for negative boxes</a:t>
            </a:r>
            <a:endParaRPr lang="en-SE" dirty="0"/>
          </a:p>
          <a:p>
            <a:endParaRPr lang="en-SE" dirty="0"/>
          </a:p>
        </p:txBody>
      </p:sp>
      <p:sp>
        <p:nvSpPr>
          <p:cNvPr id="4" name="Slide Number Placeholder 3">
            <a:extLst>
              <a:ext uri="{FF2B5EF4-FFF2-40B4-BE49-F238E27FC236}">
                <a16:creationId xmlns:a16="http://schemas.microsoft.com/office/drawing/2014/main" id="{CF497887-5D64-4D03-9940-B398DFC8EE88}"/>
              </a:ext>
            </a:extLst>
          </p:cNvPr>
          <p:cNvSpPr>
            <a:spLocks noGrp="1"/>
          </p:cNvSpPr>
          <p:nvPr>
            <p:ph type="sldNum" sz="quarter" idx="12"/>
          </p:nvPr>
        </p:nvSpPr>
        <p:spPr/>
        <p:txBody>
          <a:bodyPr/>
          <a:lstStyle/>
          <a:p>
            <a:pPr>
              <a:defRPr/>
            </a:pPr>
            <a:fld id="{F57F456A-00AF-44E6-8D70-638C0D0130FF}" type="slidenum">
              <a:rPr lang="en-US" altLang="zh-CN" smtClean="0"/>
              <a:pPr>
                <a:defRPr/>
              </a:pPr>
              <a:t>14</a:t>
            </a:fld>
            <a:endParaRPr lang="en-US" altLang="zh-CN"/>
          </a:p>
        </p:txBody>
      </p:sp>
      <p:pic>
        <p:nvPicPr>
          <p:cNvPr id="6" name="Picture 5">
            <a:extLst>
              <a:ext uri="{FF2B5EF4-FFF2-40B4-BE49-F238E27FC236}">
                <a16:creationId xmlns:a16="http://schemas.microsoft.com/office/drawing/2014/main" id="{5C75887D-482D-430B-8CA4-CEBA8A388EEC}"/>
              </a:ext>
            </a:extLst>
          </p:cNvPr>
          <p:cNvPicPr>
            <a:picLocks noChangeAspect="1"/>
          </p:cNvPicPr>
          <p:nvPr/>
        </p:nvPicPr>
        <p:blipFill>
          <a:blip r:embed="rId2"/>
          <a:stretch>
            <a:fillRect/>
          </a:stretch>
        </p:blipFill>
        <p:spPr>
          <a:xfrm>
            <a:off x="196485" y="2327137"/>
            <a:ext cx="8623987" cy="4414231"/>
          </a:xfrm>
          <a:prstGeom prst="rect">
            <a:avLst/>
          </a:prstGeom>
        </p:spPr>
      </p:pic>
    </p:spTree>
    <p:extLst>
      <p:ext uri="{BB962C8B-B14F-4D97-AF65-F5344CB8AC3E}">
        <p14:creationId xmlns:p14="http://schemas.microsoft.com/office/powerpoint/2010/main" val="132820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862A9-C49F-4A16-9D0A-3FB6F8442AA0}"/>
              </a:ext>
            </a:extLst>
          </p:cNvPr>
          <p:cNvSpPr>
            <a:spLocks noGrp="1"/>
          </p:cNvSpPr>
          <p:nvPr>
            <p:ph type="title"/>
          </p:nvPr>
        </p:nvSpPr>
        <p:spPr/>
        <p:txBody>
          <a:bodyPr/>
          <a:lstStyle/>
          <a:p>
            <a:r>
              <a:rPr lang="en-US" dirty="0"/>
              <a:t>R-CNN: Test Time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12CC50-DFF5-43B3-8359-8A94E18DF70E}"/>
                  </a:ext>
                </a:extLst>
              </p:cNvPr>
              <p:cNvSpPr>
                <a:spLocks noGrp="1"/>
              </p:cNvSpPr>
              <p:nvPr>
                <p:ph idx="1"/>
              </p:nvPr>
            </p:nvSpPr>
            <p:spPr/>
            <p:txBody>
              <a:bodyPr>
                <a:normAutofit fontScale="85000" lnSpcReduction="10000"/>
              </a:bodyPr>
              <a:lstStyle/>
              <a:p>
                <a:r>
                  <a:rPr lang="en-US" dirty="0"/>
                  <a:t>1. Run region proposal method to compute ~2000 region proposals</a:t>
                </a:r>
              </a:p>
              <a:p>
                <a:r>
                  <a:rPr lang="en-US" dirty="0"/>
                  <a:t>2. Resize each region to </a:t>
                </a:r>
                <a14:m>
                  <m:oMath xmlns:m="http://schemas.openxmlformats.org/officeDocument/2006/math">
                    <m:r>
                      <a:rPr lang="en-US" i="1" dirty="0" smtClean="0">
                        <a:latin typeface="Cambria Math" panose="02040503050406030204" pitchFamily="18" charset="0"/>
                      </a:rPr>
                      <m:t>224×224</m:t>
                    </m:r>
                  </m:oMath>
                </a14:m>
                <a:r>
                  <a:rPr lang="en-US" dirty="0"/>
                  <a:t> (tunable </a:t>
                </a:r>
                <a:r>
                  <a:rPr lang="en-US" dirty="0" err="1"/>
                  <a:t>hyperparams</a:t>
                </a:r>
                <a:r>
                  <a:rPr lang="en-US" dirty="0"/>
                  <a:t>) and run independently through the CNN to predict class scores and </a:t>
                </a:r>
                <a:r>
                  <a:rPr lang="en-US" dirty="0" err="1"/>
                  <a:t>Bbox</a:t>
                </a:r>
                <a:r>
                  <a:rPr lang="en-US" dirty="0"/>
                  <a:t> transform</a:t>
                </a:r>
              </a:p>
              <a:p>
                <a:r>
                  <a:rPr lang="en-US" dirty="0"/>
                  <a:t>3. Use scores to select a subset of region proposals to output </a:t>
                </a:r>
              </a:p>
              <a:p>
                <a:pPr lvl="1"/>
                <a:r>
                  <a:rPr lang="en-US" dirty="0"/>
                  <a:t>Many choices here: threshold on background score (e.g., output bottom K proposals with lowest background scores), or per-class (e.g., output top K proposals with highest classification scores for the given class)…</a:t>
                </a:r>
              </a:p>
              <a:p>
                <a:r>
                  <a:rPr lang="en-US" dirty="0"/>
                  <a:t>4. Compare with ground-truth </a:t>
                </a:r>
                <a:r>
                  <a:rPr lang="en-US" dirty="0" err="1"/>
                  <a:t>Bboxes</a:t>
                </a:r>
                <a:endParaRPr lang="en-SE" dirty="0"/>
              </a:p>
            </p:txBody>
          </p:sp>
        </mc:Choice>
        <mc:Fallback xmlns="">
          <p:sp>
            <p:nvSpPr>
              <p:cNvPr id="3" name="Content Placeholder 2">
                <a:extLst>
                  <a:ext uri="{FF2B5EF4-FFF2-40B4-BE49-F238E27FC236}">
                    <a16:creationId xmlns:a16="http://schemas.microsoft.com/office/drawing/2014/main" id="{1A12CC50-DFF5-43B3-8359-8A94E18DF70E}"/>
                  </a:ext>
                </a:extLst>
              </p:cNvPr>
              <p:cNvSpPr>
                <a:spLocks noGrp="1" noRot="1" noChangeAspect="1" noMove="1" noResize="1" noEditPoints="1" noAdjustHandles="1" noChangeArrowheads="1" noChangeShapeType="1" noTextEdit="1"/>
              </p:cNvSpPr>
              <p:nvPr>
                <p:ph idx="1"/>
              </p:nvPr>
            </p:nvSpPr>
            <p:spPr>
              <a:blipFill>
                <a:blip r:embed="rId3"/>
                <a:stretch>
                  <a:fillRect l="-1259" t="-1912" r="-741" b="-155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CBB032B-5FE4-4509-8FD7-F4743FD3FE79}"/>
              </a:ext>
            </a:extLst>
          </p:cNvPr>
          <p:cNvSpPr>
            <a:spLocks noGrp="1"/>
          </p:cNvSpPr>
          <p:nvPr>
            <p:ph type="sldNum" sz="quarter" idx="12"/>
          </p:nvPr>
        </p:nvSpPr>
        <p:spPr/>
        <p:txBody>
          <a:bodyPr/>
          <a:lstStyle/>
          <a:p>
            <a:pPr>
              <a:defRPr/>
            </a:pPr>
            <a:fld id="{F57F456A-00AF-44E6-8D70-638C0D0130FF}" type="slidenum">
              <a:rPr lang="en-US" altLang="zh-CN" smtClean="0"/>
              <a:pPr>
                <a:defRPr/>
              </a:pPr>
              <a:t>15</a:t>
            </a:fld>
            <a:endParaRPr lang="en-US" altLang="zh-CN"/>
          </a:p>
        </p:txBody>
      </p:sp>
    </p:spTree>
    <p:extLst>
      <p:ext uri="{BB962C8B-B14F-4D97-AF65-F5344CB8AC3E}">
        <p14:creationId xmlns:p14="http://schemas.microsoft.com/office/powerpoint/2010/main" val="163484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D410-A2F1-4497-86AD-C92D61CD5B2F}"/>
              </a:ext>
            </a:extLst>
          </p:cNvPr>
          <p:cNvSpPr>
            <a:spLocks noGrp="1"/>
          </p:cNvSpPr>
          <p:nvPr>
            <p:ph type="title"/>
          </p:nvPr>
        </p:nvSpPr>
        <p:spPr/>
        <p:txBody>
          <a:bodyPr/>
          <a:lstStyle/>
          <a:p>
            <a:r>
              <a:rPr lang="en-US" dirty="0"/>
              <a:t>Detection Criteria (Intersection Over Union, IOU)</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D4EFEA-A7B6-4156-87A0-2E601BEAF03D}"/>
                  </a:ext>
                </a:extLst>
              </p:cNvPr>
              <p:cNvSpPr>
                <a:spLocks noGrp="1"/>
              </p:cNvSpPr>
              <p:nvPr>
                <p:ph idx="1"/>
              </p:nvPr>
            </p:nvSpPr>
            <p:spPr>
              <a:xfrm>
                <a:off x="179512" y="4418519"/>
                <a:ext cx="8712968" cy="2106825"/>
              </a:xfrm>
            </p:spPr>
            <p:txBody>
              <a:bodyPr>
                <a:normAutofit fontScale="92500"/>
              </a:bodyPr>
              <a:lstStyle/>
              <a:p>
                <a:r>
                  <a:rPr lang="en-US" dirty="0"/>
                  <a:t>Blue box: Ground Truth; Red box: model output</a:t>
                </a:r>
              </a:p>
              <a:p>
                <a:r>
                  <a:rPr lang="en-US" dirty="0"/>
                  <a:t>Set a threshold for detection (positive result) </a:t>
                </a:r>
                <a14:m>
                  <m:oMath xmlns:m="http://schemas.openxmlformats.org/officeDocument/2006/math">
                    <m:r>
                      <m:rPr>
                        <m:sty m:val="p"/>
                      </m:rPr>
                      <a:rPr lang="en-US" b="0" i="0" smtClean="0">
                        <a:latin typeface="Cambria Math" panose="02040503050406030204" pitchFamily="18" charset="0"/>
                      </a:rPr>
                      <m:t>IOU</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B</m:t>
                        </m:r>
                      </m:e>
                      <m:sub>
                        <m:r>
                          <m:rPr>
                            <m:sty m:val="p"/>
                          </m:rPr>
                          <a:rPr lang="en-US" b="0" i="0" smtClean="0">
                            <a:latin typeface="Cambria Math" panose="02040503050406030204" pitchFamily="18" charset="0"/>
                          </a:rPr>
                          <m:t>GT</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B</m:t>
                        </m:r>
                      </m:e>
                      <m:sub>
                        <m:r>
                          <m:rPr>
                            <m:sty m:val="p"/>
                          </m:rPr>
                          <a:rPr lang="en-US" b="0" i="0" smtClean="0">
                            <a:latin typeface="Cambria Math" panose="02040503050406030204" pitchFamily="18" charset="0"/>
                          </a:rPr>
                          <m:t>Pred</m:t>
                        </m:r>
                      </m:sub>
                    </m:sSub>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𝐼𝑜𝑈</m:t>
                        </m:r>
                      </m:sub>
                    </m:sSub>
                  </m:oMath>
                </a14:m>
                <a:endParaRPr lang="en-US" dirty="0"/>
              </a:p>
              <a:p>
                <a:pPr lvl="1"/>
                <a:r>
                  <a:rPr lang="en-US" dirty="0"/>
                  <a:t>Common threshold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𝐼𝑜𝑈</m:t>
                        </m:r>
                      </m:sub>
                    </m:sSub>
                    <m:r>
                      <a:rPr lang="en-US" b="0" i="1" smtClean="0">
                        <a:latin typeface="Cambria Math" panose="02040503050406030204" pitchFamily="18" charset="0"/>
                      </a:rPr>
                      <m:t>=0.5</m:t>
                    </m:r>
                  </m:oMath>
                </a14:m>
                <a:endParaRPr lang="en-SE" dirty="0"/>
              </a:p>
            </p:txBody>
          </p:sp>
        </mc:Choice>
        <mc:Fallback xmlns="">
          <p:sp>
            <p:nvSpPr>
              <p:cNvPr id="3" name="Content Placeholder 2">
                <a:extLst>
                  <a:ext uri="{FF2B5EF4-FFF2-40B4-BE49-F238E27FC236}">
                    <a16:creationId xmlns:a16="http://schemas.microsoft.com/office/drawing/2014/main" id="{07D4EFEA-A7B6-4156-87A0-2E601BEAF03D}"/>
                  </a:ext>
                </a:extLst>
              </p:cNvPr>
              <p:cNvSpPr>
                <a:spLocks noGrp="1" noRot="1" noChangeAspect="1" noMove="1" noResize="1" noEditPoints="1" noAdjustHandles="1" noChangeArrowheads="1" noChangeShapeType="1" noTextEdit="1"/>
              </p:cNvSpPr>
              <p:nvPr>
                <p:ph idx="1"/>
              </p:nvPr>
            </p:nvSpPr>
            <p:spPr>
              <a:xfrm>
                <a:off x="179512" y="4418519"/>
                <a:ext cx="8712968" cy="2106825"/>
              </a:xfrm>
              <a:blipFill>
                <a:blip r:embed="rId2"/>
                <a:stretch>
                  <a:fillRect l="-1399" t="-3768" b="-376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BB073D9-EDE2-4367-86EE-61B0871D5733}"/>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pic>
        <p:nvPicPr>
          <p:cNvPr id="6" name="Picture 5">
            <a:extLst>
              <a:ext uri="{FF2B5EF4-FFF2-40B4-BE49-F238E27FC236}">
                <a16:creationId xmlns:a16="http://schemas.microsoft.com/office/drawing/2014/main" id="{1DDBDD56-1379-49C4-A87D-6915CB17C879}"/>
              </a:ext>
            </a:extLst>
          </p:cNvPr>
          <p:cNvPicPr>
            <a:picLocks noChangeAspect="1"/>
          </p:cNvPicPr>
          <p:nvPr/>
        </p:nvPicPr>
        <p:blipFill>
          <a:blip r:embed="rId3"/>
          <a:stretch>
            <a:fillRect/>
          </a:stretch>
        </p:blipFill>
        <p:spPr>
          <a:xfrm>
            <a:off x="179512" y="1412776"/>
            <a:ext cx="5515722" cy="2106825"/>
          </a:xfrm>
          <a:prstGeom prst="rect">
            <a:avLst/>
          </a:prstGeom>
        </p:spPr>
      </p:pic>
      <p:pic>
        <p:nvPicPr>
          <p:cNvPr id="8" name="Picture 7">
            <a:extLst>
              <a:ext uri="{FF2B5EF4-FFF2-40B4-BE49-F238E27FC236}">
                <a16:creationId xmlns:a16="http://schemas.microsoft.com/office/drawing/2014/main" id="{9C846717-15CC-431F-A448-CDD427F1AFF6}"/>
              </a:ext>
            </a:extLst>
          </p:cNvPr>
          <p:cNvPicPr>
            <a:picLocks noChangeAspect="1"/>
          </p:cNvPicPr>
          <p:nvPr/>
        </p:nvPicPr>
        <p:blipFill>
          <a:blip r:embed="rId4"/>
          <a:stretch>
            <a:fillRect/>
          </a:stretch>
        </p:blipFill>
        <p:spPr>
          <a:xfrm>
            <a:off x="5816302" y="1272235"/>
            <a:ext cx="3076178" cy="3177702"/>
          </a:xfrm>
          <a:prstGeom prst="rect">
            <a:avLst/>
          </a:prstGeom>
        </p:spPr>
      </p:pic>
    </p:spTree>
    <p:extLst>
      <p:ext uri="{BB962C8B-B14F-4D97-AF65-F5344CB8AC3E}">
        <p14:creationId xmlns:p14="http://schemas.microsoft.com/office/powerpoint/2010/main" val="434871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40AD-D2FB-4995-A3C8-5B06F634E4F4}"/>
              </a:ext>
            </a:extLst>
          </p:cNvPr>
          <p:cNvSpPr>
            <a:spLocks noGrp="1"/>
          </p:cNvSpPr>
          <p:nvPr>
            <p:ph type="title"/>
          </p:nvPr>
        </p:nvSpPr>
        <p:spPr/>
        <p:txBody>
          <a:bodyPr/>
          <a:lstStyle/>
          <a:p>
            <a:r>
              <a:rPr lang="en-US" dirty="0"/>
              <a:t>Non-Max Suppression (NMS)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9C03DC-942F-469F-9DFB-D324CB62BFC3}"/>
                  </a:ext>
                </a:extLst>
              </p:cNvPr>
              <p:cNvSpPr>
                <a:spLocks noGrp="1"/>
              </p:cNvSpPr>
              <p:nvPr>
                <p:ph idx="1"/>
              </p:nvPr>
            </p:nvSpPr>
            <p:spPr>
              <a:xfrm>
                <a:off x="457200" y="1088087"/>
                <a:ext cx="8229600" cy="2628945"/>
              </a:xfrm>
            </p:spPr>
            <p:txBody>
              <a:bodyPr>
                <a:normAutofit fontScale="47500" lnSpcReduction="20000"/>
              </a:bodyPr>
              <a:lstStyle/>
              <a:p>
                <a:r>
                  <a:rPr lang="en-US" dirty="0"/>
                  <a:t>NMS discards (suppresses) overlapping object boxes except the one with the maximum classification score </a:t>
                </a:r>
              </a:p>
              <a:p>
                <a:r>
                  <a:rPr lang="en-US" dirty="0"/>
                  <a:t>1. For each output class</a:t>
                </a:r>
              </a:p>
              <a:p>
                <a:pPr lvl="1"/>
                <a:r>
                  <a:rPr lang="en-US" dirty="0"/>
                  <a:t>1.1 Select next highest-scoring box </a:t>
                </a:r>
                <a14:m>
                  <m:oMath xmlns:m="http://schemas.openxmlformats.org/officeDocument/2006/math">
                    <m:r>
                      <a:rPr lang="en-US" b="0" i="1" smtClean="0">
                        <a:latin typeface="Cambria Math" panose="02040503050406030204" pitchFamily="18" charset="0"/>
                      </a:rPr>
                      <m:t>𝑏</m:t>
                    </m:r>
                  </m:oMath>
                </a14:m>
                <a:r>
                  <a:rPr lang="en-US" dirty="0"/>
                  <a:t> and output it as a prediction</a:t>
                </a:r>
              </a:p>
              <a:p>
                <a:pPr lvl="1"/>
                <a:r>
                  <a:rPr lang="en-US" dirty="0"/>
                  <a:t>1.2 Discard any remaining boxes </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oMath>
                </a14:m>
                <a:r>
                  <a:rPr lang="en-US" dirty="0"/>
                  <a:t> with </a:t>
                </a:r>
                <a:r>
                  <a:rPr lang="en-US" dirty="0" err="1"/>
                  <a:t>IoU</a:t>
                </a:r>
                <a:r>
                  <a:rPr lang="en-US" dirty="0"/>
                  <a:t>(</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i="1">
                        <a:latin typeface="Cambria Math" panose="02040503050406030204" pitchFamily="18" charset="0"/>
                      </a:rPr>
                      <m:t>𝑏</m:t>
                    </m:r>
                    <m:r>
                      <a:rPr lang="en-US" i="1">
                        <a:latin typeface="Cambria Math" panose="02040503050406030204" pitchFamily="18" charset="0"/>
                      </a:rPr>
                      <m:t>′</m:t>
                    </m:r>
                  </m:oMath>
                </a14:m>
                <a:r>
                  <a:rPr lang="en-US" dirty="0"/>
                  <a:t>) &gt; threshold</a:t>
                </a:r>
              </a:p>
              <a:p>
                <a:pPr lvl="1"/>
                <a:r>
                  <a:rPr lang="en-US" dirty="0"/>
                  <a:t>1.3. If any boxes remain, GOTO 1.1</a:t>
                </a:r>
              </a:p>
              <a:p>
                <a:r>
                  <a:rPr lang="en-US" dirty="0"/>
                  <a:t>Example: </a:t>
                </a:r>
              </a:p>
              <a:p>
                <a:pPr lvl="1"/>
                <a:r>
                  <a:rPr lang="en-US" dirty="0"/>
                  <a:t>Assume threshold=.7</a:t>
                </a:r>
              </a:p>
              <a:p>
                <a:pPr lvl="1"/>
                <a:r>
                  <a:rPr lang="en-US" sz="2700" dirty="0">
                    <a:solidFill>
                      <a:srgbClr val="0000FF"/>
                    </a:solidFill>
                  </a:rPr>
                  <a:t>Blue</a:t>
                </a:r>
                <a:r>
                  <a:rPr lang="en-US" dirty="0"/>
                  <a:t> box has the highest classification score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𝑑𝑜𝑔</m:t>
                        </m:r>
                      </m:e>
                    </m:d>
                    <m:r>
                      <a:rPr lang="en-US" b="0" i="1" smtClean="0">
                        <a:latin typeface="Cambria Math" panose="02040503050406030204" pitchFamily="18" charset="0"/>
                      </a:rPr>
                      <m:t>=.9</m:t>
                    </m:r>
                  </m:oMath>
                </a14:m>
                <a:r>
                  <a:rPr lang="en-US" dirty="0"/>
                  <a:t>. Output the </a:t>
                </a:r>
                <a:r>
                  <a:rPr lang="en-US" sz="2700" dirty="0">
                    <a:solidFill>
                      <a:srgbClr val="0000FF"/>
                    </a:solidFill>
                  </a:rPr>
                  <a:t>blue</a:t>
                </a:r>
                <a:r>
                  <a:rPr lang="en-US" dirty="0"/>
                  <a:t> box, and discard the </a:t>
                </a:r>
                <a:r>
                  <a:rPr lang="en-US" sz="2700" dirty="0">
                    <a:solidFill>
                      <a:srgbClr val="996633"/>
                    </a:solidFill>
                  </a:rPr>
                  <a:t>orange</a:t>
                </a:r>
                <a:r>
                  <a:rPr lang="en-US" dirty="0"/>
                  <a:t> box since </a:t>
                </a:r>
                <a:r>
                  <a:rPr lang="en-US" dirty="0" err="1"/>
                  <a:t>IoU</a:t>
                </a:r>
                <a:r>
                  <a:rPr lang="en-US" dirty="0"/>
                  <a:t>(</a:t>
                </a:r>
                <a:r>
                  <a:rPr lang="en-US" dirty="0">
                    <a:solidFill>
                      <a:srgbClr val="0000FF"/>
                    </a:solidFill>
                  </a:rPr>
                  <a:t>blue</a:t>
                </a:r>
                <a:r>
                  <a:rPr lang="en-US" dirty="0"/>
                  <a:t>, </a:t>
                </a:r>
                <a:r>
                  <a:rPr lang="en-US" dirty="0">
                    <a:solidFill>
                      <a:srgbClr val="996633"/>
                    </a:solidFill>
                  </a:rPr>
                  <a:t>orange</a:t>
                </a:r>
                <a:r>
                  <a:rPr lang="en-US" dirty="0"/>
                  <a:t>)=.78&gt;.7. </a:t>
                </a:r>
              </a:p>
              <a:p>
                <a:pPr lvl="1"/>
                <a:r>
                  <a:rPr lang="en-US" dirty="0"/>
                  <a:t>The next highest-scoring box is the </a:t>
                </a:r>
                <a:r>
                  <a:rPr lang="en-US" sz="2700" dirty="0">
                    <a:solidFill>
                      <a:srgbClr val="800080"/>
                    </a:solidFill>
                  </a:rPr>
                  <a:t>purple</a:t>
                </a:r>
                <a:r>
                  <a:rPr lang="en-US" dirty="0"/>
                  <a:t> box with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𝑑𝑜𝑔</m:t>
                        </m:r>
                      </m:e>
                    </m:d>
                    <m:r>
                      <a:rPr lang="en-US" i="1">
                        <a:latin typeface="Cambria Math" panose="02040503050406030204" pitchFamily="18" charset="0"/>
                      </a:rPr>
                      <m:t>=.</m:t>
                    </m:r>
                    <m:r>
                      <a:rPr lang="en-US" b="0" i="1" smtClean="0">
                        <a:latin typeface="Cambria Math" panose="02040503050406030204" pitchFamily="18" charset="0"/>
                      </a:rPr>
                      <m:t>75</m:t>
                    </m:r>
                  </m:oMath>
                </a14:m>
                <a:r>
                  <a:rPr lang="en-US" dirty="0"/>
                  <a:t>. Output the </a:t>
                </a:r>
                <a:r>
                  <a:rPr lang="en-US" sz="2700" dirty="0">
                    <a:solidFill>
                      <a:srgbClr val="800080"/>
                    </a:solidFill>
                  </a:rPr>
                  <a:t>purple</a:t>
                </a:r>
                <a:r>
                  <a:rPr lang="en-US" dirty="0"/>
                  <a:t> box, and discard the </a:t>
                </a:r>
                <a:r>
                  <a:rPr lang="en-US" sz="2700" dirty="0">
                    <a:solidFill>
                      <a:srgbClr val="FFC000"/>
                    </a:solidFill>
                  </a:rPr>
                  <a:t>yellow</a:t>
                </a:r>
                <a:r>
                  <a:rPr lang="en-US" dirty="0"/>
                  <a:t> box since </a:t>
                </a:r>
                <a:r>
                  <a:rPr lang="en-US" dirty="0" err="1"/>
                  <a:t>IoU</a:t>
                </a:r>
                <a:r>
                  <a:rPr lang="en-US" dirty="0"/>
                  <a:t>(</a:t>
                </a:r>
                <a:r>
                  <a:rPr lang="en-US" dirty="0">
                    <a:solidFill>
                      <a:srgbClr val="800080"/>
                    </a:solidFill>
                  </a:rPr>
                  <a:t>purple</a:t>
                </a:r>
                <a:r>
                  <a:rPr lang="en-US" dirty="0"/>
                  <a:t>, </a:t>
                </a:r>
                <a:r>
                  <a:rPr lang="en-US" dirty="0">
                    <a:solidFill>
                      <a:srgbClr val="FFC000"/>
                    </a:solidFill>
                  </a:rPr>
                  <a:t>yellow</a:t>
                </a:r>
                <a:r>
                  <a:rPr lang="en-US" dirty="0"/>
                  <a:t>)=.74&gt;.7</a:t>
                </a:r>
              </a:p>
              <a:p>
                <a:pPr lvl="1"/>
                <a:endParaRPr lang="en-US" dirty="0"/>
              </a:p>
            </p:txBody>
          </p:sp>
        </mc:Choice>
        <mc:Fallback xmlns="">
          <p:sp>
            <p:nvSpPr>
              <p:cNvPr id="3" name="Content Placeholder 2">
                <a:extLst>
                  <a:ext uri="{FF2B5EF4-FFF2-40B4-BE49-F238E27FC236}">
                    <a16:creationId xmlns:a16="http://schemas.microsoft.com/office/drawing/2014/main" id="{559C03DC-942F-469F-9DFB-D324CB62BFC3}"/>
                  </a:ext>
                </a:extLst>
              </p:cNvPr>
              <p:cNvSpPr>
                <a:spLocks noGrp="1" noRot="1" noChangeAspect="1" noMove="1" noResize="1" noEditPoints="1" noAdjustHandles="1" noChangeArrowheads="1" noChangeShapeType="1" noTextEdit="1"/>
              </p:cNvSpPr>
              <p:nvPr>
                <p:ph idx="1"/>
              </p:nvPr>
            </p:nvSpPr>
            <p:spPr>
              <a:xfrm>
                <a:off x="457200" y="1088087"/>
                <a:ext cx="8229600" cy="2628945"/>
              </a:xfrm>
              <a:blipFill>
                <a:blip r:embed="rId3"/>
                <a:stretch>
                  <a:fillRect l="-222" t="-208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B99CBC9-DF24-4491-A12B-EB99F8802ACF}"/>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pic>
        <p:nvPicPr>
          <p:cNvPr id="6" name="Picture 5">
            <a:extLst>
              <a:ext uri="{FF2B5EF4-FFF2-40B4-BE49-F238E27FC236}">
                <a16:creationId xmlns:a16="http://schemas.microsoft.com/office/drawing/2014/main" id="{28FA6E23-C1DD-4C59-855F-9D5742F47816}"/>
              </a:ext>
            </a:extLst>
          </p:cNvPr>
          <p:cNvPicPr>
            <a:picLocks noChangeAspect="1"/>
          </p:cNvPicPr>
          <p:nvPr/>
        </p:nvPicPr>
        <p:blipFill>
          <a:blip r:embed="rId4"/>
          <a:stretch>
            <a:fillRect/>
          </a:stretch>
        </p:blipFill>
        <p:spPr>
          <a:xfrm>
            <a:off x="2984431" y="3605797"/>
            <a:ext cx="2777384" cy="1987319"/>
          </a:xfrm>
          <a:prstGeom prst="rect">
            <a:avLst/>
          </a:prstGeom>
        </p:spPr>
      </p:pic>
      <p:pic>
        <p:nvPicPr>
          <p:cNvPr id="8" name="Picture 7">
            <a:extLst>
              <a:ext uri="{FF2B5EF4-FFF2-40B4-BE49-F238E27FC236}">
                <a16:creationId xmlns:a16="http://schemas.microsoft.com/office/drawing/2014/main" id="{5CAD8A0A-B429-4DF0-A607-62C15B9460F1}"/>
              </a:ext>
            </a:extLst>
          </p:cNvPr>
          <p:cNvPicPr>
            <a:picLocks noChangeAspect="1"/>
          </p:cNvPicPr>
          <p:nvPr/>
        </p:nvPicPr>
        <p:blipFill>
          <a:blip r:embed="rId5"/>
          <a:stretch>
            <a:fillRect/>
          </a:stretch>
        </p:blipFill>
        <p:spPr>
          <a:xfrm>
            <a:off x="494910" y="5626107"/>
            <a:ext cx="1897972" cy="990246"/>
          </a:xfrm>
          <a:prstGeom prst="rect">
            <a:avLst/>
          </a:prstGeom>
        </p:spPr>
      </p:pic>
      <p:pic>
        <p:nvPicPr>
          <p:cNvPr id="10" name="Picture 9">
            <a:extLst>
              <a:ext uri="{FF2B5EF4-FFF2-40B4-BE49-F238E27FC236}">
                <a16:creationId xmlns:a16="http://schemas.microsoft.com/office/drawing/2014/main" id="{74673CEB-4CD4-476B-BE0F-67C4FEF47049}"/>
              </a:ext>
            </a:extLst>
          </p:cNvPr>
          <p:cNvPicPr>
            <a:picLocks noChangeAspect="1"/>
          </p:cNvPicPr>
          <p:nvPr/>
        </p:nvPicPr>
        <p:blipFill>
          <a:blip r:embed="rId6"/>
          <a:stretch>
            <a:fillRect/>
          </a:stretch>
        </p:blipFill>
        <p:spPr>
          <a:xfrm>
            <a:off x="63096" y="3605797"/>
            <a:ext cx="2761600" cy="1987319"/>
          </a:xfrm>
          <a:prstGeom prst="rect">
            <a:avLst/>
          </a:prstGeom>
        </p:spPr>
      </p:pic>
      <p:pic>
        <p:nvPicPr>
          <p:cNvPr id="14" name="Picture 13">
            <a:extLst>
              <a:ext uri="{FF2B5EF4-FFF2-40B4-BE49-F238E27FC236}">
                <a16:creationId xmlns:a16="http://schemas.microsoft.com/office/drawing/2014/main" id="{8B3A3146-1766-4AA0-AB78-6DC1A94EA706}"/>
              </a:ext>
            </a:extLst>
          </p:cNvPr>
          <p:cNvPicPr>
            <a:picLocks noChangeAspect="1"/>
          </p:cNvPicPr>
          <p:nvPr/>
        </p:nvPicPr>
        <p:blipFill>
          <a:blip r:embed="rId7"/>
          <a:stretch>
            <a:fillRect/>
          </a:stretch>
        </p:blipFill>
        <p:spPr>
          <a:xfrm>
            <a:off x="3623014" y="5661248"/>
            <a:ext cx="1897972" cy="368048"/>
          </a:xfrm>
          <a:prstGeom prst="rect">
            <a:avLst/>
          </a:prstGeom>
        </p:spPr>
      </p:pic>
      <p:pic>
        <p:nvPicPr>
          <p:cNvPr id="16" name="Picture 15">
            <a:extLst>
              <a:ext uri="{FF2B5EF4-FFF2-40B4-BE49-F238E27FC236}">
                <a16:creationId xmlns:a16="http://schemas.microsoft.com/office/drawing/2014/main" id="{902BA9C1-47CE-444A-90FF-DB4FA888BA16}"/>
              </a:ext>
            </a:extLst>
          </p:cNvPr>
          <p:cNvPicPr>
            <a:picLocks noChangeAspect="1"/>
          </p:cNvPicPr>
          <p:nvPr/>
        </p:nvPicPr>
        <p:blipFill>
          <a:blip r:embed="rId8"/>
          <a:stretch>
            <a:fillRect/>
          </a:stretch>
        </p:blipFill>
        <p:spPr>
          <a:xfrm>
            <a:off x="5921550" y="3605797"/>
            <a:ext cx="2765250" cy="1987319"/>
          </a:xfrm>
          <a:prstGeom prst="rect">
            <a:avLst/>
          </a:prstGeom>
        </p:spPr>
      </p:pic>
    </p:spTree>
    <p:extLst>
      <p:ext uri="{BB962C8B-B14F-4D97-AF65-F5344CB8AC3E}">
        <p14:creationId xmlns:p14="http://schemas.microsoft.com/office/powerpoint/2010/main" val="3096211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36FBE-1970-411B-99B9-9C44DD49A7D6}"/>
              </a:ext>
            </a:extLst>
          </p:cNvPr>
          <p:cNvSpPr>
            <a:spLocks noGrp="1"/>
          </p:cNvSpPr>
          <p:nvPr>
            <p:ph type="title"/>
          </p:nvPr>
        </p:nvSpPr>
        <p:spPr/>
        <p:txBody>
          <a:bodyPr/>
          <a:lstStyle/>
          <a:p>
            <a:r>
              <a:rPr lang="en-US" dirty="0"/>
              <a:t>Evaluating Object Detectors:</a:t>
            </a:r>
            <a:br>
              <a:rPr lang="en-US" dirty="0"/>
            </a:br>
            <a:r>
              <a:rPr lang="en-US" dirty="0"/>
              <a:t>Mean Average Precision (</a:t>
            </a:r>
            <a:r>
              <a:rPr lang="en-US" dirty="0" err="1"/>
              <a:t>mAP</a:t>
            </a:r>
            <a:r>
              <a:rPr lang="en-US" dirty="0"/>
              <a:t>)</a:t>
            </a:r>
            <a:endParaRPr lang="en-SE" dirty="0"/>
          </a:p>
        </p:txBody>
      </p:sp>
      <p:sp>
        <p:nvSpPr>
          <p:cNvPr id="3" name="Content Placeholder 2">
            <a:extLst>
              <a:ext uri="{FF2B5EF4-FFF2-40B4-BE49-F238E27FC236}">
                <a16:creationId xmlns:a16="http://schemas.microsoft.com/office/drawing/2014/main" id="{24A5E6D0-6F3F-4ABE-B185-FF4D7BDB0C00}"/>
              </a:ext>
            </a:extLst>
          </p:cNvPr>
          <p:cNvSpPr>
            <a:spLocks noGrp="1"/>
          </p:cNvSpPr>
          <p:nvPr>
            <p:ph idx="1"/>
          </p:nvPr>
        </p:nvSpPr>
        <p:spPr>
          <a:xfrm>
            <a:off x="457200" y="1295400"/>
            <a:ext cx="8229600" cy="5013920"/>
          </a:xfrm>
        </p:spPr>
        <p:txBody>
          <a:bodyPr>
            <a:normAutofit fontScale="77500" lnSpcReduction="20000"/>
          </a:bodyPr>
          <a:lstStyle/>
          <a:p>
            <a:r>
              <a:rPr lang="en-US" dirty="0"/>
              <a:t>1. Run object detector on all test images (with NMS)</a:t>
            </a:r>
          </a:p>
          <a:p>
            <a:r>
              <a:rPr lang="en-US" dirty="0"/>
              <a:t>2. For each class, compute Average Precision (AP) = area under Precision vs Recall Curve</a:t>
            </a:r>
          </a:p>
          <a:p>
            <a:pPr lvl="1"/>
            <a:r>
              <a:rPr lang="en-US" dirty="0"/>
              <a:t>1. For each detection (highest score to lowest score)</a:t>
            </a:r>
          </a:p>
          <a:p>
            <a:pPr lvl="2"/>
            <a:r>
              <a:rPr lang="en-US" dirty="0"/>
              <a:t>1. If it matches some GT box with </a:t>
            </a:r>
            <a:r>
              <a:rPr lang="en-US" dirty="0" err="1"/>
              <a:t>IoU</a:t>
            </a:r>
            <a:r>
              <a:rPr lang="en-US" dirty="0"/>
              <a:t> &gt; 0.5, mark it as positive and eliminate the GT</a:t>
            </a:r>
          </a:p>
          <a:p>
            <a:pPr lvl="2"/>
            <a:r>
              <a:rPr lang="en-US" dirty="0"/>
              <a:t>2. Otherwise mark it as negative</a:t>
            </a:r>
          </a:p>
          <a:p>
            <a:pPr lvl="2"/>
            <a:r>
              <a:rPr lang="en-US" dirty="0"/>
              <a:t>3. Plot a point on PR Curve</a:t>
            </a:r>
          </a:p>
          <a:p>
            <a:pPr lvl="1"/>
            <a:r>
              <a:rPr lang="en-US" dirty="0"/>
              <a:t>2. Average Precision (AP) = area under PR curve</a:t>
            </a:r>
          </a:p>
          <a:p>
            <a:r>
              <a:rPr lang="en-US" dirty="0"/>
              <a:t>3. Mean Average Precision (</a:t>
            </a:r>
            <a:r>
              <a:rPr lang="en-US" dirty="0" err="1"/>
              <a:t>mAP</a:t>
            </a:r>
            <a:r>
              <a:rPr lang="en-US" dirty="0"/>
              <a:t>) = average of AP for each class</a:t>
            </a:r>
          </a:p>
          <a:p>
            <a:r>
              <a:rPr lang="en-US" dirty="0"/>
              <a:t>4. For “COCO </a:t>
            </a:r>
            <a:r>
              <a:rPr lang="en-US" dirty="0" err="1"/>
              <a:t>mAP</a:t>
            </a:r>
            <a:r>
              <a:rPr lang="en-US" dirty="0"/>
              <a:t>”: Compute </a:t>
            </a:r>
            <a:r>
              <a:rPr lang="en-US" dirty="0" err="1"/>
              <a:t>mAP@thresh</a:t>
            </a:r>
            <a:r>
              <a:rPr lang="en-US" dirty="0"/>
              <a:t> for each </a:t>
            </a:r>
            <a:r>
              <a:rPr lang="en-US" dirty="0" err="1"/>
              <a:t>IoU</a:t>
            </a:r>
            <a:r>
              <a:rPr lang="en-US" dirty="0"/>
              <a:t> threshold (0.5, 0.55, 0.6, …, 0.95) and take average</a:t>
            </a:r>
          </a:p>
        </p:txBody>
      </p:sp>
      <p:sp>
        <p:nvSpPr>
          <p:cNvPr id="4" name="Slide Number Placeholder 3">
            <a:extLst>
              <a:ext uri="{FF2B5EF4-FFF2-40B4-BE49-F238E27FC236}">
                <a16:creationId xmlns:a16="http://schemas.microsoft.com/office/drawing/2014/main" id="{F002B6B9-B320-457D-A99D-84764B348C2F}"/>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spTree>
    <p:extLst>
      <p:ext uri="{BB962C8B-B14F-4D97-AF65-F5344CB8AC3E}">
        <p14:creationId xmlns:p14="http://schemas.microsoft.com/office/powerpoint/2010/main" val="106906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929A-71D9-4274-91D9-C2828AA63208}"/>
              </a:ext>
            </a:extLst>
          </p:cNvPr>
          <p:cNvSpPr>
            <a:spLocks noGrp="1"/>
          </p:cNvSpPr>
          <p:nvPr>
            <p:ph type="title"/>
          </p:nvPr>
        </p:nvSpPr>
        <p:spPr/>
        <p:txBody>
          <a:bodyPr/>
          <a:lstStyle/>
          <a:p>
            <a:r>
              <a:rPr lang="en-US" dirty="0"/>
              <a:t>TODO Update </a:t>
            </a:r>
            <a:r>
              <a:rPr lang="en-US"/>
              <a:t>mAP</a:t>
            </a:r>
            <a:endParaRPr lang="en-SE" dirty="0"/>
          </a:p>
        </p:txBody>
      </p:sp>
      <p:sp>
        <p:nvSpPr>
          <p:cNvPr id="3" name="Content Placeholder 2">
            <a:extLst>
              <a:ext uri="{FF2B5EF4-FFF2-40B4-BE49-F238E27FC236}">
                <a16:creationId xmlns:a16="http://schemas.microsoft.com/office/drawing/2014/main" id="{2E52560D-FBCD-4488-9E4F-8189E92F6620}"/>
              </a:ext>
            </a:extLst>
          </p:cNvPr>
          <p:cNvSpPr>
            <a:spLocks noGrp="1"/>
          </p:cNvSpPr>
          <p:nvPr>
            <p:ph idx="1"/>
          </p:nvPr>
        </p:nvSpPr>
        <p:spPr/>
        <p:txBody>
          <a:bodyPr/>
          <a:lstStyle/>
          <a:p>
            <a:r>
              <a:rPr lang="en-US" dirty="0">
                <a:hlinkClick r:id="rId2"/>
              </a:rPr>
              <a:t>https://www.coursera.org/learn/computer-vision-with-embedded-machine-learning/lecture/zDIgp/object-detection-performance-metrics</a:t>
            </a:r>
            <a:r>
              <a:rPr lang="en-US" dirty="0"/>
              <a:t> </a:t>
            </a:r>
            <a:endParaRPr lang="en-SE" dirty="0"/>
          </a:p>
        </p:txBody>
      </p:sp>
      <p:sp>
        <p:nvSpPr>
          <p:cNvPr id="4" name="Slide Number Placeholder 3">
            <a:extLst>
              <a:ext uri="{FF2B5EF4-FFF2-40B4-BE49-F238E27FC236}">
                <a16:creationId xmlns:a16="http://schemas.microsoft.com/office/drawing/2014/main" id="{FEBC2D44-7D74-416D-A1C5-3011840046DB}"/>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spTree>
    <p:extLst>
      <p:ext uri="{BB962C8B-B14F-4D97-AF65-F5344CB8AC3E}">
        <p14:creationId xmlns:p14="http://schemas.microsoft.com/office/powerpoint/2010/main" val="1643737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459F-6374-4CB3-B984-4B3560C6D578}"/>
              </a:ext>
            </a:extLst>
          </p:cNvPr>
          <p:cNvSpPr>
            <a:spLocks noGrp="1"/>
          </p:cNvSpPr>
          <p:nvPr>
            <p:ph type="title"/>
          </p:nvPr>
        </p:nvSpPr>
        <p:spPr/>
        <p:txBody>
          <a:bodyPr/>
          <a:lstStyle/>
          <a:p>
            <a:r>
              <a:rPr lang="en-US" dirty="0"/>
              <a:t>Computer Vision Tasks</a:t>
            </a:r>
            <a:endParaRPr lang="en-SE" dirty="0"/>
          </a:p>
        </p:txBody>
      </p:sp>
      <p:sp>
        <p:nvSpPr>
          <p:cNvPr id="3" name="Content Placeholder 2">
            <a:extLst>
              <a:ext uri="{FF2B5EF4-FFF2-40B4-BE49-F238E27FC236}">
                <a16:creationId xmlns:a16="http://schemas.microsoft.com/office/drawing/2014/main" id="{CC63F2BC-96A8-4E68-8073-B2C7DE0AFAA3}"/>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A293D8E0-3D10-4837-81DE-3CBFB6522C9C}"/>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pic>
        <p:nvPicPr>
          <p:cNvPr id="6" name="Picture 5">
            <a:extLst>
              <a:ext uri="{FF2B5EF4-FFF2-40B4-BE49-F238E27FC236}">
                <a16:creationId xmlns:a16="http://schemas.microsoft.com/office/drawing/2014/main" id="{5AB64B66-19D3-4D07-B4ED-16A7AC46470E}"/>
              </a:ext>
            </a:extLst>
          </p:cNvPr>
          <p:cNvPicPr>
            <a:picLocks noChangeAspect="1"/>
          </p:cNvPicPr>
          <p:nvPr/>
        </p:nvPicPr>
        <p:blipFill>
          <a:blip r:embed="rId2"/>
          <a:stretch>
            <a:fillRect/>
          </a:stretch>
        </p:blipFill>
        <p:spPr>
          <a:xfrm>
            <a:off x="0" y="1577318"/>
            <a:ext cx="9144000" cy="3703363"/>
          </a:xfrm>
          <a:prstGeom prst="rect">
            <a:avLst/>
          </a:prstGeom>
        </p:spPr>
      </p:pic>
    </p:spTree>
    <p:extLst>
      <p:ext uri="{BB962C8B-B14F-4D97-AF65-F5344CB8AC3E}">
        <p14:creationId xmlns:p14="http://schemas.microsoft.com/office/powerpoint/2010/main" val="456391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337B-5287-4E62-A84D-D3EEDBCAA6CA}"/>
              </a:ext>
            </a:extLst>
          </p:cNvPr>
          <p:cNvSpPr>
            <a:spLocks noGrp="1"/>
          </p:cNvSpPr>
          <p:nvPr>
            <p:ph type="title"/>
          </p:nvPr>
        </p:nvSpPr>
        <p:spPr/>
        <p:txBody>
          <a:bodyPr/>
          <a:lstStyle/>
          <a:p>
            <a:r>
              <a:rPr lang="en-US" dirty="0"/>
              <a:t>Perfect Detection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ADE5F38-4D70-40AB-AB80-DB64FBC15E24}"/>
                  </a:ext>
                </a:extLst>
              </p:cNvPr>
              <p:cNvSpPr>
                <a:spLocks noGrp="1"/>
              </p:cNvSpPr>
              <p:nvPr>
                <p:ph idx="1"/>
              </p:nvPr>
            </p:nvSpPr>
            <p:spPr>
              <a:xfrm>
                <a:off x="457200" y="1295400"/>
                <a:ext cx="5626968" cy="5105400"/>
              </a:xfrm>
            </p:spPr>
            <p:txBody>
              <a:bodyPr/>
              <a:lstStyle/>
              <a:p>
                <a:r>
                  <a:rPr lang="en-US" dirty="0"/>
                  <a:t>To get the perfect AP = 1.0, we need Precision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𝐹𝑃</m:t>
                        </m:r>
                      </m:den>
                    </m:f>
                    <m:r>
                      <a:rPr lang="en-US" b="0" i="1" smtClean="0">
                        <a:latin typeface="Cambria Math" panose="02040503050406030204" pitchFamily="18" charset="0"/>
                      </a:rPr>
                      <m:t>=1.0</m:t>
                    </m:r>
                  </m:oMath>
                </a14:m>
                <a:r>
                  <a:rPr lang="en-US" dirty="0"/>
                  <a:t>, Recall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𝐹𝑁</m:t>
                        </m:r>
                      </m:den>
                    </m:f>
                    <m:r>
                      <a:rPr lang="en-US" b="0" i="1" smtClean="0">
                        <a:latin typeface="Cambria Math" panose="02040503050406030204" pitchFamily="18" charset="0"/>
                      </a:rPr>
                      <m:t>=1.0</m:t>
                    </m:r>
                  </m:oMath>
                </a14:m>
                <a:r>
                  <a:rPr lang="en-US" dirty="0"/>
                  <a:t>, i.e., Hit all </a:t>
                </a:r>
                <a14:m>
                  <m:oMath xmlns:m="http://schemas.openxmlformats.org/officeDocument/2006/math">
                    <m:r>
                      <a:rPr lang="en-US" b="0" i="1" smtClean="0">
                        <a:latin typeface="Cambria Math" panose="02040503050406030204" pitchFamily="18" charset="0"/>
                      </a:rPr>
                      <m:t>𝑁</m:t>
                    </m:r>
                  </m:oMath>
                </a14:m>
                <a:r>
                  <a:rPr lang="en-US" dirty="0"/>
                  <a:t> GT boxes with </a:t>
                </a:r>
                <a:r>
                  <a:rPr lang="en-US" dirty="0" err="1"/>
                  <a:t>IoU</a:t>
                </a:r>
                <a:r>
                  <a:rPr lang="en-US" dirty="0"/>
                  <a:t> &gt; 0.5, and have no FP detections ranked above any TP</a:t>
                </a:r>
                <a:endParaRPr lang="en-SE" dirty="0"/>
              </a:p>
            </p:txBody>
          </p:sp>
        </mc:Choice>
        <mc:Fallback xmlns="">
          <p:sp>
            <p:nvSpPr>
              <p:cNvPr id="3" name="Content Placeholder 2">
                <a:extLst>
                  <a:ext uri="{FF2B5EF4-FFF2-40B4-BE49-F238E27FC236}">
                    <a16:creationId xmlns:a16="http://schemas.microsoft.com/office/drawing/2014/main" id="{CADE5F38-4D70-40AB-AB80-DB64FBC15E24}"/>
                  </a:ext>
                </a:extLst>
              </p:cNvPr>
              <p:cNvSpPr>
                <a:spLocks noGrp="1" noRot="1" noChangeAspect="1" noMove="1" noResize="1" noEditPoints="1" noAdjustHandles="1" noChangeArrowheads="1" noChangeShapeType="1" noTextEdit="1"/>
              </p:cNvSpPr>
              <p:nvPr>
                <p:ph idx="1"/>
              </p:nvPr>
            </p:nvSpPr>
            <p:spPr>
              <a:xfrm>
                <a:off x="457200" y="1295400"/>
                <a:ext cx="5626968" cy="5105400"/>
              </a:xfrm>
              <a:blipFill>
                <a:blip r:embed="rId2"/>
                <a:stretch>
                  <a:fillRect l="-2492" t="-1553" r="-238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27F5B3C-33CF-4A09-91A4-81CC1BE584DF}"/>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graphicFrame>
        <p:nvGraphicFramePr>
          <p:cNvPr id="7" name="Table 6">
            <a:extLst>
              <a:ext uri="{FF2B5EF4-FFF2-40B4-BE49-F238E27FC236}">
                <a16:creationId xmlns:a16="http://schemas.microsoft.com/office/drawing/2014/main" id="{11E0EA1A-2822-4E52-9C09-B9090EAA67C7}"/>
              </a:ext>
            </a:extLst>
          </p:cNvPr>
          <p:cNvGraphicFramePr>
            <a:graphicFrameLocks/>
          </p:cNvGraphicFramePr>
          <p:nvPr>
            <p:extLst>
              <p:ext uri="{D42A27DB-BD31-4B8C-83A1-F6EECF244321}">
                <p14:modId xmlns:p14="http://schemas.microsoft.com/office/powerpoint/2010/main" val="956654728"/>
              </p:ext>
            </p:extLst>
          </p:nvPr>
        </p:nvGraphicFramePr>
        <p:xfrm>
          <a:off x="6516216" y="1412776"/>
          <a:ext cx="1770534" cy="1152128"/>
        </p:xfrm>
        <a:graphic>
          <a:graphicData uri="http://schemas.openxmlformats.org/drawingml/2006/table">
            <a:tbl>
              <a:tblPr firstRow="1" bandRow="1">
                <a:tableStyleId>{5940675A-B579-460E-94D1-54222C63F5DA}</a:tableStyleId>
              </a:tblPr>
              <a:tblGrid>
                <a:gridCol w="885267">
                  <a:extLst>
                    <a:ext uri="{9D8B030D-6E8A-4147-A177-3AD203B41FA5}">
                      <a16:colId xmlns:a16="http://schemas.microsoft.com/office/drawing/2014/main" val="1682187565"/>
                    </a:ext>
                  </a:extLst>
                </a:gridCol>
                <a:gridCol w="885267">
                  <a:extLst>
                    <a:ext uri="{9D8B030D-6E8A-4147-A177-3AD203B41FA5}">
                      <a16:colId xmlns:a16="http://schemas.microsoft.com/office/drawing/2014/main" val="1083604852"/>
                    </a:ext>
                  </a:extLst>
                </a:gridCol>
              </a:tblGrid>
              <a:tr h="576064">
                <a:tc>
                  <a:txBody>
                    <a:bodyPr/>
                    <a:lstStyle/>
                    <a:p>
                      <a:r>
                        <a:rPr lang="en-US" sz="2000" dirty="0"/>
                        <a:t>FN=0</a:t>
                      </a:r>
                      <a:endParaRPr lang="en-SE" sz="2000" dirty="0"/>
                    </a:p>
                  </a:txBody>
                  <a:tcPr/>
                </a:tc>
                <a:tc>
                  <a:txBody>
                    <a:bodyPr/>
                    <a:lstStyle/>
                    <a:p>
                      <a:r>
                        <a:rPr lang="en-US" sz="2000" dirty="0"/>
                        <a:t>TN=0</a:t>
                      </a:r>
                      <a:endParaRPr lang="en-SE" sz="2000" dirty="0"/>
                    </a:p>
                  </a:txBody>
                  <a:tcPr/>
                </a:tc>
                <a:extLst>
                  <a:ext uri="{0D108BD9-81ED-4DB2-BD59-A6C34878D82A}">
                    <a16:rowId xmlns:a16="http://schemas.microsoft.com/office/drawing/2014/main" val="4241156382"/>
                  </a:ext>
                </a:extLst>
              </a:tr>
              <a:tr h="576064">
                <a:tc>
                  <a:txBody>
                    <a:bodyPr/>
                    <a:lstStyle/>
                    <a:p>
                      <a:r>
                        <a:rPr lang="en-US" sz="2000" dirty="0"/>
                        <a:t>TP=N</a:t>
                      </a:r>
                      <a:endParaRPr lang="en-SE" sz="2000" dirty="0"/>
                    </a:p>
                  </a:txBody>
                  <a:tcPr/>
                </a:tc>
                <a:tc>
                  <a:txBody>
                    <a:bodyPr/>
                    <a:lstStyle/>
                    <a:p>
                      <a:r>
                        <a:rPr lang="en-US" sz="2000" dirty="0"/>
                        <a:t>FP=0</a:t>
                      </a:r>
                      <a:endParaRPr lang="en-SE" sz="2000" dirty="0"/>
                    </a:p>
                  </a:txBody>
                  <a:tcPr/>
                </a:tc>
                <a:extLst>
                  <a:ext uri="{0D108BD9-81ED-4DB2-BD59-A6C34878D82A}">
                    <a16:rowId xmlns:a16="http://schemas.microsoft.com/office/drawing/2014/main" val="2395611723"/>
                  </a:ext>
                </a:extLst>
              </a:tr>
            </a:tbl>
          </a:graphicData>
        </a:graphic>
      </p:graphicFrame>
      <p:cxnSp>
        <p:nvCxnSpPr>
          <p:cNvPr id="9" name="Straight Connector 8">
            <a:extLst>
              <a:ext uri="{FF2B5EF4-FFF2-40B4-BE49-F238E27FC236}">
                <a16:creationId xmlns:a16="http://schemas.microsoft.com/office/drawing/2014/main" id="{BE7D5FB6-5DEB-46FB-A952-8A648B9FD26A}"/>
              </a:ext>
            </a:extLst>
          </p:cNvPr>
          <p:cNvCxnSpPr>
            <a:cxnSpLocks/>
          </p:cNvCxnSpPr>
          <p:nvPr/>
        </p:nvCxnSpPr>
        <p:spPr bwMode="auto">
          <a:xfrm>
            <a:off x="6660232" y="5157192"/>
            <a:ext cx="1872208" cy="0"/>
          </a:xfrm>
          <a:prstGeom prst="line">
            <a:avLst/>
          </a:prstGeom>
          <a:noFill/>
          <a:ln w="2540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E48DDAF9-F936-4E1E-985C-DAFFC46B3DEA}"/>
              </a:ext>
            </a:extLst>
          </p:cNvPr>
          <p:cNvCxnSpPr>
            <a:cxnSpLocks/>
          </p:cNvCxnSpPr>
          <p:nvPr/>
        </p:nvCxnSpPr>
        <p:spPr bwMode="auto">
          <a:xfrm flipV="1">
            <a:off x="6660232" y="2996952"/>
            <a:ext cx="0" cy="2160242"/>
          </a:xfrm>
          <a:prstGeom prst="line">
            <a:avLst/>
          </a:prstGeom>
          <a:noFill/>
          <a:ln w="25400" cap="flat" cmpd="sng" algn="ctr">
            <a:solidFill>
              <a:schemeClr val="tx1"/>
            </a:solidFill>
            <a:prstDash val="solid"/>
            <a:round/>
            <a:headEnd type="none" w="med" len="med"/>
            <a:tailEnd type="none" w="med" len="med"/>
          </a:ln>
          <a:effectLst/>
        </p:spPr>
      </p:cxnSp>
      <p:sp>
        <p:nvSpPr>
          <p:cNvPr id="15" name="Rectangle 14">
            <a:extLst>
              <a:ext uri="{FF2B5EF4-FFF2-40B4-BE49-F238E27FC236}">
                <a16:creationId xmlns:a16="http://schemas.microsoft.com/office/drawing/2014/main" id="{DAA69F55-1FD6-4A9F-93B1-CEEC5FB955E8}"/>
              </a:ext>
            </a:extLst>
          </p:cNvPr>
          <p:cNvSpPr/>
          <p:nvPr/>
        </p:nvSpPr>
        <p:spPr bwMode="auto">
          <a:xfrm>
            <a:off x="6660232" y="3212976"/>
            <a:ext cx="1770471" cy="1944210"/>
          </a:xfrm>
          <a:prstGeom prst="rect">
            <a:avLst/>
          </a:prstGeom>
          <a:solidFill>
            <a:schemeClr val="bg1">
              <a:lumMod val="7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C1418972-6358-4BC3-BE84-28A685E09419}"/>
              </a:ext>
            </a:extLst>
          </p:cNvPr>
          <p:cNvSpPr txBox="1"/>
          <p:nvPr/>
        </p:nvSpPr>
        <p:spPr>
          <a:xfrm>
            <a:off x="7214695" y="5157186"/>
            <a:ext cx="825867" cy="369332"/>
          </a:xfrm>
          <a:prstGeom prst="rect">
            <a:avLst/>
          </a:prstGeom>
          <a:noFill/>
        </p:spPr>
        <p:txBody>
          <a:bodyPr wrap="none" rtlCol="0">
            <a:spAutoFit/>
          </a:bodyPr>
          <a:lstStyle/>
          <a:p>
            <a:r>
              <a:rPr lang="en-US" dirty="0"/>
              <a:t>Recall</a:t>
            </a:r>
            <a:endParaRPr lang="en-SE" dirty="0"/>
          </a:p>
        </p:txBody>
      </p:sp>
      <p:sp>
        <p:nvSpPr>
          <p:cNvPr id="17" name="TextBox 16">
            <a:extLst>
              <a:ext uri="{FF2B5EF4-FFF2-40B4-BE49-F238E27FC236}">
                <a16:creationId xmlns:a16="http://schemas.microsoft.com/office/drawing/2014/main" id="{CE6DC5A9-11DD-4F42-B482-72F525EA7522}"/>
              </a:ext>
            </a:extLst>
          </p:cNvPr>
          <p:cNvSpPr txBox="1"/>
          <p:nvPr/>
        </p:nvSpPr>
        <p:spPr>
          <a:xfrm rot="16200000">
            <a:off x="5897943" y="4000415"/>
            <a:ext cx="1133644" cy="369332"/>
          </a:xfrm>
          <a:prstGeom prst="rect">
            <a:avLst/>
          </a:prstGeom>
          <a:noFill/>
        </p:spPr>
        <p:txBody>
          <a:bodyPr wrap="none" rtlCol="0">
            <a:spAutoFit/>
          </a:bodyPr>
          <a:lstStyle/>
          <a:p>
            <a:r>
              <a:rPr lang="en-US" dirty="0"/>
              <a:t>Precision</a:t>
            </a:r>
            <a:endParaRPr lang="en-SE" dirty="0"/>
          </a:p>
        </p:txBody>
      </p:sp>
      <p:sp>
        <p:nvSpPr>
          <p:cNvPr id="21" name="Oval 20">
            <a:extLst>
              <a:ext uri="{FF2B5EF4-FFF2-40B4-BE49-F238E27FC236}">
                <a16:creationId xmlns:a16="http://schemas.microsoft.com/office/drawing/2014/main" id="{578BD129-AA9C-441F-8A41-F2DE1B01CBD9}"/>
              </a:ext>
            </a:extLst>
          </p:cNvPr>
          <p:cNvSpPr/>
          <p:nvPr/>
        </p:nvSpPr>
        <p:spPr bwMode="auto">
          <a:xfrm>
            <a:off x="8327856" y="3104962"/>
            <a:ext cx="216016" cy="216023"/>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481B4D2E-A727-401B-9DE4-70530307E0F5}"/>
              </a:ext>
            </a:extLst>
          </p:cNvPr>
          <p:cNvSpPr txBox="1"/>
          <p:nvPr/>
        </p:nvSpPr>
        <p:spPr>
          <a:xfrm>
            <a:off x="7884368" y="2780928"/>
            <a:ext cx="1043876" cy="369332"/>
          </a:xfrm>
          <a:prstGeom prst="rect">
            <a:avLst/>
          </a:prstGeom>
          <a:noFill/>
        </p:spPr>
        <p:txBody>
          <a:bodyPr wrap="none" rtlCol="0">
            <a:spAutoFit/>
          </a:bodyPr>
          <a:lstStyle/>
          <a:p>
            <a:r>
              <a:rPr lang="en-US" dirty="0"/>
              <a:t>(1.0,1.0)</a:t>
            </a:r>
            <a:endParaRPr lang="en-SE" dirty="0"/>
          </a:p>
        </p:txBody>
      </p:sp>
    </p:spTree>
    <p:extLst>
      <p:ext uri="{BB962C8B-B14F-4D97-AF65-F5344CB8AC3E}">
        <p14:creationId xmlns:p14="http://schemas.microsoft.com/office/powerpoint/2010/main" val="2563781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8CA68-6F7E-4CCD-B6C9-8609F9F81B12}"/>
              </a:ext>
            </a:extLst>
          </p:cNvPr>
          <p:cNvSpPr>
            <a:spLocks noGrp="1"/>
          </p:cNvSpPr>
          <p:nvPr>
            <p:ph type="title"/>
          </p:nvPr>
        </p:nvSpPr>
        <p:spPr/>
        <p:txBody>
          <a:bodyPr/>
          <a:lstStyle/>
          <a:p>
            <a:r>
              <a:rPr lang="en-US" dirty="0" err="1"/>
              <a:t>mAP</a:t>
            </a:r>
            <a:endParaRPr lang="en-SE" dirty="0"/>
          </a:p>
        </p:txBody>
      </p:sp>
      <p:sp>
        <p:nvSpPr>
          <p:cNvPr id="3" name="Content Placeholder 2">
            <a:extLst>
              <a:ext uri="{FF2B5EF4-FFF2-40B4-BE49-F238E27FC236}">
                <a16:creationId xmlns:a16="http://schemas.microsoft.com/office/drawing/2014/main" id="{13069CEB-2B53-4045-B2A8-20BBEBD870B5}"/>
              </a:ext>
            </a:extLst>
          </p:cNvPr>
          <p:cNvSpPr>
            <a:spLocks noGrp="1"/>
          </p:cNvSpPr>
          <p:nvPr>
            <p:ph idx="1"/>
          </p:nvPr>
        </p:nvSpPr>
        <p:spPr/>
        <p:txBody>
          <a:bodyPr/>
          <a:lstStyle/>
          <a:p>
            <a:r>
              <a:rPr lang="en-US" dirty="0"/>
              <a:t>Suppose we have 3 classes, and have computed AP values for each </a:t>
            </a:r>
            <a:r>
              <a:rPr lang="en-US" dirty="0" err="1"/>
              <a:t>classwith</a:t>
            </a:r>
            <a:r>
              <a:rPr lang="en-US" dirty="0"/>
              <a:t> </a:t>
            </a:r>
            <a:r>
              <a:rPr lang="en-US" dirty="0" err="1"/>
              <a:t>IoU</a:t>
            </a:r>
            <a:r>
              <a:rPr lang="en-US" dirty="0"/>
              <a:t> threshold .5 as:</a:t>
            </a:r>
          </a:p>
          <a:p>
            <a:pPr lvl="1"/>
            <a:r>
              <a:rPr lang="en-US" dirty="0"/>
              <a:t>Car AP = .65, Cat AP = .80, Dog AP = .86, then mAP@.5=.77</a:t>
            </a:r>
          </a:p>
          <a:p>
            <a:r>
              <a:rPr lang="en-US" dirty="0"/>
              <a:t>For COCO </a:t>
            </a:r>
            <a:r>
              <a:rPr lang="en-US" dirty="0" err="1"/>
              <a:t>mAP</a:t>
            </a:r>
            <a:r>
              <a:rPr lang="en-US" dirty="0"/>
              <a:t>: Compute </a:t>
            </a:r>
            <a:r>
              <a:rPr lang="en-US" dirty="0" err="1"/>
              <a:t>mAP@threshold</a:t>
            </a:r>
            <a:r>
              <a:rPr lang="en-US" dirty="0"/>
              <a:t> for each </a:t>
            </a:r>
            <a:r>
              <a:rPr lang="en-US" dirty="0" err="1"/>
              <a:t>IoU</a:t>
            </a:r>
            <a:r>
              <a:rPr lang="en-US" dirty="0"/>
              <a:t> threshold (0.5, 0.55, 0.6, …, 0.95) and take average</a:t>
            </a:r>
          </a:p>
          <a:p>
            <a:pPr lvl="1"/>
            <a:r>
              <a:rPr lang="en-US" dirty="0"/>
              <a:t>COCO </a:t>
            </a:r>
            <a:r>
              <a:rPr lang="en-US" dirty="0" err="1"/>
              <a:t>mAP</a:t>
            </a:r>
            <a:r>
              <a:rPr lang="en-US" dirty="0"/>
              <a:t> = .4</a:t>
            </a:r>
            <a:endParaRPr lang="en-SE" dirty="0"/>
          </a:p>
        </p:txBody>
      </p:sp>
      <p:sp>
        <p:nvSpPr>
          <p:cNvPr id="4" name="Slide Number Placeholder 3">
            <a:extLst>
              <a:ext uri="{FF2B5EF4-FFF2-40B4-BE49-F238E27FC236}">
                <a16:creationId xmlns:a16="http://schemas.microsoft.com/office/drawing/2014/main" id="{1301142F-57DA-4EDA-84D5-9AC9177FF936}"/>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spTree>
    <p:extLst>
      <p:ext uri="{BB962C8B-B14F-4D97-AF65-F5344CB8AC3E}">
        <p14:creationId xmlns:p14="http://schemas.microsoft.com/office/powerpoint/2010/main" val="2453362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B6BA-5076-4943-BA4F-E51ACFB46A28}"/>
              </a:ext>
            </a:extLst>
          </p:cNvPr>
          <p:cNvSpPr>
            <a:spLocks noGrp="1"/>
          </p:cNvSpPr>
          <p:nvPr>
            <p:ph type="title"/>
          </p:nvPr>
        </p:nvSpPr>
        <p:spPr>
          <a:xfrm>
            <a:off x="457200" y="44624"/>
            <a:ext cx="8229600" cy="868362"/>
          </a:xfrm>
        </p:spPr>
        <p:txBody>
          <a:bodyPr/>
          <a:lstStyle/>
          <a:p>
            <a:r>
              <a:rPr lang="en-US" dirty="0"/>
              <a:t>Fast R-CNN</a:t>
            </a:r>
            <a:endParaRPr lang="en-SE" dirty="0"/>
          </a:p>
        </p:txBody>
      </p:sp>
      <p:sp>
        <p:nvSpPr>
          <p:cNvPr id="3" name="Content Placeholder 2">
            <a:extLst>
              <a:ext uri="{FF2B5EF4-FFF2-40B4-BE49-F238E27FC236}">
                <a16:creationId xmlns:a16="http://schemas.microsoft.com/office/drawing/2014/main" id="{1159A302-8DBD-481B-8904-3EF24B1B6189}"/>
              </a:ext>
            </a:extLst>
          </p:cNvPr>
          <p:cNvSpPr>
            <a:spLocks noGrp="1"/>
          </p:cNvSpPr>
          <p:nvPr>
            <p:ph idx="1"/>
          </p:nvPr>
        </p:nvSpPr>
        <p:spPr>
          <a:xfrm>
            <a:off x="462423" y="908720"/>
            <a:ext cx="8229600" cy="1512168"/>
          </a:xfrm>
        </p:spPr>
        <p:txBody>
          <a:bodyPr>
            <a:normAutofit fontScale="55000" lnSpcReduction="20000"/>
          </a:bodyPr>
          <a:lstStyle/>
          <a:p>
            <a:r>
              <a:rPr lang="en-US" dirty="0"/>
              <a:t>1. Use a backbone network to extract feature maps from the whole image; 2. Generate region proposals based on the feature maps; 3. use a lightweight Per-Region network to perform </a:t>
            </a:r>
            <a:r>
              <a:rPr lang="en-US" dirty="0" err="1"/>
              <a:t>Bbox</a:t>
            </a:r>
            <a:r>
              <a:rPr lang="en-US" dirty="0"/>
              <a:t> regression and classification </a:t>
            </a:r>
          </a:p>
          <a:p>
            <a:r>
              <a:rPr lang="en-US" dirty="0"/>
              <a:t>Most of the computation happens in backbone network; this saves work for overlapping region proposals compared to R-CNN</a:t>
            </a:r>
          </a:p>
        </p:txBody>
      </p:sp>
      <p:sp>
        <p:nvSpPr>
          <p:cNvPr id="4" name="Slide Number Placeholder 3">
            <a:extLst>
              <a:ext uri="{FF2B5EF4-FFF2-40B4-BE49-F238E27FC236}">
                <a16:creationId xmlns:a16="http://schemas.microsoft.com/office/drawing/2014/main" id="{EB0049AF-DEB7-49FE-A7C6-F3EFF5A339F9}"/>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pic>
        <p:nvPicPr>
          <p:cNvPr id="6" name="Picture 5">
            <a:extLst>
              <a:ext uri="{FF2B5EF4-FFF2-40B4-BE49-F238E27FC236}">
                <a16:creationId xmlns:a16="http://schemas.microsoft.com/office/drawing/2014/main" id="{3093208E-0402-4345-97AA-CD11EEF705A6}"/>
              </a:ext>
            </a:extLst>
          </p:cNvPr>
          <p:cNvPicPr>
            <a:picLocks noChangeAspect="1"/>
          </p:cNvPicPr>
          <p:nvPr/>
        </p:nvPicPr>
        <p:blipFill>
          <a:blip r:embed="rId2"/>
          <a:stretch>
            <a:fillRect/>
          </a:stretch>
        </p:blipFill>
        <p:spPr>
          <a:xfrm>
            <a:off x="0" y="2323439"/>
            <a:ext cx="9144000" cy="4455872"/>
          </a:xfrm>
          <a:prstGeom prst="rect">
            <a:avLst/>
          </a:prstGeom>
        </p:spPr>
      </p:pic>
      <p:sp>
        <p:nvSpPr>
          <p:cNvPr id="8" name="Rectangle 7">
            <a:extLst>
              <a:ext uri="{FF2B5EF4-FFF2-40B4-BE49-F238E27FC236}">
                <a16:creationId xmlns:a16="http://schemas.microsoft.com/office/drawing/2014/main" id="{4102A98B-265F-4EDC-8E18-19A4130410F5}"/>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701874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ED9C-B703-4DC4-B3A6-2B5444941560}"/>
              </a:ext>
            </a:extLst>
          </p:cNvPr>
          <p:cNvSpPr>
            <a:spLocks noGrp="1"/>
          </p:cNvSpPr>
          <p:nvPr>
            <p:ph type="title"/>
          </p:nvPr>
        </p:nvSpPr>
        <p:spPr/>
        <p:txBody>
          <a:bodyPr/>
          <a:lstStyle/>
          <a:p>
            <a:r>
              <a:rPr lang="en-US" dirty="0"/>
              <a:t>Fast R-CNN Training Example</a:t>
            </a:r>
            <a:endParaRPr lang="en-SE" dirty="0"/>
          </a:p>
        </p:txBody>
      </p:sp>
      <p:sp>
        <p:nvSpPr>
          <p:cNvPr id="3" name="Content Placeholder 2">
            <a:extLst>
              <a:ext uri="{FF2B5EF4-FFF2-40B4-BE49-F238E27FC236}">
                <a16:creationId xmlns:a16="http://schemas.microsoft.com/office/drawing/2014/main" id="{87A5A127-2402-449D-84A2-F56258B2C8CF}"/>
              </a:ext>
            </a:extLst>
          </p:cNvPr>
          <p:cNvSpPr>
            <a:spLocks noGrp="1"/>
          </p:cNvSpPr>
          <p:nvPr>
            <p:ph idx="1"/>
          </p:nvPr>
        </p:nvSpPr>
        <p:spPr>
          <a:xfrm>
            <a:off x="457200" y="1143000"/>
            <a:ext cx="8229600" cy="5257800"/>
          </a:xfrm>
        </p:spPr>
        <p:txBody>
          <a:bodyPr/>
          <a:lstStyle/>
          <a:p>
            <a:endParaRPr lang="en-SE" dirty="0"/>
          </a:p>
        </p:txBody>
      </p:sp>
      <p:sp>
        <p:nvSpPr>
          <p:cNvPr id="4" name="Slide Number Placeholder 3">
            <a:extLst>
              <a:ext uri="{FF2B5EF4-FFF2-40B4-BE49-F238E27FC236}">
                <a16:creationId xmlns:a16="http://schemas.microsoft.com/office/drawing/2014/main" id="{3DEBA014-F498-4C44-B278-CFE543AE6B7B}"/>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pic>
        <p:nvPicPr>
          <p:cNvPr id="8" name="Picture 7">
            <a:extLst>
              <a:ext uri="{FF2B5EF4-FFF2-40B4-BE49-F238E27FC236}">
                <a16:creationId xmlns:a16="http://schemas.microsoft.com/office/drawing/2014/main" id="{26F5A990-5593-4288-8834-6D13878F067E}"/>
              </a:ext>
            </a:extLst>
          </p:cNvPr>
          <p:cNvPicPr>
            <a:picLocks noChangeAspect="1"/>
          </p:cNvPicPr>
          <p:nvPr/>
        </p:nvPicPr>
        <p:blipFill>
          <a:blip r:embed="rId2"/>
          <a:stretch>
            <a:fillRect/>
          </a:stretch>
        </p:blipFill>
        <p:spPr>
          <a:xfrm>
            <a:off x="0" y="2011362"/>
            <a:ext cx="9144000" cy="4114800"/>
          </a:xfrm>
          <a:prstGeom prst="rect">
            <a:avLst/>
          </a:prstGeom>
        </p:spPr>
      </p:pic>
      <p:sp>
        <p:nvSpPr>
          <p:cNvPr id="9" name="Rectangle 8">
            <a:extLst>
              <a:ext uri="{FF2B5EF4-FFF2-40B4-BE49-F238E27FC236}">
                <a16:creationId xmlns:a16="http://schemas.microsoft.com/office/drawing/2014/main" id="{FDBDDFDF-1013-4C56-902B-152338A5B33A}"/>
              </a:ext>
            </a:extLst>
          </p:cNvPr>
          <p:cNvSpPr/>
          <p:nvPr/>
        </p:nvSpPr>
        <p:spPr bwMode="auto">
          <a:xfrm>
            <a:off x="3419872" y="2348880"/>
            <a:ext cx="216024" cy="144016"/>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B65006B4-CAF6-4406-A54D-D3710413A640}"/>
              </a:ext>
            </a:extLst>
          </p:cNvPr>
          <p:cNvSpPr txBox="1"/>
          <p:nvPr/>
        </p:nvSpPr>
        <p:spPr>
          <a:xfrm>
            <a:off x="2492985" y="4725144"/>
            <a:ext cx="2595582" cy="646331"/>
          </a:xfrm>
          <a:prstGeom prst="rect">
            <a:avLst/>
          </a:prstGeom>
          <a:noFill/>
        </p:spPr>
        <p:txBody>
          <a:bodyPr wrap="none" rtlCol="0">
            <a:spAutoFit/>
          </a:bodyPr>
          <a:lstStyle/>
          <a:p>
            <a:r>
              <a:rPr lang="en-US" dirty="0"/>
              <a:t>Heavyweight CNN for</a:t>
            </a:r>
          </a:p>
          <a:p>
            <a:r>
              <a:rPr lang="en-US" dirty="0"/>
              <a:t>extracting feature maps</a:t>
            </a:r>
            <a:endParaRPr lang="en-SE" dirty="0"/>
          </a:p>
        </p:txBody>
      </p:sp>
      <p:sp>
        <p:nvSpPr>
          <p:cNvPr id="13" name="TextBox 12">
            <a:extLst>
              <a:ext uri="{FF2B5EF4-FFF2-40B4-BE49-F238E27FC236}">
                <a16:creationId xmlns:a16="http://schemas.microsoft.com/office/drawing/2014/main" id="{ADA58AA2-64F0-48A3-9A9D-51E04FFCBCF1}"/>
              </a:ext>
            </a:extLst>
          </p:cNvPr>
          <p:cNvSpPr txBox="1"/>
          <p:nvPr/>
        </p:nvSpPr>
        <p:spPr>
          <a:xfrm>
            <a:off x="5364088" y="5932231"/>
            <a:ext cx="3024336" cy="646331"/>
          </a:xfrm>
          <a:prstGeom prst="rect">
            <a:avLst/>
          </a:prstGeom>
          <a:noFill/>
        </p:spPr>
        <p:txBody>
          <a:bodyPr wrap="square" rtlCol="0">
            <a:spAutoFit/>
          </a:bodyPr>
          <a:lstStyle/>
          <a:p>
            <a:r>
              <a:rPr lang="en-US" dirty="0"/>
              <a:t>Lightweight NN for </a:t>
            </a:r>
            <a:r>
              <a:rPr lang="en-US" dirty="0" err="1"/>
              <a:t>Bbox</a:t>
            </a:r>
            <a:r>
              <a:rPr lang="en-US" dirty="0"/>
              <a:t> regression &amp; classification </a:t>
            </a:r>
            <a:endParaRPr lang="en-SE" dirty="0"/>
          </a:p>
        </p:txBody>
      </p:sp>
    </p:spTree>
    <p:extLst>
      <p:ext uri="{BB962C8B-B14F-4D97-AF65-F5344CB8AC3E}">
        <p14:creationId xmlns:p14="http://schemas.microsoft.com/office/powerpoint/2010/main" val="426159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C47E-0E1C-4D4E-A25B-64B2B66540AB}"/>
              </a:ext>
            </a:extLst>
          </p:cNvPr>
          <p:cNvSpPr>
            <a:spLocks noGrp="1"/>
          </p:cNvSpPr>
          <p:nvPr>
            <p:ph type="title"/>
          </p:nvPr>
        </p:nvSpPr>
        <p:spPr/>
        <p:txBody>
          <a:bodyPr/>
          <a:lstStyle/>
          <a:p>
            <a:r>
              <a:rPr lang="en-US" sz="3600" dirty="0"/>
              <a:t>Example Backbone and Per-Region Networks</a:t>
            </a:r>
            <a:endParaRPr lang="en-SE" sz="3600" dirty="0"/>
          </a:p>
        </p:txBody>
      </p:sp>
      <p:sp>
        <p:nvSpPr>
          <p:cNvPr id="4" name="Slide Number Placeholder 3">
            <a:extLst>
              <a:ext uri="{FF2B5EF4-FFF2-40B4-BE49-F238E27FC236}">
                <a16:creationId xmlns:a16="http://schemas.microsoft.com/office/drawing/2014/main" id="{2E6B518F-FB71-40B3-8AD4-E9B9A51B61E4}"/>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pic>
        <p:nvPicPr>
          <p:cNvPr id="10" name="Picture 9">
            <a:extLst>
              <a:ext uri="{FF2B5EF4-FFF2-40B4-BE49-F238E27FC236}">
                <a16:creationId xmlns:a16="http://schemas.microsoft.com/office/drawing/2014/main" id="{C32C0CB5-C005-44E7-A965-3385C251778F}"/>
              </a:ext>
            </a:extLst>
          </p:cNvPr>
          <p:cNvPicPr>
            <a:picLocks noChangeAspect="1"/>
          </p:cNvPicPr>
          <p:nvPr/>
        </p:nvPicPr>
        <p:blipFill>
          <a:blip r:embed="rId2"/>
          <a:stretch>
            <a:fillRect/>
          </a:stretch>
        </p:blipFill>
        <p:spPr>
          <a:xfrm>
            <a:off x="5148064" y="1301140"/>
            <a:ext cx="1848108" cy="4896533"/>
          </a:xfrm>
          <a:prstGeom prst="rect">
            <a:avLst/>
          </a:prstGeom>
        </p:spPr>
      </p:pic>
      <p:pic>
        <p:nvPicPr>
          <p:cNvPr id="12" name="Picture 11">
            <a:extLst>
              <a:ext uri="{FF2B5EF4-FFF2-40B4-BE49-F238E27FC236}">
                <a16:creationId xmlns:a16="http://schemas.microsoft.com/office/drawing/2014/main" id="{D5DFF9D0-42EF-412F-AA89-E95E12173776}"/>
              </a:ext>
            </a:extLst>
          </p:cNvPr>
          <p:cNvPicPr>
            <a:picLocks noChangeAspect="1"/>
          </p:cNvPicPr>
          <p:nvPr/>
        </p:nvPicPr>
        <p:blipFill>
          <a:blip r:embed="rId3"/>
          <a:stretch>
            <a:fillRect/>
          </a:stretch>
        </p:blipFill>
        <p:spPr>
          <a:xfrm>
            <a:off x="7096358" y="1127331"/>
            <a:ext cx="1905266" cy="5249008"/>
          </a:xfrm>
          <a:prstGeom prst="rect">
            <a:avLst/>
          </a:prstGeom>
        </p:spPr>
      </p:pic>
      <p:sp>
        <p:nvSpPr>
          <p:cNvPr id="13" name="TextBox 12">
            <a:extLst>
              <a:ext uri="{FF2B5EF4-FFF2-40B4-BE49-F238E27FC236}">
                <a16:creationId xmlns:a16="http://schemas.microsoft.com/office/drawing/2014/main" id="{8789D9DD-CBCF-4A0E-BAEE-062267B98FAF}"/>
              </a:ext>
            </a:extLst>
          </p:cNvPr>
          <p:cNvSpPr txBox="1"/>
          <p:nvPr/>
        </p:nvSpPr>
        <p:spPr>
          <a:xfrm>
            <a:off x="5788955" y="6368207"/>
            <a:ext cx="992579" cy="369332"/>
          </a:xfrm>
          <a:prstGeom prst="rect">
            <a:avLst/>
          </a:prstGeom>
          <a:noFill/>
        </p:spPr>
        <p:txBody>
          <a:bodyPr wrap="none" rtlCol="0">
            <a:spAutoFit/>
          </a:bodyPr>
          <a:lstStyle/>
          <a:p>
            <a:r>
              <a:rPr lang="en-US" dirty="0" err="1"/>
              <a:t>AlexNet</a:t>
            </a:r>
            <a:endParaRPr lang="en-SE" dirty="0"/>
          </a:p>
        </p:txBody>
      </p:sp>
      <p:sp>
        <p:nvSpPr>
          <p:cNvPr id="14" name="TextBox 13">
            <a:extLst>
              <a:ext uri="{FF2B5EF4-FFF2-40B4-BE49-F238E27FC236}">
                <a16:creationId xmlns:a16="http://schemas.microsoft.com/office/drawing/2014/main" id="{5F544C35-884D-485E-8AA4-38314CA8D16E}"/>
              </a:ext>
            </a:extLst>
          </p:cNvPr>
          <p:cNvSpPr txBox="1"/>
          <p:nvPr/>
        </p:nvSpPr>
        <p:spPr>
          <a:xfrm>
            <a:off x="7694221" y="6368207"/>
            <a:ext cx="992579" cy="369332"/>
          </a:xfrm>
          <a:prstGeom prst="rect">
            <a:avLst/>
          </a:prstGeom>
          <a:noFill/>
        </p:spPr>
        <p:txBody>
          <a:bodyPr wrap="square" rtlCol="0">
            <a:spAutoFit/>
          </a:bodyPr>
          <a:lstStyle/>
          <a:p>
            <a:r>
              <a:rPr lang="en-US" dirty="0" err="1"/>
              <a:t>ResNet</a:t>
            </a:r>
            <a:endParaRPr lang="en-SE" dirty="0"/>
          </a:p>
        </p:txBody>
      </p:sp>
      <p:sp>
        <p:nvSpPr>
          <p:cNvPr id="15" name="Content Placeholder 2">
            <a:extLst>
              <a:ext uri="{FF2B5EF4-FFF2-40B4-BE49-F238E27FC236}">
                <a16:creationId xmlns:a16="http://schemas.microsoft.com/office/drawing/2014/main" id="{AD5C3512-DB52-4385-8AF7-80C09072F1C0}"/>
              </a:ext>
            </a:extLst>
          </p:cNvPr>
          <p:cNvSpPr>
            <a:spLocks noGrp="1"/>
          </p:cNvSpPr>
          <p:nvPr>
            <p:ph idx="1"/>
          </p:nvPr>
        </p:nvSpPr>
        <p:spPr>
          <a:xfrm>
            <a:off x="457200" y="1295400"/>
            <a:ext cx="4762872" cy="5105400"/>
          </a:xfrm>
        </p:spPr>
        <p:txBody>
          <a:bodyPr>
            <a:normAutofit fontScale="92500" lnSpcReduction="20000"/>
          </a:bodyPr>
          <a:lstStyle/>
          <a:p>
            <a:r>
              <a:rPr lang="en-US" dirty="0"/>
              <a:t>When using </a:t>
            </a:r>
            <a:r>
              <a:rPr lang="en-US" dirty="0" err="1"/>
              <a:t>AlexNet</a:t>
            </a:r>
            <a:r>
              <a:rPr lang="en-US" dirty="0"/>
              <a:t> for detection, 5 CONV layers are used for backbone and 2 FC layers are used for per-region network</a:t>
            </a:r>
          </a:p>
          <a:p>
            <a:r>
              <a:rPr lang="en-US" dirty="0"/>
              <a:t>For </a:t>
            </a:r>
            <a:r>
              <a:rPr lang="en-US" dirty="0" err="1"/>
              <a:t>ResNet</a:t>
            </a:r>
            <a:r>
              <a:rPr lang="en-US" dirty="0"/>
              <a:t>, the last stage (CONV+FC) is used as per-region network; the rest of the network is used as backbone</a:t>
            </a:r>
          </a:p>
          <a:p>
            <a:endParaRPr lang="en-SE" dirty="0"/>
          </a:p>
        </p:txBody>
      </p:sp>
    </p:spTree>
    <p:extLst>
      <p:ext uri="{BB962C8B-B14F-4D97-AF65-F5344CB8AC3E}">
        <p14:creationId xmlns:p14="http://schemas.microsoft.com/office/powerpoint/2010/main" val="462355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FB51-BA43-4908-9E2C-8E73022AFD0F}"/>
              </a:ext>
            </a:extLst>
          </p:cNvPr>
          <p:cNvSpPr>
            <a:spLocks noGrp="1"/>
          </p:cNvSpPr>
          <p:nvPr>
            <p:ph type="title"/>
          </p:nvPr>
        </p:nvSpPr>
        <p:spPr/>
        <p:txBody>
          <a:bodyPr/>
          <a:lstStyle/>
          <a:p>
            <a:r>
              <a:rPr lang="pt-BR" dirty="0"/>
              <a:t>Fast R-CNN Performance</a:t>
            </a:r>
            <a:endParaRPr lang="en-SE" dirty="0"/>
          </a:p>
        </p:txBody>
      </p:sp>
      <p:sp>
        <p:nvSpPr>
          <p:cNvPr id="3" name="Content Placeholder 2">
            <a:extLst>
              <a:ext uri="{FF2B5EF4-FFF2-40B4-BE49-F238E27FC236}">
                <a16:creationId xmlns:a16="http://schemas.microsoft.com/office/drawing/2014/main" id="{7BD52642-50A7-4EAC-B94F-FFFC17C8651C}"/>
              </a:ext>
            </a:extLst>
          </p:cNvPr>
          <p:cNvSpPr>
            <a:spLocks noGrp="1"/>
          </p:cNvSpPr>
          <p:nvPr>
            <p:ph idx="1"/>
          </p:nvPr>
        </p:nvSpPr>
        <p:spPr>
          <a:xfrm>
            <a:off x="457200" y="1295400"/>
            <a:ext cx="8229600" cy="2061592"/>
          </a:xfrm>
        </p:spPr>
        <p:txBody>
          <a:bodyPr>
            <a:normAutofit fontScale="92500" lnSpcReduction="20000"/>
          </a:bodyPr>
          <a:lstStyle/>
          <a:p>
            <a:r>
              <a:rPr lang="en-US" dirty="0"/>
              <a:t>Problem: Test time of Fast R-CNN is dominated by region proposals </a:t>
            </a:r>
          </a:p>
          <a:p>
            <a:r>
              <a:rPr lang="en-US" dirty="0"/>
              <a:t>Solution: instead of using the heuristic ”Selective Search” algorithm on CPU, let’s learn them with a CNN instead</a:t>
            </a:r>
            <a:endParaRPr lang="en-SE" dirty="0"/>
          </a:p>
        </p:txBody>
      </p:sp>
      <p:sp>
        <p:nvSpPr>
          <p:cNvPr id="4" name="Slide Number Placeholder 3">
            <a:extLst>
              <a:ext uri="{FF2B5EF4-FFF2-40B4-BE49-F238E27FC236}">
                <a16:creationId xmlns:a16="http://schemas.microsoft.com/office/drawing/2014/main" id="{B6585C94-1C9E-47A8-A31B-FDFC2673A16B}"/>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pic>
        <p:nvPicPr>
          <p:cNvPr id="6" name="Picture 5">
            <a:extLst>
              <a:ext uri="{FF2B5EF4-FFF2-40B4-BE49-F238E27FC236}">
                <a16:creationId xmlns:a16="http://schemas.microsoft.com/office/drawing/2014/main" id="{7E9CA2D6-570B-42E8-B6D3-E33FFF10854D}"/>
              </a:ext>
            </a:extLst>
          </p:cNvPr>
          <p:cNvPicPr>
            <a:picLocks noChangeAspect="1"/>
          </p:cNvPicPr>
          <p:nvPr/>
        </p:nvPicPr>
        <p:blipFill>
          <a:blip r:embed="rId2"/>
          <a:stretch>
            <a:fillRect/>
          </a:stretch>
        </p:blipFill>
        <p:spPr>
          <a:xfrm>
            <a:off x="0" y="3655127"/>
            <a:ext cx="9144000" cy="2928235"/>
          </a:xfrm>
          <a:prstGeom prst="rect">
            <a:avLst/>
          </a:prstGeom>
        </p:spPr>
      </p:pic>
    </p:spTree>
    <p:extLst>
      <p:ext uri="{BB962C8B-B14F-4D97-AF65-F5344CB8AC3E}">
        <p14:creationId xmlns:p14="http://schemas.microsoft.com/office/powerpoint/2010/main" val="129690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C71A-2003-46F5-97D7-1B432607C824}"/>
              </a:ext>
            </a:extLst>
          </p:cNvPr>
          <p:cNvSpPr>
            <a:spLocks noGrp="1"/>
          </p:cNvSpPr>
          <p:nvPr>
            <p:ph type="title"/>
          </p:nvPr>
        </p:nvSpPr>
        <p:spPr/>
        <p:txBody>
          <a:bodyPr/>
          <a:lstStyle/>
          <a:p>
            <a:r>
              <a:rPr lang="en-US" dirty="0"/>
              <a:t>Faster R-CNN</a:t>
            </a:r>
            <a:endParaRPr lang="en-SE" dirty="0"/>
          </a:p>
        </p:txBody>
      </p:sp>
      <p:sp>
        <p:nvSpPr>
          <p:cNvPr id="3" name="Content Placeholder 2">
            <a:extLst>
              <a:ext uri="{FF2B5EF4-FFF2-40B4-BE49-F238E27FC236}">
                <a16:creationId xmlns:a16="http://schemas.microsoft.com/office/drawing/2014/main" id="{F8056776-685B-4A52-85C9-C7166C52E509}"/>
              </a:ext>
            </a:extLst>
          </p:cNvPr>
          <p:cNvSpPr>
            <a:spLocks noGrp="1"/>
          </p:cNvSpPr>
          <p:nvPr>
            <p:ph idx="1"/>
          </p:nvPr>
        </p:nvSpPr>
        <p:spPr>
          <a:xfrm>
            <a:off x="457200" y="1003513"/>
            <a:ext cx="8229600" cy="1417375"/>
          </a:xfrm>
        </p:spPr>
        <p:txBody>
          <a:bodyPr>
            <a:normAutofit fontScale="77500" lnSpcReduction="20000"/>
          </a:bodyPr>
          <a:lstStyle/>
          <a:p>
            <a:r>
              <a:rPr lang="en-US" dirty="0"/>
              <a:t>Use Region Proposal Network (RPN) to predict proposals from feature maps generated by the backbone network</a:t>
            </a:r>
          </a:p>
          <a:p>
            <a:r>
              <a:rPr lang="en-US" dirty="0"/>
              <a:t>The rest the same as Fast R-CNN</a:t>
            </a:r>
            <a:endParaRPr lang="en-SE" dirty="0"/>
          </a:p>
        </p:txBody>
      </p:sp>
      <p:sp>
        <p:nvSpPr>
          <p:cNvPr id="4" name="Slide Number Placeholder 3">
            <a:extLst>
              <a:ext uri="{FF2B5EF4-FFF2-40B4-BE49-F238E27FC236}">
                <a16:creationId xmlns:a16="http://schemas.microsoft.com/office/drawing/2014/main" id="{E963817C-E443-4EA7-A3C7-2C4EB962BCBC}"/>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pic>
        <p:nvPicPr>
          <p:cNvPr id="6" name="Picture 5">
            <a:extLst>
              <a:ext uri="{FF2B5EF4-FFF2-40B4-BE49-F238E27FC236}">
                <a16:creationId xmlns:a16="http://schemas.microsoft.com/office/drawing/2014/main" id="{1951034D-3EF5-433D-8462-AB05EF2C8BCF}"/>
              </a:ext>
            </a:extLst>
          </p:cNvPr>
          <p:cNvPicPr>
            <a:picLocks noChangeAspect="1"/>
          </p:cNvPicPr>
          <p:nvPr/>
        </p:nvPicPr>
        <p:blipFill>
          <a:blip r:embed="rId2"/>
          <a:stretch>
            <a:fillRect/>
          </a:stretch>
        </p:blipFill>
        <p:spPr>
          <a:xfrm>
            <a:off x="107504" y="2420888"/>
            <a:ext cx="8960296" cy="4105046"/>
          </a:xfrm>
          <a:prstGeom prst="rect">
            <a:avLst/>
          </a:prstGeom>
        </p:spPr>
      </p:pic>
      <p:sp>
        <p:nvSpPr>
          <p:cNvPr id="8" name="Rectangle 7">
            <a:extLst>
              <a:ext uri="{FF2B5EF4-FFF2-40B4-BE49-F238E27FC236}">
                <a16:creationId xmlns:a16="http://schemas.microsoft.com/office/drawing/2014/main" id="{04FC8C89-4081-4DF4-86B7-EE7329F59763}"/>
              </a:ext>
            </a:extLst>
          </p:cNvPr>
          <p:cNvSpPr/>
          <p:nvPr/>
        </p:nvSpPr>
        <p:spPr bwMode="auto">
          <a:xfrm>
            <a:off x="1259632" y="2276872"/>
            <a:ext cx="648072" cy="19776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2E72EC20-310E-4ECF-B29E-2D537941E66F}"/>
              </a:ext>
            </a:extLst>
          </p:cNvPr>
          <p:cNvSpPr/>
          <p:nvPr/>
        </p:nvSpPr>
        <p:spPr bwMode="auto">
          <a:xfrm>
            <a:off x="4757192" y="2262574"/>
            <a:ext cx="432048" cy="19776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43132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DA29-28F8-4E6D-9FD6-32D77E874EA0}"/>
              </a:ext>
            </a:extLst>
          </p:cNvPr>
          <p:cNvSpPr>
            <a:spLocks noGrp="1"/>
          </p:cNvSpPr>
          <p:nvPr>
            <p:ph type="title"/>
          </p:nvPr>
        </p:nvSpPr>
        <p:spPr/>
        <p:txBody>
          <a:bodyPr/>
          <a:lstStyle/>
          <a:p>
            <a:r>
              <a:rPr lang="en-US" dirty="0"/>
              <a:t>Region Proposal Network</a:t>
            </a:r>
            <a:endParaRPr lang="en-SE" dirty="0"/>
          </a:p>
        </p:txBody>
      </p:sp>
      <p:sp>
        <p:nvSpPr>
          <p:cNvPr id="3" name="Content Placeholder 2">
            <a:extLst>
              <a:ext uri="{FF2B5EF4-FFF2-40B4-BE49-F238E27FC236}">
                <a16:creationId xmlns:a16="http://schemas.microsoft.com/office/drawing/2014/main" id="{D4F2D9E2-8A6D-4A19-98BE-73835C1F598A}"/>
              </a:ext>
            </a:extLst>
          </p:cNvPr>
          <p:cNvSpPr>
            <a:spLocks noGrp="1"/>
          </p:cNvSpPr>
          <p:nvPr>
            <p:ph idx="1"/>
          </p:nvPr>
        </p:nvSpPr>
        <p:spPr>
          <a:xfrm>
            <a:off x="457200" y="1295400"/>
            <a:ext cx="8229600" cy="1665670"/>
          </a:xfrm>
        </p:spPr>
        <p:txBody>
          <a:bodyPr>
            <a:normAutofit fontScale="77500" lnSpcReduction="20000"/>
          </a:bodyPr>
          <a:lstStyle/>
          <a:p>
            <a:r>
              <a:rPr lang="en-US" dirty="0"/>
              <a:t>Perform binary prediction for each anchor box</a:t>
            </a:r>
          </a:p>
          <a:p>
            <a:r>
              <a:rPr lang="en-US" dirty="0"/>
              <a:t>The red anchor boxes are predicted false (contains no object) and discarded; the green anchor box is predicted true (contains an object) and survives</a:t>
            </a:r>
          </a:p>
          <a:p>
            <a:endParaRPr lang="en-US" dirty="0"/>
          </a:p>
          <a:p>
            <a:endParaRPr lang="en-SE" dirty="0"/>
          </a:p>
        </p:txBody>
      </p:sp>
      <p:sp>
        <p:nvSpPr>
          <p:cNvPr id="4" name="Slide Number Placeholder 3">
            <a:extLst>
              <a:ext uri="{FF2B5EF4-FFF2-40B4-BE49-F238E27FC236}">
                <a16:creationId xmlns:a16="http://schemas.microsoft.com/office/drawing/2014/main" id="{EB919669-5519-4F24-8B28-B0527B1AC9D4}"/>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pic>
        <p:nvPicPr>
          <p:cNvPr id="6" name="Picture 5">
            <a:extLst>
              <a:ext uri="{FF2B5EF4-FFF2-40B4-BE49-F238E27FC236}">
                <a16:creationId xmlns:a16="http://schemas.microsoft.com/office/drawing/2014/main" id="{817CA9C8-AF18-4F04-A27D-B3FC561D65BE}"/>
              </a:ext>
            </a:extLst>
          </p:cNvPr>
          <p:cNvPicPr>
            <a:picLocks noChangeAspect="1"/>
          </p:cNvPicPr>
          <p:nvPr/>
        </p:nvPicPr>
        <p:blipFill>
          <a:blip r:embed="rId2"/>
          <a:stretch>
            <a:fillRect/>
          </a:stretch>
        </p:blipFill>
        <p:spPr>
          <a:xfrm>
            <a:off x="655146" y="2812722"/>
            <a:ext cx="7833708" cy="3927765"/>
          </a:xfrm>
          <a:prstGeom prst="rect">
            <a:avLst/>
          </a:prstGeom>
        </p:spPr>
      </p:pic>
    </p:spTree>
    <p:extLst>
      <p:ext uri="{BB962C8B-B14F-4D97-AF65-F5344CB8AC3E}">
        <p14:creationId xmlns:p14="http://schemas.microsoft.com/office/powerpoint/2010/main" val="1517194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322B-5F7C-4F9D-800B-B0982019F062}"/>
              </a:ext>
            </a:extLst>
          </p:cNvPr>
          <p:cNvSpPr>
            <a:spLocks noGrp="1"/>
          </p:cNvSpPr>
          <p:nvPr>
            <p:ph type="title"/>
          </p:nvPr>
        </p:nvSpPr>
        <p:spPr/>
        <p:txBody>
          <a:bodyPr/>
          <a:lstStyle/>
          <a:p>
            <a:r>
              <a:rPr lang="en-US" dirty="0"/>
              <a:t>Region Proposal Network</a:t>
            </a:r>
            <a:endParaRPr lang="en-SE" dirty="0"/>
          </a:p>
        </p:txBody>
      </p:sp>
      <p:sp>
        <p:nvSpPr>
          <p:cNvPr id="3" name="Content Placeholder 2">
            <a:extLst>
              <a:ext uri="{FF2B5EF4-FFF2-40B4-BE49-F238E27FC236}">
                <a16:creationId xmlns:a16="http://schemas.microsoft.com/office/drawing/2014/main" id="{16D23F9D-5D30-4A23-9468-791A8AFAA49D}"/>
              </a:ext>
            </a:extLst>
          </p:cNvPr>
          <p:cNvSpPr>
            <a:spLocks noGrp="1"/>
          </p:cNvSpPr>
          <p:nvPr>
            <p:ph idx="1"/>
          </p:nvPr>
        </p:nvSpPr>
        <p:spPr>
          <a:xfrm>
            <a:off x="323528" y="1143000"/>
            <a:ext cx="8496944" cy="1791163"/>
          </a:xfrm>
        </p:spPr>
        <p:txBody>
          <a:bodyPr>
            <a:normAutofit/>
          </a:bodyPr>
          <a:lstStyle/>
          <a:p>
            <a:r>
              <a:rPr lang="en-US" sz="2800" dirty="0" err="1"/>
              <a:t>Bbox</a:t>
            </a:r>
            <a:r>
              <a:rPr lang="en-US" sz="2800" dirty="0"/>
              <a:t> regression: transform each positive anchor box (</a:t>
            </a:r>
            <a:r>
              <a:rPr lang="en-US" sz="2800" dirty="0">
                <a:solidFill>
                  <a:srgbClr val="00B050"/>
                </a:solidFill>
              </a:rPr>
              <a:t>green</a:t>
            </a:r>
            <a:r>
              <a:rPr lang="en-US" sz="2800" dirty="0"/>
              <a:t>), into a better-fitting (higher </a:t>
            </a:r>
            <a:r>
              <a:rPr lang="en-US" sz="2800" dirty="0" err="1"/>
              <a:t>IoU</a:t>
            </a:r>
            <a:r>
              <a:rPr lang="en-US" sz="2800" dirty="0"/>
              <a:t> with the Ground-Truth </a:t>
            </a:r>
            <a:r>
              <a:rPr lang="en-US" sz="2800" dirty="0" err="1"/>
              <a:t>Bbox</a:t>
            </a:r>
            <a:r>
              <a:rPr lang="en-US" sz="2800" dirty="0"/>
              <a:t>) object box (</a:t>
            </a:r>
            <a:r>
              <a:rPr lang="en-US" sz="2800" dirty="0">
                <a:solidFill>
                  <a:srgbClr val="FFC000"/>
                </a:solidFill>
              </a:rPr>
              <a:t>yellow</a:t>
            </a:r>
            <a:r>
              <a:rPr lang="en-US" sz="2800" dirty="0"/>
              <a:t>)</a:t>
            </a:r>
          </a:p>
        </p:txBody>
      </p:sp>
      <p:sp>
        <p:nvSpPr>
          <p:cNvPr id="4" name="Slide Number Placeholder 3">
            <a:extLst>
              <a:ext uri="{FF2B5EF4-FFF2-40B4-BE49-F238E27FC236}">
                <a16:creationId xmlns:a16="http://schemas.microsoft.com/office/drawing/2014/main" id="{FC8C98A5-438C-49F8-8F06-38990449CBC0}"/>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pic>
        <p:nvPicPr>
          <p:cNvPr id="9" name="Picture 8">
            <a:extLst>
              <a:ext uri="{FF2B5EF4-FFF2-40B4-BE49-F238E27FC236}">
                <a16:creationId xmlns:a16="http://schemas.microsoft.com/office/drawing/2014/main" id="{20B93A2B-D7DE-4FC8-A6D0-B7E09DFB40A5}"/>
              </a:ext>
            </a:extLst>
          </p:cNvPr>
          <p:cNvPicPr>
            <a:picLocks noChangeAspect="1"/>
          </p:cNvPicPr>
          <p:nvPr/>
        </p:nvPicPr>
        <p:blipFill>
          <a:blip r:embed="rId3"/>
          <a:stretch>
            <a:fillRect/>
          </a:stretch>
        </p:blipFill>
        <p:spPr>
          <a:xfrm>
            <a:off x="778189" y="2934163"/>
            <a:ext cx="7587621" cy="3666644"/>
          </a:xfrm>
          <a:prstGeom prst="rect">
            <a:avLst/>
          </a:prstGeom>
        </p:spPr>
      </p:pic>
    </p:spTree>
    <p:extLst>
      <p:ext uri="{BB962C8B-B14F-4D97-AF65-F5344CB8AC3E}">
        <p14:creationId xmlns:p14="http://schemas.microsoft.com/office/powerpoint/2010/main" val="3119192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02DC-BB57-4ED7-BDA2-707E91BB93DE}"/>
              </a:ext>
            </a:extLst>
          </p:cNvPr>
          <p:cNvSpPr>
            <a:spLocks noGrp="1"/>
          </p:cNvSpPr>
          <p:nvPr>
            <p:ph type="title"/>
          </p:nvPr>
        </p:nvSpPr>
        <p:spPr/>
        <p:txBody>
          <a:bodyPr/>
          <a:lstStyle/>
          <a:p>
            <a:r>
              <a:rPr lang="en-US" dirty="0"/>
              <a:t>Region Proposal Network</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3E4807-3548-453D-AB04-EC4E17B58005}"/>
                  </a:ext>
                </a:extLst>
              </p:cNvPr>
              <p:cNvSpPr>
                <a:spLocks noGrp="1"/>
              </p:cNvSpPr>
              <p:nvPr>
                <p:ph idx="1"/>
              </p:nvPr>
            </p:nvSpPr>
            <p:spPr>
              <a:xfrm>
                <a:off x="457198" y="1142998"/>
                <a:ext cx="8363273" cy="2093130"/>
              </a:xfrm>
            </p:spPr>
            <p:txBody>
              <a:bodyPr>
                <a:normAutofit fontScale="77500" lnSpcReduction="20000"/>
              </a:bodyPr>
              <a:lstStyle/>
              <a:p>
                <a:r>
                  <a:rPr lang="en-US" dirty="0"/>
                  <a:t>Place </a:t>
                </a:r>
                <a14:m>
                  <m:oMath xmlns:m="http://schemas.openxmlformats.org/officeDocument/2006/math">
                    <m:r>
                      <a:rPr lang="en-US" i="1" dirty="0" smtClean="0">
                        <a:latin typeface="Cambria Math" panose="02040503050406030204" pitchFamily="18" charset="0"/>
                      </a:rPr>
                      <m:t>𝐾</m:t>
                    </m:r>
                  </m:oMath>
                </a14:m>
                <a:r>
                  <a:rPr lang="en-US" dirty="0"/>
                  <a:t> anchor boxes centered at each position in the feature map, each with different sizes and aspect ratios (</a:t>
                </a:r>
                <a14:m>
                  <m:oMath xmlns:m="http://schemas.openxmlformats.org/officeDocument/2006/math">
                    <m:r>
                      <a:rPr lang="en-US" i="1" dirty="0" smtClean="0">
                        <a:latin typeface="Cambria Math" panose="02040503050406030204" pitchFamily="18" charset="0"/>
                      </a:rPr>
                      <m:t>𝐾</m:t>
                    </m:r>
                    <m:r>
                      <a:rPr lang="en-US" i="1" dirty="0" smtClean="0">
                        <a:latin typeface="Cambria Math" panose="02040503050406030204" pitchFamily="18" charset="0"/>
                      </a:rPr>
                      <m:t>=4</m:t>
                    </m:r>
                  </m:oMath>
                </a14:m>
                <a:r>
                  <a:rPr lang="en-US" dirty="0"/>
                  <a:t> in left fig)</a:t>
                </a:r>
              </a:p>
              <a:p>
                <a:pPr lvl="1"/>
                <a:r>
                  <a:rPr lang="en-US" dirty="0"/>
                  <a:t>This allows better-fitting anchor boxes (left fig), which helps ease the downstream </a:t>
                </a:r>
                <a:r>
                  <a:rPr lang="en-US" dirty="0" err="1"/>
                  <a:t>Bbox</a:t>
                </a:r>
                <a:r>
                  <a:rPr lang="en-US" dirty="0"/>
                  <a:t> regression task, and detection of multiple objects centered at the same position (right fig)</a:t>
                </a:r>
                <a:endParaRPr lang="en-SE" dirty="0"/>
              </a:p>
            </p:txBody>
          </p:sp>
        </mc:Choice>
        <mc:Fallback xmlns="">
          <p:sp>
            <p:nvSpPr>
              <p:cNvPr id="3" name="Content Placeholder 2">
                <a:extLst>
                  <a:ext uri="{FF2B5EF4-FFF2-40B4-BE49-F238E27FC236}">
                    <a16:creationId xmlns:a16="http://schemas.microsoft.com/office/drawing/2014/main" id="{6A3E4807-3548-453D-AB04-EC4E17B58005}"/>
                  </a:ext>
                </a:extLst>
              </p:cNvPr>
              <p:cNvSpPr>
                <a:spLocks noGrp="1" noRot="1" noChangeAspect="1" noMove="1" noResize="1" noEditPoints="1" noAdjustHandles="1" noChangeArrowheads="1" noChangeShapeType="1" noTextEdit="1"/>
              </p:cNvSpPr>
              <p:nvPr>
                <p:ph idx="1"/>
              </p:nvPr>
            </p:nvSpPr>
            <p:spPr>
              <a:xfrm>
                <a:off x="457198" y="1142998"/>
                <a:ext cx="8363273" cy="2093130"/>
              </a:xfrm>
              <a:blipFill>
                <a:blip r:embed="rId2"/>
                <a:stretch>
                  <a:fillRect l="-1020" t="-5814" r="-138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74F41B4-28E0-4F0F-9EB9-4E4AD9800CF6}"/>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pic>
        <p:nvPicPr>
          <p:cNvPr id="6" name="Picture 5">
            <a:extLst>
              <a:ext uri="{FF2B5EF4-FFF2-40B4-BE49-F238E27FC236}">
                <a16:creationId xmlns:a16="http://schemas.microsoft.com/office/drawing/2014/main" id="{CA693F36-6DBD-4D85-B77D-AF48BDF61C03}"/>
              </a:ext>
            </a:extLst>
          </p:cNvPr>
          <p:cNvPicPr>
            <a:picLocks noChangeAspect="1"/>
          </p:cNvPicPr>
          <p:nvPr/>
        </p:nvPicPr>
        <p:blipFill>
          <a:blip r:embed="rId3"/>
          <a:stretch>
            <a:fillRect/>
          </a:stretch>
        </p:blipFill>
        <p:spPr>
          <a:xfrm>
            <a:off x="86097" y="3268189"/>
            <a:ext cx="5714544" cy="2825108"/>
          </a:xfrm>
          <a:prstGeom prst="rect">
            <a:avLst/>
          </a:prstGeom>
        </p:spPr>
      </p:pic>
      <p:grpSp>
        <p:nvGrpSpPr>
          <p:cNvPr id="7" name="Group 6">
            <a:extLst>
              <a:ext uri="{FF2B5EF4-FFF2-40B4-BE49-F238E27FC236}">
                <a16:creationId xmlns:a16="http://schemas.microsoft.com/office/drawing/2014/main" id="{2CAF7F10-46B5-432D-A82B-82377E41F572}"/>
              </a:ext>
            </a:extLst>
          </p:cNvPr>
          <p:cNvGrpSpPr/>
          <p:nvPr/>
        </p:nvGrpSpPr>
        <p:grpSpPr>
          <a:xfrm>
            <a:off x="5888477" y="3062830"/>
            <a:ext cx="3205793" cy="3191997"/>
            <a:chOff x="1122218" y="0"/>
            <a:chExt cx="6922695" cy="6874328"/>
          </a:xfrm>
        </p:grpSpPr>
        <p:pic>
          <p:nvPicPr>
            <p:cNvPr id="8" name="Picture 7">
              <a:extLst>
                <a:ext uri="{FF2B5EF4-FFF2-40B4-BE49-F238E27FC236}">
                  <a16:creationId xmlns:a16="http://schemas.microsoft.com/office/drawing/2014/main" id="{A4BBCBC0-8168-4615-99EF-6B5556D344C9}"/>
                </a:ext>
              </a:extLst>
            </p:cNvPr>
            <p:cNvPicPr>
              <a:picLocks noChangeAspect="1"/>
            </p:cNvPicPr>
            <p:nvPr/>
          </p:nvPicPr>
          <p:blipFill rotWithShape="1">
            <a:blip r:embed="rId4"/>
            <a:srcRect l="15313" t="-240" r="17417" b="1"/>
            <a:stretch/>
          </p:blipFill>
          <p:spPr>
            <a:xfrm>
              <a:off x="1122218" y="0"/>
              <a:ext cx="6922695" cy="6874328"/>
            </a:xfrm>
            <a:prstGeom prst="rect">
              <a:avLst/>
            </a:prstGeom>
          </p:spPr>
        </p:pic>
        <p:pic>
          <p:nvPicPr>
            <p:cNvPr id="9" name="Picture 8">
              <a:extLst>
                <a:ext uri="{FF2B5EF4-FFF2-40B4-BE49-F238E27FC236}">
                  <a16:creationId xmlns:a16="http://schemas.microsoft.com/office/drawing/2014/main" id="{DD81C4BD-CC2D-4197-BAAA-6D06884DE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8781" y="3680844"/>
              <a:ext cx="5198440" cy="2521451"/>
            </a:xfrm>
            <a:prstGeom prst="rect">
              <a:avLst/>
            </a:prstGeom>
          </p:spPr>
        </p:pic>
        <p:pic>
          <p:nvPicPr>
            <p:cNvPr id="10" name="Picture 9">
              <a:extLst>
                <a:ext uri="{FF2B5EF4-FFF2-40B4-BE49-F238E27FC236}">
                  <a16:creationId xmlns:a16="http://schemas.microsoft.com/office/drawing/2014/main" id="{431E7A42-7BAC-4688-9502-31DA901F9B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5533" y="3486892"/>
              <a:ext cx="1266151" cy="3387436"/>
            </a:xfrm>
            <a:prstGeom prst="rect">
              <a:avLst/>
            </a:prstGeom>
          </p:spPr>
        </p:pic>
      </p:grpSp>
      <p:grpSp>
        <p:nvGrpSpPr>
          <p:cNvPr id="11" name="Group 10">
            <a:extLst>
              <a:ext uri="{FF2B5EF4-FFF2-40B4-BE49-F238E27FC236}">
                <a16:creationId xmlns:a16="http://schemas.microsoft.com/office/drawing/2014/main" id="{4F59A033-CA0E-4E8E-9A76-8F4D184BAFB5}"/>
              </a:ext>
            </a:extLst>
          </p:cNvPr>
          <p:cNvGrpSpPr/>
          <p:nvPr/>
        </p:nvGrpSpPr>
        <p:grpSpPr>
          <a:xfrm>
            <a:off x="6271144" y="4681919"/>
            <a:ext cx="2407317" cy="1569856"/>
            <a:chOff x="1351075" y="2795425"/>
            <a:chExt cx="2407317" cy="1569856"/>
          </a:xfrm>
        </p:grpSpPr>
        <p:sp>
          <p:nvSpPr>
            <p:cNvPr id="12" name="Rectangle 11">
              <a:extLst>
                <a:ext uri="{FF2B5EF4-FFF2-40B4-BE49-F238E27FC236}">
                  <a16:creationId xmlns:a16="http://schemas.microsoft.com/office/drawing/2014/main" id="{9183ED7F-0A22-4959-9B92-BC0EBE574544}"/>
                </a:ext>
              </a:extLst>
            </p:cNvPr>
            <p:cNvSpPr/>
            <p:nvPr/>
          </p:nvSpPr>
          <p:spPr>
            <a:xfrm>
              <a:off x="2128213" y="2795425"/>
              <a:ext cx="853042" cy="1569856"/>
            </a:xfrm>
            <a:prstGeom prst="rect">
              <a:avLst/>
            </a:prstGeom>
            <a:noFill/>
            <a:ln w="38100">
              <a:solidFill>
                <a:srgbClr val="6E3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2DF762-6E93-46CC-B57A-342DEF878884}"/>
                </a:ext>
              </a:extLst>
            </p:cNvPr>
            <p:cNvSpPr/>
            <p:nvPr/>
          </p:nvSpPr>
          <p:spPr>
            <a:xfrm>
              <a:off x="1351075" y="3269464"/>
              <a:ext cx="2407317" cy="757913"/>
            </a:xfrm>
            <a:prstGeom prst="rect">
              <a:avLst/>
            </a:prstGeom>
            <a:noFill/>
            <a:ln w="38100">
              <a:solidFill>
                <a:srgbClr val="6E3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91A276-04B0-4A2D-9177-3BCDA8765A2B}"/>
                </a:ext>
              </a:extLst>
            </p:cNvPr>
            <p:cNvSpPr/>
            <p:nvPr/>
          </p:nvSpPr>
          <p:spPr>
            <a:xfrm>
              <a:off x="2528257" y="3577879"/>
              <a:ext cx="86094" cy="716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033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27B9-EE1F-4F3F-A342-CD32FA3F4CA0}"/>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D17EEA57-47AF-4D2A-89DF-7BD15FB7AD99}"/>
              </a:ext>
            </a:extLst>
          </p:cNvPr>
          <p:cNvSpPr>
            <a:spLocks noGrp="1"/>
          </p:cNvSpPr>
          <p:nvPr>
            <p:ph idx="1"/>
          </p:nvPr>
        </p:nvSpPr>
        <p:spPr/>
        <p:txBody>
          <a:bodyPr/>
          <a:lstStyle/>
          <a:p>
            <a:r>
              <a:rPr lang="en-US" dirty="0">
                <a:solidFill>
                  <a:srgbClr val="FF0000"/>
                </a:solidFill>
              </a:rPr>
              <a:t>Object detection</a:t>
            </a:r>
          </a:p>
          <a:p>
            <a:r>
              <a:rPr lang="en-US" dirty="0"/>
              <a:t>Segmentation</a:t>
            </a:r>
            <a:endParaRPr lang="en-SE" dirty="0"/>
          </a:p>
        </p:txBody>
      </p:sp>
      <p:sp>
        <p:nvSpPr>
          <p:cNvPr id="4" name="Slide Number Placeholder 3">
            <a:extLst>
              <a:ext uri="{FF2B5EF4-FFF2-40B4-BE49-F238E27FC236}">
                <a16:creationId xmlns:a16="http://schemas.microsoft.com/office/drawing/2014/main" id="{DF3E7F87-58F3-43F7-847A-EC94987AB670}"/>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pic>
        <p:nvPicPr>
          <p:cNvPr id="5" name="Picture 2">
            <a:extLst>
              <a:ext uri="{FF2B5EF4-FFF2-40B4-BE49-F238E27FC236}">
                <a16:creationId xmlns:a16="http://schemas.microsoft.com/office/drawing/2014/main" id="{D6D868CD-8461-4486-92CF-AAFA26EE258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3399" y="2450589"/>
            <a:ext cx="7017201" cy="39436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6F8243-C8E3-47A5-8B3A-832DE106870C}"/>
              </a:ext>
            </a:extLst>
          </p:cNvPr>
          <p:cNvSpPr txBox="1"/>
          <p:nvPr/>
        </p:nvSpPr>
        <p:spPr>
          <a:xfrm>
            <a:off x="2378688" y="6442502"/>
            <a:ext cx="4608512" cy="415498"/>
          </a:xfrm>
          <a:prstGeom prst="rect">
            <a:avLst/>
          </a:prstGeom>
          <a:noFill/>
        </p:spPr>
        <p:txBody>
          <a:bodyPr wrap="square">
            <a:spAutoFit/>
          </a:bodyPr>
          <a:lstStyle/>
          <a:p>
            <a:r>
              <a:rPr lang="en-SE" sz="1050" dirty="0"/>
              <a:t>https://towardsdatascience.com/object-detection-using-deep-learning-approaches-an-end-to-end-theoretical-perspective-4ca27eee8a9a</a:t>
            </a:r>
          </a:p>
        </p:txBody>
      </p:sp>
    </p:spTree>
    <p:extLst>
      <p:ext uri="{BB962C8B-B14F-4D97-AF65-F5344CB8AC3E}">
        <p14:creationId xmlns:p14="http://schemas.microsoft.com/office/powerpoint/2010/main" val="2102758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C627-C16E-4B33-A139-D17470C188BC}"/>
              </a:ext>
            </a:extLst>
          </p:cNvPr>
          <p:cNvSpPr>
            <a:spLocks noGrp="1"/>
          </p:cNvSpPr>
          <p:nvPr>
            <p:ph type="title"/>
          </p:nvPr>
        </p:nvSpPr>
        <p:spPr/>
        <p:txBody>
          <a:bodyPr/>
          <a:lstStyle/>
          <a:p>
            <a:endParaRPr lang="en-SE"/>
          </a:p>
        </p:txBody>
      </p:sp>
      <p:sp>
        <p:nvSpPr>
          <p:cNvPr id="4" name="Slide Number Placeholder 3">
            <a:extLst>
              <a:ext uri="{FF2B5EF4-FFF2-40B4-BE49-F238E27FC236}">
                <a16:creationId xmlns:a16="http://schemas.microsoft.com/office/drawing/2014/main" id="{046556CE-F478-4358-BF70-3AE5B378489D}"/>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pic>
        <p:nvPicPr>
          <p:cNvPr id="10" name="Picture 9">
            <a:extLst>
              <a:ext uri="{FF2B5EF4-FFF2-40B4-BE49-F238E27FC236}">
                <a16:creationId xmlns:a16="http://schemas.microsoft.com/office/drawing/2014/main" id="{43ECE59C-33A7-4D2A-96BD-9BB4490ECA1E}"/>
              </a:ext>
            </a:extLst>
          </p:cNvPr>
          <p:cNvPicPr>
            <a:picLocks noChangeAspect="1"/>
          </p:cNvPicPr>
          <p:nvPr/>
        </p:nvPicPr>
        <p:blipFill>
          <a:blip r:embed="rId2"/>
          <a:stretch>
            <a:fillRect/>
          </a:stretch>
        </p:blipFill>
        <p:spPr>
          <a:xfrm>
            <a:off x="1440196" y="200398"/>
            <a:ext cx="6263607" cy="3230580"/>
          </a:xfrm>
          <a:prstGeom prst="rect">
            <a:avLst/>
          </a:prstGeom>
        </p:spPr>
      </p:pic>
      <p:pic>
        <p:nvPicPr>
          <p:cNvPr id="12" name="Picture 11">
            <a:extLst>
              <a:ext uri="{FF2B5EF4-FFF2-40B4-BE49-F238E27FC236}">
                <a16:creationId xmlns:a16="http://schemas.microsoft.com/office/drawing/2014/main" id="{D679767F-5F9C-4505-9C83-982DC9458E58}"/>
              </a:ext>
            </a:extLst>
          </p:cNvPr>
          <p:cNvPicPr>
            <a:picLocks noChangeAspect="1"/>
          </p:cNvPicPr>
          <p:nvPr/>
        </p:nvPicPr>
        <p:blipFill>
          <a:blip r:embed="rId3"/>
          <a:stretch>
            <a:fillRect/>
          </a:stretch>
        </p:blipFill>
        <p:spPr>
          <a:xfrm>
            <a:off x="1440195" y="3501008"/>
            <a:ext cx="6263608" cy="3193097"/>
          </a:xfrm>
          <a:prstGeom prst="rect">
            <a:avLst/>
          </a:prstGeom>
        </p:spPr>
      </p:pic>
      <p:sp>
        <p:nvSpPr>
          <p:cNvPr id="16" name="Rectangle 15">
            <a:extLst>
              <a:ext uri="{FF2B5EF4-FFF2-40B4-BE49-F238E27FC236}">
                <a16:creationId xmlns:a16="http://schemas.microsoft.com/office/drawing/2014/main" id="{59D60EDD-C539-4D88-8078-C9D782CCB9E1}"/>
              </a:ext>
            </a:extLst>
          </p:cNvPr>
          <p:cNvSpPr/>
          <p:nvPr/>
        </p:nvSpPr>
        <p:spPr bwMode="auto">
          <a:xfrm>
            <a:off x="6895323" y="4008106"/>
            <a:ext cx="360040" cy="1596188"/>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SE"/>
          </a:p>
        </p:txBody>
      </p:sp>
      <p:sp>
        <p:nvSpPr>
          <p:cNvPr id="17" name="Rectangle 16">
            <a:extLst>
              <a:ext uri="{FF2B5EF4-FFF2-40B4-BE49-F238E27FC236}">
                <a16:creationId xmlns:a16="http://schemas.microsoft.com/office/drawing/2014/main" id="{70FFD9C3-1EC6-4E3F-8FC7-B3767CA3CA20}"/>
              </a:ext>
            </a:extLst>
          </p:cNvPr>
          <p:cNvSpPr/>
          <p:nvPr/>
        </p:nvSpPr>
        <p:spPr bwMode="auto">
          <a:xfrm>
            <a:off x="6875040" y="804955"/>
            <a:ext cx="360040" cy="1596188"/>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2413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B1E2-8C7C-4684-A607-223F3AEC87B0}"/>
              </a:ext>
            </a:extLst>
          </p:cNvPr>
          <p:cNvSpPr>
            <a:spLocks noGrp="1"/>
          </p:cNvSpPr>
          <p:nvPr>
            <p:ph type="title"/>
          </p:nvPr>
        </p:nvSpPr>
        <p:spPr>
          <a:xfrm>
            <a:off x="457200" y="400398"/>
            <a:ext cx="8229600" cy="868362"/>
          </a:xfrm>
        </p:spPr>
        <p:txBody>
          <a:bodyPr/>
          <a:lstStyle/>
          <a:p>
            <a:r>
              <a:rPr lang="en-US" dirty="0"/>
              <a:t>Faster R-CNN: Loss Function</a:t>
            </a:r>
            <a:endParaRPr lang="en-SE" dirty="0"/>
          </a:p>
        </p:txBody>
      </p:sp>
      <p:sp>
        <p:nvSpPr>
          <p:cNvPr id="3" name="Content Placeholder 2">
            <a:extLst>
              <a:ext uri="{FF2B5EF4-FFF2-40B4-BE49-F238E27FC236}">
                <a16:creationId xmlns:a16="http://schemas.microsoft.com/office/drawing/2014/main" id="{520D0796-851F-45E8-B122-526D948F21AB}"/>
              </a:ext>
            </a:extLst>
          </p:cNvPr>
          <p:cNvSpPr>
            <a:spLocks noGrp="1"/>
          </p:cNvSpPr>
          <p:nvPr>
            <p:ph idx="1"/>
          </p:nvPr>
        </p:nvSpPr>
        <p:spPr/>
        <p:txBody>
          <a:bodyPr>
            <a:normAutofit/>
          </a:bodyPr>
          <a:lstStyle/>
          <a:p>
            <a:endParaRPr lang="en-SE" dirty="0"/>
          </a:p>
        </p:txBody>
      </p:sp>
      <p:sp>
        <p:nvSpPr>
          <p:cNvPr id="4" name="Slide Number Placeholder 3">
            <a:extLst>
              <a:ext uri="{FF2B5EF4-FFF2-40B4-BE49-F238E27FC236}">
                <a16:creationId xmlns:a16="http://schemas.microsoft.com/office/drawing/2014/main" id="{55A11E5F-2BF5-46B2-A6CD-308FA4AC91FD}"/>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7" name="Picture 6">
            <a:extLst>
              <a:ext uri="{FF2B5EF4-FFF2-40B4-BE49-F238E27FC236}">
                <a16:creationId xmlns:a16="http://schemas.microsoft.com/office/drawing/2014/main" id="{BC48521C-A466-44CF-83E5-9E9C515E193F}"/>
              </a:ext>
            </a:extLst>
          </p:cNvPr>
          <p:cNvPicPr>
            <a:picLocks noChangeAspect="1"/>
          </p:cNvPicPr>
          <p:nvPr/>
        </p:nvPicPr>
        <p:blipFill>
          <a:blip r:embed="rId3"/>
          <a:stretch>
            <a:fillRect/>
          </a:stretch>
        </p:blipFill>
        <p:spPr>
          <a:xfrm>
            <a:off x="23870" y="1988840"/>
            <a:ext cx="9096260" cy="4248472"/>
          </a:xfrm>
          <a:prstGeom prst="rect">
            <a:avLst/>
          </a:prstGeom>
        </p:spPr>
      </p:pic>
      <p:sp>
        <p:nvSpPr>
          <p:cNvPr id="8" name="Rectangle 7">
            <a:extLst>
              <a:ext uri="{FF2B5EF4-FFF2-40B4-BE49-F238E27FC236}">
                <a16:creationId xmlns:a16="http://schemas.microsoft.com/office/drawing/2014/main" id="{CDCA8809-80FA-4D10-9AA3-A34BF878A267}"/>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1878198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2B27-A4F7-452F-AFAC-0C8A7DD9BFF5}"/>
              </a:ext>
            </a:extLst>
          </p:cNvPr>
          <p:cNvSpPr>
            <a:spLocks noGrp="1"/>
          </p:cNvSpPr>
          <p:nvPr>
            <p:ph type="title"/>
          </p:nvPr>
        </p:nvSpPr>
        <p:spPr/>
        <p:txBody>
          <a:bodyPr/>
          <a:lstStyle/>
          <a:p>
            <a:r>
              <a:rPr lang="en-US" dirty="0"/>
              <a:t>Faster R-CNN: Performance</a:t>
            </a:r>
            <a:endParaRPr lang="en-SE" dirty="0"/>
          </a:p>
        </p:txBody>
      </p:sp>
      <p:sp>
        <p:nvSpPr>
          <p:cNvPr id="3" name="Content Placeholder 2">
            <a:extLst>
              <a:ext uri="{FF2B5EF4-FFF2-40B4-BE49-F238E27FC236}">
                <a16:creationId xmlns:a16="http://schemas.microsoft.com/office/drawing/2014/main" id="{466358BE-8462-4B99-B61D-222D659C2137}"/>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7B4F282F-C2C3-4733-A0CA-2FCF9625851C}"/>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6" name="Picture 5">
            <a:extLst>
              <a:ext uri="{FF2B5EF4-FFF2-40B4-BE49-F238E27FC236}">
                <a16:creationId xmlns:a16="http://schemas.microsoft.com/office/drawing/2014/main" id="{F99E1A21-2B66-4B27-BEDF-ABBBA06ABAB6}"/>
              </a:ext>
            </a:extLst>
          </p:cNvPr>
          <p:cNvPicPr>
            <a:picLocks noChangeAspect="1"/>
          </p:cNvPicPr>
          <p:nvPr/>
        </p:nvPicPr>
        <p:blipFill>
          <a:blip r:embed="rId2"/>
          <a:stretch>
            <a:fillRect/>
          </a:stretch>
        </p:blipFill>
        <p:spPr>
          <a:xfrm>
            <a:off x="961521" y="1772816"/>
            <a:ext cx="7220958" cy="3572374"/>
          </a:xfrm>
          <a:prstGeom prst="rect">
            <a:avLst/>
          </a:prstGeom>
        </p:spPr>
      </p:pic>
    </p:spTree>
    <p:extLst>
      <p:ext uri="{BB962C8B-B14F-4D97-AF65-F5344CB8AC3E}">
        <p14:creationId xmlns:p14="http://schemas.microsoft.com/office/powerpoint/2010/main" val="1524085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0979-876E-4375-86C4-41797FC653BD}"/>
              </a:ext>
            </a:extLst>
          </p:cNvPr>
          <p:cNvSpPr>
            <a:spLocks noGrp="1"/>
          </p:cNvSpPr>
          <p:nvPr>
            <p:ph type="title"/>
          </p:nvPr>
        </p:nvSpPr>
        <p:spPr>
          <a:xfrm>
            <a:off x="465517" y="112366"/>
            <a:ext cx="8229600" cy="868362"/>
          </a:xfrm>
        </p:spPr>
        <p:txBody>
          <a:bodyPr/>
          <a:lstStyle/>
          <a:p>
            <a:r>
              <a:rPr lang="en-US" dirty="0"/>
              <a:t>Single-Stage Object Detection</a:t>
            </a:r>
            <a:endParaRPr lang="en-SE" dirty="0"/>
          </a:p>
        </p:txBody>
      </p:sp>
      <p:sp>
        <p:nvSpPr>
          <p:cNvPr id="3" name="Content Placeholder 2">
            <a:extLst>
              <a:ext uri="{FF2B5EF4-FFF2-40B4-BE49-F238E27FC236}">
                <a16:creationId xmlns:a16="http://schemas.microsoft.com/office/drawing/2014/main" id="{463EC430-F592-451E-ABD8-3DE4DA7BE74E}"/>
              </a:ext>
            </a:extLst>
          </p:cNvPr>
          <p:cNvSpPr>
            <a:spLocks noGrp="1"/>
          </p:cNvSpPr>
          <p:nvPr>
            <p:ph idx="1"/>
          </p:nvPr>
        </p:nvSpPr>
        <p:spPr>
          <a:xfrm>
            <a:off x="419978" y="891764"/>
            <a:ext cx="8229600" cy="1584176"/>
          </a:xfrm>
        </p:spPr>
        <p:txBody>
          <a:bodyPr>
            <a:normAutofit fontScale="55000" lnSpcReduction="20000"/>
          </a:bodyPr>
          <a:lstStyle/>
          <a:p>
            <a:r>
              <a:rPr lang="en-US" dirty="0"/>
              <a:t>Instead of the binary (object/not object) classifier for each of the Kx20x15 anchors in Faster-RCNN, we classify each anchor into C+1 classes (including the background), in addition to regression of 4Kx20x15 box transforms from anchor box to object box</a:t>
            </a:r>
          </a:p>
          <a:p>
            <a:r>
              <a:rPr lang="en-US" dirty="0"/>
              <a:t>Sometimes use class-specific regression: Predict different box transforms for each class, with Cx4Kx20x15 box transforms</a:t>
            </a:r>
            <a:endParaRPr lang="en-SE" dirty="0"/>
          </a:p>
        </p:txBody>
      </p:sp>
      <p:sp>
        <p:nvSpPr>
          <p:cNvPr id="4" name="Slide Number Placeholder 3">
            <a:extLst>
              <a:ext uri="{FF2B5EF4-FFF2-40B4-BE49-F238E27FC236}">
                <a16:creationId xmlns:a16="http://schemas.microsoft.com/office/drawing/2014/main" id="{F927F7CC-A9B8-4075-944A-E1D730E2030B}"/>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pic>
        <p:nvPicPr>
          <p:cNvPr id="6" name="Picture 5">
            <a:extLst>
              <a:ext uri="{FF2B5EF4-FFF2-40B4-BE49-F238E27FC236}">
                <a16:creationId xmlns:a16="http://schemas.microsoft.com/office/drawing/2014/main" id="{9A655AEB-DB23-42C1-9026-C7647DADB0E7}"/>
              </a:ext>
            </a:extLst>
          </p:cNvPr>
          <p:cNvPicPr>
            <a:picLocks noChangeAspect="1"/>
          </p:cNvPicPr>
          <p:nvPr/>
        </p:nvPicPr>
        <p:blipFill>
          <a:blip r:embed="rId2"/>
          <a:stretch>
            <a:fillRect/>
          </a:stretch>
        </p:blipFill>
        <p:spPr>
          <a:xfrm>
            <a:off x="228600" y="2352292"/>
            <a:ext cx="8686800" cy="4246340"/>
          </a:xfrm>
          <a:prstGeom prst="rect">
            <a:avLst/>
          </a:prstGeom>
        </p:spPr>
      </p:pic>
    </p:spTree>
    <p:extLst>
      <p:ext uri="{BB962C8B-B14F-4D97-AF65-F5344CB8AC3E}">
        <p14:creationId xmlns:p14="http://schemas.microsoft.com/office/powerpoint/2010/main" val="519900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48FD-EC11-4A3D-8F47-C1A9023536FC}"/>
              </a:ext>
            </a:extLst>
          </p:cNvPr>
          <p:cNvSpPr>
            <a:spLocks noGrp="1"/>
          </p:cNvSpPr>
          <p:nvPr>
            <p:ph type="title"/>
          </p:nvPr>
        </p:nvSpPr>
        <p:spPr>
          <a:xfrm>
            <a:off x="971600" y="274638"/>
            <a:ext cx="7715200" cy="868362"/>
          </a:xfrm>
        </p:spPr>
        <p:txBody>
          <a:bodyPr/>
          <a:lstStyle/>
          <a:p>
            <a:r>
              <a:rPr lang="en-US" dirty="0"/>
              <a:t>Summary of Object Detectors</a:t>
            </a:r>
            <a:endParaRPr lang="en-SE" dirty="0"/>
          </a:p>
        </p:txBody>
      </p:sp>
      <p:sp>
        <p:nvSpPr>
          <p:cNvPr id="3" name="Content Placeholder 2">
            <a:extLst>
              <a:ext uri="{FF2B5EF4-FFF2-40B4-BE49-F238E27FC236}">
                <a16:creationId xmlns:a16="http://schemas.microsoft.com/office/drawing/2014/main" id="{59EFEEEA-06B3-46F4-BBC4-6A8C1130143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7F9087C5-1BB0-4EF0-81EA-A9BE41D2D784}"/>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pic>
        <p:nvPicPr>
          <p:cNvPr id="6" name="Picture 5">
            <a:extLst>
              <a:ext uri="{FF2B5EF4-FFF2-40B4-BE49-F238E27FC236}">
                <a16:creationId xmlns:a16="http://schemas.microsoft.com/office/drawing/2014/main" id="{2879508C-8430-4D86-A586-383BFF8DD9F6}"/>
              </a:ext>
            </a:extLst>
          </p:cNvPr>
          <p:cNvPicPr>
            <a:picLocks noChangeAspect="1"/>
          </p:cNvPicPr>
          <p:nvPr/>
        </p:nvPicPr>
        <p:blipFill>
          <a:blip r:embed="rId2"/>
          <a:stretch>
            <a:fillRect/>
          </a:stretch>
        </p:blipFill>
        <p:spPr>
          <a:xfrm>
            <a:off x="0" y="2033629"/>
            <a:ext cx="9144000" cy="2790741"/>
          </a:xfrm>
          <a:prstGeom prst="rect">
            <a:avLst/>
          </a:prstGeom>
        </p:spPr>
      </p:pic>
      <p:sp>
        <p:nvSpPr>
          <p:cNvPr id="8" name="Rectangle 7">
            <a:extLst>
              <a:ext uri="{FF2B5EF4-FFF2-40B4-BE49-F238E27FC236}">
                <a16:creationId xmlns:a16="http://schemas.microsoft.com/office/drawing/2014/main" id="{151E2769-C51E-4905-ACE9-F6CD34334A3C}"/>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1490842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4D70C-03B1-4DE3-B505-C5368381412A}"/>
              </a:ext>
            </a:extLst>
          </p:cNvPr>
          <p:cNvSpPr>
            <a:spLocks noGrp="1"/>
          </p:cNvSpPr>
          <p:nvPr>
            <p:ph type="title"/>
          </p:nvPr>
        </p:nvSpPr>
        <p:spPr/>
        <p:txBody>
          <a:bodyPr/>
          <a:lstStyle/>
          <a:p>
            <a:r>
              <a:rPr lang="en-US" dirty="0"/>
              <a:t>Performance Comparisons (2017)</a:t>
            </a:r>
            <a:endParaRPr lang="en-SE" dirty="0"/>
          </a:p>
        </p:txBody>
      </p:sp>
      <p:sp>
        <p:nvSpPr>
          <p:cNvPr id="3" name="Content Placeholder 2">
            <a:extLst>
              <a:ext uri="{FF2B5EF4-FFF2-40B4-BE49-F238E27FC236}">
                <a16:creationId xmlns:a16="http://schemas.microsoft.com/office/drawing/2014/main" id="{E353B1ED-CB1E-4CDE-A73D-C19454EB77C2}"/>
              </a:ext>
            </a:extLst>
          </p:cNvPr>
          <p:cNvSpPr>
            <a:spLocks noGrp="1"/>
          </p:cNvSpPr>
          <p:nvPr>
            <p:ph idx="1"/>
          </p:nvPr>
        </p:nvSpPr>
        <p:spPr>
          <a:xfrm>
            <a:off x="457200" y="1295400"/>
            <a:ext cx="8229600" cy="1845568"/>
          </a:xfrm>
        </p:spPr>
        <p:txBody>
          <a:bodyPr>
            <a:normAutofit fontScale="62500" lnSpcReduction="20000"/>
          </a:bodyPr>
          <a:lstStyle/>
          <a:p>
            <a:r>
              <a:rPr lang="en-US" dirty="0"/>
              <a:t>Two stage method (Faster R-CNN) get the best accuracy, but are slower</a:t>
            </a:r>
          </a:p>
          <a:p>
            <a:r>
              <a:rPr lang="en-US" dirty="0"/>
              <a:t>Single-stage methods (SSD) are much faster, but don’t perform as well</a:t>
            </a:r>
          </a:p>
          <a:p>
            <a:r>
              <a:rPr lang="en-US" dirty="0"/>
              <a:t>Bigger backbones improve performance, but are slower</a:t>
            </a:r>
          </a:p>
          <a:p>
            <a:r>
              <a:rPr lang="en-US" dirty="0"/>
              <a:t>Diminishing returns for slower methods</a:t>
            </a:r>
            <a:endParaRPr lang="en-SE" dirty="0"/>
          </a:p>
        </p:txBody>
      </p:sp>
      <p:sp>
        <p:nvSpPr>
          <p:cNvPr id="4" name="Slide Number Placeholder 3">
            <a:extLst>
              <a:ext uri="{FF2B5EF4-FFF2-40B4-BE49-F238E27FC236}">
                <a16:creationId xmlns:a16="http://schemas.microsoft.com/office/drawing/2014/main" id="{6F4AED21-C3EA-49A1-972D-35544358BF69}"/>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pic>
        <p:nvPicPr>
          <p:cNvPr id="8" name="Picture 7">
            <a:extLst>
              <a:ext uri="{FF2B5EF4-FFF2-40B4-BE49-F238E27FC236}">
                <a16:creationId xmlns:a16="http://schemas.microsoft.com/office/drawing/2014/main" id="{FCBB008F-2D01-495E-9860-FEE3B8468940}"/>
              </a:ext>
            </a:extLst>
          </p:cNvPr>
          <p:cNvPicPr>
            <a:picLocks noChangeAspect="1"/>
          </p:cNvPicPr>
          <p:nvPr/>
        </p:nvPicPr>
        <p:blipFill>
          <a:blip r:embed="rId2"/>
          <a:stretch>
            <a:fillRect/>
          </a:stretch>
        </p:blipFill>
        <p:spPr>
          <a:xfrm>
            <a:off x="1385900" y="3076402"/>
            <a:ext cx="6372200" cy="3697601"/>
          </a:xfrm>
          <a:prstGeom prst="rect">
            <a:avLst/>
          </a:prstGeom>
        </p:spPr>
      </p:pic>
      <p:sp>
        <p:nvSpPr>
          <p:cNvPr id="5" name="TextBox 4">
            <a:extLst>
              <a:ext uri="{FF2B5EF4-FFF2-40B4-BE49-F238E27FC236}">
                <a16:creationId xmlns:a16="http://schemas.microsoft.com/office/drawing/2014/main" id="{F3663B41-1776-40E2-A7F5-B434E6D853F6}"/>
              </a:ext>
            </a:extLst>
          </p:cNvPr>
          <p:cNvSpPr txBox="1"/>
          <p:nvPr/>
        </p:nvSpPr>
        <p:spPr>
          <a:xfrm>
            <a:off x="7308304" y="6336687"/>
            <a:ext cx="1443024" cy="261610"/>
          </a:xfrm>
          <a:prstGeom prst="rect">
            <a:avLst/>
          </a:prstGeom>
          <a:noFill/>
        </p:spPr>
        <p:txBody>
          <a:bodyPr wrap="none" rtlCol="0">
            <a:spAutoFit/>
          </a:bodyPr>
          <a:lstStyle/>
          <a:p>
            <a:r>
              <a:rPr lang="en-US" sz="1100" dirty="0"/>
              <a:t>Inference Time (</a:t>
            </a:r>
            <a:r>
              <a:rPr lang="en-US" sz="1100" dirty="0" err="1"/>
              <a:t>ms</a:t>
            </a:r>
            <a:r>
              <a:rPr lang="en-US" sz="1100" dirty="0"/>
              <a:t>)</a:t>
            </a:r>
            <a:endParaRPr lang="en-SE" sz="1100" dirty="0"/>
          </a:p>
        </p:txBody>
      </p:sp>
    </p:spTree>
    <p:extLst>
      <p:ext uri="{BB962C8B-B14F-4D97-AF65-F5344CB8AC3E}">
        <p14:creationId xmlns:p14="http://schemas.microsoft.com/office/powerpoint/2010/main" val="3463184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27B9-EE1F-4F3F-A342-CD32FA3F4CA0}"/>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D17EEA57-47AF-4D2A-89DF-7BD15FB7AD99}"/>
              </a:ext>
            </a:extLst>
          </p:cNvPr>
          <p:cNvSpPr>
            <a:spLocks noGrp="1"/>
          </p:cNvSpPr>
          <p:nvPr>
            <p:ph idx="1"/>
          </p:nvPr>
        </p:nvSpPr>
        <p:spPr/>
        <p:txBody>
          <a:bodyPr/>
          <a:lstStyle/>
          <a:p>
            <a:r>
              <a:rPr lang="en-US" dirty="0"/>
              <a:t>Object detection</a:t>
            </a:r>
          </a:p>
          <a:p>
            <a:r>
              <a:rPr lang="en-US" dirty="0">
                <a:solidFill>
                  <a:srgbClr val="FF0000"/>
                </a:solidFill>
              </a:rPr>
              <a:t>Segmentation</a:t>
            </a:r>
            <a:endParaRPr lang="en-SE" dirty="0">
              <a:solidFill>
                <a:srgbClr val="FF0000"/>
              </a:solidFill>
            </a:endParaRPr>
          </a:p>
        </p:txBody>
      </p:sp>
      <p:sp>
        <p:nvSpPr>
          <p:cNvPr id="4" name="Slide Number Placeholder 3">
            <a:extLst>
              <a:ext uri="{FF2B5EF4-FFF2-40B4-BE49-F238E27FC236}">
                <a16:creationId xmlns:a16="http://schemas.microsoft.com/office/drawing/2014/main" id="{DF3E7F87-58F3-43F7-847A-EC94987AB670}"/>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pic>
        <p:nvPicPr>
          <p:cNvPr id="1030" name="Picture 6">
            <a:extLst>
              <a:ext uri="{FF2B5EF4-FFF2-40B4-BE49-F238E27FC236}">
                <a16:creationId xmlns:a16="http://schemas.microsoft.com/office/drawing/2014/main" id="{B097686F-CCB7-429F-A22B-C633E4507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41603"/>
            <a:ext cx="7776864" cy="38884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669C55-8A42-407B-BF45-C384F7156206}"/>
              </a:ext>
            </a:extLst>
          </p:cNvPr>
          <p:cNvSpPr txBox="1"/>
          <p:nvPr/>
        </p:nvSpPr>
        <p:spPr>
          <a:xfrm>
            <a:off x="1605221" y="6619302"/>
            <a:ext cx="6400800" cy="253916"/>
          </a:xfrm>
          <a:prstGeom prst="rect">
            <a:avLst/>
          </a:prstGeom>
          <a:noFill/>
        </p:spPr>
        <p:txBody>
          <a:bodyPr wrap="square">
            <a:spAutoFit/>
          </a:bodyPr>
          <a:lstStyle/>
          <a:p>
            <a:r>
              <a:rPr lang="en-SE" sz="1050" dirty="0"/>
              <a:t>https://medium.com/hackernoon/semantic-segmentation-datasets-for-autonomous-driving-1182ebd2aff0</a:t>
            </a:r>
          </a:p>
        </p:txBody>
      </p:sp>
    </p:spTree>
    <p:extLst>
      <p:ext uri="{BB962C8B-B14F-4D97-AF65-F5344CB8AC3E}">
        <p14:creationId xmlns:p14="http://schemas.microsoft.com/office/powerpoint/2010/main" val="1361843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1FCA-71BF-48FD-977E-04B898DB8E2F}"/>
              </a:ext>
            </a:extLst>
          </p:cNvPr>
          <p:cNvSpPr>
            <a:spLocks noGrp="1"/>
          </p:cNvSpPr>
          <p:nvPr>
            <p:ph type="title"/>
          </p:nvPr>
        </p:nvSpPr>
        <p:spPr/>
        <p:txBody>
          <a:bodyPr/>
          <a:lstStyle/>
          <a:p>
            <a:r>
              <a:rPr lang="en-US" sz="3600" dirty="0"/>
              <a:t>Semantic Segmentation: Task Definition</a:t>
            </a:r>
            <a:endParaRPr lang="en-SE" sz="3600" dirty="0"/>
          </a:p>
        </p:txBody>
      </p:sp>
      <p:sp>
        <p:nvSpPr>
          <p:cNvPr id="3" name="Content Placeholder 2">
            <a:extLst>
              <a:ext uri="{FF2B5EF4-FFF2-40B4-BE49-F238E27FC236}">
                <a16:creationId xmlns:a16="http://schemas.microsoft.com/office/drawing/2014/main" id="{D26C99BC-FFDE-4AEC-9BD6-DBF2E6FB4DC8}"/>
              </a:ext>
            </a:extLst>
          </p:cNvPr>
          <p:cNvSpPr>
            <a:spLocks noGrp="1"/>
          </p:cNvSpPr>
          <p:nvPr>
            <p:ph idx="1"/>
          </p:nvPr>
        </p:nvSpPr>
        <p:spPr>
          <a:xfrm>
            <a:off x="457200" y="1295400"/>
            <a:ext cx="8229600" cy="1341512"/>
          </a:xfrm>
        </p:spPr>
        <p:txBody>
          <a:bodyPr>
            <a:normAutofit/>
          </a:bodyPr>
          <a:lstStyle/>
          <a:p>
            <a:r>
              <a:rPr lang="en-US" sz="2400" dirty="0"/>
              <a:t>Label each pixel in the image with a class label </a:t>
            </a:r>
          </a:p>
          <a:p>
            <a:r>
              <a:rPr lang="en-US" sz="2400" dirty="0"/>
              <a:t>Don’t differentiate among multiple instances (e.g., pixels of the 2 cows are given the same label)</a:t>
            </a:r>
            <a:endParaRPr lang="en-SE" sz="2400" dirty="0"/>
          </a:p>
        </p:txBody>
      </p:sp>
      <p:sp>
        <p:nvSpPr>
          <p:cNvPr id="4" name="Slide Number Placeholder 3">
            <a:extLst>
              <a:ext uri="{FF2B5EF4-FFF2-40B4-BE49-F238E27FC236}">
                <a16:creationId xmlns:a16="http://schemas.microsoft.com/office/drawing/2014/main" id="{E605F2E1-FD5F-4525-9917-017654DFEB6B}"/>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pic>
        <p:nvPicPr>
          <p:cNvPr id="6" name="Picture 5">
            <a:extLst>
              <a:ext uri="{FF2B5EF4-FFF2-40B4-BE49-F238E27FC236}">
                <a16:creationId xmlns:a16="http://schemas.microsoft.com/office/drawing/2014/main" id="{A3A70A66-90C1-4A46-BA6A-93BF68079293}"/>
              </a:ext>
            </a:extLst>
          </p:cNvPr>
          <p:cNvPicPr>
            <a:picLocks noChangeAspect="1"/>
          </p:cNvPicPr>
          <p:nvPr/>
        </p:nvPicPr>
        <p:blipFill>
          <a:blip r:embed="rId3"/>
          <a:stretch>
            <a:fillRect/>
          </a:stretch>
        </p:blipFill>
        <p:spPr>
          <a:xfrm>
            <a:off x="1944831" y="2564904"/>
            <a:ext cx="5254337" cy="4137562"/>
          </a:xfrm>
          <a:prstGeom prst="rect">
            <a:avLst/>
          </a:prstGeom>
        </p:spPr>
      </p:pic>
    </p:spTree>
    <p:extLst>
      <p:ext uri="{BB962C8B-B14F-4D97-AF65-F5344CB8AC3E}">
        <p14:creationId xmlns:p14="http://schemas.microsoft.com/office/powerpoint/2010/main" val="1041628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CBAA-01B0-4282-A65D-948006E74CE3}"/>
              </a:ext>
            </a:extLst>
          </p:cNvPr>
          <p:cNvSpPr>
            <a:spLocks noGrp="1"/>
          </p:cNvSpPr>
          <p:nvPr>
            <p:ph type="title"/>
          </p:nvPr>
        </p:nvSpPr>
        <p:spPr/>
        <p:txBody>
          <a:bodyPr/>
          <a:lstStyle/>
          <a:p>
            <a:r>
              <a:rPr lang="en-US" dirty="0"/>
              <a:t>An Early Approach: Sliding Windows</a:t>
            </a:r>
            <a:endParaRPr lang="en-SE" dirty="0"/>
          </a:p>
        </p:txBody>
      </p:sp>
      <p:sp>
        <p:nvSpPr>
          <p:cNvPr id="3" name="Content Placeholder 2">
            <a:extLst>
              <a:ext uri="{FF2B5EF4-FFF2-40B4-BE49-F238E27FC236}">
                <a16:creationId xmlns:a16="http://schemas.microsoft.com/office/drawing/2014/main" id="{D5CB03B3-C36C-4AC8-AB56-BB5E65C46264}"/>
              </a:ext>
            </a:extLst>
          </p:cNvPr>
          <p:cNvSpPr>
            <a:spLocks noGrp="1"/>
          </p:cNvSpPr>
          <p:nvPr>
            <p:ph idx="1"/>
          </p:nvPr>
        </p:nvSpPr>
        <p:spPr/>
        <p:txBody>
          <a:bodyPr/>
          <a:lstStyle/>
          <a:p>
            <a:r>
              <a:rPr lang="en-US" dirty="0"/>
              <a:t>Slide a box across the image, and apply a CNN to classify each crop’s center pixel</a:t>
            </a:r>
          </a:p>
          <a:p>
            <a:r>
              <a:rPr lang="en-US" dirty="0"/>
              <a:t>Computationally inefficient </a:t>
            </a:r>
          </a:p>
          <a:p>
            <a:endParaRPr lang="en-US" dirty="0"/>
          </a:p>
          <a:p>
            <a:endParaRPr lang="en-SE" dirty="0"/>
          </a:p>
        </p:txBody>
      </p:sp>
      <p:sp>
        <p:nvSpPr>
          <p:cNvPr id="4" name="Slide Number Placeholder 3">
            <a:extLst>
              <a:ext uri="{FF2B5EF4-FFF2-40B4-BE49-F238E27FC236}">
                <a16:creationId xmlns:a16="http://schemas.microsoft.com/office/drawing/2014/main" id="{09976EB0-0B8D-449C-9239-4F89FAC91947}"/>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6" name="Picture 5">
            <a:extLst>
              <a:ext uri="{FF2B5EF4-FFF2-40B4-BE49-F238E27FC236}">
                <a16:creationId xmlns:a16="http://schemas.microsoft.com/office/drawing/2014/main" id="{C8A2DAEF-7EB4-468D-82DF-EBEF8419EA1A}"/>
              </a:ext>
            </a:extLst>
          </p:cNvPr>
          <p:cNvPicPr>
            <a:picLocks noChangeAspect="1"/>
          </p:cNvPicPr>
          <p:nvPr/>
        </p:nvPicPr>
        <p:blipFill>
          <a:blip r:embed="rId3"/>
          <a:stretch>
            <a:fillRect/>
          </a:stretch>
        </p:blipFill>
        <p:spPr>
          <a:xfrm>
            <a:off x="560841" y="3020515"/>
            <a:ext cx="8125959" cy="3562847"/>
          </a:xfrm>
          <a:prstGeom prst="rect">
            <a:avLst/>
          </a:prstGeom>
        </p:spPr>
      </p:pic>
    </p:spTree>
    <p:extLst>
      <p:ext uri="{BB962C8B-B14F-4D97-AF65-F5344CB8AC3E}">
        <p14:creationId xmlns:p14="http://schemas.microsoft.com/office/powerpoint/2010/main" val="367489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212F-6E73-4B70-958A-7C955A4C7D6F}"/>
              </a:ext>
            </a:extLst>
          </p:cNvPr>
          <p:cNvSpPr>
            <a:spLocks noGrp="1"/>
          </p:cNvSpPr>
          <p:nvPr>
            <p:ph type="title"/>
          </p:nvPr>
        </p:nvSpPr>
        <p:spPr/>
        <p:txBody>
          <a:bodyPr/>
          <a:lstStyle/>
          <a:p>
            <a:r>
              <a:rPr lang="en-US" dirty="0"/>
              <a:t>Fully Convolutional Network</a:t>
            </a:r>
            <a:endParaRPr lang="en-SE" dirty="0"/>
          </a:p>
        </p:txBody>
      </p:sp>
      <p:sp>
        <p:nvSpPr>
          <p:cNvPr id="3" name="Content Placeholder 2">
            <a:extLst>
              <a:ext uri="{FF2B5EF4-FFF2-40B4-BE49-F238E27FC236}">
                <a16:creationId xmlns:a16="http://schemas.microsoft.com/office/drawing/2014/main" id="{3ECF7462-7976-4CFE-93A2-3D654DF7D9DC}"/>
              </a:ext>
            </a:extLst>
          </p:cNvPr>
          <p:cNvSpPr>
            <a:spLocks noGrp="1"/>
          </p:cNvSpPr>
          <p:nvPr>
            <p:ph idx="1"/>
          </p:nvPr>
        </p:nvSpPr>
        <p:spPr>
          <a:xfrm>
            <a:off x="457200" y="1143000"/>
            <a:ext cx="8229600" cy="2862064"/>
          </a:xfrm>
        </p:spPr>
        <p:txBody>
          <a:bodyPr>
            <a:normAutofit fontScale="77500" lnSpcReduction="20000"/>
          </a:bodyPr>
          <a:lstStyle/>
          <a:p>
            <a:r>
              <a:rPr lang="en-US" dirty="0"/>
              <a:t>A CNN with only CONV layers, no Fully-Connected layer(s), for making predictions for all pixels all at once. Loss function is per-pixel Cross-Entropy loss</a:t>
            </a:r>
          </a:p>
          <a:p>
            <a:pPr lvl="1"/>
            <a:r>
              <a:rPr lang="en-US" dirty="0"/>
              <a:t>Problem #1: Effective receptive field size grows linearly in the feedforward direction with number of conv layers: with L 3x3 conv layers, receptive field is 1+2L</a:t>
            </a:r>
          </a:p>
          <a:p>
            <a:pPr lvl="1"/>
            <a:r>
              <a:rPr lang="en-US" dirty="0"/>
              <a:t>Problem #2: Convolution on high-res images without </a:t>
            </a:r>
            <a:r>
              <a:rPr lang="en-US" dirty="0" err="1"/>
              <a:t>downsampling</a:t>
            </a:r>
            <a:r>
              <a:rPr lang="en-US" dirty="0"/>
              <a:t> is expensive</a:t>
            </a:r>
          </a:p>
        </p:txBody>
      </p:sp>
      <p:sp>
        <p:nvSpPr>
          <p:cNvPr id="4" name="Slide Number Placeholder 3">
            <a:extLst>
              <a:ext uri="{FF2B5EF4-FFF2-40B4-BE49-F238E27FC236}">
                <a16:creationId xmlns:a16="http://schemas.microsoft.com/office/drawing/2014/main" id="{057928A1-04FE-423B-AB1A-21B7091DB62A}"/>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pic>
        <p:nvPicPr>
          <p:cNvPr id="6" name="Picture 5">
            <a:extLst>
              <a:ext uri="{FF2B5EF4-FFF2-40B4-BE49-F238E27FC236}">
                <a16:creationId xmlns:a16="http://schemas.microsoft.com/office/drawing/2014/main" id="{057B96A7-E593-4A55-893E-2ED729797BDB}"/>
              </a:ext>
            </a:extLst>
          </p:cNvPr>
          <p:cNvPicPr>
            <a:picLocks noChangeAspect="1"/>
          </p:cNvPicPr>
          <p:nvPr/>
        </p:nvPicPr>
        <p:blipFill>
          <a:blip r:embed="rId3"/>
          <a:stretch>
            <a:fillRect/>
          </a:stretch>
        </p:blipFill>
        <p:spPr>
          <a:xfrm>
            <a:off x="60176" y="3891943"/>
            <a:ext cx="8964488" cy="2670983"/>
          </a:xfrm>
          <a:prstGeom prst="rect">
            <a:avLst/>
          </a:prstGeom>
        </p:spPr>
      </p:pic>
    </p:spTree>
    <p:extLst>
      <p:ext uri="{BB962C8B-B14F-4D97-AF65-F5344CB8AC3E}">
        <p14:creationId xmlns:p14="http://schemas.microsoft.com/office/powerpoint/2010/main" val="764521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84BD-4521-4F76-B89B-CA0D9B7F31CF}"/>
              </a:ext>
            </a:extLst>
          </p:cNvPr>
          <p:cNvSpPr>
            <a:spLocks noGrp="1"/>
          </p:cNvSpPr>
          <p:nvPr>
            <p:ph type="title"/>
          </p:nvPr>
        </p:nvSpPr>
        <p:spPr/>
        <p:txBody>
          <a:bodyPr/>
          <a:lstStyle/>
          <a:p>
            <a:r>
              <a:rPr lang="en-US" dirty="0"/>
              <a:t>Object Detection: Task Definition</a:t>
            </a:r>
            <a:endParaRPr lang="en-SE" dirty="0"/>
          </a:p>
        </p:txBody>
      </p:sp>
      <p:sp>
        <p:nvSpPr>
          <p:cNvPr id="3" name="Content Placeholder 2">
            <a:extLst>
              <a:ext uri="{FF2B5EF4-FFF2-40B4-BE49-F238E27FC236}">
                <a16:creationId xmlns:a16="http://schemas.microsoft.com/office/drawing/2014/main" id="{EC99983B-CA40-4EFA-8195-8F894CC1AA42}"/>
              </a:ext>
            </a:extLst>
          </p:cNvPr>
          <p:cNvSpPr>
            <a:spLocks noGrp="1"/>
          </p:cNvSpPr>
          <p:nvPr>
            <p:ph idx="1"/>
          </p:nvPr>
        </p:nvSpPr>
        <p:spPr>
          <a:xfrm>
            <a:off x="323528" y="1295400"/>
            <a:ext cx="5472607" cy="5105400"/>
          </a:xfrm>
        </p:spPr>
        <p:txBody>
          <a:bodyPr>
            <a:normAutofit fontScale="77500" lnSpcReduction="20000"/>
          </a:bodyPr>
          <a:lstStyle/>
          <a:p>
            <a:r>
              <a:rPr lang="en-US" dirty="0"/>
              <a:t>Input: Single Image</a:t>
            </a:r>
          </a:p>
          <a:p>
            <a:r>
              <a:rPr lang="en-US" dirty="0"/>
              <a:t>Output: a set of detected objects</a:t>
            </a:r>
          </a:p>
          <a:p>
            <a:r>
              <a:rPr lang="en-US" dirty="0"/>
              <a:t>For each object predict:</a:t>
            </a:r>
          </a:p>
          <a:p>
            <a:pPr lvl="1"/>
            <a:r>
              <a:rPr lang="en-US" dirty="0"/>
              <a:t>1. Class label (e.g., cat vs. dog)</a:t>
            </a:r>
          </a:p>
          <a:p>
            <a:pPr lvl="1"/>
            <a:r>
              <a:rPr lang="en-US" dirty="0"/>
              <a:t>2. Bounding box (4 numbers: x, y, width, height)</a:t>
            </a:r>
          </a:p>
          <a:p>
            <a:r>
              <a:rPr lang="en-US" dirty="0"/>
              <a:t>Challenges:</a:t>
            </a:r>
          </a:p>
          <a:p>
            <a:pPr lvl="1"/>
            <a:r>
              <a:rPr lang="en-US" dirty="0"/>
              <a:t>Multiple outputs: variable numbers of objects per image</a:t>
            </a:r>
          </a:p>
          <a:p>
            <a:pPr lvl="1"/>
            <a:r>
              <a:rPr lang="en-US" dirty="0"/>
              <a:t>Multiple types of output: predict ”what” (class label) as well as “where” (bounding box)</a:t>
            </a:r>
          </a:p>
          <a:p>
            <a:pPr lvl="1"/>
            <a:r>
              <a:rPr lang="en-US" dirty="0"/>
              <a:t>Large images: Classification works at 224x224 or lower; need higher resolution for detection, often ~800x600</a:t>
            </a:r>
            <a:endParaRPr lang="en-SE" dirty="0"/>
          </a:p>
        </p:txBody>
      </p:sp>
      <p:sp>
        <p:nvSpPr>
          <p:cNvPr id="4" name="Slide Number Placeholder 3">
            <a:extLst>
              <a:ext uri="{FF2B5EF4-FFF2-40B4-BE49-F238E27FC236}">
                <a16:creationId xmlns:a16="http://schemas.microsoft.com/office/drawing/2014/main" id="{B8D68DF0-6B7F-45B4-B610-FFD6B435AB98}"/>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pic>
        <p:nvPicPr>
          <p:cNvPr id="6" name="Picture 5">
            <a:extLst>
              <a:ext uri="{FF2B5EF4-FFF2-40B4-BE49-F238E27FC236}">
                <a16:creationId xmlns:a16="http://schemas.microsoft.com/office/drawing/2014/main" id="{F4314CA6-4F8E-4B29-B07A-640C9627FC7D}"/>
              </a:ext>
            </a:extLst>
          </p:cNvPr>
          <p:cNvPicPr>
            <a:picLocks noChangeAspect="1"/>
          </p:cNvPicPr>
          <p:nvPr/>
        </p:nvPicPr>
        <p:blipFill>
          <a:blip r:embed="rId2"/>
          <a:stretch>
            <a:fillRect/>
          </a:stretch>
        </p:blipFill>
        <p:spPr>
          <a:xfrm>
            <a:off x="5747475" y="2060848"/>
            <a:ext cx="3320325" cy="2863780"/>
          </a:xfrm>
          <a:prstGeom prst="rect">
            <a:avLst/>
          </a:prstGeom>
        </p:spPr>
      </p:pic>
    </p:spTree>
    <p:extLst>
      <p:ext uri="{BB962C8B-B14F-4D97-AF65-F5344CB8AC3E}">
        <p14:creationId xmlns:p14="http://schemas.microsoft.com/office/powerpoint/2010/main" val="1888765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DC24-5CB6-4F01-B9BB-AC70FB5D0A8B}"/>
              </a:ext>
            </a:extLst>
          </p:cNvPr>
          <p:cNvSpPr>
            <a:spLocks noGrp="1"/>
          </p:cNvSpPr>
          <p:nvPr>
            <p:ph type="title"/>
          </p:nvPr>
        </p:nvSpPr>
        <p:spPr/>
        <p:txBody>
          <a:bodyPr/>
          <a:lstStyle/>
          <a:p>
            <a:r>
              <a:rPr lang="en-US" dirty="0"/>
              <a:t>Fully Convolutional Network</a:t>
            </a:r>
            <a:endParaRPr lang="en-SE" dirty="0"/>
          </a:p>
        </p:txBody>
      </p:sp>
      <p:sp>
        <p:nvSpPr>
          <p:cNvPr id="3" name="Content Placeholder 2">
            <a:extLst>
              <a:ext uri="{FF2B5EF4-FFF2-40B4-BE49-F238E27FC236}">
                <a16:creationId xmlns:a16="http://schemas.microsoft.com/office/drawing/2014/main" id="{4C7BA1DE-A4A5-46EC-9E1A-FC54E4953945}"/>
              </a:ext>
            </a:extLst>
          </p:cNvPr>
          <p:cNvSpPr>
            <a:spLocks noGrp="1"/>
          </p:cNvSpPr>
          <p:nvPr>
            <p:ph idx="1"/>
          </p:nvPr>
        </p:nvSpPr>
        <p:spPr>
          <a:xfrm>
            <a:off x="457200" y="1295399"/>
            <a:ext cx="8229600" cy="2753445"/>
          </a:xfrm>
        </p:spPr>
        <p:txBody>
          <a:bodyPr>
            <a:normAutofit fontScale="85000" lnSpcReduction="20000"/>
          </a:bodyPr>
          <a:lstStyle/>
          <a:p>
            <a:r>
              <a:rPr lang="en-US" dirty="0"/>
              <a:t>A CNN with CONV layers that perform </a:t>
            </a:r>
            <a:r>
              <a:rPr lang="en-US" dirty="0" err="1"/>
              <a:t>downsampling</a:t>
            </a:r>
            <a:r>
              <a:rPr lang="en-US" dirty="0"/>
              <a:t> followed by </a:t>
            </a:r>
            <a:r>
              <a:rPr lang="en-US" dirty="0" err="1"/>
              <a:t>upsampling</a:t>
            </a:r>
            <a:endParaRPr lang="en-US" dirty="0"/>
          </a:p>
          <a:p>
            <a:pPr lvl="1"/>
            <a:r>
              <a:rPr lang="en-US" dirty="0" err="1"/>
              <a:t>Downsampling</a:t>
            </a:r>
            <a:r>
              <a:rPr lang="en-US" dirty="0"/>
              <a:t> (with pooling or </a:t>
            </a:r>
            <a:r>
              <a:rPr lang="en-US" dirty="0" err="1"/>
              <a:t>strided</a:t>
            </a:r>
            <a:r>
              <a:rPr lang="en-US" dirty="0"/>
              <a:t> convolution) allows effective receptive field size to grow more quickly in the feedforward direction. It also leads to more efficient computation </a:t>
            </a:r>
          </a:p>
          <a:p>
            <a:pPr lvl="1"/>
            <a:r>
              <a:rPr lang="en-US" dirty="0" err="1"/>
              <a:t>Upsampling</a:t>
            </a:r>
            <a:r>
              <a:rPr lang="en-US" dirty="0"/>
              <a:t> with interpolation or transposed convolution to get output with the same size as input</a:t>
            </a:r>
            <a:endParaRPr lang="en-SE" dirty="0"/>
          </a:p>
        </p:txBody>
      </p:sp>
      <p:sp>
        <p:nvSpPr>
          <p:cNvPr id="4" name="Slide Number Placeholder 3">
            <a:extLst>
              <a:ext uri="{FF2B5EF4-FFF2-40B4-BE49-F238E27FC236}">
                <a16:creationId xmlns:a16="http://schemas.microsoft.com/office/drawing/2014/main" id="{7D18C84E-3434-483B-865B-D5F93F07261D}"/>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pic>
        <p:nvPicPr>
          <p:cNvPr id="6" name="Picture 5">
            <a:extLst>
              <a:ext uri="{FF2B5EF4-FFF2-40B4-BE49-F238E27FC236}">
                <a16:creationId xmlns:a16="http://schemas.microsoft.com/office/drawing/2014/main" id="{CB9B7AE8-19A2-4CAE-B820-51FB63A636EC}"/>
              </a:ext>
            </a:extLst>
          </p:cNvPr>
          <p:cNvPicPr>
            <a:picLocks noChangeAspect="1"/>
          </p:cNvPicPr>
          <p:nvPr/>
        </p:nvPicPr>
        <p:blipFill>
          <a:blip r:embed="rId2"/>
          <a:stretch>
            <a:fillRect/>
          </a:stretch>
        </p:blipFill>
        <p:spPr>
          <a:xfrm>
            <a:off x="72659" y="4048845"/>
            <a:ext cx="8995141" cy="2489802"/>
          </a:xfrm>
          <a:prstGeom prst="rect">
            <a:avLst/>
          </a:prstGeom>
        </p:spPr>
      </p:pic>
      <p:sp>
        <p:nvSpPr>
          <p:cNvPr id="5" name="TextBox 4">
            <a:extLst>
              <a:ext uri="{FF2B5EF4-FFF2-40B4-BE49-F238E27FC236}">
                <a16:creationId xmlns:a16="http://schemas.microsoft.com/office/drawing/2014/main" id="{8272114B-D25C-48DA-A9D7-531C543B89CA}"/>
              </a:ext>
            </a:extLst>
          </p:cNvPr>
          <p:cNvSpPr txBox="1"/>
          <p:nvPr/>
        </p:nvSpPr>
        <p:spPr>
          <a:xfrm>
            <a:off x="3419872" y="5805264"/>
            <a:ext cx="1440160" cy="323242"/>
          </a:xfrm>
          <a:prstGeom prst="rect">
            <a:avLst/>
          </a:prstGeom>
          <a:solidFill>
            <a:schemeClr val="bg1"/>
          </a:solidFill>
        </p:spPr>
        <p:txBody>
          <a:bodyPr wrap="square" rtlCol="0">
            <a:spAutoFit/>
          </a:bodyPr>
          <a:lstStyle/>
          <a:p>
            <a:r>
              <a:rPr lang="en-US" sz="1500" dirty="0"/>
              <a:t>D</a:t>
            </a:r>
            <a:r>
              <a:rPr lang="en-US" sz="1500" baseline="-25000" dirty="0"/>
              <a:t>3</a:t>
            </a:r>
            <a:r>
              <a:rPr lang="en-US" sz="1500" dirty="0"/>
              <a:t> x H/8 x W/8</a:t>
            </a:r>
            <a:endParaRPr lang="en-SE" sz="1500" dirty="0"/>
          </a:p>
        </p:txBody>
      </p:sp>
    </p:spTree>
    <p:extLst>
      <p:ext uri="{BB962C8B-B14F-4D97-AF65-F5344CB8AC3E}">
        <p14:creationId xmlns:p14="http://schemas.microsoft.com/office/powerpoint/2010/main" val="3551045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B025-E563-487B-B974-CBEB530BCD68}"/>
              </a:ext>
            </a:extLst>
          </p:cNvPr>
          <p:cNvSpPr>
            <a:spLocks noGrp="1"/>
          </p:cNvSpPr>
          <p:nvPr>
            <p:ph type="title"/>
          </p:nvPr>
        </p:nvSpPr>
        <p:spPr/>
        <p:txBody>
          <a:bodyPr/>
          <a:lstStyle/>
          <a:p>
            <a:r>
              <a:rPr lang="en-US" dirty="0" err="1"/>
              <a:t>Unpooling</a:t>
            </a:r>
            <a:r>
              <a:rPr lang="en-US" dirty="0"/>
              <a:t> for </a:t>
            </a:r>
            <a:r>
              <a:rPr lang="en-US" dirty="0" err="1"/>
              <a:t>Upsampling</a:t>
            </a:r>
            <a:r>
              <a:rPr lang="en-US" dirty="0"/>
              <a:t> </a:t>
            </a:r>
            <a:endParaRPr lang="en-SE" dirty="0"/>
          </a:p>
        </p:txBody>
      </p:sp>
      <p:sp>
        <p:nvSpPr>
          <p:cNvPr id="3" name="Content Placeholder 2">
            <a:extLst>
              <a:ext uri="{FF2B5EF4-FFF2-40B4-BE49-F238E27FC236}">
                <a16:creationId xmlns:a16="http://schemas.microsoft.com/office/drawing/2014/main" id="{D4C72378-26C7-477E-95DB-F621759B839E}"/>
              </a:ext>
            </a:extLst>
          </p:cNvPr>
          <p:cNvSpPr>
            <a:spLocks noGrp="1"/>
          </p:cNvSpPr>
          <p:nvPr>
            <p:ph idx="1"/>
          </p:nvPr>
        </p:nvSpPr>
        <p:spPr>
          <a:xfrm>
            <a:off x="457200" y="1295400"/>
            <a:ext cx="8229600" cy="1837690"/>
          </a:xfrm>
        </p:spPr>
        <p:txBody>
          <a:bodyPr>
            <a:normAutofit fontScale="92500" lnSpcReduction="10000"/>
          </a:bodyPr>
          <a:lstStyle/>
          <a:p>
            <a:r>
              <a:rPr lang="en-US" dirty="0"/>
              <a:t>Fig shows </a:t>
            </a:r>
            <a:r>
              <a:rPr lang="en-US" dirty="0" err="1"/>
              <a:t>upsampling</a:t>
            </a:r>
            <a:r>
              <a:rPr lang="en-US" dirty="0"/>
              <a:t> from a 2x2 image to a 4x4 image, by either inserting 0s (Bed of Nails), or duplicating elements (Nearest Neighbor)</a:t>
            </a:r>
            <a:endParaRPr lang="en-SE" dirty="0"/>
          </a:p>
          <a:p>
            <a:endParaRPr lang="en-SE" dirty="0"/>
          </a:p>
        </p:txBody>
      </p:sp>
      <p:sp>
        <p:nvSpPr>
          <p:cNvPr id="4" name="Slide Number Placeholder 3">
            <a:extLst>
              <a:ext uri="{FF2B5EF4-FFF2-40B4-BE49-F238E27FC236}">
                <a16:creationId xmlns:a16="http://schemas.microsoft.com/office/drawing/2014/main" id="{DE754C85-B3CB-4BD6-84FF-0B211F4B4F25}"/>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pic>
        <p:nvPicPr>
          <p:cNvPr id="6" name="Picture 5">
            <a:extLst>
              <a:ext uri="{FF2B5EF4-FFF2-40B4-BE49-F238E27FC236}">
                <a16:creationId xmlns:a16="http://schemas.microsoft.com/office/drawing/2014/main" id="{7778E3B8-CC21-4E81-82F6-E192C6CA1AED}"/>
              </a:ext>
            </a:extLst>
          </p:cNvPr>
          <p:cNvPicPr>
            <a:picLocks noChangeAspect="1"/>
          </p:cNvPicPr>
          <p:nvPr/>
        </p:nvPicPr>
        <p:blipFill>
          <a:blip r:embed="rId2"/>
          <a:stretch>
            <a:fillRect/>
          </a:stretch>
        </p:blipFill>
        <p:spPr>
          <a:xfrm>
            <a:off x="38100" y="3133090"/>
            <a:ext cx="9067800" cy="3396945"/>
          </a:xfrm>
          <a:prstGeom prst="rect">
            <a:avLst/>
          </a:prstGeom>
        </p:spPr>
      </p:pic>
    </p:spTree>
    <p:extLst>
      <p:ext uri="{BB962C8B-B14F-4D97-AF65-F5344CB8AC3E}">
        <p14:creationId xmlns:p14="http://schemas.microsoft.com/office/powerpoint/2010/main" val="1417290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08E6-0225-41E0-BAAC-4EE562DC92A0}"/>
              </a:ext>
            </a:extLst>
          </p:cNvPr>
          <p:cNvSpPr>
            <a:spLocks noGrp="1"/>
          </p:cNvSpPr>
          <p:nvPr>
            <p:ph type="title"/>
          </p:nvPr>
        </p:nvSpPr>
        <p:spPr/>
        <p:txBody>
          <a:bodyPr/>
          <a:lstStyle/>
          <a:p>
            <a:r>
              <a:rPr lang="en-US" dirty="0"/>
              <a:t>Bilinear/Bicubic Interpolation for </a:t>
            </a:r>
            <a:r>
              <a:rPr lang="en-US" dirty="0" err="1"/>
              <a:t>Upsampling</a:t>
            </a:r>
            <a:endParaRPr lang="en-SE" dirty="0"/>
          </a:p>
        </p:txBody>
      </p:sp>
      <p:sp>
        <p:nvSpPr>
          <p:cNvPr id="3" name="Content Placeholder 2">
            <a:extLst>
              <a:ext uri="{FF2B5EF4-FFF2-40B4-BE49-F238E27FC236}">
                <a16:creationId xmlns:a16="http://schemas.microsoft.com/office/drawing/2014/main" id="{FADA2410-02AF-4AFA-97C1-8202895C7D88}"/>
              </a:ext>
            </a:extLst>
          </p:cNvPr>
          <p:cNvSpPr>
            <a:spLocks noGrp="1"/>
          </p:cNvSpPr>
          <p:nvPr>
            <p:ph idx="1"/>
          </p:nvPr>
        </p:nvSpPr>
        <p:spPr>
          <a:xfrm>
            <a:off x="457200" y="1295400"/>
            <a:ext cx="8229600" cy="2997696"/>
          </a:xfrm>
        </p:spPr>
        <p:txBody>
          <a:bodyPr>
            <a:normAutofit fontScale="92500" lnSpcReduction="20000"/>
          </a:bodyPr>
          <a:lstStyle/>
          <a:p>
            <a:r>
              <a:rPr lang="en-US" dirty="0"/>
              <a:t>Fig shows </a:t>
            </a:r>
            <a:r>
              <a:rPr lang="en-US" dirty="0" err="1"/>
              <a:t>upsampling</a:t>
            </a:r>
            <a:r>
              <a:rPr lang="en-US" dirty="0"/>
              <a:t> from a 2x2 image to a 4x4 image with bilinear (left) and bicubic (right) interpolation, to generate smoother outputs</a:t>
            </a:r>
          </a:p>
          <a:p>
            <a:r>
              <a:rPr lang="en-US" dirty="0"/>
              <a:t>Each output element is computed as a linear or cubic combination of its closest neighbors; closer neighbors are given higher weights</a:t>
            </a:r>
          </a:p>
        </p:txBody>
      </p:sp>
      <p:sp>
        <p:nvSpPr>
          <p:cNvPr id="4" name="Slide Number Placeholder 3">
            <a:extLst>
              <a:ext uri="{FF2B5EF4-FFF2-40B4-BE49-F238E27FC236}">
                <a16:creationId xmlns:a16="http://schemas.microsoft.com/office/drawing/2014/main" id="{BF0990EE-A6B2-401A-8E2C-A938BB46EDF1}"/>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pic>
        <p:nvPicPr>
          <p:cNvPr id="10" name="Picture 9">
            <a:extLst>
              <a:ext uri="{FF2B5EF4-FFF2-40B4-BE49-F238E27FC236}">
                <a16:creationId xmlns:a16="http://schemas.microsoft.com/office/drawing/2014/main" id="{33B57F1A-8226-4047-A98A-AED2959DFD88}"/>
              </a:ext>
            </a:extLst>
          </p:cNvPr>
          <p:cNvPicPr>
            <a:picLocks noChangeAspect="1"/>
          </p:cNvPicPr>
          <p:nvPr/>
        </p:nvPicPr>
        <p:blipFill>
          <a:blip r:embed="rId2"/>
          <a:stretch>
            <a:fillRect/>
          </a:stretch>
        </p:blipFill>
        <p:spPr>
          <a:xfrm>
            <a:off x="4575111" y="4293096"/>
            <a:ext cx="4390905" cy="2010606"/>
          </a:xfrm>
          <a:prstGeom prst="rect">
            <a:avLst/>
          </a:prstGeom>
        </p:spPr>
      </p:pic>
      <p:pic>
        <p:nvPicPr>
          <p:cNvPr id="12" name="Picture 11">
            <a:extLst>
              <a:ext uri="{FF2B5EF4-FFF2-40B4-BE49-F238E27FC236}">
                <a16:creationId xmlns:a16="http://schemas.microsoft.com/office/drawing/2014/main" id="{5AA5641F-2589-4550-96E4-BE90CDBAB64C}"/>
              </a:ext>
            </a:extLst>
          </p:cNvPr>
          <p:cNvPicPr>
            <a:picLocks noChangeAspect="1"/>
          </p:cNvPicPr>
          <p:nvPr/>
        </p:nvPicPr>
        <p:blipFill>
          <a:blip r:embed="rId3"/>
          <a:stretch>
            <a:fillRect/>
          </a:stretch>
        </p:blipFill>
        <p:spPr>
          <a:xfrm>
            <a:off x="94741" y="4338512"/>
            <a:ext cx="4292891" cy="1965190"/>
          </a:xfrm>
          <a:prstGeom prst="rect">
            <a:avLst/>
          </a:prstGeom>
        </p:spPr>
      </p:pic>
    </p:spTree>
    <p:extLst>
      <p:ext uri="{BB962C8B-B14F-4D97-AF65-F5344CB8AC3E}">
        <p14:creationId xmlns:p14="http://schemas.microsoft.com/office/powerpoint/2010/main" val="1385965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6771-CFA9-4C71-96DC-DFA7D8A0BCC6}"/>
              </a:ext>
            </a:extLst>
          </p:cNvPr>
          <p:cNvSpPr>
            <a:spLocks noGrp="1"/>
          </p:cNvSpPr>
          <p:nvPr>
            <p:ph type="title"/>
          </p:nvPr>
        </p:nvSpPr>
        <p:spPr/>
        <p:txBody>
          <a:bodyPr/>
          <a:lstStyle/>
          <a:p>
            <a:r>
              <a:rPr lang="en-US" dirty="0"/>
              <a:t>Max </a:t>
            </a:r>
            <a:r>
              <a:rPr lang="en-US" dirty="0" err="1"/>
              <a:t>Unpooling</a:t>
            </a:r>
            <a:endParaRPr lang="en-SE" dirty="0"/>
          </a:p>
        </p:txBody>
      </p:sp>
      <p:sp>
        <p:nvSpPr>
          <p:cNvPr id="3" name="Content Placeholder 2">
            <a:extLst>
              <a:ext uri="{FF2B5EF4-FFF2-40B4-BE49-F238E27FC236}">
                <a16:creationId xmlns:a16="http://schemas.microsoft.com/office/drawing/2014/main" id="{8B75C606-9B35-480A-8B0F-D6690EC2980C}"/>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D0B6B1C8-EC57-4202-A9ED-201D04458CFD}"/>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pic>
        <p:nvPicPr>
          <p:cNvPr id="6" name="Picture 5">
            <a:extLst>
              <a:ext uri="{FF2B5EF4-FFF2-40B4-BE49-F238E27FC236}">
                <a16:creationId xmlns:a16="http://schemas.microsoft.com/office/drawing/2014/main" id="{5815588D-1075-4584-A70B-94D26979E88B}"/>
              </a:ext>
            </a:extLst>
          </p:cNvPr>
          <p:cNvPicPr>
            <a:picLocks noChangeAspect="1"/>
          </p:cNvPicPr>
          <p:nvPr/>
        </p:nvPicPr>
        <p:blipFill>
          <a:blip r:embed="rId2"/>
          <a:stretch>
            <a:fillRect/>
          </a:stretch>
        </p:blipFill>
        <p:spPr>
          <a:xfrm>
            <a:off x="0" y="1361465"/>
            <a:ext cx="9144000" cy="4135070"/>
          </a:xfrm>
          <a:prstGeom prst="rect">
            <a:avLst/>
          </a:prstGeom>
        </p:spPr>
      </p:pic>
    </p:spTree>
    <p:extLst>
      <p:ext uri="{BB962C8B-B14F-4D97-AF65-F5344CB8AC3E}">
        <p14:creationId xmlns:p14="http://schemas.microsoft.com/office/powerpoint/2010/main" val="1961797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21A2-85A8-42AD-8974-AEF1AC99F0BA}"/>
              </a:ext>
            </a:extLst>
          </p:cNvPr>
          <p:cNvSpPr>
            <a:spLocks noGrp="1"/>
          </p:cNvSpPr>
          <p:nvPr>
            <p:ph type="title"/>
          </p:nvPr>
        </p:nvSpPr>
        <p:spPr/>
        <p:txBody>
          <a:bodyPr/>
          <a:lstStyle/>
          <a:p>
            <a:r>
              <a:rPr lang="en-US" sz="3600" dirty="0"/>
              <a:t>Recall: Regular Convolution</a:t>
            </a:r>
            <a:endParaRPr lang="en-SE" sz="3600" dirty="0"/>
          </a:p>
        </p:txBody>
      </p:sp>
      <p:sp>
        <p:nvSpPr>
          <p:cNvPr id="3" name="Content Placeholder 2">
            <a:extLst>
              <a:ext uri="{FF2B5EF4-FFF2-40B4-BE49-F238E27FC236}">
                <a16:creationId xmlns:a16="http://schemas.microsoft.com/office/drawing/2014/main" id="{61FE0F11-2A95-4A8A-86FB-9208ADC67E97}"/>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503BB2ED-D05B-4AF7-8D81-733F03F0D596}"/>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pic>
        <p:nvPicPr>
          <p:cNvPr id="8" name="Picture 7">
            <a:extLst>
              <a:ext uri="{FF2B5EF4-FFF2-40B4-BE49-F238E27FC236}">
                <a16:creationId xmlns:a16="http://schemas.microsoft.com/office/drawing/2014/main" id="{FD8673BB-9EF6-44F7-B80E-49E080392468}"/>
              </a:ext>
            </a:extLst>
          </p:cNvPr>
          <p:cNvPicPr>
            <a:picLocks noChangeAspect="1"/>
          </p:cNvPicPr>
          <p:nvPr/>
        </p:nvPicPr>
        <p:blipFill>
          <a:blip r:embed="rId2"/>
          <a:stretch>
            <a:fillRect/>
          </a:stretch>
        </p:blipFill>
        <p:spPr>
          <a:xfrm>
            <a:off x="236052" y="1913188"/>
            <a:ext cx="8671896" cy="4456245"/>
          </a:xfrm>
          <a:prstGeom prst="rect">
            <a:avLst/>
          </a:prstGeom>
        </p:spPr>
      </p:pic>
    </p:spTree>
    <p:extLst>
      <p:ext uri="{BB962C8B-B14F-4D97-AF65-F5344CB8AC3E}">
        <p14:creationId xmlns:p14="http://schemas.microsoft.com/office/powerpoint/2010/main" val="280142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D4646-DB4C-41EC-96FD-157491875691}"/>
              </a:ext>
            </a:extLst>
          </p:cNvPr>
          <p:cNvSpPr>
            <a:spLocks noGrp="1"/>
          </p:cNvSpPr>
          <p:nvPr>
            <p:ph type="title"/>
          </p:nvPr>
        </p:nvSpPr>
        <p:spPr>
          <a:xfrm>
            <a:off x="457200" y="-171400"/>
            <a:ext cx="8229600" cy="868362"/>
          </a:xfrm>
        </p:spPr>
        <p:txBody>
          <a:bodyPr/>
          <a:lstStyle/>
          <a:p>
            <a:r>
              <a:rPr lang="en-US" sz="2800" dirty="0"/>
              <a:t>Learnable </a:t>
            </a:r>
            <a:r>
              <a:rPr lang="en-US" sz="2800" dirty="0" err="1"/>
              <a:t>Upsampling</a:t>
            </a:r>
            <a:r>
              <a:rPr lang="en-US" sz="2800" dirty="0"/>
              <a:t>: Transposed Convolution</a:t>
            </a:r>
            <a:endParaRPr lang="en-SE" sz="2800" dirty="0"/>
          </a:p>
        </p:txBody>
      </p:sp>
      <p:sp>
        <p:nvSpPr>
          <p:cNvPr id="3" name="Content Placeholder 2">
            <a:extLst>
              <a:ext uri="{FF2B5EF4-FFF2-40B4-BE49-F238E27FC236}">
                <a16:creationId xmlns:a16="http://schemas.microsoft.com/office/drawing/2014/main" id="{1FA1BAEB-5F5E-47D9-9BB8-65367B37EF1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EA378FB-71F2-4098-9FB3-6C5754A0665E}"/>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pic>
        <p:nvPicPr>
          <p:cNvPr id="6" name="Picture 5">
            <a:extLst>
              <a:ext uri="{FF2B5EF4-FFF2-40B4-BE49-F238E27FC236}">
                <a16:creationId xmlns:a16="http://schemas.microsoft.com/office/drawing/2014/main" id="{5BA29BFD-3F16-4CCE-A867-7254C34A17AD}"/>
              </a:ext>
            </a:extLst>
          </p:cNvPr>
          <p:cNvPicPr>
            <a:picLocks noChangeAspect="1"/>
          </p:cNvPicPr>
          <p:nvPr/>
        </p:nvPicPr>
        <p:blipFill>
          <a:blip r:embed="rId2"/>
          <a:stretch>
            <a:fillRect/>
          </a:stretch>
        </p:blipFill>
        <p:spPr>
          <a:xfrm>
            <a:off x="1331640" y="523838"/>
            <a:ext cx="6817600" cy="3135950"/>
          </a:xfrm>
          <a:prstGeom prst="rect">
            <a:avLst/>
          </a:prstGeom>
        </p:spPr>
      </p:pic>
      <p:pic>
        <p:nvPicPr>
          <p:cNvPr id="8" name="Picture 7">
            <a:extLst>
              <a:ext uri="{FF2B5EF4-FFF2-40B4-BE49-F238E27FC236}">
                <a16:creationId xmlns:a16="http://schemas.microsoft.com/office/drawing/2014/main" id="{31C71D5C-48D4-49C3-9A20-187B3DC36FE0}"/>
              </a:ext>
            </a:extLst>
          </p:cNvPr>
          <p:cNvPicPr>
            <a:picLocks noChangeAspect="1"/>
          </p:cNvPicPr>
          <p:nvPr/>
        </p:nvPicPr>
        <p:blipFill>
          <a:blip r:embed="rId3"/>
          <a:stretch>
            <a:fillRect/>
          </a:stretch>
        </p:blipFill>
        <p:spPr>
          <a:xfrm>
            <a:off x="1331640" y="3671723"/>
            <a:ext cx="6817600" cy="3136532"/>
          </a:xfrm>
          <a:prstGeom prst="rect">
            <a:avLst/>
          </a:prstGeom>
        </p:spPr>
      </p:pic>
    </p:spTree>
    <p:extLst>
      <p:ext uri="{BB962C8B-B14F-4D97-AF65-F5344CB8AC3E}">
        <p14:creationId xmlns:p14="http://schemas.microsoft.com/office/powerpoint/2010/main" val="770586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0307-54C2-459A-A33E-B34A9F41A2B7}"/>
              </a:ext>
            </a:extLst>
          </p:cNvPr>
          <p:cNvSpPr>
            <a:spLocks noGrp="1"/>
          </p:cNvSpPr>
          <p:nvPr>
            <p:ph type="title"/>
          </p:nvPr>
        </p:nvSpPr>
        <p:spPr/>
        <p:txBody>
          <a:bodyPr/>
          <a:lstStyle/>
          <a:p>
            <a:r>
              <a:rPr lang="en-US" dirty="0"/>
              <a:t>Transposed Convolution Example</a:t>
            </a:r>
            <a:endParaRPr lang="en-SE" dirty="0"/>
          </a:p>
        </p:txBody>
      </p:sp>
      <p:sp>
        <p:nvSpPr>
          <p:cNvPr id="3" name="Content Placeholder 2">
            <a:extLst>
              <a:ext uri="{FF2B5EF4-FFF2-40B4-BE49-F238E27FC236}">
                <a16:creationId xmlns:a16="http://schemas.microsoft.com/office/drawing/2014/main" id="{9EEAB42B-1611-4F23-9FA5-2BD20BA7619C}"/>
              </a:ext>
            </a:extLst>
          </p:cNvPr>
          <p:cNvSpPr>
            <a:spLocks noGrp="1"/>
          </p:cNvSpPr>
          <p:nvPr>
            <p:ph idx="1"/>
          </p:nvPr>
        </p:nvSpPr>
        <p:spPr>
          <a:xfrm>
            <a:off x="251520" y="1295400"/>
            <a:ext cx="4464496" cy="5562600"/>
          </a:xfrm>
        </p:spPr>
        <p:txBody>
          <a:bodyPr>
            <a:normAutofit fontScale="77500" lnSpcReduction="20000"/>
          </a:bodyPr>
          <a:lstStyle/>
          <a:p>
            <a:r>
              <a:rPr lang="en-US" dirty="0"/>
              <a:t>Fig shows a 1D toy example: </a:t>
            </a:r>
          </a:p>
          <a:p>
            <a:pPr lvl="1"/>
            <a:r>
              <a:rPr lang="en-US" dirty="0"/>
              <a:t>Output has copies of filter weighted by input</a:t>
            </a:r>
          </a:p>
          <a:p>
            <a:pPr lvl="1"/>
            <a:r>
              <a:rPr lang="en-US" dirty="0"/>
              <a:t>Stride 2: Move 2 pixels in output for each pixel in input</a:t>
            </a:r>
          </a:p>
          <a:p>
            <a:pPr lvl="1"/>
            <a:r>
              <a:rPr lang="en-US" dirty="0"/>
              <a:t>Sum at overlaps</a:t>
            </a:r>
          </a:p>
          <a:p>
            <a:r>
              <a:rPr lang="en-US" dirty="0"/>
              <a:t>The filter moves at a slower pace than with unit stride</a:t>
            </a:r>
          </a:p>
          <a:p>
            <a:r>
              <a:rPr lang="en-US" dirty="0"/>
              <a:t>It has many names: Transposed Convolution, Deconvolution, </a:t>
            </a:r>
            <a:r>
              <a:rPr lang="en-US" dirty="0" err="1"/>
              <a:t>Upconvolution</a:t>
            </a:r>
            <a:r>
              <a:rPr lang="en-US" dirty="0"/>
              <a:t>, Fractionally-</a:t>
            </a:r>
            <a:r>
              <a:rPr lang="en-US" dirty="0" err="1"/>
              <a:t>strided</a:t>
            </a:r>
            <a:r>
              <a:rPr lang="en-US" dirty="0"/>
              <a:t> convolution</a:t>
            </a:r>
          </a:p>
        </p:txBody>
      </p:sp>
      <p:sp>
        <p:nvSpPr>
          <p:cNvPr id="4" name="Slide Number Placeholder 3">
            <a:extLst>
              <a:ext uri="{FF2B5EF4-FFF2-40B4-BE49-F238E27FC236}">
                <a16:creationId xmlns:a16="http://schemas.microsoft.com/office/drawing/2014/main" id="{067F2C2A-FEFA-4E09-BAD2-F471FC859963}"/>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pic>
        <p:nvPicPr>
          <p:cNvPr id="6" name="Picture 5">
            <a:extLst>
              <a:ext uri="{FF2B5EF4-FFF2-40B4-BE49-F238E27FC236}">
                <a16:creationId xmlns:a16="http://schemas.microsoft.com/office/drawing/2014/main" id="{1AC487D7-B40A-4BCA-B656-50638D3D33CB}"/>
              </a:ext>
            </a:extLst>
          </p:cNvPr>
          <p:cNvPicPr>
            <a:picLocks noChangeAspect="1"/>
          </p:cNvPicPr>
          <p:nvPr/>
        </p:nvPicPr>
        <p:blipFill>
          <a:blip r:embed="rId2"/>
          <a:stretch>
            <a:fillRect/>
          </a:stretch>
        </p:blipFill>
        <p:spPr>
          <a:xfrm>
            <a:off x="4637999" y="2306498"/>
            <a:ext cx="4399198" cy="2441846"/>
          </a:xfrm>
          <a:prstGeom prst="rect">
            <a:avLst/>
          </a:prstGeom>
        </p:spPr>
      </p:pic>
    </p:spTree>
    <p:extLst>
      <p:ext uri="{BB962C8B-B14F-4D97-AF65-F5344CB8AC3E}">
        <p14:creationId xmlns:p14="http://schemas.microsoft.com/office/powerpoint/2010/main" val="4264549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C42D6-6B87-44A9-B3C7-98E1EA01C833}"/>
              </a:ext>
            </a:extLst>
          </p:cNvPr>
          <p:cNvSpPr>
            <a:spLocks noGrp="1"/>
          </p:cNvSpPr>
          <p:nvPr>
            <p:ph type="title"/>
          </p:nvPr>
        </p:nvSpPr>
        <p:spPr/>
        <p:txBody>
          <a:bodyPr/>
          <a:lstStyle/>
          <a:p>
            <a:r>
              <a:rPr lang="en-US" dirty="0"/>
              <a:t>Types of Segmentation Tasks</a:t>
            </a:r>
            <a:endParaRPr lang="en-SE" dirty="0"/>
          </a:p>
        </p:txBody>
      </p:sp>
      <p:sp>
        <p:nvSpPr>
          <p:cNvPr id="3" name="Content Placeholder 2">
            <a:extLst>
              <a:ext uri="{FF2B5EF4-FFF2-40B4-BE49-F238E27FC236}">
                <a16:creationId xmlns:a16="http://schemas.microsoft.com/office/drawing/2014/main" id="{71AF8B23-5AF7-440F-A640-3A807458EC60}"/>
              </a:ext>
            </a:extLst>
          </p:cNvPr>
          <p:cNvSpPr>
            <a:spLocks noGrp="1"/>
          </p:cNvSpPr>
          <p:nvPr>
            <p:ph idx="1"/>
          </p:nvPr>
        </p:nvSpPr>
        <p:spPr>
          <a:xfrm>
            <a:off x="444688" y="1052736"/>
            <a:ext cx="8229600" cy="3250470"/>
          </a:xfrm>
        </p:spPr>
        <p:txBody>
          <a:bodyPr>
            <a:normAutofit fontScale="55000" lnSpcReduction="20000"/>
          </a:bodyPr>
          <a:lstStyle/>
          <a:p>
            <a:r>
              <a:rPr lang="en-US" dirty="0"/>
              <a:t>Things: Object categories that can be separated into object instances (e.g. cats, cars, person)</a:t>
            </a:r>
          </a:p>
          <a:p>
            <a:r>
              <a:rPr lang="en-US" dirty="0"/>
              <a:t>Stuff: Object categories that cannot be separated into instances (e.g. sky, grass, water, trees)</a:t>
            </a:r>
          </a:p>
          <a:p>
            <a:r>
              <a:rPr lang="en-US" dirty="0"/>
              <a:t>Object Detection: Detects individual object instances, but only gives bounding box (things only)</a:t>
            </a:r>
          </a:p>
          <a:p>
            <a:r>
              <a:rPr lang="en-US" dirty="0"/>
              <a:t>Semantic Segmentation: Label all pixels, but merges instances (both things and stuff)</a:t>
            </a:r>
          </a:p>
          <a:p>
            <a:r>
              <a:rPr lang="en-US" dirty="0"/>
              <a:t>Instance Segmentation: Detect all object instances and label the pixels that belong to each object (things only)</a:t>
            </a:r>
          </a:p>
          <a:p>
            <a:pPr lvl="1"/>
            <a:r>
              <a:rPr lang="en-US" dirty="0"/>
              <a:t>Approach: Perform object detection, then predict a segmentation mask for each object</a:t>
            </a:r>
          </a:p>
          <a:p>
            <a:r>
              <a:rPr lang="en-US" dirty="0"/>
              <a:t>Panoptic Segmentation: In addition to Instance Segmentation, also label the pixels that belong to each thing</a:t>
            </a:r>
            <a:endParaRPr lang="en-SE" dirty="0"/>
          </a:p>
        </p:txBody>
      </p:sp>
      <p:sp>
        <p:nvSpPr>
          <p:cNvPr id="4" name="Slide Number Placeholder 3">
            <a:extLst>
              <a:ext uri="{FF2B5EF4-FFF2-40B4-BE49-F238E27FC236}">
                <a16:creationId xmlns:a16="http://schemas.microsoft.com/office/drawing/2014/main" id="{82CA66BC-88B4-468F-B54F-76B14E502556}"/>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sp>
        <p:nvSpPr>
          <p:cNvPr id="12" name="TextBox 11">
            <a:extLst>
              <a:ext uri="{FF2B5EF4-FFF2-40B4-BE49-F238E27FC236}">
                <a16:creationId xmlns:a16="http://schemas.microsoft.com/office/drawing/2014/main" id="{F71D55B3-96E8-42C2-A96C-84C14DBCF627}"/>
              </a:ext>
            </a:extLst>
          </p:cNvPr>
          <p:cNvSpPr txBox="1"/>
          <p:nvPr/>
        </p:nvSpPr>
        <p:spPr>
          <a:xfrm>
            <a:off x="415345" y="6226137"/>
            <a:ext cx="2618900" cy="369332"/>
          </a:xfrm>
          <a:prstGeom prst="rect">
            <a:avLst/>
          </a:prstGeom>
          <a:noFill/>
        </p:spPr>
        <p:txBody>
          <a:bodyPr wrap="square">
            <a:spAutoFit/>
          </a:bodyPr>
          <a:lstStyle/>
          <a:p>
            <a:r>
              <a:rPr lang="en-US" dirty="0"/>
              <a:t>Semantic Segmentation</a:t>
            </a:r>
            <a:endParaRPr lang="en-SE" dirty="0"/>
          </a:p>
        </p:txBody>
      </p:sp>
      <p:sp>
        <p:nvSpPr>
          <p:cNvPr id="13" name="TextBox 12">
            <a:extLst>
              <a:ext uri="{FF2B5EF4-FFF2-40B4-BE49-F238E27FC236}">
                <a16:creationId xmlns:a16="http://schemas.microsoft.com/office/drawing/2014/main" id="{F5FCAC6C-44BB-4B8B-845B-F8610573EDBF}"/>
              </a:ext>
            </a:extLst>
          </p:cNvPr>
          <p:cNvSpPr txBox="1"/>
          <p:nvPr/>
        </p:nvSpPr>
        <p:spPr>
          <a:xfrm>
            <a:off x="3386235" y="6228020"/>
            <a:ext cx="2618900" cy="369332"/>
          </a:xfrm>
          <a:prstGeom prst="rect">
            <a:avLst/>
          </a:prstGeom>
          <a:noFill/>
        </p:spPr>
        <p:txBody>
          <a:bodyPr wrap="square">
            <a:spAutoFit/>
          </a:bodyPr>
          <a:lstStyle/>
          <a:p>
            <a:r>
              <a:rPr lang="en-US" dirty="0"/>
              <a:t>Instance Segmentation</a:t>
            </a:r>
            <a:endParaRPr lang="en-SE" dirty="0"/>
          </a:p>
        </p:txBody>
      </p:sp>
      <p:pic>
        <p:nvPicPr>
          <p:cNvPr id="15" name="Picture 14">
            <a:extLst>
              <a:ext uri="{FF2B5EF4-FFF2-40B4-BE49-F238E27FC236}">
                <a16:creationId xmlns:a16="http://schemas.microsoft.com/office/drawing/2014/main" id="{E4CE42BB-C7D4-4642-B549-5E3C60888478}"/>
              </a:ext>
            </a:extLst>
          </p:cNvPr>
          <p:cNvPicPr>
            <a:picLocks noChangeAspect="1"/>
          </p:cNvPicPr>
          <p:nvPr/>
        </p:nvPicPr>
        <p:blipFill>
          <a:blip r:embed="rId3"/>
          <a:stretch>
            <a:fillRect/>
          </a:stretch>
        </p:blipFill>
        <p:spPr>
          <a:xfrm>
            <a:off x="3186077" y="4386842"/>
            <a:ext cx="2746823" cy="1845258"/>
          </a:xfrm>
          <a:prstGeom prst="rect">
            <a:avLst/>
          </a:prstGeom>
        </p:spPr>
      </p:pic>
      <p:sp>
        <p:nvSpPr>
          <p:cNvPr id="16" name="TextBox 15">
            <a:extLst>
              <a:ext uri="{FF2B5EF4-FFF2-40B4-BE49-F238E27FC236}">
                <a16:creationId xmlns:a16="http://schemas.microsoft.com/office/drawing/2014/main" id="{20BABA93-A843-4138-8FDC-7855F556C25C}"/>
              </a:ext>
            </a:extLst>
          </p:cNvPr>
          <p:cNvSpPr txBox="1"/>
          <p:nvPr/>
        </p:nvSpPr>
        <p:spPr>
          <a:xfrm>
            <a:off x="6301767" y="6226137"/>
            <a:ext cx="2658187" cy="369332"/>
          </a:xfrm>
          <a:prstGeom prst="rect">
            <a:avLst/>
          </a:prstGeom>
          <a:noFill/>
        </p:spPr>
        <p:txBody>
          <a:bodyPr wrap="square">
            <a:spAutoFit/>
          </a:bodyPr>
          <a:lstStyle/>
          <a:p>
            <a:r>
              <a:rPr lang="en-US" dirty="0"/>
              <a:t>Panoptic Segmentation</a:t>
            </a:r>
            <a:endParaRPr lang="en-SE" dirty="0"/>
          </a:p>
        </p:txBody>
      </p:sp>
      <p:pic>
        <p:nvPicPr>
          <p:cNvPr id="18" name="Picture 17">
            <a:extLst>
              <a:ext uri="{FF2B5EF4-FFF2-40B4-BE49-F238E27FC236}">
                <a16:creationId xmlns:a16="http://schemas.microsoft.com/office/drawing/2014/main" id="{F2390274-592B-43F7-B9B3-36EB3F8C0F88}"/>
              </a:ext>
            </a:extLst>
          </p:cNvPr>
          <p:cNvPicPr>
            <a:picLocks noChangeAspect="1"/>
          </p:cNvPicPr>
          <p:nvPr/>
        </p:nvPicPr>
        <p:blipFill>
          <a:blip r:embed="rId4"/>
          <a:stretch>
            <a:fillRect/>
          </a:stretch>
        </p:blipFill>
        <p:spPr>
          <a:xfrm>
            <a:off x="6189568" y="4386842"/>
            <a:ext cx="2720339" cy="1840106"/>
          </a:xfrm>
          <a:prstGeom prst="rect">
            <a:avLst/>
          </a:prstGeom>
        </p:spPr>
      </p:pic>
      <p:pic>
        <p:nvPicPr>
          <p:cNvPr id="20" name="Picture 19">
            <a:extLst>
              <a:ext uri="{FF2B5EF4-FFF2-40B4-BE49-F238E27FC236}">
                <a16:creationId xmlns:a16="http://schemas.microsoft.com/office/drawing/2014/main" id="{32291303-B4DE-41AD-B6EE-B0EFB657753D}"/>
              </a:ext>
            </a:extLst>
          </p:cNvPr>
          <p:cNvPicPr>
            <a:picLocks noChangeAspect="1"/>
          </p:cNvPicPr>
          <p:nvPr/>
        </p:nvPicPr>
        <p:blipFill>
          <a:blip r:embed="rId5"/>
          <a:stretch>
            <a:fillRect/>
          </a:stretch>
        </p:blipFill>
        <p:spPr>
          <a:xfrm>
            <a:off x="415345" y="4386842"/>
            <a:ext cx="2514065" cy="1839295"/>
          </a:xfrm>
          <a:prstGeom prst="rect">
            <a:avLst/>
          </a:prstGeom>
        </p:spPr>
      </p:pic>
    </p:spTree>
    <p:extLst>
      <p:ext uri="{BB962C8B-B14F-4D97-AF65-F5344CB8AC3E}">
        <p14:creationId xmlns:p14="http://schemas.microsoft.com/office/powerpoint/2010/main" val="3779956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F78C-67D0-480E-B82E-B67FB9F9DBFA}"/>
              </a:ext>
            </a:extLst>
          </p:cNvPr>
          <p:cNvSpPr>
            <a:spLocks noGrp="1"/>
          </p:cNvSpPr>
          <p:nvPr>
            <p:ph type="title"/>
          </p:nvPr>
        </p:nvSpPr>
        <p:spPr/>
        <p:txBody>
          <a:bodyPr/>
          <a:lstStyle/>
          <a:p>
            <a:r>
              <a:rPr lang="en-US" sz="3600" dirty="0"/>
              <a:t>Mask R-CNN for Instance Segmentation</a:t>
            </a:r>
            <a:endParaRPr lang="en-SE" sz="3600" dirty="0"/>
          </a:p>
        </p:txBody>
      </p:sp>
      <p:sp>
        <p:nvSpPr>
          <p:cNvPr id="3" name="Content Placeholder 2">
            <a:extLst>
              <a:ext uri="{FF2B5EF4-FFF2-40B4-BE49-F238E27FC236}">
                <a16:creationId xmlns:a16="http://schemas.microsoft.com/office/drawing/2014/main" id="{D24826CD-33C1-44AC-9CBA-95FBD75CCC31}"/>
              </a:ext>
            </a:extLst>
          </p:cNvPr>
          <p:cNvSpPr>
            <a:spLocks noGrp="1"/>
          </p:cNvSpPr>
          <p:nvPr>
            <p:ph idx="1"/>
          </p:nvPr>
        </p:nvSpPr>
        <p:spPr>
          <a:xfrm>
            <a:off x="457200" y="1295400"/>
            <a:ext cx="8229600" cy="868362"/>
          </a:xfrm>
        </p:spPr>
        <p:txBody>
          <a:bodyPr>
            <a:normAutofit fontScale="92500" lnSpcReduction="20000"/>
          </a:bodyPr>
          <a:lstStyle/>
          <a:p>
            <a:r>
              <a:rPr lang="en-US" dirty="0"/>
              <a:t>Add an extra “Mask Prediction” head on top of Faster R-CNN for Object Detection</a:t>
            </a:r>
            <a:endParaRPr lang="en-SE" dirty="0"/>
          </a:p>
        </p:txBody>
      </p:sp>
      <p:sp>
        <p:nvSpPr>
          <p:cNvPr id="4" name="Slide Number Placeholder 3">
            <a:extLst>
              <a:ext uri="{FF2B5EF4-FFF2-40B4-BE49-F238E27FC236}">
                <a16:creationId xmlns:a16="http://schemas.microsoft.com/office/drawing/2014/main" id="{5C164328-6658-430A-B7FC-1E9268922F11}"/>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6" name="Picture 5">
            <a:extLst>
              <a:ext uri="{FF2B5EF4-FFF2-40B4-BE49-F238E27FC236}">
                <a16:creationId xmlns:a16="http://schemas.microsoft.com/office/drawing/2014/main" id="{5A36AB6D-E838-4492-8A41-ABE97F7900D6}"/>
              </a:ext>
            </a:extLst>
          </p:cNvPr>
          <p:cNvPicPr>
            <a:picLocks noChangeAspect="1"/>
          </p:cNvPicPr>
          <p:nvPr/>
        </p:nvPicPr>
        <p:blipFill>
          <a:blip r:embed="rId2"/>
          <a:stretch>
            <a:fillRect/>
          </a:stretch>
        </p:blipFill>
        <p:spPr>
          <a:xfrm>
            <a:off x="586408" y="2491448"/>
            <a:ext cx="8100392" cy="4283062"/>
          </a:xfrm>
          <a:prstGeom prst="rect">
            <a:avLst/>
          </a:prstGeom>
        </p:spPr>
      </p:pic>
      <p:sp>
        <p:nvSpPr>
          <p:cNvPr id="7" name="Rectangle 6">
            <a:extLst>
              <a:ext uri="{FF2B5EF4-FFF2-40B4-BE49-F238E27FC236}">
                <a16:creationId xmlns:a16="http://schemas.microsoft.com/office/drawing/2014/main" id="{A6C8747B-5C4C-48F4-81B4-85132756A421}"/>
              </a:ext>
            </a:extLst>
          </p:cNvPr>
          <p:cNvSpPr/>
          <p:nvPr/>
        </p:nvSpPr>
        <p:spPr bwMode="auto">
          <a:xfrm>
            <a:off x="457200" y="4293096"/>
            <a:ext cx="1450504" cy="248141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solidFill>
                <a:schemeClr val="bg1"/>
              </a:solidFill>
              <a:effectLst/>
              <a:latin typeface="Arial" charset="0"/>
            </a:endParaRPr>
          </a:p>
        </p:txBody>
      </p:sp>
      <p:sp>
        <p:nvSpPr>
          <p:cNvPr id="9" name="Rectangle 8">
            <a:extLst>
              <a:ext uri="{FF2B5EF4-FFF2-40B4-BE49-F238E27FC236}">
                <a16:creationId xmlns:a16="http://schemas.microsoft.com/office/drawing/2014/main" id="{FF8D19E9-EF03-41D3-9AD9-2820214F917B}"/>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1097741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D179-BB03-4B5C-B2EA-228173749659}"/>
              </a:ext>
            </a:extLst>
          </p:cNvPr>
          <p:cNvSpPr>
            <a:spLocks noGrp="1"/>
          </p:cNvSpPr>
          <p:nvPr>
            <p:ph type="title"/>
          </p:nvPr>
        </p:nvSpPr>
        <p:spPr/>
        <p:txBody>
          <a:bodyPr/>
          <a:lstStyle/>
          <a:p>
            <a:r>
              <a:rPr lang="en-US" sz="4000" dirty="0"/>
              <a:t>Mask R-CNN for Instance Segmentation</a:t>
            </a:r>
            <a:endParaRPr lang="en-SE" dirty="0"/>
          </a:p>
        </p:txBody>
      </p:sp>
      <p:sp>
        <p:nvSpPr>
          <p:cNvPr id="3" name="Content Placeholder 2">
            <a:extLst>
              <a:ext uri="{FF2B5EF4-FFF2-40B4-BE49-F238E27FC236}">
                <a16:creationId xmlns:a16="http://schemas.microsoft.com/office/drawing/2014/main" id="{230DE1E3-AC17-44A9-A613-0AB1EE5BBB40}"/>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6DC4D1A7-A7F1-41C1-BD1E-8E75C6A77322}"/>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pic>
        <p:nvPicPr>
          <p:cNvPr id="6" name="Picture 5">
            <a:extLst>
              <a:ext uri="{FF2B5EF4-FFF2-40B4-BE49-F238E27FC236}">
                <a16:creationId xmlns:a16="http://schemas.microsoft.com/office/drawing/2014/main" id="{01E733E4-650F-4EDD-AF4B-4D6589C7B393}"/>
              </a:ext>
            </a:extLst>
          </p:cNvPr>
          <p:cNvPicPr>
            <a:picLocks noChangeAspect="1"/>
          </p:cNvPicPr>
          <p:nvPr/>
        </p:nvPicPr>
        <p:blipFill>
          <a:blip r:embed="rId2"/>
          <a:stretch>
            <a:fillRect/>
          </a:stretch>
        </p:blipFill>
        <p:spPr>
          <a:xfrm>
            <a:off x="1219348" y="1305035"/>
            <a:ext cx="6785557" cy="3124013"/>
          </a:xfrm>
          <a:prstGeom prst="rect">
            <a:avLst/>
          </a:prstGeom>
        </p:spPr>
      </p:pic>
      <p:pic>
        <p:nvPicPr>
          <p:cNvPr id="8" name="Picture 7">
            <a:extLst>
              <a:ext uri="{FF2B5EF4-FFF2-40B4-BE49-F238E27FC236}">
                <a16:creationId xmlns:a16="http://schemas.microsoft.com/office/drawing/2014/main" id="{D5D0EFCF-461C-403F-A31F-4337D9B8DF58}"/>
              </a:ext>
            </a:extLst>
          </p:cNvPr>
          <p:cNvPicPr>
            <a:picLocks noChangeAspect="1"/>
          </p:cNvPicPr>
          <p:nvPr/>
        </p:nvPicPr>
        <p:blipFill>
          <a:blip r:embed="rId3"/>
          <a:stretch>
            <a:fillRect/>
          </a:stretch>
        </p:blipFill>
        <p:spPr>
          <a:xfrm>
            <a:off x="1100806" y="4503812"/>
            <a:ext cx="7022639" cy="1495016"/>
          </a:xfrm>
          <a:prstGeom prst="rect">
            <a:avLst/>
          </a:prstGeom>
        </p:spPr>
      </p:pic>
      <p:sp>
        <p:nvSpPr>
          <p:cNvPr id="9" name="Rectangle 8">
            <a:extLst>
              <a:ext uri="{FF2B5EF4-FFF2-40B4-BE49-F238E27FC236}">
                <a16:creationId xmlns:a16="http://schemas.microsoft.com/office/drawing/2014/main" id="{8E1D27CE-020F-4232-9BC9-44907A94EC66}"/>
              </a:ext>
            </a:extLst>
          </p:cNvPr>
          <p:cNvSpPr/>
          <p:nvPr/>
        </p:nvSpPr>
        <p:spPr bwMode="auto">
          <a:xfrm>
            <a:off x="827584" y="1052736"/>
            <a:ext cx="1944216" cy="57606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B52EA13B-98A2-4D1A-A21C-25BD10C4D59A}"/>
              </a:ext>
            </a:extLst>
          </p:cNvPr>
          <p:cNvSpPr txBox="1"/>
          <p:nvPr/>
        </p:nvSpPr>
        <p:spPr>
          <a:xfrm>
            <a:off x="1331409" y="5951021"/>
            <a:ext cx="3031599" cy="646331"/>
          </a:xfrm>
          <a:prstGeom prst="rect">
            <a:avLst/>
          </a:prstGeom>
          <a:noFill/>
        </p:spPr>
        <p:txBody>
          <a:bodyPr wrap="none" rtlCol="0">
            <a:spAutoFit/>
          </a:bodyPr>
          <a:lstStyle/>
          <a:p>
            <a:r>
              <a:rPr lang="en-US" dirty="0"/>
              <a:t>Target segmentation mask </a:t>
            </a:r>
          </a:p>
          <a:p>
            <a:r>
              <a:rPr lang="en-US" dirty="0"/>
              <a:t>for class “chair” in the </a:t>
            </a:r>
            <a:r>
              <a:rPr lang="en-US" dirty="0" err="1"/>
              <a:t>Bbox</a:t>
            </a:r>
            <a:endParaRPr lang="en-SE" dirty="0"/>
          </a:p>
        </p:txBody>
      </p:sp>
      <p:sp>
        <p:nvSpPr>
          <p:cNvPr id="11" name="TextBox 10">
            <a:extLst>
              <a:ext uri="{FF2B5EF4-FFF2-40B4-BE49-F238E27FC236}">
                <a16:creationId xmlns:a16="http://schemas.microsoft.com/office/drawing/2014/main" id="{3823520E-5436-406B-9DF9-F1ADE7485881}"/>
              </a:ext>
            </a:extLst>
          </p:cNvPr>
          <p:cNvSpPr txBox="1"/>
          <p:nvPr/>
        </p:nvSpPr>
        <p:spPr>
          <a:xfrm>
            <a:off x="4822541" y="5951021"/>
            <a:ext cx="3300904" cy="646331"/>
          </a:xfrm>
          <a:prstGeom prst="rect">
            <a:avLst/>
          </a:prstGeom>
          <a:noFill/>
        </p:spPr>
        <p:txBody>
          <a:bodyPr wrap="none" rtlCol="0">
            <a:spAutoFit/>
          </a:bodyPr>
          <a:lstStyle/>
          <a:p>
            <a:r>
              <a:rPr lang="en-US" dirty="0"/>
              <a:t>Target segmentation mask </a:t>
            </a:r>
          </a:p>
          <a:p>
            <a:r>
              <a:rPr lang="en-US" dirty="0"/>
              <a:t>for class “person” in the </a:t>
            </a:r>
            <a:r>
              <a:rPr lang="en-US" dirty="0" err="1"/>
              <a:t>Bbox</a:t>
            </a:r>
            <a:endParaRPr lang="en-SE" dirty="0"/>
          </a:p>
        </p:txBody>
      </p:sp>
    </p:spTree>
    <p:extLst>
      <p:ext uri="{BB962C8B-B14F-4D97-AF65-F5344CB8AC3E}">
        <p14:creationId xmlns:p14="http://schemas.microsoft.com/office/powerpoint/2010/main" val="1681921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5532-9079-4BD5-A10C-8C2328F5FA89}"/>
              </a:ext>
            </a:extLst>
          </p:cNvPr>
          <p:cNvSpPr>
            <a:spLocks noGrp="1"/>
          </p:cNvSpPr>
          <p:nvPr>
            <p:ph type="title"/>
          </p:nvPr>
        </p:nvSpPr>
        <p:spPr/>
        <p:txBody>
          <a:bodyPr/>
          <a:lstStyle/>
          <a:p>
            <a:r>
              <a:rPr lang="en-US" dirty="0"/>
              <a:t>Single-Object Detection</a:t>
            </a:r>
            <a:endParaRPr lang="en-SE" dirty="0"/>
          </a:p>
        </p:txBody>
      </p:sp>
      <p:sp>
        <p:nvSpPr>
          <p:cNvPr id="3" name="Content Placeholder 2">
            <a:extLst>
              <a:ext uri="{FF2B5EF4-FFF2-40B4-BE49-F238E27FC236}">
                <a16:creationId xmlns:a16="http://schemas.microsoft.com/office/drawing/2014/main" id="{91ABC59E-8587-405A-A0D9-BFB7C1AE69C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60C613A-6799-4E4F-BE78-8FC7B8C6D4DA}"/>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pic>
        <p:nvPicPr>
          <p:cNvPr id="6" name="Picture 5">
            <a:extLst>
              <a:ext uri="{FF2B5EF4-FFF2-40B4-BE49-F238E27FC236}">
                <a16:creationId xmlns:a16="http://schemas.microsoft.com/office/drawing/2014/main" id="{BC4E0AC0-396A-4396-B4B4-48248E287D07}"/>
              </a:ext>
            </a:extLst>
          </p:cNvPr>
          <p:cNvPicPr>
            <a:picLocks noChangeAspect="1"/>
          </p:cNvPicPr>
          <p:nvPr/>
        </p:nvPicPr>
        <p:blipFill>
          <a:blip r:embed="rId2"/>
          <a:stretch>
            <a:fillRect/>
          </a:stretch>
        </p:blipFill>
        <p:spPr>
          <a:xfrm>
            <a:off x="0" y="1183860"/>
            <a:ext cx="9144000" cy="4490280"/>
          </a:xfrm>
          <a:prstGeom prst="rect">
            <a:avLst/>
          </a:prstGeom>
        </p:spPr>
      </p:pic>
    </p:spTree>
    <p:extLst>
      <p:ext uri="{BB962C8B-B14F-4D97-AF65-F5344CB8AC3E}">
        <p14:creationId xmlns:p14="http://schemas.microsoft.com/office/powerpoint/2010/main" val="206464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ECB256-A24E-4128-ACE5-DEE83879411B}"/>
              </a:ext>
            </a:extLst>
          </p:cNvPr>
          <p:cNvPicPr>
            <a:picLocks noChangeAspect="1"/>
          </p:cNvPicPr>
          <p:nvPr/>
        </p:nvPicPr>
        <p:blipFill>
          <a:blip r:embed="rId2"/>
          <a:stretch>
            <a:fillRect/>
          </a:stretch>
        </p:blipFill>
        <p:spPr>
          <a:xfrm>
            <a:off x="251520" y="2621108"/>
            <a:ext cx="7065716" cy="3840220"/>
          </a:xfrm>
          <a:prstGeom prst="rect">
            <a:avLst/>
          </a:prstGeom>
        </p:spPr>
      </p:pic>
      <p:sp>
        <p:nvSpPr>
          <p:cNvPr id="2" name="Title 1">
            <a:extLst>
              <a:ext uri="{FF2B5EF4-FFF2-40B4-BE49-F238E27FC236}">
                <a16:creationId xmlns:a16="http://schemas.microsoft.com/office/drawing/2014/main" id="{6FA9C3E1-AAD5-4ACC-8C76-721201D9F8B0}"/>
              </a:ext>
            </a:extLst>
          </p:cNvPr>
          <p:cNvSpPr>
            <a:spLocks noGrp="1"/>
          </p:cNvSpPr>
          <p:nvPr>
            <p:ph type="title"/>
          </p:nvPr>
        </p:nvSpPr>
        <p:spPr/>
        <p:txBody>
          <a:bodyPr/>
          <a:lstStyle/>
          <a:p>
            <a:r>
              <a:rPr lang="en-US" sz="4000" dirty="0"/>
              <a:t>Mask R-CNN for </a:t>
            </a:r>
            <a:r>
              <a:rPr lang="en-US" sz="4000" dirty="0" err="1"/>
              <a:t>Keypoint</a:t>
            </a:r>
            <a:r>
              <a:rPr lang="en-US" sz="4000" dirty="0"/>
              <a:t> Estimation</a:t>
            </a:r>
            <a:endParaRPr lang="en-SE" dirty="0"/>
          </a:p>
        </p:txBody>
      </p:sp>
      <p:sp>
        <p:nvSpPr>
          <p:cNvPr id="3" name="Content Placeholder 2">
            <a:extLst>
              <a:ext uri="{FF2B5EF4-FFF2-40B4-BE49-F238E27FC236}">
                <a16:creationId xmlns:a16="http://schemas.microsoft.com/office/drawing/2014/main" id="{C87C918B-5B3B-494F-AF35-C1B3F396E646}"/>
              </a:ext>
            </a:extLst>
          </p:cNvPr>
          <p:cNvSpPr>
            <a:spLocks noGrp="1"/>
          </p:cNvSpPr>
          <p:nvPr>
            <p:ph idx="1"/>
          </p:nvPr>
        </p:nvSpPr>
        <p:spPr>
          <a:xfrm>
            <a:off x="457200" y="1295400"/>
            <a:ext cx="8229600" cy="1197496"/>
          </a:xfrm>
        </p:spPr>
        <p:txBody>
          <a:bodyPr>
            <a:normAutofit fontScale="70000" lnSpcReduction="20000"/>
          </a:bodyPr>
          <a:lstStyle/>
          <a:p>
            <a:r>
              <a:rPr lang="en-US" dirty="0"/>
              <a:t>Add an extra “</a:t>
            </a:r>
            <a:r>
              <a:rPr lang="en-US" dirty="0" err="1"/>
              <a:t>Keypoint</a:t>
            </a:r>
            <a:r>
              <a:rPr lang="en-US" dirty="0"/>
              <a:t> Prediction” head to perform joint Instance Segmentation and Pose Estimation</a:t>
            </a:r>
          </a:p>
          <a:p>
            <a:pPr lvl="1"/>
            <a:r>
              <a:rPr lang="en-US" dirty="0"/>
              <a:t>Example </a:t>
            </a:r>
            <a:r>
              <a:rPr lang="en-US" dirty="0" err="1"/>
              <a:t>keypoints</a:t>
            </a:r>
            <a:r>
              <a:rPr lang="en-US"/>
              <a:t>: </a:t>
            </a:r>
            <a:r>
              <a:rPr lang="en-US" dirty="0"/>
              <a:t>Left / Right shoulder, elbow, wrist, hip, knee, ankle…</a:t>
            </a:r>
            <a:endParaRPr lang="en-SE" dirty="0"/>
          </a:p>
        </p:txBody>
      </p:sp>
      <p:sp>
        <p:nvSpPr>
          <p:cNvPr id="4" name="Slide Number Placeholder 3">
            <a:extLst>
              <a:ext uri="{FF2B5EF4-FFF2-40B4-BE49-F238E27FC236}">
                <a16:creationId xmlns:a16="http://schemas.microsoft.com/office/drawing/2014/main" id="{30569A26-00B6-407A-A0F3-ECB102689100}"/>
              </a:ext>
            </a:extLst>
          </p:cNvPr>
          <p:cNvSpPr>
            <a:spLocks noGrp="1"/>
          </p:cNvSpPr>
          <p:nvPr>
            <p:ph type="sldNum" sz="quarter" idx="12"/>
          </p:nvPr>
        </p:nvSpPr>
        <p:spPr/>
        <p:txBody>
          <a:bodyPr/>
          <a:lstStyle/>
          <a:p>
            <a:pPr>
              <a:defRPr/>
            </a:pPr>
            <a:fld id="{F57F456A-00AF-44E6-8D70-638C0D0130FF}" type="slidenum">
              <a:rPr lang="en-US" altLang="zh-CN" smtClean="0"/>
              <a:pPr>
                <a:defRPr/>
              </a:pPr>
              <a:t>50</a:t>
            </a:fld>
            <a:endParaRPr lang="en-US" altLang="zh-CN"/>
          </a:p>
        </p:txBody>
      </p:sp>
      <p:sp>
        <p:nvSpPr>
          <p:cNvPr id="9" name="Rectangle 8">
            <a:extLst>
              <a:ext uri="{FF2B5EF4-FFF2-40B4-BE49-F238E27FC236}">
                <a16:creationId xmlns:a16="http://schemas.microsoft.com/office/drawing/2014/main" id="{3195E748-7F08-49EB-8481-D0F4D33C0AC7}"/>
              </a:ext>
            </a:extLst>
          </p:cNvPr>
          <p:cNvSpPr/>
          <p:nvPr/>
        </p:nvSpPr>
        <p:spPr bwMode="auto">
          <a:xfrm>
            <a:off x="1" y="4941168"/>
            <a:ext cx="1915940" cy="1463151"/>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solidFill>
                <a:schemeClr val="bg1"/>
              </a:solidFill>
              <a:effectLst/>
              <a:latin typeface="Arial" charset="0"/>
            </a:endParaRPr>
          </a:p>
        </p:txBody>
      </p:sp>
      <p:pic>
        <p:nvPicPr>
          <p:cNvPr id="15" name="Picture 14">
            <a:extLst>
              <a:ext uri="{FF2B5EF4-FFF2-40B4-BE49-F238E27FC236}">
                <a16:creationId xmlns:a16="http://schemas.microsoft.com/office/drawing/2014/main" id="{55AC9F79-5121-4321-A78D-2529E2DE4F81}"/>
              </a:ext>
            </a:extLst>
          </p:cNvPr>
          <p:cNvPicPr>
            <a:picLocks noChangeAspect="1"/>
          </p:cNvPicPr>
          <p:nvPr/>
        </p:nvPicPr>
        <p:blipFill>
          <a:blip r:embed="rId3"/>
          <a:stretch>
            <a:fillRect/>
          </a:stretch>
        </p:blipFill>
        <p:spPr>
          <a:xfrm>
            <a:off x="5868144" y="4221088"/>
            <a:ext cx="3130262" cy="2183231"/>
          </a:xfrm>
          <a:prstGeom prst="rect">
            <a:avLst/>
          </a:prstGeom>
        </p:spPr>
      </p:pic>
    </p:spTree>
    <p:extLst>
      <p:ext uri="{BB962C8B-B14F-4D97-AF65-F5344CB8AC3E}">
        <p14:creationId xmlns:p14="http://schemas.microsoft.com/office/powerpoint/2010/main" val="2245382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1957-C7BD-4C6D-802A-6709D984B12B}"/>
              </a:ext>
            </a:extLst>
          </p:cNvPr>
          <p:cNvSpPr>
            <a:spLocks noGrp="1"/>
          </p:cNvSpPr>
          <p:nvPr>
            <p:ph type="title"/>
          </p:nvPr>
        </p:nvSpPr>
        <p:spPr>
          <a:xfrm>
            <a:off x="1475656" y="274638"/>
            <a:ext cx="7211144" cy="868362"/>
          </a:xfrm>
        </p:spPr>
        <p:txBody>
          <a:bodyPr/>
          <a:lstStyle/>
          <a:p>
            <a:r>
              <a:rPr lang="en-US" sz="4000" dirty="0"/>
              <a:t>Summary of Per-Region Heads for Different Tasks</a:t>
            </a:r>
            <a:endParaRPr lang="en-SE" dirty="0"/>
          </a:p>
        </p:txBody>
      </p:sp>
      <p:sp>
        <p:nvSpPr>
          <p:cNvPr id="3" name="Content Placeholder 2">
            <a:extLst>
              <a:ext uri="{FF2B5EF4-FFF2-40B4-BE49-F238E27FC236}">
                <a16:creationId xmlns:a16="http://schemas.microsoft.com/office/drawing/2014/main" id="{ECD2AEA1-7762-45B0-BECA-FC9AB891DD38}"/>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CB7B7F7D-B393-434C-BEAC-B75E21A88C15}"/>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pic>
        <p:nvPicPr>
          <p:cNvPr id="12" name="Picture 11">
            <a:extLst>
              <a:ext uri="{FF2B5EF4-FFF2-40B4-BE49-F238E27FC236}">
                <a16:creationId xmlns:a16="http://schemas.microsoft.com/office/drawing/2014/main" id="{FF86B3E5-4AC4-4BF6-9C04-1649F608A1FE}"/>
              </a:ext>
            </a:extLst>
          </p:cNvPr>
          <p:cNvPicPr>
            <a:picLocks noChangeAspect="1"/>
          </p:cNvPicPr>
          <p:nvPr/>
        </p:nvPicPr>
        <p:blipFill>
          <a:blip r:embed="rId2"/>
          <a:stretch>
            <a:fillRect/>
          </a:stretch>
        </p:blipFill>
        <p:spPr>
          <a:xfrm>
            <a:off x="0" y="1493526"/>
            <a:ext cx="9144000" cy="4685983"/>
          </a:xfrm>
          <a:prstGeom prst="rect">
            <a:avLst/>
          </a:prstGeom>
        </p:spPr>
      </p:pic>
      <p:sp>
        <p:nvSpPr>
          <p:cNvPr id="8" name="Rectangle 7">
            <a:extLst>
              <a:ext uri="{FF2B5EF4-FFF2-40B4-BE49-F238E27FC236}">
                <a16:creationId xmlns:a16="http://schemas.microsoft.com/office/drawing/2014/main" id="{135B5D99-9354-4B73-ACC4-1DF886E41907}"/>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1129706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D5FA-1745-4CCF-BB3A-FE4A0659736F}"/>
              </a:ext>
            </a:extLst>
          </p:cNvPr>
          <p:cNvSpPr>
            <a:spLocks noGrp="1"/>
          </p:cNvSpPr>
          <p:nvPr>
            <p:ph type="title"/>
          </p:nvPr>
        </p:nvSpPr>
        <p:spPr/>
        <p:txBody>
          <a:bodyPr/>
          <a:lstStyle/>
          <a:p>
            <a:r>
              <a:rPr lang="en-US" dirty="0"/>
              <a:t>Multi-Object Detection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B11C51-37EF-449A-B8AF-D97D60F9CF8B}"/>
                  </a:ext>
                </a:extLst>
              </p:cNvPr>
              <p:cNvSpPr>
                <a:spLocks noGrp="1"/>
              </p:cNvSpPr>
              <p:nvPr>
                <p:ph idx="1"/>
              </p:nvPr>
            </p:nvSpPr>
            <p:spPr>
              <a:xfrm>
                <a:off x="457200" y="1111012"/>
                <a:ext cx="8229600" cy="1381884"/>
              </a:xfrm>
            </p:spPr>
            <p:txBody>
              <a:bodyPr>
                <a:normAutofit fontScale="62500" lnSpcReduction="20000"/>
              </a:bodyPr>
              <a:lstStyle/>
              <a:p>
                <a:r>
                  <a:rPr lang="en-US" dirty="0"/>
                  <a:t>Needs to predict 4 numbers for each object bounding box </a:t>
                </a:r>
                <a14:m>
                  <m:oMath xmlns:m="http://schemas.openxmlformats.org/officeDocument/2006/math">
                    <m:d>
                      <m:dPr>
                        <m:ctrlPr>
                          <a:rPr lang="en-US" i="1" dirty="0" smtClean="0">
                            <a:latin typeface="Cambria Math" panose="02040503050406030204" pitchFamily="18" charset="0"/>
                          </a:rPr>
                        </m:ctrlPr>
                      </m:dPr>
                      <m:e>
                        <m:r>
                          <a:rPr lang="en-US" i="1" dirty="0" smtClean="0">
                            <a:latin typeface="Cambria Math" panose="02040503050406030204" pitchFamily="18" charset="0"/>
                          </a:rPr>
                          <m:t>𝑥</m:t>
                        </m:r>
                        <m:r>
                          <a:rPr lang="en-US" i="1" dirty="0" smtClean="0">
                            <a:latin typeface="Cambria Math" panose="02040503050406030204" pitchFamily="18" charset="0"/>
                          </a:rPr>
                          <m:t>, </m:t>
                        </m:r>
                        <m:r>
                          <a:rPr lang="en-US" i="1" dirty="0" smtClean="0">
                            <a:latin typeface="Cambria Math" panose="02040503050406030204" pitchFamily="18" charset="0"/>
                          </a:rPr>
                          <m:t>𝑦</m:t>
                        </m:r>
                        <m:r>
                          <a:rPr lang="en-US" i="1" dirty="0" smtClean="0">
                            <a:latin typeface="Cambria Math" panose="02040503050406030204" pitchFamily="18" charset="0"/>
                          </a:rPr>
                          <m:t>, </m:t>
                        </m:r>
                        <m:r>
                          <a:rPr lang="en-US" i="1" dirty="0" smtClean="0">
                            <a:latin typeface="Cambria Math" panose="02040503050406030204" pitchFamily="18" charset="0"/>
                          </a:rPr>
                          <m:t>𝑤</m:t>
                        </m:r>
                        <m:r>
                          <a:rPr lang="en-US" i="1" dirty="0" smtClean="0">
                            <a:latin typeface="Cambria Math" panose="02040503050406030204" pitchFamily="18" charset="0"/>
                          </a:rPr>
                          <m:t>, </m:t>
                        </m:r>
                        <m:r>
                          <a:rPr lang="en-US" i="1" dirty="0" smtClean="0">
                            <a:latin typeface="Cambria Math" panose="02040503050406030204" pitchFamily="18" charset="0"/>
                          </a:rPr>
                          <m:t>h</m:t>
                        </m:r>
                      </m:e>
                    </m:d>
                  </m:oMath>
                </a14:m>
                <a:endParaRPr lang="en-US" i="1" dirty="0">
                  <a:latin typeface="Cambria Math" panose="02040503050406030204" pitchFamily="18" charset="0"/>
                </a:endParaRPr>
              </a:p>
              <a:p>
                <a:pPr lvl="1"/>
                <a14:m>
                  <m:oMath xmlns:m="http://schemas.openxmlformats.org/officeDocument/2006/math">
                    <m:r>
                      <a:rPr lang="en-US" b="0" i="0" dirty="0" smtClean="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 </m:t>
                    </m:r>
                    <m:r>
                      <a:rPr lang="en-US" i="1" dirty="0">
                        <a:latin typeface="Cambria Math" panose="02040503050406030204" pitchFamily="18" charset="0"/>
                      </a:rPr>
                      <m:t>𝑦</m:t>
                    </m:r>
                    <m:r>
                      <a:rPr lang="en-US" b="0" i="1" dirty="0" smtClean="0">
                        <a:latin typeface="Cambria Math" panose="02040503050406030204" pitchFamily="18" charset="0"/>
                      </a:rPr>
                      <m:t>)</m:t>
                    </m:r>
                  </m:oMath>
                </a14:m>
                <a:r>
                  <a:rPr lang="en-US" dirty="0"/>
                  <a:t> are coordinates of the box center; </a:t>
                </a:r>
                <a14:m>
                  <m:oMath xmlns:m="http://schemas.openxmlformats.org/officeDocument/2006/math">
                    <m:r>
                      <a:rPr lang="en-US" dirty="0">
                        <a:latin typeface="Cambria Math" panose="02040503050406030204" pitchFamily="18" charset="0"/>
                      </a:rPr>
                      <m:t>(</m:t>
                    </m:r>
                    <m:r>
                      <a:rPr lang="en-US" b="0" i="1" dirty="0" smtClean="0">
                        <a:latin typeface="Cambria Math" panose="02040503050406030204" pitchFamily="18" charset="0"/>
                      </a:rPr>
                      <m:t>𝑤</m:t>
                    </m:r>
                    <m:r>
                      <a:rPr lang="en-US" i="1" dirty="0">
                        <a:latin typeface="Cambria Math" panose="02040503050406030204" pitchFamily="18" charset="0"/>
                      </a:rPr>
                      <m:t>, </m:t>
                    </m:r>
                    <m:r>
                      <a:rPr lang="en-US" b="0" i="1" dirty="0" smtClean="0">
                        <a:latin typeface="Cambria Math" panose="02040503050406030204" pitchFamily="18" charset="0"/>
                      </a:rPr>
                      <m:t>h</m:t>
                    </m:r>
                    <m:r>
                      <a:rPr lang="en-US" i="1" dirty="0">
                        <a:latin typeface="Cambria Math" panose="02040503050406030204" pitchFamily="18" charset="0"/>
                      </a:rPr>
                      <m:t>)</m:t>
                    </m:r>
                  </m:oMath>
                </a14:m>
                <a:r>
                  <a:rPr lang="en-US" dirty="0"/>
                  <a:t> are its width and height</a:t>
                </a:r>
              </a:p>
              <a:p>
                <a:r>
                  <a:rPr lang="en-US" dirty="0"/>
                  <a:t>4N numbers for N objects</a:t>
                </a:r>
              </a:p>
              <a:p>
                <a:endParaRPr lang="en-SE" dirty="0"/>
              </a:p>
            </p:txBody>
          </p:sp>
        </mc:Choice>
        <mc:Fallback xmlns="">
          <p:sp>
            <p:nvSpPr>
              <p:cNvPr id="3" name="Content Placeholder 2">
                <a:extLst>
                  <a:ext uri="{FF2B5EF4-FFF2-40B4-BE49-F238E27FC236}">
                    <a16:creationId xmlns:a16="http://schemas.microsoft.com/office/drawing/2014/main" id="{9BB11C51-37EF-449A-B8AF-D97D60F9CF8B}"/>
                  </a:ext>
                </a:extLst>
              </p:cNvPr>
              <p:cNvSpPr>
                <a:spLocks noGrp="1" noRot="1" noChangeAspect="1" noMove="1" noResize="1" noEditPoints="1" noAdjustHandles="1" noChangeArrowheads="1" noChangeShapeType="1" noTextEdit="1"/>
              </p:cNvSpPr>
              <p:nvPr>
                <p:ph idx="1"/>
              </p:nvPr>
            </p:nvSpPr>
            <p:spPr>
              <a:xfrm>
                <a:off x="457200" y="1111012"/>
                <a:ext cx="8229600" cy="1381884"/>
              </a:xfrm>
              <a:blipFill>
                <a:blip r:embed="rId2"/>
                <a:stretch>
                  <a:fillRect l="-667" t="-616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F70D70A-74EB-44C9-A100-225E676E53A6}"/>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pic>
        <p:nvPicPr>
          <p:cNvPr id="6" name="Picture 5">
            <a:extLst>
              <a:ext uri="{FF2B5EF4-FFF2-40B4-BE49-F238E27FC236}">
                <a16:creationId xmlns:a16="http://schemas.microsoft.com/office/drawing/2014/main" id="{76D41A5C-E9D5-42F5-925F-74395C8587BB}"/>
              </a:ext>
            </a:extLst>
          </p:cNvPr>
          <p:cNvPicPr>
            <a:picLocks noChangeAspect="1"/>
          </p:cNvPicPr>
          <p:nvPr/>
        </p:nvPicPr>
        <p:blipFill>
          <a:blip r:embed="rId3"/>
          <a:stretch>
            <a:fillRect/>
          </a:stretch>
        </p:blipFill>
        <p:spPr>
          <a:xfrm>
            <a:off x="377788" y="2380517"/>
            <a:ext cx="8388424" cy="4203809"/>
          </a:xfrm>
          <a:prstGeom prst="rect">
            <a:avLst/>
          </a:prstGeom>
        </p:spPr>
      </p:pic>
    </p:spTree>
    <p:extLst>
      <p:ext uri="{BB962C8B-B14F-4D97-AF65-F5344CB8AC3E}">
        <p14:creationId xmlns:p14="http://schemas.microsoft.com/office/powerpoint/2010/main" val="3473742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A59-6FAE-40BA-9E50-403AF98A982C}"/>
              </a:ext>
            </a:extLst>
          </p:cNvPr>
          <p:cNvSpPr>
            <a:spLocks noGrp="1"/>
          </p:cNvSpPr>
          <p:nvPr>
            <p:ph type="title"/>
          </p:nvPr>
        </p:nvSpPr>
        <p:spPr/>
        <p:txBody>
          <a:bodyPr/>
          <a:lstStyle/>
          <a:p>
            <a:r>
              <a:rPr lang="en-US" dirty="0"/>
              <a:t>Detecting Multiple Objects: Sliding Window</a:t>
            </a:r>
            <a:endParaRPr lang="en-SE" dirty="0"/>
          </a:p>
        </p:txBody>
      </p:sp>
      <p:sp>
        <p:nvSpPr>
          <p:cNvPr id="3" name="Content Placeholder 2">
            <a:extLst>
              <a:ext uri="{FF2B5EF4-FFF2-40B4-BE49-F238E27FC236}">
                <a16:creationId xmlns:a16="http://schemas.microsoft.com/office/drawing/2014/main" id="{6C421A3F-CD66-4ADD-804D-15F26DA828D8}"/>
              </a:ext>
            </a:extLst>
          </p:cNvPr>
          <p:cNvSpPr>
            <a:spLocks noGrp="1"/>
          </p:cNvSpPr>
          <p:nvPr>
            <p:ph idx="1"/>
          </p:nvPr>
        </p:nvSpPr>
        <p:spPr>
          <a:xfrm>
            <a:off x="457200" y="1295398"/>
            <a:ext cx="8229600" cy="1147001"/>
          </a:xfrm>
        </p:spPr>
        <p:txBody>
          <a:bodyPr>
            <a:normAutofit fontScale="85000" lnSpcReduction="10000"/>
          </a:bodyPr>
          <a:lstStyle/>
          <a:p>
            <a:r>
              <a:rPr lang="en-US" dirty="0"/>
              <a:t>Slide a box across the image, and apply a CNN to classify each image patch as object or background</a:t>
            </a:r>
          </a:p>
        </p:txBody>
      </p:sp>
      <p:sp>
        <p:nvSpPr>
          <p:cNvPr id="4" name="Slide Number Placeholder 3">
            <a:extLst>
              <a:ext uri="{FF2B5EF4-FFF2-40B4-BE49-F238E27FC236}">
                <a16:creationId xmlns:a16="http://schemas.microsoft.com/office/drawing/2014/main" id="{A2565076-6EC6-4ED6-9F16-52882E3DA19F}"/>
              </a:ext>
            </a:extLst>
          </p:cNvPr>
          <p:cNvSpPr>
            <a:spLocks noGrp="1"/>
          </p:cNvSpPr>
          <p:nvPr>
            <p:ph type="sldNum" sz="quarter" idx="12"/>
          </p:nvPr>
        </p:nvSpPr>
        <p:spPr/>
        <p:txBody>
          <a:bodyPr/>
          <a:lstStyle/>
          <a:p>
            <a:pPr>
              <a:defRPr/>
            </a:pPr>
            <a:fld id="{F57F456A-00AF-44E6-8D70-638C0D0130FF}" type="slidenum">
              <a:rPr lang="en-US" altLang="zh-CN" smtClean="0"/>
              <a:pPr>
                <a:defRPr/>
              </a:pPr>
              <a:t>7</a:t>
            </a:fld>
            <a:endParaRPr lang="en-US" altLang="zh-CN"/>
          </a:p>
        </p:txBody>
      </p:sp>
      <p:sp>
        <p:nvSpPr>
          <p:cNvPr id="9" name="Rectangle 8">
            <a:extLst>
              <a:ext uri="{FF2B5EF4-FFF2-40B4-BE49-F238E27FC236}">
                <a16:creationId xmlns:a16="http://schemas.microsoft.com/office/drawing/2014/main" id="{05127EC0-FA51-4121-BACC-84B17F7F56E6}"/>
              </a:ext>
            </a:extLst>
          </p:cNvPr>
          <p:cNvSpPr/>
          <p:nvPr/>
        </p:nvSpPr>
        <p:spPr>
          <a:xfrm>
            <a:off x="2119804" y="5432641"/>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A0EA3E-8883-4B92-921E-E5E1E2286714}"/>
              </a:ext>
            </a:extLst>
          </p:cNvPr>
          <p:cNvSpPr/>
          <p:nvPr/>
        </p:nvSpPr>
        <p:spPr>
          <a:xfrm>
            <a:off x="6173397" y="5378343"/>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D516B0-DBD4-4149-8FA9-DBD014E2D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330348"/>
            <a:ext cx="2877722" cy="2877722"/>
          </a:xfrm>
          <a:prstGeom prst="rect">
            <a:avLst/>
          </a:prstGeom>
        </p:spPr>
      </p:pic>
      <p:pic>
        <p:nvPicPr>
          <p:cNvPr id="13" name="Picture 12">
            <a:extLst>
              <a:ext uri="{FF2B5EF4-FFF2-40B4-BE49-F238E27FC236}">
                <a16:creationId xmlns:a16="http://schemas.microsoft.com/office/drawing/2014/main" id="{1D1998A0-3552-41FF-9656-8E6CFA7D2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950" y="2326115"/>
            <a:ext cx="2877722" cy="2877722"/>
          </a:xfrm>
          <a:prstGeom prst="rect">
            <a:avLst/>
          </a:prstGeom>
        </p:spPr>
      </p:pic>
      <p:sp>
        <p:nvSpPr>
          <p:cNvPr id="14" name="Rectangle 13">
            <a:extLst>
              <a:ext uri="{FF2B5EF4-FFF2-40B4-BE49-F238E27FC236}">
                <a16:creationId xmlns:a16="http://schemas.microsoft.com/office/drawing/2014/main" id="{227747D7-471B-40C2-94CC-A8D1DE7BB51F}"/>
              </a:ext>
            </a:extLst>
          </p:cNvPr>
          <p:cNvSpPr/>
          <p:nvPr/>
        </p:nvSpPr>
        <p:spPr>
          <a:xfrm>
            <a:off x="1043608"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61D8C2-85BF-4A40-B7EF-B523BE5BBD8A}"/>
              </a:ext>
            </a:extLst>
          </p:cNvPr>
          <p:cNvSpPr/>
          <p:nvPr/>
        </p:nvSpPr>
        <p:spPr>
          <a:xfrm>
            <a:off x="1551459"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6BF84E-1BA2-468D-92EE-D5BD74C01268}"/>
              </a:ext>
            </a:extLst>
          </p:cNvPr>
          <p:cNvSpPr/>
          <p:nvPr/>
        </p:nvSpPr>
        <p:spPr>
          <a:xfrm>
            <a:off x="2059310"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E4DE4D-71BE-4F49-9FD0-45599B0368D4}"/>
              </a:ext>
            </a:extLst>
          </p:cNvPr>
          <p:cNvSpPr/>
          <p:nvPr/>
        </p:nvSpPr>
        <p:spPr>
          <a:xfrm>
            <a:off x="2567161"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39C4DA-51E6-4F2B-86FD-7F5B3BFE3172}"/>
              </a:ext>
            </a:extLst>
          </p:cNvPr>
          <p:cNvSpPr/>
          <p:nvPr/>
        </p:nvSpPr>
        <p:spPr>
          <a:xfrm>
            <a:off x="3075011"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4FCBE19-3F52-4606-A1AA-22EFC369DA49}"/>
              </a:ext>
            </a:extLst>
          </p:cNvPr>
          <p:cNvSpPr/>
          <p:nvPr/>
        </p:nvSpPr>
        <p:spPr>
          <a:xfrm>
            <a:off x="1043608"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728029-2D93-4297-B8D8-867C8A3EC390}"/>
              </a:ext>
            </a:extLst>
          </p:cNvPr>
          <p:cNvSpPr/>
          <p:nvPr/>
        </p:nvSpPr>
        <p:spPr>
          <a:xfrm>
            <a:off x="1551459"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E75ADE-1F43-4FC4-9C4A-D97B09407647}"/>
              </a:ext>
            </a:extLst>
          </p:cNvPr>
          <p:cNvSpPr/>
          <p:nvPr/>
        </p:nvSpPr>
        <p:spPr>
          <a:xfrm>
            <a:off x="2059310"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2820CCC-6F90-47E5-8D35-A7A235367E75}"/>
              </a:ext>
            </a:extLst>
          </p:cNvPr>
          <p:cNvSpPr/>
          <p:nvPr/>
        </p:nvSpPr>
        <p:spPr>
          <a:xfrm>
            <a:off x="2567161"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E630099-1DD6-4666-86BF-00BA125C125A}"/>
              </a:ext>
            </a:extLst>
          </p:cNvPr>
          <p:cNvSpPr/>
          <p:nvPr/>
        </p:nvSpPr>
        <p:spPr>
          <a:xfrm>
            <a:off x="3075011"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ED83409-FB94-42AB-A02F-FEC741A9D556}"/>
              </a:ext>
            </a:extLst>
          </p:cNvPr>
          <p:cNvSpPr/>
          <p:nvPr/>
        </p:nvSpPr>
        <p:spPr>
          <a:xfrm>
            <a:off x="1043608"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DBB0C9-8582-43E3-B1CC-994B6E85359F}"/>
              </a:ext>
            </a:extLst>
          </p:cNvPr>
          <p:cNvSpPr/>
          <p:nvPr/>
        </p:nvSpPr>
        <p:spPr>
          <a:xfrm>
            <a:off x="1551459"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FDCE25-CB46-49E0-A5EA-17606577C203}"/>
              </a:ext>
            </a:extLst>
          </p:cNvPr>
          <p:cNvSpPr/>
          <p:nvPr/>
        </p:nvSpPr>
        <p:spPr>
          <a:xfrm>
            <a:off x="2059310"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25BD293-8666-4EA8-9C3B-F555E7BDF71D}"/>
              </a:ext>
            </a:extLst>
          </p:cNvPr>
          <p:cNvSpPr/>
          <p:nvPr/>
        </p:nvSpPr>
        <p:spPr>
          <a:xfrm>
            <a:off x="2567161"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DFE84EA-951D-4EBD-ABAC-D6B4A30EDC86}"/>
              </a:ext>
            </a:extLst>
          </p:cNvPr>
          <p:cNvSpPr/>
          <p:nvPr/>
        </p:nvSpPr>
        <p:spPr>
          <a:xfrm>
            <a:off x="3075011"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FD08D45-2E70-4DD1-800E-57AF19A5465F}"/>
              </a:ext>
            </a:extLst>
          </p:cNvPr>
          <p:cNvSpPr/>
          <p:nvPr/>
        </p:nvSpPr>
        <p:spPr>
          <a:xfrm>
            <a:off x="1043608"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A1ABA1-9A6C-41CC-9A48-681E1DE1BDFD}"/>
              </a:ext>
            </a:extLst>
          </p:cNvPr>
          <p:cNvSpPr/>
          <p:nvPr/>
        </p:nvSpPr>
        <p:spPr>
          <a:xfrm>
            <a:off x="1551459"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D4A8A48-4E86-45C6-A884-3A5CD8EC425F}"/>
              </a:ext>
            </a:extLst>
          </p:cNvPr>
          <p:cNvSpPr/>
          <p:nvPr/>
        </p:nvSpPr>
        <p:spPr>
          <a:xfrm>
            <a:off x="2059310"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02A1D-A553-43B3-AF07-5233292C813F}"/>
              </a:ext>
            </a:extLst>
          </p:cNvPr>
          <p:cNvSpPr/>
          <p:nvPr/>
        </p:nvSpPr>
        <p:spPr>
          <a:xfrm>
            <a:off x="2567161"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7B7DCE-F806-478B-86E1-E7D3975A9212}"/>
              </a:ext>
            </a:extLst>
          </p:cNvPr>
          <p:cNvSpPr/>
          <p:nvPr/>
        </p:nvSpPr>
        <p:spPr>
          <a:xfrm>
            <a:off x="3075011"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1BBD08B-7B4E-4CD2-BA94-89A402C2C394}"/>
              </a:ext>
            </a:extLst>
          </p:cNvPr>
          <p:cNvSpPr/>
          <p:nvPr/>
        </p:nvSpPr>
        <p:spPr>
          <a:xfrm>
            <a:off x="1043608"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90DD25E-B892-4DEF-9803-79063E226B7C}"/>
              </a:ext>
            </a:extLst>
          </p:cNvPr>
          <p:cNvSpPr/>
          <p:nvPr/>
        </p:nvSpPr>
        <p:spPr>
          <a:xfrm>
            <a:off x="1551459"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1C0DBB3-0CCC-469D-8ABA-78F7DC09563A}"/>
              </a:ext>
            </a:extLst>
          </p:cNvPr>
          <p:cNvSpPr/>
          <p:nvPr/>
        </p:nvSpPr>
        <p:spPr>
          <a:xfrm>
            <a:off x="2059310"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1328A-3C4E-4EFA-8E19-64A468076840}"/>
              </a:ext>
            </a:extLst>
          </p:cNvPr>
          <p:cNvSpPr/>
          <p:nvPr/>
        </p:nvSpPr>
        <p:spPr>
          <a:xfrm>
            <a:off x="2567161"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7DDD4E9-C751-43D1-B522-6CC19735CDDA}"/>
              </a:ext>
            </a:extLst>
          </p:cNvPr>
          <p:cNvSpPr/>
          <p:nvPr/>
        </p:nvSpPr>
        <p:spPr>
          <a:xfrm>
            <a:off x="3075011"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F2F97B0-5C77-4698-B799-AE6FB07C82FB}"/>
              </a:ext>
            </a:extLst>
          </p:cNvPr>
          <p:cNvSpPr/>
          <p:nvPr/>
        </p:nvSpPr>
        <p:spPr>
          <a:xfrm>
            <a:off x="5317846" y="232769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382B6B4-C1A7-4EC9-A01B-211EE8C57F02}"/>
              </a:ext>
            </a:extLst>
          </p:cNvPr>
          <p:cNvSpPr/>
          <p:nvPr/>
        </p:nvSpPr>
        <p:spPr>
          <a:xfrm>
            <a:off x="5878638" y="232769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D3B40D3-B5E3-437B-9566-242B16ACDC1A}"/>
              </a:ext>
            </a:extLst>
          </p:cNvPr>
          <p:cNvSpPr/>
          <p:nvPr/>
        </p:nvSpPr>
        <p:spPr>
          <a:xfrm>
            <a:off x="6439430" y="232769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55B18D5-C2B5-413A-8339-DE21FDF6BFF0}"/>
              </a:ext>
            </a:extLst>
          </p:cNvPr>
          <p:cNvSpPr/>
          <p:nvPr/>
        </p:nvSpPr>
        <p:spPr>
          <a:xfrm>
            <a:off x="7000222" y="232769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8D83756-4E07-48F3-804B-E76742FDAECF}"/>
              </a:ext>
            </a:extLst>
          </p:cNvPr>
          <p:cNvSpPr/>
          <p:nvPr/>
        </p:nvSpPr>
        <p:spPr>
          <a:xfrm>
            <a:off x="5317846" y="2988450"/>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BBFB512-ACAD-428F-B97D-50C24A31F457}"/>
              </a:ext>
            </a:extLst>
          </p:cNvPr>
          <p:cNvSpPr/>
          <p:nvPr/>
        </p:nvSpPr>
        <p:spPr>
          <a:xfrm>
            <a:off x="5878638" y="2988450"/>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CC5103B-62E9-4E1D-A9DE-DBFB5E3689A1}"/>
              </a:ext>
            </a:extLst>
          </p:cNvPr>
          <p:cNvSpPr/>
          <p:nvPr/>
        </p:nvSpPr>
        <p:spPr>
          <a:xfrm>
            <a:off x="6439430" y="2988450"/>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2BAA42B-BA0A-4EF8-9B13-5D313504463A}"/>
              </a:ext>
            </a:extLst>
          </p:cNvPr>
          <p:cNvSpPr/>
          <p:nvPr/>
        </p:nvSpPr>
        <p:spPr>
          <a:xfrm>
            <a:off x="7000222" y="2988450"/>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222A72-FD5C-4F3A-9F83-DC08D5FD887C}"/>
              </a:ext>
            </a:extLst>
          </p:cNvPr>
          <p:cNvSpPr/>
          <p:nvPr/>
        </p:nvSpPr>
        <p:spPr>
          <a:xfrm>
            <a:off x="5317846" y="3483177"/>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9FFD863-D927-4F17-8E6D-E240C6F2CC13}"/>
              </a:ext>
            </a:extLst>
          </p:cNvPr>
          <p:cNvSpPr/>
          <p:nvPr/>
        </p:nvSpPr>
        <p:spPr>
          <a:xfrm>
            <a:off x="5878638" y="3483177"/>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BCE04CD-25C3-4083-9B68-C5D7E97D21FE}"/>
              </a:ext>
            </a:extLst>
          </p:cNvPr>
          <p:cNvSpPr/>
          <p:nvPr/>
        </p:nvSpPr>
        <p:spPr>
          <a:xfrm>
            <a:off x="6439430" y="3483177"/>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8C6C02F-F7AA-4D98-870A-4EC03E0DC6D9}"/>
              </a:ext>
            </a:extLst>
          </p:cNvPr>
          <p:cNvSpPr/>
          <p:nvPr/>
        </p:nvSpPr>
        <p:spPr>
          <a:xfrm>
            <a:off x="7000222" y="3483177"/>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98F0E4-0590-49B6-AE7A-D15E4B5001C2}"/>
              </a:ext>
            </a:extLst>
          </p:cNvPr>
          <p:cNvSpPr/>
          <p:nvPr/>
        </p:nvSpPr>
        <p:spPr>
          <a:xfrm>
            <a:off x="5317846" y="405683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4BFAAC9-08DC-4FDE-AF40-8D2F2D62756C}"/>
              </a:ext>
            </a:extLst>
          </p:cNvPr>
          <p:cNvSpPr/>
          <p:nvPr/>
        </p:nvSpPr>
        <p:spPr>
          <a:xfrm>
            <a:off x="5878638" y="405683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20A72B3-B0BC-42F4-928B-6A782B6693E1}"/>
              </a:ext>
            </a:extLst>
          </p:cNvPr>
          <p:cNvSpPr/>
          <p:nvPr/>
        </p:nvSpPr>
        <p:spPr>
          <a:xfrm>
            <a:off x="6439430" y="405683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4AFF730-0B94-4CBC-80C7-2A1DE67AFD30}"/>
              </a:ext>
            </a:extLst>
          </p:cNvPr>
          <p:cNvSpPr/>
          <p:nvPr/>
        </p:nvSpPr>
        <p:spPr>
          <a:xfrm>
            <a:off x="7000222" y="405683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5323B97A-AB4C-4E88-8779-67CF7C1A1CF0}"/>
              </a:ext>
            </a:extLst>
          </p:cNvPr>
          <p:cNvSpPr txBox="1"/>
          <p:nvPr/>
        </p:nvSpPr>
        <p:spPr>
          <a:xfrm>
            <a:off x="2013708" y="6560671"/>
            <a:ext cx="5886401" cy="253916"/>
          </a:xfrm>
          <a:prstGeom prst="rect">
            <a:avLst/>
          </a:prstGeom>
          <a:noFill/>
        </p:spPr>
        <p:txBody>
          <a:bodyPr wrap="square">
            <a:spAutoFit/>
          </a:bodyPr>
          <a:lstStyle/>
          <a:p>
            <a:r>
              <a:rPr lang="en-SE" sz="1050" dirty="0"/>
              <a:t>https://www.coursera.org/learn/convolutional-neural-networks/lecture/VgyWR/object-detection</a:t>
            </a:r>
          </a:p>
        </p:txBody>
      </p:sp>
    </p:spTree>
    <p:extLst>
      <p:ext uri="{BB962C8B-B14F-4D97-AF65-F5344CB8AC3E}">
        <p14:creationId xmlns:p14="http://schemas.microsoft.com/office/powerpoint/2010/main" val="7385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2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2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2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29"/>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3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3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31"/>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2"/>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1" nodeType="clickEffect">
                                  <p:stCondLst>
                                    <p:cond delay="0"/>
                                  </p:stCondLst>
                                  <p:childTnLst>
                                    <p:set>
                                      <p:cBhvr>
                                        <p:cTn id="162" dur="1" fill="hold">
                                          <p:stCondLst>
                                            <p:cond delay="0"/>
                                          </p:stCondLst>
                                        </p:cTn>
                                        <p:tgtEl>
                                          <p:spTgt spid="32"/>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3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4"/>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childTnLst>
                                    <p:set>
                                      <p:cBhvr>
                                        <p:cTn id="178" dur="1" fill="hold">
                                          <p:stCondLst>
                                            <p:cond delay="0"/>
                                          </p:stCondLst>
                                        </p:cTn>
                                        <p:tgtEl>
                                          <p:spTgt spid="3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35"/>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childTnLst>
                                    <p:set>
                                      <p:cBhvr>
                                        <p:cTn id="186" dur="1" fill="hold">
                                          <p:stCondLst>
                                            <p:cond delay="0"/>
                                          </p:stCondLst>
                                        </p:cTn>
                                        <p:tgtEl>
                                          <p:spTgt spid="35"/>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36"/>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36"/>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37"/>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1" nodeType="clickEffect">
                                  <p:stCondLst>
                                    <p:cond delay="0"/>
                                  </p:stCondLst>
                                  <p:childTnLst>
                                    <p:set>
                                      <p:cBhvr>
                                        <p:cTn id="202" dur="1" fill="hold">
                                          <p:stCondLst>
                                            <p:cond delay="0"/>
                                          </p:stCondLst>
                                        </p:cTn>
                                        <p:tgtEl>
                                          <p:spTgt spid="37"/>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38"/>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1" nodeType="clickEffect">
                                  <p:stCondLst>
                                    <p:cond delay="0"/>
                                  </p:stCondLst>
                                  <p:childTnLst>
                                    <p:set>
                                      <p:cBhvr>
                                        <p:cTn id="210" dur="1" fill="hold">
                                          <p:stCondLst>
                                            <p:cond delay="0"/>
                                          </p:stCondLst>
                                        </p:cTn>
                                        <p:tgtEl>
                                          <p:spTgt spid="38"/>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13"/>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1"/>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39"/>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39"/>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40"/>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1" nodeType="clickEffect">
                                  <p:stCondLst>
                                    <p:cond delay="0"/>
                                  </p:stCondLst>
                                  <p:childTnLst>
                                    <p:set>
                                      <p:cBhvr>
                                        <p:cTn id="234" dur="1" fill="hold">
                                          <p:stCondLst>
                                            <p:cond delay="0"/>
                                          </p:stCondLst>
                                        </p:cTn>
                                        <p:tgtEl>
                                          <p:spTgt spid="40"/>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41"/>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1" nodeType="clickEffect">
                                  <p:stCondLst>
                                    <p:cond delay="0"/>
                                  </p:stCondLst>
                                  <p:childTnLst>
                                    <p:set>
                                      <p:cBhvr>
                                        <p:cTn id="242" dur="1" fill="hold">
                                          <p:stCondLst>
                                            <p:cond delay="0"/>
                                          </p:stCondLst>
                                        </p:cTn>
                                        <p:tgtEl>
                                          <p:spTgt spid="41"/>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grpId="0" nodeType="clickEffect">
                                  <p:stCondLst>
                                    <p:cond delay="0"/>
                                  </p:stCondLst>
                                  <p:childTnLst>
                                    <p:set>
                                      <p:cBhvr>
                                        <p:cTn id="246" dur="1" fill="hold">
                                          <p:stCondLst>
                                            <p:cond delay="0"/>
                                          </p:stCondLst>
                                        </p:cTn>
                                        <p:tgtEl>
                                          <p:spTgt spid="42"/>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1" nodeType="clickEffect">
                                  <p:stCondLst>
                                    <p:cond delay="0"/>
                                  </p:stCondLst>
                                  <p:childTnLst>
                                    <p:set>
                                      <p:cBhvr>
                                        <p:cTn id="250" dur="1" fill="hold">
                                          <p:stCondLst>
                                            <p:cond delay="0"/>
                                          </p:stCondLst>
                                        </p:cTn>
                                        <p:tgtEl>
                                          <p:spTgt spid="42"/>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 presetClass="entr" presetSubtype="0" fill="hold" grpId="0" nodeType="clickEffect">
                                  <p:stCondLst>
                                    <p:cond delay="0"/>
                                  </p:stCondLst>
                                  <p:childTnLst>
                                    <p:set>
                                      <p:cBhvr>
                                        <p:cTn id="254" dur="1" fill="hold">
                                          <p:stCondLst>
                                            <p:cond delay="0"/>
                                          </p:stCondLst>
                                        </p:cTn>
                                        <p:tgtEl>
                                          <p:spTgt spid="43"/>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xit" presetSubtype="0" fill="hold" grpId="1" nodeType="clickEffect">
                                  <p:stCondLst>
                                    <p:cond delay="0"/>
                                  </p:stCondLst>
                                  <p:childTnLst>
                                    <p:set>
                                      <p:cBhvr>
                                        <p:cTn id="258" dur="1" fill="hold">
                                          <p:stCondLst>
                                            <p:cond delay="0"/>
                                          </p:stCondLst>
                                        </p:cTn>
                                        <p:tgtEl>
                                          <p:spTgt spid="43"/>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grpId="0" nodeType="clickEffect">
                                  <p:stCondLst>
                                    <p:cond delay="0"/>
                                  </p:stCondLst>
                                  <p:childTnLst>
                                    <p:set>
                                      <p:cBhvr>
                                        <p:cTn id="262" dur="1" fill="hold">
                                          <p:stCondLst>
                                            <p:cond delay="0"/>
                                          </p:stCondLst>
                                        </p:cTn>
                                        <p:tgtEl>
                                          <p:spTgt spid="44"/>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4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45"/>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1" nodeType="clickEffect">
                                  <p:stCondLst>
                                    <p:cond delay="0"/>
                                  </p:stCondLst>
                                  <p:childTnLst>
                                    <p:set>
                                      <p:cBhvr>
                                        <p:cTn id="274" dur="1" fill="hold">
                                          <p:stCondLst>
                                            <p:cond delay="0"/>
                                          </p:stCondLst>
                                        </p:cTn>
                                        <p:tgtEl>
                                          <p:spTgt spid="45"/>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4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1" nodeType="clickEffect">
                                  <p:stCondLst>
                                    <p:cond delay="0"/>
                                  </p:stCondLst>
                                  <p:childTnLst>
                                    <p:set>
                                      <p:cBhvr>
                                        <p:cTn id="282" dur="1" fill="hold">
                                          <p:stCondLst>
                                            <p:cond delay="0"/>
                                          </p:stCondLst>
                                        </p:cTn>
                                        <p:tgtEl>
                                          <p:spTgt spid="46"/>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47"/>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1" nodeType="clickEffect">
                                  <p:stCondLst>
                                    <p:cond delay="0"/>
                                  </p:stCondLst>
                                  <p:childTnLst>
                                    <p:set>
                                      <p:cBhvr>
                                        <p:cTn id="290" dur="1" fill="hold">
                                          <p:stCondLst>
                                            <p:cond delay="0"/>
                                          </p:stCondLst>
                                        </p:cTn>
                                        <p:tgtEl>
                                          <p:spTgt spid="47"/>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grpId="0" nodeType="clickEffect">
                                  <p:stCondLst>
                                    <p:cond delay="0"/>
                                  </p:stCondLst>
                                  <p:childTnLst>
                                    <p:set>
                                      <p:cBhvr>
                                        <p:cTn id="294" dur="1" fill="hold">
                                          <p:stCondLst>
                                            <p:cond delay="0"/>
                                          </p:stCondLst>
                                        </p:cTn>
                                        <p:tgtEl>
                                          <p:spTgt spid="48"/>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xit" presetSubtype="0" fill="hold" grpId="1" nodeType="clickEffect">
                                  <p:stCondLst>
                                    <p:cond delay="0"/>
                                  </p:stCondLst>
                                  <p:childTnLst>
                                    <p:set>
                                      <p:cBhvr>
                                        <p:cTn id="298" dur="1" fill="hold">
                                          <p:stCondLst>
                                            <p:cond delay="0"/>
                                          </p:stCondLst>
                                        </p:cTn>
                                        <p:tgtEl>
                                          <p:spTgt spid="48"/>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1" presetClass="entr" presetSubtype="0" fill="hold" grpId="0" nodeType="clickEffect">
                                  <p:stCondLst>
                                    <p:cond delay="0"/>
                                  </p:stCondLst>
                                  <p:childTnLst>
                                    <p:set>
                                      <p:cBhvr>
                                        <p:cTn id="302" dur="1" fill="hold">
                                          <p:stCondLst>
                                            <p:cond delay="0"/>
                                          </p:stCondLst>
                                        </p:cTn>
                                        <p:tgtEl>
                                          <p:spTgt spid="49"/>
                                        </p:tgtEl>
                                        <p:attrNameLst>
                                          <p:attrName>style.visibility</p:attrName>
                                        </p:attrNameLst>
                                      </p:cBhvr>
                                      <p:to>
                                        <p:strVal val="visible"/>
                                      </p:to>
                                    </p:set>
                                  </p:childTnLst>
                                </p:cTn>
                              </p:par>
                            </p:childTnLst>
                          </p:cTn>
                        </p:par>
                      </p:childTnLst>
                    </p:cTn>
                  </p:par>
                  <p:par>
                    <p:cTn id="303" fill="hold">
                      <p:stCondLst>
                        <p:cond delay="indefinite"/>
                      </p:stCondLst>
                      <p:childTnLst>
                        <p:par>
                          <p:cTn id="304" fill="hold">
                            <p:stCondLst>
                              <p:cond delay="0"/>
                            </p:stCondLst>
                            <p:childTnLst>
                              <p:par>
                                <p:cTn id="305" presetID="1" presetClass="exit" presetSubtype="0" fill="hold" grpId="1" nodeType="clickEffect">
                                  <p:stCondLst>
                                    <p:cond delay="0"/>
                                  </p:stCondLst>
                                  <p:childTnLst>
                                    <p:set>
                                      <p:cBhvr>
                                        <p:cTn id="306" dur="1" fill="hold">
                                          <p:stCondLst>
                                            <p:cond delay="0"/>
                                          </p:stCondLst>
                                        </p:cTn>
                                        <p:tgtEl>
                                          <p:spTgt spid="49"/>
                                        </p:tgtEl>
                                        <p:attrNameLst>
                                          <p:attrName>style.visibility</p:attrName>
                                        </p:attrNameLst>
                                      </p:cBhvr>
                                      <p:to>
                                        <p:strVal val="hidden"/>
                                      </p:to>
                                    </p:set>
                                  </p:childTnLst>
                                </p:cTn>
                              </p:par>
                            </p:childTnLst>
                          </p:cTn>
                        </p:par>
                      </p:childTnLst>
                    </p:cTn>
                  </p:par>
                  <p:par>
                    <p:cTn id="307" fill="hold">
                      <p:stCondLst>
                        <p:cond delay="indefinite"/>
                      </p:stCondLst>
                      <p:childTnLst>
                        <p:par>
                          <p:cTn id="308" fill="hold">
                            <p:stCondLst>
                              <p:cond delay="0"/>
                            </p:stCondLst>
                            <p:childTnLst>
                              <p:par>
                                <p:cTn id="309" presetID="1" presetClass="entr" presetSubtype="0" fill="hold" grpId="0" nodeType="clickEffect">
                                  <p:stCondLst>
                                    <p:cond delay="0"/>
                                  </p:stCondLst>
                                  <p:childTnLst>
                                    <p:set>
                                      <p:cBhvr>
                                        <p:cTn id="310" dur="1" fill="hold">
                                          <p:stCondLst>
                                            <p:cond delay="0"/>
                                          </p:stCondLst>
                                        </p:cTn>
                                        <p:tgtEl>
                                          <p:spTgt spid="50"/>
                                        </p:tgtEl>
                                        <p:attrNameLst>
                                          <p:attrName>style.visibility</p:attrName>
                                        </p:attrNameLst>
                                      </p:cBhvr>
                                      <p:to>
                                        <p:strVal val="visible"/>
                                      </p:to>
                                    </p:set>
                                  </p:childTnLst>
                                </p:cTn>
                              </p:par>
                            </p:childTnLst>
                          </p:cTn>
                        </p:par>
                      </p:childTnLst>
                    </p:cTn>
                  </p:par>
                  <p:par>
                    <p:cTn id="311" fill="hold">
                      <p:stCondLst>
                        <p:cond delay="indefinite"/>
                      </p:stCondLst>
                      <p:childTnLst>
                        <p:par>
                          <p:cTn id="312" fill="hold">
                            <p:stCondLst>
                              <p:cond delay="0"/>
                            </p:stCondLst>
                            <p:childTnLst>
                              <p:par>
                                <p:cTn id="313" presetID="1" presetClass="exit" presetSubtype="0" fill="hold" grpId="1" nodeType="clickEffect">
                                  <p:stCondLst>
                                    <p:cond delay="0"/>
                                  </p:stCondLst>
                                  <p:childTnLst>
                                    <p:set>
                                      <p:cBhvr>
                                        <p:cTn id="314" dur="1" fill="hold">
                                          <p:stCondLst>
                                            <p:cond delay="0"/>
                                          </p:stCondLst>
                                        </p:cTn>
                                        <p:tgtEl>
                                          <p:spTgt spid="50"/>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ntr" presetSubtype="0" fill="hold" grpId="0" nodeType="clickEffect">
                                  <p:stCondLst>
                                    <p:cond delay="0"/>
                                  </p:stCondLst>
                                  <p:childTnLst>
                                    <p:set>
                                      <p:cBhvr>
                                        <p:cTn id="318" dur="1" fill="hold">
                                          <p:stCondLst>
                                            <p:cond delay="0"/>
                                          </p:stCondLst>
                                        </p:cTn>
                                        <p:tgtEl>
                                          <p:spTgt spid="51"/>
                                        </p:tgtEl>
                                        <p:attrNameLst>
                                          <p:attrName>style.visibility</p:attrName>
                                        </p:attrNameLst>
                                      </p:cBhvr>
                                      <p:to>
                                        <p:strVal val="visible"/>
                                      </p:to>
                                    </p:set>
                                  </p:childTnLst>
                                </p:cTn>
                              </p:par>
                            </p:childTnLst>
                          </p:cTn>
                        </p:par>
                      </p:childTnLst>
                    </p:cTn>
                  </p:par>
                  <p:par>
                    <p:cTn id="319" fill="hold">
                      <p:stCondLst>
                        <p:cond delay="indefinite"/>
                      </p:stCondLst>
                      <p:childTnLst>
                        <p:par>
                          <p:cTn id="320" fill="hold">
                            <p:stCondLst>
                              <p:cond delay="0"/>
                            </p:stCondLst>
                            <p:childTnLst>
                              <p:par>
                                <p:cTn id="321" presetID="1" presetClass="exit" presetSubtype="0" fill="hold" grpId="1" nodeType="clickEffect">
                                  <p:stCondLst>
                                    <p:cond delay="0"/>
                                  </p:stCondLst>
                                  <p:childTnLst>
                                    <p:set>
                                      <p:cBhvr>
                                        <p:cTn id="322" dur="1" fill="hold">
                                          <p:stCondLst>
                                            <p:cond delay="0"/>
                                          </p:stCondLst>
                                        </p:cTn>
                                        <p:tgtEl>
                                          <p:spTgt spid="51"/>
                                        </p:tgtEl>
                                        <p:attrNameLst>
                                          <p:attrName>style.visibility</p:attrName>
                                        </p:attrNameLst>
                                      </p:cBhvr>
                                      <p:to>
                                        <p:strVal val="hidden"/>
                                      </p:to>
                                    </p:set>
                                  </p:childTnLst>
                                </p:cTn>
                              </p:par>
                            </p:childTnLst>
                          </p:cTn>
                        </p:par>
                      </p:childTnLst>
                    </p:cTn>
                  </p:par>
                  <p:par>
                    <p:cTn id="323" fill="hold">
                      <p:stCondLst>
                        <p:cond delay="indefinite"/>
                      </p:stCondLst>
                      <p:childTnLst>
                        <p:par>
                          <p:cTn id="324" fill="hold">
                            <p:stCondLst>
                              <p:cond delay="0"/>
                            </p:stCondLst>
                            <p:childTnLst>
                              <p:par>
                                <p:cTn id="325" presetID="1" presetClass="entr" presetSubtype="0" fill="hold" grpId="0" nodeType="clickEffect">
                                  <p:stCondLst>
                                    <p:cond delay="0"/>
                                  </p:stCondLst>
                                  <p:childTnLst>
                                    <p:set>
                                      <p:cBhvr>
                                        <p:cTn id="326" dur="1" fill="hold">
                                          <p:stCondLst>
                                            <p:cond delay="0"/>
                                          </p:stCondLst>
                                        </p:cTn>
                                        <p:tgtEl>
                                          <p:spTgt spid="52"/>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1" presetClass="exit" presetSubtype="0" fill="hold" grpId="1" nodeType="clickEffect">
                                  <p:stCondLst>
                                    <p:cond delay="0"/>
                                  </p:stCondLst>
                                  <p:childTnLst>
                                    <p:set>
                                      <p:cBhvr>
                                        <p:cTn id="330" dur="1" fill="hold">
                                          <p:stCondLst>
                                            <p:cond delay="0"/>
                                          </p:stCondLst>
                                        </p:cTn>
                                        <p:tgtEl>
                                          <p:spTgt spid="52"/>
                                        </p:tgtEl>
                                        <p:attrNameLst>
                                          <p:attrName>style.visibility</p:attrName>
                                        </p:attrNameLst>
                                      </p:cBhvr>
                                      <p:to>
                                        <p:strVal val="hidden"/>
                                      </p:to>
                                    </p:set>
                                  </p:childTnLst>
                                </p:cTn>
                              </p:par>
                            </p:childTnLst>
                          </p:cTn>
                        </p:par>
                      </p:childTnLst>
                    </p:cTn>
                  </p:par>
                  <p:par>
                    <p:cTn id="331" fill="hold">
                      <p:stCondLst>
                        <p:cond delay="indefinite"/>
                      </p:stCondLst>
                      <p:childTnLst>
                        <p:par>
                          <p:cTn id="332" fill="hold">
                            <p:stCondLst>
                              <p:cond delay="0"/>
                            </p:stCondLst>
                            <p:childTnLst>
                              <p:par>
                                <p:cTn id="333" presetID="1" presetClass="entr" presetSubtype="0" fill="hold" grpId="0" nodeType="clickEffect">
                                  <p:stCondLst>
                                    <p:cond delay="0"/>
                                  </p:stCondLst>
                                  <p:childTnLst>
                                    <p:set>
                                      <p:cBhvr>
                                        <p:cTn id="334" dur="1" fill="hold">
                                          <p:stCondLst>
                                            <p:cond delay="0"/>
                                          </p:stCondLst>
                                        </p:cTn>
                                        <p:tgtEl>
                                          <p:spTgt spid="53"/>
                                        </p:tgtEl>
                                        <p:attrNameLst>
                                          <p:attrName>style.visibility</p:attrName>
                                        </p:attrNameLst>
                                      </p:cBhvr>
                                      <p:to>
                                        <p:strVal val="visible"/>
                                      </p:to>
                                    </p:set>
                                  </p:childTnLst>
                                </p:cTn>
                              </p:par>
                            </p:childTnLst>
                          </p:cTn>
                        </p:par>
                      </p:childTnLst>
                    </p:cTn>
                  </p:par>
                  <p:par>
                    <p:cTn id="335" fill="hold">
                      <p:stCondLst>
                        <p:cond delay="indefinite"/>
                      </p:stCondLst>
                      <p:childTnLst>
                        <p:par>
                          <p:cTn id="336" fill="hold">
                            <p:stCondLst>
                              <p:cond delay="0"/>
                            </p:stCondLst>
                            <p:childTnLst>
                              <p:par>
                                <p:cTn id="337" presetID="1" presetClass="exit" presetSubtype="0" fill="hold" grpId="1" nodeType="clickEffect">
                                  <p:stCondLst>
                                    <p:cond delay="0"/>
                                  </p:stCondLst>
                                  <p:childTnLst>
                                    <p:set>
                                      <p:cBhvr>
                                        <p:cTn id="338" dur="1" fill="hold">
                                          <p:stCondLst>
                                            <p:cond delay="0"/>
                                          </p:stCondLst>
                                        </p:cTn>
                                        <p:tgtEl>
                                          <p:spTgt spid="53"/>
                                        </p:tgtEl>
                                        <p:attrNameLst>
                                          <p:attrName>style.visibility</p:attrName>
                                        </p:attrNameLst>
                                      </p:cBhvr>
                                      <p:to>
                                        <p:strVal val="hidden"/>
                                      </p:to>
                                    </p:set>
                                  </p:childTnLst>
                                </p:cTn>
                              </p:par>
                            </p:childTnLst>
                          </p:cTn>
                        </p:par>
                      </p:childTnLst>
                    </p:cTn>
                  </p:par>
                  <p:par>
                    <p:cTn id="339" fill="hold">
                      <p:stCondLst>
                        <p:cond delay="indefinite"/>
                      </p:stCondLst>
                      <p:childTnLst>
                        <p:par>
                          <p:cTn id="340" fill="hold">
                            <p:stCondLst>
                              <p:cond delay="0"/>
                            </p:stCondLst>
                            <p:childTnLst>
                              <p:par>
                                <p:cTn id="341" presetID="1" presetClass="entr" presetSubtype="0" fill="hold" grpId="0" nodeType="clickEffect">
                                  <p:stCondLst>
                                    <p:cond delay="0"/>
                                  </p:stCondLst>
                                  <p:childTnLst>
                                    <p:set>
                                      <p:cBhvr>
                                        <p:cTn id="342" dur="1" fill="hold">
                                          <p:stCondLst>
                                            <p:cond delay="0"/>
                                          </p:stCondLst>
                                        </p:cTn>
                                        <p:tgtEl>
                                          <p:spTgt spid="54"/>
                                        </p:tgtEl>
                                        <p:attrNameLst>
                                          <p:attrName>style.visibility</p:attrName>
                                        </p:attrNameLst>
                                      </p:cBhvr>
                                      <p:to>
                                        <p:strVal val="visible"/>
                                      </p:to>
                                    </p:set>
                                  </p:childTnLst>
                                </p:cTn>
                              </p:par>
                            </p:childTnLst>
                          </p:cTn>
                        </p:par>
                      </p:childTnLst>
                    </p:cTn>
                  </p:par>
                  <p:par>
                    <p:cTn id="343" fill="hold">
                      <p:stCondLst>
                        <p:cond delay="indefinite"/>
                      </p:stCondLst>
                      <p:childTnLst>
                        <p:par>
                          <p:cTn id="344" fill="hold">
                            <p:stCondLst>
                              <p:cond delay="0"/>
                            </p:stCondLst>
                            <p:childTnLst>
                              <p:par>
                                <p:cTn id="345" presetID="1" presetClass="exit" presetSubtype="0" fill="hold" grpId="1" nodeType="clickEffect">
                                  <p:stCondLst>
                                    <p:cond delay="0"/>
                                  </p:stCondLst>
                                  <p:childTnLst>
                                    <p:set>
                                      <p:cBhvr>
                                        <p:cTn id="34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8B52-0659-42D3-AB8F-6788AF19928A}"/>
              </a:ext>
            </a:extLst>
          </p:cNvPr>
          <p:cNvSpPr>
            <a:spLocks noGrp="1"/>
          </p:cNvSpPr>
          <p:nvPr>
            <p:ph type="title"/>
          </p:nvPr>
        </p:nvSpPr>
        <p:spPr/>
        <p:txBody>
          <a:bodyPr/>
          <a:lstStyle/>
          <a:p>
            <a:r>
              <a:rPr lang="en-US" dirty="0"/>
              <a:t>Sliding Window Computational Complexity</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5EB126-C4CF-4DFB-8BD8-5D8E0C6AFAB0}"/>
                  </a:ext>
                </a:extLst>
              </p:cNvPr>
              <p:cNvSpPr>
                <a:spLocks noGrp="1"/>
              </p:cNvSpPr>
              <p:nvPr>
                <p:ph idx="1"/>
              </p:nvPr>
            </p:nvSpPr>
            <p:spPr/>
            <p:txBody>
              <a:bodyPr>
                <a:normAutofit fontScale="92500" lnSpcReduction="10000"/>
              </a:bodyPr>
              <a:lstStyle/>
              <a:p>
                <a:r>
                  <a:rPr lang="en-US" dirty="0"/>
                  <a:t>Total number of possible box positions in an image of size </a:t>
                </a:r>
                <a14:m>
                  <m:oMath xmlns:m="http://schemas.openxmlformats.org/officeDocument/2006/math">
                    <m:r>
                      <a:rPr lang="en-US" i="1" dirty="0" smtClean="0">
                        <a:latin typeface="Cambria Math" panose="02040503050406030204" pitchFamily="18" charset="0"/>
                      </a:rPr>
                      <m:t>𝐻</m:t>
                    </m:r>
                    <m:r>
                      <a:rPr lang="en-US" i="1" dirty="0">
                        <a:latin typeface="Cambria Math" panose="02040503050406030204" pitchFamily="18" charset="0"/>
                      </a:rPr>
                      <m:t>×</m:t>
                    </m:r>
                    <m:r>
                      <a:rPr lang="en-US" i="1" dirty="0" smtClean="0">
                        <a:latin typeface="Cambria Math" panose="02040503050406030204" pitchFamily="18" charset="0"/>
                      </a:rPr>
                      <m:t>𝑊</m:t>
                    </m:r>
                  </m:oMath>
                </a14:m>
                <a:r>
                  <a:rPr lang="en-US" dirty="0"/>
                  <a:t>:</a:t>
                </a:r>
              </a:p>
              <a:p>
                <a:pPr lvl="1"/>
                <a:r>
                  <a:rPr lang="en-US" dirty="0"/>
                  <a:t>Consider a box of size </a:t>
                </a:r>
                <a14:m>
                  <m:oMath xmlns:m="http://schemas.openxmlformats.org/officeDocument/2006/math">
                    <m:r>
                      <a:rPr lang="en-US" i="1" dirty="0" smtClean="0">
                        <a:latin typeface="Cambria Math" panose="02040503050406030204" pitchFamily="18" charset="0"/>
                      </a:rPr>
                      <m:t>h</m:t>
                    </m:r>
                    <m:r>
                      <a:rPr lang="en-US" b="0" i="1" dirty="0" smtClean="0">
                        <a:latin typeface="Cambria Math" panose="02040503050406030204" pitchFamily="18" charset="0"/>
                      </a:rPr>
                      <m:t>×</m:t>
                    </m:r>
                    <m:r>
                      <a:rPr lang="en-US" i="1" dirty="0" smtClean="0">
                        <a:latin typeface="Cambria Math" panose="02040503050406030204" pitchFamily="18" charset="0"/>
                      </a:rPr>
                      <m:t>𝑤</m:t>
                    </m:r>
                  </m:oMath>
                </a14:m>
                <a:r>
                  <a:rPr lang="en-US" dirty="0"/>
                  <a:t>:</a:t>
                </a:r>
              </a:p>
              <a:p>
                <a:pPr lvl="1"/>
                <a:r>
                  <a:rPr lang="en-US" dirty="0"/>
                  <a:t>Possible x positions: </a:t>
                </a:r>
                <a14:m>
                  <m:oMath xmlns:m="http://schemas.openxmlformats.org/officeDocument/2006/math">
                    <m:r>
                      <a:rPr lang="en-US" i="1" dirty="0" smtClean="0">
                        <a:latin typeface="Cambria Math" panose="02040503050406030204" pitchFamily="18" charset="0"/>
                      </a:rPr>
                      <m:t>𝑊</m:t>
                    </m:r>
                    <m:r>
                      <a:rPr lang="en-US" i="1" dirty="0" smtClean="0">
                        <a:latin typeface="Cambria Math" panose="02040503050406030204" pitchFamily="18" charset="0"/>
                      </a:rPr>
                      <m:t>–</m:t>
                    </m:r>
                    <m:r>
                      <a:rPr lang="en-US" i="1" dirty="0" smtClean="0">
                        <a:latin typeface="Cambria Math" panose="02040503050406030204" pitchFamily="18" charset="0"/>
                      </a:rPr>
                      <m:t>𝑤</m:t>
                    </m:r>
                    <m:r>
                      <a:rPr lang="en-US" i="1" dirty="0" smtClean="0">
                        <a:latin typeface="Cambria Math" panose="02040503050406030204" pitchFamily="18" charset="0"/>
                      </a:rPr>
                      <m:t>+1</m:t>
                    </m:r>
                  </m:oMath>
                </a14:m>
                <a:r>
                  <a:rPr lang="en-US" dirty="0"/>
                  <a:t>; Possible y positions: </a:t>
                </a:r>
                <a14:m>
                  <m:oMath xmlns:m="http://schemas.openxmlformats.org/officeDocument/2006/math">
                    <m:r>
                      <a:rPr lang="en-US" i="1" dirty="0" smtClean="0">
                        <a:latin typeface="Cambria Math" panose="02040503050406030204" pitchFamily="18" charset="0"/>
                      </a:rPr>
                      <m:t>𝐻</m:t>
                    </m:r>
                    <m:r>
                      <a:rPr lang="en-US" i="1" dirty="0" smtClean="0">
                        <a:latin typeface="Cambria Math" panose="02040503050406030204" pitchFamily="18" charset="0"/>
                      </a:rPr>
                      <m:t>–</m:t>
                    </m:r>
                    <m:r>
                      <a:rPr lang="en-US" i="1" dirty="0" smtClean="0">
                        <a:latin typeface="Cambria Math" panose="02040503050406030204" pitchFamily="18" charset="0"/>
                      </a:rPr>
                      <m:t>h</m:t>
                    </m:r>
                    <m:r>
                      <a:rPr lang="en-US" i="1" dirty="0" smtClean="0">
                        <a:latin typeface="Cambria Math" panose="02040503050406030204" pitchFamily="18" charset="0"/>
                      </a:rPr>
                      <m:t>+1</m:t>
                    </m:r>
                  </m:oMath>
                </a14:m>
                <a:r>
                  <a:rPr lang="en-US" dirty="0"/>
                  <a:t> (assuming stride of 1)</a:t>
                </a:r>
              </a:p>
              <a:p>
                <a:pPr lvl="1"/>
                <a:r>
                  <a:rPr lang="en-US" dirty="0"/>
                  <a:t>Total # possible positions: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𝑊</m:t>
                    </m:r>
                    <m:r>
                      <a:rPr lang="en-US" i="1" dirty="0" smtClean="0">
                        <a:latin typeface="Cambria Math" panose="02040503050406030204" pitchFamily="18" charset="0"/>
                      </a:rPr>
                      <m:t>–</m:t>
                    </m:r>
                    <m:r>
                      <a:rPr lang="en-US" i="1" dirty="0" smtClean="0">
                        <a:latin typeface="Cambria Math" panose="02040503050406030204" pitchFamily="18" charset="0"/>
                      </a:rPr>
                      <m:t>𝑤</m:t>
                    </m:r>
                    <m:r>
                      <a:rPr lang="en-US" i="1" dirty="0" smtClean="0">
                        <a:latin typeface="Cambria Math" panose="02040503050406030204" pitchFamily="18" charset="0"/>
                      </a:rPr>
                      <m:t>+1)(</m:t>
                    </m:r>
                    <m:r>
                      <a:rPr lang="en-US" i="1" dirty="0" smtClean="0">
                        <a:latin typeface="Cambria Math" panose="02040503050406030204" pitchFamily="18" charset="0"/>
                      </a:rPr>
                      <m:t>𝐻</m:t>
                    </m:r>
                    <m:r>
                      <a:rPr lang="en-US" i="1" dirty="0" smtClean="0">
                        <a:latin typeface="Cambria Math" panose="02040503050406030204" pitchFamily="18" charset="0"/>
                      </a:rPr>
                      <m:t>–</m:t>
                    </m:r>
                    <m:r>
                      <a:rPr lang="en-US" i="1" dirty="0" smtClean="0">
                        <a:latin typeface="Cambria Math" panose="02040503050406030204" pitchFamily="18" charset="0"/>
                      </a:rPr>
                      <m:t>h</m:t>
                    </m:r>
                    <m:r>
                      <a:rPr lang="en-US" i="1" dirty="0" smtClean="0">
                        <a:latin typeface="Cambria Math" panose="02040503050406030204" pitchFamily="18" charset="0"/>
                      </a:rPr>
                      <m:t>+1)</m:t>
                    </m:r>
                  </m:oMath>
                </a14:m>
                <a:endParaRPr lang="en-US" dirty="0"/>
              </a:p>
              <a:p>
                <a:pPr lvl="1"/>
                <a:r>
                  <a:rPr lang="en-US" dirty="0"/>
                  <a:t>Consider all possible box sizes: </a:t>
                </a:r>
                <a14:m>
                  <m:oMath xmlns:m="http://schemas.openxmlformats.org/officeDocument/2006/math">
                    <m:r>
                      <a:rPr lang="en-US" b="0" i="1" dirty="0" smtClean="0">
                        <a:latin typeface="Cambria Math" panose="02040503050406030204" pitchFamily="18" charset="0"/>
                      </a:rPr>
                      <m:t>1≤</m:t>
                    </m:r>
                    <m:r>
                      <a:rPr lang="en-US" i="1" dirty="0" smtClean="0">
                        <a:latin typeface="Cambria Math" panose="02040503050406030204" pitchFamily="18" charset="0"/>
                      </a:rPr>
                      <m:t>h</m:t>
                    </m:r>
                    <m:r>
                      <a:rPr lang="en-US" i="1" dirty="0">
                        <a:latin typeface="Cambria Math" panose="02040503050406030204" pitchFamily="18" charset="0"/>
                      </a:rPr>
                      <m:t>≤</m:t>
                    </m:r>
                    <m:r>
                      <a:rPr lang="en-US" i="1" dirty="0">
                        <a:latin typeface="Cambria Math" panose="02040503050406030204" pitchFamily="18" charset="0"/>
                      </a:rPr>
                      <m:t>𝐻</m:t>
                    </m:r>
                    <m:r>
                      <a:rPr lang="en-US" i="1" dirty="0">
                        <a:latin typeface="Cambria Math" panose="02040503050406030204" pitchFamily="18" charset="0"/>
                      </a:rPr>
                      <m:t>,1≤</m:t>
                    </m:r>
                    <m:r>
                      <a:rPr lang="en-US" b="0" i="1" dirty="0" smtClean="0">
                        <a:latin typeface="Cambria Math" panose="02040503050406030204" pitchFamily="18" charset="0"/>
                      </a:rPr>
                      <m:t>𝑤</m:t>
                    </m:r>
                    <m:r>
                      <a:rPr lang="en-US" i="1" dirty="0">
                        <a:latin typeface="Cambria Math" panose="02040503050406030204" pitchFamily="18" charset="0"/>
                      </a:rPr>
                      <m:t>≤</m:t>
                    </m:r>
                    <m:r>
                      <a:rPr lang="en-US" b="0" i="1" dirty="0" smtClean="0">
                        <a:latin typeface="Cambria Math" panose="02040503050406030204" pitchFamily="18" charset="0"/>
                      </a:rPr>
                      <m:t>𝑊</m:t>
                    </m:r>
                  </m:oMath>
                </a14:m>
                <a:endParaRPr lang="en-US" dirty="0"/>
              </a:p>
              <a:p>
                <a:pPr lvl="1"/>
                <a:r>
                  <a:rPr lang="en-US" dirty="0"/>
                  <a:t>Total # possible boxes: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𝑤</m:t>
                        </m:r>
                        <m:r>
                          <a:rPr lang="en-US" b="0" i="1" smtClean="0">
                            <a:latin typeface="Cambria Math" panose="02040503050406030204" pitchFamily="18" charset="0"/>
                          </a:rPr>
                          <m:t>=</m:t>
                        </m:r>
                        <m:r>
                          <m:rPr>
                            <m:brk m:alnAt="23"/>
                          </m:rPr>
                          <a:rPr lang="en-US" b="0" i="1" smtClean="0">
                            <a:latin typeface="Cambria Math" panose="02040503050406030204" pitchFamily="18" charset="0"/>
                          </a:rPr>
                          <m:t>1</m:t>
                        </m:r>
                      </m:sub>
                      <m:sup>
                        <m:r>
                          <a:rPr lang="en-US" b="0" i="1" smtClean="0">
                            <a:latin typeface="Cambria Math" panose="02040503050406030204" pitchFamily="18" charset="0"/>
                          </a:rPr>
                          <m:t>𝑊</m:t>
                        </m:r>
                      </m:sup>
                      <m:e>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h</m:t>
                            </m:r>
                            <m:r>
                              <a:rPr lang="en-US" b="0" i="1" smtClean="0">
                                <a:latin typeface="Cambria Math" panose="02040503050406030204" pitchFamily="18" charset="0"/>
                              </a:rPr>
                              <m:t>=1</m:t>
                            </m:r>
                          </m:sub>
                          <m:sup>
                            <m:r>
                              <a:rPr lang="en-US" b="0" i="1" smtClean="0">
                                <a:latin typeface="Cambria Math" panose="02040503050406030204" pitchFamily="18" charset="0"/>
                              </a:rPr>
                              <m:t>𝐻</m:t>
                            </m:r>
                          </m:sup>
                          <m:e>
                            <m:r>
                              <a:rPr lang="en-US" b="0" i="1" smtClean="0">
                                <a:latin typeface="Cambria Math" panose="02040503050406030204" pitchFamily="18" charset="0"/>
                              </a:rPr>
                              <m:t>(</m:t>
                            </m:r>
                            <m:r>
                              <a:rPr lang="en-US" i="1" dirty="0">
                                <a:latin typeface="Cambria Math" panose="02040503050406030204" pitchFamily="18" charset="0"/>
                              </a:rPr>
                              <m:t>𝑊</m:t>
                            </m:r>
                            <m:r>
                              <a:rPr lang="en-US" i="1" dirty="0">
                                <a:latin typeface="Cambria Math" panose="02040503050406030204" pitchFamily="18" charset="0"/>
                              </a:rPr>
                              <m:t>–</m:t>
                            </m:r>
                            <m:r>
                              <a:rPr lang="en-US" i="1" dirty="0">
                                <a:latin typeface="Cambria Math" panose="02040503050406030204" pitchFamily="18" charset="0"/>
                              </a:rPr>
                              <m:t>𝑤</m:t>
                            </m:r>
                            <m:r>
                              <a:rPr lang="en-US" i="1" dirty="0">
                                <a:latin typeface="Cambria Math" panose="02040503050406030204" pitchFamily="18" charset="0"/>
                              </a:rPr>
                              <m:t>+1)(</m:t>
                            </m:r>
                            <m:r>
                              <a:rPr lang="en-US" i="1" dirty="0">
                                <a:latin typeface="Cambria Math" panose="02040503050406030204" pitchFamily="18" charset="0"/>
                              </a:rPr>
                              <m:t>𝐻</m:t>
                            </m:r>
                            <m:r>
                              <a:rPr lang="en-US" i="1" dirty="0">
                                <a:latin typeface="Cambria Math" panose="02040503050406030204" pitchFamily="18" charset="0"/>
                              </a:rPr>
                              <m:t>–</m:t>
                            </m:r>
                            <m:r>
                              <a:rPr lang="en-US" i="1" dirty="0">
                                <a:latin typeface="Cambria Math" panose="02040503050406030204" pitchFamily="18" charset="0"/>
                              </a:rPr>
                              <m:t>h</m:t>
                            </m:r>
                            <m:r>
                              <a:rPr lang="en-US" i="1" dirty="0">
                                <a:latin typeface="Cambria Math" panose="02040503050406030204" pitchFamily="18" charset="0"/>
                              </a:rPr>
                              <m:t>+1)</m:t>
                            </m:r>
                          </m:e>
                        </m:nary>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r>
                              <a:rPr lang="en-US" b="0" i="1" smtClean="0">
                                <a:latin typeface="Cambria Math" panose="02040503050406030204" pitchFamily="18" charset="0"/>
                              </a:rPr>
                              <m:t>+1</m:t>
                            </m:r>
                          </m:e>
                        </m:d>
                      </m:num>
                      <m:den>
                        <m:r>
                          <a:rPr lang="en-US" b="0" i="1" smtClean="0">
                            <a:latin typeface="Cambria Math" panose="02040503050406030204" pitchFamily="18" charset="0"/>
                          </a:rPr>
                          <m:t>2</m:t>
                        </m:r>
                      </m:den>
                    </m:f>
                    <m:f>
                      <m:fPr>
                        <m:ctrlPr>
                          <a:rPr lang="en-US" i="1">
                            <a:latin typeface="Cambria Math" panose="02040503050406030204" pitchFamily="18" charset="0"/>
                          </a:rPr>
                        </m:ctrlPr>
                      </m:fPr>
                      <m:num>
                        <m:r>
                          <a:rPr lang="en-US" b="0" i="1" smtClean="0">
                            <a:latin typeface="Cambria Math" panose="02040503050406030204" pitchFamily="18" charset="0"/>
                          </a:rPr>
                          <m:t>𝑊</m:t>
                        </m:r>
                        <m:d>
                          <m:dPr>
                            <m:ctrlPr>
                              <a:rPr lang="en-US" i="1">
                                <a:latin typeface="Cambria Math" panose="02040503050406030204" pitchFamily="18" charset="0"/>
                              </a:rPr>
                            </m:ctrlPr>
                          </m:dPr>
                          <m:e>
                            <m:r>
                              <a:rPr lang="en-US" b="0" i="1" smtClean="0">
                                <a:latin typeface="Cambria Math" panose="02040503050406030204" pitchFamily="18" charset="0"/>
                              </a:rPr>
                              <m:t>𝑊</m:t>
                            </m:r>
                            <m:r>
                              <a:rPr lang="en-US" i="1">
                                <a:latin typeface="Cambria Math" panose="02040503050406030204" pitchFamily="18" charset="0"/>
                              </a:rPr>
                              <m:t>+1</m:t>
                            </m:r>
                          </m:e>
                        </m:d>
                      </m:num>
                      <m:den>
                        <m:r>
                          <a:rPr lang="en-US" i="1">
                            <a:latin typeface="Cambria Math" panose="02040503050406030204" pitchFamily="18" charset="0"/>
                          </a:rPr>
                          <m:t>2</m:t>
                        </m:r>
                      </m:den>
                    </m:f>
                  </m:oMath>
                </a14:m>
                <a:endParaRPr lang="en-US" dirty="0"/>
              </a:p>
              <a:p>
                <a:pPr lvl="1"/>
                <a:r>
                  <a:rPr lang="en-US" dirty="0"/>
                  <a:t>For an 800x600 image, that is 57 million!</a:t>
                </a:r>
                <a:endParaRPr lang="en-SE" dirty="0"/>
              </a:p>
              <a:p>
                <a:endParaRPr lang="en-SE" dirty="0"/>
              </a:p>
            </p:txBody>
          </p:sp>
        </mc:Choice>
        <mc:Fallback xmlns="">
          <p:sp>
            <p:nvSpPr>
              <p:cNvPr id="3" name="Content Placeholder 2">
                <a:extLst>
                  <a:ext uri="{FF2B5EF4-FFF2-40B4-BE49-F238E27FC236}">
                    <a16:creationId xmlns:a16="http://schemas.microsoft.com/office/drawing/2014/main" id="{2E5EB126-C4CF-4DFB-8BD8-5D8E0C6AFAB0}"/>
                  </a:ext>
                </a:extLst>
              </p:cNvPr>
              <p:cNvSpPr>
                <a:spLocks noGrp="1" noRot="1" noChangeAspect="1" noMove="1" noResize="1" noEditPoints="1" noAdjustHandles="1" noChangeArrowheads="1" noChangeShapeType="1" noTextEdit="1"/>
              </p:cNvSpPr>
              <p:nvPr>
                <p:ph idx="1"/>
              </p:nvPr>
            </p:nvSpPr>
            <p:spPr>
              <a:blipFill>
                <a:blip r:embed="rId2"/>
                <a:stretch>
                  <a:fillRect l="-1481" t="-250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AFA15080-3680-4E5C-98B1-2CA6E2FA5A7E}"/>
              </a:ext>
            </a:extLst>
          </p:cNvPr>
          <p:cNvSpPr>
            <a:spLocks noGrp="1"/>
          </p:cNvSpPr>
          <p:nvPr>
            <p:ph type="sldNum" sz="quarter" idx="12"/>
          </p:nvPr>
        </p:nvSpPr>
        <p:spPr/>
        <p:txBody>
          <a:bodyPr/>
          <a:lstStyle/>
          <a:p>
            <a:pPr>
              <a:defRPr/>
            </a:pPr>
            <a:fld id="{F57F456A-00AF-44E6-8D70-638C0D0130FF}" type="slidenum">
              <a:rPr lang="en-US" altLang="zh-CN" smtClean="0"/>
              <a:pPr>
                <a:defRPr/>
              </a:pPr>
              <a:t>8</a:t>
            </a:fld>
            <a:endParaRPr lang="en-US" altLang="zh-CN"/>
          </a:p>
        </p:txBody>
      </p:sp>
    </p:spTree>
    <p:extLst>
      <p:ext uri="{BB962C8B-B14F-4D97-AF65-F5344CB8AC3E}">
        <p14:creationId xmlns:p14="http://schemas.microsoft.com/office/powerpoint/2010/main" val="364526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78A4-1140-44DF-AE4C-60BCE253BFB7}"/>
              </a:ext>
            </a:extLst>
          </p:cNvPr>
          <p:cNvSpPr>
            <a:spLocks noGrp="1"/>
          </p:cNvSpPr>
          <p:nvPr>
            <p:ph type="title"/>
          </p:nvPr>
        </p:nvSpPr>
        <p:spPr>
          <a:xfrm>
            <a:off x="-23449" y="-171400"/>
            <a:ext cx="9139808" cy="1143000"/>
          </a:xfrm>
        </p:spPr>
        <p:txBody>
          <a:bodyPr/>
          <a:lstStyle/>
          <a:p>
            <a:r>
              <a:rPr kumimoji="0" lang="en-US" sz="3200" b="0" i="0" u="none" strike="noStrike" kern="0" cap="none" spc="-5" normalizeH="0" baseline="0" noProof="0" dirty="0">
                <a:ln>
                  <a:noFill/>
                </a:ln>
                <a:solidFill>
                  <a:srgbClr val="000000"/>
                </a:solidFill>
                <a:effectLst/>
                <a:uLnTx/>
                <a:uFillTx/>
                <a:latin typeface="Arial"/>
                <a:ea typeface="+mn-ea"/>
                <a:cs typeface="Arial"/>
              </a:rPr>
              <a:t>Tuning</a:t>
            </a:r>
            <a:r>
              <a:rPr kumimoji="0" lang="en-US" sz="3200" b="0" i="0" u="none" strike="noStrike" kern="0" cap="none" spc="-5" normalizeH="0" noProof="0" dirty="0">
                <a:ln>
                  <a:noFill/>
                </a:ln>
                <a:solidFill>
                  <a:srgbClr val="000000"/>
                </a:solidFill>
                <a:effectLst/>
                <a:uLnTx/>
                <a:uFillTx/>
                <a:latin typeface="Arial"/>
                <a:ea typeface="+mn-ea"/>
                <a:cs typeface="Arial"/>
              </a:rPr>
              <a:t> a FC layer into an equivalent CONV layer</a:t>
            </a:r>
            <a:endParaRPr lang="en-SE"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BACF0D-9CBA-477E-8A0D-C74245892BE0}"/>
                  </a:ext>
                </a:extLst>
              </p:cNvPr>
              <p:cNvSpPr>
                <a:spLocks noGrp="1"/>
              </p:cNvSpPr>
              <p:nvPr>
                <p:ph idx="1"/>
              </p:nvPr>
            </p:nvSpPr>
            <p:spPr>
              <a:xfrm>
                <a:off x="0" y="1295400"/>
                <a:ext cx="2937942" cy="5105400"/>
              </a:xfrm>
            </p:spPr>
            <p:txBody>
              <a:bodyPr>
                <a:normAutofit fontScale="47500" lnSpcReduction="20000"/>
              </a:bodyPr>
              <a:lstStyle/>
              <a:p>
                <a:r>
                  <a:rPr kumimoji="0" lang="en-US" sz="3200" b="0" i="0" u="none" strike="noStrike" kern="0" cap="none" spc="-5" normalizeH="0" noProof="0" dirty="0">
                    <a:ln>
                      <a:noFill/>
                    </a:ln>
                    <a:solidFill>
                      <a:srgbClr val="000000"/>
                    </a:solidFill>
                    <a:effectLst/>
                    <a:uLnTx/>
                    <a:uFillTx/>
                    <a:latin typeface="Arial"/>
                    <a:ea typeface="+mn-ea"/>
                    <a:cs typeface="Arial"/>
                  </a:rPr>
                  <a:t>Two methods:</a:t>
                </a:r>
              </a:p>
              <a:p>
                <a:r>
                  <a:rPr kumimoji="0" lang="en-US" sz="3200" b="0" i="0" u="none" strike="noStrike" kern="0" cap="none" spc="-5" normalizeH="0" noProof="0" dirty="0">
                    <a:ln>
                      <a:noFill/>
                    </a:ln>
                    <a:solidFill>
                      <a:srgbClr val="000000"/>
                    </a:solidFill>
                    <a:effectLst/>
                    <a:uLnTx/>
                    <a:uFillTx/>
                    <a:latin typeface="Arial"/>
                    <a:ea typeface="+mn-ea"/>
                    <a:cs typeface="Arial"/>
                  </a:rPr>
                  <a:t>1) Upper left: </a:t>
                </a:r>
                <a:r>
                  <a:rPr kumimoji="0" lang="en-US" sz="3200" b="0" i="0" u="none" strike="noStrike" kern="0" cap="none" spc="-5" normalizeH="0" baseline="0" noProof="0" dirty="0">
                    <a:ln>
                      <a:noFill/>
                    </a:ln>
                    <a:solidFill>
                      <a:srgbClr val="000000"/>
                    </a:solidFill>
                    <a:effectLst/>
                    <a:uLnTx/>
                    <a:uFillTx/>
                    <a:latin typeface="Arial"/>
                    <a:ea typeface="+mn-ea"/>
                    <a:cs typeface="Arial"/>
                  </a:rPr>
                  <a:t>With input volume </a:t>
                </a:r>
                <a14:m>
                  <m:oMath xmlns:m="http://schemas.openxmlformats.org/officeDocument/2006/math">
                    <m:sSub>
                      <m:sSubPr>
                        <m:ctrlP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ctrlPr>
                      </m:sSubPr>
                      <m:e>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𝑁</m:t>
                        </m:r>
                      </m:e>
                      <m: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1</m:t>
                        </m:r>
                      </m:sub>
                    </m:s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m:t>
                    </m:r>
                    <m:sSub>
                      <m:sSubPr>
                        <m:ctrlP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ctrlPr>
                      </m:sSubPr>
                      <m:e>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𝑁</m:t>
                        </m:r>
                      </m:e>
                      <m: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1</m:t>
                        </m:r>
                      </m:sub>
                    </m:s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m:t>
                    </m:r>
                    <m:sSub>
                      <m:sSubPr>
                        <m:ctrlP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ctrlPr>
                      </m:sSubPr>
                      <m:e>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𝐷</m:t>
                        </m:r>
                      </m:e>
                      <m: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1</m:t>
                        </m:r>
                      </m:sub>
                    </m:sSub>
                  </m:oMath>
                </a14:m>
                <a:r>
                  <a:rPr kumimoji="0" lang="en-US" sz="3200" b="0" i="0" u="none" strike="noStrike" kern="0" cap="none" spc="-5" normalizeH="0" baseline="0" noProof="0" dirty="0">
                    <a:ln>
                      <a:noFill/>
                    </a:ln>
                    <a:solidFill>
                      <a:srgbClr val="000000"/>
                    </a:solidFill>
                    <a:effectLst/>
                    <a:uLnTx/>
                    <a:uFillTx/>
                    <a:latin typeface="Arial"/>
                    <a:ea typeface="+mn-ea"/>
                    <a:cs typeface="Arial"/>
                  </a:rPr>
                  <a:t>, set </a:t>
                </a:r>
                <a:r>
                  <a:rPr lang="en-US" spc="-5" dirty="0">
                    <a:solidFill>
                      <a:srgbClr val="000000"/>
                    </a:solidFill>
                    <a:cs typeface="Arial"/>
                  </a:rPr>
                  <a:t>the filter volume </a:t>
                </a:r>
                <a14:m>
                  <m:oMath xmlns:m="http://schemas.openxmlformats.org/officeDocument/2006/math">
                    <m:sSub>
                      <m:sSubPr>
                        <m:ctrlPr>
                          <a:rPr lang="en-US" b="0" i="1" spc="-5" smtClean="0">
                            <a:solidFill>
                              <a:srgbClr val="000000"/>
                            </a:solidFill>
                            <a:latin typeface="Cambria Math" panose="02040503050406030204" pitchFamily="18" charset="0"/>
                            <a:cs typeface="Arial"/>
                          </a:rPr>
                        </m:ctrlPr>
                      </m:sSubPr>
                      <m:e>
                        <m:r>
                          <a:rPr lang="en-US" i="1" spc="-5">
                            <a:solidFill>
                              <a:srgbClr val="000000"/>
                            </a:solidFill>
                            <a:latin typeface="Cambria Math" panose="02040503050406030204" pitchFamily="18" charset="0"/>
                            <a:cs typeface="Arial"/>
                          </a:rPr>
                          <m:t>𝑁</m:t>
                        </m:r>
                      </m:e>
                      <m:sub>
                        <m:r>
                          <a:rPr lang="en-US" b="0" i="1" spc="-5" smtClean="0">
                            <a:solidFill>
                              <a:srgbClr val="000000"/>
                            </a:solidFill>
                            <a:latin typeface="Cambria Math" panose="02040503050406030204" pitchFamily="18" charset="0"/>
                            <a:cs typeface="Arial"/>
                          </a:rPr>
                          <m:t>1</m:t>
                        </m:r>
                      </m:sub>
                    </m:sSub>
                    <m:r>
                      <a:rPr lang="en-US" i="1" spc="-5">
                        <a:solidFill>
                          <a:srgbClr val="000000"/>
                        </a:solidFill>
                        <a:latin typeface="Cambria Math" panose="02040503050406030204" pitchFamily="18" charset="0"/>
                        <a:cs typeface="Arial"/>
                      </a:rPr>
                      <m:t>×</m:t>
                    </m:r>
                    <m:sSub>
                      <m:sSubPr>
                        <m:ctrlPr>
                          <a:rPr lang="en-US" b="0" i="1" spc="-5" smtClean="0">
                            <a:solidFill>
                              <a:srgbClr val="000000"/>
                            </a:solidFill>
                            <a:latin typeface="Cambria Math" panose="02040503050406030204" pitchFamily="18" charset="0"/>
                            <a:cs typeface="Arial"/>
                          </a:rPr>
                        </m:ctrlPr>
                      </m:sSubPr>
                      <m:e>
                        <m:r>
                          <a:rPr lang="en-US" i="1" spc="-5">
                            <a:solidFill>
                              <a:srgbClr val="000000"/>
                            </a:solidFill>
                            <a:latin typeface="Cambria Math" panose="02040503050406030204" pitchFamily="18" charset="0"/>
                            <a:cs typeface="Arial"/>
                          </a:rPr>
                          <m:t>𝑁</m:t>
                        </m:r>
                      </m:e>
                      <m:sub>
                        <m:r>
                          <a:rPr lang="en-US" b="0" i="1" spc="-5" smtClean="0">
                            <a:solidFill>
                              <a:srgbClr val="000000"/>
                            </a:solidFill>
                            <a:latin typeface="Cambria Math" panose="02040503050406030204" pitchFamily="18" charset="0"/>
                            <a:cs typeface="Arial"/>
                          </a:rPr>
                          <m:t>1</m:t>
                        </m:r>
                      </m:sub>
                    </m:sSub>
                    <m:r>
                      <a:rPr lang="en-US" i="1" spc="-5">
                        <a:solidFill>
                          <a:srgbClr val="000000"/>
                        </a:solidFill>
                        <a:latin typeface="Cambria Math" panose="02040503050406030204" pitchFamily="18" charset="0"/>
                        <a:cs typeface="Arial"/>
                      </a:rPr>
                      <m:t>×</m:t>
                    </m:r>
                    <m:sSub>
                      <m:sSubPr>
                        <m:ctrlPr>
                          <a:rPr lang="en-US" i="1" spc="-5">
                            <a:solidFill>
                              <a:srgbClr val="000000"/>
                            </a:solidFill>
                            <a:latin typeface="Cambria Math" panose="02040503050406030204" pitchFamily="18" charset="0"/>
                            <a:cs typeface="Arial"/>
                          </a:rPr>
                        </m:ctrlPr>
                      </m:sSubPr>
                      <m:e>
                        <m:r>
                          <a:rPr lang="en-US" i="1" spc="-5">
                            <a:solidFill>
                              <a:srgbClr val="000000"/>
                            </a:solidFill>
                            <a:latin typeface="Cambria Math" panose="02040503050406030204" pitchFamily="18" charset="0"/>
                            <a:cs typeface="Arial"/>
                          </a:rPr>
                          <m:t>𝐷</m:t>
                        </m:r>
                      </m:e>
                      <m:sub>
                        <m:r>
                          <a:rPr lang="en-US" i="1" spc="-5">
                            <a:solidFill>
                              <a:srgbClr val="000000"/>
                            </a:solidFill>
                            <a:latin typeface="Cambria Math" panose="02040503050406030204" pitchFamily="18" charset="0"/>
                            <a:cs typeface="Arial"/>
                          </a:rPr>
                          <m:t>1</m:t>
                        </m:r>
                      </m:sub>
                    </m:sSub>
                  </m:oMath>
                </a14:m>
                <a:r>
                  <a:rPr lang="en-US" spc="-5" dirty="0">
                    <a:solidFill>
                      <a:srgbClr val="000000"/>
                    </a:solidFill>
                    <a:cs typeface="Arial"/>
                  </a:rPr>
                  <a:t>, </a:t>
                </a:r>
                <a:r>
                  <a:rPr kumimoji="0" lang="en-US" sz="3200" b="0" i="0" u="none" strike="noStrike" kern="0" cap="none" spc="-5" normalizeH="0" baseline="0" noProof="0" dirty="0">
                    <a:ln>
                      <a:noFill/>
                    </a:ln>
                    <a:solidFill>
                      <a:srgbClr val="000000"/>
                    </a:solidFill>
                    <a:effectLst/>
                    <a:uLnTx/>
                    <a:uFillTx/>
                    <a:latin typeface="Arial"/>
                    <a:ea typeface="+mn-ea"/>
                    <a:cs typeface="Arial"/>
                  </a:rPr>
                  <a:t>i.e., </a:t>
                </a:r>
                <a14:m>
                  <m:oMath xmlns:m="http://schemas.openxmlformats.org/officeDocument/2006/math">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𝐹</m:t>
                    </m:r>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m:t>
                    </m:r>
                    <m:sSub>
                      <m:sSubPr>
                        <m:ctrlP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ctrlPr>
                      </m:sSubPr>
                      <m:e>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𝑁</m:t>
                        </m:r>
                      </m:e>
                      <m: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1</m:t>
                        </m:r>
                      </m:sub>
                    </m:sSub>
                  </m:oMath>
                </a14:m>
                <a:r>
                  <a:rPr kumimoji="0" lang="en-US" sz="3200" b="0" i="0" u="none" strike="noStrike" kern="0" cap="none" spc="-5" normalizeH="0" baseline="0" noProof="0" dirty="0">
                    <a:ln>
                      <a:noFill/>
                    </a:ln>
                    <a:solidFill>
                      <a:srgbClr val="000000"/>
                    </a:solidFill>
                    <a:effectLst/>
                    <a:uLnTx/>
                    <a:uFillTx/>
                    <a:latin typeface="Arial"/>
                    <a:ea typeface="+mn-ea"/>
                    <a:cs typeface="Arial"/>
                  </a:rPr>
                  <a:t>, stride </a:t>
                </a:r>
                <a14:m>
                  <m:oMath xmlns:m="http://schemas.openxmlformats.org/officeDocument/2006/math">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𝑆</m:t>
                    </m:r>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=1</m:t>
                    </m:r>
                  </m:oMath>
                </a14:m>
                <a:r>
                  <a:rPr kumimoji="0" lang="en-US" sz="3200" b="0" i="0" u="none" strike="noStrike" kern="0" cap="none" spc="-5" normalizeH="0" baseline="0" noProof="0" dirty="0">
                    <a:ln>
                      <a:noFill/>
                    </a:ln>
                    <a:solidFill>
                      <a:srgbClr val="000000"/>
                    </a:solidFill>
                    <a:effectLst/>
                    <a:uLnTx/>
                    <a:uFillTx/>
                    <a:latin typeface="Arial"/>
                    <a:ea typeface="+mn-ea"/>
                    <a:cs typeface="Arial"/>
                  </a:rPr>
                  <a:t>, no pad.</a:t>
                </a:r>
                <a:r>
                  <a:rPr kumimoji="0" lang="en-US" sz="3200" b="0" i="0" u="none" strike="noStrike" kern="0" cap="none" spc="-5" normalizeH="0" noProof="0" dirty="0">
                    <a:ln>
                      <a:noFill/>
                    </a:ln>
                    <a:solidFill>
                      <a:srgbClr val="000000"/>
                    </a:solidFill>
                    <a:effectLst/>
                    <a:uLnTx/>
                    <a:uFillTx/>
                    <a:latin typeface="Arial"/>
                    <a:ea typeface="+mn-ea"/>
                    <a:cs typeface="Arial"/>
                  </a:rPr>
                  <a:t> Then each filter generates a single output in the next layer</a:t>
                </a:r>
                <a:r>
                  <a:rPr kumimoji="0" lang="en-US" sz="3200" b="0" i="0" u="none" strike="noStrike" kern="0" cap="none" spc="0" normalizeH="0" baseline="0" noProof="0" dirty="0">
                    <a:ln>
                      <a:noFill/>
                    </a:ln>
                    <a:solidFill>
                      <a:srgbClr val="000000"/>
                    </a:solidFill>
                    <a:effectLst/>
                    <a:uLnTx/>
                    <a:uFillTx/>
                    <a:latin typeface="Arial"/>
                    <a:ea typeface="+mn-ea"/>
                    <a:cs typeface="Arial"/>
                  </a:rPr>
                  <a:t> (since </a:t>
                </a:r>
                <a14:m>
                  <m:oMath xmlns:m="http://schemas.openxmlformats.org/officeDocument/2006/math">
                    <m:sSub>
                      <m:sSubPr>
                        <m:ctrlPr>
                          <a:rPr kumimoji="0" lang="en-US" sz="3200" b="0" i="1" u="none" strike="noStrike" kern="0" cap="none" spc="0" normalizeH="0" baseline="0" noProof="0" dirty="0" smtClean="0">
                            <a:ln>
                              <a:noFill/>
                            </a:ln>
                            <a:solidFill>
                              <a:srgbClr val="000000"/>
                            </a:solidFill>
                            <a:effectLst/>
                            <a:uLnTx/>
                            <a:uFillTx/>
                            <a:latin typeface="Cambria Math" panose="02040503050406030204" pitchFamily="18" charset="0"/>
                            <a:ea typeface="+mn-ea"/>
                            <a:cs typeface="Arial"/>
                          </a:rPr>
                        </m:ctrlPr>
                      </m:sSubPr>
                      <m:e>
                        <m:r>
                          <a:rPr kumimoji="0" lang="en-US" sz="3200" b="0" i="1" u="none" strike="noStrike" kern="0" cap="none" spc="0" normalizeH="0" baseline="0" noProof="0" dirty="0">
                            <a:ln>
                              <a:noFill/>
                            </a:ln>
                            <a:solidFill>
                              <a:srgbClr val="000000"/>
                            </a:solidFill>
                            <a:effectLst/>
                            <a:uLnTx/>
                            <a:uFillTx/>
                            <a:latin typeface="Cambria Math" panose="02040503050406030204" pitchFamily="18" charset="0"/>
                            <a:ea typeface="+mn-ea"/>
                            <a:cs typeface="Arial"/>
                          </a:rPr>
                          <m:t>𝑁</m:t>
                        </m:r>
                      </m:e>
                      <m:sub>
                        <m:r>
                          <a:rPr kumimoji="0" lang="en-US" sz="3200" b="0" i="1" u="none" strike="noStrike" kern="0" cap="none" spc="0" normalizeH="0" baseline="0" noProof="0" dirty="0" smtClean="0">
                            <a:ln>
                              <a:noFill/>
                            </a:ln>
                            <a:solidFill>
                              <a:srgbClr val="000000"/>
                            </a:solidFill>
                            <a:effectLst/>
                            <a:uLnTx/>
                            <a:uFillTx/>
                            <a:latin typeface="Cambria Math" panose="02040503050406030204" pitchFamily="18" charset="0"/>
                            <a:ea typeface="+mn-ea"/>
                            <a:cs typeface="Arial"/>
                          </a:rPr>
                          <m:t>2</m:t>
                        </m:r>
                      </m:sub>
                    </m:sSub>
                    <m:r>
                      <a:rPr kumimoji="0" lang="en-US" sz="3200" b="0" i="0" u="none" strike="noStrike" kern="0" cap="none" spc="0" normalizeH="0" baseline="0" noProof="0" dirty="0" smtClean="0">
                        <a:ln>
                          <a:noFill/>
                        </a:ln>
                        <a:solidFill>
                          <a:srgbClr val="000000"/>
                        </a:solidFill>
                        <a:effectLst/>
                        <a:uLnTx/>
                        <a:uFillTx/>
                        <a:latin typeface="Cambria Math" panose="02040503050406030204" pitchFamily="18" charset="0"/>
                        <a:ea typeface="+mn-ea"/>
                        <a:cs typeface="Arial"/>
                      </a:rPr>
                      <m:t>=</m:t>
                    </m:r>
                    <m:f>
                      <m:f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𝑆</m:t>
                        </m:r>
                      </m:den>
                    </m:f>
                    <m:d>
                      <m:d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dPr>
                      <m:e>
                        <m:sSub>
                          <m:sSub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𝑁</m:t>
                            </m:r>
                          </m:e>
                          <m:sub>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𝐹</m:t>
                        </m:r>
                      </m:e>
                    </m:d>
                    <m:r>
                      <a:rPr kumimoji="0" lang="en-US" sz="3200" b="0" i="0" u="none" strike="noStrike" kern="0" cap="none" spc="0" normalizeH="0" baseline="0" noProof="0" dirty="0">
                        <a:ln>
                          <a:noFill/>
                        </a:ln>
                        <a:solidFill>
                          <a:srgbClr val="000000"/>
                        </a:solidFill>
                        <a:effectLst/>
                        <a:uLnTx/>
                        <a:uFillTx/>
                        <a:latin typeface="Cambria Math" panose="02040503050406030204" pitchFamily="18" charset="0"/>
                        <a:ea typeface="+mn-ea"/>
                        <a:cs typeface="+mn-cs"/>
                      </a:rPr>
                      <m:t>+</m:t>
                    </m:r>
                    <m:r>
                      <a:rPr kumimoji="0" lang="en-US" sz="3200" b="0" i="0" u="none" strike="noStrike" kern="0" cap="none" spc="0" normalizeH="0" baseline="0" noProof="0" dirty="0" smtClean="0">
                        <a:ln>
                          <a:noFill/>
                        </a:ln>
                        <a:solidFill>
                          <a:srgbClr val="000000"/>
                        </a:solidFill>
                        <a:effectLst/>
                        <a:uLnTx/>
                        <a:uFillTx/>
                        <a:latin typeface="Cambria Math" panose="02040503050406030204" pitchFamily="18" charset="0"/>
                        <a:ea typeface="+mn-ea"/>
                        <a:cs typeface="+mn-cs"/>
                      </a:rPr>
                      <m:t>1=1</m:t>
                    </m:r>
                  </m:oMath>
                </a14:m>
                <a:r>
                  <a:rPr kumimoji="0" lang="en-US" sz="3200" b="0" i="0" u="none" strike="noStrike" kern="0" cap="none" spc="0" normalizeH="0" baseline="0" noProof="0" dirty="0">
                    <a:ln>
                      <a:noFill/>
                    </a:ln>
                    <a:solidFill>
                      <a:srgbClr val="000000"/>
                    </a:solidFill>
                    <a:effectLst/>
                    <a:uLnTx/>
                    <a:uFillTx/>
                    <a:latin typeface="Arial"/>
                    <a:ea typeface="+mn-ea"/>
                    <a:cs typeface="Arial"/>
                  </a:rPr>
                  <a:t>). </a:t>
                </a:r>
                <a:r>
                  <a:rPr lang="en-US" dirty="0">
                    <a:solidFill>
                      <a:srgbClr val="000000"/>
                    </a:solidFill>
                    <a:cs typeface="Arial"/>
                  </a:rPr>
                  <a:t>Set the number of filters to be the number of neurons in the next layer</a:t>
                </a:r>
                <a:endParaRPr lang="en-US" sz="3500" dirty="0"/>
              </a:p>
              <a:p>
                <a:r>
                  <a:rPr lang="en-US" dirty="0">
                    <a:solidFill>
                      <a:srgbClr val="000000"/>
                    </a:solidFill>
                    <a:latin typeface="Arial"/>
                    <a:cs typeface="Arial"/>
                  </a:rPr>
                  <a:t>2) Lower left: Convert the input volume </a:t>
                </a:r>
                <a14:m>
                  <m:oMath xmlns:m="http://schemas.openxmlformats.org/officeDocument/2006/math">
                    <m:sSub>
                      <m:sSubPr>
                        <m:ctrlP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ctrlPr>
                      </m:sSubPr>
                      <m:e>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𝑁</m:t>
                        </m:r>
                      </m:e>
                      <m: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1</m:t>
                        </m:r>
                      </m:sub>
                    </m:s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m:t>
                    </m:r>
                    <m:sSub>
                      <m:sSubPr>
                        <m:ctrlP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ctrlPr>
                      </m:sSubPr>
                      <m:e>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𝑁</m:t>
                        </m:r>
                      </m:e>
                      <m: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1</m:t>
                        </m:r>
                      </m:sub>
                    </m:s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m:t>
                    </m:r>
                    <m:sSub>
                      <m:sSubPr>
                        <m:ctrlP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ctrlPr>
                      </m:sSubPr>
                      <m:e>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𝐷</m:t>
                        </m:r>
                      </m:e>
                      <m:sub>
                        <m:r>
                          <a:rPr kumimoji="0" lang="en-US" sz="3200" b="0" i="1" u="none" strike="noStrike" kern="0" cap="none" spc="-5" normalizeH="0" baseline="0" noProof="0" smtClean="0">
                            <a:ln>
                              <a:noFill/>
                            </a:ln>
                            <a:solidFill>
                              <a:srgbClr val="000000"/>
                            </a:solidFill>
                            <a:effectLst/>
                            <a:uLnTx/>
                            <a:uFillTx/>
                            <a:latin typeface="Cambria Math" panose="02040503050406030204" pitchFamily="18" charset="0"/>
                            <a:ea typeface="+mn-ea"/>
                            <a:cs typeface="Arial"/>
                          </a:rPr>
                          <m:t>1</m:t>
                        </m:r>
                      </m:sub>
                    </m:sSub>
                  </m:oMath>
                </a14:m>
                <a:r>
                  <a:rPr lang="en-US" dirty="0">
                    <a:solidFill>
                      <a:srgbClr val="000000"/>
                    </a:solidFill>
                    <a:latin typeface="Arial"/>
                    <a:cs typeface="Arial"/>
                  </a:rPr>
                  <a:t> into </a:t>
                </a:r>
                <a14:m>
                  <m:oMath xmlns:m="http://schemas.openxmlformats.org/officeDocument/2006/math">
                    <m:r>
                      <a:rPr lang="en-US" b="0" i="1" spc="-5" smtClean="0">
                        <a:solidFill>
                          <a:srgbClr val="000000"/>
                        </a:solidFill>
                        <a:latin typeface="Cambria Math" panose="02040503050406030204" pitchFamily="18" charset="0"/>
                        <a:cs typeface="Arial"/>
                      </a:rPr>
                      <m:t>1</m:t>
                    </m:r>
                    <m:r>
                      <a:rPr lang="en-US" i="1" spc="-5">
                        <a:solidFill>
                          <a:srgbClr val="000000"/>
                        </a:solidFill>
                        <a:latin typeface="Cambria Math" panose="02040503050406030204" pitchFamily="18" charset="0"/>
                        <a:cs typeface="Arial"/>
                      </a:rPr>
                      <m:t>×</m:t>
                    </m:r>
                    <m:r>
                      <a:rPr lang="en-US" b="0" i="1" spc="-5" smtClean="0">
                        <a:solidFill>
                          <a:srgbClr val="000000"/>
                        </a:solidFill>
                        <a:latin typeface="Cambria Math" panose="02040503050406030204" pitchFamily="18" charset="0"/>
                        <a:cs typeface="Arial"/>
                      </a:rPr>
                      <m:t>1</m:t>
                    </m:r>
                    <m:r>
                      <a:rPr lang="en-US" i="1" spc="-5">
                        <a:solidFill>
                          <a:srgbClr val="000000"/>
                        </a:solidFill>
                        <a:latin typeface="Cambria Math" panose="02040503050406030204" pitchFamily="18" charset="0"/>
                        <a:cs typeface="Arial"/>
                      </a:rPr>
                      <m:t>×</m:t>
                    </m:r>
                    <m:sSub>
                      <m:sSubPr>
                        <m:ctrlPr>
                          <a:rPr lang="en-US" i="1" spc="-5">
                            <a:solidFill>
                              <a:srgbClr val="000000"/>
                            </a:solidFill>
                            <a:latin typeface="Cambria Math" panose="02040503050406030204" pitchFamily="18" charset="0"/>
                            <a:cs typeface="Arial"/>
                          </a:rPr>
                        </m:ctrlPr>
                      </m:sSubPr>
                      <m:e>
                        <m:r>
                          <a:rPr lang="en-US" b="0" i="1" spc="-5" smtClean="0">
                            <a:solidFill>
                              <a:srgbClr val="000000"/>
                            </a:solidFill>
                            <a:latin typeface="Cambria Math" panose="02040503050406030204" pitchFamily="18" charset="0"/>
                            <a:cs typeface="Arial"/>
                          </a:rPr>
                          <m:t>(</m:t>
                        </m:r>
                        <m:sSub>
                          <m:sSubPr>
                            <m:ctrlPr>
                              <a:rPr lang="en-US" b="0" i="1" spc="-5" smtClean="0">
                                <a:solidFill>
                                  <a:srgbClr val="000000"/>
                                </a:solidFill>
                                <a:latin typeface="Cambria Math" panose="02040503050406030204" pitchFamily="18" charset="0"/>
                                <a:cs typeface="Arial"/>
                              </a:rPr>
                            </m:ctrlPr>
                          </m:sSubPr>
                          <m:e>
                            <m:r>
                              <a:rPr lang="en-US" i="1" spc="-5">
                                <a:solidFill>
                                  <a:srgbClr val="000000"/>
                                </a:solidFill>
                                <a:latin typeface="Cambria Math" panose="02040503050406030204" pitchFamily="18" charset="0"/>
                                <a:cs typeface="Arial"/>
                              </a:rPr>
                              <m:t>𝑁</m:t>
                            </m:r>
                          </m:e>
                          <m:sub>
                            <m:r>
                              <a:rPr lang="en-US" b="0" i="1" spc="-5" smtClean="0">
                                <a:solidFill>
                                  <a:srgbClr val="000000"/>
                                </a:solidFill>
                                <a:latin typeface="Cambria Math" panose="02040503050406030204" pitchFamily="18" charset="0"/>
                                <a:cs typeface="Arial"/>
                              </a:rPr>
                              <m:t>1</m:t>
                            </m:r>
                          </m:sub>
                        </m:sSub>
                        <m:r>
                          <a:rPr lang="en-US" b="0" i="1" spc="-5" smtClean="0">
                            <a:solidFill>
                              <a:srgbClr val="000000"/>
                            </a:solidFill>
                            <a:latin typeface="Cambria Math" panose="02040503050406030204" pitchFamily="18" charset="0"/>
                            <a:cs typeface="Arial"/>
                          </a:rPr>
                          <m:t>∗</m:t>
                        </m:r>
                        <m:sSub>
                          <m:sSubPr>
                            <m:ctrlPr>
                              <a:rPr lang="en-US" b="0" i="1" spc="-5" smtClean="0">
                                <a:solidFill>
                                  <a:srgbClr val="000000"/>
                                </a:solidFill>
                                <a:latin typeface="Cambria Math" panose="02040503050406030204" pitchFamily="18" charset="0"/>
                                <a:cs typeface="Arial"/>
                              </a:rPr>
                            </m:ctrlPr>
                          </m:sSubPr>
                          <m:e>
                            <m:r>
                              <a:rPr lang="en-US" i="1" spc="-5">
                                <a:solidFill>
                                  <a:srgbClr val="000000"/>
                                </a:solidFill>
                                <a:latin typeface="Cambria Math" panose="02040503050406030204" pitchFamily="18" charset="0"/>
                                <a:cs typeface="Arial"/>
                              </a:rPr>
                              <m:t>𝑁</m:t>
                            </m:r>
                          </m:e>
                          <m:sub>
                            <m:r>
                              <a:rPr lang="en-US" b="0" i="1" spc="-5" smtClean="0">
                                <a:solidFill>
                                  <a:srgbClr val="000000"/>
                                </a:solidFill>
                                <a:latin typeface="Cambria Math" panose="02040503050406030204" pitchFamily="18" charset="0"/>
                                <a:cs typeface="Arial"/>
                              </a:rPr>
                              <m:t>1</m:t>
                            </m:r>
                          </m:sub>
                        </m:sSub>
                        <m:r>
                          <a:rPr lang="en-US" b="0" i="1" spc="-5" smtClean="0">
                            <a:solidFill>
                              <a:srgbClr val="000000"/>
                            </a:solidFill>
                            <a:latin typeface="Cambria Math" panose="02040503050406030204" pitchFamily="18" charset="0"/>
                            <a:cs typeface="Arial"/>
                          </a:rPr>
                          <m:t>∗</m:t>
                        </m:r>
                        <m:r>
                          <a:rPr lang="en-US" i="1" spc="-5">
                            <a:solidFill>
                              <a:srgbClr val="000000"/>
                            </a:solidFill>
                            <a:latin typeface="Cambria Math" panose="02040503050406030204" pitchFamily="18" charset="0"/>
                            <a:cs typeface="Arial"/>
                          </a:rPr>
                          <m:t>𝐷</m:t>
                        </m:r>
                      </m:e>
                      <m:sub>
                        <m:r>
                          <a:rPr lang="en-US" i="1" spc="-5">
                            <a:solidFill>
                              <a:srgbClr val="000000"/>
                            </a:solidFill>
                            <a:latin typeface="Cambria Math" panose="02040503050406030204" pitchFamily="18" charset="0"/>
                            <a:cs typeface="Arial"/>
                          </a:rPr>
                          <m:t>1</m:t>
                        </m:r>
                      </m:sub>
                    </m:sSub>
                    <m:r>
                      <a:rPr lang="en-US" b="0" i="1" spc="-5" smtClean="0">
                        <a:solidFill>
                          <a:srgbClr val="000000"/>
                        </a:solidFill>
                        <a:latin typeface="Cambria Math" panose="02040503050406030204" pitchFamily="18" charset="0"/>
                        <a:cs typeface="Arial"/>
                      </a:rPr>
                      <m:t>)</m:t>
                    </m:r>
                  </m:oMath>
                </a14:m>
                <a:r>
                  <a:rPr lang="en-US" dirty="0">
                    <a:solidFill>
                      <a:srgbClr val="000000"/>
                    </a:solidFill>
                    <a:cs typeface="Arial"/>
                  </a:rPr>
                  <a:t>. </a:t>
                </a:r>
                <a:r>
                  <a:rPr lang="en-US" spc="-5" dirty="0">
                    <a:solidFill>
                      <a:srgbClr val="000000"/>
                    </a:solidFill>
                    <a:cs typeface="Arial"/>
                  </a:rPr>
                  <a:t>set the filter volume</a:t>
                </a:r>
                <a14:m>
                  <m:oMath xmlns:m="http://schemas.openxmlformats.org/officeDocument/2006/math">
                    <m:r>
                      <a:rPr lang="en-US" i="1" spc="-5">
                        <a:solidFill>
                          <a:srgbClr val="000000"/>
                        </a:solidFill>
                        <a:latin typeface="Cambria Math" panose="02040503050406030204" pitchFamily="18" charset="0"/>
                        <a:cs typeface="Arial"/>
                      </a:rPr>
                      <m:t>1×1×</m:t>
                    </m:r>
                    <m:sSub>
                      <m:sSubPr>
                        <m:ctrlPr>
                          <a:rPr lang="en-US" i="1" spc="-5">
                            <a:solidFill>
                              <a:srgbClr val="000000"/>
                            </a:solidFill>
                            <a:latin typeface="Cambria Math" panose="02040503050406030204" pitchFamily="18" charset="0"/>
                            <a:cs typeface="Arial"/>
                          </a:rPr>
                        </m:ctrlPr>
                      </m:sSubPr>
                      <m:e>
                        <m:r>
                          <a:rPr lang="en-US" i="1" spc="-5">
                            <a:solidFill>
                              <a:srgbClr val="000000"/>
                            </a:solidFill>
                            <a:latin typeface="Cambria Math" panose="02040503050406030204" pitchFamily="18" charset="0"/>
                            <a:cs typeface="Arial"/>
                          </a:rPr>
                          <m:t>(</m:t>
                        </m:r>
                        <m:sSub>
                          <m:sSubPr>
                            <m:ctrlPr>
                              <a:rPr lang="en-US" b="0" i="1" spc="-5" smtClean="0">
                                <a:solidFill>
                                  <a:srgbClr val="000000"/>
                                </a:solidFill>
                                <a:latin typeface="Cambria Math" panose="02040503050406030204" pitchFamily="18" charset="0"/>
                                <a:cs typeface="Arial"/>
                              </a:rPr>
                            </m:ctrlPr>
                          </m:sSubPr>
                          <m:e>
                            <m:r>
                              <a:rPr lang="en-US" i="1" spc="-5">
                                <a:solidFill>
                                  <a:srgbClr val="000000"/>
                                </a:solidFill>
                                <a:latin typeface="Cambria Math" panose="02040503050406030204" pitchFamily="18" charset="0"/>
                                <a:cs typeface="Arial"/>
                              </a:rPr>
                              <m:t>𝑁</m:t>
                            </m:r>
                          </m:e>
                          <m:sub>
                            <m:r>
                              <a:rPr lang="en-US" b="0" i="1" spc="-5" smtClean="0">
                                <a:solidFill>
                                  <a:srgbClr val="000000"/>
                                </a:solidFill>
                                <a:latin typeface="Cambria Math" panose="02040503050406030204" pitchFamily="18" charset="0"/>
                                <a:cs typeface="Arial"/>
                              </a:rPr>
                              <m:t>1</m:t>
                            </m:r>
                          </m:sub>
                        </m:sSub>
                        <m:r>
                          <a:rPr lang="en-US" i="1" spc="-5">
                            <a:solidFill>
                              <a:srgbClr val="000000"/>
                            </a:solidFill>
                            <a:latin typeface="Cambria Math" panose="02040503050406030204" pitchFamily="18" charset="0"/>
                            <a:cs typeface="Arial"/>
                          </a:rPr>
                          <m:t>∗</m:t>
                        </m:r>
                        <m:sSub>
                          <m:sSubPr>
                            <m:ctrlPr>
                              <a:rPr lang="en-US" b="0" i="1" spc="-5" smtClean="0">
                                <a:solidFill>
                                  <a:srgbClr val="000000"/>
                                </a:solidFill>
                                <a:latin typeface="Cambria Math" panose="02040503050406030204" pitchFamily="18" charset="0"/>
                                <a:cs typeface="Arial"/>
                              </a:rPr>
                            </m:ctrlPr>
                          </m:sSubPr>
                          <m:e>
                            <m:r>
                              <a:rPr lang="en-US" i="1" spc="-5">
                                <a:solidFill>
                                  <a:srgbClr val="000000"/>
                                </a:solidFill>
                                <a:latin typeface="Cambria Math" panose="02040503050406030204" pitchFamily="18" charset="0"/>
                                <a:cs typeface="Arial"/>
                              </a:rPr>
                              <m:t>𝑁</m:t>
                            </m:r>
                          </m:e>
                          <m:sub>
                            <m:r>
                              <a:rPr lang="en-US" b="0" i="1" spc="-5" smtClean="0">
                                <a:solidFill>
                                  <a:srgbClr val="000000"/>
                                </a:solidFill>
                                <a:latin typeface="Cambria Math" panose="02040503050406030204" pitchFamily="18" charset="0"/>
                                <a:cs typeface="Arial"/>
                              </a:rPr>
                              <m:t>1</m:t>
                            </m:r>
                          </m:sub>
                        </m:sSub>
                        <m:r>
                          <a:rPr lang="en-US" i="1" spc="-5">
                            <a:solidFill>
                              <a:srgbClr val="000000"/>
                            </a:solidFill>
                            <a:latin typeface="Cambria Math" panose="02040503050406030204" pitchFamily="18" charset="0"/>
                            <a:cs typeface="Arial"/>
                          </a:rPr>
                          <m:t>∗</m:t>
                        </m:r>
                        <m:r>
                          <a:rPr lang="en-US" i="1" spc="-5">
                            <a:solidFill>
                              <a:srgbClr val="000000"/>
                            </a:solidFill>
                            <a:latin typeface="Cambria Math" panose="02040503050406030204" pitchFamily="18" charset="0"/>
                            <a:cs typeface="Arial"/>
                          </a:rPr>
                          <m:t>𝐷</m:t>
                        </m:r>
                      </m:e>
                      <m:sub>
                        <m:r>
                          <a:rPr lang="en-US" i="1" spc="-5">
                            <a:solidFill>
                              <a:srgbClr val="000000"/>
                            </a:solidFill>
                            <a:latin typeface="Cambria Math" panose="02040503050406030204" pitchFamily="18" charset="0"/>
                            <a:cs typeface="Arial"/>
                          </a:rPr>
                          <m:t>1</m:t>
                        </m:r>
                      </m:sub>
                    </m:sSub>
                    <m:r>
                      <a:rPr lang="en-US" i="1" spc="-5">
                        <a:solidFill>
                          <a:srgbClr val="000000"/>
                        </a:solidFill>
                        <a:latin typeface="Cambria Math" panose="02040503050406030204" pitchFamily="18" charset="0"/>
                        <a:cs typeface="Arial"/>
                      </a:rPr>
                      <m:t>)</m:t>
                    </m:r>
                  </m:oMath>
                </a14:m>
                <a:r>
                  <a:rPr lang="en-US" spc="-5" dirty="0">
                    <a:solidFill>
                      <a:srgbClr val="000000"/>
                    </a:solidFill>
                    <a:cs typeface="Arial"/>
                  </a:rPr>
                  <a:t>, i.e., </a:t>
                </a:r>
                <a14:m>
                  <m:oMath xmlns:m="http://schemas.openxmlformats.org/officeDocument/2006/math">
                    <m:r>
                      <a:rPr lang="en-US" b="0" i="1" spc="-5" smtClean="0">
                        <a:solidFill>
                          <a:srgbClr val="000000"/>
                        </a:solidFill>
                        <a:latin typeface="Cambria Math" panose="02040503050406030204" pitchFamily="18" charset="0"/>
                        <a:cs typeface="Arial"/>
                      </a:rPr>
                      <m:t>𝐹</m:t>
                    </m:r>
                    <m:r>
                      <a:rPr lang="en-US" i="1" spc="-5">
                        <a:solidFill>
                          <a:srgbClr val="000000"/>
                        </a:solidFill>
                        <a:latin typeface="Cambria Math" panose="02040503050406030204" pitchFamily="18" charset="0"/>
                        <a:cs typeface="Arial"/>
                      </a:rPr>
                      <m:t>=</m:t>
                    </m:r>
                    <m:r>
                      <a:rPr lang="en-US" b="0" i="1" spc="-5" smtClean="0">
                        <a:solidFill>
                          <a:srgbClr val="000000"/>
                        </a:solidFill>
                        <a:latin typeface="Cambria Math" panose="02040503050406030204" pitchFamily="18" charset="0"/>
                        <a:cs typeface="Arial"/>
                      </a:rPr>
                      <m:t>1</m:t>
                    </m:r>
                  </m:oMath>
                </a14:m>
                <a:r>
                  <a:rPr lang="en-US" spc="-5" dirty="0">
                    <a:solidFill>
                      <a:srgbClr val="000000"/>
                    </a:solidFill>
                    <a:cs typeface="Arial"/>
                  </a:rPr>
                  <a:t>, stride </a:t>
                </a:r>
                <a14:m>
                  <m:oMath xmlns:m="http://schemas.openxmlformats.org/officeDocument/2006/math">
                    <m:r>
                      <a:rPr lang="en-US" i="1" spc="-5">
                        <a:solidFill>
                          <a:srgbClr val="000000"/>
                        </a:solidFill>
                        <a:latin typeface="Cambria Math" panose="02040503050406030204" pitchFamily="18" charset="0"/>
                        <a:cs typeface="Arial"/>
                      </a:rPr>
                      <m:t>𝑆</m:t>
                    </m:r>
                    <m:r>
                      <a:rPr lang="en-US" i="1" spc="-5">
                        <a:solidFill>
                          <a:srgbClr val="000000"/>
                        </a:solidFill>
                        <a:latin typeface="Cambria Math" panose="02040503050406030204" pitchFamily="18" charset="0"/>
                        <a:cs typeface="Arial"/>
                      </a:rPr>
                      <m:t>=1</m:t>
                    </m:r>
                  </m:oMath>
                </a14:m>
                <a:r>
                  <a:rPr lang="en-US" spc="-5" dirty="0">
                    <a:solidFill>
                      <a:srgbClr val="000000"/>
                    </a:solidFill>
                    <a:cs typeface="Arial"/>
                  </a:rPr>
                  <a:t>, no pad.</a:t>
                </a:r>
                <a:r>
                  <a:rPr lang="en-US" dirty="0">
                    <a:solidFill>
                      <a:srgbClr val="000000"/>
                    </a:solidFill>
                    <a:cs typeface="Arial"/>
                  </a:rPr>
                  <a:t> </a:t>
                </a:r>
                <a:r>
                  <a:rPr lang="en-US" spc="-5" dirty="0">
                    <a:solidFill>
                      <a:srgbClr val="000000"/>
                    </a:solidFill>
                    <a:cs typeface="Arial"/>
                  </a:rPr>
                  <a:t>Then each filter generates a single output in the next layer</a:t>
                </a:r>
                <a:r>
                  <a:rPr lang="en-US" dirty="0">
                    <a:solidFill>
                      <a:srgbClr val="000000"/>
                    </a:solidFill>
                    <a:cs typeface="Arial"/>
                  </a:rPr>
                  <a:t> (since </a:t>
                </a:r>
                <a14:m>
                  <m:oMath xmlns:m="http://schemas.openxmlformats.org/officeDocument/2006/math">
                    <m:sSub>
                      <m:sSubPr>
                        <m:ctrlPr>
                          <a:rPr lang="en-US" i="1" dirty="0">
                            <a:solidFill>
                              <a:srgbClr val="000000"/>
                            </a:solidFill>
                            <a:latin typeface="Cambria Math" panose="02040503050406030204" pitchFamily="18" charset="0"/>
                            <a:cs typeface="Arial"/>
                          </a:rPr>
                        </m:ctrlPr>
                      </m:sSubPr>
                      <m:e>
                        <m:r>
                          <a:rPr lang="en-US" i="1" dirty="0">
                            <a:solidFill>
                              <a:srgbClr val="000000"/>
                            </a:solidFill>
                            <a:latin typeface="Cambria Math" panose="02040503050406030204" pitchFamily="18" charset="0"/>
                            <a:cs typeface="Arial"/>
                          </a:rPr>
                          <m:t>𝑁</m:t>
                        </m:r>
                      </m:e>
                      <m:sub>
                        <m:r>
                          <a:rPr lang="en-US" i="1" dirty="0">
                            <a:solidFill>
                              <a:srgbClr val="000000"/>
                            </a:solidFill>
                            <a:latin typeface="Cambria Math" panose="02040503050406030204" pitchFamily="18" charset="0"/>
                            <a:cs typeface="Arial"/>
                          </a:rPr>
                          <m:t>2</m:t>
                        </m:r>
                      </m:sub>
                    </m:sSub>
                    <m:r>
                      <a:rPr lang="en-US" dirty="0">
                        <a:solidFill>
                          <a:srgbClr val="000000"/>
                        </a:solidFill>
                        <a:latin typeface="Cambria Math" panose="02040503050406030204" pitchFamily="18" charset="0"/>
                        <a:cs typeface="Arial"/>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𝑆</m:t>
                        </m:r>
                      </m:den>
                    </m:f>
                    <m:d>
                      <m:dPr>
                        <m:ctrlPr>
                          <a:rPr lang="en-US" i="1">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1</m:t>
                        </m:r>
                        <m:r>
                          <a:rPr lang="en-US" i="1">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1</m:t>
                        </m:r>
                      </m:e>
                    </m:d>
                    <m:r>
                      <a:rPr lang="en-US" dirty="0">
                        <a:solidFill>
                          <a:srgbClr val="000000"/>
                        </a:solidFill>
                        <a:latin typeface="Cambria Math" panose="02040503050406030204" pitchFamily="18" charset="0"/>
                      </a:rPr>
                      <m:t>+1=1</m:t>
                    </m:r>
                  </m:oMath>
                </a14:m>
                <a:r>
                  <a:rPr lang="en-US" dirty="0">
                    <a:solidFill>
                      <a:srgbClr val="000000"/>
                    </a:solidFill>
                    <a:cs typeface="Arial"/>
                  </a:rPr>
                  <a:t>). Set the number of filters to be the number of neurons in the next layer</a:t>
                </a:r>
                <a:endParaRPr lang="en-US" sz="3500" dirty="0"/>
              </a:p>
            </p:txBody>
          </p:sp>
        </mc:Choice>
        <mc:Fallback xmlns="">
          <p:sp>
            <p:nvSpPr>
              <p:cNvPr id="3" name="Content Placeholder 2">
                <a:extLst>
                  <a:ext uri="{FF2B5EF4-FFF2-40B4-BE49-F238E27FC236}">
                    <a16:creationId xmlns:a16="http://schemas.microsoft.com/office/drawing/2014/main" id="{87BACF0D-9CBA-477E-8A0D-C74245892BE0}"/>
                  </a:ext>
                </a:extLst>
              </p:cNvPr>
              <p:cNvSpPr>
                <a:spLocks noGrp="1" noRot="1" noChangeAspect="1" noMove="1" noResize="1" noEditPoints="1" noAdjustHandles="1" noChangeArrowheads="1" noChangeShapeType="1" noTextEdit="1"/>
              </p:cNvSpPr>
              <p:nvPr>
                <p:ph idx="1"/>
              </p:nvPr>
            </p:nvSpPr>
            <p:spPr>
              <a:xfrm>
                <a:off x="0" y="1295400"/>
                <a:ext cx="2937942" cy="5105400"/>
              </a:xfrm>
              <a:blipFill>
                <a:blip r:embed="rId2"/>
                <a:stretch>
                  <a:fillRect l="-622" t="-1195" r="-186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CD26706-C2BB-486E-8537-84669B2A3ACF}"/>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a:p>
        </p:txBody>
      </p:sp>
      <p:pic>
        <p:nvPicPr>
          <p:cNvPr id="6" name="Picture 5">
            <a:extLst>
              <a:ext uri="{FF2B5EF4-FFF2-40B4-BE49-F238E27FC236}">
                <a16:creationId xmlns:a16="http://schemas.microsoft.com/office/drawing/2014/main" id="{DED755DA-A977-4948-9E27-E0EA4D989589}"/>
              </a:ext>
            </a:extLst>
          </p:cNvPr>
          <p:cNvPicPr>
            <a:picLocks noChangeAspect="1"/>
          </p:cNvPicPr>
          <p:nvPr/>
        </p:nvPicPr>
        <p:blipFill>
          <a:blip r:embed="rId3"/>
          <a:stretch>
            <a:fillRect/>
          </a:stretch>
        </p:blipFill>
        <p:spPr>
          <a:xfrm>
            <a:off x="2937942" y="709449"/>
            <a:ext cx="6120680" cy="3467772"/>
          </a:xfrm>
          <a:prstGeom prst="rect">
            <a:avLst/>
          </a:prstGeom>
        </p:spPr>
      </p:pic>
      <p:pic>
        <p:nvPicPr>
          <p:cNvPr id="8" name="Picture 7">
            <a:extLst>
              <a:ext uri="{FF2B5EF4-FFF2-40B4-BE49-F238E27FC236}">
                <a16:creationId xmlns:a16="http://schemas.microsoft.com/office/drawing/2014/main" id="{74594306-1160-4F5E-8E10-01CA88B6C77B}"/>
              </a:ext>
            </a:extLst>
          </p:cNvPr>
          <p:cNvPicPr>
            <a:picLocks noChangeAspect="1"/>
          </p:cNvPicPr>
          <p:nvPr/>
        </p:nvPicPr>
        <p:blipFill>
          <a:blip r:embed="rId4"/>
          <a:stretch>
            <a:fillRect/>
          </a:stretch>
        </p:blipFill>
        <p:spPr>
          <a:xfrm>
            <a:off x="2921309" y="4375191"/>
            <a:ext cx="5993204" cy="2200963"/>
          </a:xfrm>
          <a:prstGeom prst="rect">
            <a:avLst/>
          </a:prstGeom>
        </p:spPr>
      </p:pic>
      <p:sp>
        <p:nvSpPr>
          <p:cNvPr id="11" name="TextBox 10">
            <a:extLst>
              <a:ext uri="{FF2B5EF4-FFF2-40B4-BE49-F238E27FC236}">
                <a16:creationId xmlns:a16="http://schemas.microsoft.com/office/drawing/2014/main" id="{1801D47E-BA3C-4003-8103-05530CE16C58}"/>
              </a:ext>
            </a:extLst>
          </p:cNvPr>
          <p:cNvSpPr txBox="1"/>
          <p:nvPr/>
        </p:nvSpPr>
        <p:spPr>
          <a:xfrm>
            <a:off x="2866773" y="6599988"/>
            <a:ext cx="3410453" cy="253916"/>
          </a:xfrm>
          <a:prstGeom prst="rect">
            <a:avLst/>
          </a:prstGeom>
          <a:noFill/>
        </p:spPr>
        <p:txBody>
          <a:bodyPr wrap="square">
            <a:spAutoFit/>
          </a:bodyPr>
          <a:lstStyle/>
          <a:p>
            <a:r>
              <a:rPr lang="en-SE" sz="1050" dirty="0"/>
              <a:t>https://sebastianraschka.com/faq/docs/fc-to-conv.html</a:t>
            </a:r>
          </a:p>
        </p:txBody>
      </p:sp>
      <p:cxnSp>
        <p:nvCxnSpPr>
          <p:cNvPr id="12" name="Straight Connector 11">
            <a:extLst>
              <a:ext uri="{FF2B5EF4-FFF2-40B4-BE49-F238E27FC236}">
                <a16:creationId xmlns:a16="http://schemas.microsoft.com/office/drawing/2014/main" id="{5BE077F3-8ECC-4C92-903C-97F11D302901}"/>
              </a:ext>
            </a:extLst>
          </p:cNvPr>
          <p:cNvCxnSpPr/>
          <p:nvPr/>
        </p:nvCxnSpPr>
        <p:spPr bwMode="auto">
          <a:xfrm>
            <a:off x="2937942" y="4293096"/>
            <a:ext cx="6106363" cy="0"/>
          </a:xfrm>
          <a:prstGeom prst="line">
            <a:avLst/>
          </a:prstGeom>
          <a:no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33317633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0_Intro.pptx" id="{7A818FB8-66AD-43B8-A07D-15BA811C4F68}" vid="{02C01383-1466-4376-AAA8-73F2DE31A63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_Slide Template</Template>
  <TotalTime>5090</TotalTime>
  <Words>2769</Words>
  <Application>Microsoft Office PowerPoint</Application>
  <PresentationFormat>On-screen Show (4:3)</PresentationFormat>
  <Paragraphs>307</Paragraphs>
  <Slides>51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Cambria Math</vt:lpstr>
      <vt:lpstr>Century Schoolbook</vt:lpstr>
      <vt:lpstr>Roboto</vt:lpstr>
      <vt:lpstr>Default Design</vt:lpstr>
      <vt:lpstr>L4.2 Object Detection and Segmentation</vt:lpstr>
      <vt:lpstr>Computer Vision Tasks</vt:lpstr>
      <vt:lpstr>Outline</vt:lpstr>
      <vt:lpstr>Object Detection: Task Definition</vt:lpstr>
      <vt:lpstr>Single-Object Detection</vt:lpstr>
      <vt:lpstr>Multi-Object Detection</vt:lpstr>
      <vt:lpstr>Detecting Multiple Objects: Sliding Window</vt:lpstr>
      <vt:lpstr>Sliding Window Computational Complexity</vt:lpstr>
      <vt:lpstr>Tuning a FC layer into an equivalent CONV layer</vt:lpstr>
      <vt:lpstr>FC-to-CONV Conversion Applied</vt:lpstr>
      <vt:lpstr>Convolution Implementation of Sliding Windows</vt:lpstr>
      <vt:lpstr>Region Proposals</vt:lpstr>
      <vt:lpstr>R-CNN: Training Time</vt:lpstr>
      <vt:lpstr>R-CNN Training Example</vt:lpstr>
      <vt:lpstr>R-CNN: Test Time</vt:lpstr>
      <vt:lpstr>Detection Criteria (Intersection Over Union, IOU)</vt:lpstr>
      <vt:lpstr>Non-Max Suppression (NMS)</vt:lpstr>
      <vt:lpstr>Evaluating Object Detectors: Mean Average Precision (mAP)</vt:lpstr>
      <vt:lpstr>TODO Update mAP</vt:lpstr>
      <vt:lpstr>Perfect Detection</vt:lpstr>
      <vt:lpstr>mAP</vt:lpstr>
      <vt:lpstr>Fast R-CNN</vt:lpstr>
      <vt:lpstr>Fast R-CNN Training Example</vt:lpstr>
      <vt:lpstr>Example Backbone and Per-Region Networks</vt:lpstr>
      <vt:lpstr>Fast R-CNN Performance</vt:lpstr>
      <vt:lpstr>Faster R-CNN</vt:lpstr>
      <vt:lpstr>Region Proposal Network</vt:lpstr>
      <vt:lpstr>Region Proposal Network</vt:lpstr>
      <vt:lpstr>Region Proposal Network</vt:lpstr>
      <vt:lpstr>PowerPoint Presentation</vt:lpstr>
      <vt:lpstr>Faster R-CNN: Loss Function</vt:lpstr>
      <vt:lpstr>Faster R-CNN: Performance</vt:lpstr>
      <vt:lpstr>Single-Stage Object Detection</vt:lpstr>
      <vt:lpstr>Summary of Object Detectors</vt:lpstr>
      <vt:lpstr>Performance Comparisons (2017)</vt:lpstr>
      <vt:lpstr>Outline</vt:lpstr>
      <vt:lpstr>Semantic Segmentation: Task Definition</vt:lpstr>
      <vt:lpstr>An Early Approach: Sliding Windows</vt:lpstr>
      <vt:lpstr>Fully Convolutional Network</vt:lpstr>
      <vt:lpstr>Fully Convolutional Network</vt:lpstr>
      <vt:lpstr>Unpooling for Upsampling </vt:lpstr>
      <vt:lpstr>Bilinear/Bicubic Interpolation for Upsampling</vt:lpstr>
      <vt:lpstr>Max Unpooling</vt:lpstr>
      <vt:lpstr>Recall: Regular Convolution</vt:lpstr>
      <vt:lpstr>Learnable Upsampling: Transposed Convolution</vt:lpstr>
      <vt:lpstr>Transposed Convolution Example</vt:lpstr>
      <vt:lpstr>Types of Segmentation Tasks</vt:lpstr>
      <vt:lpstr>Mask R-CNN for Instance Segmentation</vt:lpstr>
      <vt:lpstr>Mask R-CNN for Instance Segmentation</vt:lpstr>
      <vt:lpstr>Mask R-CNN for Keypoint Estimation</vt:lpstr>
      <vt:lpstr>Summary of Per-Region Heads for Different Tasks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L0 Introduction</dc:title>
  <dc:creator>Zonghua Gu</dc:creator>
  <cp:lastModifiedBy>Zonghua Gu</cp:lastModifiedBy>
  <cp:revision>375</cp:revision>
  <dcterms:created xsi:type="dcterms:W3CDTF">2020-03-21T16:53:45Z</dcterms:created>
  <dcterms:modified xsi:type="dcterms:W3CDTF">2022-02-22T16:24:14Z</dcterms:modified>
</cp:coreProperties>
</file>