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376" r:id="rId2"/>
    <p:sldId id="379" r:id="rId3"/>
    <p:sldId id="430" r:id="rId4"/>
    <p:sldId id="380" r:id="rId5"/>
    <p:sldId id="431" r:id="rId6"/>
    <p:sldId id="419" r:id="rId7"/>
    <p:sldId id="432" r:id="rId8"/>
    <p:sldId id="433" r:id="rId9"/>
    <p:sldId id="435" r:id="rId10"/>
    <p:sldId id="437" r:id="rId11"/>
    <p:sldId id="927" r:id="rId12"/>
    <p:sldId id="436" r:id="rId13"/>
    <p:sldId id="447" r:id="rId14"/>
    <p:sldId id="448" r:id="rId15"/>
    <p:sldId id="450" r:id="rId16"/>
    <p:sldId id="396" r:id="rId17"/>
    <p:sldId id="397" r:id="rId18"/>
    <p:sldId id="440" r:id="rId19"/>
    <p:sldId id="398" r:id="rId20"/>
    <p:sldId id="377" r:id="rId21"/>
    <p:sldId id="449" r:id="rId22"/>
    <p:sldId id="399" r:id="rId23"/>
    <p:sldId id="386" r:id="rId24"/>
    <p:sldId id="400" r:id="rId25"/>
    <p:sldId id="388" r:id="rId26"/>
    <p:sldId id="389" r:id="rId27"/>
    <p:sldId id="395" r:id="rId28"/>
    <p:sldId id="402" r:id="rId29"/>
    <p:sldId id="391" r:id="rId30"/>
    <p:sldId id="403" r:id="rId31"/>
    <p:sldId id="416" r:id="rId32"/>
    <p:sldId id="452" r:id="rId33"/>
    <p:sldId id="453" r:id="rId34"/>
    <p:sldId id="460" r:id="rId35"/>
    <p:sldId id="459" r:id="rId36"/>
    <p:sldId id="434" r:id="rId37"/>
    <p:sldId id="456" r:id="rId38"/>
    <p:sldId id="919" r:id="rId39"/>
    <p:sldId id="920" r:id="rId40"/>
    <p:sldId id="916" r:id="rId41"/>
    <p:sldId id="918" r:id="rId42"/>
    <p:sldId id="917" r:id="rId43"/>
    <p:sldId id="921" r:id="rId44"/>
    <p:sldId id="443" r:id="rId45"/>
    <p:sldId id="393" r:id="rId46"/>
    <p:sldId id="404" r:id="rId47"/>
    <p:sldId id="418" r:id="rId48"/>
    <p:sldId id="405" r:id="rId49"/>
    <p:sldId id="406" r:id="rId50"/>
    <p:sldId id="441" r:id="rId51"/>
    <p:sldId id="408" r:id="rId52"/>
    <p:sldId id="922" r:id="rId53"/>
    <p:sldId id="923" r:id="rId54"/>
    <p:sldId id="444" r:id="rId55"/>
    <p:sldId id="394" r:id="rId56"/>
    <p:sldId id="409" r:id="rId57"/>
    <p:sldId id="442" r:id="rId58"/>
    <p:sldId id="438" r:id="rId59"/>
    <p:sldId id="926" r:id="rId60"/>
    <p:sldId id="411" r:id="rId61"/>
    <p:sldId id="412" r:id="rId62"/>
    <p:sldId id="413" r:id="rId63"/>
    <p:sldId id="445" r:id="rId64"/>
    <p:sldId id="415" r:id="rId65"/>
    <p:sldId id="455" r:id="rId66"/>
    <p:sldId id="461" r:id="rId67"/>
    <p:sldId id="924" r:id="rId68"/>
    <p:sldId id="422" r:id="rId69"/>
    <p:sldId id="423" r:id="rId70"/>
    <p:sldId id="424" r:id="rId71"/>
    <p:sldId id="427" r:id="rId72"/>
    <p:sldId id="925" r:id="rId73"/>
    <p:sldId id="428" r:id="rId7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77942E4D-44FA-4853-8CF7-938F2AED9C5E}">
          <p14:sldIdLst>
            <p14:sldId id="376"/>
            <p14:sldId id="379"/>
            <p14:sldId id="430"/>
            <p14:sldId id="380"/>
            <p14:sldId id="431"/>
            <p14:sldId id="419"/>
            <p14:sldId id="432"/>
            <p14:sldId id="433"/>
            <p14:sldId id="435"/>
            <p14:sldId id="437"/>
            <p14:sldId id="927"/>
            <p14:sldId id="436"/>
            <p14:sldId id="447"/>
            <p14:sldId id="448"/>
            <p14:sldId id="450"/>
            <p14:sldId id="396"/>
            <p14:sldId id="397"/>
            <p14:sldId id="440"/>
            <p14:sldId id="398"/>
            <p14:sldId id="377"/>
            <p14:sldId id="449"/>
            <p14:sldId id="399"/>
            <p14:sldId id="386"/>
            <p14:sldId id="400"/>
            <p14:sldId id="388"/>
            <p14:sldId id="389"/>
            <p14:sldId id="395"/>
            <p14:sldId id="402"/>
            <p14:sldId id="391"/>
            <p14:sldId id="403"/>
            <p14:sldId id="416"/>
            <p14:sldId id="452"/>
            <p14:sldId id="453"/>
            <p14:sldId id="460"/>
            <p14:sldId id="459"/>
            <p14:sldId id="434"/>
            <p14:sldId id="456"/>
            <p14:sldId id="919"/>
            <p14:sldId id="920"/>
            <p14:sldId id="916"/>
            <p14:sldId id="918"/>
            <p14:sldId id="917"/>
            <p14:sldId id="921"/>
            <p14:sldId id="443"/>
            <p14:sldId id="393"/>
            <p14:sldId id="404"/>
            <p14:sldId id="418"/>
            <p14:sldId id="405"/>
            <p14:sldId id="406"/>
            <p14:sldId id="441"/>
            <p14:sldId id="408"/>
            <p14:sldId id="922"/>
            <p14:sldId id="923"/>
            <p14:sldId id="444"/>
            <p14:sldId id="394"/>
            <p14:sldId id="409"/>
            <p14:sldId id="442"/>
            <p14:sldId id="438"/>
            <p14:sldId id="926"/>
            <p14:sldId id="411"/>
            <p14:sldId id="412"/>
            <p14:sldId id="413"/>
            <p14:sldId id="445"/>
            <p14:sldId id="415"/>
            <p14:sldId id="455"/>
            <p14:sldId id="461"/>
            <p14:sldId id="924"/>
            <p14:sldId id="422"/>
            <p14:sldId id="423"/>
            <p14:sldId id="424"/>
            <p14:sldId id="427"/>
            <p14:sldId id="925"/>
            <p14:sldId id="4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6633"/>
    <a:srgbClr val="008000"/>
    <a:srgbClr val="B2B2B2"/>
    <a:srgbClr val="EAEAEA"/>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712" autoAdjust="0"/>
    <p:restoredTop sz="74459" autoAdjust="0"/>
  </p:normalViewPr>
  <p:slideViewPr>
    <p:cSldViewPr>
      <p:cViewPr varScale="1">
        <p:scale>
          <a:sx n="97" d="100"/>
          <a:sy n="97" d="100"/>
        </p:scale>
        <p:origin x="1884" y="78"/>
      </p:cViewPr>
      <p:guideLst>
        <p:guide orient="horz" pos="2160"/>
        <p:guide pos="2880"/>
      </p:guideLst>
    </p:cSldViewPr>
  </p:slideViewPr>
  <p:outlineViewPr>
    <p:cViewPr>
      <p:scale>
        <a:sx n="33" d="100"/>
        <a:sy n="33" d="100"/>
      </p:scale>
      <p:origin x="0" y="-318"/>
    </p:cViewPr>
  </p:outlineViewPr>
  <p:notesTextViewPr>
    <p:cViewPr>
      <p:scale>
        <a:sx n="150" d="100"/>
        <a:sy n="150" d="100"/>
      </p:scale>
      <p:origin x="0" y="0"/>
    </p:cViewPr>
  </p:notesTextViewPr>
  <p:sorterViewPr>
    <p:cViewPr>
      <p:scale>
        <a:sx n="200" d="100"/>
        <a:sy n="200" d="100"/>
      </p:scale>
      <p:origin x="0" y="-440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zh-CN"/>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zh-CN"/>
          </a:p>
        </p:txBody>
      </p:sp>
      <p:sp>
        <p:nvSpPr>
          <p:cNvPr id="70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zh-CN"/>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FA21340-DBF0-4FAC-9DE2-FD6DB24B56C8}"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Goal: Maintain training accuracy but hamper generalization</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a:t>
            </a:fld>
            <a:endParaRPr lang="en-US" altLang="zh-CN"/>
          </a:p>
        </p:txBody>
      </p:sp>
    </p:spTree>
    <p:extLst>
      <p:ext uri="{BB962C8B-B14F-4D97-AF65-F5344CB8AC3E}">
        <p14:creationId xmlns:p14="http://schemas.microsoft.com/office/powerpoint/2010/main" val="1935101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Or, maximize the target class logit and minimize all the other logits:  to minimize the logit </a:t>
                </a:r>
                <a14:m>
                  <m:oMath xmlns:m="http://schemas.openxmlformats.org/officeDocument/2006/math">
                    <m:sSub>
                      <m:sSubPr>
                        <m:ctrlPr>
                          <a:rPr lang="en-US" i="1">
                            <a:latin typeface="Cambria Math" panose="02040503050406030204" pitchFamily="18" charset="0"/>
                          </a:rPr>
                        </m:ctrlPr>
                      </m:sSub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𝜃</m:t>
                                </m:r>
                              </m:sub>
                            </m:sSub>
                            <m:d>
                              <m:dPr>
                                <m:ctrlPr>
                                  <a:rPr lang="en-US" i="1">
                                    <a:latin typeface="Cambria Math" panose="02040503050406030204" pitchFamily="18" charset="0"/>
                                  </a:rPr>
                                </m:ctrlPr>
                              </m:dPr>
                              <m:e>
                                <m:r>
                                  <a:rPr lang="en-US" i="1">
                                    <a:latin typeface="Cambria Math" panose="02040503050406030204" pitchFamily="18" charset="0"/>
                                  </a:rPr>
                                  <m:t>𝑥</m:t>
                                </m:r>
                              </m:e>
                            </m:d>
                          </m:e>
                        </m:d>
                      </m:e>
                      <m:sub>
                        <m:r>
                          <a:rPr lang="en-US" i="1">
                            <a:latin typeface="Cambria Math" panose="02040503050406030204" pitchFamily="18" charset="0"/>
                          </a:rPr>
                          <m:t>𝑦</m:t>
                        </m:r>
                        <m:r>
                          <a:rPr lang="en-US" b="0" i="1" smtClean="0">
                            <a:latin typeface="Cambria Math" panose="02040503050406030204" pitchFamily="18" charset="0"/>
                          </a:rPr>
                          <m:t>′</m:t>
                        </m:r>
                      </m:sub>
                    </m:sSub>
                  </m:oMath>
                </a14:m>
                <a:r>
                  <a:rPr lang="en-US" dirty="0"/>
                  <a:t> of all correct class </a:t>
                </a:r>
                <a14:m>
                  <m:oMath xmlns:m="http://schemas.openxmlformats.org/officeDocument/2006/math">
                    <m:r>
                      <a:rPr lang="en-US" i="1">
                        <a:latin typeface="Cambria Math" panose="02040503050406030204" pitchFamily="18" charset="0"/>
                      </a:rPr>
                      <m:t>𝑦</m:t>
                    </m:r>
                  </m:oMath>
                </a14:m>
                <a:r>
                  <a:rPr lang="en-US" dirty="0"/>
                  <a:t>, and maximize the logit </a:t>
                </a:r>
                <a14:m>
                  <m:oMath xmlns:m="http://schemas.openxmlformats.org/officeDocument/2006/math">
                    <m:sSub>
                      <m:sSubPr>
                        <m:ctrlPr>
                          <a:rPr lang="en-US" i="1">
                            <a:latin typeface="Cambria Math" panose="02040503050406030204" pitchFamily="18" charset="0"/>
                          </a:rPr>
                        </m:ctrlPr>
                      </m:sSub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𝜃</m:t>
                                </m:r>
                              </m:sub>
                            </m:sSub>
                            <m:d>
                              <m:dPr>
                                <m:ctrlPr>
                                  <a:rPr lang="en-US" i="1">
                                    <a:latin typeface="Cambria Math" panose="02040503050406030204" pitchFamily="18" charset="0"/>
                                  </a:rPr>
                                </m:ctrlPr>
                              </m:dPr>
                              <m:e>
                                <m:r>
                                  <a:rPr lang="en-US" i="1">
                                    <a:latin typeface="Cambria Math" panose="02040503050406030204" pitchFamily="18" charset="0"/>
                                  </a:rPr>
                                  <m:t>𝑥</m:t>
                                </m:r>
                              </m:e>
                            </m:d>
                          </m:e>
                        </m:d>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𝑡𝑎𝑟𝑔</m:t>
                            </m:r>
                          </m:sub>
                        </m:sSub>
                      </m:sub>
                    </m:sSub>
                  </m:oMath>
                </a14:m>
                <a:r>
                  <a:rPr lang="en-US" dirty="0"/>
                  <a:t> of all the target class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𝑡𝑎𝑟𝑔</m:t>
                        </m:r>
                      </m:sub>
                    </m:sSub>
                  </m:oMath>
                </a14:m>
                <a:r>
                  <a:rPr lang="en-US" dirty="0"/>
                  <a:t>:</a:t>
                </a:r>
              </a:p>
              <a:p>
                <a:r>
                  <a:rPr lang="en-US" dirty="0"/>
                  <a:t> maximize the logit of target class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𝑡𝑎𝑟𝑔</m:t>
                        </m:r>
                      </m:sub>
                    </m:sSub>
                    <m:r>
                      <a:rPr lang="en-US" i="1">
                        <a:latin typeface="Cambria Math" panose="02040503050406030204" pitchFamily="18" charset="0"/>
                      </a:rPr>
                      <m:t> </m:t>
                    </m:r>
                  </m:oMath>
                </a14:m>
                <a:r>
                  <a:rPr lang="en-US" dirty="0"/>
                  <a:t>and minimize logits of all the other labels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oMath>
                </a14:m>
                <a:endParaRPr lang="en-SE" dirty="0"/>
              </a:p>
              <a:p>
                <a:endParaRPr lang="en-US" dirty="0"/>
              </a:p>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𝛿</m:t>
                                  </m:r>
                                </m:e>
                              </m:d>
                              <m:r>
                                <a:rPr lang="en-US" i="1">
                                  <a:latin typeface="Cambria Math" panose="02040503050406030204" pitchFamily="18" charset="0"/>
                                </a:rPr>
                                <m:t>≤</m:t>
                              </m:r>
                              <m:r>
                                <a:rPr lang="en-US" i="1">
                                  <a:latin typeface="Cambria Math" panose="02040503050406030204" pitchFamily="18" charset="0"/>
                                </a:rPr>
                                <m:t>𝜖</m:t>
                              </m:r>
                            </m:lim>
                          </m:limLow>
                          <m:r>
                            <a:rPr lang="en-US" b="0" i="1" smtClean="0">
                              <a:latin typeface="Cambria Math" panose="02040503050406030204" pitchFamily="18" charset="0"/>
                            </a:rPr>
                            <m:t> </m:t>
                          </m:r>
                        </m:fName>
                        <m:e>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𝜃</m:t>
                              </m:r>
                            </m:sub>
                          </m:sSub>
                          <m:sSub>
                            <m:sSubPr>
                              <m:ctrlPr>
                                <a:rPr lang="en-US" b="0" i="1" smtClean="0">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𝛿</m:t>
                                  </m:r>
                                </m:e>
                              </m:d>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𝑡𝑎𝑟𝑔</m:t>
                                  </m:r>
                                </m:sub>
                              </m:sSub>
                            </m:sub>
                          </m:sSub>
                          <m:r>
                            <a:rPr lang="en-US" i="1">
                              <a:latin typeface="Cambria Math" panose="02040503050406030204" pitchFamily="18" charset="0"/>
                            </a:rPr>
                            <m:t>−</m:t>
                          </m:r>
                          <m:nary>
                            <m:naryPr>
                              <m:chr m:val="∑"/>
                              <m:supHide m:val="on"/>
                              <m:ctrlPr>
                                <a:rPr lang="en-US" b="0" i="1" smtClean="0">
                                  <a:latin typeface="Cambria Math" panose="02040503050406030204" pitchFamily="18" charset="0"/>
                                </a:rPr>
                              </m:ctrlPr>
                            </m:naryPr>
                            <m:sub>
                              <m:sSup>
                                <m:sSupPr>
                                  <m:ctrlPr>
                                    <a:rPr lang="en-US" b="0" i="1" smtClean="0">
                                      <a:latin typeface="Cambria Math" panose="02040503050406030204" pitchFamily="18" charset="0"/>
                                    </a:rPr>
                                  </m:ctrlPr>
                                </m:sSupPr>
                                <m:e>
                                  <m:r>
                                    <a:rPr lang="en-US" b="0" i="1" smtClean="0">
                                      <a:latin typeface="Cambria Math" panose="02040503050406030204" pitchFamily="18" charset="0"/>
                                    </a:rPr>
                                    <m:t>𝑦</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_</m:t>
                              </m:r>
                              <m:r>
                                <a:rPr lang="en-US" b="0" i="1" smtClean="0">
                                  <a:latin typeface="Cambria Math" panose="02040503050406030204" pitchFamily="18" charset="0"/>
                                </a:rPr>
                                <m:t>𝑡𝑎𝑟𝑔</m:t>
                              </m:r>
                            </m:sub>
                            <m:sup/>
                            <m:e>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𝜃</m:t>
                                  </m:r>
                                </m:sub>
                              </m:sSub>
                              <m:sSub>
                                <m:sSubPr>
                                  <m:ctrlPr>
                                    <a:rPr lang="en-US" i="1">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𝛿</m:t>
                                      </m:r>
                                    </m:e>
                                  </m:d>
                                </m:e>
                                <m:sub>
                                  <m:r>
                                    <a:rPr lang="en-US" i="1">
                                      <a:latin typeface="Cambria Math" panose="02040503050406030204" pitchFamily="18" charset="0"/>
                                    </a:rPr>
                                    <m:t>𝑦</m:t>
                                  </m:r>
                                  <m:r>
                                    <a:rPr lang="en-US" i="1">
                                      <a:latin typeface="Cambria Math" panose="02040503050406030204" pitchFamily="18" charset="0"/>
                                    </a:rPr>
                                    <m:t>′</m:t>
                                  </m:r>
                                </m:sub>
                              </m:sSub>
                            </m:e>
                          </m:nary>
                          <m:r>
                            <a:rPr lang="en-US" b="0" i="1" smtClean="0">
                              <a:latin typeface="Cambria Math" panose="02040503050406030204" pitchFamily="18" charset="0"/>
                            </a:rPr>
                            <m:t>)</m:t>
                          </m:r>
                        </m:e>
                      </m:func>
                    </m:oMath>
                  </m:oMathPara>
                </a14:m>
                <a:endParaRPr lang="en-SE" dirty="0"/>
              </a:p>
              <a:p>
                <a:endParaRPr lang="en-SE" dirty="0"/>
              </a:p>
            </p:txBody>
          </p:sp>
        </mc:Choice>
        <mc:Fallback xmlns="">
          <p:sp>
            <p:nvSpPr>
              <p:cNvPr id="3" name="Notes Placeholder 2"/>
              <p:cNvSpPr>
                <a:spLocks noGrp="1"/>
              </p:cNvSpPr>
              <p:nvPr>
                <p:ph type="body" idx="1"/>
              </p:nvPr>
            </p:nvSpPr>
            <p:spPr/>
            <p:txBody>
              <a:bodyPr/>
              <a:lstStyle/>
              <a:p>
                <a:r>
                  <a:rPr lang="en-US" b="0" i="0">
                    <a:latin typeface="Cambria Math" panose="02040503050406030204" pitchFamily="18" charset="0"/>
                  </a:rPr>
                  <a:t>〖max┬(‖𝛿‖</a:t>
                </a:r>
                <a:r>
                  <a:rPr lang="en-US" i="0">
                    <a:latin typeface="Cambria Math" panose="02040503050406030204" pitchFamily="18" charset="0"/>
                  </a:rPr>
                  <a:t>≤𝜖</a:t>
                </a:r>
                <a:r>
                  <a:rPr lang="en-US" b="0" i="0">
                    <a:latin typeface="Cambria Math" panose="02040503050406030204" pitchFamily="18" charset="0"/>
                  </a:rPr>
                  <a:t>)  〗⁡〖(</a:t>
                </a:r>
                <a:r>
                  <a:rPr lang="en-US" i="0">
                    <a:latin typeface="Cambria Math" panose="02040503050406030204" pitchFamily="18" charset="0"/>
                  </a:rPr>
                  <a:t>ℎ_𝜃</a:t>
                </a:r>
                <a:r>
                  <a:rPr lang="en-US" b="0" i="0">
                    <a:latin typeface="Cambria Math" panose="02040503050406030204" pitchFamily="18" charset="0"/>
                  </a:rPr>
                  <a:t> (</a:t>
                </a:r>
                <a:r>
                  <a:rPr lang="en-US" i="0">
                    <a:latin typeface="Cambria Math" panose="02040503050406030204" pitchFamily="18" charset="0"/>
                  </a:rPr>
                  <a:t>𝑥+𝛿)</a:t>
                </a:r>
                <a:r>
                  <a:rPr lang="en-US" b="0" i="0">
                    <a:latin typeface="Cambria Math" panose="02040503050406030204" pitchFamily="18" charset="0"/>
                  </a:rPr>
                  <a:t>_(𝑦_𝑡𝑎𝑟𝑔 )</a:t>
                </a:r>
                <a:r>
                  <a:rPr lang="en-US" i="0">
                    <a:latin typeface="Cambria Math" panose="02040503050406030204" pitchFamily="18" charset="0"/>
                  </a:rPr>
                  <a:t>−ℎ_𝜃 (𝑥+𝛿)_</a:t>
                </a:r>
                <a:r>
                  <a:rPr lang="en-US" b="0" i="0">
                    <a:latin typeface="Cambria Math" panose="02040503050406030204" pitchFamily="18" charset="0"/>
                  </a:rPr>
                  <a:t>𝑦)〗</a:t>
                </a:r>
                <a:endParaRPr lang="en-US" b="0" dirty="0"/>
              </a:p>
              <a:p>
                <a:r>
                  <a:rPr lang="en-US" dirty="0"/>
                  <a:t>Or, maximize the target class logit and minimize all the other logits: </a:t>
                </a:r>
              </a:p>
              <a:p>
                <a:r>
                  <a:rPr lang="en-US" b="0" i="0">
                    <a:latin typeface="Cambria Math" panose="02040503050406030204" pitchFamily="18" charset="0"/>
                  </a:rPr>
                  <a:t>〖max┬(‖𝛿‖</a:t>
                </a:r>
                <a:r>
                  <a:rPr lang="en-US" i="0">
                    <a:latin typeface="Cambria Math" panose="02040503050406030204" pitchFamily="18" charset="0"/>
                  </a:rPr>
                  <a:t>≤𝜖</a:t>
                </a:r>
                <a:r>
                  <a:rPr lang="en-US" b="0" i="0">
                    <a:latin typeface="Cambria Math" panose="02040503050406030204" pitchFamily="18" charset="0"/>
                  </a:rPr>
                  <a:t>)  〗⁡〖(</a:t>
                </a:r>
                <a:r>
                  <a:rPr lang="en-US" i="0">
                    <a:latin typeface="Cambria Math" panose="02040503050406030204" pitchFamily="18" charset="0"/>
                  </a:rPr>
                  <a:t>ℎ_𝜃</a:t>
                </a:r>
                <a:r>
                  <a:rPr lang="en-US" b="0" i="0">
                    <a:latin typeface="Cambria Math" panose="02040503050406030204" pitchFamily="18" charset="0"/>
                  </a:rPr>
                  <a:t> (</a:t>
                </a:r>
                <a:r>
                  <a:rPr lang="en-US" i="0">
                    <a:latin typeface="Cambria Math" panose="02040503050406030204" pitchFamily="18" charset="0"/>
                  </a:rPr>
                  <a:t>𝑥+𝛿)</a:t>
                </a:r>
                <a:r>
                  <a:rPr lang="en-US" b="0" i="0">
                    <a:latin typeface="Cambria Math" panose="02040503050406030204" pitchFamily="18" charset="0"/>
                  </a:rPr>
                  <a:t>_(𝑦_𝑡𝑎𝑟𝑔 )</a:t>
                </a:r>
                <a:r>
                  <a:rPr lang="en-US" i="0">
                    <a:latin typeface="Cambria Math" panose="02040503050406030204" pitchFamily="18" charset="0"/>
                  </a:rPr>
                  <a:t>−</a:t>
                </a:r>
                <a:r>
                  <a:rPr lang="en-US" b="0" i="0">
                    <a:latin typeface="Cambria Math" panose="02040503050406030204" pitchFamily="18" charset="0"/>
                  </a:rPr>
                  <a:t>∑_(𝑦^′≠𝑦_𝑡𝑎𝑟𝑔)▒〖</a:t>
                </a:r>
                <a:r>
                  <a:rPr lang="en-US" i="0">
                    <a:latin typeface="Cambria Math" panose="02040503050406030204" pitchFamily="18" charset="0"/>
                  </a:rPr>
                  <a:t>ℎ_𝜃 (𝑥+𝛿)_𝑦′ </a:t>
                </a:r>
                <a:r>
                  <a:rPr lang="en-US" b="0" i="0">
                    <a:latin typeface="Cambria Math" panose="02040503050406030204" pitchFamily="18" charset="0"/>
                  </a:rPr>
                  <a:t>〗)〗</a:t>
                </a:r>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29</a:t>
            </a:fld>
            <a:endParaRPr lang="en-US" altLang="zh-CN"/>
          </a:p>
        </p:txBody>
      </p:sp>
    </p:spTree>
    <p:extLst>
      <p:ext uri="{BB962C8B-B14F-4D97-AF65-F5344CB8AC3E}">
        <p14:creationId xmlns:p14="http://schemas.microsoft.com/office/powerpoint/2010/main" val="657053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https://en.wikipedia.org/wiki/Lagrange_multiplier</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32</a:t>
            </a:fld>
            <a:endParaRPr lang="en-US" altLang="zh-CN"/>
          </a:p>
        </p:txBody>
      </p:sp>
    </p:spTree>
    <p:extLst>
      <p:ext uri="{BB962C8B-B14F-4D97-AF65-F5344CB8AC3E}">
        <p14:creationId xmlns:p14="http://schemas.microsoft.com/office/powerpoint/2010/main" val="1679644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https://www.youtube.com/watch?v=0VfBGWnFNuw&amp;t=421s  Bo Li – Secure Learning in Adversarial Autonomous Driving Environments</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33</a:t>
            </a:fld>
            <a:endParaRPr lang="en-US" altLang="zh-CN"/>
          </a:p>
        </p:txBody>
      </p:sp>
    </p:spTree>
    <p:extLst>
      <p:ext uri="{BB962C8B-B14F-4D97-AF65-F5344CB8AC3E}">
        <p14:creationId xmlns:p14="http://schemas.microsoft.com/office/powerpoint/2010/main" val="2090056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Goal: generate a single printable image physically pasted on a  roadside billboard to fool the AD camera</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38</a:t>
            </a:fld>
            <a:endParaRPr lang="en-US" altLang="zh-CN"/>
          </a:p>
        </p:txBody>
      </p:sp>
    </p:spTree>
    <p:extLst>
      <p:ext uri="{BB962C8B-B14F-4D97-AF65-F5344CB8AC3E}">
        <p14:creationId xmlns:p14="http://schemas.microsoft.com/office/powerpoint/2010/main" val="3977034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investigate a new perceptual challenge that causes the ADASs and autopilots of semi/fully autonomous to consider depthless objects (phantoms) as real. We show how attackers can exploit this perceptual challenge to apply phantom attacks and change the abovementioned balance, without the need to physically approach the attack scene, by projecting a phantom via a drone equipped with a portable projector or by presenting a phantom on a hacked digital billboard that faces the Internet and is located near roads. We show that the car industry has not considered this type of attack by demonstrating the attack on today’s most advanced ADAS and autopilot technologies: Mobileye 630 PRO and the Tesla Model X, HW 2.5; our experiments show that when presented with various phantoms, a car’s ADAS or autopilot considers the phantoms as real objects, causing these systems to trigger the brakes, steer into the lane of oncoming traffic, and issue notifications about fake road signs. In order to mitigate this attack, we present a model that analyzes a detected object’s context, surface, and reflected light, which is capable of detecting phantoms with 0.99 AUC. ”</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40</a:t>
            </a:fld>
            <a:endParaRPr lang="en-US" altLang="zh-CN"/>
          </a:p>
        </p:txBody>
      </p:sp>
    </p:spTree>
    <p:extLst>
      <p:ext uri="{BB962C8B-B14F-4D97-AF65-F5344CB8AC3E}">
        <p14:creationId xmlns:p14="http://schemas.microsoft.com/office/powerpoint/2010/main" val="3292308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Zd+1 is fully determined by </a:t>
                </a:r>
                <a:r>
                  <a:rPr lang="en-US" dirty="0" err="1"/>
                  <a:t>zd</a:t>
                </a:r>
                <a:r>
                  <a:rPr lang="en-US" dirty="0"/>
                  <a:t>, so why it is an optimization var? Note that there is no SoftMax operator applied to the logits at the last linear layer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r>
                          <a:rPr lang="en-US" i="1">
                            <a:latin typeface="Cambria Math" panose="02040503050406030204" pitchFamily="18" charset="0"/>
                          </a:rPr>
                          <m:t>+1</m:t>
                        </m:r>
                      </m:sub>
                    </m:sSub>
                  </m:oMath>
                </a14:m>
                <a:r>
                  <a:rPr lang="en-US" dirty="0"/>
                  <a:t>. Since SoftMax is a monotonically increasing function, removing it does not affect optimization result</a:t>
                </a:r>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Zd+1 is fully determined by </a:t>
                </a:r>
                <a:r>
                  <a:rPr lang="en-US" dirty="0" err="1"/>
                  <a:t>zd</a:t>
                </a:r>
                <a:r>
                  <a:rPr lang="en-US" dirty="0"/>
                  <a:t>, so why it is an optimization var? Note that there is no SoftMax operator applied to the logits at the last linear layer </a:t>
                </a:r>
                <a:r>
                  <a:rPr lang="en-US" i="0">
                    <a:latin typeface="Cambria Math" panose="02040503050406030204" pitchFamily="18" charset="0"/>
                  </a:rPr>
                  <a:t>𝑧_(𝑑+1)</a:t>
                </a:r>
                <a:r>
                  <a:rPr lang="en-US" dirty="0"/>
                  <a:t>. Since SoftMax is a monotonically increasing function, removing it does not affect optimization result</a:t>
                </a:r>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45</a:t>
            </a:fld>
            <a:endParaRPr lang="en-US" altLang="zh-CN"/>
          </a:p>
        </p:txBody>
      </p:sp>
    </p:spTree>
    <p:extLst>
      <p:ext uri="{BB962C8B-B14F-4D97-AF65-F5344CB8AC3E}">
        <p14:creationId xmlns:p14="http://schemas.microsoft.com/office/powerpoint/2010/main" val="951026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Let’s consider a single entry </a:t>
                </a:r>
                <a14:m>
                  <m:oMath xmlns:m="http://schemas.openxmlformats.org/officeDocument/2006/math">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r>
                              <a:rPr lang="en-US" i="1">
                                <a:latin typeface="Cambria Math" panose="02040503050406030204" pitchFamily="18" charset="0"/>
                              </a:rPr>
                              <m:t>𝑊𝑧</m:t>
                            </m:r>
                            <m:r>
                              <a:rPr lang="en-US" i="1">
                                <a:latin typeface="Cambria Math" panose="02040503050406030204" pitchFamily="18" charset="0"/>
                              </a:rPr>
                              <m:t>+</m:t>
                            </m:r>
                            <m:r>
                              <a:rPr lang="en-US" i="1">
                                <a:latin typeface="Cambria Math" panose="02040503050406030204" pitchFamily="18" charset="0"/>
                              </a:rPr>
                              <m:t>𝑏</m:t>
                            </m:r>
                          </m:e>
                        </m:d>
                      </m:e>
                      <m:sub>
                        <m:r>
                          <a:rPr lang="en-US" b="0" i="1" smtClean="0">
                            <a:latin typeface="Cambria Math" panose="02040503050406030204" pitchFamily="18" charset="0"/>
                          </a:rPr>
                          <m:t>𝑖</m:t>
                        </m:r>
                      </m:sub>
                    </m:sSub>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𝑗</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𝑖𝑗</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𝑖</m:t>
                            </m:r>
                          </m:sub>
                        </m:sSub>
                      </m:e>
                    </m:nary>
                  </m:oMath>
                </a14:m>
                <a:endParaRPr lang="en-SE" dirty="0"/>
              </a:p>
            </p:txBody>
          </p:sp>
        </mc:Choice>
        <mc:Fallback xmlns="">
          <p:sp>
            <p:nvSpPr>
              <p:cNvPr id="3" name="Notes Placeholder 2"/>
              <p:cNvSpPr>
                <a:spLocks noGrp="1"/>
              </p:cNvSpPr>
              <p:nvPr>
                <p:ph type="body" idx="1"/>
              </p:nvPr>
            </p:nvSpPr>
            <p:spPr/>
            <p:txBody>
              <a:bodyPr/>
              <a:lstStyle/>
              <a:p>
                <a:r>
                  <a:rPr lang="en-US" dirty="0"/>
                  <a:t>Let’s consider a single entry </a:t>
                </a:r>
                <a:r>
                  <a:rPr lang="en-US" b="0" i="0">
                    <a:latin typeface="Cambria Math" panose="02040503050406030204" pitchFamily="18" charset="0"/>
                  </a:rPr>
                  <a:t>(</a:t>
                </a:r>
                <a:r>
                  <a:rPr lang="en-US" i="0">
                    <a:latin typeface="Cambria Math" panose="02040503050406030204" pitchFamily="18" charset="0"/>
                  </a:rPr>
                  <a:t>𝑊𝑧+𝑏)</a:t>
                </a:r>
                <a:r>
                  <a:rPr lang="en-US" b="0" i="0">
                    <a:latin typeface="Cambria Math" panose="02040503050406030204" pitchFamily="18" charset="0"/>
                  </a:rPr>
                  <a:t>_𝑖=∑_𝑗▒〖𝑤_𝑖𝑗 𝑧_𝑗+𝑏_𝑖 〗</a:t>
                </a:r>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48</a:t>
            </a:fld>
            <a:endParaRPr lang="en-US" altLang="zh-CN"/>
          </a:p>
        </p:txBody>
      </p:sp>
    </p:spTree>
    <p:extLst>
      <p:ext uri="{BB962C8B-B14F-4D97-AF65-F5344CB8AC3E}">
        <p14:creationId xmlns:p14="http://schemas.microsoft.com/office/powerpoint/2010/main" val="654396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50</a:t>
            </a:fld>
            <a:endParaRPr lang="en-US" altLang="zh-CN"/>
          </a:p>
        </p:txBody>
      </p:sp>
    </p:spTree>
    <p:extLst>
      <p:ext uri="{BB962C8B-B14F-4D97-AF65-F5344CB8AC3E}">
        <p14:creationId xmlns:p14="http://schemas.microsoft.com/office/powerpoint/2010/main" val="1781871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i="1">
                                    <a:latin typeface="Cambria Math" panose="02040503050406030204" pitchFamily="18" charset="0"/>
                                  </a:rPr>
                                  <m:t>𝑑</m:t>
                                </m:r>
                              </m:sub>
                            </m:sSub>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r>
                                  <a:rPr lang="en-US" b="0" i="1" smtClean="0">
                                    <a:latin typeface="Cambria Math" panose="02040503050406030204" pitchFamily="18" charset="0"/>
                                  </a:rPr>
                                  <m:t>+1</m:t>
                                </m:r>
                              </m:sub>
                            </m:sSub>
                          </m:lim>
                        </m:limLow>
                      </m:fName>
                      <m:e>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𝑇</m:t>
                            </m:r>
                          </m:sup>
                        </m:sSup>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r>
                              <a:rPr lang="en-US" i="1">
                                <a:latin typeface="Cambria Math" panose="02040503050406030204" pitchFamily="18" charset="0"/>
                              </a:rPr>
                              <m:t>+1</m:t>
                            </m:r>
                          </m:sub>
                        </m:sSub>
                      </m:e>
                    </m:func>
                  </m:oMath>
                </a14:m>
                <a:r>
                  <a:rPr lang="en-US" dirty="0"/>
                  <a:t> </a:t>
                </a:r>
                <a:r>
                  <a:rPr lang="en-US" dirty="0" err="1"/>
                  <a:t>s.t.</a:t>
                </a:r>
                <a:r>
                  <a:rPr lang="en-US" dirty="0"/>
                  <a:t> (note the optimization variables only include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i="1">
                            <a:latin typeface="Cambria Math" panose="02040503050406030204" pitchFamily="18" charset="0"/>
                          </a:rPr>
                          <m:t>𝑑</m:t>
                        </m:r>
                      </m:sub>
                    </m:sSub>
                  </m:oMath>
                </a14:m>
                <a:r>
                  <a:rPr lang="en-US" dirty="0"/>
                  <a:t>, instead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1:</m:t>
                        </m:r>
                        <m:r>
                          <a:rPr lang="en-US" i="1">
                            <a:latin typeface="Cambria Math" panose="02040503050406030204" pitchFamily="18" charset="0"/>
                          </a:rPr>
                          <m:t>𝑑</m:t>
                        </m:r>
                        <m:r>
                          <a:rPr lang="en-US" i="1">
                            <a:latin typeface="Cambria Math" panose="02040503050406030204" pitchFamily="18" charset="0"/>
                          </a:rPr>
                          <m:t>+1</m:t>
                        </m:r>
                      </m:sub>
                    </m:sSub>
                  </m:oMath>
                </a14:m>
                <a:r>
                  <a:rPr lang="en-US" dirty="0"/>
                  <a:t>)</a:t>
                </a:r>
              </a:p>
              <a:p>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𝑑</m:t>
                          </m:r>
                        </m:sub>
                      </m:sSub>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𝑑</m:t>
                          </m:r>
                        </m:sub>
                      </m:sSub>
                    </m:oMath>
                  </m:oMathPara>
                </a14:m>
                <a:endParaRPr lang="en-SE"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sub>
                      </m:sSub>
                      <m:r>
                        <a:rPr lang="en-US" b="0" i="1" smtClean="0">
                          <a:latin typeface="Cambria Math" panose="02040503050406030204" pitchFamily="18" charset="0"/>
                        </a:rPr>
                        <m:t>≤</m:t>
                      </m:r>
                      <m:r>
                        <a:rPr lang="en-US" b="0" i="1" smtClean="0">
                          <a:latin typeface="Cambria Math" panose="02040503050406030204" pitchFamily="18" charset="0"/>
                        </a:rPr>
                        <m:t>𝑢</m:t>
                      </m:r>
                    </m:oMath>
                  </m:oMathPara>
                </a14:m>
                <a:endParaRPr lang="en-US" dirty="0"/>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a:latin typeface="Cambria Math" panose="02040503050406030204" pitchFamily="18" charset="0"/>
                  </a:rPr>
                  <a:t>min┬(𝑧_</a:t>
                </a:r>
                <a:r>
                  <a:rPr lang="en-US" i="0">
                    <a:latin typeface="Cambria Math" panose="02040503050406030204" pitchFamily="18" charset="0"/>
                  </a:rPr>
                  <a:t>𝑑</a:t>
                </a:r>
                <a:r>
                  <a:rPr lang="en-US" b="0" i="0">
                    <a:latin typeface="Cambria Math" panose="02040503050406030204" pitchFamily="18" charset="0"/>
                  </a:rPr>
                  <a:t>,   </a:t>
                </a:r>
                <a:r>
                  <a:rPr lang="en-US" i="0">
                    <a:latin typeface="Cambria Math" panose="02040503050406030204" pitchFamily="18" charset="0"/>
                  </a:rPr>
                  <a:t>𝑧_(𝑑</a:t>
                </a:r>
                <a:r>
                  <a:rPr lang="en-US" b="0" i="0">
                    <a:latin typeface="Cambria Math" panose="02040503050406030204" pitchFamily="18" charset="0"/>
                  </a:rPr>
                  <a:t>+1) )⁡〖𝑐^𝑇 </a:t>
                </a:r>
                <a:r>
                  <a:rPr lang="en-US" i="0">
                    <a:latin typeface="Cambria Math" panose="02040503050406030204" pitchFamily="18" charset="0"/>
                  </a:rPr>
                  <a:t>𝑧_(𝑑+1) </a:t>
                </a:r>
                <a:r>
                  <a:rPr lang="en-US" b="0" i="0">
                    <a:latin typeface="Cambria Math" panose="02040503050406030204" pitchFamily="18" charset="0"/>
                  </a:rPr>
                  <a:t>〗</a:t>
                </a:r>
                <a:r>
                  <a:rPr lang="en-US" dirty="0"/>
                  <a:t> </a:t>
                </a:r>
                <a:r>
                  <a:rPr lang="en-US" dirty="0" err="1"/>
                  <a:t>s.t.</a:t>
                </a:r>
                <a:r>
                  <a:rPr lang="en-US" dirty="0"/>
                  <a:t> (note the optimization variables only include </a:t>
                </a:r>
                <a:r>
                  <a:rPr lang="en-US" b="0" i="0">
                    <a:latin typeface="Cambria Math" panose="02040503050406030204" pitchFamily="18" charset="0"/>
                  </a:rPr>
                  <a:t>𝑧_</a:t>
                </a:r>
                <a:r>
                  <a:rPr lang="en-US" i="0">
                    <a:latin typeface="Cambria Math" panose="02040503050406030204" pitchFamily="18" charset="0"/>
                  </a:rPr>
                  <a:t>𝑑</a:t>
                </a:r>
                <a:r>
                  <a:rPr lang="en-US" dirty="0"/>
                  <a:t>, instead of </a:t>
                </a:r>
                <a:r>
                  <a:rPr lang="en-US" i="0">
                    <a:latin typeface="Cambria Math" panose="02040503050406030204" pitchFamily="18" charset="0"/>
                  </a:rPr>
                  <a:t>𝑧_(1:𝑑+1)</a:t>
                </a:r>
                <a:r>
                  <a:rPr lang="en-US" dirty="0"/>
                  <a:t>)</a:t>
                </a:r>
              </a:p>
              <a:p>
                <a:endParaRPr lang="en-US" dirty="0"/>
              </a:p>
              <a:p>
                <a:r>
                  <a:rPr lang="en-US" i="0">
                    <a:latin typeface="Cambria Math" panose="02040503050406030204" pitchFamily="18" charset="0"/>
                  </a:rPr>
                  <a:t>𝑧_(𝑑+1)=𝑊_𝑑 𝑧_𝑑+𝑏_𝑑</a:t>
                </a:r>
                <a:endParaRPr lang="en-SE" dirty="0"/>
              </a:p>
              <a:p>
                <a:r>
                  <a:rPr lang="en-US" b="0" i="0">
                    <a:latin typeface="Cambria Math" panose="02040503050406030204" pitchFamily="18" charset="0"/>
                  </a:rPr>
                  <a:t>𝑙≤</a:t>
                </a:r>
                <a:r>
                  <a:rPr lang="en-US" i="0">
                    <a:latin typeface="Cambria Math" panose="02040503050406030204" pitchFamily="18" charset="0"/>
                  </a:rPr>
                  <a:t>𝑧_𝑑</a:t>
                </a:r>
                <a:r>
                  <a:rPr lang="en-US" b="0" i="0">
                    <a:latin typeface="Cambria Math" panose="02040503050406030204" pitchFamily="18" charset="0"/>
                  </a:rPr>
                  <a:t>≤𝑢</a:t>
                </a:r>
                <a:endParaRPr lang="en-US"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57</a:t>
            </a:fld>
            <a:endParaRPr lang="en-US" altLang="zh-CN"/>
          </a:p>
        </p:txBody>
      </p:sp>
    </p:spTree>
    <p:extLst>
      <p:ext uri="{BB962C8B-B14F-4D97-AF65-F5344CB8AC3E}">
        <p14:creationId xmlns:p14="http://schemas.microsoft.com/office/powerpoint/2010/main" val="3531099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59</a:t>
            </a:fld>
            <a:endParaRPr lang="en-US" altLang="zh-CN"/>
          </a:p>
        </p:txBody>
      </p:sp>
    </p:spTree>
    <p:extLst>
      <p:ext uri="{BB962C8B-B14F-4D97-AF65-F5344CB8AC3E}">
        <p14:creationId xmlns:p14="http://schemas.microsoft.com/office/powerpoint/2010/main" val="892340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https://math.stackexchange.com/questions/2966181/is-vert-x-vert-hm-omega-1-sobolev-norms-always-a-unit-ball-if-you-p</a:t>
            </a:r>
            <a:endParaRPr lang="en-SE" sz="1200"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14</a:t>
            </a:fld>
            <a:endParaRPr lang="en-US" altLang="zh-CN"/>
          </a:p>
        </p:txBody>
      </p:sp>
    </p:spTree>
    <p:extLst>
      <p:ext uri="{BB962C8B-B14F-4D97-AF65-F5344CB8AC3E}">
        <p14:creationId xmlns:p14="http://schemas.microsoft.com/office/powerpoint/2010/main" val="126114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Why would it not hold? XXX</a:t>
                </a:r>
              </a:p>
              <a:p>
                <a:r>
                  <a:rPr lang="en-US" dirty="0"/>
                  <a:t>We would like to solve it with gradient descent, but </a:t>
                </a:r>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𝜃</m:t>
                            </m:r>
                          </m:lim>
                        </m:limLow>
                      </m:fName>
                      <m:e>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𝑆</m:t>
                            </m:r>
                          </m:sub>
                          <m:sup/>
                          <m:e>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𝛿</m:t>
                                    </m:r>
                                    <m:r>
                                      <a:rPr lang="en-US" b="0" i="1" smtClean="0">
                                        <a:latin typeface="Cambria Math" panose="02040503050406030204" pitchFamily="18" charset="0"/>
                                      </a:rPr>
                                      <m:t>∈</m:t>
                                    </m:r>
                                    <m:r>
                                      <m:rPr>
                                        <m:sty m:val="p"/>
                                      </m:rPr>
                                      <a:rPr lang="en-US" b="0" i="0" smtClean="0">
                                        <a:latin typeface="Cambria Math" panose="02040503050406030204" pitchFamily="18" charset="0"/>
                                      </a:rPr>
                                      <m:t>Δ</m:t>
                                    </m:r>
                                  </m:lim>
                                </m:limLow>
                              </m:fName>
                              <m:e>
                                <m:r>
                                  <a:rPr lang="en-US" b="0" i="1" smtClean="0">
                                    <a:latin typeface="Cambria Math" panose="02040503050406030204" pitchFamily="18" charset="0"/>
                                  </a:rPr>
                                  <m:t>𝐿</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𝛿</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e>
                            </m:func>
                          </m:e>
                        </m:nary>
                      </m:e>
                    </m:func>
                  </m:oMath>
                </a14:m>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Gradient at maximizer = gradient of the max</a:t>
                </a:r>
              </a:p>
              <a:p>
                <a:endParaRPr lang="en-SE" dirty="0"/>
              </a:p>
            </p:txBody>
          </p:sp>
        </mc:Choice>
        <mc:Fallback xmlns="">
          <p:sp>
            <p:nvSpPr>
              <p:cNvPr id="3" name="Notes Placeholder 2"/>
              <p:cNvSpPr>
                <a:spLocks noGrp="1"/>
              </p:cNvSpPr>
              <p:nvPr>
                <p:ph type="body" idx="1"/>
              </p:nvPr>
            </p:nvSpPr>
            <p:spPr/>
            <p:txBody>
              <a:bodyPr/>
              <a:lstStyle/>
              <a:p>
                <a:r>
                  <a:rPr lang="en-US" b="0" i="0">
                    <a:latin typeface="Cambria Math" panose="02040503050406030204" pitchFamily="18" charset="0"/>
                  </a:rPr>
                  <a:t>min┬𝜃⁡∑_(𝑥,𝑦∈𝑆)▒max┬(𝛿∈Δ)⁡〖𝐿(𝑥+𝛿,𝑦;𝜃)〗 </a:t>
                </a:r>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61</a:t>
            </a:fld>
            <a:endParaRPr lang="en-US" altLang="zh-CN"/>
          </a:p>
        </p:txBody>
      </p:sp>
    </p:spTree>
    <p:extLst>
      <p:ext uri="{BB962C8B-B14F-4D97-AF65-F5344CB8AC3E}">
        <p14:creationId xmlns:p14="http://schemas.microsoft.com/office/powerpoint/2010/main" val="4202737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to also mix robust/standard</a:t>
            </a:r>
          </a:p>
          <a:p>
            <a:r>
              <a:rPr lang="en-US" dirty="0"/>
              <a:t>updates (not done in our case)</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62</a:t>
            </a:fld>
            <a:endParaRPr lang="en-US" altLang="zh-CN"/>
          </a:p>
        </p:txBody>
      </p:sp>
    </p:spTree>
    <p:extLst>
      <p:ext uri="{BB962C8B-B14F-4D97-AF65-F5344CB8AC3E}">
        <p14:creationId xmlns:p14="http://schemas.microsoft.com/office/powerpoint/2010/main" val="887068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dirty="0"/>
              <a:t>Specific </a:t>
            </a:r>
            <a:r>
              <a:rPr lang="en-US" altLang="zh-TW" sz="1200" dirty="0" err="1"/>
              <a:t>DirectionRandom</a:t>
            </a:r>
            <a:endParaRPr lang="zh-TW" altLang="en-US" sz="1200"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65</a:t>
            </a:fld>
            <a:endParaRPr lang="en-US" altLang="zh-CN"/>
          </a:p>
        </p:txBody>
      </p:sp>
    </p:spTree>
    <p:extLst>
      <p:ext uri="{BB962C8B-B14F-4D97-AF65-F5344CB8AC3E}">
        <p14:creationId xmlns:p14="http://schemas.microsoft.com/office/powerpoint/2010/main" val="3027767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the cost of reduced accuracy</a:t>
            </a:r>
          </a:p>
          <a:p>
            <a:pPr lvl="1"/>
            <a:r>
              <a:rPr lang="en-US" dirty="0"/>
              <a:t>A standard model may rely on non-robust features</a:t>
            </a:r>
          </a:p>
          <a:p>
            <a:pPr lvl="1"/>
            <a:r>
              <a:rPr lang="en-US" dirty="0"/>
              <a:t>An adv. robust model relies on robust features that are more semantically meaningful</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70</a:t>
            </a:fld>
            <a:endParaRPr lang="en-US" altLang="zh-CN"/>
          </a:p>
        </p:txBody>
      </p:sp>
    </p:spTree>
    <p:extLst>
      <p:ext uri="{BB962C8B-B14F-4D97-AF65-F5344CB8AC3E}">
        <p14:creationId xmlns:p14="http://schemas.microsoft.com/office/powerpoint/2010/main" val="1472540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a:p>
            <a:pPr lvl="1"/>
            <a:r>
              <a:rPr lang="en-US" dirty="0"/>
              <a:t>Adversarial input Image produced for robust models capture salient characteristics and</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71</a:t>
            </a:fld>
            <a:endParaRPr lang="en-US" altLang="zh-CN"/>
          </a:p>
        </p:txBody>
      </p:sp>
    </p:spTree>
    <p:extLst>
      <p:ext uri="{BB962C8B-B14F-4D97-AF65-F5344CB8AC3E}">
        <p14:creationId xmlns:p14="http://schemas.microsoft.com/office/powerpoint/2010/main" val="3310616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Visualizing large-ε adversarial examples for standard and robust (`2/`∞-adversarial training) models. We construct these examples by iteratively following the (negative) loss gradient while staying with `2-distance of ε from the original image. We observe that the images produced for robust models effectively capture salient data characteristics and appear similar to examples of a different class. (The value of ε is equal for all models and much larger than the one used for training.)</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72</a:t>
            </a:fld>
            <a:endParaRPr lang="en-US" altLang="zh-CN"/>
          </a:p>
        </p:txBody>
      </p:sp>
    </p:spTree>
    <p:extLst>
      <p:ext uri="{BB962C8B-B14F-4D97-AF65-F5344CB8AC3E}">
        <p14:creationId xmlns:p14="http://schemas.microsoft.com/office/powerpoint/2010/main" val="556196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Adaptive evaluation methodology + scaling up verification</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73</a:t>
            </a:fld>
            <a:endParaRPr lang="en-US" altLang="zh-CN"/>
          </a:p>
        </p:txBody>
      </p:sp>
    </p:spTree>
    <p:extLst>
      <p:ext uri="{BB962C8B-B14F-4D97-AF65-F5344CB8AC3E}">
        <p14:creationId xmlns:p14="http://schemas.microsoft.com/office/powerpoint/2010/main" val="3993951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16</a:t>
            </a:fld>
            <a:endParaRPr lang="en-US" altLang="zh-CN"/>
          </a:p>
        </p:txBody>
      </p:sp>
    </p:spTree>
    <p:extLst>
      <p:ext uri="{BB962C8B-B14F-4D97-AF65-F5344CB8AC3E}">
        <p14:creationId xmlns:p14="http://schemas.microsoft.com/office/powerpoint/2010/main" val="159991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find a lower bound on the optimization objective. Because (by definition) any feasible δ will give us a lower bound, this is equivalent to just “trying to empirically solve the optimization problem”, i.e., “find an adversarial example.” </a:t>
            </a:r>
          </a:p>
          <a:p>
            <a:r>
              <a:rPr lang="en-US" dirty="0"/>
              <a:t>We can attempt to solve the optimization problem exactly, e.g., by formulating it as a combinatorial optimization problem, and solve it exactly using techniques such as mixed Integer Linear Programming</a:t>
            </a:r>
          </a:p>
          <a:p>
            <a:r>
              <a:rPr lang="en-US" dirty="0"/>
              <a:t>We can also upper bound the optimization objective, similar to what we did with the multiclass linear case. </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17</a:t>
            </a:fld>
            <a:endParaRPr lang="en-US" altLang="zh-CN"/>
          </a:p>
        </p:txBody>
      </p:sp>
    </p:spTree>
    <p:extLst>
      <p:ext uri="{BB962C8B-B14F-4D97-AF65-F5344CB8AC3E}">
        <p14:creationId xmlns:p14="http://schemas.microsoft.com/office/powerpoint/2010/main" val="3535762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baseline="0" dirty="0">
                    <a:solidFill>
                      <a:schemeClr val="tx1"/>
                    </a:solidFill>
                    <a:latin typeface="CambriaMath"/>
                  </a:rPr>
                  <a:t>Lower left shows a gradient step followed by projection to the </a:t>
                </a:r>
                <a14:m>
                  <m:oMath xmlns:m="http://schemas.openxmlformats.org/officeDocument/2006/math">
                    <m:sSub>
                      <m:sSubPr>
                        <m:ctrlPr>
                          <a:rPr lang="en-US" b="0" i="1" u="none" strike="noStrike" baseline="0" smtClean="0">
                            <a:solidFill>
                              <a:schemeClr val="tx1"/>
                            </a:solidFill>
                            <a:latin typeface="Cambria Math" panose="02040503050406030204" pitchFamily="18" charset="0"/>
                          </a:rPr>
                        </m:ctrlPr>
                      </m:sSubPr>
                      <m:e>
                        <m:r>
                          <a:rPr lang="en-US" b="0" i="1" u="none" strike="noStrike" baseline="0" smtClean="0">
                            <a:solidFill>
                              <a:schemeClr val="tx1"/>
                            </a:solidFill>
                            <a:latin typeface="Cambria Math" panose="02040503050406030204" pitchFamily="18" charset="0"/>
                          </a:rPr>
                          <m:t>𝑙</m:t>
                        </m:r>
                      </m:e>
                      <m:sub>
                        <m:r>
                          <a:rPr lang="en-US" b="0" i="1" u="none" strike="noStrike" baseline="0" smtClean="0">
                            <a:solidFill>
                              <a:schemeClr val="tx1"/>
                            </a:solidFill>
                            <a:latin typeface="Cambria Math" panose="02040503050406030204" pitchFamily="18" charset="0"/>
                          </a:rPr>
                          <m:t>∞</m:t>
                        </m:r>
                      </m:sub>
                    </m:sSub>
                  </m:oMath>
                </a14:m>
                <a:r>
                  <a:rPr lang="en-US" b="0" i="0" u="none" strike="noStrike" baseline="0" dirty="0">
                    <a:solidFill>
                      <a:schemeClr val="tx1"/>
                    </a:solidFill>
                    <a:latin typeface="CambriaMath"/>
                  </a:rPr>
                  <a:t> ball: lower right shows projection to the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b="0" i="1" smtClean="0">
                            <a:latin typeface="Cambria Math" panose="02040503050406030204" pitchFamily="18" charset="0"/>
                          </a:rPr>
                          <m:t>2</m:t>
                        </m:r>
                      </m:sub>
                    </m:sSub>
                  </m:oMath>
                </a14:m>
                <a:r>
                  <a:rPr lang="en-US" b="0" i="0" u="none" strike="noStrike" baseline="0" dirty="0">
                    <a:solidFill>
                      <a:schemeClr val="tx1"/>
                    </a:solidFill>
                    <a:latin typeface="CambriaMath"/>
                  </a:rPr>
                  <a:t> ball</a:t>
                </a:r>
                <a:endParaRPr lang="el-GR" b="0" i="0" u="none" strike="noStrike" baseline="0" dirty="0">
                  <a:solidFill>
                    <a:schemeClr val="tx1"/>
                  </a:solidFill>
                  <a:latin typeface="CambriaMath"/>
                </a:endParaRPr>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baseline="0" dirty="0">
                    <a:solidFill>
                      <a:schemeClr val="tx1"/>
                    </a:solidFill>
                    <a:latin typeface="CambriaMath"/>
                  </a:rPr>
                  <a:t>Lower left shows a gradient step followed by projection to the </a:t>
                </a:r>
                <a:r>
                  <a:rPr lang="en-US" b="0" i="0" u="none" strike="noStrike" baseline="0">
                    <a:solidFill>
                      <a:schemeClr val="tx1"/>
                    </a:solidFill>
                    <a:latin typeface="Cambria Math" panose="02040503050406030204" pitchFamily="18" charset="0"/>
                  </a:rPr>
                  <a:t>𝑙_∞</a:t>
                </a:r>
                <a:r>
                  <a:rPr lang="en-US" b="0" i="0" u="none" strike="noStrike" baseline="0" dirty="0">
                    <a:solidFill>
                      <a:schemeClr val="tx1"/>
                    </a:solidFill>
                    <a:latin typeface="CambriaMath"/>
                  </a:rPr>
                  <a:t> ball: lower right shows projection to the </a:t>
                </a:r>
                <a:r>
                  <a:rPr lang="en-US" i="0">
                    <a:latin typeface="Cambria Math" panose="02040503050406030204" pitchFamily="18" charset="0"/>
                  </a:rPr>
                  <a:t>𝑙_</a:t>
                </a:r>
                <a:r>
                  <a:rPr lang="en-US" b="0" i="0">
                    <a:latin typeface="Cambria Math" panose="02040503050406030204" pitchFamily="18" charset="0"/>
                  </a:rPr>
                  <a:t>2</a:t>
                </a:r>
                <a:r>
                  <a:rPr lang="en-US" b="0" i="0" u="none" strike="noStrike" baseline="0" dirty="0">
                    <a:solidFill>
                      <a:schemeClr val="tx1"/>
                    </a:solidFill>
                    <a:latin typeface="CambriaMath"/>
                  </a:rPr>
                  <a:t> ball</a:t>
                </a:r>
                <a:endParaRPr lang="el-GR" b="0" i="0" u="none" strike="noStrike" baseline="0" dirty="0">
                  <a:solidFill>
                    <a:schemeClr val="tx1"/>
                  </a:solidFill>
                  <a:latin typeface="CambriaMath"/>
                </a:endParaRPr>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22</a:t>
            </a:fld>
            <a:endParaRPr lang="en-US" altLang="zh-CN"/>
          </a:p>
        </p:txBody>
      </p:sp>
    </p:spTree>
    <p:extLst>
      <p:ext uri="{BB962C8B-B14F-4D97-AF65-F5344CB8AC3E}">
        <p14:creationId xmlns:p14="http://schemas.microsoft.com/office/powerpoint/2010/main" val="3353990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14:m>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𝒫</m:t>
                        </m:r>
                      </m:e>
                      <m:sub>
                        <m:r>
                          <m:rPr>
                            <m:sty m:val="p"/>
                          </m:rPr>
                          <a:rPr lang="en-US" dirty="0">
                            <a:latin typeface="Cambria Math" panose="02040503050406030204" pitchFamily="18" charset="0"/>
                          </a:rPr>
                          <m:t>Δ</m:t>
                        </m:r>
                      </m:sub>
                    </m:sSub>
                  </m:oMath>
                </a14:m>
                <a:r>
                  <a:rPr lang="en-US" dirty="0"/>
                  <a:t> corresponds to clipping in the case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1">
                            <a:latin typeface="Cambria Math" panose="02040503050406030204" pitchFamily="18" charset="0"/>
                          </a:rPr>
                          <m:t>∞</m:t>
                        </m:r>
                      </m:sub>
                    </m:sSub>
                  </m:oMath>
                </a14:m>
                <a:r>
                  <a:rPr lang="en-US" dirty="0"/>
                  <a:t> norm</a:t>
                </a:r>
              </a:p>
              <a:p>
                <a:endParaRPr lang="en-US" dirty="0"/>
              </a:p>
              <a:p>
                <a:r>
                  <a:rPr lang="en-US" dirty="0"/>
                  <a:t>Untargeted attack:  </a:t>
                </a:r>
              </a:p>
              <a:p>
                <a:pPr lvl="1"/>
                <a:r>
                  <a:rPr lang="en-US" dirty="0"/>
                  <a:t>Maximize </a:t>
                </a:r>
                <a14:m>
                  <m:oMath xmlns:m="http://schemas.openxmlformats.org/officeDocument/2006/math">
                    <m:r>
                      <m:rPr>
                        <m:sty m:val="p"/>
                      </m:rPr>
                      <a:rPr lang="en-US" i="1" smtClean="0">
                        <a:latin typeface="Cambria Math" panose="02040503050406030204" pitchFamily="18" charset="0"/>
                      </a:rPr>
                      <m:t>J</m:t>
                    </m:r>
                    <m:d>
                      <m:dPr>
                        <m:ctrlPr>
                          <a:rPr lang="en-US" i="1">
                            <a:latin typeface="Cambria Math" panose="02040503050406030204" pitchFamily="18" charset="0"/>
                          </a:rPr>
                        </m:ctrlPr>
                      </m:dPr>
                      <m:e>
                        <m:r>
                          <a:rPr lang="en-US" i="1">
                            <a:latin typeface="Cambria Math" panose="02040503050406030204" pitchFamily="18" charset="0"/>
                          </a:rPr>
                          <m:t>𝜃</m:t>
                        </m:r>
                        <m:r>
                          <a:rPr lang="en-US" i="1">
                            <a:latin typeface="Cambria Math" panose="02040503050406030204" pitchFamily="18" charset="0"/>
                          </a:rPr>
                          <m:t>,</m:t>
                        </m:r>
                        <m:r>
                          <a:rPr lang="en-US" i="1">
                            <a:latin typeface="Cambria Math" panose="02040503050406030204" pitchFamily="18" charset="0"/>
                          </a:rPr>
                          <m:t>𝑥</m:t>
                        </m:r>
                        <m:r>
                          <a:rPr lang="en-US" b="0" i="1" smtClean="0">
                            <a:latin typeface="Cambria Math" panose="02040503050406030204" pitchFamily="18" charset="0"/>
                          </a:rPr>
                          <m:t>′</m:t>
                        </m:r>
                        <m:r>
                          <a:rPr lang="en-US" i="1">
                            <a:latin typeface="Cambria Math" panose="02040503050406030204" pitchFamily="18" charset="0"/>
                          </a:rPr>
                          <m:t>,</m:t>
                        </m:r>
                        <m:r>
                          <a:rPr lang="en-US" i="1">
                            <a:latin typeface="Cambria Math" panose="02040503050406030204" pitchFamily="18" charset="0"/>
                          </a:rPr>
                          <m:t>𝑦</m:t>
                        </m:r>
                      </m:e>
                    </m:d>
                    <m:r>
                      <a:rPr lang="en-US" b="0" i="1" smtClean="0">
                        <a:latin typeface="Cambria Math" panose="02040503050406030204" pitchFamily="18" charset="0"/>
                      </a:rPr>
                      <m:t>≈</m:t>
                    </m:r>
                    <m:r>
                      <m:rPr>
                        <m:sty m:val="p"/>
                      </m:rPr>
                      <a:rPr lang="en-US" i="1">
                        <a:latin typeface="Cambria Math" panose="02040503050406030204" pitchFamily="18" charset="0"/>
                      </a:rPr>
                      <m:t>J</m:t>
                    </m:r>
                    <m:d>
                      <m:dPr>
                        <m:ctrlPr>
                          <a:rPr lang="en-US" i="1">
                            <a:latin typeface="Cambria Math" panose="02040503050406030204" pitchFamily="18" charset="0"/>
                          </a:rPr>
                        </m:ctrlPr>
                      </m:dPr>
                      <m:e>
                        <m:r>
                          <a:rPr lang="en-US" i="1">
                            <a:latin typeface="Cambria Math" panose="02040503050406030204" pitchFamily="18" charset="0"/>
                          </a:rPr>
                          <m:t>𝜃</m:t>
                        </m:r>
                        <m:r>
                          <a:rPr lang="en-US" i="1">
                            <a:latin typeface="Cambria Math" panose="02040503050406030204" pitchFamily="18" charset="0"/>
                          </a:rPr>
                          <m:t>,</m:t>
                        </m:r>
                        <m:r>
                          <a:rPr lang="en-US" b="0" i="1" smtClean="0">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𝑥</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m:t>
                        </m:r>
                      </m:e>
                      <m:sub>
                        <m:r>
                          <a:rPr lang="en-US" i="1">
                            <a:latin typeface="Cambria Math" panose="02040503050406030204" pitchFamily="18" charset="0"/>
                          </a:rPr>
                          <m:t>𝑥</m:t>
                        </m:r>
                      </m:sub>
                    </m:sSub>
                    <m:r>
                      <m:rPr>
                        <m:sty m:val="p"/>
                      </m:rPr>
                      <a:rPr lang="en-US" i="1">
                        <a:latin typeface="Cambria Math" panose="02040503050406030204" pitchFamily="18" charset="0"/>
                      </a:rPr>
                      <m:t>J</m:t>
                    </m:r>
                    <m:d>
                      <m:dPr>
                        <m:ctrlPr>
                          <a:rPr lang="en-US" i="1">
                            <a:latin typeface="Cambria Math" panose="02040503050406030204" pitchFamily="18" charset="0"/>
                          </a:rPr>
                        </m:ctrlPr>
                      </m:dPr>
                      <m:e>
                        <m:r>
                          <a:rPr lang="en-US" i="1">
                            <a:latin typeface="Cambria Math" panose="02040503050406030204" pitchFamily="18" charset="0"/>
                          </a:rPr>
                          <m:t>𝜃</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oMath>
                </a14:m>
                <a:r>
                  <a:rPr lang="en-US" dirty="0"/>
                  <a:t> (Taylor expansion) </a:t>
                </a:r>
              </a:p>
              <a:p>
                <a:pPr lvl="1"/>
                <a:r>
                  <a:rPr lang="en-US" dirty="0" err="1"/>
                  <a:t>s.t.</a:t>
                </a:r>
                <a:r>
                  <a:rPr lang="en-US" dirty="0"/>
                  <a:t> </a:t>
                </a:r>
                <a14:m>
                  <m:oMath xmlns:m="http://schemas.openxmlformats.org/officeDocument/2006/math">
                    <m:sSub>
                      <m:sSubPr>
                        <m:ctrlPr>
                          <a:rPr lang="en-US" b="0" i="1" smtClean="0">
                            <a:latin typeface="Cambria Math" panose="02040503050406030204" pitchFamily="18" charset="0"/>
                          </a:rPr>
                        </m:ctrlPr>
                      </m:sSubPr>
                      <m:e>
                        <m:d>
                          <m:dPr>
                            <m:begChr m:val="‖"/>
                            <m:endChr m:val="‖"/>
                            <m:ctrlPr>
                              <a:rPr lang="en-US"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𝑥</m:t>
                            </m:r>
                          </m:e>
                        </m:d>
                      </m:e>
                      <m:sub>
                        <m:r>
                          <a:rPr lang="en-US" b="0" i="1" smtClean="0">
                            <a:latin typeface="Cambria Math" panose="02040503050406030204" pitchFamily="18" charset="0"/>
                          </a:rPr>
                          <m:t>∞</m:t>
                        </m:r>
                      </m:sub>
                    </m:sSub>
                    <m:r>
                      <a:rPr lang="en-US" b="0" i="1" smtClean="0">
                        <a:latin typeface="Cambria Math" panose="02040503050406030204" pitchFamily="18" charset="0"/>
                      </a:rPr>
                      <m:t>≤</m:t>
                    </m:r>
                    <m:r>
                      <a:rPr lang="en-US" b="0" i="1" smtClean="0">
                        <a:latin typeface="Cambria Math" panose="02040503050406030204" pitchFamily="18" charset="0"/>
                      </a:rPr>
                      <m:t>𝜖</m:t>
                    </m:r>
                  </m:oMath>
                </a14:m>
                <a:r>
                  <a:rPr lang="en-US" dirty="0"/>
                  <a:t> </a:t>
                </a:r>
              </a:p>
              <a:p>
                <a:pPr lvl="1"/>
                <a:r>
                  <a:rPr lang="en-US" dirty="0"/>
                  <a:t>Solution: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i="1">
                        <a:latin typeface="Cambria Math" panose="02040503050406030204" pitchFamily="18" charset="0"/>
                      </a:rPr>
                      <m:t>𝜖</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sgn</m:t>
                        </m:r>
                      </m:fName>
                      <m:e>
                        <m:sSub>
                          <m:sSubPr>
                            <m:ctrlPr>
                              <a:rPr lang="en-US" i="1">
                                <a:latin typeface="Cambria Math" panose="02040503050406030204" pitchFamily="18" charset="0"/>
                              </a:rPr>
                            </m:ctrlPr>
                          </m:sSubPr>
                          <m:e>
                            <m:r>
                              <m:rPr>
                                <m:sty m:val="p"/>
                              </m:rPr>
                              <a:rPr lang="en-US">
                                <a:latin typeface="Cambria Math" panose="02040503050406030204" pitchFamily="18" charset="0"/>
                              </a:rPr>
                              <m:t>∇</m:t>
                            </m:r>
                          </m:e>
                          <m:sub>
                            <m:r>
                              <a:rPr lang="en-US" i="1">
                                <a:latin typeface="Cambria Math" panose="02040503050406030204" pitchFamily="18" charset="0"/>
                              </a:rPr>
                              <m:t>𝑥</m:t>
                            </m:r>
                          </m:sub>
                        </m:sSub>
                        <m:r>
                          <m:rPr>
                            <m:sty m:val="p"/>
                          </m:rPr>
                          <a:rPr lang="en-US" i="1">
                            <a:latin typeface="Cambria Math" panose="02040503050406030204" pitchFamily="18" charset="0"/>
                          </a:rPr>
                          <m:t>J</m:t>
                        </m:r>
                        <m:d>
                          <m:dPr>
                            <m:ctrlPr>
                              <a:rPr lang="en-US" i="1">
                                <a:latin typeface="Cambria Math" panose="02040503050406030204" pitchFamily="18" charset="0"/>
                              </a:rPr>
                            </m:ctrlPr>
                          </m:dPr>
                          <m:e>
                            <m:r>
                              <a:rPr lang="en-US" i="1">
                                <a:latin typeface="Cambria Math" panose="02040503050406030204" pitchFamily="18" charset="0"/>
                              </a:rPr>
                              <m:t>𝜃</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e>
                    </m:func>
                  </m:oMath>
                </a14:m>
                <a:endParaRPr lang="en-US" dirty="0"/>
              </a:p>
              <a:p>
                <a:r>
                  <a:rPr lang="en-US" dirty="0"/>
                  <a:t>One step, no iteration</a:t>
                </a:r>
                <a:endParaRPr lang="en-SE" dirty="0"/>
              </a:p>
              <a:p>
                <a:endParaRPr lang="en-SE" dirty="0"/>
              </a:p>
            </p:txBody>
          </p:sp>
        </mc:Choice>
        <mc:Fallback xmlns="">
          <p:sp>
            <p:nvSpPr>
              <p:cNvPr id="3" name="Notes Placeholder 2"/>
              <p:cNvSpPr>
                <a:spLocks noGrp="1"/>
              </p:cNvSpPr>
              <p:nvPr>
                <p:ph type="body" idx="1"/>
              </p:nvPr>
            </p:nvSpPr>
            <p:spPr/>
            <p:txBody>
              <a:bodyPr/>
              <a:lstStyle/>
              <a:p>
                <a:r>
                  <a:rPr lang="en-US" dirty="0"/>
                  <a:t>Untargeted attack: </a:t>
                </a:r>
              </a:p>
              <a:p>
                <a:pPr lvl="1"/>
                <a:r>
                  <a:rPr lang="en-US" dirty="0"/>
                  <a:t>Maximize </a:t>
                </a:r>
                <a:r>
                  <a:rPr lang="en-US" i="0">
                    <a:latin typeface="Cambria Math" panose="02040503050406030204" pitchFamily="18" charset="0"/>
                  </a:rPr>
                  <a:t>J(𝜃,𝑥</a:t>
                </a:r>
                <a:r>
                  <a:rPr lang="en-US" b="0" i="0">
                    <a:latin typeface="Cambria Math" panose="02040503050406030204" pitchFamily="18" charset="0"/>
                  </a:rPr>
                  <a:t>′</a:t>
                </a:r>
                <a:r>
                  <a:rPr lang="en-US" i="0">
                    <a:latin typeface="Cambria Math" panose="02040503050406030204" pitchFamily="18" charset="0"/>
                  </a:rPr>
                  <a:t>,𝑦)</a:t>
                </a:r>
                <a:r>
                  <a:rPr lang="en-US" b="0" i="0">
                    <a:latin typeface="Cambria Math" panose="02040503050406030204" pitchFamily="18" charset="0"/>
                  </a:rPr>
                  <a:t>≈</a:t>
                </a:r>
                <a:r>
                  <a:rPr lang="en-US" i="0">
                    <a:latin typeface="Cambria Math" panose="02040503050406030204" pitchFamily="18" charset="0"/>
                  </a:rPr>
                  <a:t>J(𝜃,</a:t>
                </a:r>
                <a:r>
                  <a:rPr lang="en-US" b="0" i="0">
                    <a:latin typeface="Cambria Math" panose="02040503050406030204" pitchFamily="18" charset="0"/>
                  </a:rPr>
                  <a:t>𝑥</a:t>
                </a:r>
                <a:r>
                  <a:rPr lang="en-US" i="0">
                    <a:latin typeface="Cambria Math" panose="02040503050406030204" pitchFamily="18" charset="0"/>
                  </a:rPr>
                  <a:t>,𝑦)</a:t>
                </a:r>
                <a:r>
                  <a:rPr lang="en-US" b="0" i="0">
                    <a:latin typeface="Cambria Math" panose="02040503050406030204" pitchFamily="18" charset="0"/>
                  </a:rPr>
                  <a:t>+(𝑥^′−𝑥)⋅</a:t>
                </a:r>
                <a:r>
                  <a:rPr lang="en-US" i="0">
                    <a:latin typeface="Cambria Math" panose="02040503050406030204" pitchFamily="18" charset="0"/>
                  </a:rPr>
                  <a:t>∇_𝑥 J(𝜃,𝑥,𝑦)</a:t>
                </a:r>
                <a:r>
                  <a:rPr lang="en-US" dirty="0"/>
                  <a:t> (Taylor expansion) </a:t>
                </a:r>
              </a:p>
              <a:p>
                <a:pPr lvl="1"/>
                <a:r>
                  <a:rPr lang="en-US" dirty="0" err="1"/>
                  <a:t>s.t.</a:t>
                </a:r>
                <a:r>
                  <a:rPr lang="en-US" dirty="0"/>
                  <a:t> </a:t>
                </a:r>
                <a:r>
                  <a:rPr lang="en-US" i="0">
                    <a:latin typeface="Cambria Math" panose="02040503050406030204" pitchFamily="18" charset="0"/>
                  </a:rPr>
                  <a:t>‖</a:t>
                </a:r>
                <a:r>
                  <a:rPr lang="en-US" b="0" i="0">
                    <a:latin typeface="Cambria Math" panose="02040503050406030204" pitchFamily="18" charset="0"/>
                  </a:rPr>
                  <a:t>𝑥^′−𝑥‖_∞≤𝜖</a:t>
                </a:r>
                <a:r>
                  <a:rPr lang="en-US" dirty="0"/>
                  <a:t> </a:t>
                </a:r>
              </a:p>
              <a:p>
                <a:pPr lvl="1"/>
                <a:r>
                  <a:rPr lang="en-US" dirty="0"/>
                  <a:t>Solution: </a:t>
                </a:r>
                <a:r>
                  <a:rPr lang="en-US" b="0" i="0">
                    <a:latin typeface="Cambria Math" panose="02040503050406030204" pitchFamily="18" charset="0"/>
                  </a:rPr>
                  <a:t>𝑥^′←𝑥+</a:t>
                </a:r>
                <a:r>
                  <a:rPr lang="en-US" i="0">
                    <a:latin typeface="Cambria Math" panose="02040503050406030204" pitchFamily="18" charset="0"/>
                  </a:rPr>
                  <a:t>𝜖</a:t>
                </a:r>
                <a:r>
                  <a:rPr lang="en-US" b="0" i="0">
                    <a:latin typeface="Cambria Math" panose="02040503050406030204" pitchFamily="18" charset="0"/>
                  </a:rPr>
                  <a:t> sgn⁡〖</a:t>
                </a:r>
                <a:r>
                  <a:rPr lang="en-US" i="0">
                    <a:latin typeface="Cambria Math" panose="02040503050406030204" pitchFamily="18" charset="0"/>
                  </a:rPr>
                  <a:t>∇_𝑥 J(𝜃,𝑥,𝑦)</a:t>
                </a:r>
                <a:r>
                  <a:rPr lang="en-US" b="0" i="0">
                    <a:latin typeface="Cambria Math" panose="02040503050406030204" pitchFamily="18" charset="0"/>
                  </a:rPr>
                  <a:t>〗</a:t>
                </a:r>
                <a:endParaRPr lang="en-US" dirty="0"/>
              </a:p>
              <a:p>
                <a:r>
                  <a:rPr lang="en-US" dirty="0"/>
                  <a:t>One step, no iteration</a:t>
                </a:r>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23</a:t>
            </a:fld>
            <a:endParaRPr lang="en-US" altLang="zh-CN"/>
          </a:p>
        </p:txBody>
      </p:sp>
    </p:spTree>
    <p:extLst>
      <p:ext uri="{BB962C8B-B14F-4D97-AF65-F5344CB8AC3E}">
        <p14:creationId xmlns:p14="http://schemas.microsoft.com/office/powerpoint/2010/main" val="2978675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lvl="1"/>
            <a:r>
              <a:rPr lang="en-US" dirty="0"/>
              <a:t>2-layer fully connected Multi-Layer Perceptron</a:t>
            </a:r>
          </a:p>
          <a:p>
            <a:pPr lvl="1"/>
            <a:r>
              <a:rPr lang="en-US" dirty="0"/>
              <a:t>6-layer CNN</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24</a:t>
            </a:fld>
            <a:endParaRPr lang="en-US" altLang="zh-CN"/>
          </a:p>
        </p:txBody>
      </p:sp>
    </p:spTree>
    <p:extLst>
      <p:ext uri="{BB962C8B-B14F-4D97-AF65-F5344CB8AC3E}">
        <p14:creationId xmlns:p14="http://schemas.microsoft.com/office/powerpoint/2010/main" val="2000018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26</a:t>
            </a:fld>
            <a:endParaRPr lang="en-US" altLang="zh-CN"/>
          </a:p>
        </p:txBody>
      </p:sp>
    </p:spTree>
    <p:extLst>
      <p:ext uri="{BB962C8B-B14F-4D97-AF65-F5344CB8AC3E}">
        <p14:creationId xmlns:p14="http://schemas.microsoft.com/office/powerpoint/2010/main" val="1928310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Loss</m:t>
                      </m:r>
                      <m:d>
                        <m:dPr>
                          <m:ctrlPr>
                            <a:rPr lang="en-US" b="0" i="1" smtClean="0">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𝛿</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𝜃</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m:t>
                              </m:r>
                            </m:sub>
                            <m:sup/>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exp</m:t>
                                  </m:r>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𝜃</m:t>
                                      </m:r>
                                    </m:sub>
                                  </m:sSub>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𝛿</m:t>
                                          </m:r>
                                        </m:e>
                                      </m:d>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𝜃</m:t>
                                      </m:r>
                                    </m:sub>
                                  </m:sSub>
                                  <m:sSub>
                                    <m:sSubPr>
                                      <m:ctrlPr>
                                        <a:rPr lang="en-US" i="1">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𝑥</m:t>
                                          </m:r>
                                        </m:e>
                                      </m:d>
                                    </m:e>
                                    <m:sub>
                                      <m:r>
                                        <a:rPr lang="en-US" b="0" i="1" smtClean="0">
                                          <a:latin typeface="Cambria Math" panose="02040503050406030204" pitchFamily="18" charset="0"/>
                                        </a:rPr>
                                        <m:t>𝑦</m:t>
                                      </m:r>
                                    </m:sub>
                                  </m:sSub>
                                </m:e>
                              </m:func>
                            </m:e>
                          </m:nary>
                        </m:e>
                      </m:func>
                    </m:oMath>
                  </m:oMathPara>
                </a14:m>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err="1">
                    <a:solidFill>
                      <a:srgbClr val="404040"/>
                    </a:solidFill>
                    <a:effectLst/>
                    <a:latin typeface="Raleway"/>
                  </a:rPr>
                  <a:t>Pred</a:t>
                </a:r>
                <a:r>
                  <a:rPr lang="en-US" b="0" i="0" dirty="0">
                    <a:solidFill>
                      <a:srgbClr val="404040"/>
                    </a:solidFill>
                    <a:effectLst/>
                    <a:latin typeface="Raleway"/>
                  </a:rPr>
                  <a:t> now contains a 1000 dimensional vector containing the class logits for the 1000 </a:t>
                </a:r>
                <a:r>
                  <a:rPr lang="en-US" b="0" i="0" dirty="0" err="1">
                    <a:solidFill>
                      <a:srgbClr val="404040"/>
                    </a:solidFill>
                    <a:effectLst/>
                    <a:latin typeface="Raleway"/>
                  </a:rPr>
                  <a:t>imagenet</a:t>
                </a:r>
                <a:r>
                  <a:rPr lang="en-US" b="0" i="0" dirty="0">
                    <a:solidFill>
                      <a:srgbClr val="404040"/>
                    </a:solidFill>
                    <a:effectLst/>
                    <a:latin typeface="Raleway"/>
                  </a:rPr>
                  <a:t> classes (i.e., if you wanted to convert this to a probability vector, you would apply the </a:t>
                </a:r>
                <a:r>
                  <a:rPr lang="en-US" b="0" i="0" dirty="0" err="1">
                    <a:solidFill>
                      <a:srgbClr val="404040"/>
                    </a:solidFill>
                    <a:effectLst/>
                    <a:latin typeface="Raleway"/>
                  </a:rPr>
                  <a:t>softmax</a:t>
                </a:r>
                <a:r>
                  <a:rPr lang="en-US" b="0" i="0" dirty="0">
                    <a:solidFill>
                      <a:srgbClr val="404040"/>
                    </a:solidFill>
                    <a:effectLst/>
                    <a:latin typeface="Raleway"/>
                  </a:rPr>
                  <a:t> operator to this vector). To find the highest likelihood class, we simply take the index of maximum value in this vector, and we can look this up in a list of </a:t>
                </a:r>
                <a:r>
                  <a:rPr lang="en-US" b="0" i="0" dirty="0" err="1">
                    <a:solidFill>
                      <a:srgbClr val="404040"/>
                    </a:solidFill>
                    <a:effectLst/>
                    <a:latin typeface="Raleway"/>
                  </a:rPr>
                  <a:t>imagenet</a:t>
                </a:r>
                <a:r>
                  <a:rPr lang="en-US" b="0" i="0" dirty="0">
                    <a:solidFill>
                      <a:srgbClr val="404040"/>
                    </a:solidFill>
                    <a:effectLst/>
                    <a:latin typeface="Raleway"/>
                  </a:rPr>
                  <a:t> classes to find the corresponding label.</a:t>
                </a:r>
              </a:p>
              <a:p>
                <a:pPr marL="0" marR="0" lvl="0" indent="0" algn="l" defTabSz="914400" rtl="0" eaLnBrk="0" fontAlgn="base" latinLnBrk="0" hangingPunct="0">
                  <a:lnSpc>
                    <a:spcPct val="100000"/>
                  </a:lnSpc>
                  <a:spcBef>
                    <a:spcPct val="3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Loss</m:t>
                      </m:r>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𝜃</m:t>
                              </m:r>
                            </m:sub>
                          </m:sSub>
                          <m:d>
                            <m:dPr>
                              <m:ctrlPr>
                                <a:rPr lang="en-US" i="1">
                                  <a:latin typeface="Cambria Math" panose="02040503050406030204" pitchFamily="18" charset="0"/>
                                </a:rPr>
                              </m:ctrlPr>
                            </m:dPr>
                            <m:e>
                              <m:r>
                                <a:rPr lang="en-US" i="1">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m:t>
                      </m:r>
                    </m:oMath>
                  </m:oMathPara>
                </a14:m>
                <a:endParaRPr lang="en-SE"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E" dirty="0"/>
              </a:p>
              <a:p>
                <a:endParaRPr lang="en-SE" dirty="0"/>
              </a:p>
            </p:txBody>
          </p:sp>
        </mc:Choice>
        <mc:Fallback xmlns="">
          <p:sp>
            <p:nvSpPr>
              <p:cNvPr id="3" name="Notes Placeholder 2"/>
              <p:cNvSpPr>
                <a:spLocks noGrp="1"/>
              </p:cNvSpPr>
              <p:nvPr>
                <p:ph type="body" idx="1"/>
              </p:nvPr>
            </p:nvSpPr>
            <p:spPr/>
            <p:txBody>
              <a:bodyPr/>
              <a:lstStyle/>
              <a:p>
                <a:r>
                  <a:rPr lang="en-US" b="0" i="0">
                    <a:latin typeface="Cambria Math" panose="02040503050406030204" pitchFamily="18" charset="0"/>
                  </a:rPr>
                  <a:t>Loss(</a:t>
                </a:r>
                <a:r>
                  <a:rPr lang="en-US" i="0">
                    <a:latin typeface="Cambria Math" panose="02040503050406030204" pitchFamily="18" charset="0"/>
                  </a:rPr>
                  <a:t>𝑥+𝛿</a:t>
                </a:r>
                <a:r>
                  <a:rPr lang="en-US" b="0" i="0">
                    <a:latin typeface="Cambria Math" panose="02040503050406030204" pitchFamily="18" charset="0"/>
                  </a:rPr>
                  <a:t>,𝑦;𝜃)=log⁡∑_𝑖▒exp⁡〖ℎ_𝜃 (𝑥+𝛿)_𝑖−</a:t>
                </a:r>
                <a:r>
                  <a:rPr lang="en-US" i="0">
                    <a:latin typeface="Cambria Math" panose="02040503050406030204" pitchFamily="18" charset="0"/>
                  </a:rPr>
                  <a:t>ℎ_𝜃 (𝑥)_</a:t>
                </a:r>
                <a:r>
                  <a:rPr lang="en-US" b="0" i="0">
                    <a:latin typeface="Cambria Math" panose="02040503050406030204" pitchFamily="18" charset="0"/>
                  </a:rPr>
                  <a:t>𝑦 〗 </a:t>
                </a:r>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28</a:t>
            </a:fld>
            <a:endParaRPr lang="en-US" altLang="zh-CN"/>
          </a:p>
        </p:txBody>
      </p:sp>
    </p:spTree>
    <p:extLst>
      <p:ext uri="{BB962C8B-B14F-4D97-AF65-F5344CB8AC3E}">
        <p14:creationId xmlns:p14="http://schemas.microsoft.com/office/powerpoint/2010/main" val="2649678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5C03966-D6FD-4DDD-A95C-2C7993E51B97}"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4"/>
          <p:cNvSpPr>
            <a:spLocks noGrp="1" noChangeArrowheads="1"/>
          </p:cNvSpPr>
          <p:nvPr>
            <p:ph type="dt" sz="half" idx="10"/>
          </p:nvPr>
        </p:nvSpPr>
        <p:spPr>
          <a:xfrm>
            <a:off x="457200" y="6553200"/>
            <a:ext cx="2133600" cy="244475"/>
          </a:xfrm>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xfrm>
            <a:off x="3124200" y="6553200"/>
            <a:ext cx="2895600" cy="244475"/>
          </a:xfrm>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xfrm>
            <a:off x="6934200" y="6530035"/>
            <a:ext cx="2133600" cy="244475"/>
          </a:xfrm>
          <a:ln/>
        </p:spPr>
        <p:txBody>
          <a:bodyPr/>
          <a:lstStyle>
            <a:lvl1pPr>
              <a:defRPr/>
            </a:lvl1pPr>
          </a:lstStyle>
          <a:p>
            <a:pPr>
              <a:defRPr/>
            </a:pPr>
            <a:fld id="{F57F456A-00AF-44E6-8D70-638C0D0130FF}"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B0C9B42-DC4F-4955-8A6B-AF74C68745B6}"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52C1126-23CC-4559-B546-BAC515D1D40A}"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4"/>
            <a:ext cx="4040188" cy="4225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4"/>
            <a:ext cx="4041775" cy="4225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F2DB2DEA-3332-4DF6-A348-197FA3F2EA8F}"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zh-CN" alt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8309577-EEFF-4D12-A7EE-88AD1DC79305}"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8195" name="Rectangle 3"/>
          <p:cNvSpPr>
            <a:spLocks noGrp="1" noChangeArrowheads="1"/>
          </p:cNvSpPr>
          <p:nvPr>
            <p:ph type="body" idx="1"/>
          </p:nvPr>
        </p:nvSpPr>
        <p:spPr bwMode="auto">
          <a:xfrm>
            <a:off x="457200" y="12954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zh-CN" dirty="0"/>
          </a:p>
        </p:txBody>
      </p:sp>
      <p:sp>
        <p:nvSpPr>
          <p:cNvPr id="1028" name="Rectangle 4"/>
          <p:cNvSpPr>
            <a:spLocks noGrp="1" noChangeArrowheads="1"/>
          </p:cNvSpPr>
          <p:nvPr>
            <p:ph type="dt" sz="half" idx="2"/>
          </p:nvPr>
        </p:nvSpPr>
        <p:spPr bwMode="auto">
          <a:xfrm>
            <a:off x="457200" y="6476999"/>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smtClean="0">
                <a:ea typeface="宋体" charset="-122"/>
              </a:defRPr>
            </a:lvl1pPr>
          </a:lstStyle>
          <a:p>
            <a:pPr>
              <a:defRPr/>
            </a:pPr>
            <a:endParaRPr lang="en-US" altLang="zh-CN" dirty="0"/>
          </a:p>
        </p:txBody>
      </p:sp>
      <p:sp>
        <p:nvSpPr>
          <p:cNvPr id="1029" name="Rectangle 5"/>
          <p:cNvSpPr>
            <a:spLocks noGrp="1" noChangeArrowheads="1"/>
          </p:cNvSpPr>
          <p:nvPr>
            <p:ph type="ftr" sz="quarter" idx="3"/>
          </p:nvPr>
        </p:nvSpPr>
        <p:spPr bwMode="auto">
          <a:xfrm>
            <a:off x="3124200" y="6476999"/>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smtClean="0">
                <a:ea typeface="宋体"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476999"/>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a typeface="宋体" charset="-122"/>
              </a:defRPr>
            </a:lvl1pPr>
          </a:lstStyle>
          <a:p>
            <a:pPr>
              <a:defRPr/>
            </a:pPr>
            <a:fld id="{FE160EA6-A35E-4F72-A219-BD66FDF9DC93}" type="slidenum">
              <a:rPr lang="en-US" altLang="zh-CN"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1" r:id="rId6"/>
  </p:sldLayoutIdLst>
  <p:hf hdr="0" ftr="0" dt="0"/>
  <p:txStyles>
    <p:titleStyle>
      <a:lvl1pPr algn="ctr" rtl="0" eaLnBrk="1" fontAlgn="base" hangingPunct="1">
        <a:spcBef>
          <a:spcPct val="0"/>
        </a:spcBef>
        <a:spcAft>
          <a:spcPct val="0"/>
        </a:spcAft>
        <a:defRPr sz="400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0.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0.png"/><Relationship Id="rId7"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250.png"/><Relationship Id="rId4" Type="http://schemas.openxmlformats.org/officeDocument/2006/relationships/image" Target="../media/image610.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80.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bair.berkeley.edu/blog/2017/12/30/yolo-attack/"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0VfBGWnFNuw&amp;t=421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531.png"/></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0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1cSw4fXYqWI&amp;t=85s" TargetMode="External"/><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7.gif"/><Relationship Id="rId5" Type="http://schemas.openxmlformats.org/officeDocument/2006/relationships/image" Target="../media/image56.gif"/><Relationship Id="rId4" Type="http://schemas.openxmlformats.org/officeDocument/2006/relationships/hyperlink" Target="https://www.youtube.com/watch?v=-E0t_s6bT_4"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7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550.png"/><Relationship Id="rId3" Type="http://schemas.openxmlformats.org/officeDocument/2006/relationships/image" Target="../media/image671.png"/><Relationship Id="rId7" Type="http://schemas.openxmlformats.org/officeDocument/2006/relationships/image" Target="../media/image540.png"/><Relationship Id="rId2" Type="http://schemas.openxmlformats.org/officeDocument/2006/relationships/image" Target="../media/image490.png"/><Relationship Id="rId1" Type="http://schemas.openxmlformats.org/officeDocument/2006/relationships/slideLayout" Target="../slideLayouts/slideLayout2.xml"/><Relationship Id="rId6" Type="http://schemas.openxmlformats.org/officeDocument/2006/relationships/image" Target="../media/image530.png"/><Relationship Id="rId5" Type="http://schemas.openxmlformats.org/officeDocument/2006/relationships/image" Target="../media/image520.png"/><Relationship Id="rId4" Type="http://schemas.openxmlformats.org/officeDocument/2006/relationships/image" Target="../media/image510.png"/><Relationship Id="rId9" Type="http://schemas.openxmlformats.org/officeDocument/2006/relationships/image" Target="../media/image560.png"/></Relationships>
</file>

<file path=ppt/slides/_rels/slide48.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60.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slide" Target="slide1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4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70.png"/><Relationship Id="rId7" Type="http://schemas.openxmlformats.org/officeDocument/2006/relationships/image" Target="../media/image840.png"/><Relationship Id="rId12"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30.png"/><Relationship Id="rId11" Type="http://schemas.openxmlformats.org/officeDocument/2006/relationships/image" Target="../media/image87.png"/><Relationship Id="rId5" Type="http://schemas.openxmlformats.org/officeDocument/2006/relationships/image" Target="../media/image820.png"/><Relationship Id="rId10" Type="http://schemas.openxmlformats.org/officeDocument/2006/relationships/image" Target="../media/image860.png"/><Relationship Id="rId4" Type="http://schemas.openxmlformats.org/officeDocument/2006/relationships/image" Target="../media/image810.png"/><Relationship Id="rId9" Type="http://schemas.openxmlformats.org/officeDocument/2006/relationships/image" Target="../media/image850.png"/></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90.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890.png"/><Relationship Id="rId5" Type="http://schemas.openxmlformats.org/officeDocument/2006/relationships/image" Target="../media/image880.png"/><Relationship Id="rId4" Type="http://schemas.openxmlformats.org/officeDocument/2006/relationships/image" Target="../media/image87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60.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github.com/Trusted-AI/adversarial-robustness-toolbox"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github.com/bethgelab/foolbox" TargetMode="External"/><Relationship Id="rId4" Type="http://schemas.openxmlformats.org/officeDocument/2006/relationships/hyperlink" Target="https://github.com/cleverhans-lab/cleverhan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9C22-43DB-4CF1-9478-5B5914CD68E3}"/>
              </a:ext>
            </a:extLst>
          </p:cNvPr>
          <p:cNvSpPr>
            <a:spLocks noGrp="1"/>
          </p:cNvSpPr>
          <p:nvPr>
            <p:ph type="ctrTitle"/>
          </p:nvPr>
        </p:nvSpPr>
        <p:spPr/>
        <p:txBody>
          <a:bodyPr/>
          <a:lstStyle/>
          <a:p>
            <a:r>
              <a:rPr lang="en-US"/>
              <a:t>L4.2 </a:t>
            </a:r>
            <a:r>
              <a:rPr lang="en-US" dirty="0"/>
              <a:t>Adversarial Robustness</a:t>
            </a:r>
            <a:endParaRPr lang="en-SE" dirty="0"/>
          </a:p>
        </p:txBody>
      </p:sp>
      <p:sp>
        <p:nvSpPr>
          <p:cNvPr id="3" name="Subtitle 2">
            <a:extLst>
              <a:ext uri="{FF2B5EF4-FFF2-40B4-BE49-F238E27FC236}">
                <a16:creationId xmlns:a16="http://schemas.microsoft.com/office/drawing/2014/main" id="{DF4F0A68-9DF3-4C69-98DF-06276D6EC073}"/>
              </a:ext>
            </a:extLst>
          </p:cNvPr>
          <p:cNvSpPr>
            <a:spLocks noGrp="1"/>
          </p:cNvSpPr>
          <p:nvPr>
            <p:ph type="subTitle" idx="1"/>
          </p:nvPr>
        </p:nvSpPr>
        <p:spPr/>
        <p:txBody>
          <a:bodyPr/>
          <a:lstStyle/>
          <a:p>
            <a:r>
              <a:rPr lang="en-US"/>
              <a:t>Zonghua </a:t>
            </a:r>
            <a:r>
              <a:rPr lang="en-US" dirty="0"/>
              <a:t>Gu 2021</a:t>
            </a:r>
            <a:endParaRPr lang="en-SE" dirty="0"/>
          </a:p>
        </p:txBody>
      </p:sp>
      <p:sp>
        <p:nvSpPr>
          <p:cNvPr id="4" name="Slide Number Placeholder 3">
            <a:extLst>
              <a:ext uri="{FF2B5EF4-FFF2-40B4-BE49-F238E27FC236}">
                <a16:creationId xmlns:a16="http://schemas.microsoft.com/office/drawing/2014/main" id="{4B263021-74D3-4F09-91B6-CABEF5EC6ED7}"/>
              </a:ext>
            </a:extLst>
          </p:cNvPr>
          <p:cNvSpPr>
            <a:spLocks noGrp="1"/>
          </p:cNvSpPr>
          <p:nvPr>
            <p:ph type="sldNum" sz="quarter" idx="12"/>
          </p:nvPr>
        </p:nvSpPr>
        <p:spPr/>
        <p:txBody>
          <a:bodyPr/>
          <a:lstStyle/>
          <a:p>
            <a:pPr>
              <a:defRPr/>
            </a:pPr>
            <a:fld id="{D5C03966-D6FD-4DDD-A95C-2C7993E51B97}" type="slidenum">
              <a:rPr lang="en-US" altLang="zh-CN" smtClean="0"/>
              <a:pPr>
                <a:defRPr/>
              </a:pPr>
              <a:t>1</a:t>
            </a:fld>
            <a:endParaRPr lang="en-US" altLang="zh-CN"/>
          </a:p>
        </p:txBody>
      </p:sp>
      <p:pic>
        <p:nvPicPr>
          <p:cNvPr id="1026" name="Picture 2">
            <a:extLst>
              <a:ext uri="{FF2B5EF4-FFF2-40B4-BE49-F238E27FC236}">
                <a16:creationId xmlns:a16="http://schemas.microsoft.com/office/drawing/2014/main" id="{13C3BE56-8BBD-4178-B673-03F22AB60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3465" y="4463566"/>
            <a:ext cx="5297069" cy="20061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DC3B0C-8FC2-4F75-9674-3CA3F08D0127}"/>
              </a:ext>
            </a:extLst>
          </p:cNvPr>
          <p:cNvSpPr txBox="1"/>
          <p:nvPr/>
        </p:nvSpPr>
        <p:spPr>
          <a:xfrm>
            <a:off x="2636911" y="6573920"/>
            <a:ext cx="3870176" cy="253916"/>
          </a:xfrm>
          <a:prstGeom prst="rect">
            <a:avLst/>
          </a:prstGeom>
          <a:noFill/>
        </p:spPr>
        <p:txBody>
          <a:bodyPr wrap="square">
            <a:spAutoFit/>
          </a:bodyPr>
          <a:lstStyle/>
          <a:p>
            <a:r>
              <a:rPr lang="en-US" sz="1050" dirty="0"/>
              <a:t>Based on ICML 2018 tutorial </a:t>
            </a:r>
            <a:r>
              <a:rPr lang="en-SE" sz="1050" dirty="0"/>
              <a:t>https://adversarial-ml-tutorial.org</a:t>
            </a:r>
          </a:p>
        </p:txBody>
      </p:sp>
    </p:spTree>
    <p:extLst>
      <p:ext uri="{BB962C8B-B14F-4D97-AF65-F5344CB8AC3E}">
        <p14:creationId xmlns:p14="http://schemas.microsoft.com/office/powerpoint/2010/main" val="1470442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E044-95F3-46A5-9DBA-2EDDE8B42C8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6D4E8E8-0ADC-4CC2-A700-823362CA4728}"/>
              </a:ext>
            </a:extLst>
          </p:cNvPr>
          <p:cNvSpPr>
            <a:spLocks noGrp="1"/>
          </p:cNvSpPr>
          <p:nvPr>
            <p:ph idx="1"/>
          </p:nvPr>
        </p:nvSpPr>
        <p:spPr/>
        <p:txBody>
          <a:bodyPr>
            <a:normAutofit lnSpcReduction="10000"/>
          </a:bodyPr>
          <a:lstStyle/>
          <a:p>
            <a:r>
              <a:rPr lang="en-US" dirty="0"/>
              <a:t>Introduction</a:t>
            </a:r>
          </a:p>
          <a:p>
            <a:r>
              <a:rPr lang="en-US" dirty="0">
                <a:solidFill>
                  <a:srgbClr val="FF0000"/>
                </a:solidFill>
              </a:rPr>
              <a:t>Adversarial examples and verification</a:t>
            </a:r>
          </a:p>
          <a:p>
            <a:pPr lvl="1"/>
            <a:r>
              <a:rPr lang="en-US" dirty="0"/>
              <a:t>Constructing adversarial examples via local search</a:t>
            </a:r>
          </a:p>
          <a:p>
            <a:pPr lvl="2"/>
            <a:r>
              <a:rPr lang="en-US" dirty="0"/>
              <a:t>Physically-realizable attacks</a:t>
            </a:r>
          </a:p>
          <a:p>
            <a:pPr lvl="1"/>
            <a:r>
              <a:rPr lang="en-US" dirty="0"/>
              <a:t>Formal verification via combinatorial optimization</a:t>
            </a:r>
          </a:p>
          <a:p>
            <a:pPr lvl="1"/>
            <a:r>
              <a:rPr lang="en-US" dirty="0"/>
              <a:t>Formal verification via convex relaxations</a:t>
            </a:r>
          </a:p>
          <a:p>
            <a:r>
              <a:rPr lang="en-US" dirty="0"/>
              <a:t>Training </a:t>
            </a:r>
            <a:r>
              <a:rPr lang="en-US" dirty="0" err="1"/>
              <a:t>adversarially</a:t>
            </a:r>
            <a:r>
              <a:rPr lang="en-US" dirty="0"/>
              <a:t> robust models</a:t>
            </a:r>
          </a:p>
          <a:p>
            <a:r>
              <a:rPr lang="en-US" dirty="0"/>
              <a:t>Adversarial robustness beyond security</a:t>
            </a:r>
            <a:endParaRPr lang="en-SE" dirty="0"/>
          </a:p>
        </p:txBody>
      </p:sp>
      <p:sp>
        <p:nvSpPr>
          <p:cNvPr id="4" name="Slide Number Placeholder 3">
            <a:extLst>
              <a:ext uri="{FF2B5EF4-FFF2-40B4-BE49-F238E27FC236}">
                <a16:creationId xmlns:a16="http://schemas.microsoft.com/office/drawing/2014/main" id="{7E5CB527-D76D-4CDE-BD14-0E9E71E1754D}"/>
              </a:ext>
            </a:extLst>
          </p:cNvPr>
          <p:cNvSpPr>
            <a:spLocks noGrp="1"/>
          </p:cNvSpPr>
          <p:nvPr>
            <p:ph type="sldNum" sz="quarter" idx="12"/>
          </p:nvPr>
        </p:nvSpPr>
        <p:spPr/>
        <p:txBody>
          <a:bodyPr/>
          <a:lstStyle/>
          <a:p>
            <a:pPr>
              <a:defRPr/>
            </a:pPr>
            <a:fld id="{F57F456A-00AF-44E6-8D70-638C0D0130FF}" type="slidenum">
              <a:rPr lang="en-US" altLang="zh-CN" smtClean="0"/>
              <a:pPr>
                <a:defRPr/>
              </a:pPr>
              <a:t>10</a:t>
            </a:fld>
            <a:endParaRPr lang="en-US" altLang="zh-CN"/>
          </a:p>
        </p:txBody>
      </p:sp>
    </p:spTree>
    <p:extLst>
      <p:ext uri="{BB962C8B-B14F-4D97-AF65-F5344CB8AC3E}">
        <p14:creationId xmlns:p14="http://schemas.microsoft.com/office/powerpoint/2010/main" val="3647999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A719-1E15-498A-8C40-2CDB3FD05225}"/>
              </a:ext>
            </a:extLst>
          </p:cNvPr>
          <p:cNvSpPr>
            <a:spLocks noGrp="1"/>
          </p:cNvSpPr>
          <p:nvPr>
            <p:ph type="title"/>
          </p:nvPr>
        </p:nvSpPr>
        <p:spPr/>
        <p:txBody>
          <a:bodyPr/>
          <a:lstStyle/>
          <a:p>
            <a:r>
              <a:rPr lang="en-US" dirty="0"/>
              <a:t>Adversarial Attacks</a:t>
            </a:r>
            <a:endParaRPr lang="en-SE"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20CA961-487D-4485-B3ED-3A39821DEBA3}"/>
                  </a:ext>
                </a:extLst>
              </p:cNvPr>
              <p:cNvSpPr>
                <a:spLocks noGrp="1"/>
              </p:cNvSpPr>
              <p:nvPr>
                <p:ph idx="1"/>
              </p:nvPr>
            </p:nvSpPr>
            <p:spPr/>
            <p:txBody>
              <a:bodyPr/>
              <a:lstStyle/>
              <a:p>
                <a:r>
                  <a:rPr lang="en-US" dirty="0"/>
                  <a:t>For a given input image </a:t>
                </a:r>
                <a14:m>
                  <m:oMath xmlns:m="http://schemas.openxmlformats.org/officeDocument/2006/math">
                    <m:r>
                      <a:rPr lang="en-US" b="0" i="1" smtClean="0">
                        <a:latin typeface="Cambria Math" panose="02040503050406030204" pitchFamily="18" charset="0"/>
                      </a:rPr>
                      <m:t>𝑥</m:t>
                    </m:r>
                  </m:oMath>
                </a14:m>
                <a:r>
                  <a:rPr lang="en-US" dirty="0"/>
                  <a:t> with correct label </a:t>
                </a:r>
                <a14:m>
                  <m:oMath xmlns:m="http://schemas.openxmlformats.org/officeDocument/2006/math">
                    <m:r>
                      <a:rPr lang="en-US" i="1">
                        <a:latin typeface="Cambria Math" panose="02040503050406030204" pitchFamily="18" charset="0"/>
                      </a:rPr>
                      <m:t>𝑦</m:t>
                    </m:r>
                  </m:oMath>
                </a14:m>
                <a:r>
                  <a:rPr lang="en-US" dirty="0"/>
                  <a:t>, and a neural network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𝜃</m:t>
                        </m:r>
                      </m:sub>
                    </m:sSub>
                    <m:d>
                      <m:dPr>
                        <m:ctrlPr>
                          <a:rPr lang="en-US" i="1">
                            <a:latin typeface="Cambria Math" panose="02040503050406030204" pitchFamily="18" charset="0"/>
                          </a:rPr>
                        </m:ctrlPr>
                      </m:dPr>
                      <m:e>
                        <m:r>
                          <a:rPr lang="en-US" i="1">
                            <a:latin typeface="Cambria Math" panose="02040503050406030204" pitchFamily="18" charset="0"/>
                          </a:rPr>
                          <m:t>𝑥</m:t>
                        </m:r>
                      </m:e>
                    </m:d>
                  </m:oMath>
                </a14:m>
                <a:r>
                  <a:rPr lang="en-US" dirty="0"/>
                  <a:t> that maps from input to label, find a small perturbation </a:t>
                </a:r>
                <a14:m>
                  <m:oMath xmlns:m="http://schemas.openxmlformats.org/officeDocument/2006/math">
                    <m:r>
                      <a:rPr lang="en-US" b="0" i="1" smtClean="0">
                        <a:latin typeface="Cambria Math" panose="02040503050406030204" pitchFamily="18" charset="0"/>
                      </a:rPr>
                      <m:t>𝛿</m:t>
                    </m:r>
                  </m:oMath>
                </a14:m>
                <a:r>
                  <a:rPr lang="en-US" dirty="0"/>
                  <a:t> </a:t>
                </a:r>
                <a:r>
                  <a:rPr lang="en-US" dirty="0" err="1"/>
                  <a:t>s.t.</a:t>
                </a:r>
                <a:r>
                  <a:rPr lang="en-US" dirty="0"/>
                  <a:t> </a:t>
                </a:r>
              </a:p>
              <a:p>
                <a:pPr lvl="1"/>
                <a:r>
                  <a:rPr lang="en-US" dirty="0"/>
                  <a:t>Untargeted attack: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𝜃</m:t>
                        </m:r>
                      </m:sub>
                    </m:sSub>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𝛿</m:t>
                        </m:r>
                      </m:e>
                    </m:d>
                    <m:r>
                      <a:rPr lang="en-US" b="0" i="1" smtClean="0">
                        <a:latin typeface="Cambria Math" panose="02040503050406030204" pitchFamily="18" charset="0"/>
                      </a:rPr>
                      <m:t>≠</m:t>
                    </m:r>
                    <m:r>
                      <a:rPr lang="en-US" b="0" i="1" smtClean="0">
                        <a:latin typeface="Cambria Math" panose="02040503050406030204" pitchFamily="18" charset="0"/>
                      </a:rPr>
                      <m:t>𝑦</m:t>
                    </m:r>
                  </m:oMath>
                </a14:m>
                <a:endParaRPr lang="en-US" dirty="0"/>
              </a:p>
              <a:p>
                <a:pPr lvl="1"/>
                <a:r>
                  <a:rPr lang="en-US" dirty="0"/>
                  <a:t>Targeted attack: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𝜃</m:t>
                        </m:r>
                      </m:sub>
                    </m:sSub>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𝛿</m:t>
                        </m:r>
                      </m:e>
                    </m:d>
                    <m:r>
                      <a:rPr lang="en-US" b="0" i="1" smtClean="0">
                        <a:latin typeface="Cambria Math" panose="02040503050406030204" pitchFamily="18" charset="0"/>
                      </a:rPr>
                      <m:t>=</m:t>
                    </m:r>
                    <m:r>
                      <a:rPr lang="en-US" b="0" i="1" smtClean="0">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𝑦</m:t>
                    </m:r>
                  </m:oMath>
                </a14:m>
                <a:endParaRPr lang="en-US" dirty="0"/>
              </a:p>
              <a:p>
                <a:endParaRPr lang="en-SE" dirty="0"/>
              </a:p>
            </p:txBody>
          </p:sp>
        </mc:Choice>
        <mc:Fallback>
          <p:sp>
            <p:nvSpPr>
              <p:cNvPr id="3" name="Content Placeholder 2">
                <a:extLst>
                  <a:ext uri="{FF2B5EF4-FFF2-40B4-BE49-F238E27FC236}">
                    <a16:creationId xmlns:a16="http://schemas.microsoft.com/office/drawing/2014/main" id="{920CA961-487D-4485-B3ED-3A39821DEBA3}"/>
                  </a:ext>
                </a:extLst>
              </p:cNvPr>
              <p:cNvSpPr>
                <a:spLocks noGrp="1" noRot="1" noChangeAspect="1" noMove="1" noResize="1" noEditPoints="1" noAdjustHandles="1" noChangeArrowheads="1" noChangeShapeType="1" noTextEdit="1"/>
              </p:cNvSpPr>
              <p:nvPr>
                <p:ph idx="1"/>
              </p:nvPr>
            </p:nvSpPr>
            <p:spPr>
              <a:blipFill>
                <a:blip r:embed="rId2"/>
                <a:stretch>
                  <a:fillRect l="-1704" t="-155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2D969D15-B639-4A37-AA7C-3B00C40CE05F}"/>
              </a:ext>
            </a:extLst>
          </p:cNvPr>
          <p:cNvSpPr>
            <a:spLocks noGrp="1"/>
          </p:cNvSpPr>
          <p:nvPr>
            <p:ph type="sldNum" sz="quarter" idx="12"/>
          </p:nvPr>
        </p:nvSpPr>
        <p:spPr/>
        <p:txBody>
          <a:bodyPr/>
          <a:lstStyle/>
          <a:p>
            <a:pPr>
              <a:defRPr/>
            </a:pPr>
            <a:fld id="{F57F456A-00AF-44E6-8D70-638C0D0130FF}" type="slidenum">
              <a:rPr lang="en-US" altLang="zh-CN" smtClean="0"/>
              <a:pPr>
                <a:defRPr/>
              </a:pPr>
              <a:t>11</a:t>
            </a:fld>
            <a:endParaRPr lang="en-US" altLang="zh-CN"/>
          </a:p>
        </p:txBody>
      </p:sp>
    </p:spTree>
    <p:extLst>
      <p:ext uri="{BB962C8B-B14F-4D97-AF65-F5344CB8AC3E}">
        <p14:creationId xmlns:p14="http://schemas.microsoft.com/office/powerpoint/2010/main" val="680454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3E804-BCD8-4E8A-808C-F231673BC4FD}"/>
              </a:ext>
            </a:extLst>
          </p:cNvPr>
          <p:cNvSpPr>
            <a:spLocks noGrp="1"/>
          </p:cNvSpPr>
          <p:nvPr>
            <p:ph type="title"/>
          </p:nvPr>
        </p:nvSpPr>
        <p:spPr/>
        <p:txBody>
          <a:bodyPr/>
          <a:lstStyle/>
          <a:p>
            <a:r>
              <a:rPr lang="en-US" dirty="0"/>
              <a:t>Input Perturbations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16EE7CF-2D64-48F1-8F9C-EAC186B4A2D5}"/>
                  </a:ext>
                </a:extLst>
              </p:cNvPr>
              <p:cNvSpPr>
                <a:spLocks noGrp="1"/>
              </p:cNvSpPr>
              <p:nvPr>
                <p:ph idx="1"/>
              </p:nvPr>
            </p:nvSpPr>
            <p:spPr/>
            <p:txBody>
              <a:bodyPr/>
              <a:lstStyle/>
              <a:p>
                <a:r>
                  <a:rPr lang="en-US" dirty="0"/>
                  <a:t>Which input perturbations </a:t>
                </a:r>
                <a14:m>
                  <m:oMath xmlns:m="http://schemas.openxmlformats.org/officeDocument/2006/math">
                    <m:r>
                      <a:rPr lang="en-US" b="0" i="1" smtClean="0">
                        <a:solidFill>
                          <a:schemeClr val="tx1"/>
                        </a:solidFill>
                        <a:latin typeface="Cambria Math" panose="02040503050406030204" pitchFamily="18" charset="0"/>
                      </a:rPr>
                      <m:t>𝛿</m:t>
                    </m:r>
                  </m:oMath>
                </a14:m>
                <a:r>
                  <a:rPr lang="en-US" dirty="0"/>
                  <a:t> are allowed?</a:t>
                </a:r>
              </a:p>
              <a:p>
                <a:r>
                  <a:rPr lang="en-US" dirty="0"/>
                  <a:t>Examples: </a:t>
                </a:r>
                <a14:m>
                  <m:oMath xmlns:m="http://schemas.openxmlformats.org/officeDocument/2006/math">
                    <m:r>
                      <a:rPr lang="en-US" b="0" i="1" smtClean="0">
                        <a:solidFill>
                          <a:schemeClr val="tx1"/>
                        </a:solidFill>
                        <a:latin typeface="Cambria Math" panose="02040503050406030204" pitchFamily="18" charset="0"/>
                      </a:rPr>
                      <m:t>𝛿</m:t>
                    </m:r>
                  </m:oMath>
                </a14:m>
                <a:r>
                  <a:rPr lang="en-US" dirty="0"/>
                  <a:t> that is small </a:t>
                </a:r>
                <a:r>
                  <a:rPr lang="en-US" dirty="0" err="1"/>
                  <a:t>wrt</a:t>
                </a:r>
                <a:endParaRPr lang="en-US" dirty="0"/>
              </a:p>
              <a:p>
                <a:pPr lvl="1"/>
                <a14:m>
                  <m:oMath xmlns:m="http://schemas.openxmlformats.org/officeDocument/2006/math">
                    <m:sSub>
                      <m:sSubPr>
                        <m:ctrlPr>
                          <a:rPr lang="en-US" i="1" dirty="0" smtClean="0">
                            <a:solidFill>
                              <a:srgbClr val="FF0000"/>
                            </a:solidFill>
                            <a:latin typeface="Cambria Math" panose="02040503050406030204" pitchFamily="18" charset="0"/>
                          </a:rPr>
                        </m:ctrlPr>
                      </m:sSubPr>
                      <m:e>
                        <m:r>
                          <a:rPr lang="en-US" i="1" dirty="0" smtClean="0">
                            <a:solidFill>
                              <a:srgbClr val="FF0000"/>
                            </a:solidFill>
                            <a:latin typeface="Cambria Math" panose="02040503050406030204" pitchFamily="18" charset="0"/>
                          </a:rPr>
                          <m:t>𝑙</m:t>
                        </m:r>
                      </m:e>
                      <m:sub>
                        <m:r>
                          <a:rPr lang="en-US" i="1" dirty="0" smtClean="0">
                            <a:solidFill>
                              <a:srgbClr val="FF0000"/>
                            </a:solidFill>
                            <a:latin typeface="Cambria Math" panose="02040503050406030204" pitchFamily="18" charset="0"/>
                          </a:rPr>
                          <m:t>𝑝</m:t>
                        </m:r>
                      </m:sub>
                    </m:sSub>
                  </m:oMath>
                </a14:m>
                <a:r>
                  <a:rPr lang="en-US" dirty="0">
                    <a:solidFill>
                      <a:srgbClr val="FF0000"/>
                    </a:solidFill>
                  </a:rPr>
                  <a:t> norm</a:t>
                </a:r>
                <a:r>
                  <a:rPr lang="en-US" dirty="0"/>
                  <a:t> (we focus on it in this lecture)</a:t>
                </a:r>
              </a:p>
              <a:p>
                <a:pPr lvl="1"/>
                <a:r>
                  <a:rPr lang="en-US" dirty="0"/>
                  <a:t>Rotation and/or translation</a:t>
                </a:r>
              </a:p>
              <a:p>
                <a:pPr lvl="1"/>
                <a:r>
                  <a:rPr lang="en-US" dirty="0"/>
                  <a:t>VGG feature perturbation</a:t>
                </a:r>
              </a:p>
              <a:p>
                <a:pPr lvl="1"/>
                <a:r>
                  <a:rPr lang="en-US" dirty="0"/>
                  <a:t>(add the perturbation you need here)</a:t>
                </a:r>
              </a:p>
            </p:txBody>
          </p:sp>
        </mc:Choice>
        <mc:Fallback xmlns="">
          <p:sp>
            <p:nvSpPr>
              <p:cNvPr id="3" name="Content Placeholder 2">
                <a:extLst>
                  <a:ext uri="{FF2B5EF4-FFF2-40B4-BE49-F238E27FC236}">
                    <a16:creationId xmlns:a16="http://schemas.microsoft.com/office/drawing/2014/main" id="{916EE7CF-2D64-48F1-8F9C-EAC186B4A2D5}"/>
                  </a:ext>
                </a:extLst>
              </p:cNvPr>
              <p:cNvSpPr>
                <a:spLocks noGrp="1" noRot="1" noChangeAspect="1" noMove="1" noResize="1" noEditPoints="1" noAdjustHandles="1" noChangeArrowheads="1" noChangeShapeType="1" noTextEdit="1"/>
              </p:cNvSpPr>
              <p:nvPr>
                <p:ph idx="1"/>
              </p:nvPr>
            </p:nvSpPr>
            <p:spPr>
              <a:blipFill>
                <a:blip r:embed="rId2"/>
                <a:stretch>
                  <a:fillRect l="-1704" t="-155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CBA4594E-4DD3-45D0-B846-CA758645AE44}"/>
              </a:ext>
            </a:extLst>
          </p:cNvPr>
          <p:cNvSpPr>
            <a:spLocks noGrp="1"/>
          </p:cNvSpPr>
          <p:nvPr>
            <p:ph type="sldNum" sz="quarter" idx="12"/>
          </p:nvPr>
        </p:nvSpPr>
        <p:spPr/>
        <p:txBody>
          <a:bodyPr/>
          <a:lstStyle/>
          <a:p>
            <a:pPr>
              <a:defRPr/>
            </a:pPr>
            <a:fld id="{F57F456A-00AF-44E6-8D70-638C0D0130FF}" type="slidenum">
              <a:rPr lang="en-US" altLang="zh-CN" smtClean="0"/>
              <a:pPr>
                <a:defRPr/>
              </a:pPr>
              <a:t>12</a:t>
            </a:fld>
            <a:endParaRPr lang="en-US" altLang="zh-CN"/>
          </a:p>
        </p:txBody>
      </p:sp>
    </p:spTree>
    <p:extLst>
      <p:ext uri="{BB962C8B-B14F-4D97-AF65-F5344CB8AC3E}">
        <p14:creationId xmlns:p14="http://schemas.microsoft.com/office/powerpoint/2010/main" val="3001224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9FCE5-B955-47C7-9F6E-E2B47E0EAED8}"/>
              </a:ext>
            </a:extLst>
          </p:cNvPr>
          <p:cNvSpPr>
            <a:spLocks noGrp="1"/>
          </p:cNvSpPr>
          <p:nvPr>
            <p:ph type="title"/>
          </p:nvPr>
        </p:nvSpPr>
        <p:spPr/>
        <p:txBody>
          <a:bodyPr/>
          <a:lstStyle/>
          <a:p>
            <a:r>
              <a:rPr lang="en-US" dirty="0"/>
              <a:t>Vector Norms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4E8BDEB-F2B8-4C7C-88D9-0D63A0902A09}"/>
                  </a:ext>
                </a:extLst>
              </p:cNvPr>
              <p:cNvSpPr>
                <a:spLocks noGrp="1"/>
              </p:cNvSpPr>
              <p:nvPr>
                <p:ph idx="1"/>
              </p:nvPr>
            </p:nvSpPr>
            <p:spPr>
              <a:xfrm>
                <a:off x="397172" y="1082512"/>
                <a:ext cx="6059016" cy="5479110"/>
              </a:xfrm>
            </p:spPr>
            <p:txBody>
              <a:bodyPr>
                <a:normAutofit fontScale="85000" lnSpcReduction="20000"/>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𝑙</m:t>
                        </m:r>
                      </m:e>
                      <m:sub>
                        <m:r>
                          <a:rPr lang="en-US" i="1">
                            <a:latin typeface="Cambria Math" panose="02040503050406030204" pitchFamily="18" charset="0"/>
                          </a:rPr>
                          <m:t>𝑝</m:t>
                        </m:r>
                      </m:sub>
                    </m:sSub>
                  </m:oMath>
                </a14:m>
                <a:r>
                  <a:rPr lang="en-US" dirty="0"/>
                  <a:t> norm of a </a:t>
                </a:r>
                <a14:m>
                  <m:oMath xmlns:m="http://schemas.openxmlformats.org/officeDocument/2006/math">
                    <m:r>
                      <a:rPr lang="en-US" b="0" i="1" smtClean="0">
                        <a:latin typeface="Cambria Math" panose="02040503050406030204" pitchFamily="18" charset="0"/>
                      </a:rPr>
                      <m:t>𝑘</m:t>
                    </m:r>
                  </m:oMath>
                </a14:m>
                <a:r>
                  <a:rPr lang="en-US" dirty="0"/>
                  <a:t>-dimensional vector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ℝ</m:t>
                        </m:r>
                      </m:e>
                      <m:sup>
                        <m:r>
                          <a:rPr lang="en-US" b="0" i="1" smtClean="0">
                            <a:latin typeface="Cambria Math" panose="02040503050406030204" pitchFamily="18" charset="0"/>
                          </a:rPr>
                          <m:t>𝑘</m:t>
                        </m:r>
                      </m:sup>
                    </m:sSup>
                  </m:oMath>
                </a14:m>
                <a:r>
                  <a:rPr lang="en-US" dirty="0"/>
                  <a:t> is a scalar defined as </a:t>
                </a:r>
                <a14:m>
                  <m:oMath xmlns:m="http://schemas.openxmlformats.org/officeDocument/2006/math">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𝑥</m:t>
                            </m:r>
                          </m:e>
                        </m:d>
                      </m:e>
                      <m:sub>
                        <m:r>
                          <a:rPr lang="en-US" i="1">
                            <a:latin typeface="Cambria Math" panose="02040503050406030204" pitchFamily="18" charset="0"/>
                          </a:rPr>
                          <m:t>𝑝</m:t>
                        </m:r>
                      </m:sub>
                    </m:sSub>
                    <m:r>
                      <a:rPr lang="en-US" b="0" i="1" smtClean="0">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𝑘</m:t>
                                </m:r>
                              </m:sup>
                              <m:e>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e>
                                  <m:sup>
                                    <m:r>
                                      <a:rPr lang="en-US" i="1">
                                        <a:latin typeface="Cambria Math" panose="02040503050406030204" pitchFamily="18" charset="0"/>
                                      </a:rPr>
                                      <m:t>𝑝</m:t>
                                    </m:r>
                                  </m:sup>
                                </m:sSup>
                              </m:e>
                            </m:nary>
                          </m:e>
                        </m:d>
                      </m:e>
                      <m:sup>
                        <m:r>
                          <a:rPr lang="en-US" i="1">
                            <a:latin typeface="Cambria Math" panose="02040503050406030204" pitchFamily="18" charset="0"/>
                          </a:rPr>
                          <m:t>1/</m:t>
                        </m:r>
                        <m:r>
                          <a:rPr lang="en-US" i="1">
                            <a:latin typeface="Cambria Math" panose="02040503050406030204" pitchFamily="18" charset="0"/>
                          </a:rPr>
                          <m:t>𝑝</m:t>
                        </m:r>
                      </m:sup>
                    </m:sSup>
                  </m:oMath>
                </a14:m>
                <a:r>
                  <a:rPr lang="en-US" dirty="0"/>
                  <a:t>. Suppose </a:t>
                </a:r>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i="1">
                                  <a:latin typeface="Cambria Math" panose="02040503050406030204" pitchFamily="18" charset="0"/>
                                </a:rPr>
                                <m:t>3</m:t>
                              </m:r>
                            </m:e>
                          </m:mr>
                          <m:mr>
                            <m:e>
                              <m:r>
                                <a:rPr lang="en-US" i="1">
                                  <a:latin typeface="Cambria Math" panose="02040503050406030204" pitchFamily="18" charset="0"/>
                                </a:rPr>
                                <m:t>4</m:t>
                              </m:r>
                            </m:e>
                          </m:mr>
                        </m:m>
                      </m:e>
                    </m:d>
                  </m:oMath>
                </a14:m>
                <a:endParaRPr lang="en-US"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1</m:t>
                        </m:r>
                      </m:sub>
                    </m:sSub>
                  </m:oMath>
                </a14:m>
                <a:r>
                  <a:rPr lang="en-US" i="1" dirty="0"/>
                  <a:t> </a:t>
                </a:r>
                <a:r>
                  <a:rPr lang="en-US" dirty="0"/>
                  <a:t>norm: </a:t>
                </a:r>
                <a14:m>
                  <m:oMath xmlns:m="http://schemas.openxmlformats.org/officeDocument/2006/math">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𝑥</m:t>
                            </m:r>
                          </m:e>
                        </m:d>
                      </m:e>
                      <m:sub>
                        <m:r>
                          <a:rPr lang="en-US" b="0" i="1" smtClean="0">
                            <a:latin typeface="Cambria Math" panose="02040503050406030204" pitchFamily="18" charset="0"/>
                          </a:rPr>
                          <m:t>1</m:t>
                        </m:r>
                      </m:sub>
                    </m:sSub>
                    <m:r>
                      <a:rPr lang="en-US" b="0" i="1" smtClean="0">
                        <a:latin typeface="Cambria Math" panose="02040503050406030204" pitchFamily="18" charset="0"/>
                      </a:rPr>
                      <m:t>=</m:t>
                    </m:r>
                    <m:nary>
                      <m:naryPr>
                        <m:chr m:val="∑"/>
                        <m:supHide m:val="on"/>
                        <m:ctrlPr>
                          <a:rPr lang="en-US" i="1">
                            <a:latin typeface="Cambria Math" panose="02040503050406030204" pitchFamily="18" charset="0"/>
                          </a:rPr>
                        </m:ctrlPr>
                      </m:naryPr>
                      <m:sub>
                        <m:r>
                          <a:rPr lang="en-US" i="1">
                            <a:latin typeface="Cambria Math" panose="02040503050406030204" pitchFamily="18" charset="0"/>
                          </a:rPr>
                          <m:t>𝑖</m:t>
                        </m:r>
                      </m:sub>
                      <m:sup/>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e>
                    </m:nary>
                  </m:oMath>
                </a14:m>
                <a:r>
                  <a:rPr lang="en-US" dirty="0"/>
                  <a:t> (Manhattan Distance)</a:t>
                </a:r>
              </a:p>
              <a:p>
                <a:pPr lvl="1"/>
                <a14:m>
                  <m:oMath xmlns:m="http://schemas.openxmlformats.org/officeDocument/2006/math">
                    <m:r>
                      <a:rPr lang="en-US" b="0" i="1" smtClean="0">
                        <a:latin typeface="Cambria Math" panose="02040503050406030204" pitchFamily="18" charset="0"/>
                      </a:rPr>
                      <m:t>=</m:t>
                    </m:r>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3</m:t>
                        </m:r>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4</m:t>
                        </m:r>
                      </m:e>
                    </m:d>
                    <m:r>
                      <a:rPr lang="en-US" b="0" i="1" smtClean="0">
                        <a:latin typeface="Cambria Math" panose="02040503050406030204" pitchFamily="18" charset="0"/>
                      </a:rPr>
                      <m:t>=7</m:t>
                    </m:r>
                  </m:oMath>
                </a14:m>
                <a:endParaRPr lang="en-US"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2</m:t>
                        </m:r>
                      </m:sub>
                    </m:sSub>
                  </m:oMath>
                </a14:m>
                <a:r>
                  <a:rPr lang="en-US" i="1" dirty="0"/>
                  <a:t> </a:t>
                </a:r>
                <a:r>
                  <a:rPr lang="en-US" dirty="0"/>
                  <a:t>norm: </a:t>
                </a:r>
                <a14:m>
                  <m:oMath xmlns:m="http://schemas.openxmlformats.org/officeDocument/2006/math">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𝑥</m:t>
                            </m:r>
                          </m:e>
                        </m:d>
                      </m:e>
                      <m:sub>
                        <m:r>
                          <a:rPr lang="en-US" b="0" i="1" smtClean="0">
                            <a:latin typeface="Cambria Math" panose="02040503050406030204" pitchFamily="18" charset="0"/>
                          </a:rPr>
                          <m:t>2</m:t>
                        </m:r>
                      </m:sub>
                    </m:sSub>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nary>
                          <m:naryPr>
                            <m:chr m:val="∑"/>
                            <m:supHide m:val="on"/>
                            <m:ctrlPr>
                              <a:rPr lang="en-US" i="1">
                                <a:latin typeface="Cambria Math" panose="02040503050406030204" pitchFamily="18" charset="0"/>
                              </a:rPr>
                            </m:ctrlPr>
                          </m:naryPr>
                          <m:sub>
                            <m:r>
                              <a:rPr lang="en-US" i="1">
                                <a:latin typeface="Cambria Math" panose="02040503050406030204" pitchFamily="18" charset="0"/>
                              </a:rPr>
                              <m:t>𝑖</m:t>
                            </m:r>
                          </m:sub>
                          <m:sup/>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e>
                        </m:nary>
                      </m:e>
                    </m:rad>
                  </m:oMath>
                </a14:m>
                <a:r>
                  <a:rPr lang="en-US" dirty="0"/>
                  <a:t> (Euclidean norm)</a:t>
                </a:r>
              </a:p>
              <a:p>
                <a:pPr lvl="1"/>
                <a14:m>
                  <m:oMath xmlns:m="http://schemas.openxmlformats.org/officeDocument/2006/math">
                    <m:r>
                      <a:rPr lang="en-US" b="0" i="1" smtClean="0">
                        <a:latin typeface="Cambria Math" panose="02040503050406030204" pitchFamily="18" charset="0"/>
                      </a:rPr>
                      <m:t>=</m:t>
                    </m:r>
                    <m:rad>
                      <m:radPr>
                        <m:degHide m:val="on"/>
                        <m:ctrlPr>
                          <a:rPr lang="en-US" i="1">
                            <a:latin typeface="Cambria Math" panose="02040503050406030204" pitchFamily="18" charset="0"/>
                          </a:rPr>
                        </m:ctrlPr>
                      </m:radPr>
                      <m:deg/>
                      <m:e>
                        <m:sSup>
                          <m:sSupPr>
                            <m:ctrlPr>
                              <a:rPr lang="en-US" b="0" i="1" smtClean="0">
                                <a:latin typeface="Cambria Math" panose="02040503050406030204" pitchFamily="18" charset="0"/>
                              </a:rPr>
                            </m:ctrlPr>
                          </m:sSupPr>
                          <m:e>
                            <m:r>
                              <a:rPr lang="en-US" b="0" i="1" smtClean="0">
                                <a:latin typeface="Cambria Math" panose="02040503050406030204" pitchFamily="18" charset="0"/>
                              </a:rPr>
                              <m:t>3</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4</m:t>
                            </m:r>
                          </m:e>
                          <m:sup>
                            <m:r>
                              <a:rPr lang="en-US" b="0" i="1" smtClean="0">
                                <a:latin typeface="Cambria Math" panose="02040503050406030204" pitchFamily="18" charset="0"/>
                              </a:rPr>
                              <m:t>2</m:t>
                            </m:r>
                          </m:sup>
                        </m:sSup>
                      </m:e>
                    </m:rad>
                    <m:r>
                      <a:rPr lang="en-US" b="0" i="1" smtClean="0">
                        <a:latin typeface="Cambria Math" panose="02040503050406030204" pitchFamily="18" charset="0"/>
                      </a:rPr>
                      <m:t>=5</m:t>
                    </m:r>
                  </m:oMath>
                </a14:m>
                <a:endParaRPr lang="en-US"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m:t>
                        </m:r>
                      </m:sub>
                    </m:sSub>
                  </m:oMath>
                </a14:m>
                <a:r>
                  <a:rPr lang="en-US" dirty="0"/>
                  <a:t> norm: </a:t>
                </a:r>
                <a14:m>
                  <m:oMath xmlns:m="http://schemas.openxmlformats.org/officeDocument/2006/math">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𝑥</m:t>
                            </m:r>
                          </m:e>
                        </m:d>
                      </m:e>
                      <m:sub>
                        <m:r>
                          <a:rPr lang="en-US" b="0" i="1" smtClean="0">
                            <a:latin typeface="Cambria Math" panose="02040503050406030204" pitchFamily="18" charset="0"/>
                          </a:rPr>
                          <m:t>∞</m:t>
                        </m:r>
                      </m:sub>
                    </m:sSub>
                    <m:r>
                      <a:rPr lang="en-US" i="1">
                        <a:latin typeface="Cambria Math" panose="02040503050406030204" pitchFamily="18" charset="0"/>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𝑖</m:t>
                            </m:r>
                          </m:lim>
                        </m:limLow>
                      </m:fName>
                      <m:e>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b="0" i="1" smtClean="0">
                            <a:latin typeface="Cambria Math" panose="02040503050406030204" pitchFamily="18" charset="0"/>
                          </a:rPr>
                          <m:t>|</m:t>
                        </m:r>
                      </m:e>
                    </m:func>
                  </m:oMath>
                </a14:m>
                <a:endParaRPr lang="en-US" dirty="0"/>
              </a:p>
              <a:p>
                <a:pPr lvl="1"/>
                <a14:m>
                  <m:oMath xmlns:m="http://schemas.openxmlformats.org/officeDocument/2006/math">
                    <m:func>
                      <m:funcPr>
                        <m:ctrlPr>
                          <a:rPr lang="en-US" i="1">
                            <a:latin typeface="Cambria Math" panose="02040503050406030204" pitchFamily="18" charset="0"/>
                          </a:rPr>
                        </m:ctrlPr>
                      </m:funcPr>
                      <m:fName>
                        <m:r>
                          <a:rPr lang="en-US" b="0" i="1" smtClean="0">
                            <a:latin typeface="Cambria Math" panose="02040503050406030204" pitchFamily="18" charset="0"/>
                          </a:rPr>
                          <m:t>=</m:t>
                        </m:r>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a:rPr lang="en-US" i="1">
                                <a:latin typeface="Cambria Math" panose="02040503050406030204" pitchFamily="18" charset="0"/>
                              </a:rPr>
                              <m:t>𝑖</m:t>
                            </m:r>
                          </m:lim>
                        </m:limLow>
                      </m:fName>
                      <m:e>
                        <m:d>
                          <m:dPr>
                            <m:ctrlPr>
                              <a:rPr lang="en-US" b="0" i="1" smtClean="0">
                                <a:latin typeface="Cambria Math" panose="02040503050406030204" pitchFamily="18" charset="0"/>
                              </a:rPr>
                            </m:ctrlPr>
                          </m:dPr>
                          <m:e>
                            <m:r>
                              <a:rPr lang="en-US" b="0" i="1" smtClean="0">
                                <a:latin typeface="Cambria Math" panose="02040503050406030204" pitchFamily="18" charset="0"/>
                              </a:rPr>
                              <m:t>3,4</m:t>
                            </m:r>
                          </m:e>
                        </m:d>
                        <m:r>
                          <a:rPr lang="en-US" b="0" i="1" smtClean="0">
                            <a:latin typeface="Cambria Math" panose="02040503050406030204" pitchFamily="18" charset="0"/>
                          </a:rPr>
                          <m:t>=4</m:t>
                        </m:r>
                      </m:e>
                    </m:func>
                  </m:oMath>
                </a14:m>
                <a:endParaRPr lang="en-US" dirty="0"/>
              </a:p>
              <a:p>
                <a:endParaRPr lang="en-US" dirty="0"/>
              </a:p>
              <a:p>
                <a:endParaRPr lang="en-SE" dirty="0"/>
              </a:p>
            </p:txBody>
          </p:sp>
        </mc:Choice>
        <mc:Fallback xmlns="">
          <p:sp>
            <p:nvSpPr>
              <p:cNvPr id="3" name="Content Placeholder 2">
                <a:extLst>
                  <a:ext uri="{FF2B5EF4-FFF2-40B4-BE49-F238E27FC236}">
                    <a16:creationId xmlns:a16="http://schemas.microsoft.com/office/drawing/2014/main" id="{B4E8BDEB-F2B8-4C7C-88D9-0D63A0902A09}"/>
                  </a:ext>
                </a:extLst>
              </p:cNvPr>
              <p:cNvSpPr>
                <a:spLocks noGrp="1" noRot="1" noChangeAspect="1" noMove="1" noResize="1" noEditPoints="1" noAdjustHandles="1" noChangeArrowheads="1" noChangeShapeType="1" noTextEdit="1"/>
              </p:cNvSpPr>
              <p:nvPr>
                <p:ph idx="1"/>
              </p:nvPr>
            </p:nvSpPr>
            <p:spPr>
              <a:xfrm>
                <a:off x="397172" y="1082512"/>
                <a:ext cx="6059016" cy="5479110"/>
              </a:xfrm>
              <a:blipFill>
                <a:blip r:embed="rId2"/>
                <a:stretch>
                  <a:fillRect t="-233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CCFEE8C7-0A6E-472F-BD5F-2F0837FA4655}"/>
              </a:ext>
            </a:extLst>
          </p:cNvPr>
          <p:cNvSpPr>
            <a:spLocks noGrp="1"/>
          </p:cNvSpPr>
          <p:nvPr>
            <p:ph type="sldNum" sz="quarter" idx="12"/>
          </p:nvPr>
        </p:nvSpPr>
        <p:spPr/>
        <p:txBody>
          <a:bodyPr/>
          <a:lstStyle/>
          <a:p>
            <a:pPr>
              <a:defRPr/>
            </a:pPr>
            <a:fld id="{F57F456A-00AF-44E6-8D70-638C0D0130FF}" type="slidenum">
              <a:rPr lang="en-US" altLang="zh-CN" smtClean="0"/>
              <a:pPr>
                <a:defRPr/>
              </a:pPr>
              <a:t>13</a:t>
            </a:fld>
            <a:endParaRPr lang="en-US" altLang="zh-CN"/>
          </a:p>
        </p:txBody>
      </p:sp>
      <p:pic>
        <p:nvPicPr>
          <p:cNvPr id="1026" name="Picture 2">
            <a:extLst>
              <a:ext uri="{FF2B5EF4-FFF2-40B4-BE49-F238E27FC236}">
                <a16:creationId xmlns:a16="http://schemas.microsoft.com/office/drawing/2014/main" id="{07537BF1-E51D-4E1E-B8EA-90025A937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206" y="260648"/>
            <a:ext cx="2526580" cy="22233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35AE82E-23A2-44A7-9CFC-A74D37B42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3912" y="2439727"/>
            <a:ext cx="2514600" cy="18272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22AB075-1C75-4DD5-AEA6-A148A59D0112}"/>
              </a:ext>
            </a:extLst>
          </p:cNvPr>
          <p:cNvSpPr txBox="1"/>
          <p:nvPr/>
        </p:nvSpPr>
        <p:spPr>
          <a:xfrm>
            <a:off x="1736812" y="6593208"/>
            <a:ext cx="5670376" cy="253916"/>
          </a:xfrm>
          <a:prstGeom prst="rect">
            <a:avLst/>
          </a:prstGeom>
          <a:noFill/>
        </p:spPr>
        <p:txBody>
          <a:bodyPr wrap="square">
            <a:spAutoFit/>
          </a:bodyPr>
          <a:lstStyle/>
          <a:p>
            <a:r>
              <a:rPr lang="en-SE" sz="1050" dirty="0"/>
              <a:t>https://montjoile.medium.com/l0-norm-l1-norm-l2-norm-l-infinity-norm-7a7d18a4f40c</a:t>
            </a:r>
          </a:p>
        </p:txBody>
      </p:sp>
      <p:grpSp>
        <p:nvGrpSpPr>
          <p:cNvPr id="16" name="Group 15">
            <a:extLst>
              <a:ext uri="{FF2B5EF4-FFF2-40B4-BE49-F238E27FC236}">
                <a16:creationId xmlns:a16="http://schemas.microsoft.com/office/drawing/2014/main" id="{CD84CD87-DC6C-4A02-B760-DF6279785992}"/>
              </a:ext>
            </a:extLst>
          </p:cNvPr>
          <p:cNvGrpSpPr/>
          <p:nvPr/>
        </p:nvGrpSpPr>
        <p:grpSpPr>
          <a:xfrm>
            <a:off x="6357425" y="4365104"/>
            <a:ext cx="2571087" cy="2223390"/>
            <a:chOff x="6357425" y="4113578"/>
            <a:chExt cx="2571087" cy="2223390"/>
          </a:xfrm>
        </p:grpSpPr>
        <p:pic>
          <p:nvPicPr>
            <p:cNvPr id="13" name="Picture 2">
              <a:extLst>
                <a:ext uri="{FF2B5EF4-FFF2-40B4-BE49-F238E27FC236}">
                  <a16:creationId xmlns:a16="http://schemas.microsoft.com/office/drawing/2014/main" id="{8DFC9447-CEA3-49AF-A667-7C0D18E6D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425" y="4113578"/>
              <a:ext cx="2526580" cy="22233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DD51517-50F1-454B-B09B-0F2334856DA7}"/>
                </a:ext>
              </a:extLst>
            </p:cNvPr>
            <p:cNvSpPr/>
            <p:nvPr/>
          </p:nvSpPr>
          <p:spPr bwMode="auto">
            <a:xfrm>
              <a:off x="7524328" y="5229200"/>
              <a:ext cx="792088" cy="72008"/>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cxnSp>
          <p:nvCxnSpPr>
            <p:cNvPr id="14" name="Straight Connector 13">
              <a:extLst>
                <a:ext uri="{FF2B5EF4-FFF2-40B4-BE49-F238E27FC236}">
                  <a16:creationId xmlns:a16="http://schemas.microsoft.com/office/drawing/2014/main" id="{24FFC7F2-1FE2-470A-B5F4-7E646318F0BE}"/>
                </a:ext>
              </a:extLst>
            </p:cNvPr>
            <p:cNvCxnSpPr>
              <a:cxnSpLocks/>
            </p:cNvCxnSpPr>
            <p:nvPr/>
          </p:nvCxnSpPr>
          <p:spPr bwMode="auto">
            <a:xfrm>
              <a:off x="6401932" y="5274766"/>
              <a:ext cx="2526580" cy="0"/>
            </a:xfrm>
            <a:prstGeom prst="line">
              <a:avLst/>
            </a:prstGeom>
            <a:noFill/>
            <a:ln w="25400" cap="flat" cmpd="sng" algn="ctr">
              <a:solidFill>
                <a:schemeClr val="bg1">
                  <a:lumMod val="75000"/>
                </a:schemeClr>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56FE7C3-D72F-4758-A783-EDB107267558}"/>
                  </a:ext>
                </a:extLst>
              </p:cNvPr>
              <p:cNvSpPr txBox="1"/>
              <p:nvPr/>
            </p:nvSpPr>
            <p:spPr>
              <a:xfrm>
                <a:off x="7023062" y="2020778"/>
                <a:ext cx="1080120" cy="400110"/>
              </a:xfrm>
              <a:prstGeom prst="rect">
                <a:avLst/>
              </a:prstGeom>
              <a:solidFill>
                <a:schemeClr val="bg1"/>
              </a:solidFill>
              <a:ln>
                <a:solidFill>
                  <a:schemeClr val="tx1"/>
                </a:solidFill>
              </a:ln>
            </p:spPr>
            <p:txBody>
              <a:bodyPr wrap="square">
                <a:spAutoFit/>
              </a:bodyPr>
              <a:lstStyle/>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𝑙</m:t>
                        </m:r>
                      </m:e>
                      <m:sub>
                        <m:r>
                          <a:rPr lang="en-US" sz="2000" b="0" i="1" smtClean="0">
                            <a:latin typeface="Cambria Math" panose="02040503050406030204" pitchFamily="18" charset="0"/>
                          </a:rPr>
                          <m:t>1</m:t>
                        </m:r>
                      </m:sub>
                    </m:sSub>
                  </m:oMath>
                </a14:m>
                <a:r>
                  <a:rPr lang="en-US" sz="2000" i="1" dirty="0"/>
                  <a:t> </a:t>
                </a:r>
                <a:r>
                  <a:rPr lang="en-US" sz="2000" dirty="0"/>
                  <a:t>norm</a:t>
                </a:r>
                <a:endParaRPr lang="en-SE" sz="2000" dirty="0"/>
              </a:p>
            </p:txBody>
          </p:sp>
        </mc:Choice>
        <mc:Fallback xmlns="">
          <p:sp>
            <p:nvSpPr>
              <p:cNvPr id="18" name="TextBox 17">
                <a:extLst>
                  <a:ext uri="{FF2B5EF4-FFF2-40B4-BE49-F238E27FC236}">
                    <a16:creationId xmlns:a16="http://schemas.microsoft.com/office/drawing/2014/main" id="{056FE7C3-D72F-4758-A783-EDB107267558}"/>
                  </a:ext>
                </a:extLst>
              </p:cNvPr>
              <p:cNvSpPr txBox="1">
                <a:spLocks noRot="1" noChangeAspect="1" noMove="1" noResize="1" noEditPoints="1" noAdjustHandles="1" noChangeArrowheads="1" noChangeShapeType="1" noTextEdit="1"/>
              </p:cNvSpPr>
              <p:nvPr/>
            </p:nvSpPr>
            <p:spPr>
              <a:xfrm>
                <a:off x="7023062" y="2020778"/>
                <a:ext cx="1080120" cy="400110"/>
              </a:xfrm>
              <a:prstGeom prst="rect">
                <a:avLst/>
              </a:prstGeom>
              <a:blipFill>
                <a:blip r:embed="rId5"/>
                <a:stretch>
                  <a:fillRect t="-4412" r="-1117" b="-25000"/>
                </a:stretch>
              </a:blipFill>
              <a:ln>
                <a:solidFill>
                  <a:schemeClr val="tx1"/>
                </a:solidFill>
              </a:ln>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B9A2351-578C-49DF-AEA6-6ED64430F381}"/>
                  </a:ext>
                </a:extLst>
              </p:cNvPr>
              <p:cNvSpPr txBox="1"/>
              <p:nvPr/>
            </p:nvSpPr>
            <p:spPr>
              <a:xfrm>
                <a:off x="7023062" y="3964994"/>
                <a:ext cx="1080120" cy="400110"/>
              </a:xfrm>
              <a:prstGeom prst="rect">
                <a:avLst/>
              </a:prstGeom>
              <a:solidFill>
                <a:schemeClr val="bg1"/>
              </a:solidFill>
              <a:ln>
                <a:solidFill>
                  <a:schemeClr val="tx1"/>
                </a:solidFill>
              </a:ln>
            </p:spPr>
            <p:txBody>
              <a:bodyPr wrap="square">
                <a:spAutoFit/>
              </a:bodyPr>
              <a:lstStyle/>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𝑙</m:t>
                        </m:r>
                      </m:e>
                      <m:sub>
                        <m:r>
                          <a:rPr lang="en-US" sz="2000" b="0" i="1" smtClean="0">
                            <a:latin typeface="Cambria Math" panose="02040503050406030204" pitchFamily="18" charset="0"/>
                          </a:rPr>
                          <m:t>2</m:t>
                        </m:r>
                      </m:sub>
                    </m:sSub>
                  </m:oMath>
                </a14:m>
                <a:r>
                  <a:rPr lang="en-US" sz="2000" i="1" dirty="0"/>
                  <a:t> </a:t>
                </a:r>
                <a:r>
                  <a:rPr lang="en-US" sz="2000" dirty="0"/>
                  <a:t>norm</a:t>
                </a:r>
                <a:endParaRPr lang="en-SE" sz="2000" dirty="0"/>
              </a:p>
            </p:txBody>
          </p:sp>
        </mc:Choice>
        <mc:Fallback xmlns="">
          <p:sp>
            <p:nvSpPr>
              <p:cNvPr id="21" name="TextBox 20">
                <a:extLst>
                  <a:ext uri="{FF2B5EF4-FFF2-40B4-BE49-F238E27FC236}">
                    <a16:creationId xmlns:a16="http://schemas.microsoft.com/office/drawing/2014/main" id="{CB9A2351-578C-49DF-AEA6-6ED64430F381}"/>
                  </a:ext>
                </a:extLst>
              </p:cNvPr>
              <p:cNvSpPr txBox="1">
                <a:spLocks noRot="1" noChangeAspect="1" noMove="1" noResize="1" noEditPoints="1" noAdjustHandles="1" noChangeArrowheads="1" noChangeShapeType="1" noTextEdit="1"/>
              </p:cNvSpPr>
              <p:nvPr/>
            </p:nvSpPr>
            <p:spPr>
              <a:xfrm>
                <a:off x="7023062" y="3964994"/>
                <a:ext cx="1080120" cy="400110"/>
              </a:xfrm>
              <a:prstGeom prst="rect">
                <a:avLst/>
              </a:prstGeom>
              <a:blipFill>
                <a:blip r:embed="rId6"/>
                <a:stretch>
                  <a:fillRect t="-4412" r="-1676" b="-25000"/>
                </a:stretch>
              </a:blipFill>
              <a:ln>
                <a:solidFill>
                  <a:schemeClr val="tx1"/>
                </a:solidFill>
              </a:ln>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EC3AA04-5514-4E5A-9AC8-CB0DB0EE0F37}"/>
                  </a:ext>
                </a:extLst>
              </p:cNvPr>
              <p:cNvSpPr txBox="1"/>
              <p:nvPr/>
            </p:nvSpPr>
            <p:spPr>
              <a:xfrm>
                <a:off x="6992639" y="6156446"/>
                <a:ext cx="1140966" cy="400110"/>
              </a:xfrm>
              <a:prstGeom prst="rect">
                <a:avLst/>
              </a:prstGeom>
              <a:solidFill>
                <a:schemeClr val="bg1"/>
              </a:solidFill>
              <a:ln>
                <a:solidFill>
                  <a:schemeClr val="tx1"/>
                </a:solidFill>
              </a:ln>
            </p:spPr>
            <p:txBody>
              <a:bodyPr wrap="square">
                <a:spAutoFit/>
              </a:bodyPr>
              <a:lstStyle/>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𝑙</m:t>
                        </m:r>
                      </m:e>
                      <m:sub>
                        <m:r>
                          <a:rPr lang="en-US" sz="2000" b="0" i="1" smtClean="0">
                            <a:latin typeface="Cambria Math" panose="02040503050406030204" pitchFamily="18" charset="0"/>
                          </a:rPr>
                          <m:t>∞</m:t>
                        </m:r>
                      </m:sub>
                    </m:sSub>
                  </m:oMath>
                </a14:m>
                <a:r>
                  <a:rPr lang="en-US" sz="2000" i="1" dirty="0"/>
                  <a:t> </a:t>
                </a:r>
                <a:r>
                  <a:rPr lang="en-US" sz="2000" dirty="0"/>
                  <a:t>norm</a:t>
                </a:r>
                <a:endParaRPr lang="en-SE" sz="2000" dirty="0"/>
              </a:p>
            </p:txBody>
          </p:sp>
        </mc:Choice>
        <mc:Fallback xmlns="">
          <p:sp>
            <p:nvSpPr>
              <p:cNvPr id="24" name="TextBox 23">
                <a:extLst>
                  <a:ext uri="{FF2B5EF4-FFF2-40B4-BE49-F238E27FC236}">
                    <a16:creationId xmlns:a16="http://schemas.microsoft.com/office/drawing/2014/main" id="{7EC3AA04-5514-4E5A-9AC8-CB0DB0EE0F37}"/>
                  </a:ext>
                </a:extLst>
              </p:cNvPr>
              <p:cNvSpPr txBox="1">
                <a:spLocks noRot="1" noChangeAspect="1" noMove="1" noResize="1" noEditPoints="1" noAdjustHandles="1" noChangeArrowheads="1" noChangeShapeType="1" noTextEdit="1"/>
              </p:cNvSpPr>
              <p:nvPr/>
            </p:nvSpPr>
            <p:spPr>
              <a:xfrm>
                <a:off x="6992639" y="6156446"/>
                <a:ext cx="1140966" cy="400110"/>
              </a:xfrm>
              <a:prstGeom prst="rect">
                <a:avLst/>
              </a:prstGeom>
              <a:blipFill>
                <a:blip r:embed="rId7"/>
                <a:stretch>
                  <a:fillRect t="-5882" r="-1587" b="-25000"/>
                </a:stretch>
              </a:blipFill>
              <a:ln>
                <a:solidFill>
                  <a:schemeClr val="tx1"/>
                </a:solidFill>
              </a:ln>
            </p:spPr>
            <p:txBody>
              <a:bodyPr/>
              <a:lstStyle/>
              <a:p>
                <a:r>
                  <a:rPr lang="en-SE">
                    <a:noFill/>
                  </a:rPr>
                  <a:t> </a:t>
                </a:r>
              </a:p>
            </p:txBody>
          </p:sp>
        </mc:Fallback>
      </mc:AlternateContent>
    </p:spTree>
    <p:extLst>
      <p:ext uri="{BB962C8B-B14F-4D97-AF65-F5344CB8AC3E}">
        <p14:creationId xmlns:p14="http://schemas.microsoft.com/office/powerpoint/2010/main" val="2278565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9C39-73C8-46D6-8011-A5888ECB8120}"/>
              </a:ext>
            </a:extLst>
          </p:cNvPr>
          <p:cNvSpPr>
            <a:spLocks noGrp="1"/>
          </p:cNvSpPr>
          <p:nvPr>
            <p:ph type="title"/>
          </p:nvPr>
        </p:nvSpPr>
        <p:spPr/>
        <p:txBody>
          <a:bodyPr/>
          <a:lstStyle/>
          <a:p>
            <a:r>
              <a:rPr lang="en-US" dirty="0"/>
              <a:t>Vector Norm Balls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1E79554-B268-42C5-9C65-5AF1B68C0339}"/>
                  </a:ext>
                </a:extLst>
              </p:cNvPr>
              <p:cNvSpPr>
                <a:spLocks noGrp="1"/>
              </p:cNvSpPr>
              <p:nvPr>
                <p:ph idx="1"/>
              </p:nvPr>
            </p:nvSpPr>
            <p:spPr>
              <a:xfrm>
                <a:off x="457200" y="1131912"/>
                <a:ext cx="8229600" cy="2729136"/>
              </a:xfrm>
            </p:spPr>
            <p:txBody>
              <a:bodyPr>
                <a:normAutofit fontScale="85000" lnSpcReduction="20000"/>
              </a:bodyPr>
              <a:lstStyle/>
              <a:p>
                <a:r>
                  <a:rPr lang="en-US" dirty="0"/>
                  <a:t>The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𝑝</m:t>
                        </m:r>
                      </m:sub>
                    </m:sSub>
                  </m:oMath>
                </a14:m>
                <a:r>
                  <a:rPr lang="en-US" dirty="0"/>
                  <a:t> norm ball </a:t>
                </a:r>
                <a14:m>
                  <m:oMath xmlns:m="http://schemas.openxmlformats.org/officeDocument/2006/math">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b="0" i="1" smtClean="0">
                                <a:latin typeface="Cambria Math" panose="02040503050406030204" pitchFamily="18" charset="0"/>
                              </a:rPr>
                              <m:t>𝑥</m:t>
                            </m:r>
                          </m:e>
                        </m:d>
                      </m:e>
                      <m:sub>
                        <m:r>
                          <a:rPr lang="en-US" b="0" i="1" smtClean="0">
                            <a:latin typeface="Cambria Math" panose="02040503050406030204" pitchFamily="18" charset="0"/>
                          </a:rPr>
                          <m:t>𝑝</m:t>
                        </m:r>
                      </m:sub>
                    </m:sSub>
                    <m:r>
                      <a:rPr lang="en-US" i="1">
                        <a:latin typeface="Cambria Math" panose="02040503050406030204" pitchFamily="18" charset="0"/>
                      </a:rPr>
                      <m:t>≤</m:t>
                    </m:r>
                    <m:r>
                      <a:rPr lang="en-US" b="0" i="1" smtClean="0">
                        <a:latin typeface="Cambria Math" panose="02040503050406030204" pitchFamily="18" charset="0"/>
                      </a:rPr>
                      <m:t>𝜖</m:t>
                    </m:r>
                  </m:oMath>
                </a14:m>
                <a:r>
                  <a:rPr lang="en-US" dirty="0"/>
                  <a:t> is the set of all vectors with </a:t>
                </a:r>
                <a14:m>
                  <m:oMath xmlns:m="http://schemas.openxmlformats.org/officeDocument/2006/math">
                    <m:r>
                      <a:rPr lang="en-US" b="0" i="1" smtClean="0">
                        <a:latin typeface="Cambria Math" panose="02040503050406030204" pitchFamily="18" charset="0"/>
                      </a:rPr>
                      <m:t>𝑝</m:t>
                    </m:r>
                  </m:oMath>
                </a14:m>
                <a:r>
                  <a:rPr lang="en-US" dirty="0"/>
                  <a:t>-norm less than or equal to </a:t>
                </a:r>
                <a14:m>
                  <m:oMath xmlns:m="http://schemas.openxmlformats.org/officeDocument/2006/math">
                    <m:r>
                      <a:rPr lang="en-US" i="1">
                        <a:latin typeface="Cambria Math" panose="02040503050406030204" pitchFamily="18" charset="0"/>
                      </a:rPr>
                      <m:t>𝜖</m:t>
                    </m:r>
                  </m:oMath>
                </a14:m>
                <a:r>
                  <a:rPr lang="en-US" dirty="0"/>
                  <a:t>: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𝐵</m:t>
                        </m:r>
                      </m:e>
                      <m:sub>
                        <m:r>
                          <a:rPr lang="en-US" b="0" i="1" dirty="0" smtClean="0">
                            <a:latin typeface="Cambria Math" panose="02040503050406030204" pitchFamily="18" charset="0"/>
                          </a:rPr>
                          <m:t>𝑝</m:t>
                        </m:r>
                      </m:sub>
                    </m:sSub>
                    <m:r>
                      <a:rPr lang="en-US" b="0" i="1" dirty="0" smtClean="0">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ℝ</m:t>
                        </m:r>
                      </m:e>
                      <m:sup>
                        <m:r>
                          <a:rPr lang="en-US" i="1">
                            <a:latin typeface="Cambria Math" panose="02040503050406030204" pitchFamily="18" charset="0"/>
                          </a:rPr>
                          <m:t>𝑘</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𝑥</m:t>
                            </m:r>
                          </m:e>
                        </m:d>
                      </m:e>
                      <m:sub>
                        <m:r>
                          <a:rPr lang="en-US" i="1">
                            <a:latin typeface="Cambria Math" panose="02040503050406030204" pitchFamily="18" charset="0"/>
                          </a:rPr>
                          <m:t>𝑝</m:t>
                        </m:r>
                      </m:sub>
                    </m:sSub>
                    <m:r>
                      <a:rPr lang="en-US" b="0" i="1" smtClean="0">
                        <a:latin typeface="Cambria Math" panose="02040503050406030204" pitchFamily="18" charset="0"/>
                      </a:rPr>
                      <m:t>≤</m:t>
                    </m:r>
                    <m:r>
                      <a:rPr lang="en-US" i="1">
                        <a:latin typeface="Cambria Math" panose="02040503050406030204" pitchFamily="18" charset="0"/>
                      </a:rPr>
                      <m:t>𝜖</m:t>
                    </m:r>
                    <m:r>
                      <a:rPr lang="en-US" b="0" i="1" dirty="0" smtClean="0">
                        <a:latin typeface="Cambria Math" panose="02040503050406030204" pitchFamily="18" charset="0"/>
                      </a:rPr>
                      <m:t>}</m:t>
                    </m:r>
                  </m:oMath>
                </a14:m>
                <a:endParaRPr lang="en-US"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2</m:t>
                        </m:r>
                      </m:sub>
                    </m:sSub>
                  </m:oMath>
                </a14:m>
                <a:r>
                  <a:rPr lang="en-US" i="1" dirty="0"/>
                  <a:t> </a:t>
                </a:r>
                <a:r>
                  <a:rPr lang="en-US" dirty="0"/>
                  <a:t>norm ball </a:t>
                </a:r>
                <a14:m>
                  <m:oMath xmlns:m="http://schemas.openxmlformats.org/officeDocument/2006/math">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𝑥</m:t>
                            </m:r>
                          </m:e>
                        </m:d>
                      </m:e>
                      <m:sub>
                        <m:r>
                          <a:rPr lang="en-US" b="0" i="1" smtClean="0">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𝜖</m:t>
                    </m:r>
                  </m:oMath>
                </a14:m>
                <a:r>
                  <a:rPr lang="en-US" dirty="0"/>
                  <a:t> : a circle with radius </a:t>
                </a:r>
                <a14:m>
                  <m:oMath xmlns:m="http://schemas.openxmlformats.org/officeDocument/2006/math">
                    <m:r>
                      <a:rPr lang="en-US" i="1">
                        <a:latin typeface="Cambria Math" panose="02040503050406030204" pitchFamily="18" charset="0"/>
                      </a:rPr>
                      <m:t>𝜖</m:t>
                    </m:r>
                  </m:oMath>
                </a14:m>
                <a:r>
                  <a:rPr lang="en-US" dirty="0"/>
                  <a:t> centered at origin</a:t>
                </a: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b="0" i="1" smtClean="0">
                            <a:latin typeface="Cambria Math" panose="02040503050406030204" pitchFamily="18" charset="0"/>
                          </a:rPr>
                          <m:t>∞</m:t>
                        </m:r>
                      </m:sub>
                    </m:sSub>
                  </m:oMath>
                </a14:m>
                <a:r>
                  <a:rPr lang="en-US" i="1" dirty="0"/>
                  <a:t> </a:t>
                </a:r>
                <a:r>
                  <a:rPr lang="en-US" dirty="0"/>
                  <a:t>norm ball </a:t>
                </a:r>
                <a14:m>
                  <m:oMath xmlns:m="http://schemas.openxmlformats.org/officeDocument/2006/math">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𝑥</m:t>
                            </m:r>
                          </m:e>
                        </m:d>
                      </m:e>
                      <m:sub>
                        <m:r>
                          <a:rPr lang="en-US" i="1">
                            <a:latin typeface="Cambria Math" panose="02040503050406030204" pitchFamily="18" charset="0"/>
                          </a:rPr>
                          <m:t>∞</m:t>
                        </m:r>
                      </m:sub>
                    </m:sSub>
                    <m:r>
                      <a:rPr lang="en-US" i="1">
                        <a:latin typeface="Cambria Math" panose="02040503050406030204" pitchFamily="18" charset="0"/>
                      </a:rPr>
                      <m:t>≤</m:t>
                    </m:r>
                    <m:r>
                      <a:rPr lang="en-US" i="1">
                        <a:latin typeface="Cambria Math" panose="02040503050406030204" pitchFamily="18" charset="0"/>
                      </a:rPr>
                      <m:t>𝜖</m:t>
                    </m:r>
                  </m:oMath>
                </a14:m>
                <a:r>
                  <a:rPr lang="en-US" dirty="0"/>
                  <a:t> : a square with edge length </a:t>
                </a:r>
                <a14:m>
                  <m:oMath xmlns:m="http://schemas.openxmlformats.org/officeDocument/2006/math">
                    <m:r>
                      <a:rPr lang="en-US" b="0" i="0" smtClean="0">
                        <a:latin typeface="Cambria Math" panose="02040503050406030204" pitchFamily="18" charset="0"/>
                      </a:rPr>
                      <m:t>2</m:t>
                    </m:r>
                    <m:r>
                      <a:rPr lang="en-US" i="1">
                        <a:latin typeface="Cambria Math" panose="02040503050406030204" pitchFamily="18" charset="0"/>
                      </a:rPr>
                      <m:t>𝜖</m:t>
                    </m:r>
                  </m:oMath>
                </a14:m>
                <a:r>
                  <a:rPr lang="en-US" dirty="0"/>
                  <a:t> centered at origin</a:t>
                </a:r>
              </a:p>
            </p:txBody>
          </p:sp>
        </mc:Choice>
        <mc:Fallback xmlns="">
          <p:sp>
            <p:nvSpPr>
              <p:cNvPr id="3" name="Content Placeholder 2">
                <a:extLst>
                  <a:ext uri="{FF2B5EF4-FFF2-40B4-BE49-F238E27FC236}">
                    <a16:creationId xmlns:a16="http://schemas.microsoft.com/office/drawing/2014/main" id="{91E79554-B268-42C5-9C65-5AF1B68C0339}"/>
                  </a:ext>
                </a:extLst>
              </p:cNvPr>
              <p:cNvSpPr>
                <a:spLocks noGrp="1" noRot="1" noChangeAspect="1" noMove="1" noResize="1" noEditPoints="1" noAdjustHandles="1" noChangeArrowheads="1" noChangeShapeType="1" noTextEdit="1"/>
              </p:cNvSpPr>
              <p:nvPr>
                <p:ph idx="1"/>
              </p:nvPr>
            </p:nvSpPr>
            <p:spPr>
              <a:xfrm>
                <a:off x="457200" y="1131912"/>
                <a:ext cx="8229600" cy="2729136"/>
              </a:xfrm>
              <a:blipFill>
                <a:blip r:embed="rId3"/>
                <a:stretch>
                  <a:fillRect l="-1259" t="-4698" r="-1111" b="-313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AA2224FF-9BBE-4A3D-B3B1-0626321E66BE}"/>
              </a:ext>
            </a:extLst>
          </p:cNvPr>
          <p:cNvSpPr>
            <a:spLocks noGrp="1"/>
          </p:cNvSpPr>
          <p:nvPr>
            <p:ph type="sldNum" sz="quarter" idx="12"/>
          </p:nvPr>
        </p:nvSpPr>
        <p:spPr/>
        <p:txBody>
          <a:bodyPr/>
          <a:lstStyle/>
          <a:p>
            <a:pPr>
              <a:defRPr/>
            </a:pPr>
            <a:fld id="{F57F456A-00AF-44E6-8D70-638C0D0130FF}" type="slidenum">
              <a:rPr lang="en-US" altLang="zh-CN" smtClean="0"/>
              <a:pPr>
                <a:defRPr/>
              </a:pPr>
              <a:t>14</a:t>
            </a:fld>
            <a:endParaRPr lang="en-US" altLang="zh-CN"/>
          </a:p>
        </p:txBody>
      </p:sp>
      <p:pic>
        <p:nvPicPr>
          <p:cNvPr id="2050" name="Picture 2" descr="enter image description here">
            <a:extLst>
              <a:ext uri="{FF2B5EF4-FFF2-40B4-BE49-F238E27FC236}">
                <a16:creationId xmlns:a16="http://schemas.microsoft.com/office/drawing/2014/main" id="{B8E3E72D-411A-4807-800C-97D4D5203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55070"/>
            <a:ext cx="8990710" cy="278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08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DC771DD-21D7-4F73-A6FA-83DB137F2EB1}"/>
                  </a:ext>
                </a:extLst>
              </p:cNvPr>
              <p:cNvSpPr>
                <a:spLocks noGrp="1"/>
              </p:cNvSpPr>
              <p:nvPr>
                <p:ph type="title"/>
              </p:nvPr>
            </p:nvSpPr>
            <p:spPr/>
            <p:txBody>
              <a:bodyPr/>
              <a:lstStyle/>
              <a:p>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𝑙</m:t>
                        </m:r>
                      </m:e>
                      <m:sub>
                        <m:r>
                          <a:rPr lang="en-US" i="1" dirty="0" smtClean="0">
                            <a:latin typeface="Cambria Math" panose="02040503050406030204" pitchFamily="18" charset="0"/>
                          </a:rPr>
                          <m:t>2</m:t>
                        </m:r>
                      </m:sub>
                    </m:sSub>
                  </m:oMath>
                </a14:m>
                <a:r>
                  <a:rPr lang="en-US" dirty="0"/>
                  <a:t> vs.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𝑙</m:t>
                        </m:r>
                      </m:e>
                      <m:sub>
                        <m:r>
                          <a:rPr lang="en-US" b="0" i="1" dirty="0" smtClean="0">
                            <a:latin typeface="Cambria Math" panose="02040503050406030204" pitchFamily="18" charset="0"/>
                          </a:rPr>
                          <m:t>∞</m:t>
                        </m:r>
                      </m:sub>
                    </m:sSub>
                  </m:oMath>
                </a14:m>
                <a:endParaRPr lang="en-SE" dirty="0"/>
              </a:p>
            </p:txBody>
          </p:sp>
        </mc:Choice>
        <mc:Fallback xmlns="">
          <p:sp>
            <p:nvSpPr>
              <p:cNvPr id="2" name="Title 1">
                <a:extLst>
                  <a:ext uri="{FF2B5EF4-FFF2-40B4-BE49-F238E27FC236}">
                    <a16:creationId xmlns:a16="http://schemas.microsoft.com/office/drawing/2014/main" id="{7DC771DD-21D7-4F73-A6FA-83DB137F2EB1}"/>
                  </a:ext>
                </a:extLst>
              </p:cNvPr>
              <p:cNvSpPr>
                <a:spLocks noGrp="1" noRot="1" noChangeAspect="1" noMove="1" noResize="1" noEditPoints="1" noAdjustHandles="1" noChangeArrowheads="1" noChangeShapeType="1" noTextEdit="1"/>
              </p:cNvSpPr>
              <p:nvPr>
                <p:ph type="title"/>
              </p:nvPr>
            </p:nvSpPr>
            <p:spPr>
              <a:blipFill>
                <a:blip r:embed="rId2"/>
                <a:stretch>
                  <a:fillRect t="-2797" b="-20280"/>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27792D-839E-49D7-9BFD-4FCFE610FE9B}"/>
                  </a:ext>
                </a:extLst>
              </p:cNvPr>
              <p:cNvSpPr>
                <a:spLocks noGrp="1"/>
              </p:cNvSpPr>
              <p:nvPr>
                <p:ph idx="1"/>
              </p:nvPr>
            </p:nvSpPr>
            <p:spPr>
              <a:xfrm>
                <a:off x="164767" y="1160416"/>
                <a:ext cx="5390624" cy="5614094"/>
              </a:xfrm>
            </p:spPr>
            <p:txBody>
              <a:bodyPr>
                <a:normAutofit fontScale="55000" lnSpcReduction="20000"/>
              </a:bodyPr>
              <a:lstStyle/>
              <a:p>
                <a:r>
                  <a:rPr lang="en-US" b="0" dirty="0"/>
                  <a:t>Consider the original vector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0</m:t>
                        </m:r>
                      </m:sup>
                    </m:sSup>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1</m:t>
                              </m:r>
                              <m:r>
                                <a:rPr lang="en-US" i="1">
                                  <a:latin typeface="Cambria Math" panose="02040503050406030204" pitchFamily="18" charset="0"/>
                                </a:rPr>
                                <m:t>0</m:t>
                              </m:r>
                            </m:e>
                          </m:mr>
                          <m:mr>
                            <m:e>
                              <m:r>
                                <a:rPr lang="en-US" i="1">
                                  <a:latin typeface="Cambria Math" panose="02040503050406030204" pitchFamily="18" charset="0"/>
                                </a:rPr>
                                <m:t>10</m:t>
                              </m:r>
                            </m:e>
                          </m:mr>
                        </m:m>
                      </m:e>
                    </m:d>
                  </m:oMath>
                </a14:m>
                <a:r>
                  <a:rPr lang="en-US" dirty="0"/>
                  <a:t> and two disturbed vectors </a:t>
                </a:r>
                <a14:m>
                  <m:oMath xmlns:m="http://schemas.openxmlformats.org/officeDocument/2006/math">
                    <m:sSup>
                      <m:sSupPr>
                        <m:ctrlPr>
                          <a:rPr lang="en-US" i="1">
                            <a:latin typeface="Cambria Math" panose="02040503050406030204" pitchFamily="18" charset="0"/>
                          </a:rPr>
                        </m:ctrlPr>
                      </m:sSupPr>
                      <m:e>
                        <m:r>
                          <a:rPr lang="en-US">
                            <a:latin typeface="Cambria Math" panose="02040503050406030204" pitchFamily="18" charset="0"/>
                          </a:rPr>
                          <m:t>𝑥</m:t>
                        </m:r>
                      </m:e>
                      <m:sup>
                        <m:r>
                          <a:rPr lang="en-US">
                            <a:latin typeface="Cambria Math" panose="02040503050406030204" pitchFamily="18" charset="0"/>
                          </a:rPr>
                          <m:t>1</m:t>
                        </m:r>
                      </m:sup>
                    </m:sSup>
                    <m:r>
                      <a:rPr lang="en-US">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a:latin typeface="Cambria Math" panose="02040503050406030204" pitchFamily="18" charset="0"/>
                                </a:rPr>
                                <m:t>3</m:t>
                              </m:r>
                            </m:e>
                          </m:mr>
                          <m:mr>
                            <m:e>
                              <m:r>
                                <a:rPr lang="en-US">
                                  <a:latin typeface="Cambria Math" panose="02040503050406030204" pitchFamily="18" charset="0"/>
                                </a:rPr>
                                <m:t>3</m:t>
                              </m:r>
                            </m:e>
                          </m:mr>
                        </m:m>
                      </m:e>
                    </m:d>
                    <m:r>
                      <a:rPr lang="en-US">
                        <a:latin typeface="Cambria Math" panose="02040503050406030204" pitchFamily="18" charset="0"/>
                      </a:rPr>
                      <m:t>,</m:t>
                    </m:r>
                    <m:sSup>
                      <m:sSupPr>
                        <m:ctrlPr>
                          <a:rPr lang="en-US" i="1">
                            <a:latin typeface="Cambria Math" panose="02040503050406030204" pitchFamily="18" charset="0"/>
                          </a:rPr>
                        </m:ctrlPr>
                      </m:sSupPr>
                      <m:e>
                        <m:r>
                          <a:rPr lang="en-US">
                            <a:latin typeface="Cambria Math" panose="02040503050406030204" pitchFamily="18" charset="0"/>
                          </a:rPr>
                          <m:t>𝑥</m:t>
                        </m:r>
                      </m:e>
                      <m:sup>
                        <m:r>
                          <a:rPr lang="en-US" b="0" i="0" smtClean="0">
                            <a:latin typeface="Cambria Math" panose="02040503050406030204" pitchFamily="18" charset="0"/>
                          </a:rPr>
                          <m:t>2</m:t>
                        </m:r>
                      </m:sup>
                    </m:sSup>
                    <m:r>
                      <a:rPr lang="en-US">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a:latin typeface="Cambria Math" panose="02040503050406030204" pitchFamily="18" charset="0"/>
                                </a:rPr>
                                <m:t>10</m:t>
                              </m:r>
                            </m:e>
                          </m:mr>
                          <m:mr>
                            <m:e>
                              <m:r>
                                <a:rPr lang="en-US">
                                  <a:latin typeface="Cambria Math" panose="02040503050406030204" pitchFamily="18" charset="0"/>
                                </a:rPr>
                                <m:t>0</m:t>
                              </m:r>
                            </m:e>
                          </m:mr>
                        </m:m>
                      </m:e>
                    </m:d>
                  </m:oMath>
                </a14:m>
                <a:endParaRPr lang="en-US" dirty="0"/>
              </a:p>
              <a:p>
                <a:pPr lvl="1"/>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𝛿</m:t>
                        </m:r>
                      </m:e>
                      <m:sup>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0</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1</m:t>
                        </m:r>
                      </m:sup>
                    </m:sSup>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b="0" i="1" smtClean="0">
                                  <a:latin typeface="Cambria Math" panose="02040503050406030204" pitchFamily="18" charset="0"/>
                                </a:rPr>
                                <m:t>1</m:t>
                              </m:r>
                              <m:r>
                                <a:rPr lang="en-US" b="0" i="1" smtClean="0">
                                  <a:latin typeface="Cambria Math" panose="02040503050406030204" pitchFamily="18" charset="0"/>
                                </a:rPr>
                                <m:t>0</m:t>
                              </m:r>
                            </m:e>
                          </m:mr>
                          <m:mr>
                            <m:e>
                              <m:r>
                                <a:rPr lang="en-US" b="0" i="1" smtClean="0">
                                  <a:latin typeface="Cambria Math" panose="02040503050406030204" pitchFamily="18" charset="0"/>
                                </a:rPr>
                                <m:t>10</m:t>
                              </m:r>
                            </m:e>
                          </m:mr>
                        </m:m>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b="0" i="1" smtClean="0">
                                  <a:latin typeface="Cambria Math" panose="02040503050406030204" pitchFamily="18" charset="0"/>
                                </a:rPr>
                                <m:t>3</m:t>
                              </m:r>
                            </m:e>
                          </m:mr>
                          <m:mr>
                            <m:e>
                              <m:r>
                                <a:rPr lang="en-US" b="0" i="1" smtClean="0">
                                  <a:latin typeface="Cambria Math" panose="02040503050406030204" pitchFamily="18" charset="0"/>
                                </a:rPr>
                                <m:t>3</m:t>
                              </m:r>
                            </m:e>
                          </m:mr>
                        </m:m>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b="0" i="1" smtClean="0">
                                  <a:latin typeface="Cambria Math" panose="02040503050406030204" pitchFamily="18" charset="0"/>
                                </a:rPr>
                                <m:t>7</m:t>
                              </m:r>
                            </m:e>
                          </m:mr>
                          <m:mr>
                            <m:e>
                              <m:r>
                                <a:rPr lang="en-US" b="0" i="1" smtClean="0">
                                  <a:latin typeface="Cambria Math" panose="02040503050406030204" pitchFamily="18" charset="0"/>
                                </a:rPr>
                                <m:t>7</m:t>
                              </m:r>
                            </m:e>
                          </m:mr>
                        </m:m>
                      </m:e>
                    </m:d>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𝛿</m:t>
                        </m:r>
                      </m:e>
                      <m:sup>
                        <m:r>
                          <a:rPr lang="en-US" b="0" i="1" smtClean="0">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0</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r>
                      <a:rPr lang="en-US" b="0" i="1" smtClean="0">
                        <a:latin typeface="Cambria Math" panose="02040503050406030204" pitchFamily="18" charset="0"/>
                      </a:rPr>
                      <m:t>=</m:t>
                    </m:r>
                    <m:d>
                      <m:dPr>
                        <m:begChr m:val="["/>
                        <m:endChr m:val="]"/>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1</m:t>
                              </m:r>
                              <m:r>
                                <a:rPr lang="en-US" i="1">
                                  <a:latin typeface="Cambria Math" panose="02040503050406030204" pitchFamily="18" charset="0"/>
                                </a:rPr>
                                <m:t>0</m:t>
                              </m:r>
                            </m:e>
                          </m:mr>
                          <m:mr>
                            <m:e>
                              <m:r>
                                <a:rPr lang="en-US" i="1">
                                  <a:latin typeface="Cambria Math" panose="02040503050406030204" pitchFamily="18" charset="0"/>
                                </a:rPr>
                                <m:t>10</m:t>
                              </m:r>
                            </m:e>
                          </m:mr>
                        </m:m>
                      </m:e>
                    </m:d>
                    <m:r>
                      <a:rPr lang="en-US" i="1">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b="0" i="1" smtClean="0">
                                  <a:latin typeface="Cambria Math" panose="02040503050406030204" pitchFamily="18" charset="0"/>
                                </a:rPr>
                                <m:t>0</m:t>
                              </m:r>
                            </m:e>
                          </m:mr>
                          <m:mr>
                            <m:e>
                              <m:r>
                                <a:rPr lang="en-US" b="0" i="1" smtClean="0">
                                  <a:latin typeface="Cambria Math" panose="02040503050406030204" pitchFamily="18" charset="0"/>
                                </a:rPr>
                                <m:t>10</m:t>
                              </m:r>
                            </m:e>
                          </m:mr>
                        </m:m>
                      </m:e>
                    </m:d>
                    <m:r>
                      <a:rPr lang="en-US" i="1">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b="0" i="1" smtClean="0">
                                  <a:latin typeface="Cambria Math" panose="02040503050406030204" pitchFamily="18" charset="0"/>
                                </a:rPr>
                                <m:t>10</m:t>
                              </m:r>
                            </m:e>
                          </m:mr>
                          <m:mr>
                            <m:e>
                              <m:r>
                                <a:rPr lang="en-US" b="0" i="1" smtClean="0">
                                  <a:latin typeface="Cambria Math" panose="02040503050406030204" pitchFamily="18" charset="0"/>
                                </a:rPr>
                                <m:t>0</m:t>
                              </m:r>
                            </m:e>
                          </m:mr>
                        </m:m>
                      </m:e>
                    </m:d>
                  </m:oMath>
                </a14:m>
                <a:endParaRPr lang="en-US" dirty="0"/>
              </a:p>
              <a:p>
                <a:r>
                  <a:rPr lang="en-US" b="0" dirty="0"/>
                  <a:t>Same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𝑙</m:t>
                        </m:r>
                      </m:e>
                      <m:sub>
                        <m:r>
                          <a:rPr lang="en-US" i="1" dirty="0" smtClean="0">
                            <a:latin typeface="Cambria Math" panose="02040503050406030204" pitchFamily="18" charset="0"/>
                          </a:rPr>
                          <m:t>2</m:t>
                        </m:r>
                      </m:sub>
                    </m:sSub>
                  </m:oMath>
                </a14:m>
                <a:r>
                  <a:rPr lang="en-US" dirty="0"/>
                  <a:t> distance:</a:t>
                </a:r>
              </a:p>
              <a:p>
                <a:pPr lvl="1"/>
                <a14:m>
                  <m:oMath xmlns:m="http://schemas.openxmlformats.org/officeDocument/2006/math">
                    <m:sSub>
                      <m:sSubPr>
                        <m:ctrlPr>
                          <a:rPr lang="en-US" b="0" i="1" smtClean="0">
                            <a:latin typeface="Cambria Math" panose="02040503050406030204" pitchFamily="18" charset="0"/>
                          </a:rPr>
                        </m:ctrlPr>
                      </m:sSubPr>
                      <m:e>
                        <m:d>
                          <m:dPr>
                            <m:begChr m:val="‖"/>
                            <m:endChr m:val="‖"/>
                            <m:ctrlPr>
                              <a:rPr lang="en-US" i="1" smtClean="0">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𝛿</m:t>
                                </m:r>
                              </m:e>
                              <m:sup>
                                <m:r>
                                  <a:rPr lang="en-US" i="1">
                                    <a:latin typeface="Cambria Math" panose="02040503050406030204" pitchFamily="18" charset="0"/>
                                  </a:rPr>
                                  <m:t>1</m:t>
                                </m:r>
                              </m:sup>
                            </m:sSup>
                          </m:e>
                        </m:d>
                      </m:e>
                      <m:sub>
                        <m:r>
                          <a:rPr lang="en-US" b="0" i="1" smtClean="0">
                            <a:latin typeface="Cambria Math" panose="02040503050406030204" pitchFamily="18" charset="0"/>
                          </a:rPr>
                          <m:t>2</m:t>
                        </m:r>
                      </m:sub>
                    </m:sSub>
                    <m:r>
                      <a:rPr lang="en-US" b="0" i="1" smtClean="0">
                        <a:latin typeface="Cambria Math" panose="02040503050406030204" pitchFamily="18" charset="0"/>
                      </a:rPr>
                      <m:t>=</m:t>
                    </m:r>
                    <m:rad>
                      <m:radPr>
                        <m:degHide m:val="on"/>
                        <m:ctrlPr>
                          <a:rPr lang="en-US" i="1">
                            <a:latin typeface="Cambria Math" panose="02040503050406030204" pitchFamily="18" charset="0"/>
                          </a:rPr>
                        </m:ctrlPr>
                      </m:radPr>
                      <m:deg/>
                      <m:e>
                        <m:sSup>
                          <m:sSupPr>
                            <m:ctrlPr>
                              <a:rPr lang="en-US" b="0" i="1" smtClean="0">
                                <a:latin typeface="Cambria Math" panose="02040503050406030204" pitchFamily="18" charset="0"/>
                              </a:rPr>
                            </m:ctrlPr>
                          </m:sSupPr>
                          <m:e>
                            <m:r>
                              <a:rPr lang="en-US" b="0" i="1" smtClean="0">
                                <a:latin typeface="Cambria Math" panose="02040503050406030204" pitchFamily="18" charset="0"/>
                              </a:rPr>
                              <m:t>7</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7</m:t>
                            </m:r>
                          </m:e>
                          <m:sup>
                            <m:r>
                              <a:rPr lang="en-US" b="0" i="1" smtClean="0">
                                <a:latin typeface="Cambria Math" panose="02040503050406030204" pitchFamily="18" charset="0"/>
                              </a:rPr>
                              <m:t>2</m:t>
                            </m:r>
                          </m:sup>
                        </m:sSup>
                      </m:e>
                    </m:rad>
                    <m:r>
                      <a:rPr lang="en-US" b="0" i="1" smtClean="0">
                        <a:latin typeface="Cambria Math" panose="02040503050406030204" pitchFamily="18" charset="0"/>
                      </a:rPr>
                      <m:t>≈9.9, </m:t>
                    </m:r>
                    <m:sSub>
                      <m:sSubPr>
                        <m:ctrlPr>
                          <a:rPr lang="en-US" b="0" i="1" smtClean="0">
                            <a:latin typeface="Cambria Math" panose="02040503050406030204" pitchFamily="18" charset="0"/>
                          </a:rPr>
                        </m:ctrlPr>
                      </m:sSubPr>
                      <m:e>
                        <m:d>
                          <m:dPr>
                            <m:begChr m:val="‖"/>
                            <m:endChr m:val="‖"/>
                            <m:ctrlPr>
                              <a:rPr lang="en-US" i="1" smtClean="0">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𝛿</m:t>
                                </m:r>
                              </m:e>
                              <m:sup>
                                <m:r>
                                  <a:rPr lang="en-US" i="1">
                                    <a:latin typeface="Cambria Math" panose="02040503050406030204" pitchFamily="18" charset="0"/>
                                  </a:rPr>
                                  <m:t>2</m:t>
                                </m:r>
                              </m:sup>
                            </m:sSup>
                          </m:e>
                        </m:d>
                      </m:e>
                      <m:sub>
                        <m:r>
                          <a:rPr lang="en-US" b="0" i="1" smtClean="0">
                            <a:latin typeface="Cambria Math" panose="02040503050406030204" pitchFamily="18" charset="0"/>
                          </a:rPr>
                          <m:t>2</m:t>
                        </m:r>
                      </m:sub>
                    </m:sSub>
                    <m:r>
                      <a:rPr lang="en-US" b="0" i="1" smtClean="0">
                        <a:latin typeface="Cambria Math" panose="02040503050406030204" pitchFamily="18" charset="0"/>
                      </a:rPr>
                      <m:t>=</m:t>
                    </m:r>
                    <m:rad>
                      <m:radPr>
                        <m:degHide m:val="on"/>
                        <m:ctrlPr>
                          <a:rPr lang="en-US" i="1">
                            <a:latin typeface="Cambria Math" panose="02040503050406030204" pitchFamily="18" charset="0"/>
                          </a:rPr>
                        </m:ctrlPr>
                      </m:radPr>
                      <m:deg/>
                      <m:e>
                        <m:sSup>
                          <m:sSupPr>
                            <m:ctrlPr>
                              <a:rPr lang="en-US" i="1">
                                <a:latin typeface="Cambria Math" panose="02040503050406030204" pitchFamily="18" charset="0"/>
                              </a:rPr>
                            </m:ctrlPr>
                          </m:sSupPr>
                          <m:e>
                            <m:r>
                              <a:rPr lang="en-US" b="0" i="1" smtClean="0">
                                <a:latin typeface="Cambria Math" panose="02040503050406030204" pitchFamily="18" charset="0"/>
                              </a:rPr>
                              <m:t>10</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0</m:t>
                            </m:r>
                          </m:e>
                          <m:sup>
                            <m:r>
                              <a:rPr lang="en-US" i="1">
                                <a:latin typeface="Cambria Math" panose="02040503050406030204" pitchFamily="18" charset="0"/>
                              </a:rPr>
                              <m:t>2</m:t>
                            </m:r>
                          </m:sup>
                        </m:sSup>
                      </m:e>
                    </m:rad>
                    <m:r>
                      <a:rPr lang="en-US" i="1">
                        <a:latin typeface="Cambria Math" panose="02040503050406030204" pitchFamily="18" charset="0"/>
                      </a:rPr>
                      <m:t>=</m:t>
                    </m:r>
                    <m:r>
                      <a:rPr lang="en-US" b="0" i="1" smtClean="0">
                        <a:latin typeface="Cambria Math" panose="02040503050406030204" pitchFamily="18" charset="0"/>
                      </a:rPr>
                      <m:t>10</m:t>
                    </m:r>
                  </m:oMath>
                </a14:m>
                <a:endParaRPr lang="en-US" dirty="0"/>
              </a:p>
              <a:p>
                <a:r>
                  <a:rPr lang="en-US" sz="3300" dirty="0"/>
                  <a:t>Different </a:t>
                </a:r>
                <a14:m>
                  <m:oMath xmlns:m="http://schemas.openxmlformats.org/officeDocument/2006/math">
                    <m:sSub>
                      <m:sSubPr>
                        <m:ctrlPr>
                          <a:rPr lang="en-US" sz="3300" i="1" dirty="0" smtClean="0">
                            <a:latin typeface="Cambria Math" panose="02040503050406030204" pitchFamily="18" charset="0"/>
                          </a:rPr>
                        </m:ctrlPr>
                      </m:sSubPr>
                      <m:e>
                        <m:r>
                          <a:rPr lang="en-US" sz="3300" i="1" dirty="0" smtClean="0">
                            <a:latin typeface="Cambria Math" panose="02040503050406030204" pitchFamily="18" charset="0"/>
                          </a:rPr>
                          <m:t>𝑙</m:t>
                        </m:r>
                      </m:e>
                      <m:sub>
                        <m:r>
                          <a:rPr lang="en-US" sz="3300" i="1" dirty="0" smtClean="0">
                            <a:latin typeface="Cambria Math" panose="02040503050406030204" pitchFamily="18" charset="0"/>
                          </a:rPr>
                          <m:t>∞</m:t>
                        </m:r>
                      </m:sub>
                    </m:sSub>
                  </m:oMath>
                </a14:m>
                <a:r>
                  <a:rPr lang="en-US" sz="3300" dirty="0"/>
                  <a:t> distances:</a:t>
                </a:r>
              </a:p>
              <a:p>
                <a:pPr lvl="1"/>
                <a14:m>
                  <m:oMath xmlns:m="http://schemas.openxmlformats.org/officeDocument/2006/math">
                    <m:sSub>
                      <m:sSubPr>
                        <m:ctrlPr>
                          <a:rPr lang="en-US" i="1">
                            <a:latin typeface="Cambria Math" panose="02040503050406030204" pitchFamily="18" charset="0"/>
                          </a:rPr>
                        </m:ctrlPr>
                      </m:sSubPr>
                      <m:e>
                        <m:d>
                          <m:dPr>
                            <m:begChr m:val="‖"/>
                            <m:endChr m:val="‖"/>
                            <m:ctrlPr>
                              <a:rPr lang="en-US" i="1" smtClean="0">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𝛿</m:t>
                                </m:r>
                              </m:e>
                              <m:sup>
                                <m:r>
                                  <a:rPr lang="en-US" i="1">
                                    <a:latin typeface="Cambria Math" panose="02040503050406030204" pitchFamily="18" charset="0"/>
                                  </a:rPr>
                                  <m:t>1</m:t>
                                </m:r>
                              </m:sup>
                            </m:sSup>
                          </m:e>
                        </m:d>
                      </m:e>
                      <m:sub>
                        <m:r>
                          <a:rPr lang="en-US" i="1">
                            <a:latin typeface="Cambria Math" panose="02040503050406030204" pitchFamily="18" charset="0"/>
                          </a:rPr>
                          <m:t>∞</m:t>
                        </m:r>
                      </m:sub>
                    </m:sSub>
                    <m:r>
                      <a:rPr lang="en-US" i="1">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d>
                          <m:dPr>
                            <m:ctrlPr>
                              <a:rPr lang="en-US" b="0" i="1" smtClean="0">
                                <a:latin typeface="Cambria Math" panose="02040503050406030204" pitchFamily="18" charset="0"/>
                              </a:rPr>
                            </m:ctrlPr>
                          </m:dPr>
                          <m:e>
                            <m:r>
                              <a:rPr lang="en-US" b="0" i="1" smtClean="0">
                                <a:latin typeface="Cambria Math" panose="02040503050406030204" pitchFamily="18" charset="0"/>
                              </a:rPr>
                              <m:t>7,7</m:t>
                            </m:r>
                          </m:e>
                        </m:d>
                        <m:r>
                          <a:rPr lang="en-US" b="0" i="1" smtClean="0">
                            <a:latin typeface="Cambria Math" panose="02040503050406030204" pitchFamily="18" charset="0"/>
                          </a:rPr>
                          <m:t>=7</m:t>
                        </m:r>
                      </m:e>
                    </m:func>
                    <m:r>
                      <a:rPr lang="en-US" b="0" i="1" smtClean="0">
                        <a:latin typeface="Cambria Math" panose="02040503050406030204" pitchFamily="18" charset="0"/>
                      </a:rPr>
                      <m:t>, </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𝛿</m:t>
                                </m:r>
                              </m:e>
                              <m:sup>
                                <m:r>
                                  <a:rPr lang="en-US" i="1">
                                    <a:latin typeface="Cambria Math" panose="02040503050406030204" pitchFamily="18" charset="0"/>
                                  </a:rPr>
                                  <m:t>2</m:t>
                                </m:r>
                              </m:sup>
                            </m:sSup>
                          </m:e>
                        </m:d>
                      </m:e>
                      <m:sub>
                        <m:r>
                          <a:rPr lang="en-US" i="1">
                            <a:latin typeface="Cambria Math" panose="02040503050406030204" pitchFamily="18" charset="0"/>
                          </a:rPr>
                          <m:t>∞</m:t>
                        </m:r>
                      </m:sub>
                    </m:sSub>
                    <m:r>
                      <a:rPr lang="en-US" i="1">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d>
                          <m:dPr>
                            <m:ctrlPr>
                              <a:rPr lang="en-US" b="0" i="1" smtClean="0">
                                <a:latin typeface="Cambria Math" panose="02040503050406030204" pitchFamily="18" charset="0"/>
                              </a:rPr>
                            </m:ctrlPr>
                          </m:dPr>
                          <m:e>
                            <m:r>
                              <a:rPr lang="en-US" b="0" i="1" smtClean="0">
                                <a:latin typeface="Cambria Math" panose="02040503050406030204" pitchFamily="18" charset="0"/>
                              </a:rPr>
                              <m:t>10,0</m:t>
                            </m:r>
                          </m:e>
                        </m:d>
                        <m:r>
                          <a:rPr lang="en-US" b="0" i="1" smtClean="0">
                            <a:latin typeface="Cambria Math" panose="02040503050406030204" pitchFamily="18" charset="0"/>
                          </a:rPr>
                          <m:t>=10</m:t>
                        </m:r>
                      </m:e>
                    </m:func>
                  </m:oMath>
                </a14:m>
                <a:endParaRPr lang="en-US" dirty="0"/>
              </a:p>
              <a:p>
                <a14:m>
                  <m:oMath xmlns:m="http://schemas.openxmlformats.org/officeDocument/2006/math">
                    <m:sSub>
                      <m:sSubPr>
                        <m:ctrlPr>
                          <a:rPr lang="en-US" sz="3200" i="1" dirty="0" smtClean="0">
                            <a:latin typeface="Cambria Math" panose="02040503050406030204" pitchFamily="18" charset="0"/>
                          </a:rPr>
                        </m:ctrlPr>
                      </m:sSubPr>
                      <m:e>
                        <m:r>
                          <a:rPr lang="en-US" sz="3200" i="1" dirty="0" smtClean="0">
                            <a:latin typeface="Cambria Math" panose="02040503050406030204" pitchFamily="18" charset="0"/>
                          </a:rPr>
                          <m:t>𝑙</m:t>
                        </m:r>
                      </m:e>
                      <m:sub>
                        <m:r>
                          <a:rPr lang="en-US" sz="3200" i="1" dirty="0" smtClean="0">
                            <a:latin typeface="Cambria Math" panose="02040503050406030204" pitchFamily="18" charset="0"/>
                          </a:rPr>
                          <m:t>∞</m:t>
                        </m:r>
                      </m:sub>
                    </m:sSub>
                  </m:oMath>
                </a14:m>
                <a:r>
                  <a:rPr lang="en-US" sz="3200" dirty="0"/>
                  <a:t> distance cares about the one maximally-changed individual pixel, whereas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𝑙</m:t>
                        </m:r>
                      </m:e>
                      <m:sub>
                        <m:r>
                          <a:rPr lang="en-US" i="1" dirty="0">
                            <a:latin typeface="Cambria Math" panose="02040503050406030204" pitchFamily="18" charset="0"/>
                          </a:rPr>
                          <m:t>2</m:t>
                        </m:r>
                      </m:sub>
                    </m:sSub>
                  </m:oMath>
                </a14:m>
                <a:r>
                  <a:rPr lang="en-US" dirty="0"/>
                  <a:t> distance cares </a:t>
                </a:r>
                <a:r>
                  <a:rPr lang="en-US" sz="3200" dirty="0"/>
                  <a:t>about all pixels. An image with added random salt-and-pepper noise will have a large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𝑙</m:t>
                        </m:r>
                      </m:e>
                      <m:sub>
                        <m:r>
                          <a:rPr lang="en-US" i="1" dirty="0">
                            <a:latin typeface="Cambria Math" panose="02040503050406030204" pitchFamily="18" charset="0"/>
                          </a:rPr>
                          <m:t>2</m:t>
                        </m:r>
                      </m:sub>
                    </m:sSub>
                  </m:oMath>
                </a14:m>
                <a:r>
                  <a:rPr lang="en-US" sz="3200" dirty="0"/>
                  <a:t> distance from the original image, but not a large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𝑙</m:t>
                        </m:r>
                      </m:e>
                      <m:sub>
                        <m:r>
                          <a:rPr lang="en-US" i="1" dirty="0">
                            <a:latin typeface="Cambria Math" panose="02040503050406030204" pitchFamily="18" charset="0"/>
                          </a:rPr>
                          <m:t>∞</m:t>
                        </m:r>
                      </m:sub>
                    </m:sSub>
                  </m:oMath>
                </a14:m>
                <a:r>
                  <a:rPr lang="en-US" sz="3200" dirty="0"/>
                  <a:t> distance.</a:t>
                </a:r>
              </a:p>
              <a:p>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𝑙</m:t>
                        </m:r>
                      </m:e>
                      <m:sub>
                        <m:r>
                          <a:rPr lang="en-US" i="1" dirty="0">
                            <a:latin typeface="Cambria Math" panose="02040503050406030204" pitchFamily="18" charset="0"/>
                          </a:rPr>
                          <m:t>∞</m:t>
                        </m:r>
                      </m:sub>
                    </m:sSub>
                  </m:oMath>
                </a14:m>
                <a:r>
                  <a:rPr lang="en-US" dirty="0"/>
                  <a:t> seems to be more aligned w. human perception</a:t>
                </a:r>
              </a:p>
              <a:p>
                <a:pPr lvl="1"/>
                <a:r>
                  <a:rPr lang="en-US" dirty="0"/>
                  <a:t>e.g., you </a:t>
                </a:r>
                <a:r>
                  <a:rPr lang="en-US"/>
                  <a:t>can clearly see </a:t>
                </a:r>
                <a:r>
                  <a:rPr lang="en-US" dirty="0"/>
                  <a:t>the color difference of the green pixel in the lower right figure with large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𝑙</m:t>
                        </m:r>
                      </m:e>
                      <m:sub>
                        <m:r>
                          <a:rPr lang="en-US" i="1" dirty="0">
                            <a:latin typeface="Cambria Math" panose="02040503050406030204" pitchFamily="18" charset="0"/>
                          </a:rPr>
                          <m:t>∞</m:t>
                        </m:r>
                      </m:sub>
                    </m:sSub>
                  </m:oMath>
                </a14:m>
                <a:r>
                  <a:rPr lang="en-US" dirty="0"/>
                  <a:t> distance</a:t>
                </a:r>
                <a:endParaRPr lang="en-SE" dirty="0"/>
              </a:p>
              <a:p>
                <a:endParaRPr lang="en-SE" dirty="0"/>
              </a:p>
            </p:txBody>
          </p:sp>
        </mc:Choice>
        <mc:Fallback xmlns="">
          <p:sp>
            <p:nvSpPr>
              <p:cNvPr id="3" name="Content Placeholder 2">
                <a:extLst>
                  <a:ext uri="{FF2B5EF4-FFF2-40B4-BE49-F238E27FC236}">
                    <a16:creationId xmlns:a16="http://schemas.microsoft.com/office/drawing/2014/main" id="{1E27792D-839E-49D7-9BFD-4FCFE610FE9B}"/>
                  </a:ext>
                </a:extLst>
              </p:cNvPr>
              <p:cNvSpPr>
                <a:spLocks noGrp="1" noRot="1" noChangeAspect="1" noMove="1" noResize="1" noEditPoints="1" noAdjustHandles="1" noChangeArrowheads="1" noChangeShapeType="1" noTextEdit="1"/>
              </p:cNvSpPr>
              <p:nvPr>
                <p:ph idx="1"/>
              </p:nvPr>
            </p:nvSpPr>
            <p:spPr>
              <a:xfrm>
                <a:off x="164767" y="1160416"/>
                <a:ext cx="5390624" cy="5614094"/>
              </a:xfrm>
              <a:blipFill>
                <a:blip r:embed="rId3"/>
                <a:stretch>
                  <a:fillRect l="-792" t="-109" r="-11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644C51BB-8D8E-48C6-AB38-EBEA5E679E14}"/>
              </a:ext>
            </a:extLst>
          </p:cNvPr>
          <p:cNvSpPr>
            <a:spLocks noGrp="1"/>
          </p:cNvSpPr>
          <p:nvPr>
            <p:ph type="sldNum" sz="quarter" idx="12"/>
          </p:nvPr>
        </p:nvSpPr>
        <p:spPr/>
        <p:txBody>
          <a:bodyPr/>
          <a:lstStyle/>
          <a:p>
            <a:pPr>
              <a:defRPr/>
            </a:pPr>
            <a:fld id="{F57F456A-00AF-44E6-8D70-638C0D0130FF}" type="slidenum">
              <a:rPr lang="en-US" altLang="zh-CN" smtClean="0"/>
              <a:pPr>
                <a:defRPr/>
              </a:pPr>
              <a:t>15</a:t>
            </a:fld>
            <a:endParaRPr lang="en-US" altLang="zh-CN"/>
          </a:p>
        </p:txBody>
      </p:sp>
      <p:graphicFrame>
        <p:nvGraphicFramePr>
          <p:cNvPr id="17" name="表格 13">
            <a:extLst>
              <a:ext uri="{FF2B5EF4-FFF2-40B4-BE49-F238E27FC236}">
                <a16:creationId xmlns:a16="http://schemas.microsoft.com/office/drawing/2014/main" id="{0CAC6153-86E9-4D90-AF4F-9DF7BB37695E}"/>
              </a:ext>
            </a:extLst>
          </p:cNvPr>
          <p:cNvGraphicFramePr>
            <a:graphicFrameLocks noGrp="1"/>
          </p:cNvGraphicFramePr>
          <p:nvPr>
            <p:extLst>
              <p:ext uri="{D42A27DB-BD31-4B8C-83A1-F6EECF244321}">
                <p14:modId xmlns:p14="http://schemas.microsoft.com/office/powerpoint/2010/main" val="3293488684"/>
              </p:ext>
            </p:extLst>
          </p:nvPr>
        </p:nvGraphicFramePr>
        <p:xfrm>
          <a:off x="5616756" y="3787938"/>
          <a:ext cx="907888" cy="741680"/>
        </p:xfrm>
        <a:graphic>
          <a:graphicData uri="http://schemas.openxmlformats.org/drawingml/2006/table">
            <a:tbl>
              <a:tblPr firstRow="1" bandRow="1">
                <a:solidFill>
                  <a:srgbClr val="00FF00"/>
                </a:solidFill>
              </a:tblPr>
              <a:tblGrid>
                <a:gridCol w="453944">
                  <a:extLst>
                    <a:ext uri="{9D8B030D-6E8A-4147-A177-3AD203B41FA5}">
                      <a16:colId xmlns:a16="http://schemas.microsoft.com/office/drawing/2014/main" val="415733712"/>
                    </a:ext>
                  </a:extLst>
                </a:gridCol>
                <a:gridCol w="453944">
                  <a:extLst>
                    <a:ext uri="{9D8B030D-6E8A-4147-A177-3AD203B41FA5}">
                      <a16:colId xmlns:a16="http://schemas.microsoft.com/office/drawing/2014/main" val="672646472"/>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713292912"/>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FF00"/>
                    </a:solidFill>
                  </a:tcPr>
                </a:tc>
                <a:extLst>
                  <a:ext uri="{0D108BD9-81ED-4DB2-BD59-A6C34878D82A}">
                    <a16:rowId xmlns:a16="http://schemas.microsoft.com/office/drawing/2014/main" val="2630225098"/>
                  </a:ext>
                </a:extLst>
              </a:tr>
            </a:tbl>
          </a:graphicData>
        </a:graphic>
      </p:graphicFrame>
      <p:graphicFrame>
        <p:nvGraphicFramePr>
          <p:cNvPr id="18" name="表格 16">
            <a:extLst>
              <a:ext uri="{FF2B5EF4-FFF2-40B4-BE49-F238E27FC236}">
                <a16:creationId xmlns:a16="http://schemas.microsoft.com/office/drawing/2014/main" id="{DDE008E1-1708-4EA6-8E4D-EB00E882079E}"/>
              </a:ext>
            </a:extLst>
          </p:cNvPr>
          <p:cNvGraphicFramePr>
            <a:graphicFrameLocks noGrp="1"/>
          </p:cNvGraphicFramePr>
          <p:nvPr>
            <p:extLst>
              <p:ext uri="{D42A27DB-BD31-4B8C-83A1-F6EECF244321}">
                <p14:modId xmlns:p14="http://schemas.microsoft.com/office/powerpoint/2010/main" val="1292453897"/>
              </p:ext>
            </p:extLst>
          </p:nvPr>
        </p:nvGraphicFramePr>
        <p:xfrm>
          <a:off x="7814763" y="2564904"/>
          <a:ext cx="907888" cy="741680"/>
        </p:xfrm>
        <a:graphic>
          <a:graphicData uri="http://schemas.openxmlformats.org/drawingml/2006/table">
            <a:tbl>
              <a:tblPr firstRow="1" bandRow="1">
                <a:solidFill>
                  <a:srgbClr val="00FF00"/>
                </a:solidFill>
              </a:tblPr>
              <a:tblGrid>
                <a:gridCol w="453944">
                  <a:extLst>
                    <a:ext uri="{9D8B030D-6E8A-4147-A177-3AD203B41FA5}">
                      <a16:colId xmlns:a16="http://schemas.microsoft.com/office/drawing/2014/main" val="415733712"/>
                    </a:ext>
                  </a:extLst>
                </a:gridCol>
                <a:gridCol w="453944">
                  <a:extLst>
                    <a:ext uri="{9D8B030D-6E8A-4147-A177-3AD203B41FA5}">
                      <a16:colId xmlns:a16="http://schemas.microsoft.com/office/drawing/2014/main" val="672646472"/>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A0505"/>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ABB05"/>
                    </a:solidFill>
                  </a:tcPr>
                </a:tc>
                <a:extLst>
                  <a:ext uri="{0D108BD9-81ED-4DB2-BD59-A6C34878D82A}">
                    <a16:rowId xmlns:a16="http://schemas.microsoft.com/office/drawing/2014/main" val="1713292912"/>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AFA05"/>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5FA05"/>
                    </a:solidFill>
                  </a:tcPr>
                </a:tc>
                <a:extLst>
                  <a:ext uri="{0D108BD9-81ED-4DB2-BD59-A6C34878D82A}">
                    <a16:rowId xmlns:a16="http://schemas.microsoft.com/office/drawing/2014/main" val="2630225098"/>
                  </a:ext>
                </a:extLst>
              </a:tr>
            </a:tbl>
          </a:graphicData>
        </a:graphic>
      </p:graphicFrame>
      <p:graphicFrame>
        <p:nvGraphicFramePr>
          <p:cNvPr id="19" name="表格 17">
            <a:extLst>
              <a:ext uri="{FF2B5EF4-FFF2-40B4-BE49-F238E27FC236}">
                <a16:creationId xmlns:a16="http://schemas.microsoft.com/office/drawing/2014/main" id="{45169A96-1399-480B-8F60-945C0A80AA77}"/>
              </a:ext>
            </a:extLst>
          </p:cNvPr>
          <p:cNvGraphicFramePr>
            <a:graphicFrameLocks noGrp="1"/>
          </p:cNvGraphicFramePr>
          <p:nvPr>
            <p:extLst>
              <p:ext uri="{D42A27DB-BD31-4B8C-83A1-F6EECF244321}">
                <p14:modId xmlns:p14="http://schemas.microsoft.com/office/powerpoint/2010/main" val="1694205907"/>
              </p:ext>
            </p:extLst>
          </p:nvPr>
        </p:nvGraphicFramePr>
        <p:xfrm>
          <a:off x="7814763" y="5173139"/>
          <a:ext cx="907888" cy="741680"/>
        </p:xfrm>
        <a:graphic>
          <a:graphicData uri="http://schemas.openxmlformats.org/drawingml/2006/table">
            <a:tbl>
              <a:tblPr firstRow="1" bandRow="1">
                <a:solidFill>
                  <a:srgbClr val="00FF00"/>
                </a:solidFill>
              </a:tblPr>
              <a:tblGrid>
                <a:gridCol w="453944">
                  <a:extLst>
                    <a:ext uri="{9D8B030D-6E8A-4147-A177-3AD203B41FA5}">
                      <a16:colId xmlns:a16="http://schemas.microsoft.com/office/drawing/2014/main" val="415733712"/>
                    </a:ext>
                  </a:extLst>
                </a:gridCol>
                <a:gridCol w="453944">
                  <a:extLst>
                    <a:ext uri="{9D8B030D-6E8A-4147-A177-3AD203B41FA5}">
                      <a16:colId xmlns:a16="http://schemas.microsoft.com/office/drawing/2014/main" val="672646472"/>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713292912"/>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C300"/>
                    </a:solidFill>
                  </a:tcPr>
                </a:tc>
                <a:extLst>
                  <a:ext uri="{0D108BD9-81ED-4DB2-BD59-A6C34878D82A}">
                    <a16:rowId xmlns:a16="http://schemas.microsoft.com/office/drawing/2014/main" val="2630225098"/>
                  </a:ext>
                </a:extLst>
              </a:tr>
            </a:tbl>
          </a:graphicData>
        </a:graphic>
      </p:graphicFrame>
      <p:cxnSp>
        <p:nvCxnSpPr>
          <p:cNvPr id="20" name="直線單箭頭接點 18">
            <a:extLst>
              <a:ext uri="{FF2B5EF4-FFF2-40B4-BE49-F238E27FC236}">
                <a16:creationId xmlns:a16="http://schemas.microsoft.com/office/drawing/2014/main" id="{C4EC5989-0C44-44D6-858E-D6B16D9B015C}"/>
              </a:ext>
            </a:extLst>
          </p:cNvPr>
          <p:cNvCxnSpPr>
            <a:cxnSpLocks/>
            <a:stCxn id="17" idx="3"/>
          </p:cNvCxnSpPr>
          <p:nvPr/>
        </p:nvCxnSpPr>
        <p:spPr>
          <a:xfrm flipV="1">
            <a:off x="6524644" y="2907416"/>
            <a:ext cx="1238175" cy="1251362"/>
          </a:xfrm>
          <a:prstGeom prst="straightConnector1">
            <a:avLst/>
          </a:prstGeom>
          <a:noFill/>
          <a:ln w="38100" cap="flat" cmpd="sng" algn="ctr">
            <a:solidFill>
              <a:sysClr val="windowText" lastClr="000000"/>
            </a:solidFill>
            <a:prstDash val="solid"/>
            <a:miter lim="800000"/>
            <a:tailEnd type="triangle"/>
          </a:ln>
          <a:effectLst/>
        </p:spPr>
      </p:cxnSp>
      <p:cxnSp>
        <p:nvCxnSpPr>
          <p:cNvPr id="21" name="直線單箭頭接點 21">
            <a:extLst>
              <a:ext uri="{FF2B5EF4-FFF2-40B4-BE49-F238E27FC236}">
                <a16:creationId xmlns:a16="http://schemas.microsoft.com/office/drawing/2014/main" id="{A8650EE5-90B9-45D8-9632-DC2E4F2EFEAF}"/>
              </a:ext>
            </a:extLst>
          </p:cNvPr>
          <p:cNvCxnSpPr>
            <a:cxnSpLocks/>
            <a:stCxn id="17" idx="3"/>
          </p:cNvCxnSpPr>
          <p:nvPr/>
        </p:nvCxnSpPr>
        <p:spPr>
          <a:xfrm>
            <a:off x="6524644" y="4158778"/>
            <a:ext cx="1220037" cy="1431269"/>
          </a:xfrm>
          <a:prstGeom prst="straightConnector1">
            <a:avLst/>
          </a:prstGeom>
          <a:noFill/>
          <a:ln w="38100" cap="flat" cmpd="sng" algn="ctr">
            <a:solidFill>
              <a:sysClr val="windowText" lastClr="000000"/>
            </a:solidFill>
            <a:prstDash val="solid"/>
            <a:miter lim="800000"/>
            <a:tailEnd type="triangle"/>
          </a:ln>
          <a:effectLst/>
        </p:spPr>
      </p:cxnSp>
      <p:sp>
        <p:nvSpPr>
          <p:cNvPr id="22" name="文字方塊 24">
            <a:extLst>
              <a:ext uri="{FF2B5EF4-FFF2-40B4-BE49-F238E27FC236}">
                <a16:creationId xmlns:a16="http://schemas.microsoft.com/office/drawing/2014/main" id="{73AF7FD3-62AD-4F62-8183-150061375266}"/>
              </a:ext>
            </a:extLst>
          </p:cNvPr>
          <p:cNvSpPr txBox="1"/>
          <p:nvPr/>
        </p:nvSpPr>
        <p:spPr>
          <a:xfrm>
            <a:off x="5581363" y="4834897"/>
            <a:ext cx="1839195" cy="830997"/>
          </a:xfrm>
          <a:prstGeom prst="rect">
            <a:avLst/>
          </a:prstGeom>
          <a:noFill/>
        </p:spPr>
        <p:txBody>
          <a:bodyPr wrap="square" rtlCol="0">
            <a:spAutoFit/>
          </a:bodyPr>
          <a:lstStyle/>
          <a:p>
            <a:pPr defTabSz="457200" fontAlgn="auto">
              <a:spcBef>
                <a:spcPts val="0"/>
              </a:spcBef>
              <a:spcAft>
                <a:spcPts val="0"/>
              </a:spcAft>
            </a:pPr>
            <a:r>
              <a:rPr lang="en-US" altLang="zh-TW" sz="2400" dirty="0">
                <a:solidFill>
                  <a:prstClr val="black"/>
                </a:solidFill>
                <a:latin typeface="Calibri" panose="020F0502020204030204"/>
                <a:ea typeface="新細明體" panose="02020500000000000000" pitchFamily="18" charset="-120"/>
              </a:rPr>
              <a:t>Change one pixel much</a:t>
            </a:r>
            <a:endParaRPr lang="zh-TW" altLang="en-US" sz="2400" dirty="0">
              <a:solidFill>
                <a:prstClr val="black"/>
              </a:solidFill>
              <a:latin typeface="Calibri" panose="020F0502020204030204"/>
              <a:ea typeface="新細明體" panose="02020500000000000000" pitchFamily="18" charset="-120"/>
            </a:endParaRPr>
          </a:p>
        </p:txBody>
      </p:sp>
      <p:sp>
        <p:nvSpPr>
          <p:cNvPr id="23" name="文字方塊 25">
            <a:extLst>
              <a:ext uri="{FF2B5EF4-FFF2-40B4-BE49-F238E27FC236}">
                <a16:creationId xmlns:a16="http://schemas.microsoft.com/office/drawing/2014/main" id="{E3AA2924-7104-4AB4-832C-0AC9DFF0A0B6}"/>
              </a:ext>
            </a:extLst>
          </p:cNvPr>
          <p:cNvSpPr txBox="1"/>
          <p:nvPr/>
        </p:nvSpPr>
        <p:spPr>
          <a:xfrm>
            <a:off x="5570136" y="2450684"/>
            <a:ext cx="1780415" cy="1200329"/>
          </a:xfrm>
          <a:prstGeom prst="rect">
            <a:avLst/>
          </a:prstGeom>
          <a:noFill/>
        </p:spPr>
        <p:txBody>
          <a:bodyPr wrap="square" rtlCol="0">
            <a:spAutoFit/>
          </a:bodyPr>
          <a:lstStyle/>
          <a:p>
            <a:pPr defTabSz="457200" fontAlgn="auto">
              <a:spcBef>
                <a:spcPts val="0"/>
              </a:spcBef>
              <a:spcAft>
                <a:spcPts val="0"/>
              </a:spcAft>
            </a:pPr>
            <a:r>
              <a:rPr lang="en-US" altLang="zh-TW" sz="2400" dirty="0">
                <a:solidFill>
                  <a:prstClr val="black"/>
                </a:solidFill>
                <a:latin typeface="Calibri" panose="020F0502020204030204"/>
                <a:ea typeface="新細明體" panose="02020500000000000000" pitchFamily="18" charset="-120"/>
              </a:rPr>
              <a:t>Change every pixel a little bit</a:t>
            </a:r>
            <a:endParaRPr lang="zh-TW" altLang="en-US" sz="2400" dirty="0">
              <a:solidFill>
                <a:prstClr val="black"/>
              </a:solidFill>
              <a:latin typeface="Calibri" panose="020F0502020204030204"/>
              <a:ea typeface="新細明體" panose="02020500000000000000" pitchFamily="18" charset="-120"/>
            </a:endParaRPr>
          </a:p>
        </p:txBody>
      </p:sp>
      <mc:AlternateContent xmlns:mc="http://schemas.openxmlformats.org/markup-compatibility/2006" xmlns:a14="http://schemas.microsoft.com/office/drawing/2010/main">
        <mc:Choice Requires="a14">
          <p:sp>
            <p:nvSpPr>
              <p:cNvPr id="24" name="文字方塊 28">
                <a:extLst>
                  <a:ext uri="{FF2B5EF4-FFF2-40B4-BE49-F238E27FC236}">
                    <a16:creationId xmlns:a16="http://schemas.microsoft.com/office/drawing/2014/main" id="{5D6D1D61-6497-49BA-82FA-114D0E611721}"/>
                  </a:ext>
                </a:extLst>
              </p:cNvPr>
              <p:cNvSpPr txBox="1"/>
              <p:nvPr/>
            </p:nvSpPr>
            <p:spPr>
              <a:xfrm>
                <a:off x="7249850" y="3978920"/>
                <a:ext cx="1238175" cy="461665"/>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same </a:t>
                </a:r>
                <a14:m>
                  <m:oMath xmlns:m="http://schemas.openxmlformats.org/officeDocument/2006/math">
                    <m:sSub>
                      <m:sSubPr>
                        <m:ctrlPr>
                          <a:rPr kumimoji="0" lang="en-US" altLang="zh-TW" sz="2400" b="0" i="1" u="none" strike="noStrike" kern="0" cap="none" spc="0" normalizeH="0" baseline="0" noProof="0" dirty="0" smtClean="0">
                            <a:ln>
                              <a:noFill/>
                            </a:ln>
                            <a:solidFill>
                              <a:prstClr val="black"/>
                            </a:solidFill>
                            <a:effectLst/>
                            <a:uLnTx/>
                            <a:uFillTx/>
                            <a:latin typeface="Cambria Math" panose="02040503050406030204" pitchFamily="18" charset="0"/>
                            <a:ea typeface="新細明體" panose="02020500000000000000" pitchFamily="18" charset="-120"/>
                            <a:cs typeface="+mn-cs"/>
                          </a:rPr>
                        </m:ctrlPr>
                      </m:sSubPr>
                      <m:e>
                        <m:r>
                          <a:rPr kumimoji="0" lang="en-US" altLang="zh-TW" sz="2400" b="0" i="1" u="none" strike="noStrike" kern="0" cap="none" spc="0" normalizeH="0" baseline="0" noProof="0" dirty="0" smtClean="0">
                            <a:ln>
                              <a:noFill/>
                            </a:ln>
                            <a:solidFill>
                              <a:prstClr val="black"/>
                            </a:solidFill>
                            <a:effectLst/>
                            <a:uLnTx/>
                            <a:uFillTx/>
                            <a:latin typeface="Cambria Math" panose="02040503050406030204" pitchFamily="18" charset="0"/>
                            <a:ea typeface="新細明體" panose="02020500000000000000" pitchFamily="18" charset="-120"/>
                            <a:cs typeface="+mn-cs"/>
                          </a:rPr>
                          <m:t>𝑙</m:t>
                        </m:r>
                      </m:e>
                      <m:sub>
                        <m:r>
                          <a:rPr kumimoji="0" lang="en-US" altLang="zh-TW" sz="2400" b="0" i="1" u="none" strike="noStrike" kern="0" cap="none" spc="0" normalizeH="0" baseline="0" noProof="0" dirty="0" smtClean="0">
                            <a:ln>
                              <a:noFill/>
                            </a:ln>
                            <a:solidFill>
                              <a:prstClr val="black"/>
                            </a:solidFill>
                            <a:effectLst/>
                            <a:uLnTx/>
                            <a:uFillTx/>
                            <a:latin typeface="Cambria Math" panose="02040503050406030204" pitchFamily="18" charset="0"/>
                            <a:ea typeface="新細明體" panose="02020500000000000000" pitchFamily="18" charset="-120"/>
                            <a:cs typeface="+mn-cs"/>
                          </a:rPr>
                          <m:t>2</m:t>
                        </m:r>
                      </m:sub>
                    </m:sSub>
                  </m:oMath>
                </a14:m>
                <a:r>
                  <a:rPr kumimoji="0" lang="en-US" altLang="zh-TW"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endParaRPr kumimoji="0" lang="zh-TW" altLang="en-US"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24" name="文字方塊 28">
                <a:extLst>
                  <a:ext uri="{FF2B5EF4-FFF2-40B4-BE49-F238E27FC236}">
                    <a16:creationId xmlns:a16="http://schemas.microsoft.com/office/drawing/2014/main" id="{5D6D1D61-6497-49BA-82FA-114D0E611721}"/>
                  </a:ext>
                </a:extLst>
              </p:cNvPr>
              <p:cNvSpPr txBox="1">
                <a:spLocks noRot="1" noChangeAspect="1" noMove="1" noResize="1" noEditPoints="1" noAdjustHandles="1" noChangeArrowheads="1" noChangeShapeType="1" noTextEdit="1"/>
              </p:cNvSpPr>
              <p:nvPr/>
            </p:nvSpPr>
            <p:spPr>
              <a:xfrm>
                <a:off x="7249850" y="3978920"/>
                <a:ext cx="1238175" cy="461665"/>
              </a:xfrm>
              <a:prstGeom prst="rect">
                <a:avLst/>
              </a:prstGeom>
              <a:blipFill>
                <a:blip r:embed="rId4"/>
                <a:stretch>
                  <a:fillRect l="-7353" t="-10526" b="-28947"/>
                </a:stretch>
              </a:blipFill>
              <a:ln w="6350" cap="flat" cmpd="sng" algn="ctr">
                <a:solidFill>
                  <a:srgbClr val="FFC000"/>
                </a:solidFill>
                <a:prstDash val="solid"/>
                <a:miter lim="800000"/>
              </a:ln>
              <a:effectLst/>
            </p:spPr>
            <p:txBody>
              <a:bodyPr/>
              <a:lstStyle/>
              <a:p>
                <a:r>
                  <a:rPr lang="en-SE">
                    <a:noFill/>
                  </a:rPr>
                  <a:t> </a:t>
                </a:r>
              </a:p>
            </p:txBody>
          </p:sp>
        </mc:Fallback>
      </mc:AlternateContent>
      <p:cxnSp>
        <p:nvCxnSpPr>
          <p:cNvPr id="25" name="直線單箭頭接點 29">
            <a:extLst>
              <a:ext uri="{FF2B5EF4-FFF2-40B4-BE49-F238E27FC236}">
                <a16:creationId xmlns:a16="http://schemas.microsoft.com/office/drawing/2014/main" id="{50BE07D2-242B-451C-86CC-10967320EF90}"/>
              </a:ext>
            </a:extLst>
          </p:cNvPr>
          <p:cNvCxnSpPr>
            <a:cxnSpLocks/>
            <a:endCxn id="24" idx="0"/>
          </p:cNvCxnSpPr>
          <p:nvPr/>
        </p:nvCxnSpPr>
        <p:spPr>
          <a:xfrm>
            <a:off x="7241326" y="3488497"/>
            <a:ext cx="627612" cy="490423"/>
          </a:xfrm>
          <a:prstGeom prst="straightConnector1">
            <a:avLst/>
          </a:prstGeom>
          <a:noFill/>
          <a:ln w="19050" cap="flat" cmpd="sng" algn="ctr">
            <a:solidFill>
              <a:sysClr val="windowText" lastClr="000000"/>
            </a:solidFill>
            <a:prstDash val="sysDot"/>
            <a:miter lim="800000"/>
            <a:tailEnd type="triangle"/>
          </a:ln>
          <a:effectLst/>
        </p:spPr>
      </p:cxnSp>
      <p:cxnSp>
        <p:nvCxnSpPr>
          <p:cNvPr id="26" name="直線單箭頭接點 32">
            <a:extLst>
              <a:ext uri="{FF2B5EF4-FFF2-40B4-BE49-F238E27FC236}">
                <a16:creationId xmlns:a16="http://schemas.microsoft.com/office/drawing/2014/main" id="{846B6B98-ED5D-4184-A0DF-0D6E19A190FC}"/>
              </a:ext>
            </a:extLst>
          </p:cNvPr>
          <p:cNvCxnSpPr>
            <a:cxnSpLocks/>
            <a:endCxn id="24" idx="2"/>
          </p:cNvCxnSpPr>
          <p:nvPr/>
        </p:nvCxnSpPr>
        <p:spPr>
          <a:xfrm flipV="1">
            <a:off x="7181308" y="4440585"/>
            <a:ext cx="687630" cy="509516"/>
          </a:xfrm>
          <a:prstGeom prst="straightConnector1">
            <a:avLst/>
          </a:prstGeom>
          <a:noFill/>
          <a:ln w="19050" cap="flat" cmpd="sng" algn="ctr">
            <a:solidFill>
              <a:sysClr val="windowText" lastClr="000000"/>
            </a:solidFill>
            <a:prstDash val="sysDot"/>
            <a:miter lim="800000"/>
            <a:tailEnd type="triangle"/>
          </a:ln>
          <a:effectLst/>
        </p:spPr>
      </p:cxnSp>
      <mc:AlternateContent xmlns:mc="http://schemas.openxmlformats.org/markup-compatibility/2006" xmlns:a14="http://schemas.microsoft.com/office/drawing/2010/main">
        <mc:Choice Requires="a14">
          <p:sp>
            <p:nvSpPr>
              <p:cNvPr id="27" name="文字方塊 34">
                <a:extLst>
                  <a:ext uri="{FF2B5EF4-FFF2-40B4-BE49-F238E27FC236}">
                    <a16:creationId xmlns:a16="http://schemas.microsoft.com/office/drawing/2014/main" id="{3CE50036-3DAB-4B00-9A83-332697345DB3}"/>
                  </a:ext>
                </a:extLst>
              </p:cNvPr>
              <p:cNvSpPr txBox="1"/>
              <p:nvPr/>
            </p:nvSpPr>
            <p:spPr>
              <a:xfrm>
                <a:off x="6218775" y="1972798"/>
                <a:ext cx="1383657" cy="461665"/>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small </a:t>
                </a:r>
                <a14:m>
                  <m:oMath xmlns:m="http://schemas.openxmlformats.org/officeDocument/2006/math">
                    <m:sSub>
                      <m:sSubPr>
                        <m:ctrlPr>
                          <a:rPr lang="en-US" altLang="zh-TW" sz="2400" i="1" kern="0" dirty="0">
                            <a:solidFill>
                              <a:prstClr val="black"/>
                            </a:solidFill>
                            <a:latin typeface="Cambria Math" panose="02040503050406030204" pitchFamily="18" charset="0"/>
                            <a:ea typeface="新細明體" panose="02020500000000000000" pitchFamily="18" charset="-120"/>
                          </a:rPr>
                        </m:ctrlPr>
                      </m:sSubPr>
                      <m:e>
                        <m:r>
                          <a:rPr lang="en-US" altLang="zh-TW" sz="2400" i="1" kern="0" dirty="0">
                            <a:solidFill>
                              <a:prstClr val="black"/>
                            </a:solidFill>
                            <a:latin typeface="Cambria Math" panose="02040503050406030204" pitchFamily="18" charset="0"/>
                            <a:ea typeface="新細明體" panose="02020500000000000000" pitchFamily="18" charset="-120"/>
                          </a:rPr>
                          <m:t>𝑙</m:t>
                        </m:r>
                      </m:e>
                      <m:sub>
                        <m:r>
                          <a:rPr lang="en-US" altLang="zh-TW" sz="2400" b="0" i="1" kern="0" dirty="0" smtClean="0">
                            <a:solidFill>
                              <a:prstClr val="black"/>
                            </a:solidFill>
                            <a:latin typeface="Cambria Math" panose="02040503050406030204" pitchFamily="18" charset="0"/>
                            <a:ea typeface="新細明體" panose="02020500000000000000" pitchFamily="18" charset="-120"/>
                          </a:rPr>
                          <m:t>∞</m:t>
                        </m:r>
                      </m:sub>
                    </m:sSub>
                  </m:oMath>
                </a14:m>
                <a:endParaRPr kumimoji="0" lang="zh-TW" altLang="en-US"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27" name="文字方塊 34">
                <a:extLst>
                  <a:ext uri="{FF2B5EF4-FFF2-40B4-BE49-F238E27FC236}">
                    <a16:creationId xmlns:a16="http://schemas.microsoft.com/office/drawing/2014/main" id="{3CE50036-3DAB-4B00-9A83-332697345DB3}"/>
                  </a:ext>
                </a:extLst>
              </p:cNvPr>
              <p:cNvSpPr txBox="1">
                <a:spLocks noRot="1" noChangeAspect="1" noMove="1" noResize="1" noEditPoints="1" noAdjustHandles="1" noChangeArrowheads="1" noChangeShapeType="1" noTextEdit="1"/>
              </p:cNvSpPr>
              <p:nvPr/>
            </p:nvSpPr>
            <p:spPr>
              <a:xfrm>
                <a:off x="6218775" y="1972798"/>
                <a:ext cx="1383657" cy="461665"/>
              </a:xfrm>
              <a:prstGeom prst="rect">
                <a:avLst/>
              </a:prstGeom>
              <a:blipFill>
                <a:blip r:embed="rId5"/>
                <a:stretch>
                  <a:fillRect l="-439" t="-10526" b="-28947"/>
                </a:stretch>
              </a:blipFill>
              <a:ln w="6350" cap="flat" cmpd="sng" algn="ctr">
                <a:solidFill>
                  <a:srgbClr val="ED7D31"/>
                </a:solidFill>
                <a:prstDash val="solid"/>
                <a:miter lim="800000"/>
              </a:ln>
              <a:effectLst/>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8" name="文字方塊 35">
                <a:extLst>
                  <a:ext uri="{FF2B5EF4-FFF2-40B4-BE49-F238E27FC236}">
                    <a16:creationId xmlns:a16="http://schemas.microsoft.com/office/drawing/2014/main" id="{97B53EDD-D7A2-4123-BCF3-430928BF880F}"/>
                  </a:ext>
                </a:extLst>
              </p:cNvPr>
              <p:cNvSpPr txBox="1"/>
              <p:nvPr/>
            </p:nvSpPr>
            <p:spPr>
              <a:xfrm>
                <a:off x="6218775" y="5718355"/>
                <a:ext cx="1383657" cy="461665"/>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large </a:t>
                </a:r>
                <a14:m>
                  <m:oMath xmlns:m="http://schemas.openxmlformats.org/officeDocument/2006/math">
                    <m:sSub>
                      <m:sSubPr>
                        <m:ctrlPr>
                          <a:rPr lang="en-US" altLang="zh-TW" sz="2400" i="1" kern="0" dirty="0">
                            <a:solidFill>
                              <a:prstClr val="black"/>
                            </a:solidFill>
                            <a:latin typeface="Cambria Math" panose="02040503050406030204" pitchFamily="18" charset="0"/>
                            <a:ea typeface="新細明體" panose="02020500000000000000" pitchFamily="18" charset="-120"/>
                          </a:rPr>
                        </m:ctrlPr>
                      </m:sSubPr>
                      <m:e>
                        <m:r>
                          <a:rPr lang="en-US" altLang="zh-TW" sz="2400" i="1" kern="0" dirty="0">
                            <a:solidFill>
                              <a:prstClr val="black"/>
                            </a:solidFill>
                            <a:latin typeface="Cambria Math" panose="02040503050406030204" pitchFamily="18" charset="0"/>
                            <a:ea typeface="新細明體" panose="02020500000000000000" pitchFamily="18" charset="-120"/>
                          </a:rPr>
                          <m:t>𝑙</m:t>
                        </m:r>
                      </m:e>
                      <m:sub>
                        <m:r>
                          <a:rPr lang="en-US" altLang="zh-TW" sz="2400" i="1" kern="0" dirty="0">
                            <a:solidFill>
                              <a:prstClr val="black"/>
                            </a:solidFill>
                            <a:latin typeface="Cambria Math" panose="02040503050406030204" pitchFamily="18" charset="0"/>
                            <a:ea typeface="新細明體" panose="02020500000000000000" pitchFamily="18" charset="-120"/>
                          </a:rPr>
                          <m:t>∞</m:t>
                        </m:r>
                      </m:sub>
                    </m:sSub>
                  </m:oMath>
                </a14:m>
                <a:endParaRPr kumimoji="0" lang="zh-TW" altLang="en-US"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28" name="文字方塊 35">
                <a:extLst>
                  <a:ext uri="{FF2B5EF4-FFF2-40B4-BE49-F238E27FC236}">
                    <a16:creationId xmlns:a16="http://schemas.microsoft.com/office/drawing/2014/main" id="{97B53EDD-D7A2-4123-BCF3-430928BF880F}"/>
                  </a:ext>
                </a:extLst>
              </p:cNvPr>
              <p:cNvSpPr txBox="1">
                <a:spLocks noRot="1" noChangeAspect="1" noMove="1" noResize="1" noEditPoints="1" noAdjustHandles="1" noChangeArrowheads="1" noChangeShapeType="1" noTextEdit="1"/>
              </p:cNvSpPr>
              <p:nvPr/>
            </p:nvSpPr>
            <p:spPr>
              <a:xfrm>
                <a:off x="6218775" y="5718355"/>
                <a:ext cx="1383657" cy="461665"/>
              </a:xfrm>
              <a:prstGeom prst="rect">
                <a:avLst/>
              </a:prstGeom>
              <a:blipFill>
                <a:blip r:embed="rId6"/>
                <a:stretch>
                  <a:fillRect t="-10390" b="-27273"/>
                </a:stretch>
              </a:blipFill>
              <a:ln w="6350" cap="flat" cmpd="sng" algn="ctr">
                <a:solidFill>
                  <a:srgbClr val="ED7D31"/>
                </a:solidFill>
                <a:prstDash val="solid"/>
                <a:miter lim="800000"/>
              </a:ln>
              <a:effectLst/>
            </p:spPr>
            <p:txBody>
              <a:bodyPr/>
              <a:lstStyle/>
              <a:p>
                <a:r>
                  <a:rPr lang="en-SE">
                    <a:noFill/>
                  </a:rPr>
                  <a:t> </a:t>
                </a:r>
              </a:p>
            </p:txBody>
          </p:sp>
        </mc:Fallback>
      </mc:AlternateContent>
    </p:spTree>
    <p:extLst>
      <p:ext uri="{BB962C8B-B14F-4D97-AF65-F5344CB8AC3E}">
        <p14:creationId xmlns:p14="http://schemas.microsoft.com/office/powerpoint/2010/main" val="360025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71FF3-0E9D-44D5-BE5E-1542051AACF3}"/>
              </a:ext>
            </a:extLst>
          </p:cNvPr>
          <p:cNvSpPr>
            <a:spLocks noGrp="1"/>
          </p:cNvSpPr>
          <p:nvPr>
            <p:ph type="title"/>
          </p:nvPr>
        </p:nvSpPr>
        <p:spPr/>
        <p:txBody>
          <a:bodyPr/>
          <a:lstStyle/>
          <a:p>
            <a:r>
              <a:rPr lang="en-US" sz="3600" dirty="0"/>
              <a:t>The Maximization Problem for Finding Adversarial Examples</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A0B4333-F889-434A-B4C8-C86C39262DC6}"/>
                  </a:ext>
                </a:extLst>
              </p:cNvPr>
              <p:cNvSpPr>
                <a:spLocks noGrp="1"/>
              </p:cNvSpPr>
              <p:nvPr>
                <p:ph idx="1"/>
              </p:nvPr>
            </p:nvSpPr>
            <p:spPr>
              <a:xfrm>
                <a:off x="457200" y="1196752"/>
                <a:ext cx="8229600" cy="2664296"/>
              </a:xfrm>
            </p:spPr>
            <p:txBody>
              <a:bodyPr>
                <a:normAutofit fontScale="77500" lnSpcReduction="20000"/>
              </a:bodyPr>
              <a:lstStyle/>
              <a:p>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𝛿</m:t>
                            </m:r>
                            <m:r>
                              <a:rPr lang="en-US" i="1">
                                <a:latin typeface="Cambria Math" panose="02040503050406030204" pitchFamily="18" charset="0"/>
                              </a:rPr>
                              <m:t>∈</m:t>
                            </m:r>
                            <m:r>
                              <m:rPr>
                                <m:sty m:val="p"/>
                              </m:rPr>
                              <a:rPr lang="en-US">
                                <a:latin typeface="Cambria Math" panose="02040503050406030204" pitchFamily="18" charset="0"/>
                              </a:rPr>
                              <m:t>Δ</m:t>
                            </m:r>
                          </m:lim>
                        </m:limLow>
                      </m:fName>
                      <m:e>
                        <m:r>
                          <m:rPr>
                            <m:sty m:val="p"/>
                          </m:rPr>
                          <a:rPr lang="en-US" b="0" i="0" smtClean="0">
                            <a:latin typeface="Cambria Math" panose="02040503050406030204" pitchFamily="18" charset="0"/>
                          </a:rPr>
                          <m:t>Loss</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𝛿</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e>
                    </m:func>
                  </m:oMath>
                </a14:m>
                <a:endParaRPr lang="en-US" dirty="0"/>
              </a:p>
              <a:p>
                <a:pPr lvl="1"/>
                <a14:m>
                  <m:oMath xmlns:m="http://schemas.openxmlformats.org/officeDocument/2006/math">
                    <m:r>
                      <m:rPr>
                        <m:sty m:val="p"/>
                      </m:rPr>
                      <a:rPr lang="en-US" b="0" i="0" smtClean="0">
                        <a:latin typeface="Cambria Math" panose="02040503050406030204" pitchFamily="18" charset="0"/>
                      </a:rPr>
                      <m:t>Loss</m:t>
                    </m:r>
                    <m:r>
                      <a:rPr lang="en-US" b="0" i="0" smtClean="0">
                        <a:latin typeface="Cambria Math" panose="02040503050406030204" pitchFamily="18" charset="0"/>
                      </a:rPr>
                      <m:t>()</m:t>
                    </m:r>
                  </m:oMath>
                </a14:m>
                <a:r>
                  <a:rPr lang="en-US" dirty="0"/>
                  <a:t> is a highly non-linear function involving a NN, e.g., Cross-Entropy loss with SoftMax classifier</a:t>
                </a:r>
              </a:p>
              <a:p>
                <a:pPr algn="l"/>
                <a:r>
                  <a:rPr lang="en-US" dirty="0"/>
                  <a:t>Attacks can be </a:t>
                </a:r>
                <a:r>
                  <a:rPr lang="en-US" sz="3200" b="0" i="0" u="none" strike="noStrike" baseline="0" dirty="0">
                    <a:latin typeface="HelveticaNeue-Light"/>
                  </a:rPr>
                  <a:t>categorized w.r.t </a:t>
                </a:r>
              </a:p>
              <a:p>
                <a:pPr lvl="1"/>
                <a:r>
                  <a:rPr lang="en-US" b="0" i="0" u="none" strike="noStrike" baseline="0" dirty="0">
                    <a:latin typeface="HelveticaNeue-Light"/>
                  </a:rPr>
                  <a:t>1) the allowable perturbation set </a:t>
                </a:r>
                <a14:m>
                  <m:oMath xmlns:m="http://schemas.openxmlformats.org/officeDocument/2006/math">
                    <m:r>
                      <m:rPr>
                        <m:sty m:val="p"/>
                      </m:rPr>
                      <a:rPr lang="en-US" smtClean="0">
                        <a:latin typeface="Cambria Math" panose="02040503050406030204" pitchFamily="18" charset="0"/>
                      </a:rPr>
                      <m:t>Δ</m:t>
                    </m:r>
                  </m:oMath>
                </a14:m>
                <a:endParaRPr lang="en-US" b="0" i="0" u="none" strike="noStrike" baseline="0" dirty="0">
                  <a:latin typeface="HelveticaNeue-Light"/>
                </a:endParaRPr>
              </a:p>
              <a:p>
                <a:pPr lvl="1"/>
                <a:r>
                  <a:rPr lang="en-US" b="0" i="0" u="none" strike="noStrike" baseline="0" dirty="0">
                    <a:latin typeface="HelveticaNeue-Light"/>
                  </a:rPr>
                  <a:t>2) the optimization procedure used to perform the maximization</a:t>
                </a:r>
                <a:endParaRPr lang="en-SE" dirty="0"/>
              </a:p>
              <a:p>
                <a:endParaRPr lang="en-SE" dirty="0"/>
              </a:p>
            </p:txBody>
          </p:sp>
        </mc:Choice>
        <mc:Fallback xmlns="">
          <p:sp>
            <p:nvSpPr>
              <p:cNvPr id="3" name="Content Placeholder 2">
                <a:extLst>
                  <a:ext uri="{FF2B5EF4-FFF2-40B4-BE49-F238E27FC236}">
                    <a16:creationId xmlns:a16="http://schemas.microsoft.com/office/drawing/2014/main" id="{1A0B4333-F889-434A-B4C8-C86C39262DC6}"/>
                  </a:ext>
                </a:extLst>
              </p:cNvPr>
              <p:cNvSpPr>
                <a:spLocks noGrp="1" noRot="1" noChangeAspect="1" noMove="1" noResize="1" noEditPoints="1" noAdjustHandles="1" noChangeArrowheads="1" noChangeShapeType="1" noTextEdit="1"/>
              </p:cNvSpPr>
              <p:nvPr>
                <p:ph idx="1"/>
              </p:nvPr>
            </p:nvSpPr>
            <p:spPr>
              <a:xfrm>
                <a:off x="457200" y="1196752"/>
                <a:ext cx="8229600" cy="2664296"/>
              </a:xfrm>
              <a:blipFill>
                <a:blip r:embed="rId3"/>
                <a:stretch>
                  <a:fillRect l="-1185" t="-160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91D450F0-B96F-48C1-88CF-79905EE2C56A}"/>
              </a:ext>
            </a:extLst>
          </p:cNvPr>
          <p:cNvSpPr>
            <a:spLocks noGrp="1"/>
          </p:cNvSpPr>
          <p:nvPr>
            <p:ph type="sldNum" sz="quarter" idx="12"/>
          </p:nvPr>
        </p:nvSpPr>
        <p:spPr/>
        <p:txBody>
          <a:bodyPr/>
          <a:lstStyle/>
          <a:p>
            <a:pPr>
              <a:defRPr/>
            </a:pPr>
            <a:fld id="{F57F456A-00AF-44E6-8D70-638C0D0130FF}" type="slidenum">
              <a:rPr lang="en-US" altLang="zh-CN" smtClean="0"/>
              <a:pPr>
                <a:defRPr/>
              </a:pPr>
              <a:t>16</a:t>
            </a:fld>
            <a:endParaRPr lang="en-US" altLang="zh-CN"/>
          </a:p>
        </p:txBody>
      </p:sp>
      <p:pic>
        <p:nvPicPr>
          <p:cNvPr id="11" name="Picture 10">
            <a:extLst>
              <a:ext uri="{FF2B5EF4-FFF2-40B4-BE49-F238E27FC236}">
                <a16:creationId xmlns:a16="http://schemas.microsoft.com/office/drawing/2014/main" id="{29BC775F-7AD9-407E-95B4-C08D142BCF9A}"/>
              </a:ext>
            </a:extLst>
          </p:cNvPr>
          <p:cNvPicPr>
            <a:picLocks noChangeAspect="1"/>
          </p:cNvPicPr>
          <p:nvPr/>
        </p:nvPicPr>
        <p:blipFill>
          <a:blip r:embed="rId4"/>
          <a:stretch>
            <a:fillRect/>
          </a:stretch>
        </p:blipFill>
        <p:spPr>
          <a:xfrm>
            <a:off x="1619672" y="3717032"/>
            <a:ext cx="4689112" cy="3057478"/>
          </a:xfrm>
          <a:prstGeom prst="rect">
            <a:avLst/>
          </a:prstGeom>
        </p:spPr>
      </p:pic>
    </p:spTree>
    <p:extLst>
      <p:ext uri="{BB962C8B-B14F-4D97-AF65-F5344CB8AC3E}">
        <p14:creationId xmlns:p14="http://schemas.microsoft.com/office/powerpoint/2010/main" val="3188948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1487-8DF5-437E-8095-009E2669E96F}"/>
              </a:ext>
            </a:extLst>
          </p:cNvPr>
          <p:cNvSpPr>
            <a:spLocks noGrp="1"/>
          </p:cNvSpPr>
          <p:nvPr>
            <p:ph type="title"/>
          </p:nvPr>
        </p:nvSpPr>
        <p:spPr/>
        <p:txBody>
          <a:bodyPr/>
          <a:lstStyle/>
          <a:p>
            <a:r>
              <a:rPr lang="en-US" dirty="0"/>
              <a:t>Three Approaches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DECD8C1-A2BD-44A3-8C8D-87DD3517D23C}"/>
                  </a:ext>
                </a:extLst>
              </p:cNvPr>
              <p:cNvSpPr>
                <a:spLocks noGrp="1"/>
              </p:cNvSpPr>
              <p:nvPr>
                <p:ph idx="1"/>
              </p:nvPr>
            </p:nvSpPr>
            <p:spPr>
              <a:xfrm>
                <a:off x="457200" y="1295400"/>
                <a:ext cx="8229600" cy="2421632"/>
              </a:xfrm>
            </p:spPr>
            <p:txBody>
              <a:bodyPr>
                <a:normAutofit fontScale="77500" lnSpcReduction="20000"/>
              </a:bodyPr>
              <a:lstStyle/>
              <a:p>
                <a:r>
                  <a:rPr lang="en-US" sz="2800" dirty="0"/>
                  <a:t>To solve </a:t>
                </a:r>
                <a14:m>
                  <m:oMath xmlns:m="http://schemas.openxmlformats.org/officeDocument/2006/math">
                    <m:func>
                      <m:funcPr>
                        <m:ctrlPr>
                          <a:rPr lang="en-US" sz="2800" b="0" i="1" smtClean="0">
                            <a:latin typeface="Cambria Math" panose="02040503050406030204" pitchFamily="18" charset="0"/>
                          </a:rPr>
                        </m:ctrlPr>
                      </m:funcPr>
                      <m:fName>
                        <m:limLow>
                          <m:limLowPr>
                            <m:ctrlPr>
                              <a:rPr lang="en-US" sz="2800" b="0" i="1" smtClean="0">
                                <a:latin typeface="Cambria Math" panose="02040503050406030204" pitchFamily="18" charset="0"/>
                              </a:rPr>
                            </m:ctrlPr>
                          </m:limLowPr>
                          <m:e>
                            <m:r>
                              <m:rPr>
                                <m:sty m:val="p"/>
                              </m:rPr>
                              <a:rPr lang="en-US" sz="2800" b="0" i="0" smtClean="0">
                                <a:latin typeface="Cambria Math" panose="02040503050406030204" pitchFamily="18" charset="0"/>
                              </a:rPr>
                              <m:t>max</m:t>
                            </m:r>
                          </m:e>
                          <m:lim>
                            <m:r>
                              <a:rPr lang="en-US" sz="2800" b="0" i="1" smtClean="0">
                                <a:latin typeface="Cambria Math" panose="02040503050406030204" pitchFamily="18" charset="0"/>
                              </a:rPr>
                              <m:t>𝛿</m:t>
                            </m:r>
                            <m:r>
                              <a:rPr lang="en-US" sz="2800" i="1">
                                <a:latin typeface="Cambria Math" panose="02040503050406030204" pitchFamily="18" charset="0"/>
                              </a:rPr>
                              <m:t>∈</m:t>
                            </m:r>
                            <m:r>
                              <m:rPr>
                                <m:sty m:val="p"/>
                              </m:rPr>
                              <a:rPr lang="en-US" sz="2800">
                                <a:latin typeface="Cambria Math" panose="02040503050406030204" pitchFamily="18" charset="0"/>
                              </a:rPr>
                              <m:t>Δ</m:t>
                            </m:r>
                          </m:lim>
                        </m:limLow>
                      </m:fName>
                      <m:e>
                        <m:r>
                          <m:rPr>
                            <m:sty m:val="p"/>
                          </m:rPr>
                          <a:rPr lang="en-US" sz="2800" b="0" i="0" smtClean="0">
                            <a:latin typeface="Cambria Math" panose="02040503050406030204" pitchFamily="18" charset="0"/>
                          </a:rPr>
                          <m:t>Loss</m:t>
                        </m:r>
                        <m:r>
                          <a:rPr lang="en-US"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𝛿</m:t>
                        </m:r>
                        <m:r>
                          <a:rPr lang="en-US" sz="2800" b="0" i="1" smtClean="0">
                            <a:latin typeface="Cambria Math" panose="02040503050406030204" pitchFamily="18" charset="0"/>
                          </a:rPr>
                          <m:t>,</m:t>
                        </m:r>
                        <m:r>
                          <a:rPr lang="en-US" sz="2800" b="0" i="1" smtClean="0">
                            <a:latin typeface="Cambria Math" panose="02040503050406030204" pitchFamily="18" charset="0"/>
                          </a:rPr>
                          <m:t>𝑦</m:t>
                        </m:r>
                        <m:r>
                          <a:rPr lang="en-US" sz="2800" b="0" i="1" smtClean="0">
                            <a:latin typeface="Cambria Math" panose="02040503050406030204" pitchFamily="18" charset="0"/>
                          </a:rPr>
                          <m:t>;</m:t>
                        </m:r>
                        <m:r>
                          <a:rPr lang="en-US" sz="2800" b="0" i="1" smtClean="0">
                            <a:latin typeface="Cambria Math" panose="02040503050406030204" pitchFamily="18" charset="0"/>
                          </a:rPr>
                          <m:t>𝜃</m:t>
                        </m:r>
                        <m:r>
                          <a:rPr lang="en-US" sz="2800" b="0" i="1" smtClean="0">
                            <a:latin typeface="Cambria Math" panose="02040503050406030204" pitchFamily="18" charset="0"/>
                          </a:rPr>
                          <m:t>)</m:t>
                        </m:r>
                      </m:e>
                    </m:func>
                  </m:oMath>
                </a14:m>
                <a:r>
                  <a:rPr lang="en-US" sz="2800" dirty="0">
                    <a:solidFill>
                      <a:srgbClr val="996633"/>
                    </a:solidFill>
                  </a:rPr>
                  <a:t>:</a:t>
                </a:r>
              </a:p>
              <a:p>
                <a:r>
                  <a:rPr lang="en-US" sz="2800" dirty="0">
                    <a:solidFill>
                      <a:srgbClr val="996633"/>
                    </a:solidFill>
                  </a:rPr>
                  <a:t>1. Constructing adversarial examples via local search (</a:t>
                </a:r>
              </a:p>
              <a:p>
                <a:pPr lvl="1"/>
                <a:r>
                  <a:rPr lang="en-US" sz="2400" dirty="0">
                    <a:solidFill>
                      <a:srgbClr val="996633"/>
                    </a:solidFill>
                  </a:rPr>
                  <a:t>Lower bound on objective</a:t>
                </a:r>
              </a:p>
              <a:p>
                <a:r>
                  <a:rPr lang="en-US" sz="2800" dirty="0">
                    <a:solidFill>
                      <a:srgbClr val="0000FF"/>
                    </a:solidFill>
                  </a:rPr>
                  <a:t>2. Formal verification via combinatorial optimization</a:t>
                </a:r>
              </a:p>
              <a:p>
                <a:pPr lvl="1"/>
                <a:r>
                  <a:rPr lang="en-US" sz="2400" dirty="0">
                    <a:solidFill>
                      <a:srgbClr val="0000FF"/>
                    </a:solidFill>
                  </a:rPr>
                  <a:t>Exactly solve objective</a:t>
                </a:r>
              </a:p>
              <a:p>
                <a:r>
                  <a:rPr lang="en-US" sz="2800" dirty="0">
                    <a:solidFill>
                      <a:srgbClr val="008000"/>
                    </a:solidFill>
                  </a:rPr>
                  <a:t>3. Formal verification via convex relaxation </a:t>
                </a:r>
              </a:p>
              <a:p>
                <a:pPr lvl="1"/>
                <a:r>
                  <a:rPr lang="en-US" sz="2400" dirty="0">
                    <a:solidFill>
                      <a:srgbClr val="008000"/>
                    </a:solidFill>
                  </a:rPr>
                  <a:t>Upper bound on objective</a:t>
                </a:r>
                <a:endParaRPr lang="en-SE" sz="2400" dirty="0">
                  <a:solidFill>
                    <a:srgbClr val="008000"/>
                  </a:solidFill>
                </a:endParaRPr>
              </a:p>
            </p:txBody>
          </p:sp>
        </mc:Choice>
        <mc:Fallback xmlns="">
          <p:sp>
            <p:nvSpPr>
              <p:cNvPr id="3" name="Content Placeholder 2">
                <a:extLst>
                  <a:ext uri="{FF2B5EF4-FFF2-40B4-BE49-F238E27FC236}">
                    <a16:creationId xmlns:a16="http://schemas.microsoft.com/office/drawing/2014/main" id="{BDECD8C1-A2BD-44A3-8C8D-87DD3517D23C}"/>
                  </a:ext>
                </a:extLst>
              </p:cNvPr>
              <p:cNvSpPr>
                <a:spLocks noGrp="1" noRot="1" noChangeAspect="1" noMove="1" noResize="1" noEditPoints="1" noAdjustHandles="1" noChangeArrowheads="1" noChangeShapeType="1" noTextEdit="1"/>
              </p:cNvSpPr>
              <p:nvPr>
                <p:ph idx="1"/>
              </p:nvPr>
            </p:nvSpPr>
            <p:spPr>
              <a:xfrm>
                <a:off x="457200" y="1295400"/>
                <a:ext cx="8229600" cy="2421632"/>
              </a:xfrm>
              <a:blipFill>
                <a:blip r:embed="rId3"/>
                <a:stretch>
                  <a:fillRect l="-815" t="-453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74256FA6-70E6-49DD-8607-0CBADD276153}"/>
              </a:ext>
            </a:extLst>
          </p:cNvPr>
          <p:cNvSpPr>
            <a:spLocks noGrp="1"/>
          </p:cNvSpPr>
          <p:nvPr>
            <p:ph type="sldNum" sz="quarter" idx="12"/>
          </p:nvPr>
        </p:nvSpPr>
        <p:spPr/>
        <p:txBody>
          <a:bodyPr/>
          <a:lstStyle/>
          <a:p>
            <a:pPr>
              <a:defRPr/>
            </a:pPr>
            <a:fld id="{F57F456A-00AF-44E6-8D70-638C0D0130FF}" type="slidenum">
              <a:rPr lang="en-US" altLang="zh-CN" smtClean="0"/>
              <a:pPr>
                <a:defRPr/>
              </a:pPr>
              <a:t>17</a:t>
            </a:fld>
            <a:endParaRPr lang="en-US" altLang="zh-CN"/>
          </a:p>
        </p:txBody>
      </p:sp>
      <p:pic>
        <p:nvPicPr>
          <p:cNvPr id="10" name="Picture 9">
            <a:extLst>
              <a:ext uri="{FF2B5EF4-FFF2-40B4-BE49-F238E27FC236}">
                <a16:creationId xmlns:a16="http://schemas.microsoft.com/office/drawing/2014/main" id="{B833FD86-E04B-4DD2-A20A-6A911D60EC0A}"/>
              </a:ext>
            </a:extLst>
          </p:cNvPr>
          <p:cNvPicPr>
            <a:picLocks noChangeAspect="1"/>
          </p:cNvPicPr>
          <p:nvPr/>
        </p:nvPicPr>
        <p:blipFill>
          <a:blip r:embed="rId4"/>
          <a:stretch>
            <a:fillRect/>
          </a:stretch>
        </p:blipFill>
        <p:spPr>
          <a:xfrm>
            <a:off x="2339752" y="3935064"/>
            <a:ext cx="4338482" cy="2814955"/>
          </a:xfrm>
          <a:prstGeom prst="rect">
            <a:avLst/>
          </a:prstGeom>
        </p:spPr>
      </p:pic>
    </p:spTree>
    <p:extLst>
      <p:ext uri="{BB962C8B-B14F-4D97-AF65-F5344CB8AC3E}">
        <p14:creationId xmlns:p14="http://schemas.microsoft.com/office/powerpoint/2010/main" val="3090199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E044-95F3-46A5-9DBA-2EDDE8B42C8A}"/>
              </a:ext>
            </a:extLst>
          </p:cNvPr>
          <p:cNvSpPr>
            <a:spLocks noGrp="1"/>
          </p:cNvSpPr>
          <p:nvPr>
            <p:ph type="title"/>
          </p:nvPr>
        </p:nvSpPr>
        <p:spPr/>
        <p:txBody>
          <a:bodyPr/>
          <a:lstStyle/>
          <a:p>
            <a:r>
              <a:rPr lang="en-US" dirty="0"/>
              <a:t>Approach #1</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6D4E8E8-0ADC-4CC2-A700-823362CA4728}"/>
                  </a:ext>
                </a:extLst>
              </p:cNvPr>
              <p:cNvSpPr>
                <a:spLocks noGrp="1"/>
              </p:cNvSpPr>
              <p:nvPr>
                <p:ph idx="1"/>
              </p:nvPr>
            </p:nvSpPr>
            <p:spPr>
              <a:xfrm>
                <a:off x="457200" y="1295400"/>
                <a:ext cx="8003232" cy="2574032"/>
              </a:xfrm>
            </p:spPr>
            <p:txBody>
              <a:bodyPr>
                <a:normAutofit fontScale="85000" lnSpcReduction="20000"/>
              </a:bodyPr>
              <a:lstStyle/>
              <a:p>
                <a:r>
                  <a:rPr lang="en-US" sz="2800" dirty="0"/>
                  <a:t>To solve </a:t>
                </a:r>
                <a14:m>
                  <m:oMath xmlns:m="http://schemas.openxmlformats.org/officeDocument/2006/math">
                    <m:func>
                      <m:funcPr>
                        <m:ctrlPr>
                          <a:rPr lang="en-US" sz="2800" b="0" i="1" smtClean="0">
                            <a:latin typeface="Cambria Math" panose="02040503050406030204" pitchFamily="18" charset="0"/>
                          </a:rPr>
                        </m:ctrlPr>
                      </m:funcPr>
                      <m:fName>
                        <m:limLow>
                          <m:limLowPr>
                            <m:ctrlPr>
                              <a:rPr lang="en-US" sz="2800" b="0" i="1" smtClean="0">
                                <a:latin typeface="Cambria Math" panose="02040503050406030204" pitchFamily="18" charset="0"/>
                              </a:rPr>
                            </m:ctrlPr>
                          </m:limLowPr>
                          <m:e>
                            <m:r>
                              <m:rPr>
                                <m:sty m:val="p"/>
                              </m:rPr>
                              <a:rPr lang="en-US" sz="2800" b="0" i="0" smtClean="0">
                                <a:latin typeface="Cambria Math" panose="02040503050406030204" pitchFamily="18" charset="0"/>
                              </a:rPr>
                              <m:t>max</m:t>
                            </m:r>
                          </m:e>
                          <m:lim>
                            <m:r>
                              <a:rPr lang="en-US" sz="2800" b="0" i="1" smtClean="0">
                                <a:latin typeface="Cambria Math" panose="02040503050406030204" pitchFamily="18" charset="0"/>
                              </a:rPr>
                              <m:t>𝛿</m:t>
                            </m:r>
                            <m:r>
                              <a:rPr lang="en-US" sz="2800" i="1">
                                <a:latin typeface="Cambria Math" panose="02040503050406030204" pitchFamily="18" charset="0"/>
                              </a:rPr>
                              <m:t>∈</m:t>
                            </m:r>
                            <m:r>
                              <m:rPr>
                                <m:sty m:val="p"/>
                              </m:rPr>
                              <a:rPr lang="en-US" sz="2800">
                                <a:latin typeface="Cambria Math" panose="02040503050406030204" pitchFamily="18" charset="0"/>
                              </a:rPr>
                              <m:t>Δ</m:t>
                            </m:r>
                          </m:lim>
                        </m:limLow>
                      </m:fName>
                      <m:e>
                        <m:r>
                          <m:rPr>
                            <m:sty m:val="p"/>
                          </m:rPr>
                          <a:rPr lang="en-US" sz="2800" b="0" i="0" smtClean="0">
                            <a:latin typeface="Cambria Math" panose="02040503050406030204" pitchFamily="18" charset="0"/>
                          </a:rPr>
                          <m:t>Loss</m:t>
                        </m:r>
                        <m:r>
                          <a:rPr lang="en-US"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𝛿</m:t>
                        </m:r>
                        <m:r>
                          <a:rPr lang="en-US" sz="2800" b="0" i="1" smtClean="0">
                            <a:latin typeface="Cambria Math" panose="02040503050406030204" pitchFamily="18" charset="0"/>
                          </a:rPr>
                          <m:t>,</m:t>
                        </m:r>
                        <m:r>
                          <a:rPr lang="en-US" sz="2800" b="0" i="1" smtClean="0">
                            <a:latin typeface="Cambria Math" panose="02040503050406030204" pitchFamily="18" charset="0"/>
                          </a:rPr>
                          <m:t>𝑦</m:t>
                        </m:r>
                        <m:r>
                          <a:rPr lang="en-US" sz="2800" b="0" i="1" smtClean="0">
                            <a:latin typeface="Cambria Math" panose="02040503050406030204" pitchFamily="18" charset="0"/>
                          </a:rPr>
                          <m:t>;</m:t>
                        </m:r>
                        <m:r>
                          <a:rPr lang="en-US" sz="2800" b="0" i="1" smtClean="0">
                            <a:latin typeface="Cambria Math" panose="02040503050406030204" pitchFamily="18" charset="0"/>
                          </a:rPr>
                          <m:t>𝜃</m:t>
                        </m:r>
                        <m:r>
                          <a:rPr lang="en-US" sz="2800" b="0" i="1" smtClean="0">
                            <a:latin typeface="Cambria Math" panose="02040503050406030204" pitchFamily="18" charset="0"/>
                          </a:rPr>
                          <m:t>)</m:t>
                        </m:r>
                      </m:e>
                    </m:func>
                  </m:oMath>
                </a14:m>
                <a:r>
                  <a:rPr lang="en-US" sz="2800" dirty="0">
                    <a:solidFill>
                      <a:srgbClr val="996633"/>
                    </a:solidFill>
                  </a:rPr>
                  <a:t>:</a:t>
                </a:r>
              </a:p>
              <a:p>
                <a:r>
                  <a:rPr lang="en-US" sz="2800" dirty="0">
                    <a:solidFill>
                      <a:srgbClr val="996633"/>
                    </a:solidFill>
                  </a:rPr>
                  <a:t>1. Constructing adversarial examples via local search (</a:t>
                </a:r>
              </a:p>
              <a:p>
                <a:pPr lvl="1"/>
                <a:r>
                  <a:rPr lang="en-US" sz="2400" dirty="0">
                    <a:solidFill>
                      <a:srgbClr val="996633"/>
                    </a:solidFill>
                  </a:rPr>
                  <a:t>Lower bound on objective</a:t>
                </a:r>
              </a:p>
              <a:p>
                <a:r>
                  <a:rPr lang="en-US" sz="2800" dirty="0">
                    <a:solidFill>
                      <a:schemeClr val="bg1">
                        <a:lumMod val="85000"/>
                      </a:schemeClr>
                    </a:solidFill>
                  </a:rPr>
                  <a:t>2. Formal verification via combinatorial optimization</a:t>
                </a:r>
              </a:p>
              <a:p>
                <a:pPr lvl="1"/>
                <a:r>
                  <a:rPr lang="en-US" sz="2400" dirty="0">
                    <a:solidFill>
                      <a:schemeClr val="bg1">
                        <a:lumMod val="85000"/>
                      </a:schemeClr>
                    </a:solidFill>
                  </a:rPr>
                  <a:t>Exactly solve objective</a:t>
                </a:r>
              </a:p>
              <a:p>
                <a:r>
                  <a:rPr lang="en-US" sz="2800" dirty="0">
                    <a:solidFill>
                      <a:schemeClr val="bg1">
                        <a:lumMod val="85000"/>
                      </a:schemeClr>
                    </a:solidFill>
                  </a:rPr>
                  <a:t>3. Formal verification via convex relaxation </a:t>
                </a:r>
              </a:p>
              <a:p>
                <a:pPr lvl="1"/>
                <a:r>
                  <a:rPr lang="en-US" sz="2400" dirty="0">
                    <a:solidFill>
                      <a:schemeClr val="bg1">
                        <a:lumMod val="85000"/>
                      </a:schemeClr>
                    </a:solidFill>
                  </a:rPr>
                  <a:t>Upper bound on objective</a:t>
                </a:r>
                <a:endParaRPr lang="en-SE" sz="2400" dirty="0">
                  <a:solidFill>
                    <a:schemeClr val="bg1">
                      <a:lumMod val="85000"/>
                    </a:schemeClr>
                  </a:solidFill>
                </a:endParaRPr>
              </a:p>
            </p:txBody>
          </p:sp>
        </mc:Choice>
        <mc:Fallback xmlns="">
          <p:sp>
            <p:nvSpPr>
              <p:cNvPr id="3" name="Content Placeholder 2">
                <a:extLst>
                  <a:ext uri="{FF2B5EF4-FFF2-40B4-BE49-F238E27FC236}">
                    <a16:creationId xmlns:a16="http://schemas.microsoft.com/office/drawing/2014/main" id="{06D4E8E8-0ADC-4CC2-A700-823362CA4728}"/>
                  </a:ext>
                </a:extLst>
              </p:cNvPr>
              <p:cNvSpPr>
                <a:spLocks noGrp="1" noRot="1" noChangeAspect="1" noMove="1" noResize="1" noEditPoints="1" noAdjustHandles="1" noChangeArrowheads="1" noChangeShapeType="1" noTextEdit="1"/>
              </p:cNvSpPr>
              <p:nvPr>
                <p:ph idx="1"/>
              </p:nvPr>
            </p:nvSpPr>
            <p:spPr>
              <a:xfrm>
                <a:off x="457200" y="1295400"/>
                <a:ext cx="8003232" cy="2574032"/>
              </a:xfrm>
              <a:blipFill>
                <a:blip r:embed="rId2"/>
                <a:stretch>
                  <a:fillRect l="-990" t="-4739" r="-76" b="-711"/>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7E5CB527-D76D-4CDE-BD14-0E9E71E1754D}"/>
              </a:ext>
            </a:extLst>
          </p:cNvPr>
          <p:cNvSpPr>
            <a:spLocks noGrp="1"/>
          </p:cNvSpPr>
          <p:nvPr>
            <p:ph type="sldNum" sz="quarter" idx="12"/>
          </p:nvPr>
        </p:nvSpPr>
        <p:spPr/>
        <p:txBody>
          <a:bodyPr/>
          <a:lstStyle/>
          <a:p>
            <a:pPr>
              <a:defRPr/>
            </a:pPr>
            <a:fld id="{F57F456A-00AF-44E6-8D70-638C0D0130FF}" type="slidenum">
              <a:rPr lang="en-US" altLang="zh-CN" smtClean="0"/>
              <a:pPr>
                <a:defRPr/>
              </a:pPr>
              <a:t>18</a:t>
            </a:fld>
            <a:endParaRPr lang="en-US" altLang="zh-CN"/>
          </a:p>
        </p:txBody>
      </p:sp>
      <p:pic>
        <p:nvPicPr>
          <p:cNvPr id="5" name="Picture 4">
            <a:extLst>
              <a:ext uri="{FF2B5EF4-FFF2-40B4-BE49-F238E27FC236}">
                <a16:creationId xmlns:a16="http://schemas.microsoft.com/office/drawing/2014/main" id="{484F0EEF-E449-4F5C-ABE0-917613B79939}"/>
              </a:ext>
            </a:extLst>
          </p:cNvPr>
          <p:cNvPicPr>
            <a:picLocks noChangeAspect="1"/>
          </p:cNvPicPr>
          <p:nvPr/>
        </p:nvPicPr>
        <p:blipFill>
          <a:blip r:embed="rId3"/>
          <a:stretch>
            <a:fillRect/>
          </a:stretch>
        </p:blipFill>
        <p:spPr>
          <a:xfrm>
            <a:off x="1658765" y="3796786"/>
            <a:ext cx="4530718" cy="2932004"/>
          </a:xfrm>
          <a:prstGeom prst="rect">
            <a:avLst/>
          </a:prstGeom>
        </p:spPr>
      </p:pic>
    </p:spTree>
    <p:extLst>
      <p:ext uri="{BB962C8B-B14F-4D97-AF65-F5344CB8AC3E}">
        <p14:creationId xmlns:p14="http://schemas.microsoft.com/office/powerpoint/2010/main" val="1482814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F3B54-6F29-443C-90F6-5CC535FEDF6A}"/>
              </a:ext>
            </a:extLst>
          </p:cNvPr>
          <p:cNvSpPr>
            <a:spLocks noGrp="1"/>
          </p:cNvSpPr>
          <p:nvPr>
            <p:ph type="title"/>
          </p:nvPr>
        </p:nvSpPr>
        <p:spPr/>
        <p:txBody>
          <a:bodyPr/>
          <a:lstStyle/>
          <a:p>
            <a:r>
              <a:rPr lang="en-US" dirty="0"/>
              <a:t>Local Search</a:t>
            </a:r>
            <a:endParaRPr lang="en-SE" dirty="0"/>
          </a:p>
        </p:txBody>
      </p:sp>
      <p:sp>
        <p:nvSpPr>
          <p:cNvPr id="3" name="Content Placeholder 2">
            <a:extLst>
              <a:ext uri="{FF2B5EF4-FFF2-40B4-BE49-F238E27FC236}">
                <a16:creationId xmlns:a16="http://schemas.microsoft.com/office/drawing/2014/main" id="{1AAA6720-E469-4250-81CB-282C071C87DD}"/>
              </a:ext>
            </a:extLst>
          </p:cNvPr>
          <p:cNvSpPr>
            <a:spLocks noGrp="1"/>
          </p:cNvSpPr>
          <p:nvPr>
            <p:ph idx="1"/>
          </p:nvPr>
        </p:nvSpPr>
        <p:spPr>
          <a:xfrm>
            <a:off x="457200" y="1143000"/>
            <a:ext cx="8229600" cy="2141984"/>
          </a:xfrm>
        </p:spPr>
        <p:txBody>
          <a:bodyPr>
            <a:normAutofit fontScale="77500" lnSpcReduction="20000"/>
          </a:bodyPr>
          <a:lstStyle/>
          <a:p>
            <a:r>
              <a:rPr lang="en-US" dirty="0"/>
              <a:t>The loss landscape of a NN is highly non-convex, inner maximization problem is difficult to solve exactly</a:t>
            </a:r>
          </a:p>
          <a:p>
            <a:r>
              <a:rPr lang="en-US" dirty="0"/>
              <a:t>We can find an approximate solution using gradient-based methods, similar to deep learning training</a:t>
            </a:r>
            <a:endParaRPr lang="en-SE" dirty="0"/>
          </a:p>
        </p:txBody>
      </p:sp>
      <p:sp>
        <p:nvSpPr>
          <p:cNvPr id="4" name="Slide Number Placeholder 3">
            <a:extLst>
              <a:ext uri="{FF2B5EF4-FFF2-40B4-BE49-F238E27FC236}">
                <a16:creationId xmlns:a16="http://schemas.microsoft.com/office/drawing/2014/main" id="{BDC6964E-D622-467B-96C0-758933D8A1BA}"/>
              </a:ext>
            </a:extLst>
          </p:cNvPr>
          <p:cNvSpPr>
            <a:spLocks noGrp="1"/>
          </p:cNvSpPr>
          <p:nvPr>
            <p:ph type="sldNum" sz="quarter" idx="12"/>
          </p:nvPr>
        </p:nvSpPr>
        <p:spPr/>
        <p:txBody>
          <a:bodyPr/>
          <a:lstStyle/>
          <a:p>
            <a:pPr>
              <a:defRPr/>
            </a:pPr>
            <a:fld id="{F57F456A-00AF-44E6-8D70-638C0D0130FF}" type="slidenum">
              <a:rPr lang="en-US" altLang="zh-CN" smtClean="0"/>
              <a:pPr>
                <a:defRPr/>
              </a:pPr>
              <a:t>19</a:t>
            </a:fld>
            <a:endParaRPr lang="en-US" altLang="zh-CN"/>
          </a:p>
        </p:txBody>
      </p:sp>
      <p:pic>
        <p:nvPicPr>
          <p:cNvPr id="8" name="Picture 7">
            <a:extLst>
              <a:ext uri="{FF2B5EF4-FFF2-40B4-BE49-F238E27FC236}">
                <a16:creationId xmlns:a16="http://schemas.microsoft.com/office/drawing/2014/main" id="{D8054E84-28EB-46C6-841B-1578618296E8}"/>
              </a:ext>
            </a:extLst>
          </p:cNvPr>
          <p:cNvPicPr>
            <a:picLocks noChangeAspect="1"/>
          </p:cNvPicPr>
          <p:nvPr/>
        </p:nvPicPr>
        <p:blipFill>
          <a:blip r:embed="rId2"/>
          <a:stretch>
            <a:fillRect/>
          </a:stretch>
        </p:blipFill>
        <p:spPr>
          <a:xfrm>
            <a:off x="2663788" y="2882126"/>
            <a:ext cx="3816424" cy="3867480"/>
          </a:xfrm>
          <a:prstGeom prst="rect">
            <a:avLst/>
          </a:prstGeom>
        </p:spPr>
      </p:pic>
    </p:spTree>
    <p:extLst>
      <p:ext uri="{BB962C8B-B14F-4D97-AF65-F5344CB8AC3E}">
        <p14:creationId xmlns:p14="http://schemas.microsoft.com/office/powerpoint/2010/main" val="3033349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E044-95F3-46A5-9DBA-2EDDE8B42C8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6D4E8E8-0ADC-4CC2-A700-823362CA4728}"/>
              </a:ext>
            </a:extLst>
          </p:cNvPr>
          <p:cNvSpPr>
            <a:spLocks noGrp="1"/>
          </p:cNvSpPr>
          <p:nvPr>
            <p:ph idx="1"/>
          </p:nvPr>
        </p:nvSpPr>
        <p:spPr/>
        <p:txBody>
          <a:bodyPr>
            <a:normAutofit lnSpcReduction="10000"/>
          </a:bodyPr>
          <a:lstStyle/>
          <a:p>
            <a:r>
              <a:rPr lang="en-US" dirty="0">
                <a:solidFill>
                  <a:srgbClr val="FF0000"/>
                </a:solidFill>
              </a:rPr>
              <a:t>Introduction</a:t>
            </a:r>
          </a:p>
          <a:p>
            <a:r>
              <a:rPr lang="en-US" dirty="0"/>
              <a:t>Adversarial examples and verification</a:t>
            </a:r>
          </a:p>
          <a:p>
            <a:pPr lvl="1"/>
            <a:r>
              <a:rPr lang="en-US" dirty="0"/>
              <a:t>Constructing adversarial examples via local search</a:t>
            </a:r>
          </a:p>
          <a:p>
            <a:pPr lvl="2"/>
            <a:r>
              <a:rPr lang="en-US" dirty="0"/>
              <a:t>Physically-realizable attacks</a:t>
            </a:r>
          </a:p>
          <a:p>
            <a:pPr lvl="1"/>
            <a:r>
              <a:rPr lang="en-US" dirty="0"/>
              <a:t>Formal verification via combinatorial optimization</a:t>
            </a:r>
          </a:p>
          <a:p>
            <a:pPr lvl="1"/>
            <a:r>
              <a:rPr lang="en-US" dirty="0"/>
              <a:t>Formal verification via convex relaxations</a:t>
            </a:r>
          </a:p>
          <a:p>
            <a:r>
              <a:rPr lang="en-US" dirty="0"/>
              <a:t>Training </a:t>
            </a:r>
            <a:r>
              <a:rPr lang="en-US" dirty="0" err="1"/>
              <a:t>adversarially</a:t>
            </a:r>
            <a:r>
              <a:rPr lang="en-US" dirty="0"/>
              <a:t> robust models</a:t>
            </a:r>
          </a:p>
          <a:p>
            <a:r>
              <a:rPr lang="en-US" dirty="0"/>
              <a:t>Adversarial robustness beyond security</a:t>
            </a:r>
            <a:endParaRPr lang="en-SE" dirty="0"/>
          </a:p>
        </p:txBody>
      </p:sp>
      <p:sp>
        <p:nvSpPr>
          <p:cNvPr id="4" name="Slide Number Placeholder 3">
            <a:extLst>
              <a:ext uri="{FF2B5EF4-FFF2-40B4-BE49-F238E27FC236}">
                <a16:creationId xmlns:a16="http://schemas.microsoft.com/office/drawing/2014/main" id="{7E5CB527-D76D-4CDE-BD14-0E9E71E1754D}"/>
              </a:ext>
            </a:extLst>
          </p:cNvPr>
          <p:cNvSpPr>
            <a:spLocks noGrp="1"/>
          </p:cNvSpPr>
          <p:nvPr>
            <p:ph type="sldNum" sz="quarter" idx="12"/>
          </p:nvPr>
        </p:nvSpPr>
        <p:spPr/>
        <p:txBody>
          <a:bodyPr/>
          <a:lstStyle/>
          <a:p>
            <a:pPr>
              <a:defRPr/>
            </a:pPr>
            <a:fld id="{F57F456A-00AF-44E6-8D70-638C0D0130FF}" type="slidenum">
              <a:rPr lang="en-US" altLang="zh-CN" smtClean="0"/>
              <a:pPr>
                <a:defRPr/>
              </a:pPr>
              <a:t>2</a:t>
            </a:fld>
            <a:endParaRPr lang="en-US" altLang="zh-CN"/>
          </a:p>
        </p:txBody>
      </p:sp>
    </p:spTree>
    <p:extLst>
      <p:ext uri="{BB962C8B-B14F-4D97-AF65-F5344CB8AC3E}">
        <p14:creationId xmlns:p14="http://schemas.microsoft.com/office/powerpoint/2010/main" val="1811368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871E-47EE-4A54-8290-535F5406B9DB}"/>
              </a:ext>
            </a:extLst>
          </p:cNvPr>
          <p:cNvSpPr>
            <a:spLocks noGrp="1"/>
          </p:cNvSpPr>
          <p:nvPr>
            <p:ph type="title"/>
          </p:nvPr>
        </p:nvSpPr>
        <p:spPr>
          <a:xfrm>
            <a:off x="899592" y="274638"/>
            <a:ext cx="7787208" cy="868362"/>
          </a:xfrm>
        </p:spPr>
        <p:txBody>
          <a:bodyPr/>
          <a:lstStyle/>
          <a:p>
            <a:r>
              <a:rPr lang="en-US" sz="3200" b="0" dirty="0"/>
              <a:t>Model </a:t>
            </a:r>
            <a:r>
              <a:rPr lang="en-US" sz="3200" dirty="0"/>
              <a:t>Training </a:t>
            </a:r>
            <a:r>
              <a:rPr lang="en-US" sz="3200" b="0" dirty="0"/>
              <a:t>vs. Local Search for Adversarial Input Generation</a:t>
            </a:r>
            <a:endParaRPr lang="en-SE" sz="32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B4DAE1B-0644-4B4E-B816-0D2F47CB90E2}"/>
                  </a:ext>
                </a:extLst>
              </p:cNvPr>
              <p:cNvSpPr>
                <a:spLocks noGrp="1"/>
              </p:cNvSpPr>
              <p:nvPr>
                <p:ph idx="1"/>
              </p:nvPr>
            </p:nvSpPr>
            <p:spPr>
              <a:xfrm>
                <a:off x="156360" y="1268760"/>
                <a:ext cx="5832644" cy="5400600"/>
              </a:xfrm>
            </p:spPr>
            <p:txBody>
              <a:bodyPr>
                <a:normAutofit fontScale="85000" lnSpcReduction="20000"/>
              </a:bodyPr>
              <a:lstStyle/>
              <a:p>
                <a:r>
                  <a:rPr lang="en-US" dirty="0"/>
                  <a:t>To solve </a:t>
                </a:r>
                <a14:m>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r>
                              <a:rPr lang="en-US" i="1">
                                <a:latin typeface="Cambria Math" panose="02040503050406030204" pitchFamily="18" charset="0"/>
                              </a:rPr>
                              <m:t>𝜃</m:t>
                            </m:r>
                          </m:lim>
                        </m:limLow>
                      </m:fName>
                      <m:e>
                        <m:sSub>
                          <m:sSubPr>
                            <m:ctrlPr>
                              <a:rPr lang="en-US" i="1">
                                <a:latin typeface="Cambria Math" panose="02040503050406030204" pitchFamily="18" charset="0"/>
                              </a:rPr>
                            </m:ctrlPr>
                          </m:sSubPr>
                          <m:e>
                            <m:r>
                              <a:rPr lang="en-US" i="1">
                                <a:latin typeface="Cambria Math" panose="02040503050406030204" pitchFamily="18" charset="0"/>
                              </a:rPr>
                              <m:t>𝔼</m:t>
                            </m:r>
                          </m:e>
                          <m:sub>
                            <m:d>
                              <m:dPr>
                                <m:ctrlPr>
                                  <a:rPr lang="en-US" i="1">
                                    <a:latin typeface="Cambria Math" panose="02040503050406030204" pitchFamily="18" charset="0"/>
                                  </a:rPr>
                                </m:ctrlPr>
                              </m:dPr>
                              <m:e>
                                <m:r>
                                  <m:rPr>
                                    <m:brk m:alnAt="7"/>
                                  </m:rP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r>
                              <a:rPr lang="en-US" i="1">
                                <a:latin typeface="Cambria Math" panose="02040503050406030204" pitchFamily="18" charset="0"/>
                              </a:rPr>
                              <m:t>∼</m:t>
                            </m:r>
                            <m:r>
                              <a:rPr lang="en-US" i="1">
                                <a:latin typeface="Cambria Math" panose="02040503050406030204" pitchFamily="18" charset="0"/>
                              </a:rPr>
                              <m:t>𝐷</m:t>
                            </m:r>
                          </m:sub>
                        </m:sSub>
                        <m:r>
                          <m:rPr>
                            <m:sty m:val="p"/>
                          </m:rPr>
                          <a:rPr lang="en-US">
                            <a:latin typeface="Cambria Math" panose="02040503050406030204" pitchFamily="18" charset="0"/>
                          </a:rPr>
                          <m:t>Loss</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𝜃</m:t>
                        </m:r>
                        <m:r>
                          <a:rPr lang="en-US" i="1">
                            <a:latin typeface="Cambria Math" panose="02040503050406030204" pitchFamily="18" charset="0"/>
                          </a:rPr>
                          <m:t>)</m:t>
                        </m:r>
                      </m:e>
                    </m:func>
                  </m:oMath>
                </a14:m>
                <a:r>
                  <a:rPr lang="en-US" dirty="0"/>
                  <a:t> for model training: </a:t>
                </a:r>
                <a:r>
                  <a:rPr lang="en-US" b="0" dirty="0"/>
                  <a:t>gradient </a:t>
                </a:r>
                <a:r>
                  <a:rPr lang="en-US" b="0" dirty="0">
                    <a:solidFill>
                      <a:srgbClr val="FF0000"/>
                    </a:solidFill>
                  </a:rPr>
                  <a:t>descent</a:t>
                </a:r>
                <a:r>
                  <a:rPr lang="en-US" b="0" dirty="0"/>
                  <a:t> </a:t>
                </a:r>
                <a14:m>
                  <m:oMath xmlns:m="http://schemas.openxmlformats.org/officeDocument/2006/math">
                    <m:r>
                      <a:rPr lang="en-US" b="0" i="1" smtClean="0">
                        <a:latin typeface="Cambria Math" panose="02040503050406030204" pitchFamily="18" charset="0"/>
                      </a:rPr>
                      <m:t>𝜃</m:t>
                    </m:r>
                    <m:r>
                      <a:rPr lang="en-US" b="0" i="1" smtClean="0">
                        <a:latin typeface="Cambria Math" panose="02040503050406030204" pitchFamily="18" charset="0"/>
                      </a:rPr>
                      <m:t>←</m:t>
                    </m:r>
                    <m:r>
                      <a:rPr lang="en-US" i="1">
                        <a:latin typeface="Cambria Math" panose="02040503050406030204" pitchFamily="18" charset="0"/>
                      </a:rPr>
                      <m:t>𝜃</m:t>
                    </m:r>
                    <m:r>
                      <a:rPr lang="en-US" b="0" i="1" smtClean="0">
                        <a:solidFill>
                          <a:schemeClr val="tx1"/>
                        </a:solidFill>
                        <a:latin typeface="Cambria Math" panose="02040503050406030204" pitchFamily="18" charset="0"/>
                      </a:rPr>
                      <m:t>−</m:t>
                    </m:r>
                    <m:r>
                      <a:rPr lang="en-US" i="1">
                        <a:latin typeface="Cambria Math" panose="02040503050406030204" pitchFamily="18" charset="0"/>
                      </a:rPr>
                      <m:t>𝛼</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m:t>
                        </m:r>
                      </m:e>
                      <m:sub>
                        <m:r>
                          <a:rPr lang="en-US" b="0" i="1" smtClean="0">
                            <a:latin typeface="Cambria Math" panose="02040503050406030204" pitchFamily="18" charset="0"/>
                          </a:rPr>
                          <m:t>𝜃</m:t>
                        </m:r>
                      </m:sub>
                    </m:sSub>
                    <m:r>
                      <m:rPr>
                        <m:sty m:val="p"/>
                      </m:rPr>
                      <a:rPr lang="en-US" b="0" i="0" smtClean="0">
                        <a:latin typeface="Cambria Math" panose="02040503050406030204" pitchFamily="18" charset="0"/>
                      </a:rPr>
                      <m:t>Loss</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𝜃</m:t>
                        </m:r>
                      </m:e>
                    </m:d>
                  </m:oMath>
                </a14:m>
                <a:endParaRPr lang="en-US" dirty="0"/>
              </a:p>
              <a:p>
                <a:pPr lvl="1"/>
                <a:r>
                  <a:rPr lang="en-US" dirty="0"/>
                  <a:t>Update </a:t>
                </a:r>
                <a:r>
                  <a:rPr lang="en-US" dirty="0">
                    <a:solidFill>
                      <a:srgbClr val="FF0000"/>
                    </a:solidFill>
                  </a:rPr>
                  <a:t>model params </a:t>
                </a:r>
                <a14:m>
                  <m:oMath xmlns:m="http://schemas.openxmlformats.org/officeDocument/2006/math">
                    <m:r>
                      <a:rPr lang="en-US" i="1">
                        <a:solidFill>
                          <a:srgbClr val="FF0000"/>
                        </a:solidFill>
                        <a:latin typeface="Cambria Math" panose="02040503050406030204" pitchFamily="18" charset="0"/>
                      </a:rPr>
                      <m:t>𝜃</m:t>
                    </m:r>
                  </m:oMath>
                </a14:m>
                <a:r>
                  <a:rPr lang="en-US" dirty="0"/>
                  <a:t> by following the gradient </a:t>
                </a:r>
                <a:r>
                  <a:rPr lang="en-US" dirty="0">
                    <a:solidFill>
                      <a:srgbClr val="FF0000"/>
                    </a:solidFill>
                  </a:rPr>
                  <a:t>downhill</a:t>
                </a:r>
                <a:r>
                  <a:rPr lang="en-US" dirty="0"/>
                  <a:t>, in order to </a:t>
                </a:r>
                <a:r>
                  <a:rPr lang="en-US" dirty="0">
                    <a:solidFill>
                      <a:srgbClr val="FF0000"/>
                    </a:solidFill>
                  </a:rPr>
                  <a:t>decrease</a:t>
                </a:r>
                <a:r>
                  <a:rPr lang="en-US" dirty="0"/>
                  <a:t> </a:t>
                </a:r>
                <a14:m>
                  <m:oMath xmlns:m="http://schemas.openxmlformats.org/officeDocument/2006/math">
                    <m:r>
                      <m:rPr>
                        <m:sty m:val="p"/>
                      </m:rPr>
                      <a:rPr lang="en-US">
                        <a:latin typeface="Cambria Math" panose="02040503050406030204" pitchFamily="18" charset="0"/>
                      </a:rPr>
                      <m:t>Loss</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𝜃</m:t>
                        </m:r>
                      </m:e>
                    </m:d>
                  </m:oMath>
                </a14:m>
                <a:r>
                  <a:rPr lang="en-US" dirty="0"/>
                  <a:t>. (</a:t>
                </a:r>
                <a14:m>
                  <m:oMath xmlns:m="http://schemas.openxmlformats.org/officeDocument/2006/math">
                    <m:r>
                      <a:rPr lang="en-US" i="1">
                        <a:latin typeface="Cambria Math" panose="02040503050406030204" pitchFamily="18" charset="0"/>
                      </a:rPr>
                      <m:t>𝛼</m:t>
                    </m:r>
                  </m:oMath>
                </a14:m>
                <a:r>
                  <a:rPr lang="en-US" dirty="0"/>
                  <a:t> is the Learning Rate)</a:t>
                </a:r>
              </a:p>
              <a:p>
                <a:r>
                  <a:rPr lang="en-US" dirty="0"/>
                  <a:t>To solve </a:t>
                </a:r>
                <a14:m>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a:rPr lang="en-US" i="1">
                                <a:latin typeface="Cambria Math" panose="02040503050406030204" pitchFamily="18" charset="0"/>
                              </a:rPr>
                              <m:t>𝛿</m:t>
                            </m:r>
                            <m:r>
                              <a:rPr lang="en-US" i="1">
                                <a:latin typeface="Cambria Math" panose="02040503050406030204" pitchFamily="18" charset="0"/>
                              </a:rPr>
                              <m:t>∈</m:t>
                            </m:r>
                            <m:r>
                              <m:rPr>
                                <m:sty m:val="p"/>
                              </m:rPr>
                              <a:rPr lang="en-US">
                                <a:latin typeface="Cambria Math" panose="02040503050406030204" pitchFamily="18" charset="0"/>
                              </a:rPr>
                              <m:t>Δ</m:t>
                            </m:r>
                          </m:lim>
                        </m:limLow>
                      </m:fName>
                      <m:e>
                        <m:r>
                          <m:rPr>
                            <m:sty m:val="p"/>
                          </m:rPr>
                          <a:rPr lang="en-US">
                            <a:latin typeface="Cambria Math" panose="02040503050406030204" pitchFamily="18" charset="0"/>
                          </a:rPr>
                          <m:t>Loss</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𝛿</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𝜃</m:t>
                        </m:r>
                        <m:r>
                          <a:rPr lang="en-US" i="1">
                            <a:latin typeface="Cambria Math" panose="02040503050406030204" pitchFamily="18" charset="0"/>
                          </a:rPr>
                          <m:t>)</m:t>
                        </m:r>
                      </m:e>
                    </m:func>
                  </m:oMath>
                </a14:m>
                <a:r>
                  <a:rPr lang="en-US" dirty="0"/>
                  <a:t> for adversarial input generation: gradient </a:t>
                </a:r>
                <a:r>
                  <a:rPr lang="en-US" dirty="0">
                    <a:solidFill>
                      <a:srgbClr val="FF0000"/>
                    </a:solidFill>
                  </a:rPr>
                  <a:t>ascent </a:t>
                </a:r>
                <a14:m>
                  <m:oMath xmlns:m="http://schemas.openxmlformats.org/officeDocument/2006/math">
                    <m:r>
                      <a:rPr lang="en-US" i="1">
                        <a:latin typeface="Cambria Math" panose="02040503050406030204" pitchFamily="18" charset="0"/>
                      </a:rPr>
                      <m:t>𝛿</m:t>
                    </m:r>
                    <m:r>
                      <a:rPr lang="en-US" b="0" i="1" smtClean="0">
                        <a:latin typeface="Cambria Math" panose="02040503050406030204" pitchFamily="18" charset="0"/>
                      </a:rPr>
                      <m:t>←</m:t>
                    </m:r>
                    <m:r>
                      <a:rPr lang="en-US" i="1">
                        <a:latin typeface="Cambria Math" panose="02040503050406030204" pitchFamily="18" charset="0"/>
                      </a:rPr>
                      <m:t>𝛿</m:t>
                    </m:r>
                    <m:r>
                      <a:rPr lang="en-US" b="0" i="1" smtClean="0">
                        <a:latin typeface="Cambria Math" panose="02040503050406030204" pitchFamily="18" charset="0"/>
                      </a:rPr>
                      <m:t>+</m:t>
                    </m:r>
                    <m:r>
                      <a:rPr lang="en-US" i="1">
                        <a:latin typeface="Cambria Math" panose="02040503050406030204" pitchFamily="18" charset="0"/>
                      </a:rPr>
                      <m:t>𝛼</m:t>
                    </m:r>
                    <m:sSub>
                      <m:sSubPr>
                        <m:ctrlPr>
                          <a:rPr lang="en-US" i="1">
                            <a:latin typeface="Cambria Math" panose="02040503050406030204" pitchFamily="18" charset="0"/>
                          </a:rPr>
                        </m:ctrlPr>
                      </m:sSubPr>
                      <m:e>
                        <m:r>
                          <m:rPr>
                            <m:sty m:val="p"/>
                          </m:rPr>
                          <a:rPr lang="en-US">
                            <a:latin typeface="Cambria Math" panose="02040503050406030204" pitchFamily="18" charset="0"/>
                          </a:rPr>
                          <m:t>∇</m:t>
                        </m:r>
                      </m:e>
                      <m:sub>
                        <m:r>
                          <a:rPr lang="en-US" i="1">
                            <a:latin typeface="Cambria Math" panose="02040503050406030204" pitchFamily="18" charset="0"/>
                          </a:rPr>
                          <m:t>𝛿</m:t>
                        </m:r>
                      </m:sub>
                    </m:sSub>
                    <m:r>
                      <m:rPr>
                        <m:sty m:val="p"/>
                      </m:rPr>
                      <a:rPr lang="en-US">
                        <a:latin typeface="Cambria Math" panose="02040503050406030204" pitchFamily="18" charset="0"/>
                      </a:rPr>
                      <m:t>Loss</m:t>
                    </m:r>
                    <m:d>
                      <m:dPr>
                        <m:ctrlPr>
                          <a:rPr lang="en-US" i="1">
                            <a:latin typeface="Cambria Math" panose="02040503050406030204" pitchFamily="18" charset="0"/>
                          </a:rPr>
                        </m:ctrlPr>
                      </m:dPr>
                      <m:e>
                        <m:r>
                          <a:rPr lang="en-US" i="1">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𝛿</m:t>
                        </m:r>
                        <m:r>
                          <a:rPr lang="en-US" i="1">
                            <a:latin typeface="Cambria Math" panose="02040503050406030204" pitchFamily="18" charset="0"/>
                          </a:rPr>
                          <m:t>,</m:t>
                        </m:r>
                        <m:r>
                          <a:rPr lang="en-US" i="1">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𝜃</m:t>
                        </m:r>
                      </m:e>
                    </m:d>
                  </m:oMath>
                </a14:m>
                <a:endParaRPr lang="en-SE" dirty="0"/>
              </a:p>
              <a:p>
                <a:pPr lvl="1"/>
                <a:r>
                  <a:rPr lang="en-US" dirty="0"/>
                  <a:t>Update </a:t>
                </a:r>
                <a:r>
                  <a:rPr lang="en-US" dirty="0">
                    <a:solidFill>
                      <a:srgbClr val="FF0000"/>
                    </a:solidFill>
                  </a:rPr>
                  <a:t>input </a:t>
                </a:r>
                <a14:m>
                  <m:oMath xmlns:m="http://schemas.openxmlformats.org/officeDocument/2006/math">
                    <m:r>
                      <a:rPr lang="en-US" b="0" i="1" smtClean="0">
                        <a:solidFill>
                          <a:srgbClr val="FF0000"/>
                        </a:solidFill>
                        <a:latin typeface="Cambria Math" panose="02040503050406030204" pitchFamily="18" charset="0"/>
                      </a:rPr>
                      <m:t>𝑥</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𝛿</m:t>
                    </m:r>
                  </m:oMath>
                </a14:m>
                <a:r>
                  <a:rPr lang="en-US" dirty="0">
                    <a:solidFill>
                      <a:srgbClr val="FF0000"/>
                    </a:solidFill>
                  </a:rPr>
                  <a:t> </a:t>
                </a:r>
                <a:r>
                  <a:rPr lang="en-US" dirty="0"/>
                  <a:t>by following the gradient </a:t>
                </a:r>
                <a:r>
                  <a:rPr lang="en-US" dirty="0">
                    <a:solidFill>
                      <a:srgbClr val="FF0000"/>
                    </a:solidFill>
                  </a:rPr>
                  <a:t>uphill</a:t>
                </a:r>
                <a:r>
                  <a:rPr lang="en-US" dirty="0"/>
                  <a:t>, in order to </a:t>
                </a:r>
                <a:r>
                  <a:rPr lang="en-US" dirty="0">
                    <a:solidFill>
                      <a:srgbClr val="FF0000"/>
                    </a:solidFill>
                  </a:rPr>
                  <a:t>increase</a:t>
                </a:r>
                <a:r>
                  <a:rPr lang="en-US" dirty="0"/>
                  <a:t> </a:t>
                </a:r>
                <a14:m>
                  <m:oMath xmlns:m="http://schemas.openxmlformats.org/officeDocument/2006/math">
                    <m:r>
                      <m:rPr>
                        <m:sty m:val="p"/>
                      </m:rPr>
                      <a:rPr lang="en-US">
                        <a:latin typeface="Cambria Math" panose="02040503050406030204" pitchFamily="18" charset="0"/>
                      </a:rPr>
                      <m:t>Loss</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𝛿</m:t>
                        </m:r>
                        <m:r>
                          <a:rPr lang="en-US" b="0" i="1" smtClean="0">
                            <a:latin typeface="Cambria Math" panose="02040503050406030204" pitchFamily="18" charset="0"/>
                          </a:rPr>
                          <m:t>,</m:t>
                        </m:r>
                        <m:r>
                          <a:rPr lang="en-US" b="0" i="1" smtClean="0">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𝜃</m:t>
                        </m:r>
                      </m:e>
                    </m:d>
                  </m:oMath>
                </a14:m>
                <a:r>
                  <a:rPr lang="en-US" dirty="0"/>
                  <a:t>, </a:t>
                </a:r>
                <a:r>
                  <a:rPr lang="en-US" dirty="0">
                    <a:solidFill>
                      <a:srgbClr val="FF0000"/>
                    </a:solidFill>
                  </a:rPr>
                  <a:t>while ensuring </a:t>
                </a:r>
                <a14:m>
                  <m:oMath xmlns:m="http://schemas.openxmlformats.org/officeDocument/2006/math">
                    <m:r>
                      <a:rPr lang="en-US" i="1">
                        <a:solidFill>
                          <a:srgbClr val="FF0000"/>
                        </a:solidFill>
                        <a:latin typeface="Cambria Math" panose="02040503050406030204" pitchFamily="18" charset="0"/>
                      </a:rPr>
                      <m:t>𝛿</m:t>
                    </m:r>
                    <m:r>
                      <a:rPr lang="en-US" i="1">
                        <a:solidFill>
                          <a:srgbClr val="FF0000"/>
                        </a:solidFill>
                        <a:latin typeface="Cambria Math" panose="02040503050406030204" pitchFamily="18" charset="0"/>
                      </a:rPr>
                      <m:t>∈</m:t>
                    </m:r>
                    <m:r>
                      <m:rPr>
                        <m:sty m:val="p"/>
                      </m:rPr>
                      <a:rPr lang="en-US">
                        <a:solidFill>
                          <a:srgbClr val="FF0000"/>
                        </a:solidFill>
                        <a:latin typeface="Cambria Math" panose="02040503050406030204" pitchFamily="18" charset="0"/>
                      </a:rPr>
                      <m:t>Δ</m:t>
                    </m:r>
                  </m:oMath>
                </a14:m>
                <a:r>
                  <a:rPr lang="en-US" dirty="0">
                    <a:solidFill>
                      <a:srgbClr val="FF0000"/>
                    </a:solidFill>
                  </a:rPr>
                  <a:t> </a:t>
                </a:r>
                <a:endParaRPr lang="en-SE" dirty="0"/>
              </a:p>
            </p:txBody>
          </p:sp>
        </mc:Choice>
        <mc:Fallback xmlns="">
          <p:sp>
            <p:nvSpPr>
              <p:cNvPr id="3" name="Content Placeholder 2">
                <a:extLst>
                  <a:ext uri="{FF2B5EF4-FFF2-40B4-BE49-F238E27FC236}">
                    <a16:creationId xmlns:a16="http://schemas.microsoft.com/office/drawing/2014/main" id="{FB4DAE1B-0644-4B4E-B816-0D2F47CB90E2}"/>
                  </a:ext>
                </a:extLst>
              </p:cNvPr>
              <p:cNvSpPr>
                <a:spLocks noGrp="1" noRot="1" noChangeAspect="1" noMove="1" noResize="1" noEditPoints="1" noAdjustHandles="1" noChangeArrowheads="1" noChangeShapeType="1" noTextEdit="1"/>
              </p:cNvSpPr>
              <p:nvPr>
                <p:ph idx="1"/>
              </p:nvPr>
            </p:nvSpPr>
            <p:spPr>
              <a:xfrm>
                <a:off x="156360" y="1268760"/>
                <a:ext cx="5832644" cy="5400600"/>
              </a:xfrm>
              <a:blipFill>
                <a:blip r:embed="rId2"/>
                <a:stretch>
                  <a:fillRect l="-1778" t="-2596" r="-219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76E4BF5-D1D9-49E9-93D4-385883C9804D}"/>
              </a:ext>
            </a:extLst>
          </p:cNvPr>
          <p:cNvSpPr>
            <a:spLocks noGrp="1"/>
          </p:cNvSpPr>
          <p:nvPr>
            <p:ph type="sldNum" sz="quarter" idx="12"/>
          </p:nvPr>
        </p:nvSpPr>
        <p:spPr/>
        <p:txBody>
          <a:bodyPr/>
          <a:lstStyle/>
          <a:p>
            <a:pPr>
              <a:defRPr/>
            </a:pPr>
            <a:fld id="{F57F456A-00AF-44E6-8D70-638C0D0130FF}" type="slidenum">
              <a:rPr lang="en-US" altLang="zh-CN" smtClean="0"/>
              <a:pPr>
                <a:defRPr/>
              </a:pPr>
              <a:t>20</a:t>
            </a:fld>
            <a:endParaRPr lang="en-US" altLang="zh-CN"/>
          </a:p>
        </p:txBody>
      </p:sp>
      <p:cxnSp>
        <p:nvCxnSpPr>
          <p:cNvPr id="8" name="Straight Arrow Connector 7">
            <a:extLst>
              <a:ext uri="{FF2B5EF4-FFF2-40B4-BE49-F238E27FC236}">
                <a16:creationId xmlns:a16="http://schemas.microsoft.com/office/drawing/2014/main" id="{F0BBFC81-1530-477C-8E0D-AE34100A951F}"/>
              </a:ext>
            </a:extLst>
          </p:cNvPr>
          <p:cNvCxnSpPr/>
          <p:nvPr/>
        </p:nvCxnSpPr>
        <p:spPr bwMode="auto">
          <a:xfrm>
            <a:off x="6660232" y="3460358"/>
            <a:ext cx="1886272" cy="0"/>
          </a:xfrm>
          <a:prstGeom prst="straightConnector1">
            <a:avLst/>
          </a:prstGeom>
          <a:noFill/>
          <a:ln w="12700" cap="flat" cmpd="sng" algn="ctr">
            <a:solidFill>
              <a:schemeClr val="tx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FF51B7E9-06AE-4E68-9CF9-7EAAD776E25D}"/>
              </a:ext>
            </a:extLst>
          </p:cNvPr>
          <p:cNvCxnSpPr>
            <a:cxnSpLocks/>
          </p:cNvCxnSpPr>
          <p:nvPr/>
        </p:nvCxnSpPr>
        <p:spPr bwMode="auto">
          <a:xfrm flipV="1">
            <a:off x="6660232" y="2020198"/>
            <a:ext cx="0" cy="1440160"/>
          </a:xfrm>
          <a:prstGeom prst="straightConnector1">
            <a:avLst/>
          </a:prstGeom>
          <a:noFill/>
          <a:ln w="127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A1603EF-8548-44BC-B693-293C66D8E606}"/>
                  </a:ext>
                </a:extLst>
              </p:cNvPr>
              <p:cNvSpPr txBox="1"/>
              <p:nvPr/>
            </p:nvSpPr>
            <p:spPr>
              <a:xfrm>
                <a:off x="5698615" y="1587471"/>
                <a:ext cx="1853952" cy="4242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𝔼</m:t>
                          </m:r>
                        </m:e>
                        <m:sub>
                          <m:d>
                            <m:dPr>
                              <m:ctrlPr>
                                <a:rPr lang="en-US" sz="2000" i="1">
                                  <a:latin typeface="Cambria Math" panose="02040503050406030204" pitchFamily="18" charset="0"/>
                                </a:rPr>
                              </m:ctrlPr>
                            </m:dPr>
                            <m:e>
                              <m:r>
                                <m:rPr>
                                  <m:brk m:alnAt="7"/>
                                </m:rP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r>
                            <a:rPr lang="en-US" sz="2000" i="1">
                              <a:latin typeface="Cambria Math" panose="02040503050406030204" pitchFamily="18" charset="0"/>
                            </a:rPr>
                            <m:t>∼</m:t>
                          </m:r>
                          <m:r>
                            <a:rPr lang="en-US" sz="2000" i="1">
                              <a:latin typeface="Cambria Math" panose="02040503050406030204" pitchFamily="18" charset="0"/>
                            </a:rPr>
                            <m:t>𝐷</m:t>
                          </m:r>
                        </m:sub>
                      </m:sSub>
                      <m:r>
                        <m:rPr>
                          <m:sty m:val="p"/>
                        </m:rPr>
                        <a:rPr lang="en-US" sz="2000">
                          <a:latin typeface="Cambria Math" panose="02040503050406030204" pitchFamily="18" charset="0"/>
                        </a:rPr>
                        <m:t>Loss</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r>
                        <a:rPr lang="en-US" sz="2000" i="1">
                          <a:latin typeface="Cambria Math" panose="02040503050406030204" pitchFamily="18" charset="0"/>
                        </a:rPr>
                        <m:t>;</m:t>
                      </m:r>
                      <m:r>
                        <a:rPr lang="en-US" sz="2000" i="1">
                          <a:latin typeface="Cambria Math" panose="02040503050406030204" pitchFamily="18" charset="0"/>
                        </a:rPr>
                        <m:t>𝜃</m:t>
                      </m:r>
                      <m:r>
                        <a:rPr lang="en-US" sz="2000" i="1">
                          <a:latin typeface="Cambria Math" panose="02040503050406030204" pitchFamily="18" charset="0"/>
                        </a:rPr>
                        <m:t>)</m:t>
                      </m:r>
                    </m:oMath>
                  </m:oMathPara>
                </a14:m>
                <a:endParaRPr lang="en-SE" sz="2000" dirty="0"/>
              </a:p>
            </p:txBody>
          </p:sp>
        </mc:Choice>
        <mc:Fallback xmlns="">
          <p:sp>
            <p:nvSpPr>
              <p:cNvPr id="13" name="TextBox 12">
                <a:extLst>
                  <a:ext uri="{FF2B5EF4-FFF2-40B4-BE49-F238E27FC236}">
                    <a16:creationId xmlns:a16="http://schemas.microsoft.com/office/drawing/2014/main" id="{BA1603EF-8548-44BC-B693-293C66D8E606}"/>
                  </a:ext>
                </a:extLst>
              </p:cNvPr>
              <p:cNvSpPr txBox="1">
                <a:spLocks noRot="1" noChangeAspect="1" noMove="1" noResize="1" noEditPoints="1" noAdjustHandles="1" noChangeArrowheads="1" noChangeShapeType="1" noTextEdit="1"/>
              </p:cNvSpPr>
              <p:nvPr/>
            </p:nvSpPr>
            <p:spPr>
              <a:xfrm>
                <a:off x="5698615" y="1587471"/>
                <a:ext cx="1853952" cy="424283"/>
              </a:xfrm>
              <a:prstGeom prst="rect">
                <a:avLst/>
              </a:prstGeom>
              <a:blipFill>
                <a:blip r:embed="rId3"/>
                <a:stretch>
                  <a:fillRect r="-30921" b="-10000"/>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4DC5851-1740-4FFC-BF2F-57FB7C296491}"/>
                  </a:ext>
                </a:extLst>
              </p:cNvPr>
              <p:cNvSpPr txBox="1"/>
              <p:nvPr/>
            </p:nvSpPr>
            <p:spPr>
              <a:xfrm>
                <a:off x="8155868" y="3275692"/>
                <a:ext cx="106186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𝜃</m:t>
                      </m:r>
                    </m:oMath>
                  </m:oMathPara>
                </a14:m>
                <a:endParaRPr lang="en-SE" dirty="0"/>
              </a:p>
            </p:txBody>
          </p:sp>
        </mc:Choice>
        <mc:Fallback xmlns="">
          <p:sp>
            <p:nvSpPr>
              <p:cNvPr id="15" name="TextBox 14">
                <a:extLst>
                  <a:ext uri="{FF2B5EF4-FFF2-40B4-BE49-F238E27FC236}">
                    <a16:creationId xmlns:a16="http://schemas.microsoft.com/office/drawing/2014/main" id="{54DC5851-1740-4FFC-BF2F-57FB7C296491}"/>
                  </a:ext>
                </a:extLst>
              </p:cNvPr>
              <p:cNvSpPr txBox="1">
                <a:spLocks noRot="1" noChangeAspect="1" noMove="1" noResize="1" noEditPoints="1" noAdjustHandles="1" noChangeArrowheads="1" noChangeShapeType="1" noTextEdit="1"/>
              </p:cNvSpPr>
              <p:nvPr/>
            </p:nvSpPr>
            <p:spPr>
              <a:xfrm>
                <a:off x="8155868" y="3275692"/>
                <a:ext cx="1061864" cy="369332"/>
              </a:xfrm>
              <a:prstGeom prst="rect">
                <a:avLst/>
              </a:prstGeom>
              <a:blipFill>
                <a:blip r:embed="rId4"/>
                <a:stretch>
                  <a:fillRect/>
                </a:stretch>
              </a:blipFill>
            </p:spPr>
            <p:txBody>
              <a:bodyPr/>
              <a:lstStyle/>
              <a:p>
                <a:r>
                  <a:rPr lang="en-SE">
                    <a:noFill/>
                  </a:rPr>
                  <a:t> </a:t>
                </a:r>
              </a:p>
            </p:txBody>
          </p:sp>
        </mc:Fallback>
      </mc:AlternateContent>
      <p:sp>
        <p:nvSpPr>
          <p:cNvPr id="21" name="Freeform: Shape 20">
            <a:extLst>
              <a:ext uri="{FF2B5EF4-FFF2-40B4-BE49-F238E27FC236}">
                <a16:creationId xmlns:a16="http://schemas.microsoft.com/office/drawing/2014/main" id="{63973AC1-DF8A-4AAA-83E2-52F77DE8A0A6}"/>
              </a:ext>
            </a:extLst>
          </p:cNvPr>
          <p:cNvSpPr/>
          <p:nvPr/>
        </p:nvSpPr>
        <p:spPr bwMode="auto">
          <a:xfrm>
            <a:off x="6844089" y="2236194"/>
            <a:ext cx="1518557" cy="947165"/>
          </a:xfrm>
          <a:custGeom>
            <a:avLst/>
            <a:gdLst>
              <a:gd name="connsiteX0" fmla="*/ 0 w 1518557"/>
              <a:gd name="connsiteY0" fmla="*/ 0 h 947165"/>
              <a:gd name="connsiteX1" fmla="*/ 791936 w 1518557"/>
              <a:gd name="connsiteY1" fmla="*/ 947057 h 947165"/>
              <a:gd name="connsiteX2" fmla="*/ 1518557 w 1518557"/>
              <a:gd name="connsiteY2" fmla="*/ 48986 h 947165"/>
            </a:gdLst>
            <a:ahLst/>
            <a:cxnLst>
              <a:cxn ang="0">
                <a:pos x="connsiteX0" y="connsiteY0"/>
              </a:cxn>
              <a:cxn ang="0">
                <a:pos x="connsiteX1" y="connsiteY1"/>
              </a:cxn>
              <a:cxn ang="0">
                <a:pos x="connsiteX2" y="connsiteY2"/>
              </a:cxn>
            </a:cxnLst>
            <a:rect l="l" t="t" r="r" b="b"/>
            <a:pathLst>
              <a:path w="1518557" h="947165">
                <a:moveTo>
                  <a:pt x="0" y="0"/>
                </a:moveTo>
                <a:cubicBezTo>
                  <a:pt x="269421" y="469446"/>
                  <a:pt x="538843" y="938893"/>
                  <a:pt x="791936" y="947057"/>
                </a:cubicBezTo>
                <a:cubicBezTo>
                  <a:pt x="1045029" y="955221"/>
                  <a:pt x="1281793" y="502103"/>
                  <a:pt x="1518557" y="48986"/>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w="3175">
                <a:solidFill>
                  <a:schemeClr val="tx1"/>
                </a:solidFill>
              </a:ln>
              <a:solidFill>
                <a:schemeClr val="tx1"/>
              </a:solidFill>
              <a:effectLst/>
              <a:latin typeface="Arial" charset="0"/>
            </a:endParaRPr>
          </a:p>
        </p:txBody>
      </p:sp>
      <p:cxnSp>
        <p:nvCxnSpPr>
          <p:cNvPr id="24" name="Straight Arrow Connector 23">
            <a:extLst>
              <a:ext uri="{FF2B5EF4-FFF2-40B4-BE49-F238E27FC236}">
                <a16:creationId xmlns:a16="http://schemas.microsoft.com/office/drawing/2014/main" id="{CC135D3E-90BE-4AFC-8541-CD1DB04EF318}"/>
              </a:ext>
            </a:extLst>
          </p:cNvPr>
          <p:cNvCxnSpPr/>
          <p:nvPr/>
        </p:nvCxnSpPr>
        <p:spPr bwMode="auto">
          <a:xfrm>
            <a:off x="7092280" y="2452246"/>
            <a:ext cx="360040" cy="576064"/>
          </a:xfrm>
          <a:prstGeom prst="straightConnector1">
            <a:avLst/>
          </a:prstGeom>
          <a:noFill/>
          <a:ln w="3175" cap="flat" cmpd="sng" algn="ctr">
            <a:solidFill>
              <a:schemeClr val="tx1"/>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8EEAECD9-1F30-4900-BEDE-54C7E131E33A}"/>
              </a:ext>
            </a:extLst>
          </p:cNvPr>
          <p:cNvCxnSpPr/>
          <p:nvPr/>
        </p:nvCxnSpPr>
        <p:spPr bwMode="auto">
          <a:xfrm>
            <a:off x="6660232" y="5836622"/>
            <a:ext cx="1886272" cy="0"/>
          </a:xfrm>
          <a:prstGeom prst="straightConnector1">
            <a:avLst/>
          </a:prstGeom>
          <a:noFill/>
          <a:ln w="12700" cap="flat" cmpd="sng" algn="ctr">
            <a:solidFill>
              <a:schemeClr val="tx1"/>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6C8EEBAE-9A26-4BE1-810B-CCD1B01FFC43}"/>
              </a:ext>
            </a:extLst>
          </p:cNvPr>
          <p:cNvCxnSpPr>
            <a:cxnSpLocks/>
          </p:cNvCxnSpPr>
          <p:nvPr/>
        </p:nvCxnSpPr>
        <p:spPr bwMode="auto">
          <a:xfrm flipV="1">
            <a:off x="6660232" y="4396462"/>
            <a:ext cx="0" cy="1440160"/>
          </a:xfrm>
          <a:prstGeom prst="straightConnector1">
            <a:avLst/>
          </a:prstGeom>
          <a:noFill/>
          <a:ln w="127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C829D8C-AD1A-4460-90E9-01695FC1AA5B}"/>
                  </a:ext>
                </a:extLst>
              </p:cNvPr>
              <p:cNvSpPr txBox="1"/>
              <p:nvPr/>
            </p:nvSpPr>
            <p:spPr>
              <a:xfrm>
                <a:off x="5698615" y="4003849"/>
                <a:ext cx="2061254"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000">
                          <a:latin typeface="Cambria Math" panose="02040503050406030204" pitchFamily="18" charset="0"/>
                        </a:rPr>
                        <m:t>Loss</m:t>
                      </m:r>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𝛿</m:t>
                          </m:r>
                          <m:r>
                            <a:rPr lang="en-US" sz="2000" i="1">
                              <a:latin typeface="Cambria Math" panose="02040503050406030204" pitchFamily="18" charset="0"/>
                            </a:rPr>
                            <m:t>,</m:t>
                          </m:r>
                          <m:r>
                            <a:rPr lang="en-US" sz="2000" i="1">
                              <a:latin typeface="Cambria Math" panose="02040503050406030204" pitchFamily="18" charset="0"/>
                            </a:rPr>
                            <m:t>𝑦</m:t>
                          </m:r>
                          <m:r>
                            <a:rPr lang="en-US" sz="2000" i="1">
                              <a:latin typeface="Cambria Math" panose="02040503050406030204" pitchFamily="18" charset="0"/>
                            </a:rPr>
                            <m:t>;</m:t>
                          </m:r>
                          <m:r>
                            <a:rPr lang="en-US" sz="2000" i="1">
                              <a:latin typeface="Cambria Math" panose="02040503050406030204" pitchFamily="18" charset="0"/>
                            </a:rPr>
                            <m:t>𝜃</m:t>
                          </m:r>
                        </m:e>
                      </m:d>
                    </m:oMath>
                  </m:oMathPara>
                </a14:m>
                <a:endParaRPr lang="en-SE" sz="2000" dirty="0"/>
              </a:p>
            </p:txBody>
          </p:sp>
        </mc:Choice>
        <mc:Fallback xmlns="">
          <p:sp>
            <p:nvSpPr>
              <p:cNvPr id="27" name="TextBox 26">
                <a:extLst>
                  <a:ext uri="{FF2B5EF4-FFF2-40B4-BE49-F238E27FC236}">
                    <a16:creationId xmlns:a16="http://schemas.microsoft.com/office/drawing/2014/main" id="{3C829D8C-AD1A-4460-90E9-01695FC1AA5B}"/>
                  </a:ext>
                </a:extLst>
              </p:cNvPr>
              <p:cNvSpPr txBox="1">
                <a:spLocks noRot="1" noChangeAspect="1" noMove="1" noResize="1" noEditPoints="1" noAdjustHandles="1" noChangeArrowheads="1" noChangeShapeType="1" noTextEdit="1"/>
              </p:cNvSpPr>
              <p:nvPr/>
            </p:nvSpPr>
            <p:spPr>
              <a:xfrm>
                <a:off x="5698615" y="4003849"/>
                <a:ext cx="2061254" cy="400110"/>
              </a:xfrm>
              <a:prstGeom prst="rect">
                <a:avLst/>
              </a:prstGeom>
              <a:blipFill>
                <a:blip r:embed="rId5"/>
                <a:stretch>
                  <a:fillRect b="-10769"/>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BBA772F-EA75-4B9D-AA52-E3D69F128D99}"/>
                  </a:ext>
                </a:extLst>
              </p:cNvPr>
              <p:cNvSpPr txBox="1"/>
              <p:nvPr/>
            </p:nvSpPr>
            <p:spPr>
              <a:xfrm>
                <a:off x="8155868" y="5651956"/>
                <a:ext cx="106186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𝛿</m:t>
                      </m:r>
                    </m:oMath>
                  </m:oMathPara>
                </a14:m>
                <a:endParaRPr lang="en-SE" dirty="0"/>
              </a:p>
            </p:txBody>
          </p:sp>
        </mc:Choice>
        <mc:Fallback xmlns="">
          <p:sp>
            <p:nvSpPr>
              <p:cNvPr id="28" name="TextBox 27">
                <a:extLst>
                  <a:ext uri="{FF2B5EF4-FFF2-40B4-BE49-F238E27FC236}">
                    <a16:creationId xmlns:a16="http://schemas.microsoft.com/office/drawing/2014/main" id="{7BBA772F-EA75-4B9D-AA52-E3D69F128D99}"/>
                  </a:ext>
                </a:extLst>
              </p:cNvPr>
              <p:cNvSpPr txBox="1">
                <a:spLocks noRot="1" noChangeAspect="1" noMove="1" noResize="1" noEditPoints="1" noAdjustHandles="1" noChangeArrowheads="1" noChangeShapeType="1" noTextEdit="1"/>
              </p:cNvSpPr>
              <p:nvPr/>
            </p:nvSpPr>
            <p:spPr>
              <a:xfrm>
                <a:off x="8155868" y="5651956"/>
                <a:ext cx="1061864" cy="369332"/>
              </a:xfrm>
              <a:prstGeom prst="rect">
                <a:avLst/>
              </a:prstGeom>
              <a:blipFill>
                <a:blip r:embed="rId6"/>
                <a:stretch>
                  <a:fillRect/>
                </a:stretch>
              </a:blipFill>
            </p:spPr>
            <p:txBody>
              <a:bodyPr/>
              <a:lstStyle/>
              <a:p>
                <a:r>
                  <a:rPr lang="en-SE">
                    <a:noFill/>
                  </a:rPr>
                  <a:t> </a:t>
                </a:r>
              </a:p>
            </p:txBody>
          </p:sp>
        </mc:Fallback>
      </mc:AlternateContent>
      <p:sp>
        <p:nvSpPr>
          <p:cNvPr id="29" name="Freeform: Shape 28">
            <a:extLst>
              <a:ext uri="{FF2B5EF4-FFF2-40B4-BE49-F238E27FC236}">
                <a16:creationId xmlns:a16="http://schemas.microsoft.com/office/drawing/2014/main" id="{C0DBD090-199D-4CC0-8A09-1AA422DE413B}"/>
              </a:ext>
            </a:extLst>
          </p:cNvPr>
          <p:cNvSpPr/>
          <p:nvPr/>
        </p:nvSpPr>
        <p:spPr bwMode="auto">
          <a:xfrm>
            <a:off x="6844089" y="4612458"/>
            <a:ext cx="1518557" cy="947165"/>
          </a:xfrm>
          <a:custGeom>
            <a:avLst/>
            <a:gdLst>
              <a:gd name="connsiteX0" fmla="*/ 0 w 1518557"/>
              <a:gd name="connsiteY0" fmla="*/ 0 h 947165"/>
              <a:gd name="connsiteX1" fmla="*/ 791936 w 1518557"/>
              <a:gd name="connsiteY1" fmla="*/ 947057 h 947165"/>
              <a:gd name="connsiteX2" fmla="*/ 1518557 w 1518557"/>
              <a:gd name="connsiteY2" fmla="*/ 48986 h 947165"/>
            </a:gdLst>
            <a:ahLst/>
            <a:cxnLst>
              <a:cxn ang="0">
                <a:pos x="connsiteX0" y="connsiteY0"/>
              </a:cxn>
              <a:cxn ang="0">
                <a:pos x="connsiteX1" y="connsiteY1"/>
              </a:cxn>
              <a:cxn ang="0">
                <a:pos x="connsiteX2" y="connsiteY2"/>
              </a:cxn>
            </a:cxnLst>
            <a:rect l="l" t="t" r="r" b="b"/>
            <a:pathLst>
              <a:path w="1518557" h="947165">
                <a:moveTo>
                  <a:pt x="0" y="0"/>
                </a:moveTo>
                <a:cubicBezTo>
                  <a:pt x="269421" y="469446"/>
                  <a:pt x="538843" y="938893"/>
                  <a:pt x="791936" y="947057"/>
                </a:cubicBezTo>
                <a:cubicBezTo>
                  <a:pt x="1045029" y="955221"/>
                  <a:pt x="1281793" y="502103"/>
                  <a:pt x="1518557" y="48986"/>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w="3175">
                <a:solidFill>
                  <a:schemeClr val="tx1"/>
                </a:solidFill>
              </a:ln>
              <a:solidFill>
                <a:schemeClr val="tx1"/>
              </a:solidFill>
              <a:effectLst/>
              <a:latin typeface="Arial" charset="0"/>
            </a:endParaRPr>
          </a:p>
        </p:txBody>
      </p:sp>
      <p:cxnSp>
        <p:nvCxnSpPr>
          <p:cNvPr id="30" name="Straight Arrow Connector 29">
            <a:extLst>
              <a:ext uri="{FF2B5EF4-FFF2-40B4-BE49-F238E27FC236}">
                <a16:creationId xmlns:a16="http://schemas.microsoft.com/office/drawing/2014/main" id="{547F0A96-AD78-45AF-BECF-AD0AA4519F41}"/>
              </a:ext>
            </a:extLst>
          </p:cNvPr>
          <p:cNvCxnSpPr/>
          <p:nvPr/>
        </p:nvCxnSpPr>
        <p:spPr bwMode="auto">
          <a:xfrm>
            <a:off x="7092280" y="4828510"/>
            <a:ext cx="360040" cy="576064"/>
          </a:xfrm>
          <a:prstGeom prst="straightConnector1">
            <a:avLst/>
          </a:prstGeom>
          <a:noFill/>
          <a:ln w="3175" cap="flat" cmpd="sng" algn="ctr">
            <a:solidFill>
              <a:schemeClr val="tx1"/>
            </a:solidFill>
            <a:prstDash val="solid"/>
            <a:round/>
            <a:headEnd type="triangle" w="med" len="med"/>
            <a:tailEnd type="none" w="med" len="med"/>
          </a:ln>
          <a:effectLst/>
        </p:spPr>
      </p:cxnSp>
      <p:pic>
        <p:nvPicPr>
          <p:cNvPr id="12" name="Picture 11">
            <a:extLst>
              <a:ext uri="{FF2B5EF4-FFF2-40B4-BE49-F238E27FC236}">
                <a16:creationId xmlns:a16="http://schemas.microsoft.com/office/drawing/2014/main" id="{871980E3-5DA9-46FF-88A8-2B9EA4A2199D}"/>
              </a:ext>
            </a:extLst>
          </p:cNvPr>
          <p:cNvPicPr>
            <a:picLocks noChangeAspect="1"/>
          </p:cNvPicPr>
          <p:nvPr/>
        </p:nvPicPr>
        <p:blipFill>
          <a:blip r:embed="rId7"/>
          <a:stretch>
            <a:fillRect/>
          </a:stretch>
        </p:blipFill>
        <p:spPr>
          <a:xfrm>
            <a:off x="7020272" y="5853511"/>
            <a:ext cx="1252934" cy="244475"/>
          </a:xfrm>
          <a:prstGeom prst="rect">
            <a:avLst/>
          </a:prstGeom>
        </p:spPr>
      </p:pic>
      <p:cxnSp>
        <p:nvCxnSpPr>
          <p:cNvPr id="18" name="Straight Connector 17">
            <a:extLst>
              <a:ext uri="{FF2B5EF4-FFF2-40B4-BE49-F238E27FC236}">
                <a16:creationId xmlns:a16="http://schemas.microsoft.com/office/drawing/2014/main" id="{86F601BC-D6E4-4C90-929B-70F0C1486B47}"/>
              </a:ext>
            </a:extLst>
          </p:cNvPr>
          <p:cNvCxnSpPr/>
          <p:nvPr/>
        </p:nvCxnSpPr>
        <p:spPr bwMode="auto">
          <a:xfrm flipV="1">
            <a:off x="7020272" y="4941168"/>
            <a:ext cx="0" cy="895454"/>
          </a:xfrm>
          <a:prstGeom prst="line">
            <a:avLst/>
          </a:prstGeom>
          <a:noFill/>
          <a:ln w="9525" cap="flat" cmpd="sng" algn="ctr">
            <a:solidFill>
              <a:schemeClr val="tx1"/>
            </a:solidFill>
            <a:prstDash val="sysDash"/>
            <a:round/>
            <a:headEnd type="none" w="med" len="med"/>
            <a:tailEnd type="none" w="med" len="med"/>
          </a:ln>
          <a:effectLst/>
        </p:spPr>
      </p:cxnSp>
      <p:cxnSp>
        <p:nvCxnSpPr>
          <p:cNvPr id="31" name="Straight Connector 30">
            <a:extLst>
              <a:ext uri="{FF2B5EF4-FFF2-40B4-BE49-F238E27FC236}">
                <a16:creationId xmlns:a16="http://schemas.microsoft.com/office/drawing/2014/main" id="{53A706B1-2000-48FA-BE7E-DB65A2F0671E}"/>
              </a:ext>
            </a:extLst>
          </p:cNvPr>
          <p:cNvCxnSpPr>
            <a:cxnSpLocks/>
          </p:cNvCxnSpPr>
          <p:nvPr/>
        </p:nvCxnSpPr>
        <p:spPr bwMode="auto">
          <a:xfrm flipV="1">
            <a:off x="8244408" y="4941168"/>
            <a:ext cx="0" cy="912343"/>
          </a:xfrm>
          <a:prstGeom prst="line">
            <a:avLst/>
          </a:prstGeom>
          <a:noFill/>
          <a:ln w="9525" cap="flat" cmpd="sng" algn="ctr">
            <a:solidFill>
              <a:schemeClr val="tx1"/>
            </a:solidFill>
            <a:prstDash val="sysDash"/>
            <a:round/>
            <a:headEnd type="none" w="med" len="med"/>
            <a:tailEnd type="none" w="med" len="med"/>
          </a:ln>
          <a:effectLst/>
        </p:spPr>
      </p:cxnSp>
      <p:sp>
        <p:nvSpPr>
          <p:cNvPr id="22" name="Rectangle 21">
            <a:extLst>
              <a:ext uri="{FF2B5EF4-FFF2-40B4-BE49-F238E27FC236}">
                <a16:creationId xmlns:a16="http://schemas.microsoft.com/office/drawing/2014/main" id="{77DC0B4F-0A65-4BD4-B737-1E71CF6598D7}"/>
              </a:ext>
            </a:extLst>
          </p:cNvPr>
          <p:cNvSpPr/>
          <p:nvPr/>
        </p:nvSpPr>
        <p:spPr bwMode="auto">
          <a:xfrm>
            <a:off x="23664" y="43491"/>
            <a:ext cx="1524000" cy="4883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Arial" charset="0"/>
              </a:rPr>
              <a:t>Important</a:t>
            </a:r>
            <a:endParaRPr kumimoji="0" lang="en-SE" sz="24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2465778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D0A81-B924-4BE2-A3F0-EFC315F5C6DE}"/>
              </a:ext>
            </a:extLst>
          </p:cNvPr>
          <p:cNvSpPr>
            <a:spLocks noGrp="1"/>
          </p:cNvSpPr>
          <p:nvPr>
            <p:ph type="title"/>
          </p:nvPr>
        </p:nvSpPr>
        <p:spPr/>
        <p:txBody>
          <a:bodyPr/>
          <a:lstStyle/>
          <a:p>
            <a:r>
              <a:rPr lang="en-US" dirty="0"/>
              <a:t>Aside: Vector Derivative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8FC8F0C-7CF0-426D-B80C-BAE72D70CE07}"/>
                  </a:ext>
                </a:extLst>
              </p:cNvPr>
              <p:cNvSpPr>
                <a:spLocks noGrp="1"/>
              </p:cNvSpPr>
              <p:nvPr>
                <p:ph idx="1"/>
              </p:nvPr>
            </p:nvSpPr>
            <p:spPr/>
            <p:txBody>
              <a:bodyPr>
                <a:normAutofit fontScale="85000" lnSpcReduction="20000"/>
              </a:bodyPr>
              <a:lstStyle/>
              <a:p>
                <a:r>
                  <a:rPr lang="en-US" dirty="0"/>
                  <a:t>Consider a scalar (loss) function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i="1">
                        <a:latin typeface="Cambria Math" panose="02040503050406030204" pitchFamily="18" charset="0"/>
                      </a:rPr>
                      <m:t>𝑓</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oMath>
                </a14:m>
                <a:r>
                  <a:rPr lang="en-US" dirty="0"/>
                  <a:t> that takes as input a </a:t>
                </a:r>
                <a14:m>
                  <m:oMath xmlns:m="http://schemas.openxmlformats.org/officeDocument/2006/math">
                    <m:r>
                      <a:rPr lang="en-US" i="1" dirty="0" smtClean="0">
                        <a:latin typeface="Cambria Math" panose="02040503050406030204" pitchFamily="18" charset="0"/>
                      </a:rPr>
                      <m:t>𝑛</m:t>
                    </m:r>
                  </m:oMath>
                </a14:m>
                <a:r>
                  <a:rPr lang="en-US" dirty="0"/>
                  <a:t>-dim vector </a:t>
                </a:r>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 </m:t>
                    </m:r>
                  </m:oMath>
                </a14:m>
                <a:r>
                  <a:rPr lang="en-US" dirty="0"/>
                  <a:t>and returns a scalar value </a:t>
                </a:r>
                <a14:m>
                  <m:oMath xmlns:m="http://schemas.openxmlformats.org/officeDocument/2006/math">
                    <m:r>
                      <a:rPr lang="en-US" i="1">
                        <a:latin typeface="Cambria Math" panose="02040503050406030204" pitchFamily="18" charset="0"/>
                      </a:rPr>
                      <m:t>𝑦</m:t>
                    </m:r>
                  </m:oMath>
                </a14:m>
                <a:r>
                  <a:rPr lang="en-US" dirty="0"/>
                  <a:t>, then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m:t>
                        </m:r>
                      </m:e>
                      <m:sub>
                        <m:r>
                          <a:rPr lang="en-US" i="1">
                            <a:latin typeface="Cambria Math" panose="02040503050406030204" pitchFamily="18" charset="0"/>
                          </a:rPr>
                          <m:t>𝑥</m:t>
                        </m:r>
                      </m:sub>
                    </m:sSub>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e>
                    </m:d>
                  </m:oMath>
                </a14:m>
                <a:r>
                  <a:rPr lang="en-US" b="0" i="1" dirty="0">
                    <a:latin typeface="Cambria Math" panose="02040503050406030204" pitchFamily="18" charset="0"/>
                  </a:rPr>
                  <a:t> </a:t>
                </a:r>
                <a:r>
                  <a:rPr lang="en-US" dirty="0"/>
                  <a:t>is a </a:t>
                </a:r>
                <a14:m>
                  <m:oMath xmlns:m="http://schemas.openxmlformats.org/officeDocument/2006/math">
                    <m:r>
                      <a:rPr lang="en-US" i="1" dirty="0" smtClean="0">
                        <a:latin typeface="Cambria Math" panose="02040503050406030204" pitchFamily="18" charset="0"/>
                      </a:rPr>
                      <m:t>𝑛</m:t>
                    </m:r>
                  </m:oMath>
                </a14:m>
                <a:r>
                  <a:rPr lang="en-US" dirty="0"/>
                  <a:t>-dim vector: </a:t>
                </a:r>
              </a:p>
              <a:p>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m:t>
                    </m:r>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e>
                              </m:mr>
                              <m:mr>
                                <m:e>
                                  <m:r>
                                    <a:rPr lang="en-US" i="1">
                                      <a:latin typeface="Cambria Math" panose="02040503050406030204" pitchFamily="18" charset="0"/>
                                    </a:rPr>
                                    <m:t>…</m:t>
                                  </m:r>
                                </m:e>
                              </m:mr>
                            </m:m>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𝑛</m:t>
                                </m:r>
                                <m:r>
                                  <a:rPr lang="en-US" i="1">
                                    <a:latin typeface="Cambria Math" panose="02040503050406030204" pitchFamily="18" charset="0"/>
                                  </a:rPr>
                                  <m:t>−1</m:t>
                                </m:r>
                              </m:sub>
                            </m:sSub>
                          </m:e>
                        </m:eqArr>
                      </m:e>
                    </m:d>
                    <m:r>
                      <a:rPr lang="en-US" b="0" i="1" smtClean="0">
                        <a:latin typeface="Cambria Math" panose="02040503050406030204" pitchFamily="18" charset="0"/>
                      </a:rPr>
                      <m:t>,</m:t>
                    </m:r>
                    <m:sSub>
                      <m:sSubPr>
                        <m:ctrlPr>
                          <a:rPr lang="en-US" i="1" smtClean="0">
                            <a:latin typeface="Cambria Math" panose="02040503050406030204" pitchFamily="18" charset="0"/>
                          </a:rPr>
                        </m:ctrlPr>
                      </m:sSubPr>
                      <m:e>
                        <m:r>
                          <m:rPr>
                            <m:sty m:val="p"/>
                          </m:rPr>
                          <a:rPr lang="en-US">
                            <a:latin typeface="Cambria Math" panose="02040503050406030204" pitchFamily="18" charset="0"/>
                          </a:rPr>
                          <m:t>∇</m:t>
                        </m:r>
                      </m:e>
                      <m:sub>
                        <m:r>
                          <a:rPr lang="en-US" b="0" i="1" smtClean="0">
                            <a:latin typeface="Cambria Math" panose="02040503050406030204" pitchFamily="18" charset="0"/>
                          </a:rPr>
                          <m:t>𝑥</m:t>
                        </m:r>
                      </m:sub>
                    </m:sSub>
                    <m:r>
                      <a:rPr lang="en-US" b="0" i="1" smtClean="0">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eqArr>
                          <m:eqArrPr>
                            <m:ctrlPr>
                              <a:rPr lang="en-US" i="1">
                                <a:latin typeface="Cambria Math" panose="02040503050406030204" pitchFamily="18" charset="0"/>
                              </a:rPr>
                            </m:ctrlPr>
                          </m:eqArrPr>
                          <m:e>
                            <m:m>
                              <m:mPr>
                                <m:mcs>
                                  <m:mc>
                                    <m:mcPr>
                                      <m:count m:val="1"/>
                                      <m:mcJc m:val="center"/>
                                    </m:mcPr>
                                  </m:mc>
                                </m:mcs>
                                <m:ctrlPr>
                                  <a:rPr lang="en-US" i="1">
                                    <a:latin typeface="Cambria Math" panose="02040503050406030204" pitchFamily="18" charset="0"/>
                                  </a:rPr>
                                </m:ctrlPr>
                              </m:mPr>
                              <m:mr>
                                <m:e>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𝑓</m:t>
                                      </m:r>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den>
                                  </m:f>
                                </m:e>
                              </m:mr>
                              <m:mr>
                                <m:e>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𝑓</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1</m:t>
                                          </m:r>
                                        </m:sub>
                                      </m:sSub>
                                    </m:den>
                                  </m:f>
                                </m:e>
                              </m:mr>
                              <m:mr>
                                <m:e>
                                  <m:r>
                                    <a:rPr lang="en-US" b="0" i="1" smtClean="0">
                                      <a:latin typeface="Cambria Math" panose="02040503050406030204" pitchFamily="18" charset="0"/>
                                    </a:rPr>
                                    <m:t>…</m:t>
                                  </m:r>
                                </m:e>
                              </m:mr>
                            </m:m>
                          </m:e>
                          <m:e>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𝑓</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𝑛</m:t>
                                    </m:r>
                                    <m:r>
                                      <a:rPr lang="en-US" b="0" i="1" smtClean="0">
                                        <a:latin typeface="Cambria Math" panose="02040503050406030204" pitchFamily="18" charset="0"/>
                                      </a:rPr>
                                      <m:t>−1</m:t>
                                    </m:r>
                                  </m:sub>
                                </m:sSub>
                              </m:den>
                            </m:f>
                          </m:e>
                        </m:eqArr>
                      </m:e>
                    </m:d>
                  </m:oMath>
                </a14:m>
                <a:endParaRPr lang="en-US" i="1" dirty="0"/>
              </a:p>
              <a:p>
                <a14:m>
                  <m:oMath xmlns:m="http://schemas.openxmlformats.org/officeDocument/2006/math">
                    <m:r>
                      <a:rPr lang="en-US" i="1" smtClean="0">
                        <a:latin typeface="Cambria Math" panose="02040503050406030204" pitchFamily="18" charset="0"/>
                      </a:rPr>
                      <m:t>𝑥</m:t>
                    </m:r>
                    <m:r>
                      <a:rPr lang="en-US" i="1" smtClean="0">
                        <a:latin typeface="Cambria Math" panose="02040503050406030204" pitchFamily="18" charset="0"/>
                      </a:rPr>
                      <m:t>,</m:t>
                    </m:r>
                    <m:r>
                      <a:rPr lang="en-US" b="0" i="1" smtClean="0">
                        <a:latin typeface="Cambria Math" panose="02040503050406030204" pitchFamily="18" charset="0"/>
                      </a:rPr>
                      <m:t>𝛿</m:t>
                    </m:r>
                  </m:oMath>
                </a14:m>
                <a:r>
                  <a:rPr lang="en-US" dirty="0"/>
                  <a:t> are vectors, e.g., a 128x128 pixel color image is a 128x128x3 tensor, encoded as a vector of size 128*128*3=49152</a:t>
                </a:r>
              </a:p>
            </p:txBody>
          </p:sp>
        </mc:Choice>
        <mc:Fallback xmlns="">
          <p:sp>
            <p:nvSpPr>
              <p:cNvPr id="3" name="Content Placeholder 2">
                <a:extLst>
                  <a:ext uri="{FF2B5EF4-FFF2-40B4-BE49-F238E27FC236}">
                    <a16:creationId xmlns:a16="http://schemas.microsoft.com/office/drawing/2014/main" id="{38FC8F0C-7CF0-426D-B80C-BAE72D70CE07}"/>
                  </a:ext>
                </a:extLst>
              </p:cNvPr>
              <p:cNvSpPr>
                <a:spLocks noGrp="1" noRot="1" noChangeAspect="1" noMove="1" noResize="1" noEditPoints="1" noAdjustHandles="1" noChangeArrowheads="1" noChangeShapeType="1" noTextEdit="1"/>
              </p:cNvSpPr>
              <p:nvPr>
                <p:ph idx="1"/>
              </p:nvPr>
            </p:nvSpPr>
            <p:spPr>
              <a:blipFill>
                <a:blip r:embed="rId2"/>
                <a:stretch>
                  <a:fillRect l="-1259" t="-2748" r="-44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CA6AF78C-1F3F-4761-B5C0-07A3C9037AD9}"/>
              </a:ext>
            </a:extLst>
          </p:cNvPr>
          <p:cNvSpPr>
            <a:spLocks noGrp="1"/>
          </p:cNvSpPr>
          <p:nvPr>
            <p:ph type="sldNum" sz="quarter" idx="12"/>
          </p:nvPr>
        </p:nvSpPr>
        <p:spPr/>
        <p:txBody>
          <a:bodyPr/>
          <a:lstStyle/>
          <a:p>
            <a:pPr>
              <a:defRPr/>
            </a:pPr>
            <a:fld id="{F57F456A-00AF-44E6-8D70-638C0D0130FF}" type="slidenum">
              <a:rPr lang="en-US" altLang="zh-CN" smtClean="0"/>
              <a:pPr>
                <a:defRPr/>
              </a:pPr>
              <a:t>21</a:t>
            </a:fld>
            <a:endParaRPr lang="en-US" altLang="zh-CN"/>
          </a:p>
        </p:txBody>
      </p:sp>
    </p:spTree>
    <p:extLst>
      <p:ext uri="{BB962C8B-B14F-4D97-AF65-F5344CB8AC3E}">
        <p14:creationId xmlns:p14="http://schemas.microsoft.com/office/powerpoint/2010/main" val="1372064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DAB01-DF7D-4C3D-83E7-7202CA2030DB}"/>
              </a:ext>
            </a:extLst>
          </p:cNvPr>
          <p:cNvSpPr>
            <a:spLocks noGrp="1"/>
          </p:cNvSpPr>
          <p:nvPr>
            <p:ph type="title"/>
          </p:nvPr>
        </p:nvSpPr>
        <p:spPr/>
        <p:txBody>
          <a:bodyPr/>
          <a:lstStyle/>
          <a:p>
            <a:r>
              <a:rPr lang="en-US" dirty="0"/>
              <a:t>Projected Gradient Descent</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56775E0-34EB-48DD-8FA1-FAB67336CB4E}"/>
                  </a:ext>
                </a:extLst>
              </p:cNvPr>
              <p:cNvSpPr>
                <a:spLocks noGrp="1"/>
              </p:cNvSpPr>
              <p:nvPr>
                <p:ph idx="1"/>
              </p:nvPr>
            </p:nvSpPr>
            <p:spPr>
              <a:xfrm>
                <a:off x="457200" y="1295399"/>
                <a:ext cx="8229600" cy="4509865"/>
              </a:xfrm>
            </p:spPr>
            <p:txBody>
              <a:bodyPr>
                <a:normAutofit/>
              </a:bodyPr>
              <a:lstStyle/>
              <a:p>
                <a:r>
                  <a:rPr lang="en-US" b="0" i="0" u="none" strike="noStrike" baseline="0" dirty="0">
                    <a:solidFill>
                      <a:schemeClr val="tx1"/>
                    </a:solidFill>
                    <a:latin typeface="HelveticaNeue-Light"/>
                  </a:rPr>
                  <a:t>Take </a:t>
                </a:r>
                <a:r>
                  <a:rPr lang="en-US" dirty="0">
                    <a:latin typeface="HelveticaNeue-Light"/>
                  </a:rPr>
                  <a:t>a </a:t>
                </a:r>
                <a:r>
                  <a:rPr lang="en-US" b="0" i="0" u="none" strike="noStrike" baseline="0" dirty="0">
                    <a:solidFill>
                      <a:schemeClr val="tx1"/>
                    </a:solidFill>
                    <a:latin typeface="HelveticaNeue-Light"/>
                  </a:rPr>
                  <a:t>gradient step, and if you have stepped outside of the feasible</a:t>
                </a:r>
                <a:r>
                  <a:rPr lang="en-US" b="0" i="0" u="none" strike="noStrike" dirty="0">
                    <a:solidFill>
                      <a:schemeClr val="tx1"/>
                    </a:solidFill>
                    <a:latin typeface="HelveticaNeue-Light"/>
                  </a:rPr>
                  <a:t> set,</a:t>
                </a:r>
                <a:r>
                  <a:rPr lang="en-US" b="0" i="0" u="none" strike="noStrike" baseline="0" dirty="0">
                    <a:solidFill>
                      <a:schemeClr val="tx1"/>
                    </a:solidFill>
                    <a:latin typeface="HelveticaNeue-Light"/>
                  </a:rPr>
                  <a:t> project back into the feasible set: </a:t>
                </a:r>
                <a14:m>
                  <m:oMath xmlns:m="http://schemas.openxmlformats.org/officeDocument/2006/math">
                    <m:r>
                      <m:rPr>
                        <m:sty m:val="p"/>
                      </m:rPr>
                      <a:rPr lang="en-US">
                        <a:solidFill>
                          <a:schemeClr val="tx1"/>
                        </a:solidFill>
                        <a:latin typeface="Cambria Math" panose="02040503050406030204" pitchFamily="18" charset="0"/>
                      </a:rPr>
                      <m:t>Δ</m:t>
                    </m:r>
                  </m:oMath>
                </a14:m>
                <a:r>
                  <a:rPr lang="en-US" b="0" i="0" u="none" strike="noStrike" baseline="0" dirty="0">
                    <a:solidFill>
                      <a:schemeClr val="tx1"/>
                    </a:solidFill>
                    <a:latin typeface="CambriaMath"/>
                  </a:rPr>
                  <a:t>: </a:t>
                </a:r>
                <a14:m>
                  <m:oMath xmlns:m="http://schemas.openxmlformats.org/officeDocument/2006/math">
                    <m:r>
                      <a:rPr lang="en-US" i="1">
                        <a:solidFill>
                          <a:schemeClr val="tx1"/>
                        </a:solidFill>
                        <a:latin typeface="Cambria Math" panose="02040503050406030204" pitchFamily="18" charset="0"/>
                      </a:rPr>
                      <m:t>𝛿</m:t>
                    </m:r>
                    <m:r>
                      <a:rPr lang="en-US" i="1">
                        <a:solidFill>
                          <a:schemeClr val="tx1"/>
                        </a:solidFill>
                        <a:latin typeface="Cambria Math" panose="02040503050406030204" pitchFamily="18" charset="0"/>
                      </a:rPr>
                      <m:t>←</m:t>
                    </m:r>
                    <m:sSub>
                      <m:sSubPr>
                        <m:ctrlPr>
                          <a:rPr lang="en-US" b="0" i="1" dirty="0" smtClean="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rPr>
                          <m:t>𝒫</m:t>
                        </m:r>
                      </m:e>
                      <m:sub>
                        <m:r>
                          <m:rPr>
                            <m:sty m:val="p"/>
                          </m:rPr>
                          <a:rPr lang="en-US" b="0" i="0" dirty="0" smtClean="0">
                            <a:solidFill>
                              <a:schemeClr val="tx1"/>
                            </a:solidFill>
                            <a:latin typeface="Cambria Math" panose="02040503050406030204" pitchFamily="18" charset="0"/>
                          </a:rPr>
                          <m:t>Δ</m:t>
                        </m:r>
                      </m:sub>
                    </m:sSub>
                    <m:d>
                      <m:dPr>
                        <m:ctrlPr>
                          <a:rPr lang="en-US" b="0" i="1" dirty="0" smtClean="0">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𝛿</m:t>
                        </m:r>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𝛼</m:t>
                        </m:r>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m:t>
                            </m:r>
                          </m:e>
                          <m:sub>
                            <m:r>
                              <a:rPr lang="en-US" i="1">
                                <a:solidFill>
                                  <a:schemeClr val="tx1"/>
                                </a:solidFill>
                                <a:latin typeface="Cambria Math" panose="02040503050406030204" pitchFamily="18" charset="0"/>
                              </a:rPr>
                              <m:t>𝛿</m:t>
                            </m:r>
                          </m:sub>
                        </m:sSub>
                        <m:r>
                          <m:rPr>
                            <m:sty m:val="p"/>
                          </m:rPr>
                          <a:rPr lang="en-US" b="0" i="0" smtClean="0">
                            <a:solidFill>
                              <a:schemeClr val="tx1"/>
                            </a:solidFill>
                            <a:latin typeface="Cambria Math" panose="02040503050406030204" pitchFamily="18" charset="0"/>
                          </a:rPr>
                          <m:t>Loss</m:t>
                        </m:r>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𝑥</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𝛿</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𝑦</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𝜃</m:t>
                            </m:r>
                          </m:e>
                        </m:d>
                      </m:e>
                    </m:d>
                  </m:oMath>
                </a14:m>
                <a:endParaRPr lang="en-US" b="0" i="0" dirty="0">
                  <a:solidFill>
                    <a:schemeClr val="tx1"/>
                  </a:solidFill>
                  <a:latin typeface="CambriaMath"/>
                </a:endParaRPr>
              </a:p>
              <a:p>
                <a:pPr lvl="1"/>
                <a:r>
                  <a:rPr lang="en-US" dirty="0"/>
                  <a:t>Input image </a:t>
                </a:r>
                <a14:m>
                  <m:oMath xmlns:m="http://schemas.openxmlformats.org/officeDocument/2006/math">
                    <m:r>
                      <a:rPr lang="en-US" i="1" smtClean="0">
                        <a:latin typeface="Cambria Math" panose="02040503050406030204" pitchFamily="18" charset="0"/>
                      </a:rPr>
                      <m:t>𝑥</m:t>
                    </m:r>
                  </m:oMath>
                </a14:m>
                <a:r>
                  <a:rPr lang="en-US" i="1" dirty="0">
                    <a:latin typeface="Cambria Math" panose="02040503050406030204" pitchFamily="18" charset="0"/>
                  </a:rPr>
                  <a:t> </a:t>
                </a:r>
                <a:r>
                  <a:rPr lang="en-US" sz="2800" dirty="0"/>
                  <a:t>is a constant; perturbation </a:t>
                </a:r>
                <a14:m>
                  <m:oMath xmlns:m="http://schemas.openxmlformats.org/officeDocument/2006/math">
                    <m:r>
                      <a:rPr lang="en-US" sz="2800" i="1">
                        <a:latin typeface="Cambria Math" panose="02040503050406030204" pitchFamily="18" charset="0"/>
                      </a:rPr>
                      <m:t>𝛿</m:t>
                    </m:r>
                  </m:oMath>
                </a14:m>
                <a:r>
                  <a:rPr lang="en-US" sz="2800" dirty="0"/>
                  <a:t> is the optimization variable. Hence we take derivative </a:t>
                </a:r>
                <a:r>
                  <a:rPr lang="en-US" sz="2800" dirty="0" err="1"/>
                  <a:t>w.r.t.</a:t>
                </a:r>
                <a:r>
                  <a:rPr lang="en-US" sz="2800" dirty="0"/>
                  <a:t> </a:t>
                </a:r>
                <a14:m>
                  <m:oMath xmlns:m="http://schemas.openxmlformats.org/officeDocument/2006/math">
                    <m:r>
                      <a:rPr lang="en-US" i="1">
                        <a:latin typeface="Cambria Math" panose="02040503050406030204" pitchFamily="18" charset="0"/>
                      </a:rPr>
                      <m:t>𝛿</m:t>
                    </m:r>
                  </m:oMath>
                </a14:m>
                <a:r>
                  <a:rPr lang="en-US" sz="2800" dirty="0"/>
                  <a:t>: </a:t>
                </a:r>
                <a14:m>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panose="02040503050406030204" pitchFamily="18" charset="0"/>
                          </a:rPr>
                          <m:t>∇</m:t>
                        </m:r>
                      </m:e>
                      <m:sub>
                        <m:r>
                          <a:rPr lang="en-US" i="1">
                            <a:latin typeface="Cambria Math" panose="02040503050406030204" pitchFamily="18" charset="0"/>
                          </a:rPr>
                          <m:t>𝛿</m:t>
                        </m:r>
                      </m:sub>
                    </m:sSub>
                    <m:r>
                      <m:rPr>
                        <m:sty m:val="p"/>
                      </m:rPr>
                      <a:rPr lang="en-US" sz="2800" b="0" i="0" smtClean="0">
                        <a:latin typeface="Cambria Math" panose="02040503050406030204" pitchFamily="18" charset="0"/>
                      </a:rPr>
                      <m:t>Loss</m:t>
                    </m:r>
                    <m:r>
                      <a:rPr lang="en-US" sz="2800" b="0" i="1" smtClean="0">
                        <a:latin typeface="Cambria Math" panose="02040503050406030204" pitchFamily="18" charset="0"/>
                      </a:rPr>
                      <m:t>()</m:t>
                    </m:r>
                  </m:oMath>
                </a14:m>
                <a:endParaRPr lang="en-US" sz="2800" dirty="0"/>
              </a:p>
              <a:p>
                <a:pPr marL="457200" lvl="1" indent="0">
                  <a:buNone/>
                </a:pPr>
                <a:endParaRPr lang="en-US" b="0" i="0" dirty="0">
                  <a:solidFill>
                    <a:schemeClr val="tx1"/>
                  </a:solidFill>
                  <a:latin typeface="CambriaMath"/>
                </a:endParaRPr>
              </a:p>
            </p:txBody>
          </p:sp>
        </mc:Choice>
        <mc:Fallback xmlns="">
          <p:sp>
            <p:nvSpPr>
              <p:cNvPr id="3" name="Content Placeholder 2">
                <a:extLst>
                  <a:ext uri="{FF2B5EF4-FFF2-40B4-BE49-F238E27FC236}">
                    <a16:creationId xmlns:a16="http://schemas.microsoft.com/office/drawing/2014/main" id="{156775E0-34EB-48DD-8FA1-FAB67336CB4E}"/>
                  </a:ext>
                </a:extLst>
              </p:cNvPr>
              <p:cNvSpPr>
                <a:spLocks noGrp="1" noRot="1" noChangeAspect="1" noMove="1" noResize="1" noEditPoints="1" noAdjustHandles="1" noChangeArrowheads="1" noChangeShapeType="1" noTextEdit="1"/>
              </p:cNvSpPr>
              <p:nvPr>
                <p:ph idx="1"/>
              </p:nvPr>
            </p:nvSpPr>
            <p:spPr>
              <a:xfrm>
                <a:off x="457200" y="1295399"/>
                <a:ext cx="8229600" cy="4509865"/>
              </a:xfrm>
              <a:blipFill>
                <a:blip r:embed="rId3"/>
                <a:stretch>
                  <a:fillRect l="-1704" t="-1622" r="-1926"/>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E87F7068-091A-4933-B85B-850137C46900}"/>
              </a:ext>
            </a:extLst>
          </p:cNvPr>
          <p:cNvSpPr>
            <a:spLocks noGrp="1"/>
          </p:cNvSpPr>
          <p:nvPr>
            <p:ph type="sldNum" sz="quarter" idx="12"/>
          </p:nvPr>
        </p:nvSpPr>
        <p:spPr/>
        <p:txBody>
          <a:bodyPr/>
          <a:lstStyle/>
          <a:p>
            <a:pPr>
              <a:defRPr/>
            </a:pPr>
            <a:fld id="{F57F456A-00AF-44E6-8D70-638C0D0130FF}" type="slidenum">
              <a:rPr lang="en-US" altLang="zh-CN" smtClean="0"/>
              <a:pPr>
                <a:defRPr/>
              </a:pPr>
              <a:t>22</a:t>
            </a:fld>
            <a:endParaRPr lang="en-US" altLang="zh-CN"/>
          </a:p>
        </p:txBody>
      </p:sp>
    </p:spTree>
    <p:extLst>
      <p:ext uri="{BB962C8B-B14F-4D97-AF65-F5344CB8AC3E}">
        <p14:creationId xmlns:p14="http://schemas.microsoft.com/office/powerpoint/2010/main" val="3640769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41582-FDD2-446C-987D-5EBE78BC72CB}"/>
              </a:ext>
            </a:extLst>
          </p:cNvPr>
          <p:cNvSpPr>
            <a:spLocks noGrp="1"/>
          </p:cNvSpPr>
          <p:nvPr>
            <p:ph type="title"/>
          </p:nvPr>
        </p:nvSpPr>
        <p:spPr/>
        <p:txBody>
          <a:bodyPr/>
          <a:lstStyle/>
          <a:p>
            <a:r>
              <a:rPr lang="en-US" dirty="0"/>
              <a:t>Fast Gradient Sign Method (FGSM)</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15614EA-E896-4CD5-9477-F8566D6622E0}"/>
                  </a:ext>
                </a:extLst>
              </p:cNvPr>
              <p:cNvSpPr>
                <a:spLocks noGrp="1"/>
              </p:cNvSpPr>
              <p:nvPr>
                <p:ph idx="1"/>
              </p:nvPr>
            </p:nvSpPr>
            <p:spPr>
              <a:xfrm>
                <a:off x="251534" y="1295399"/>
                <a:ext cx="5513496" cy="5373957"/>
              </a:xfrm>
            </p:spPr>
            <p:txBody>
              <a:bodyPr>
                <a:normAutofit fontScale="70000" lnSpcReduction="20000"/>
              </a:bodyPr>
              <a:lstStyle/>
              <a:p>
                <a:r>
                  <a:rPr lang="en-US" dirty="0"/>
                  <a:t>Consider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1">
                            <a:latin typeface="Cambria Math" panose="02040503050406030204" pitchFamily="18" charset="0"/>
                          </a:rPr>
                          <m:t>∞</m:t>
                        </m:r>
                      </m:sub>
                    </m:sSub>
                  </m:oMath>
                </a14:m>
                <a:r>
                  <a:rPr lang="en-US" dirty="0"/>
                  <a:t> norm bound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Δ</m:t>
                        </m:r>
                        <m:r>
                          <a:rPr lang="en-US" i="1">
                            <a:latin typeface="Cambria Math" panose="02040503050406030204" pitchFamily="18" charset="0"/>
                          </a:rPr>
                          <m:t>={</m:t>
                        </m:r>
                        <m:r>
                          <a:rPr lang="en-US" i="1">
                            <a:latin typeface="Cambria Math" panose="02040503050406030204" pitchFamily="18" charset="0"/>
                          </a:rPr>
                          <m:t>𝛿</m:t>
                        </m:r>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𝛿</m:t>
                            </m:r>
                          </m:e>
                        </m:d>
                      </m:e>
                      <m:sub>
                        <m:r>
                          <a:rPr lang="en-US" i="1">
                            <a:latin typeface="Cambria Math" panose="02040503050406030204" pitchFamily="18" charset="0"/>
                          </a:rPr>
                          <m:t>∞</m:t>
                        </m:r>
                      </m:sub>
                    </m:sSub>
                    <m:r>
                      <a:rPr lang="en-US" i="1">
                        <a:latin typeface="Cambria Math" panose="02040503050406030204" pitchFamily="18" charset="0"/>
                      </a:rPr>
                      <m:t>≤</m:t>
                    </m:r>
                    <m:r>
                      <a:rPr lang="en-US" i="1">
                        <a:latin typeface="Cambria Math" panose="02040503050406030204" pitchFamily="18" charset="0"/>
                      </a:rPr>
                      <m:t>𝜖</m:t>
                    </m:r>
                    <m:r>
                      <a:rPr lang="en-US" i="1">
                        <a:latin typeface="Cambria Math" panose="02040503050406030204" pitchFamily="18" charset="0"/>
                      </a:rPr>
                      <m:t>}</m:t>
                    </m:r>
                  </m:oMath>
                </a14:m>
                <a:r>
                  <a:rPr lang="en-US" dirty="0"/>
                  <a:t>. Projection operator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𝒫</m:t>
                        </m:r>
                      </m:e>
                      <m:sub>
                        <m:r>
                          <m:rPr>
                            <m:sty m:val="p"/>
                          </m:rPr>
                          <a:rPr lang="en-US" dirty="0">
                            <a:latin typeface="Cambria Math" panose="02040503050406030204" pitchFamily="18" charset="0"/>
                          </a:rPr>
                          <m:t>Δ</m:t>
                        </m:r>
                      </m:sub>
                    </m:sSub>
                  </m:oMath>
                </a14:m>
                <a:r>
                  <a:rPr lang="en-US" dirty="0"/>
                  <a:t> corresponds to clipping values of </a:t>
                </a:r>
                <a14:m>
                  <m:oMath xmlns:m="http://schemas.openxmlformats.org/officeDocument/2006/math">
                    <m:r>
                      <a:rPr lang="en-US" i="1">
                        <a:latin typeface="Cambria Math" panose="02040503050406030204" pitchFamily="18" charset="0"/>
                      </a:rPr>
                      <m:t>𝛿</m:t>
                    </m:r>
                  </m:oMath>
                </a14:m>
                <a:r>
                  <a:rPr lang="en-US" dirty="0"/>
                  <a:t> to lie within the range </a:t>
                </a:r>
                <a14:m>
                  <m:oMath xmlns:m="http://schemas.openxmlformats.org/officeDocument/2006/math">
                    <m:r>
                      <a:rPr lang="en-US" b="0" i="0" smtClean="0">
                        <a:latin typeface="Cambria Math" panose="02040503050406030204" pitchFamily="18" charset="0"/>
                      </a:rPr>
                      <m:t>[−</m:t>
                    </m:r>
                    <m:r>
                      <a:rPr lang="en-US" i="1">
                        <a:latin typeface="Cambria Math" panose="02040503050406030204" pitchFamily="18" charset="0"/>
                      </a:rPr>
                      <m:t>𝜖</m:t>
                    </m:r>
                    <m:r>
                      <a:rPr lang="en-US" b="0" i="1" smtClean="0">
                        <a:latin typeface="Cambria Math" panose="02040503050406030204" pitchFamily="18" charset="0"/>
                      </a:rPr>
                      <m:t>,</m:t>
                    </m:r>
                    <m:r>
                      <a:rPr lang="en-US" i="1">
                        <a:latin typeface="Cambria Math" panose="02040503050406030204" pitchFamily="18" charset="0"/>
                      </a:rPr>
                      <m:t>𝜖</m:t>
                    </m:r>
                    <m:r>
                      <a:rPr lang="en-US" b="0" i="0" smtClean="0">
                        <a:latin typeface="Cambria Math" panose="02040503050406030204" pitchFamily="18" charset="0"/>
                      </a:rPr>
                      <m:t>]</m:t>
                    </m:r>
                  </m:oMath>
                </a14:m>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𝒫</m:t>
                        </m:r>
                      </m:e>
                      <m:sub>
                        <m:r>
                          <m:rPr>
                            <m:sty m:val="p"/>
                          </m:rPr>
                          <a:rPr lang="en-US" dirty="0">
                            <a:latin typeface="Cambria Math" panose="02040503050406030204" pitchFamily="18" charset="0"/>
                          </a:rPr>
                          <m:t>Δ</m:t>
                        </m:r>
                      </m:sub>
                    </m:sSub>
                    <m:r>
                      <a:rPr lang="en-US" b="0" i="1" dirty="0" smtClean="0">
                        <a:latin typeface="Cambria Math" panose="02040503050406030204" pitchFamily="18" charset="0"/>
                      </a:rPr>
                      <m:t>(</m:t>
                    </m:r>
                    <m:r>
                      <a:rPr lang="en-US" i="1" dirty="0">
                        <a:latin typeface="Cambria Math" panose="02040503050406030204" pitchFamily="18" charset="0"/>
                      </a:rPr>
                      <m:t>𝛿</m:t>
                    </m:r>
                    <m:r>
                      <a:rPr lang="en-US" b="0" i="1" dirty="0" smtClean="0">
                        <a:latin typeface="Cambria Math" panose="02040503050406030204" pitchFamily="18" charset="0"/>
                      </a:rPr>
                      <m:t>)≔</m:t>
                    </m:r>
                    <m:r>
                      <m:rPr>
                        <m:sty m:val="p"/>
                      </m:rPr>
                      <a:rPr lang="en-US" b="0" i="0" dirty="0" smtClean="0">
                        <a:latin typeface="Cambria Math" panose="02040503050406030204" pitchFamily="18" charset="0"/>
                      </a:rPr>
                      <m:t>Clip</m:t>
                    </m:r>
                    <m:r>
                      <a:rPr lang="en-US" b="0" i="1" dirty="0" smtClean="0">
                        <a:latin typeface="Cambria Math" panose="02040503050406030204" pitchFamily="18" charset="0"/>
                      </a:rPr>
                      <m:t>(</m:t>
                    </m:r>
                    <m:r>
                      <a:rPr lang="en-US" i="1">
                        <a:latin typeface="Cambria Math" panose="02040503050406030204" pitchFamily="18" charset="0"/>
                      </a:rPr>
                      <m:t>𝛿</m:t>
                    </m:r>
                    <m:r>
                      <a:rPr lang="en-US" b="0" i="1" dirty="0" smtClean="0">
                        <a:latin typeface="Cambria Math" panose="02040503050406030204" pitchFamily="18" charset="0"/>
                      </a:rPr>
                      <m:t>, </m:t>
                    </m:r>
                    <m:d>
                      <m:dPr>
                        <m:begChr m:val="["/>
                        <m:endChr m:val="]"/>
                        <m:ctrlPr>
                          <a:rPr lang="en-US" b="0" i="1" dirty="0" smtClean="0">
                            <a:latin typeface="Cambria Math" panose="02040503050406030204" pitchFamily="18" charset="0"/>
                          </a:rPr>
                        </m:ctrlPr>
                      </m:dPr>
                      <m:e>
                        <m:r>
                          <a:rPr lang="en-US">
                            <a:latin typeface="Cambria Math" panose="02040503050406030204" pitchFamily="18" charset="0"/>
                          </a:rPr>
                          <m:t>−</m:t>
                        </m:r>
                        <m:r>
                          <a:rPr lang="en-US" i="1">
                            <a:latin typeface="Cambria Math" panose="02040503050406030204" pitchFamily="18" charset="0"/>
                          </a:rPr>
                          <m:t>𝜖</m:t>
                        </m:r>
                        <m:r>
                          <a:rPr lang="en-US" i="1">
                            <a:latin typeface="Cambria Math" panose="02040503050406030204" pitchFamily="18" charset="0"/>
                          </a:rPr>
                          <m:t>,</m:t>
                        </m:r>
                        <m:r>
                          <a:rPr lang="en-US" i="1">
                            <a:latin typeface="Cambria Math" panose="02040503050406030204" pitchFamily="18" charset="0"/>
                          </a:rPr>
                          <m:t>𝜖</m:t>
                        </m:r>
                      </m:e>
                    </m:d>
                    <m:r>
                      <a:rPr lang="en-US" b="0" i="0" smtClean="0">
                        <a:latin typeface="Cambria Math" panose="02040503050406030204" pitchFamily="18" charset="0"/>
                      </a:rPr>
                      <m:t>)</m:t>
                    </m:r>
                  </m:oMath>
                </a14:m>
                <a:endParaRPr lang="en-US" dirty="0"/>
              </a:p>
              <a:p>
                <a:r>
                  <a:rPr lang="en-US" dirty="0"/>
                  <a:t>Starting from </a:t>
                </a:r>
                <a14:m>
                  <m:oMath xmlns:m="http://schemas.openxmlformats.org/officeDocument/2006/math">
                    <m:r>
                      <a:rPr lang="en-US" i="1">
                        <a:latin typeface="Cambria Math" panose="02040503050406030204" pitchFamily="18" charset="0"/>
                      </a:rPr>
                      <m:t>𝛿</m:t>
                    </m:r>
                    <m:r>
                      <a:rPr lang="en-US" b="0" i="1" smtClean="0">
                        <a:latin typeface="Cambria Math" panose="02040503050406030204" pitchFamily="18" charset="0"/>
                      </a:rPr>
                      <m:t>=0</m:t>
                    </m:r>
                  </m:oMath>
                </a14:m>
                <a:r>
                  <a:rPr lang="en-US" dirty="0"/>
                  <a:t>, take a large step in the gradient direction by making the learning rate </a:t>
                </a:r>
                <a14:m>
                  <m:oMath xmlns:m="http://schemas.openxmlformats.org/officeDocument/2006/math">
                    <m:r>
                      <a:rPr lang="en-US" i="1" smtClean="0">
                        <a:latin typeface="Cambria Math" panose="02040503050406030204" pitchFamily="18" charset="0"/>
                      </a:rPr>
                      <m:t>𝛼</m:t>
                    </m:r>
                  </m:oMath>
                </a14:m>
                <a:r>
                  <a:rPr lang="en-US" dirty="0"/>
                  <a:t> very large. After clipping, we have: </a:t>
                </a:r>
                <a14:m>
                  <m:oMath xmlns:m="http://schemas.openxmlformats.org/officeDocument/2006/math">
                    <m:r>
                      <a:rPr lang="en-US" i="1" dirty="0">
                        <a:latin typeface="Cambria Math" panose="02040503050406030204" pitchFamily="18" charset="0"/>
                      </a:rPr>
                      <m:t>𝛿</m:t>
                    </m:r>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𝒫</m:t>
                        </m:r>
                      </m:e>
                      <m:sub>
                        <m:r>
                          <m:rPr>
                            <m:sty m:val="p"/>
                          </m:rPr>
                          <a:rPr lang="en-US" dirty="0">
                            <a:latin typeface="Cambria Math" panose="02040503050406030204" pitchFamily="18" charset="0"/>
                          </a:rPr>
                          <m:t>Δ</m:t>
                        </m:r>
                      </m:sub>
                    </m:sSub>
                    <m:d>
                      <m:dPr>
                        <m:ctrlPr>
                          <a:rPr lang="en-US" i="1" dirty="0">
                            <a:latin typeface="Cambria Math" panose="02040503050406030204" pitchFamily="18" charset="0"/>
                          </a:rPr>
                        </m:ctrlPr>
                      </m:dPr>
                      <m:e>
                        <m:r>
                          <a:rPr lang="en-US" b="0" i="1" smtClean="0">
                            <a:latin typeface="Cambria Math" panose="02040503050406030204" pitchFamily="18" charset="0"/>
                          </a:rPr>
                          <m:t>0</m:t>
                        </m:r>
                        <m:r>
                          <a:rPr lang="en-US" i="1">
                            <a:latin typeface="Cambria Math" panose="02040503050406030204" pitchFamily="18" charset="0"/>
                          </a:rPr>
                          <m:t>+</m:t>
                        </m:r>
                        <m:r>
                          <a:rPr lang="en-US" i="1">
                            <a:latin typeface="Cambria Math" panose="02040503050406030204" pitchFamily="18" charset="0"/>
                          </a:rPr>
                          <m:t>𝛼</m:t>
                        </m:r>
                        <m:sSub>
                          <m:sSubPr>
                            <m:ctrlPr>
                              <a:rPr lang="en-US" i="1">
                                <a:latin typeface="Cambria Math" panose="02040503050406030204" pitchFamily="18" charset="0"/>
                              </a:rPr>
                            </m:ctrlPr>
                          </m:sSubPr>
                          <m:e>
                            <m:r>
                              <m:rPr>
                                <m:sty m:val="p"/>
                              </m:rPr>
                              <a:rPr lang="en-US">
                                <a:latin typeface="Cambria Math" panose="02040503050406030204" pitchFamily="18" charset="0"/>
                              </a:rPr>
                              <m:t>∇</m:t>
                            </m:r>
                          </m:e>
                          <m:sub>
                            <m:r>
                              <a:rPr lang="en-US" i="1">
                                <a:latin typeface="Cambria Math" panose="02040503050406030204" pitchFamily="18" charset="0"/>
                              </a:rPr>
                              <m:t>𝛿</m:t>
                            </m:r>
                          </m:sub>
                        </m:sSub>
                        <m:r>
                          <m:rPr>
                            <m:sty m:val="p"/>
                          </m:rPr>
                          <a:rPr lang="en-US">
                            <a:latin typeface="Cambria Math" panose="02040503050406030204" pitchFamily="18" charset="0"/>
                          </a:rPr>
                          <m:t>Loss</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𝛿</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𝜃</m:t>
                            </m:r>
                          </m:e>
                        </m:d>
                      </m:e>
                    </m:d>
                    <m:r>
                      <a:rPr lang="en-US" b="0" i="1" smtClean="0">
                        <a:latin typeface="Cambria Math" panose="02040503050406030204" pitchFamily="18" charset="0"/>
                      </a:rPr>
                      <m:t>=</m:t>
                    </m:r>
                    <m:r>
                      <a:rPr lang="en-US" i="1">
                        <a:latin typeface="Cambria Math" panose="02040503050406030204" pitchFamily="18" charset="0"/>
                      </a:rPr>
                      <m:t>𝜖</m:t>
                    </m:r>
                    <m:r>
                      <a:rPr lang="en-US" i="1">
                        <a:latin typeface="Cambria Math" panose="02040503050406030204" pitchFamily="18" charset="0"/>
                      </a:rPr>
                      <m:t>⋅</m:t>
                    </m:r>
                    <m:r>
                      <m:rPr>
                        <m:sty m:val="p"/>
                      </m:rPr>
                      <a:rPr lang="en-US">
                        <a:latin typeface="Cambria Math" panose="02040503050406030204" pitchFamily="18" charset="0"/>
                      </a:rPr>
                      <m:t>sign</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m:rPr>
                                <m:sty m:val="p"/>
                              </m:rPr>
                              <a:rPr lang="en-US">
                                <a:latin typeface="Cambria Math" panose="02040503050406030204" pitchFamily="18" charset="0"/>
                              </a:rPr>
                              <m:t>∇</m:t>
                            </m:r>
                          </m:e>
                          <m:sub>
                            <m:r>
                              <a:rPr lang="en-US" i="1">
                                <a:latin typeface="Cambria Math" panose="02040503050406030204" pitchFamily="18" charset="0"/>
                              </a:rPr>
                              <m:t>𝛿</m:t>
                            </m:r>
                          </m:sub>
                        </m:sSub>
                        <m:r>
                          <m:rPr>
                            <m:sty m:val="p"/>
                          </m:rPr>
                          <a:rPr lang="en-US">
                            <a:latin typeface="Cambria Math" panose="02040503050406030204" pitchFamily="18" charset="0"/>
                          </a:rPr>
                          <m:t>Loss</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𝛿</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𝜃</m:t>
                            </m:r>
                          </m:e>
                        </m:d>
                      </m:e>
                    </m:d>
                  </m:oMath>
                </a14:m>
                <a:endParaRPr lang="en-US" dirty="0"/>
              </a:p>
              <a:p>
                <a:r>
                  <a:rPr lang="en-US" dirty="0"/>
                  <a:t>The specific values of </a:t>
                </a:r>
                <a14:m>
                  <m:oMath xmlns:m="http://schemas.openxmlformats.org/officeDocument/2006/math">
                    <m:r>
                      <a:rPr lang="en-US" i="1">
                        <a:latin typeface="Cambria Math" panose="02040503050406030204" pitchFamily="18" charset="0"/>
                      </a:rPr>
                      <m:t>𝛼</m:t>
                    </m:r>
                  </m:oMath>
                </a14:m>
                <a:r>
                  <a:rPr lang="en-US" dirty="0"/>
                  <a:t> and gradient do not matter if they are large enough; only the gradient direction matters</a:t>
                </a:r>
              </a:p>
              <a:p>
                <a:pPr lvl="1"/>
                <a:r>
                  <a:rPr lang="en-US" dirty="0"/>
                  <a:t>Any gradient direction in the upper right quadrant of the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m:t>
                        </m:r>
                      </m:sub>
                    </m:sSub>
                  </m:oMath>
                </a14:m>
                <a:r>
                  <a:rPr lang="en-US" dirty="0"/>
                  <a:t> norm ball will result in the same </a:t>
                </a:r>
                <a14:m>
                  <m:oMath xmlns:m="http://schemas.openxmlformats.org/officeDocument/2006/math">
                    <m:r>
                      <a:rPr lang="en-US" i="1" dirty="0">
                        <a:latin typeface="Cambria Math" panose="02040503050406030204" pitchFamily="18" charset="0"/>
                      </a:rPr>
                      <m:t>𝛿</m:t>
                    </m:r>
                  </m:oMath>
                </a14:m>
                <a:r>
                  <a:rPr lang="en-US" dirty="0"/>
                  <a:t> at the upper right corner</a:t>
                </a:r>
                <a:endParaRPr lang="en-SE" dirty="0"/>
              </a:p>
            </p:txBody>
          </p:sp>
        </mc:Choice>
        <mc:Fallback xmlns="">
          <p:sp>
            <p:nvSpPr>
              <p:cNvPr id="3" name="Content Placeholder 2">
                <a:extLst>
                  <a:ext uri="{FF2B5EF4-FFF2-40B4-BE49-F238E27FC236}">
                    <a16:creationId xmlns:a16="http://schemas.microsoft.com/office/drawing/2014/main" id="{615614EA-E896-4CD5-9477-F8566D6622E0}"/>
                  </a:ext>
                </a:extLst>
              </p:cNvPr>
              <p:cNvSpPr>
                <a:spLocks noGrp="1" noRot="1" noChangeAspect="1" noMove="1" noResize="1" noEditPoints="1" noAdjustHandles="1" noChangeArrowheads="1" noChangeShapeType="1" noTextEdit="1"/>
              </p:cNvSpPr>
              <p:nvPr>
                <p:ph idx="1"/>
              </p:nvPr>
            </p:nvSpPr>
            <p:spPr>
              <a:xfrm>
                <a:off x="251534" y="1295399"/>
                <a:ext cx="5513496" cy="5373957"/>
              </a:xfrm>
              <a:blipFill>
                <a:blip r:embed="rId3"/>
                <a:stretch>
                  <a:fillRect l="-1215" t="-1814" r="-232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DC6578B2-2B9A-4CCC-808A-B9F7BF889B3F}"/>
              </a:ext>
            </a:extLst>
          </p:cNvPr>
          <p:cNvSpPr>
            <a:spLocks noGrp="1"/>
          </p:cNvSpPr>
          <p:nvPr>
            <p:ph type="sldNum" sz="quarter" idx="12"/>
          </p:nvPr>
        </p:nvSpPr>
        <p:spPr/>
        <p:txBody>
          <a:bodyPr/>
          <a:lstStyle/>
          <a:p>
            <a:pPr>
              <a:defRPr/>
            </a:pPr>
            <a:fld id="{F57F456A-00AF-44E6-8D70-638C0D0130FF}" type="slidenum">
              <a:rPr lang="en-US" altLang="zh-CN" smtClean="0"/>
              <a:pPr>
                <a:defRPr/>
              </a:pPr>
              <a:t>23</a:t>
            </a:fld>
            <a:endParaRPr lang="en-US" altLang="zh-CN"/>
          </a:p>
        </p:txBody>
      </p:sp>
      <p:sp>
        <p:nvSpPr>
          <p:cNvPr id="8" name="橢圓 19">
            <a:extLst>
              <a:ext uri="{FF2B5EF4-FFF2-40B4-BE49-F238E27FC236}">
                <a16:creationId xmlns:a16="http://schemas.microsoft.com/office/drawing/2014/main" id="{392568A7-1CBC-47A8-8F5E-34FB0018BBA7}"/>
              </a:ext>
            </a:extLst>
          </p:cNvPr>
          <p:cNvSpPr/>
          <p:nvPr/>
        </p:nvSpPr>
        <p:spPr>
          <a:xfrm>
            <a:off x="6813137" y="4926658"/>
            <a:ext cx="160727" cy="160727"/>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9" name="矩形 23">
            <a:extLst>
              <a:ext uri="{FF2B5EF4-FFF2-40B4-BE49-F238E27FC236}">
                <a16:creationId xmlns:a16="http://schemas.microsoft.com/office/drawing/2014/main" id="{01456BF3-D58A-41D7-90B8-27C6C06F470C}"/>
              </a:ext>
            </a:extLst>
          </p:cNvPr>
          <p:cNvSpPr/>
          <p:nvPr/>
        </p:nvSpPr>
        <p:spPr>
          <a:xfrm>
            <a:off x="5854066" y="3978322"/>
            <a:ext cx="2057400" cy="20574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0" name="矩形 26">
                <a:extLst>
                  <a:ext uri="{FF2B5EF4-FFF2-40B4-BE49-F238E27FC236}">
                    <a16:creationId xmlns:a16="http://schemas.microsoft.com/office/drawing/2014/main" id="{59A4D1C1-F254-41C6-8108-EBC595FDD1BE}"/>
                  </a:ext>
                </a:extLst>
              </p:cNvPr>
              <p:cNvSpPr/>
              <p:nvPr/>
            </p:nvSpPr>
            <p:spPr>
              <a:xfrm>
                <a:off x="6124681" y="4545356"/>
                <a:ext cx="441942"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ea typeface="Cambria Math" panose="02040503050406030204" pitchFamily="18" charset="0"/>
                        </a:rPr>
                        <m:t>𝜀</m:t>
                      </m:r>
                    </m:oMath>
                  </m:oMathPara>
                </a14:m>
                <a:endParaRPr lang="zh-TW" altLang="en-US" sz="2400" dirty="0"/>
              </a:p>
            </p:txBody>
          </p:sp>
        </mc:Choice>
        <mc:Fallback xmlns="">
          <p:sp>
            <p:nvSpPr>
              <p:cNvPr id="10" name="矩形 26">
                <a:extLst>
                  <a:ext uri="{FF2B5EF4-FFF2-40B4-BE49-F238E27FC236}">
                    <a16:creationId xmlns:a16="http://schemas.microsoft.com/office/drawing/2014/main" id="{59A4D1C1-F254-41C6-8108-EBC595FDD1BE}"/>
                  </a:ext>
                </a:extLst>
              </p:cNvPr>
              <p:cNvSpPr>
                <a:spLocks noRot="1" noChangeAspect="1" noMove="1" noResize="1" noEditPoints="1" noAdjustHandles="1" noChangeArrowheads="1" noChangeShapeType="1" noTextEdit="1"/>
              </p:cNvSpPr>
              <p:nvPr/>
            </p:nvSpPr>
            <p:spPr>
              <a:xfrm>
                <a:off x="6124681" y="4545356"/>
                <a:ext cx="441942" cy="461665"/>
              </a:xfrm>
              <a:prstGeom prst="rect">
                <a:avLst/>
              </a:prstGeom>
              <a:blipFill>
                <a:blip r:embed="rId4"/>
                <a:stretch>
                  <a:fillRect/>
                </a:stretch>
              </a:blipFill>
            </p:spPr>
            <p:txBody>
              <a:bodyPr/>
              <a:lstStyle/>
              <a:p>
                <a:r>
                  <a:rPr lang="en-SE">
                    <a:noFill/>
                  </a:rPr>
                  <a:t> </a:t>
                </a:r>
              </a:p>
            </p:txBody>
          </p:sp>
        </mc:Fallback>
      </mc:AlternateContent>
      <p:cxnSp>
        <p:nvCxnSpPr>
          <p:cNvPr id="12" name="直線單箭頭接點 28">
            <a:extLst>
              <a:ext uri="{FF2B5EF4-FFF2-40B4-BE49-F238E27FC236}">
                <a16:creationId xmlns:a16="http://schemas.microsoft.com/office/drawing/2014/main" id="{537C72D9-5A2A-4291-95FC-D29FB52EDFDD}"/>
              </a:ext>
            </a:extLst>
          </p:cNvPr>
          <p:cNvCxnSpPr>
            <a:cxnSpLocks/>
          </p:cNvCxnSpPr>
          <p:nvPr/>
        </p:nvCxnSpPr>
        <p:spPr>
          <a:xfrm>
            <a:off x="5845395" y="5007021"/>
            <a:ext cx="901182" cy="0"/>
          </a:xfrm>
          <a:prstGeom prst="straightConnector1">
            <a:avLst/>
          </a:prstGeom>
          <a:ln w="190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直線單箭頭接點 29">
            <a:extLst>
              <a:ext uri="{FF2B5EF4-FFF2-40B4-BE49-F238E27FC236}">
                <a16:creationId xmlns:a16="http://schemas.microsoft.com/office/drawing/2014/main" id="{10EA49C1-0692-4583-A760-3B8A5F0B4C0E}"/>
              </a:ext>
            </a:extLst>
          </p:cNvPr>
          <p:cNvCxnSpPr>
            <a:cxnSpLocks/>
          </p:cNvCxnSpPr>
          <p:nvPr/>
        </p:nvCxnSpPr>
        <p:spPr>
          <a:xfrm rot="5400000">
            <a:off x="6432175" y="5580779"/>
            <a:ext cx="901182" cy="0"/>
          </a:xfrm>
          <a:prstGeom prst="straightConnector1">
            <a:avLst/>
          </a:prstGeom>
          <a:ln w="190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橢圓 32">
            <a:extLst>
              <a:ext uri="{FF2B5EF4-FFF2-40B4-BE49-F238E27FC236}">
                <a16:creationId xmlns:a16="http://schemas.microsoft.com/office/drawing/2014/main" id="{AAD6ADAE-928D-45DD-A22D-AA9596F4C6C0}"/>
              </a:ext>
            </a:extLst>
          </p:cNvPr>
          <p:cNvSpPr/>
          <p:nvPr/>
        </p:nvSpPr>
        <p:spPr>
          <a:xfrm>
            <a:off x="7830060" y="3873349"/>
            <a:ext cx="160727" cy="160727"/>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7" name="文字方塊 34">
                <a:extLst>
                  <a:ext uri="{FF2B5EF4-FFF2-40B4-BE49-F238E27FC236}">
                    <a16:creationId xmlns:a16="http://schemas.microsoft.com/office/drawing/2014/main" id="{3C75DCD9-55E4-4E3B-9458-6B3F9A89F426}"/>
                  </a:ext>
                </a:extLst>
              </p:cNvPr>
              <p:cNvSpPr txBox="1"/>
              <p:nvPr/>
            </p:nvSpPr>
            <p:spPr>
              <a:xfrm>
                <a:off x="6891438" y="4965209"/>
                <a:ext cx="8322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𝛿</m:t>
                      </m:r>
                      <m:r>
                        <a:rPr lang="en-US" altLang="zh-TW" sz="2400" b="0" i="1" smtClean="0">
                          <a:latin typeface="Cambria Math" panose="02040503050406030204" pitchFamily="18" charset="0"/>
                        </a:rPr>
                        <m:t>=0</m:t>
                      </m:r>
                    </m:oMath>
                  </m:oMathPara>
                </a14:m>
                <a:endParaRPr lang="zh-TW" altLang="en-US" sz="2400" dirty="0"/>
              </a:p>
            </p:txBody>
          </p:sp>
        </mc:Choice>
        <mc:Fallback xmlns="">
          <p:sp>
            <p:nvSpPr>
              <p:cNvPr id="17" name="文字方塊 34">
                <a:extLst>
                  <a:ext uri="{FF2B5EF4-FFF2-40B4-BE49-F238E27FC236}">
                    <a16:creationId xmlns:a16="http://schemas.microsoft.com/office/drawing/2014/main" id="{3C75DCD9-55E4-4E3B-9458-6B3F9A89F426}"/>
                  </a:ext>
                </a:extLst>
              </p:cNvPr>
              <p:cNvSpPr txBox="1">
                <a:spLocks noRot="1" noChangeAspect="1" noMove="1" noResize="1" noEditPoints="1" noAdjustHandles="1" noChangeArrowheads="1" noChangeShapeType="1" noTextEdit="1"/>
              </p:cNvSpPr>
              <p:nvPr/>
            </p:nvSpPr>
            <p:spPr>
              <a:xfrm>
                <a:off x="6891438" y="4965209"/>
                <a:ext cx="832216" cy="369332"/>
              </a:xfrm>
              <a:prstGeom prst="rect">
                <a:avLst/>
              </a:prstGeom>
              <a:blipFill>
                <a:blip r:embed="rId5"/>
                <a:stretch>
                  <a:fillRect l="-7299" r="-7299" b="-11667"/>
                </a:stretch>
              </a:blipFill>
            </p:spPr>
            <p:txBody>
              <a:bodyPr/>
              <a:lstStyle/>
              <a:p>
                <a:r>
                  <a:rPr lang="en-SE">
                    <a:noFill/>
                  </a:rPr>
                  <a:t> </a:t>
                </a:r>
              </a:p>
            </p:txBody>
          </p:sp>
        </mc:Fallback>
      </mc:AlternateContent>
      <p:cxnSp>
        <p:nvCxnSpPr>
          <p:cNvPr id="19" name="直線單箭頭接點 38">
            <a:extLst>
              <a:ext uri="{FF2B5EF4-FFF2-40B4-BE49-F238E27FC236}">
                <a16:creationId xmlns:a16="http://schemas.microsoft.com/office/drawing/2014/main" id="{717946F1-4ED5-4DCD-B0D1-5F8C9DE6D567}"/>
              </a:ext>
            </a:extLst>
          </p:cNvPr>
          <p:cNvCxnSpPr>
            <a:cxnSpLocks/>
          </p:cNvCxnSpPr>
          <p:nvPr/>
        </p:nvCxnSpPr>
        <p:spPr>
          <a:xfrm flipV="1">
            <a:off x="6924822" y="2479338"/>
            <a:ext cx="1392290" cy="2467851"/>
          </a:xfrm>
          <a:prstGeom prst="straightConnector1">
            <a:avLst/>
          </a:prstGeom>
          <a:ln w="28575">
            <a:solidFill>
              <a:srgbClr val="0000FF"/>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文字方塊 36">
                <a:extLst>
                  <a:ext uri="{FF2B5EF4-FFF2-40B4-BE49-F238E27FC236}">
                    <a16:creationId xmlns:a16="http://schemas.microsoft.com/office/drawing/2014/main" id="{DEAB8C25-9466-4DFF-B0EE-F8C1E066D377}"/>
                  </a:ext>
                </a:extLst>
              </p:cNvPr>
              <p:cNvSpPr txBox="1"/>
              <p:nvPr/>
            </p:nvSpPr>
            <p:spPr>
              <a:xfrm>
                <a:off x="6449412" y="2936436"/>
                <a:ext cx="1482302" cy="830997"/>
              </a:xfrm>
              <a:prstGeom prst="rect">
                <a:avLst/>
              </a:prstGeom>
              <a:noFill/>
            </p:spPr>
            <p:txBody>
              <a:bodyPr wrap="square" rtlCol="0">
                <a:spAutoFit/>
              </a:bodyPr>
              <a:lstStyle/>
              <a:p>
                <a:pPr algn="ctr"/>
                <a:r>
                  <a:rPr lang="en-US" altLang="zh-TW" sz="2400" dirty="0">
                    <a:solidFill>
                      <a:srgbClr val="0000FF"/>
                    </a:solidFill>
                  </a:rPr>
                  <a:t>Gradient </a:t>
                </a:r>
                <a14:m>
                  <m:oMath xmlns:m="http://schemas.openxmlformats.org/officeDocument/2006/math">
                    <m:sSub>
                      <m:sSubPr>
                        <m:ctrlPr>
                          <a:rPr lang="en-US" sz="2400" i="1">
                            <a:solidFill>
                              <a:srgbClr val="0000FF"/>
                            </a:solidFill>
                            <a:latin typeface="Cambria Math" panose="02040503050406030204" pitchFamily="18" charset="0"/>
                          </a:rPr>
                        </m:ctrlPr>
                      </m:sSubPr>
                      <m:e>
                        <m:r>
                          <m:rPr>
                            <m:sty m:val="p"/>
                          </m:rPr>
                          <a:rPr lang="en-US" sz="2400">
                            <a:solidFill>
                              <a:srgbClr val="0000FF"/>
                            </a:solidFill>
                            <a:latin typeface="Cambria Math" panose="02040503050406030204" pitchFamily="18" charset="0"/>
                          </a:rPr>
                          <m:t>∇</m:t>
                        </m:r>
                      </m:e>
                      <m:sub>
                        <m:r>
                          <a:rPr lang="en-US" sz="2400" i="1">
                            <a:solidFill>
                              <a:srgbClr val="0000FF"/>
                            </a:solidFill>
                            <a:latin typeface="Cambria Math" panose="02040503050406030204" pitchFamily="18" charset="0"/>
                          </a:rPr>
                          <m:t>𝛿</m:t>
                        </m:r>
                      </m:sub>
                    </m:sSub>
                    <m:r>
                      <m:rPr>
                        <m:sty m:val="p"/>
                      </m:rPr>
                      <a:rPr lang="en-US" sz="2400">
                        <a:solidFill>
                          <a:srgbClr val="0000FF"/>
                        </a:solidFill>
                        <a:latin typeface="Cambria Math" panose="02040503050406030204" pitchFamily="18" charset="0"/>
                      </a:rPr>
                      <m:t>Loss</m:t>
                    </m:r>
                  </m:oMath>
                </a14:m>
                <a:endParaRPr lang="zh-TW" altLang="en-US" sz="2400" dirty="0">
                  <a:solidFill>
                    <a:srgbClr val="0000FF"/>
                  </a:solidFill>
                </a:endParaRPr>
              </a:p>
            </p:txBody>
          </p:sp>
        </mc:Choice>
        <mc:Fallback xmlns="">
          <p:sp>
            <p:nvSpPr>
              <p:cNvPr id="22" name="文字方塊 36">
                <a:extLst>
                  <a:ext uri="{FF2B5EF4-FFF2-40B4-BE49-F238E27FC236}">
                    <a16:creationId xmlns:a16="http://schemas.microsoft.com/office/drawing/2014/main" id="{DEAB8C25-9466-4DFF-B0EE-F8C1E066D377}"/>
                  </a:ext>
                </a:extLst>
              </p:cNvPr>
              <p:cNvSpPr txBox="1">
                <a:spLocks noRot="1" noChangeAspect="1" noMove="1" noResize="1" noEditPoints="1" noAdjustHandles="1" noChangeArrowheads="1" noChangeShapeType="1" noTextEdit="1"/>
              </p:cNvSpPr>
              <p:nvPr/>
            </p:nvSpPr>
            <p:spPr>
              <a:xfrm>
                <a:off x="6449412" y="2936436"/>
                <a:ext cx="1482302" cy="830997"/>
              </a:xfrm>
              <a:prstGeom prst="rect">
                <a:avLst/>
              </a:prstGeom>
              <a:blipFill>
                <a:blip r:embed="rId6"/>
                <a:stretch>
                  <a:fillRect l="-2469" t="-5147" r="-7407" b="-2941"/>
                </a:stretch>
              </a:blipFill>
            </p:spPr>
            <p:txBody>
              <a:bodyPr/>
              <a:lstStyle/>
              <a:p>
                <a:r>
                  <a:rPr lang="en-SE">
                    <a:noFill/>
                  </a:rPr>
                  <a:t> </a:t>
                </a:r>
              </a:p>
            </p:txBody>
          </p:sp>
        </mc:Fallback>
      </mc:AlternateContent>
      <p:sp>
        <p:nvSpPr>
          <p:cNvPr id="23" name="橢圓 37">
            <a:extLst>
              <a:ext uri="{FF2B5EF4-FFF2-40B4-BE49-F238E27FC236}">
                <a16:creationId xmlns:a16="http://schemas.microsoft.com/office/drawing/2014/main" id="{039AA1B7-6BF1-4FDE-BF9B-2196A216FCEE}"/>
              </a:ext>
            </a:extLst>
          </p:cNvPr>
          <p:cNvSpPr/>
          <p:nvPr/>
        </p:nvSpPr>
        <p:spPr>
          <a:xfrm>
            <a:off x="8310944" y="2328414"/>
            <a:ext cx="160727" cy="160727"/>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cxnSp>
        <p:nvCxnSpPr>
          <p:cNvPr id="28" name="Straight Arrow Connector 27">
            <a:extLst>
              <a:ext uri="{FF2B5EF4-FFF2-40B4-BE49-F238E27FC236}">
                <a16:creationId xmlns:a16="http://schemas.microsoft.com/office/drawing/2014/main" id="{422E8350-2C1C-4999-AC10-424140F6A802}"/>
              </a:ext>
            </a:extLst>
          </p:cNvPr>
          <p:cNvCxnSpPr>
            <a:cxnSpLocks/>
            <a:stCxn id="23" idx="4"/>
          </p:cNvCxnSpPr>
          <p:nvPr/>
        </p:nvCxnSpPr>
        <p:spPr bwMode="auto">
          <a:xfrm flipH="1">
            <a:off x="7949030" y="2489141"/>
            <a:ext cx="442278" cy="1384208"/>
          </a:xfrm>
          <a:prstGeom prst="straightConnector1">
            <a:avLst/>
          </a:prstGeom>
          <a:noFill/>
          <a:ln w="25400" cap="flat" cmpd="sng" algn="ctr">
            <a:solidFill>
              <a:srgbClr val="996633"/>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30" name="文字方塊 34">
                <a:extLst>
                  <a:ext uri="{FF2B5EF4-FFF2-40B4-BE49-F238E27FC236}">
                    <a16:creationId xmlns:a16="http://schemas.microsoft.com/office/drawing/2014/main" id="{EB323AAF-CE68-4474-8793-FDE0BC75A4B7}"/>
                  </a:ext>
                </a:extLst>
              </p:cNvPr>
              <p:cNvSpPr txBox="1"/>
              <p:nvPr/>
            </p:nvSpPr>
            <p:spPr>
              <a:xfrm>
                <a:off x="8187575" y="3155864"/>
                <a:ext cx="44159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𝒫</m:t>
                          </m:r>
                        </m:e>
                        <m:sub>
                          <m:r>
                            <m:rPr>
                              <m:sty m:val="p"/>
                            </m:rPr>
                            <a:rPr lang="en-US" sz="2400" dirty="0">
                              <a:latin typeface="Cambria Math" panose="02040503050406030204" pitchFamily="18" charset="0"/>
                            </a:rPr>
                            <m:t>Δ</m:t>
                          </m:r>
                        </m:sub>
                      </m:sSub>
                    </m:oMath>
                  </m:oMathPara>
                </a14:m>
                <a:endParaRPr lang="zh-TW" altLang="en-US" sz="2400" dirty="0"/>
              </a:p>
            </p:txBody>
          </p:sp>
        </mc:Choice>
        <mc:Fallback xmlns="">
          <p:sp>
            <p:nvSpPr>
              <p:cNvPr id="30" name="文字方塊 34">
                <a:extLst>
                  <a:ext uri="{FF2B5EF4-FFF2-40B4-BE49-F238E27FC236}">
                    <a16:creationId xmlns:a16="http://schemas.microsoft.com/office/drawing/2014/main" id="{EB323AAF-CE68-4474-8793-FDE0BC75A4B7}"/>
                  </a:ext>
                </a:extLst>
              </p:cNvPr>
              <p:cNvSpPr txBox="1">
                <a:spLocks noRot="1" noChangeAspect="1" noMove="1" noResize="1" noEditPoints="1" noAdjustHandles="1" noChangeArrowheads="1" noChangeShapeType="1" noTextEdit="1"/>
              </p:cNvSpPr>
              <p:nvPr/>
            </p:nvSpPr>
            <p:spPr>
              <a:xfrm>
                <a:off x="8187575" y="3155864"/>
                <a:ext cx="441596" cy="369332"/>
              </a:xfrm>
              <a:prstGeom prst="rect">
                <a:avLst/>
              </a:prstGeom>
              <a:blipFill>
                <a:blip r:embed="rId7"/>
                <a:stretch>
                  <a:fillRect l="-13699" r="-4110" b="-20000"/>
                </a:stretch>
              </a:blipFill>
            </p:spPr>
            <p:txBody>
              <a:bodyPr/>
              <a:lstStyle/>
              <a:p>
                <a:r>
                  <a:rPr lang="en-SE">
                    <a:noFill/>
                  </a:rPr>
                  <a:t> </a:t>
                </a:r>
              </a:p>
            </p:txBody>
          </p:sp>
        </mc:Fallback>
      </mc:AlternateContent>
      <p:cxnSp>
        <p:nvCxnSpPr>
          <p:cNvPr id="31" name="直線單箭頭接點 11">
            <a:extLst>
              <a:ext uri="{FF2B5EF4-FFF2-40B4-BE49-F238E27FC236}">
                <a16:creationId xmlns:a16="http://schemas.microsoft.com/office/drawing/2014/main" id="{9F7F58F4-3418-4EA8-83F0-637A2F73098B}"/>
              </a:ext>
            </a:extLst>
          </p:cNvPr>
          <p:cNvCxnSpPr>
            <a:cxnSpLocks/>
          </p:cNvCxnSpPr>
          <p:nvPr/>
        </p:nvCxnSpPr>
        <p:spPr>
          <a:xfrm flipV="1">
            <a:off x="6971882" y="4006040"/>
            <a:ext cx="908937" cy="94114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文字方塊 34">
                <a:extLst>
                  <a:ext uri="{FF2B5EF4-FFF2-40B4-BE49-F238E27FC236}">
                    <a16:creationId xmlns:a16="http://schemas.microsoft.com/office/drawing/2014/main" id="{84D608EE-8D2A-499C-816D-8C482444C7C6}"/>
                  </a:ext>
                </a:extLst>
              </p:cNvPr>
              <p:cNvSpPr txBox="1"/>
              <p:nvPr/>
            </p:nvSpPr>
            <p:spPr>
              <a:xfrm>
                <a:off x="7880819" y="3947287"/>
                <a:ext cx="26212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solidFill>
                            <a:srgbClr val="FF0000"/>
                          </a:solidFill>
                          <a:latin typeface="Cambria Math" panose="02040503050406030204" pitchFamily="18" charset="0"/>
                        </a:rPr>
                        <m:t>𝛿</m:t>
                      </m:r>
                    </m:oMath>
                  </m:oMathPara>
                </a14:m>
                <a:endParaRPr lang="zh-TW" altLang="en-US" sz="2400" dirty="0"/>
              </a:p>
            </p:txBody>
          </p:sp>
        </mc:Choice>
        <mc:Fallback xmlns="">
          <p:sp>
            <p:nvSpPr>
              <p:cNvPr id="35" name="文字方塊 34">
                <a:extLst>
                  <a:ext uri="{FF2B5EF4-FFF2-40B4-BE49-F238E27FC236}">
                    <a16:creationId xmlns:a16="http://schemas.microsoft.com/office/drawing/2014/main" id="{84D608EE-8D2A-499C-816D-8C482444C7C6}"/>
                  </a:ext>
                </a:extLst>
              </p:cNvPr>
              <p:cNvSpPr txBox="1">
                <a:spLocks noRot="1" noChangeAspect="1" noMove="1" noResize="1" noEditPoints="1" noAdjustHandles="1" noChangeArrowheads="1" noChangeShapeType="1" noTextEdit="1"/>
              </p:cNvSpPr>
              <p:nvPr/>
            </p:nvSpPr>
            <p:spPr>
              <a:xfrm>
                <a:off x="7880819" y="3947287"/>
                <a:ext cx="262123" cy="369332"/>
              </a:xfrm>
              <a:prstGeom prst="rect">
                <a:avLst/>
              </a:prstGeom>
              <a:blipFill>
                <a:blip r:embed="rId8"/>
                <a:stretch>
                  <a:fillRect l="-25581" r="-20930" b="-11667"/>
                </a:stretch>
              </a:blipFill>
            </p:spPr>
            <p:txBody>
              <a:bodyPr/>
              <a:lstStyle/>
              <a:p>
                <a:r>
                  <a:rPr lang="en-SE">
                    <a:noFill/>
                  </a:rPr>
                  <a:t> </a:t>
                </a:r>
              </a:p>
            </p:txBody>
          </p:sp>
        </mc:Fallback>
      </mc:AlternateContent>
    </p:spTree>
    <p:extLst>
      <p:ext uri="{BB962C8B-B14F-4D97-AF65-F5344CB8AC3E}">
        <p14:creationId xmlns:p14="http://schemas.microsoft.com/office/powerpoint/2010/main" val="66120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3C56-C913-42C8-860E-2B0A7DE00E50}"/>
              </a:ext>
            </a:extLst>
          </p:cNvPr>
          <p:cNvSpPr>
            <a:spLocks noGrp="1"/>
          </p:cNvSpPr>
          <p:nvPr>
            <p:ph type="title"/>
          </p:nvPr>
        </p:nvSpPr>
        <p:spPr/>
        <p:txBody>
          <a:bodyPr/>
          <a:lstStyle/>
          <a:p>
            <a:r>
              <a:rPr lang="en-US" sz="3600" dirty="0"/>
              <a:t>Adversarial Examples by FGSM</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EEA6995-5747-40DE-885C-5D92E149A19F}"/>
                  </a:ext>
                </a:extLst>
              </p:cNvPr>
              <p:cNvSpPr>
                <a:spLocks noGrp="1"/>
              </p:cNvSpPr>
              <p:nvPr>
                <p:ph idx="1"/>
              </p:nvPr>
            </p:nvSpPr>
            <p:spPr>
              <a:xfrm>
                <a:off x="457200" y="1233487"/>
                <a:ext cx="8229600" cy="5105400"/>
              </a:xfrm>
            </p:spPr>
            <p:txBody>
              <a:bodyPr/>
              <a:lstStyle/>
              <a:p>
                <a:r>
                  <a:rPr lang="en-US" dirty="0"/>
                  <a:t>Two NNs for MNIST classification. </a:t>
                </a:r>
                <a14:m>
                  <m:oMath xmlns:m="http://schemas.openxmlformats.org/officeDocument/2006/math">
                    <m:sSub>
                      <m:sSubPr>
                        <m:ctrlPr>
                          <a:rPr lang="en-US" b="0" i="1" u="none" strike="noStrike" baseline="0" smtClean="0">
                            <a:solidFill>
                              <a:schemeClr val="tx1"/>
                            </a:solidFill>
                            <a:latin typeface="Cambria Math" panose="02040503050406030204" pitchFamily="18" charset="0"/>
                          </a:rPr>
                        </m:ctrlPr>
                      </m:sSubPr>
                      <m:e>
                        <m:r>
                          <a:rPr lang="en-US" b="0" i="1" u="none" strike="noStrike" baseline="0" smtClean="0">
                            <a:solidFill>
                              <a:schemeClr val="tx1"/>
                            </a:solidFill>
                            <a:latin typeface="Cambria Math" panose="02040503050406030204" pitchFamily="18" charset="0"/>
                          </a:rPr>
                          <m:t>𝑙</m:t>
                        </m:r>
                      </m:e>
                      <m:sub>
                        <m:r>
                          <a:rPr lang="en-US" b="0" i="1" u="none" strike="noStrike" baseline="0" smtClean="0">
                            <a:solidFill>
                              <a:schemeClr val="tx1"/>
                            </a:solidFill>
                            <a:latin typeface="Cambria Math" panose="02040503050406030204" pitchFamily="18" charset="0"/>
                          </a:rPr>
                          <m:t>∞</m:t>
                        </m:r>
                      </m:sub>
                    </m:sSub>
                  </m:oMath>
                </a14:m>
                <a:r>
                  <a:rPr lang="en-US" b="0" i="0" u="none" strike="noStrike" baseline="0" dirty="0">
                    <a:solidFill>
                      <a:schemeClr val="tx1"/>
                    </a:solidFill>
                    <a:latin typeface="CambriaMath"/>
                  </a:rPr>
                  <a:t> norm bound </a:t>
                </a:r>
                <a14:m>
                  <m:oMath xmlns:m="http://schemas.openxmlformats.org/officeDocument/2006/math">
                    <m:sSub>
                      <m:sSubPr>
                        <m:ctrlPr>
                          <a:rPr lang="en-US" b="0" i="1" smtClean="0">
                            <a:latin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𝛿</m:t>
                            </m:r>
                          </m:e>
                        </m:d>
                      </m:e>
                      <m:sub>
                        <m:r>
                          <a:rPr lang="en-US" b="0" i="1" smtClean="0">
                            <a:latin typeface="Cambria Math" panose="02040503050406030204" pitchFamily="18" charset="0"/>
                          </a:rPr>
                          <m:t>∞</m:t>
                        </m:r>
                      </m:sub>
                    </m:sSub>
                    <m:r>
                      <a:rPr lang="en-US" b="0" i="1" smtClean="0">
                        <a:latin typeface="Cambria Math" panose="02040503050406030204" pitchFamily="18" charset="0"/>
                      </a:rPr>
                      <m:t>≤</m:t>
                    </m:r>
                    <m:r>
                      <a:rPr lang="en-US" b="0" i="1" smtClean="0">
                        <a:latin typeface="Cambria Math" panose="02040503050406030204" pitchFamily="18" charset="0"/>
                      </a:rPr>
                      <m:t>𝜖</m:t>
                    </m:r>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1</m:t>
                    </m:r>
                  </m:oMath>
                </a14:m>
                <a:r>
                  <a:rPr lang="en-US" b="0" i="0" u="none" strike="noStrike" baseline="0" dirty="0">
                    <a:solidFill>
                      <a:schemeClr val="tx1"/>
                    </a:solidFill>
                    <a:latin typeface="CambriaMath"/>
                  </a:rPr>
                  <a:t> </a:t>
                </a:r>
                <a:endParaRPr lang="en-SE" dirty="0"/>
              </a:p>
            </p:txBody>
          </p:sp>
        </mc:Choice>
        <mc:Fallback xmlns="">
          <p:sp>
            <p:nvSpPr>
              <p:cNvPr id="3" name="Content Placeholder 2">
                <a:extLst>
                  <a:ext uri="{FF2B5EF4-FFF2-40B4-BE49-F238E27FC236}">
                    <a16:creationId xmlns:a16="http://schemas.microsoft.com/office/drawing/2014/main" id="{8EEA6995-5747-40DE-885C-5D92E149A19F}"/>
                  </a:ext>
                </a:extLst>
              </p:cNvPr>
              <p:cNvSpPr>
                <a:spLocks noGrp="1" noRot="1" noChangeAspect="1" noMove="1" noResize="1" noEditPoints="1" noAdjustHandles="1" noChangeArrowheads="1" noChangeShapeType="1" noTextEdit="1"/>
              </p:cNvSpPr>
              <p:nvPr>
                <p:ph idx="1"/>
              </p:nvPr>
            </p:nvSpPr>
            <p:spPr>
              <a:xfrm>
                <a:off x="457200" y="1233487"/>
                <a:ext cx="8229600" cy="5105400"/>
              </a:xfrm>
              <a:blipFill>
                <a:blip r:embed="rId3"/>
                <a:stretch>
                  <a:fillRect l="-1704" t="-1790" r="-266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7956FD1B-281C-4780-A429-00A6F014F5DB}"/>
              </a:ext>
            </a:extLst>
          </p:cNvPr>
          <p:cNvSpPr>
            <a:spLocks noGrp="1"/>
          </p:cNvSpPr>
          <p:nvPr>
            <p:ph type="sldNum" sz="quarter" idx="12"/>
          </p:nvPr>
        </p:nvSpPr>
        <p:spPr/>
        <p:txBody>
          <a:bodyPr/>
          <a:lstStyle/>
          <a:p>
            <a:pPr>
              <a:defRPr/>
            </a:pPr>
            <a:fld id="{F57F456A-00AF-44E6-8D70-638C0D0130FF}" type="slidenum">
              <a:rPr lang="en-US" altLang="zh-CN" smtClean="0"/>
              <a:pPr>
                <a:defRPr/>
              </a:pPr>
              <a:t>24</a:t>
            </a:fld>
            <a:endParaRPr lang="en-US" altLang="zh-CN"/>
          </a:p>
        </p:txBody>
      </p:sp>
      <p:pic>
        <p:nvPicPr>
          <p:cNvPr id="6" name="Picture 5">
            <a:extLst>
              <a:ext uri="{FF2B5EF4-FFF2-40B4-BE49-F238E27FC236}">
                <a16:creationId xmlns:a16="http://schemas.microsoft.com/office/drawing/2014/main" id="{B260AF4D-8C4B-4D5C-8650-E2075037BA4A}"/>
              </a:ext>
            </a:extLst>
          </p:cNvPr>
          <p:cNvPicPr>
            <a:picLocks noChangeAspect="1"/>
          </p:cNvPicPr>
          <p:nvPr/>
        </p:nvPicPr>
        <p:blipFill>
          <a:blip r:embed="rId4"/>
          <a:stretch>
            <a:fillRect/>
          </a:stretch>
        </p:blipFill>
        <p:spPr>
          <a:xfrm>
            <a:off x="737828" y="2283579"/>
            <a:ext cx="7668344" cy="1893650"/>
          </a:xfrm>
          <a:prstGeom prst="rect">
            <a:avLst/>
          </a:prstGeom>
        </p:spPr>
      </p:pic>
      <p:pic>
        <p:nvPicPr>
          <p:cNvPr id="8" name="Picture 7">
            <a:extLst>
              <a:ext uri="{FF2B5EF4-FFF2-40B4-BE49-F238E27FC236}">
                <a16:creationId xmlns:a16="http://schemas.microsoft.com/office/drawing/2014/main" id="{2CC432D2-932B-459E-8D82-C7A9200A4269}"/>
              </a:ext>
            </a:extLst>
          </p:cNvPr>
          <p:cNvPicPr>
            <a:picLocks noChangeAspect="1"/>
          </p:cNvPicPr>
          <p:nvPr/>
        </p:nvPicPr>
        <p:blipFill>
          <a:blip r:embed="rId5"/>
          <a:stretch>
            <a:fillRect/>
          </a:stretch>
        </p:blipFill>
        <p:spPr>
          <a:xfrm>
            <a:off x="1943708" y="4070811"/>
            <a:ext cx="5256584" cy="2512551"/>
          </a:xfrm>
          <a:prstGeom prst="rect">
            <a:avLst/>
          </a:prstGeom>
        </p:spPr>
      </p:pic>
    </p:spTree>
    <p:extLst>
      <p:ext uri="{BB962C8B-B14F-4D97-AF65-F5344CB8AC3E}">
        <p14:creationId xmlns:p14="http://schemas.microsoft.com/office/powerpoint/2010/main" val="3544490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55897-6304-476D-B4B4-CEF8C1A8E521}"/>
              </a:ext>
            </a:extLst>
          </p:cNvPr>
          <p:cNvSpPr>
            <a:spLocks noGrp="1"/>
          </p:cNvSpPr>
          <p:nvPr>
            <p:ph type="title"/>
          </p:nvPr>
        </p:nvSpPr>
        <p:spPr/>
        <p:txBody>
          <a:bodyPr/>
          <a:lstStyle/>
          <a:p>
            <a:r>
              <a:rPr lang="en-US" dirty="0"/>
              <a:t>Comments on FGSM</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4832B6C-0E53-4706-9473-E2428B471B9C}"/>
                  </a:ext>
                </a:extLst>
              </p:cNvPr>
              <p:cNvSpPr>
                <a:spLocks noGrp="1"/>
              </p:cNvSpPr>
              <p:nvPr>
                <p:ph idx="1"/>
              </p:nvPr>
            </p:nvSpPr>
            <p:spPr>
              <a:xfrm>
                <a:off x="457200" y="1295400"/>
                <a:ext cx="8229600" cy="2637656"/>
              </a:xfrm>
            </p:spPr>
            <p:txBody>
              <a:bodyPr>
                <a:normAutofit fontScale="85000" lnSpcReduction="10000"/>
              </a:bodyPr>
              <a:lstStyle/>
              <a:p>
                <a:r>
                  <a:rPr lang="en-US" dirty="0"/>
                  <a:t>FGSM is an attack designed for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m:t>
                        </m:r>
                      </m:sub>
                    </m:sSub>
                  </m:oMath>
                </a14:m>
                <a:r>
                  <a:rPr lang="en-US" dirty="0"/>
                  <a:t> norm bound by taking a single PGD (Projected Gradient Descent) step within </a:t>
                </a:r>
                <a14:m>
                  <m:oMath xmlns:m="http://schemas.openxmlformats.org/officeDocument/2006/math">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b="0" i="1" smtClean="0">
                                <a:latin typeface="Cambria Math" panose="02040503050406030204" pitchFamily="18" charset="0"/>
                              </a:rPr>
                              <m:t>𝛿</m:t>
                            </m:r>
                          </m:e>
                        </m:d>
                      </m:e>
                      <m:sub>
                        <m:r>
                          <a:rPr lang="en-US" i="1">
                            <a:latin typeface="Cambria Math" panose="02040503050406030204" pitchFamily="18" charset="0"/>
                          </a:rPr>
                          <m:t>∞</m:t>
                        </m:r>
                      </m:sub>
                    </m:sSub>
                    <m:r>
                      <a:rPr lang="en-US" i="1">
                        <a:latin typeface="Cambria Math" panose="02040503050406030204" pitchFamily="18" charset="0"/>
                      </a:rPr>
                      <m:t>≤</m:t>
                    </m:r>
                    <m:r>
                      <a:rPr lang="en-US" i="1">
                        <a:latin typeface="Cambria Math" panose="02040503050406030204" pitchFamily="18" charset="0"/>
                      </a:rPr>
                      <m:t>𝜖</m:t>
                    </m:r>
                  </m:oMath>
                </a14:m>
                <a:r>
                  <a:rPr lang="en-US" dirty="0"/>
                  <a:t>, not for other norm bounds</a:t>
                </a:r>
              </a:p>
              <a:p>
                <a:r>
                  <a:rPr lang="en-US" dirty="0"/>
                  <a:t>FGSM is the optimal attack against a linear binary classifier under the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m:t>
                        </m:r>
                      </m:sub>
                    </m:sSub>
                  </m:oMath>
                </a14:m>
                <a:r>
                  <a:rPr lang="en-US" dirty="0"/>
                  <a:t> norm bound (details omitted)</a:t>
                </a:r>
                <a:endParaRPr lang="en-SE" dirty="0"/>
              </a:p>
            </p:txBody>
          </p:sp>
        </mc:Choice>
        <mc:Fallback xmlns="">
          <p:sp>
            <p:nvSpPr>
              <p:cNvPr id="3" name="Content Placeholder 2">
                <a:extLst>
                  <a:ext uri="{FF2B5EF4-FFF2-40B4-BE49-F238E27FC236}">
                    <a16:creationId xmlns:a16="http://schemas.microsoft.com/office/drawing/2014/main" id="{84832B6C-0E53-4706-9473-E2428B471B9C}"/>
                  </a:ext>
                </a:extLst>
              </p:cNvPr>
              <p:cNvSpPr>
                <a:spLocks noGrp="1" noRot="1" noChangeAspect="1" noMove="1" noResize="1" noEditPoints="1" noAdjustHandles="1" noChangeArrowheads="1" noChangeShapeType="1" noTextEdit="1"/>
              </p:cNvSpPr>
              <p:nvPr>
                <p:ph idx="1"/>
              </p:nvPr>
            </p:nvSpPr>
            <p:spPr>
              <a:xfrm>
                <a:off x="457200" y="1295400"/>
                <a:ext cx="8229600" cy="2637656"/>
              </a:xfrm>
              <a:blipFill>
                <a:blip r:embed="rId2"/>
                <a:stretch>
                  <a:fillRect l="-1259" t="-3704" r="-163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38A5FABD-CBD4-432A-A8AC-6D51F84B3D6A}"/>
              </a:ext>
            </a:extLst>
          </p:cNvPr>
          <p:cNvSpPr>
            <a:spLocks noGrp="1"/>
          </p:cNvSpPr>
          <p:nvPr>
            <p:ph type="sldNum" sz="quarter" idx="12"/>
          </p:nvPr>
        </p:nvSpPr>
        <p:spPr/>
        <p:txBody>
          <a:bodyPr/>
          <a:lstStyle/>
          <a:p>
            <a:pPr>
              <a:defRPr/>
            </a:pPr>
            <a:fld id="{F57F456A-00AF-44E6-8D70-638C0D0130FF}" type="slidenum">
              <a:rPr lang="en-US" altLang="zh-CN" smtClean="0"/>
              <a:pPr>
                <a:defRPr/>
              </a:pPr>
              <a:t>25</a:t>
            </a:fld>
            <a:endParaRPr lang="en-US" altLang="zh-CN"/>
          </a:p>
        </p:txBody>
      </p:sp>
      <p:pic>
        <p:nvPicPr>
          <p:cNvPr id="6" name="Picture 5">
            <a:extLst>
              <a:ext uri="{FF2B5EF4-FFF2-40B4-BE49-F238E27FC236}">
                <a16:creationId xmlns:a16="http://schemas.microsoft.com/office/drawing/2014/main" id="{11C1B9D3-2388-4D88-A733-14DE89E86F8F}"/>
              </a:ext>
            </a:extLst>
          </p:cNvPr>
          <p:cNvPicPr>
            <a:picLocks noChangeAspect="1"/>
          </p:cNvPicPr>
          <p:nvPr/>
        </p:nvPicPr>
        <p:blipFill>
          <a:blip r:embed="rId3"/>
          <a:stretch>
            <a:fillRect/>
          </a:stretch>
        </p:blipFill>
        <p:spPr>
          <a:xfrm>
            <a:off x="3140010" y="3611967"/>
            <a:ext cx="2863980" cy="3162543"/>
          </a:xfrm>
          <a:prstGeom prst="rect">
            <a:avLst/>
          </a:prstGeom>
        </p:spPr>
      </p:pic>
    </p:spTree>
    <p:extLst>
      <p:ext uri="{BB962C8B-B14F-4D97-AF65-F5344CB8AC3E}">
        <p14:creationId xmlns:p14="http://schemas.microsoft.com/office/powerpoint/2010/main" val="3083474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86C48-082E-4FC6-8B28-753B8E2CFD30}"/>
              </a:ext>
            </a:extLst>
          </p:cNvPr>
          <p:cNvSpPr>
            <a:spLocks noGrp="1"/>
          </p:cNvSpPr>
          <p:nvPr>
            <p:ph type="title"/>
          </p:nvPr>
        </p:nvSpPr>
        <p:spPr/>
        <p:txBody>
          <a:bodyPr/>
          <a:lstStyle/>
          <a:p>
            <a:r>
              <a:rPr lang="en-US" dirty="0"/>
              <a:t>PGD w. Small Steps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84843FC-023A-43C9-B1C8-02706323C4FE}"/>
                  </a:ext>
                </a:extLst>
              </p:cNvPr>
              <p:cNvSpPr>
                <a:spLocks noGrp="1"/>
              </p:cNvSpPr>
              <p:nvPr>
                <p:ph idx="1"/>
              </p:nvPr>
            </p:nvSpPr>
            <p:spPr>
              <a:xfrm>
                <a:off x="457200" y="1143000"/>
                <a:ext cx="8363272" cy="3078088"/>
              </a:xfrm>
            </p:spPr>
            <p:txBody>
              <a:bodyPr>
                <a:normAutofit fontScale="55000" lnSpcReduction="20000"/>
              </a:bodyPr>
              <a:lstStyle/>
              <a:p>
                <a:r>
                  <a:rPr lang="en-US" dirty="0"/>
                  <a:t>Recall FGSM takes one large step with size </a:t>
                </a:r>
                <a14:m>
                  <m:oMath xmlns:m="http://schemas.openxmlformats.org/officeDocument/2006/math">
                    <m:r>
                      <a:rPr lang="en-US" i="1">
                        <a:latin typeface="Cambria Math" panose="02040503050406030204" pitchFamily="18" charset="0"/>
                      </a:rPr>
                      <m:t>𝛼</m:t>
                    </m:r>
                    <m:r>
                      <a:rPr lang="en-US" b="0" i="1" smtClean="0">
                        <a:latin typeface="Cambria Math" panose="02040503050406030204" pitchFamily="18" charset="0"/>
                      </a:rPr>
                      <m:t>=</m:t>
                    </m:r>
                    <m:r>
                      <a:rPr lang="en-US" i="1">
                        <a:latin typeface="Cambria Math" panose="02040503050406030204" pitchFamily="18" charset="0"/>
                      </a:rPr>
                      <m:t>𝜖</m:t>
                    </m:r>
                  </m:oMath>
                </a14:m>
                <a:r>
                  <a:rPr lang="en-US" dirty="0"/>
                  <a:t>: </a:t>
                </a:r>
                <a14:m>
                  <m:oMath xmlns:m="http://schemas.openxmlformats.org/officeDocument/2006/math">
                    <m:r>
                      <a:rPr lang="en-US" i="1" dirty="0">
                        <a:latin typeface="Cambria Math" panose="02040503050406030204" pitchFamily="18" charset="0"/>
                      </a:rPr>
                      <m:t>𝛿</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𝒫</m:t>
                        </m:r>
                      </m:e>
                      <m:sub>
                        <m:r>
                          <m:rPr>
                            <m:sty m:val="p"/>
                          </m:rPr>
                          <a:rPr lang="en-US" dirty="0">
                            <a:latin typeface="Cambria Math" panose="02040503050406030204" pitchFamily="18" charset="0"/>
                          </a:rPr>
                          <m:t>Δ</m:t>
                        </m:r>
                      </m:sub>
                    </m:sSub>
                    <m:d>
                      <m:dPr>
                        <m:ctrlPr>
                          <a:rPr lang="en-US" i="1" dirty="0">
                            <a:latin typeface="Cambria Math" panose="02040503050406030204" pitchFamily="18" charset="0"/>
                          </a:rPr>
                        </m:ctrlPr>
                      </m:dPr>
                      <m:e>
                        <m:r>
                          <a:rPr lang="en-US" i="1">
                            <a:latin typeface="Cambria Math" panose="02040503050406030204" pitchFamily="18" charset="0"/>
                          </a:rPr>
                          <m:t>0+</m:t>
                        </m:r>
                        <m:r>
                          <a:rPr lang="en-US" i="1">
                            <a:latin typeface="Cambria Math" panose="02040503050406030204" pitchFamily="18" charset="0"/>
                          </a:rPr>
                          <m:t>𝛼</m:t>
                        </m:r>
                        <m:sSub>
                          <m:sSubPr>
                            <m:ctrlPr>
                              <a:rPr lang="en-US" i="1">
                                <a:latin typeface="Cambria Math" panose="02040503050406030204" pitchFamily="18" charset="0"/>
                              </a:rPr>
                            </m:ctrlPr>
                          </m:sSubPr>
                          <m:e>
                            <m:r>
                              <m:rPr>
                                <m:sty m:val="p"/>
                              </m:rPr>
                              <a:rPr lang="en-US">
                                <a:latin typeface="Cambria Math" panose="02040503050406030204" pitchFamily="18" charset="0"/>
                              </a:rPr>
                              <m:t>∇</m:t>
                            </m:r>
                          </m:e>
                          <m:sub>
                            <m:r>
                              <a:rPr lang="en-US" i="1">
                                <a:latin typeface="Cambria Math" panose="02040503050406030204" pitchFamily="18" charset="0"/>
                              </a:rPr>
                              <m:t>𝛿</m:t>
                            </m:r>
                          </m:sub>
                        </m:sSub>
                        <m:r>
                          <m:rPr>
                            <m:sty m:val="p"/>
                          </m:rPr>
                          <a:rPr lang="en-US">
                            <a:latin typeface="Cambria Math" panose="02040503050406030204" pitchFamily="18" charset="0"/>
                          </a:rPr>
                          <m:t>Loss</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𝛿</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𝜃</m:t>
                            </m:r>
                          </m:e>
                        </m:d>
                      </m:e>
                    </m:d>
                    <m:r>
                      <a:rPr lang="en-US" i="1">
                        <a:latin typeface="Cambria Math" panose="02040503050406030204" pitchFamily="18" charset="0"/>
                      </a:rPr>
                      <m:t>=</m:t>
                    </m:r>
                    <m:r>
                      <a:rPr lang="en-US" i="1">
                        <a:latin typeface="Cambria Math" panose="02040503050406030204" pitchFamily="18" charset="0"/>
                      </a:rPr>
                      <m:t>𝜖</m:t>
                    </m:r>
                    <m:r>
                      <a:rPr lang="en-US" i="1">
                        <a:latin typeface="Cambria Math" panose="02040503050406030204" pitchFamily="18" charset="0"/>
                      </a:rPr>
                      <m:t>⋅</m:t>
                    </m:r>
                    <m:r>
                      <m:rPr>
                        <m:sty m:val="p"/>
                      </m:rPr>
                      <a:rPr lang="en-US">
                        <a:latin typeface="Cambria Math" panose="02040503050406030204" pitchFamily="18" charset="0"/>
                      </a:rPr>
                      <m:t>sign</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m:rPr>
                                <m:sty m:val="p"/>
                              </m:rPr>
                              <a:rPr lang="en-US">
                                <a:latin typeface="Cambria Math" panose="02040503050406030204" pitchFamily="18" charset="0"/>
                              </a:rPr>
                              <m:t>∇</m:t>
                            </m:r>
                          </m:e>
                          <m:sub>
                            <m:r>
                              <a:rPr lang="en-US" i="1">
                                <a:latin typeface="Cambria Math" panose="02040503050406030204" pitchFamily="18" charset="0"/>
                              </a:rPr>
                              <m:t>𝛿</m:t>
                            </m:r>
                          </m:sub>
                        </m:sSub>
                        <m:r>
                          <m:rPr>
                            <m:sty m:val="p"/>
                          </m:rPr>
                          <a:rPr lang="en-US">
                            <a:latin typeface="Cambria Math" panose="02040503050406030204" pitchFamily="18" charset="0"/>
                          </a:rPr>
                          <m:t>Loss</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𝛿</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𝜃</m:t>
                            </m:r>
                          </m:e>
                        </m:d>
                      </m:e>
                    </m:d>
                  </m:oMath>
                </a14:m>
                <a:endParaRPr lang="en-US" dirty="0"/>
              </a:p>
              <a:p>
                <a:r>
                  <a:rPr lang="en-US" dirty="0"/>
                  <a:t>PGD takes many small steps (each with size </a:t>
                </a:r>
                <a14:m>
                  <m:oMath xmlns:m="http://schemas.openxmlformats.org/officeDocument/2006/math">
                    <m:r>
                      <a:rPr lang="en-US" b="0" i="1" smtClean="0">
                        <a:latin typeface="Cambria Math" panose="02040503050406030204" pitchFamily="18" charset="0"/>
                      </a:rPr>
                      <m:t>𝛼</m:t>
                    </m:r>
                  </m:oMath>
                </a14:m>
                <a:r>
                  <a:rPr lang="en-US" dirty="0"/>
                  <a:t>) to iteratively update </a:t>
                </a:r>
                <a14:m>
                  <m:oMath xmlns:m="http://schemas.openxmlformats.org/officeDocument/2006/math">
                    <m:r>
                      <a:rPr lang="en-US" i="1" dirty="0" smtClean="0">
                        <a:latin typeface="Cambria Math" panose="02040503050406030204" pitchFamily="18" charset="0"/>
                      </a:rPr>
                      <m:t>𝛿</m:t>
                    </m:r>
                  </m:oMath>
                </a14:m>
                <a:r>
                  <a:rPr lang="en-US" dirty="0"/>
                  <a:t>:</a:t>
                </a:r>
              </a:p>
              <a:p>
                <a:pPr lvl="1"/>
                <a:r>
                  <a:rPr lang="en-US" dirty="0"/>
                  <a:t>Repeat:</a:t>
                </a:r>
                <a:r>
                  <a:rPr lang="en-US" dirty="0">
                    <a:latin typeface="CambriaMath"/>
                  </a:rPr>
                  <a:t> </a:t>
                </a:r>
                <a14:m>
                  <m:oMath xmlns:m="http://schemas.openxmlformats.org/officeDocument/2006/math">
                    <m:r>
                      <a:rPr lang="en-US" i="1">
                        <a:latin typeface="Cambria Math" panose="02040503050406030204" pitchFamily="18" charset="0"/>
                      </a:rPr>
                      <m:t>𝛿</m:t>
                    </m:r>
                    <m:r>
                      <a:rPr lang="en-US" i="1">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𝒫</m:t>
                        </m:r>
                      </m:e>
                      <m:sub>
                        <m:r>
                          <m:rPr>
                            <m:sty m:val="p"/>
                          </m:rPr>
                          <a:rPr lang="en-US" dirty="0">
                            <a:latin typeface="Cambria Math" panose="02040503050406030204" pitchFamily="18" charset="0"/>
                          </a:rPr>
                          <m:t>Δ</m:t>
                        </m:r>
                      </m:sub>
                    </m:sSub>
                    <m:d>
                      <m:dPr>
                        <m:ctrlPr>
                          <a:rPr lang="en-US" i="1" dirty="0">
                            <a:latin typeface="Cambria Math" panose="02040503050406030204" pitchFamily="18" charset="0"/>
                          </a:rPr>
                        </m:ctrlPr>
                      </m:dPr>
                      <m:e>
                        <m:r>
                          <a:rPr lang="en-US" i="1">
                            <a:latin typeface="Cambria Math" panose="02040503050406030204" pitchFamily="18" charset="0"/>
                          </a:rPr>
                          <m:t>𝛿</m:t>
                        </m:r>
                        <m:r>
                          <a:rPr lang="en-US" i="1">
                            <a:latin typeface="Cambria Math" panose="02040503050406030204" pitchFamily="18" charset="0"/>
                          </a:rPr>
                          <m:t>+</m:t>
                        </m:r>
                        <m:r>
                          <a:rPr lang="en-US" i="1">
                            <a:latin typeface="Cambria Math" panose="02040503050406030204" pitchFamily="18" charset="0"/>
                          </a:rPr>
                          <m:t>𝛼</m:t>
                        </m:r>
                        <m:r>
                          <a:rPr lang="en-US" i="1">
                            <a:latin typeface="Cambria Math" panose="02040503050406030204" pitchFamily="18" charset="0"/>
                          </a:rPr>
                          <m:t>⋅</m:t>
                        </m:r>
                        <m:r>
                          <m:rPr>
                            <m:sty m:val="p"/>
                          </m:rPr>
                          <a:rPr lang="en-US">
                            <a:latin typeface="Cambria Math" panose="02040503050406030204" pitchFamily="18" charset="0"/>
                          </a:rPr>
                          <m:t>sign</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m:rPr>
                                    <m:sty m:val="p"/>
                                  </m:rPr>
                                  <a:rPr lang="en-US">
                                    <a:latin typeface="Cambria Math" panose="02040503050406030204" pitchFamily="18" charset="0"/>
                                  </a:rPr>
                                  <m:t>∇</m:t>
                                </m:r>
                              </m:e>
                              <m:sub>
                                <m:r>
                                  <a:rPr lang="en-US" i="1">
                                    <a:latin typeface="Cambria Math" panose="02040503050406030204" pitchFamily="18" charset="0"/>
                                  </a:rPr>
                                  <m:t>𝛿</m:t>
                                </m:r>
                              </m:sub>
                            </m:sSub>
                            <m:r>
                              <m:rPr>
                                <m:sty m:val="p"/>
                              </m:rPr>
                              <a:rPr lang="en-US">
                                <a:latin typeface="Cambria Math" panose="02040503050406030204" pitchFamily="18" charset="0"/>
                              </a:rPr>
                              <m:t>Loss</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𝛿</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𝜃</m:t>
                                </m:r>
                              </m:e>
                            </m:d>
                          </m:e>
                        </m:d>
                      </m:e>
                    </m:d>
                  </m:oMath>
                </a14:m>
                <a:endParaRPr lang="en-US" dirty="0"/>
              </a:p>
              <a:p>
                <a:pPr lvl="1"/>
                <a:r>
                  <a:rPr lang="en-US" dirty="0"/>
                  <a:t>Rule-of-thumb: choose </a:t>
                </a:r>
                <a14:m>
                  <m:oMath xmlns:m="http://schemas.openxmlformats.org/officeDocument/2006/math">
                    <m:r>
                      <a:rPr lang="en-US" i="1" smtClean="0">
                        <a:latin typeface="Cambria Math" panose="02040503050406030204" pitchFamily="18" charset="0"/>
                      </a:rPr>
                      <m:t>𝛼</m:t>
                    </m:r>
                  </m:oMath>
                </a14:m>
                <a:r>
                  <a:rPr lang="en-US" dirty="0"/>
                  <a:t> to be a small fraction of </a:t>
                </a:r>
                <a14:m>
                  <m:oMath xmlns:m="http://schemas.openxmlformats.org/officeDocument/2006/math">
                    <m:r>
                      <a:rPr lang="en-US" b="0" i="1" smtClean="0">
                        <a:latin typeface="Cambria Math" panose="02040503050406030204" pitchFamily="18" charset="0"/>
                      </a:rPr>
                      <m:t>𝜖</m:t>
                    </m:r>
                  </m:oMath>
                </a14:m>
                <a:r>
                  <a:rPr lang="en-US" dirty="0"/>
                  <a:t>, and set the number of iterations to be a small multiple of </a:t>
                </a:r>
                <a14:m>
                  <m:oMath xmlns:m="http://schemas.openxmlformats.org/officeDocument/2006/math">
                    <m:r>
                      <a:rPr lang="en-US" i="1">
                        <a:latin typeface="Cambria Math" panose="02040503050406030204" pitchFamily="18" charset="0"/>
                      </a:rPr>
                      <m:t>𝜖</m:t>
                    </m:r>
                    <m:r>
                      <a:rPr lang="en-US" b="0" i="1" smtClean="0">
                        <a:latin typeface="Cambria Math" panose="02040503050406030204" pitchFamily="18" charset="0"/>
                      </a:rPr>
                      <m:t>/</m:t>
                    </m:r>
                    <m:r>
                      <a:rPr lang="en-US" b="0" i="1" smtClean="0">
                        <a:latin typeface="Cambria Math" panose="02040503050406030204" pitchFamily="18" charset="0"/>
                      </a:rPr>
                      <m:t>𝛼</m:t>
                    </m:r>
                  </m:oMath>
                </a14:m>
                <a:endParaRPr lang="en-US" dirty="0"/>
              </a:p>
              <a:p>
                <a:r>
                  <a:rPr lang="en-US" dirty="0"/>
                  <a:t>Fig shows a sequence of gradient steps, with the last step going outside of the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𝑙</m:t>
                        </m:r>
                      </m:e>
                      <m:sub>
                        <m:r>
                          <a:rPr lang="en-US" i="1">
                            <a:latin typeface="Cambria Math" panose="02040503050406030204" pitchFamily="18" charset="0"/>
                          </a:rPr>
                          <m:t>∞</m:t>
                        </m:r>
                      </m:sub>
                    </m:sSub>
                  </m:oMath>
                </a14:m>
                <a:r>
                  <a:rPr lang="en-US" dirty="0"/>
                  <a:t> ball </a:t>
                </a:r>
                <a14:m>
                  <m:oMath xmlns:m="http://schemas.openxmlformats.org/officeDocument/2006/math">
                    <m:r>
                      <m:rPr>
                        <m:sty m:val="p"/>
                      </m:rPr>
                      <a:rPr lang="en-US" dirty="0">
                        <a:latin typeface="Cambria Math" panose="02040503050406030204" pitchFamily="18" charset="0"/>
                      </a:rPr>
                      <m:t>Δ</m:t>
                    </m:r>
                  </m:oMath>
                </a14:m>
                <a:r>
                  <a:rPr lang="en-US" dirty="0"/>
                  <a:t>, but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𝒫</m:t>
                        </m:r>
                      </m:e>
                      <m:sub>
                        <m:r>
                          <m:rPr>
                            <m:sty m:val="p"/>
                          </m:rPr>
                          <a:rPr lang="en-US" dirty="0">
                            <a:latin typeface="Cambria Math" panose="02040503050406030204" pitchFamily="18" charset="0"/>
                          </a:rPr>
                          <m:t>Δ</m:t>
                        </m:r>
                      </m:sub>
                    </m:sSub>
                  </m:oMath>
                </a14:m>
                <a:r>
                  <a:rPr lang="en-US" dirty="0"/>
                  <a:t> brings it back into </a:t>
                </a:r>
                <a14:m>
                  <m:oMath xmlns:m="http://schemas.openxmlformats.org/officeDocument/2006/math">
                    <m:r>
                      <m:rPr>
                        <m:sty m:val="p"/>
                      </m:rPr>
                      <a:rPr lang="en-US" dirty="0">
                        <a:latin typeface="Cambria Math" panose="02040503050406030204" pitchFamily="18" charset="0"/>
                      </a:rPr>
                      <m:t>Δ</m:t>
                    </m:r>
                  </m:oMath>
                </a14:m>
                <a:r>
                  <a:rPr lang="en-US" dirty="0"/>
                  <a:t>. </a:t>
                </a:r>
              </a:p>
              <a:p>
                <a:pPr lvl="1"/>
                <a:r>
                  <a:rPr lang="en-US" dirty="0"/>
                  <a:t>Fig shows the final </a:t>
                </a:r>
                <a14:m>
                  <m:oMath xmlns:m="http://schemas.openxmlformats.org/officeDocument/2006/math">
                    <m:r>
                      <a:rPr lang="en-US" b="0" i="1" smtClean="0">
                        <a:latin typeface="Cambria Math" panose="02040503050406030204" pitchFamily="18" charset="0"/>
                      </a:rPr>
                      <m:t>𝛿</m:t>
                    </m:r>
                  </m:oMath>
                </a14:m>
                <a:r>
                  <a:rPr lang="en-US" dirty="0"/>
                  <a:t> to end up at a corner of the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m:t>
                        </m:r>
                      </m:sub>
                    </m:sSub>
                  </m:oMath>
                </a14:m>
                <a:r>
                  <a:rPr lang="en-US" dirty="0"/>
                  <a:t> ball, but it may not be true in general.</a:t>
                </a:r>
                <a:endParaRPr lang="en-SE" dirty="0"/>
              </a:p>
            </p:txBody>
          </p:sp>
        </mc:Choice>
        <mc:Fallback xmlns="">
          <p:sp>
            <p:nvSpPr>
              <p:cNvPr id="3" name="Content Placeholder 2">
                <a:extLst>
                  <a:ext uri="{FF2B5EF4-FFF2-40B4-BE49-F238E27FC236}">
                    <a16:creationId xmlns:a16="http://schemas.microsoft.com/office/drawing/2014/main" id="{584843FC-023A-43C9-B1C8-02706323C4FE}"/>
                  </a:ext>
                </a:extLst>
              </p:cNvPr>
              <p:cNvSpPr>
                <a:spLocks noGrp="1" noRot="1" noChangeAspect="1" noMove="1" noResize="1" noEditPoints="1" noAdjustHandles="1" noChangeArrowheads="1" noChangeShapeType="1" noTextEdit="1"/>
              </p:cNvSpPr>
              <p:nvPr>
                <p:ph idx="1"/>
              </p:nvPr>
            </p:nvSpPr>
            <p:spPr>
              <a:xfrm>
                <a:off x="457200" y="1143000"/>
                <a:ext cx="8363272" cy="3078088"/>
              </a:xfrm>
              <a:blipFill>
                <a:blip r:embed="rId3"/>
                <a:stretch>
                  <a:fillRect l="-437" t="-2222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C559656D-4C6E-4753-8C95-208871854870}"/>
              </a:ext>
            </a:extLst>
          </p:cNvPr>
          <p:cNvSpPr>
            <a:spLocks noGrp="1"/>
          </p:cNvSpPr>
          <p:nvPr>
            <p:ph type="sldNum" sz="quarter" idx="12"/>
          </p:nvPr>
        </p:nvSpPr>
        <p:spPr/>
        <p:txBody>
          <a:bodyPr/>
          <a:lstStyle/>
          <a:p>
            <a:pPr>
              <a:defRPr/>
            </a:pPr>
            <a:fld id="{F57F456A-00AF-44E6-8D70-638C0D0130FF}" type="slidenum">
              <a:rPr lang="en-US" altLang="zh-CN" smtClean="0"/>
              <a:pPr>
                <a:defRPr/>
              </a:pPr>
              <a:t>26</a:t>
            </a:fld>
            <a:endParaRPr lang="en-US" altLang="zh-CN"/>
          </a:p>
        </p:txBody>
      </p:sp>
      <p:pic>
        <p:nvPicPr>
          <p:cNvPr id="13" name="Picture 12">
            <a:extLst>
              <a:ext uri="{FF2B5EF4-FFF2-40B4-BE49-F238E27FC236}">
                <a16:creationId xmlns:a16="http://schemas.microsoft.com/office/drawing/2014/main" id="{7312ABC8-5FB9-4294-84ED-8A3443B7D634}"/>
              </a:ext>
            </a:extLst>
          </p:cNvPr>
          <p:cNvPicPr>
            <a:picLocks noChangeAspect="1"/>
          </p:cNvPicPr>
          <p:nvPr/>
        </p:nvPicPr>
        <p:blipFill>
          <a:blip r:embed="rId4"/>
          <a:stretch>
            <a:fillRect/>
          </a:stretch>
        </p:blipFill>
        <p:spPr>
          <a:xfrm>
            <a:off x="3106063" y="3865182"/>
            <a:ext cx="2931873" cy="2787090"/>
          </a:xfrm>
          <a:prstGeom prst="rect">
            <a:avLst/>
          </a:prstGeom>
        </p:spPr>
      </p:pic>
    </p:spTree>
    <p:extLst>
      <p:ext uri="{BB962C8B-B14F-4D97-AF65-F5344CB8AC3E}">
        <p14:creationId xmlns:p14="http://schemas.microsoft.com/office/powerpoint/2010/main" val="2050696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7C0A-FDF1-4CD5-B779-A793DADAE51E}"/>
              </a:ext>
            </a:extLst>
          </p:cNvPr>
          <p:cNvSpPr>
            <a:spLocks noGrp="1"/>
          </p:cNvSpPr>
          <p:nvPr>
            <p:ph type="title"/>
          </p:nvPr>
        </p:nvSpPr>
        <p:spPr/>
        <p:txBody>
          <a:bodyPr/>
          <a:lstStyle/>
          <a:p>
            <a:r>
              <a:rPr lang="en-US" dirty="0"/>
              <a:t>Illustration of PGD</a:t>
            </a:r>
            <a:endParaRPr lang="en-SE" dirty="0"/>
          </a:p>
        </p:txBody>
      </p:sp>
      <p:sp>
        <p:nvSpPr>
          <p:cNvPr id="3" name="Content Placeholder 2">
            <a:extLst>
              <a:ext uri="{FF2B5EF4-FFF2-40B4-BE49-F238E27FC236}">
                <a16:creationId xmlns:a16="http://schemas.microsoft.com/office/drawing/2014/main" id="{010BF071-1D48-4129-8846-D479112F02DE}"/>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9CABD613-362B-4D2B-8E47-8871F21EDB04}"/>
              </a:ext>
            </a:extLst>
          </p:cNvPr>
          <p:cNvSpPr>
            <a:spLocks noGrp="1"/>
          </p:cNvSpPr>
          <p:nvPr>
            <p:ph type="sldNum" sz="quarter" idx="12"/>
          </p:nvPr>
        </p:nvSpPr>
        <p:spPr/>
        <p:txBody>
          <a:bodyPr/>
          <a:lstStyle/>
          <a:p>
            <a:pPr>
              <a:defRPr/>
            </a:pPr>
            <a:fld id="{F57F456A-00AF-44E6-8D70-638C0D0130FF}" type="slidenum">
              <a:rPr lang="en-US" altLang="zh-CN" smtClean="0"/>
              <a:pPr>
                <a:defRPr/>
              </a:pPr>
              <a:t>27</a:t>
            </a:fld>
            <a:endParaRPr lang="en-US" altLang="zh-CN"/>
          </a:p>
        </p:txBody>
      </p:sp>
      <p:pic>
        <p:nvPicPr>
          <p:cNvPr id="6" name="Picture 5">
            <a:extLst>
              <a:ext uri="{FF2B5EF4-FFF2-40B4-BE49-F238E27FC236}">
                <a16:creationId xmlns:a16="http://schemas.microsoft.com/office/drawing/2014/main" id="{4787E6F3-5569-4E15-B4C3-75AD480BAE0D}"/>
              </a:ext>
            </a:extLst>
          </p:cNvPr>
          <p:cNvPicPr>
            <a:picLocks noChangeAspect="1"/>
          </p:cNvPicPr>
          <p:nvPr/>
        </p:nvPicPr>
        <p:blipFill>
          <a:blip r:embed="rId2"/>
          <a:stretch>
            <a:fillRect/>
          </a:stretch>
        </p:blipFill>
        <p:spPr>
          <a:xfrm>
            <a:off x="148261" y="1484784"/>
            <a:ext cx="8847478" cy="4248472"/>
          </a:xfrm>
          <a:prstGeom prst="rect">
            <a:avLst/>
          </a:prstGeom>
        </p:spPr>
      </p:pic>
    </p:spTree>
    <p:extLst>
      <p:ext uri="{BB962C8B-B14F-4D97-AF65-F5344CB8AC3E}">
        <p14:creationId xmlns:p14="http://schemas.microsoft.com/office/powerpoint/2010/main" val="677350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63FC6-1071-405D-80EF-80ADA7262320}"/>
              </a:ext>
            </a:extLst>
          </p:cNvPr>
          <p:cNvSpPr>
            <a:spLocks noGrp="1"/>
          </p:cNvSpPr>
          <p:nvPr>
            <p:ph type="title"/>
          </p:nvPr>
        </p:nvSpPr>
        <p:spPr>
          <a:xfrm>
            <a:off x="251520" y="274638"/>
            <a:ext cx="8435279" cy="868362"/>
          </a:xfrm>
        </p:spPr>
        <p:txBody>
          <a:bodyPr/>
          <a:lstStyle/>
          <a:p>
            <a:r>
              <a:rPr lang="en-US" sz="3600" dirty="0"/>
              <a:t>Recall: Cross-Entropy Loss for Multi-Class Classification</a:t>
            </a:r>
            <a:endParaRPr lang="en-SE" sz="3600"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368C4A6-5081-4F6A-B2A8-F209F9AD5C2A}"/>
                  </a:ext>
                </a:extLst>
              </p:cNvPr>
              <p:cNvSpPr>
                <a:spLocks noGrp="1"/>
              </p:cNvSpPr>
              <p:nvPr>
                <p:ph idx="1"/>
              </p:nvPr>
            </p:nvSpPr>
            <p:spPr>
              <a:xfrm>
                <a:off x="457200" y="1295400"/>
                <a:ext cx="8229600" cy="5479110"/>
              </a:xfrm>
            </p:spPr>
            <p:txBody>
              <a:bodyPr>
                <a:normAutofit fontScale="77500" lnSpcReduction="20000"/>
              </a:bodyPr>
              <a:lstStyle/>
              <a:p>
                <a:r>
                  <a:rPr lang="en-US" b="0" dirty="0"/>
                  <a:t>The SoftMax operator </a:t>
                </a:r>
                <a14:m>
                  <m:oMath xmlns:m="http://schemas.openxmlformats.org/officeDocument/2006/math">
                    <m:r>
                      <a:rPr lang="en-US" b="0" i="1" smtClean="0">
                        <a:latin typeface="Cambria Math" panose="02040503050406030204" pitchFamily="18" charset="0"/>
                      </a:rPr>
                      <m:t>𝜎</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ℝ</m:t>
                        </m:r>
                      </m:e>
                      <m:sup>
                        <m:r>
                          <a:rPr lang="en-US" i="1">
                            <a:latin typeface="Cambria Math" panose="02040503050406030204" pitchFamily="18" charset="0"/>
                          </a:rPr>
                          <m:t>𝑘</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ℝ</m:t>
                        </m:r>
                      </m:e>
                      <m:sup>
                        <m:r>
                          <a:rPr lang="en-US" i="1">
                            <a:latin typeface="Cambria Math" panose="02040503050406030204" pitchFamily="18" charset="0"/>
                          </a:rPr>
                          <m:t>𝑘</m:t>
                        </m:r>
                      </m:sup>
                    </m:sSup>
                  </m:oMath>
                </a14:m>
                <a:r>
                  <a:rPr lang="en-US" b="0" dirty="0"/>
                  <a:t>computes a vector of predicted probabilities </a:t>
                </a:r>
                <a14:m>
                  <m:oMath xmlns:m="http://schemas.openxmlformats.org/officeDocument/2006/math">
                    <m:r>
                      <a:rPr lang="en-US" b="0" i="1" smtClean="0">
                        <a:latin typeface="Cambria Math" panose="02040503050406030204" pitchFamily="18" charset="0"/>
                      </a:rPr>
                      <m:t>𝜎</m:t>
                    </m:r>
                    <m:r>
                      <a:rPr lang="en-US" b="0" i="1" smtClean="0">
                        <a:latin typeface="Cambria Math" panose="02040503050406030204" pitchFamily="18" charset="0"/>
                      </a:rPr>
                      <m:t>(</m:t>
                    </m:r>
                    <m:r>
                      <a:rPr lang="en-US" i="1">
                        <a:latin typeface="Cambria Math" panose="02040503050406030204" pitchFamily="18" charset="0"/>
                      </a:rPr>
                      <m:t>𝑧</m:t>
                    </m:r>
                    <m:r>
                      <a:rPr lang="en-US" b="0" i="1" smtClean="0">
                        <a:latin typeface="Cambria Math" panose="02040503050406030204" pitchFamily="18" charset="0"/>
                      </a:rPr>
                      <m:t>)</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ℝ</m:t>
                        </m:r>
                      </m:e>
                      <m:sup>
                        <m:r>
                          <a:rPr lang="en-US" i="1">
                            <a:latin typeface="Cambria Math" panose="02040503050406030204" pitchFamily="18" charset="0"/>
                          </a:rPr>
                          <m:t>𝑘</m:t>
                        </m:r>
                      </m:sup>
                    </m:sSup>
                  </m:oMath>
                </a14:m>
                <a:r>
                  <a:rPr lang="en-US" b="0" dirty="0"/>
                  <a:t> from a vector of logits </a:t>
                </a:r>
                <a14:m>
                  <m:oMath xmlns:m="http://schemas.openxmlformats.org/officeDocument/2006/math">
                    <m:r>
                      <a:rPr lang="en-US" b="0" i="1" smtClean="0">
                        <a:latin typeface="Cambria Math" panose="02040503050406030204" pitchFamily="18" charset="0"/>
                      </a:rPr>
                      <m:t>𝑧</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ℝ</m:t>
                        </m:r>
                      </m:e>
                      <m:sup>
                        <m:r>
                          <a:rPr lang="en-US" b="0" i="1" smtClean="0">
                            <a:latin typeface="Cambria Math" panose="02040503050406030204" pitchFamily="18" charset="0"/>
                          </a:rPr>
                          <m:t>𝑘</m:t>
                        </m:r>
                      </m:sup>
                    </m:sSup>
                  </m:oMath>
                </a14:m>
                <a:r>
                  <a:rPr lang="en-US" b="0" dirty="0"/>
                  <a:t> in the last hidden layer (the penultimate layer), </a:t>
                </a:r>
                <a:r>
                  <a:rPr lang="en-US" dirty="0"/>
                  <a:t>where </a:t>
                </a:r>
                <a14:m>
                  <m:oMath xmlns:m="http://schemas.openxmlformats.org/officeDocument/2006/math">
                    <m:r>
                      <a:rPr lang="en-US" i="1" dirty="0" smtClean="0">
                        <a:latin typeface="Cambria Math" panose="02040503050406030204" pitchFamily="18" charset="0"/>
                      </a:rPr>
                      <m:t>𝑘</m:t>
                    </m:r>
                  </m:oMath>
                </a14:m>
                <a:r>
                  <a:rPr lang="en-US" dirty="0"/>
                  <a:t> is the number of classes:</a:t>
                </a:r>
                <a:endParaRPr lang="en-US" b="0" dirty="0"/>
              </a:p>
              <a:p>
                <a:pPr lvl="1"/>
                <a14:m>
                  <m:oMath xmlns:m="http://schemas.openxmlformats.org/officeDocument/2006/math">
                    <m:r>
                      <a:rPr lang="en-US" b="0" i="1" smtClean="0">
                        <a:latin typeface="Cambria Math" panose="02040503050406030204" pitchFamily="18" charset="0"/>
                      </a:rPr>
                      <m:t>𝜎</m:t>
                    </m:r>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exp</m:t>
                            </m:r>
                          </m:fName>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e>
                            </m:d>
                          </m:e>
                        </m:func>
                      </m:num>
                      <m:den>
                        <m:nary>
                          <m:naryPr>
                            <m:chr m:val="∑"/>
                            <m:limLoc m:val="subSup"/>
                            <m:ctrlPr>
                              <a:rPr lang="en-US" b="0" i="1" smtClean="0">
                                <a:latin typeface="Cambria Math" panose="02040503050406030204" pitchFamily="18" charset="0"/>
                              </a:rPr>
                            </m:ctrlPr>
                          </m:naryPr>
                          <m:sub>
                            <m:r>
                              <m:rPr>
                                <m:brk m:alnAt="25"/>
                              </m:rPr>
                              <a:rPr lang="en-US" b="0" i="1" smtClean="0">
                                <a:latin typeface="Cambria Math" panose="02040503050406030204" pitchFamily="18" charset="0"/>
                              </a:rPr>
                              <m:t>𝑗</m:t>
                            </m:r>
                            <m:r>
                              <a:rPr lang="en-US" b="0" i="1" smtClean="0">
                                <a:latin typeface="Cambria Math" panose="02040503050406030204" pitchFamily="18" charset="0"/>
                              </a:rPr>
                              <m:t>=1</m:t>
                            </m:r>
                          </m:sub>
                          <m:sup>
                            <m:r>
                              <a:rPr lang="en-US" b="0" i="1" smtClean="0">
                                <a:latin typeface="Cambria Math" panose="02040503050406030204" pitchFamily="18" charset="0"/>
                              </a:rPr>
                              <m:t>𝑘</m:t>
                            </m:r>
                          </m:sup>
                          <m:e>
                            <m:func>
                              <m:funcPr>
                                <m:ctrlPr>
                                  <a:rPr lang="en-US" i="1" smtClean="0">
                                    <a:latin typeface="Cambria Math" panose="02040503050406030204" pitchFamily="18" charset="0"/>
                                  </a:rPr>
                                </m:ctrlPr>
                              </m:funcPr>
                              <m:fName>
                                <m:r>
                                  <m:rPr>
                                    <m:sty m:val="p"/>
                                  </m:rPr>
                                  <a:rPr lang="en-US">
                                    <a:latin typeface="Cambria Math" panose="02040503050406030204" pitchFamily="18" charset="0"/>
                                  </a:rPr>
                                  <m:t>exp</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𝑗</m:t>
                                        </m:r>
                                      </m:sub>
                                    </m:sSub>
                                  </m:e>
                                </m:d>
                              </m:e>
                            </m:func>
                          </m:e>
                        </m:nary>
                      </m:den>
                    </m:f>
                  </m:oMath>
                </a14:m>
                <a:endParaRPr lang="en-US" dirty="0"/>
              </a:p>
              <a:p>
                <a:r>
                  <a:rPr lang="en-US" dirty="0"/>
                  <a:t>The loss function is defined as the negative log likelihood of the predicted probability corresponding to the correct label </a:t>
                </a:r>
                <a14:m>
                  <m:oMath xmlns:m="http://schemas.openxmlformats.org/officeDocument/2006/math">
                    <m:r>
                      <a:rPr lang="en-US" i="1">
                        <a:latin typeface="Cambria Math" panose="02040503050406030204" pitchFamily="18" charset="0"/>
                      </a:rPr>
                      <m:t>𝑦</m:t>
                    </m:r>
                  </m:oMath>
                </a14:m>
                <a:r>
                  <a:rPr lang="en-US" dirty="0"/>
                  <a:t>:</a:t>
                </a:r>
              </a:p>
              <a:p>
                <a:pPr lvl="1"/>
                <a14:m>
                  <m:oMath xmlns:m="http://schemas.openxmlformats.org/officeDocument/2006/math">
                    <m:r>
                      <m:rPr>
                        <m:sty m:val="p"/>
                      </m:rPr>
                      <a:rPr lang="en-US">
                        <a:latin typeface="Cambria Math" panose="02040503050406030204" pitchFamily="18" charset="0"/>
                      </a:rPr>
                      <m:t>Loss</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𝜃</m:t>
                        </m:r>
                      </m:e>
                    </m:d>
                    <m:r>
                      <a:rPr lang="en-US" b="0" i="0" smtClean="0">
                        <a:latin typeface="Cambria Math" panose="02040503050406030204" pitchFamily="18" charset="0"/>
                      </a:rPr>
                      <m:t>=</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𝜎</m:t>
                        </m:r>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d>
                          </m:e>
                          <m:sub>
                            <m:r>
                              <a:rPr lang="en-US" b="0" i="1" smtClean="0">
                                <a:latin typeface="Cambria Math" panose="02040503050406030204" pitchFamily="18" charset="0"/>
                              </a:rPr>
                              <m:t>𝑦</m:t>
                            </m:r>
                          </m:sub>
                        </m:sSub>
                        <m:r>
                          <a:rPr lang="en-US" b="0" i="1" smtClean="0">
                            <a:latin typeface="Cambria Math" panose="02040503050406030204" pitchFamily="18" charset="0"/>
                          </a:rPr>
                          <m:t>=</m:t>
                        </m:r>
                      </m:e>
                    </m:func>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𝜃</m:t>
                                            </m:r>
                                          </m:sub>
                                        </m:sSub>
                                        <m:sSub>
                                          <m:sSubPr>
                                            <m:ctrlPr>
                                              <a:rPr lang="en-US" i="1">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𝑥</m:t>
                                                </m:r>
                                              </m:e>
                                            </m:d>
                                          </m:e>
                                          <m:sub>
                                            <m:r>
                                              <a:rPr lang="en-US" i="1">
                                                <a:latin typeface="Cambria Math" panose="02040503050406030204" pitchFamily="18" charset="0"/>
                                              </a:rPr>
                                              <m:t>𝑦</m:t>
                                            </m:r>
                                          </m:sub>
                                        </m:sSub>
                                      </m:e>
                                    </m:d>
                                  </m:e>
                                </m:func>
                              </m:num>
                              <m:den>
                                <m:nary>
                                  <m:naryPr>
                                    <m:chr m:val="∑"/>
                                    <m:limLoc m:val="subSup"/>
                                    <m:ctrlPr>
                                      <a:rPr lang="en-US" i="1">
                                        <a:latin typeface="Cambria Math" panose="02040503050406030204" pitchFamily="18" charset="0"/>
                                      </a:rPr>
                                    </m:ctrlPr>
                                  </m:naryPr>
                                  <m:sub>
                                    <m:r>
                                      <m:rPr>
                                        <m:brk m:alnAt="25"/>
                                      </m:rPr>
                                      <a:rPr lang="en-US" i="1">
                                        <a:latin typeface="Cambria Math" panose="02040503050406030204" pitchFamily="18" charset="0"/>
                                      </a:rPr>
                                      <m:t>𝑗</m:t>
                                    </m:r>
                                    <m:r>
                                      <a:rPr lang="en-US" i="1">
                                        <a:latin typeface="Cambria Math" panose="02040503050406030204" pitchFamily="18" charset="0"/>
                                      </a:rPr>
                                      <m:t>=1</m:t>
                                    </m:r>
                                  </m:sub>
                                  <m:sup>
                                    <m:r>
                                      <a:rPr lang="en-US" i="1">
                                        <a:latin typeface="Cambria Math" panose="02040503050406030204" pitchFamily="18" charset="0"/>
                                      </a:rPr>
                                      <m:t>𝑘</m:t>
                                    </m:r>
                                  </m:sup>
                                  <m:e>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𝜃</m:t>
                                                </m:r>
                                              </m:sub>
                                            </m:sSub>
                                            <m:sSub>
                                              <m:sSubPr>
                                                <m:ctrlPr>
                                                  <a:rPr lang="en-US" i="1">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𝑥</m:t>
                                                    </m:r>
                                                  </m:e>
                                                </m:d>
                                              </m:e>
                                              <m:sub>
                                                <m:r>
                                                  <a:rPr lang="en-US" i="1">
                                                    <a:latin typeface="Cambria Math" panose="02040503050406030204" pitchFamily="18" charset="0"/>
                                                  </a:rPr>
                                                  <m:t>𝑗</m:t>
                                                </m:r>
                                              </m:sub>
                                            </m:sSub>
                                          </m:e>
                                        </m:d>
                                      </m:e>
                                    </m:func>
                                  </m:e>
                                </m:nary>
                              </m:den>
                            </m:f>
                          </m:e>
                        </m:d>
                      </m:e>
                    </m:func>
                    <m:r>
                      <a:rPr lang="en-US" b="0" i="1" smtClean="0">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nary>
                              <m:naryPr>
                                <m:chr m:val="∑"/>
                                <m:limLoc m:val="subSup"/>
                                <m:ctrlPr>
                                  <a:rPr lang="en-US" i="1" smtClean="0">
                                    <a:latin typeface="Cambria Math" panose="02040503050406030204" pitchFamily="18" charset="0"/>
                                  </a:rPr>
                                </m:ctrlPr>
                              </m:naryPr>
                              <m:sub>
                                <m:r>
                                  <m:rPr>
                                    <m:brk m:alnAt="25"/>
                                  </m:rPr>
                                  <a:rPr lang="en-US" i="1">
                                    <a:latin typeface="Cambria Math" panose="02040503050406030204" pitchFamily="18" charset="0"/>
                                  </a:rPr>
                                  <m:t>𝑗</m:t>
                                </m:r>
                                <m:r>
                                  <a:rPr lang="en-US" i="1">
                                    <a:latin typeface="Cambria Math" panose="02040503050406030204" pitchFamily="18" charset="0"/>
                                  </a:rPr>
                                  <m:t>=1</m:t>
                                </m:r>
                              </m:sub>
                              <m:sup>
                                <m:r>
                                  <a:rPr lang="en-US" i="1">
                                    <a:latin typeface="Cambria Math" panose="02040503050406030204" pitchFamily="18" charset="0"/>
                                  </a:rPr>
                                  <m:t>𝑘</m:t>
                                </m:r>
                              </m:sup>
                              <m:e>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𝜃</m:t>
                                            </m:r>
                                          </m:sub>
                                        </m:sSub>
                                        <m:sSub>
                                          <m:sSubPr>
                                            <m:ctrlPr>
                                              <a:rPr lang="en-US" i="1">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𝑥</m:t>
                                                </m:r>
                                              </m:e>
                                            </m:d>
                                          </m:e>
                                          <m:sub>
                                            <m:r>
                                              <a:rPr lang="en-US" i="1">
                                                <a:latin typeface="Cambria Math" panose="02040503050406030204" pitchFamily="18" charset="0"/>
                                              </a:rPr>
                                              <m:t>𝑗</m:t>
                                            </m:r>
                                          </m:sub>
                                        </m:sSub>
                                      </m:e>
                                    </m:d>
                                  </m:e>
                                </m:func>
                              </m:e>
                            </m:nary>
                          </m:e>
                        </m:d>
                      </m:e>
                    </m:func>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𝜃</m:t>
                        </m:r>
                      </m:sub>
                    </m:sSub>
                    <m:sSub>
                      <m:sSubPr>
                        <m:ctrlPr>
                          <a:rPr lang="en-US" i="1">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𝑥</m:t>
                            </m:r>
                          </m:e>
                        </m:d>
                      </m:e>
                      <m:sub>
                        <m:r>
                          <a:rPr lang="en-US" i="1">
                            <a:latin typeface="Cambria Math" panose="02040503050406030204" pitchFamily="18" charset="0"/>
                          </a:rPr>
                          <m:t>𝑦</m:t>
                        </m:r>
                      </m:sub>
                    </m:sSub>
                  </m:oMath>
                </a14:m>
                <a:endParaRPr lang="en-US" dirty="0"/>
              </a:p>
              <a:p>
                <a:pPr lvl="1"/>
                <a:r>
                  <a:rPr lang="en-US" dirty="0"/>
                  <a:t>Minimizing </a:t>
                </a:r>
                <a14:m>
                  <m:oMath xmlns:m="http://schemas.openxmlformats.org/officeDocument/2006/math">
                    <m:r>
                      <m:rPr>
                        <m:sty m:val="p"/>
                      </m:rPr>
                      <a:rPr lang="en-US" smtClean="0">
                        <a:latin typeface="Cambria Math" panose="02040503050406030204" pitchFamily="18" charset="0"/>
                      </a:rPr>
                      <m:t>Loss</m:t>
                    </m:r>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𝜃</m:t>
                            </m:r>
                          </m:sub>
                        </m:sSub>
                        <m:d>
                          <m:dPr>
                            <m:ctrlPr>
                              <a:rPr lang="en-US" i="1">
                                <a:latin typeface="Cambria Math" panose="02040503050406030204" pitchFamily="18" charset="0"/>
                              </a:rPr>
                            </m:ctrlPr>
                          </m:dPr>
                          <m:e>
                            <m:r>
                              <a:rPr lang="en-US" i="1">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𝑦</m:t>
                        </m:r>
                      </m:e>
                    </m:d>
                  </m:oMath>
                </a14:m>
                <a:r>
                  <a:rPr lang="en-US" dirty="0"/>
                  <a:t> amounts to maximizing the logit </a:t>
                </a:r>
                <a14:m>
                  <m:oMath xmlns:m="http://schemas.openxmlformats.org/officeDocument/2006/math">
                    <m:sSub>
                      <m:sSubPr>
                        <m:ctrlPr>
                          <a:rPr lang="en-US" i="1">
                            <a:latin typeface="Cambria Math" panose="02040503050406030204" pitchFamily="18" charset="0"/>
                          </a:rPr>
                        </m:ctrlPr>
                      </m:sSub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𝜃</m:t>
                                </m:r>
                              </m:sub>
                            </m:sSub>
                            <m:d>
                              <m:dPr>
                                <m:ctrlPr>
                                  <a:rPr lang="en-US" i="1">
                                    <a:latin typeface="Cambria Math" panose="02040503050406030204" pitchFamily="18" charset="0"/>
                                  </a:rPr>
                                </m:ctrlPr>
                              </m:dPr>
                              <m:e>
                                <m:r>
                                  <a:rPr lang="en-US" i="1">
                                    <a:latin typeface="Cambria Math" panose="02040503050406030204" pitchFamily="18" charset="0"/>
                                  </a:rPr>
                                  <m:t>𝑥</m:t>
                                </m:r>
                              </m:e>
                            </m:d>
                          </m:e>
                        </m:d>
                      </m:e>
                      <m:sub>
                        <m:r>
                          <a:rPr lang="en-US" i="1">
                            <a:latin typeface="Cambria Math" panose="02040503050406030204" pitchFamily="18" charset="0"/>
                          </a:rPr>
                          <m:t>𝑦</m:t>
                        </m:r>
                      </m:sub>
                    </m:sSub>
                  </m:oMath>
                </a14:m>
                <a:r>
                  <a:rPr lang="en-US" dirty="0"/>
                  <a:t> corresponding to the correct label </a:t>
                </a:r>
                <a14:m>
                  <m:oMath xmlns:m="http://schemas.openxmlformats.org/officeDocument/2006/math">
                    <m:r>
                      <a:rPr lang="en-US" b="0" i="1" smtClean="0">
                        <a:latin typeface="Cambria Math" panose="02040503050406030204" pitchFamily="18" charset="0"/>
                      </a:rPr>
                      <m:t>𝑦</m:t>
                    </m:r>
                  </m:oMath>
                </a14:m>
                <a:endParaRPr lang="en-US" i="1" dirty="0"/>
              </a:p>
            </p:txBody>
          </p:sp>
        </mc:Choice>
        <mc:Fallback>
          <p:sp>
            <p:nvSpPr>
              <p:cNvPr id="3" name="Content Placeholder 2">
                <a:extLst>
                  <a:ext uri="{FF2B5EF4-FFF2-40B4-BE49-F238E27FC236}">
                    <a16:creationId xmlns:a16="http://schemas.microsoft.com/office/drawing/2014/main" id="{C368C4A6-5081-4F6A-B2A8-F209F9AD5C2A}"/>
                  </a:ext>
                </a:extLst>
              </p:cNvPr>
              <p:cNvSpPr>
                <a:spLocks noGrp="1" noRot="1" noChangeAspect="1" noMove="1" noResize="1" noEditPoints="1" noAdjustHandles="1" noChangeArrowheads="1" noChangeShapeType="1" noTextEdit="1"/>
              </p:cNvSpPr>
              <p:nvPr>
                <p:ph idx="1"/>
              </p:nvPr>
            </p:nvSpPr>
            <p:spPr>
              <a:xfrm>
                <a:off x="457200" y="1295400"/>
                <a:ext cx="8229600" cy="5479110"/>
              </a:xfrm>
              <a:blipFill>
                <a:blip r:embed="rId3"/>
                <a:stretch>
                  <a:fillRect l="-1037" t="-2227" r="-1926"/>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D57D7EC4-68A7-4889-B836-512F9CF9FA7B}"/>
              </a:ext>
            </a:extLst>
          </p:cNvPr>
          <p:cNvSpPr>
            <a:spLocks noGrp="1"/>
          </p:cNvSpPr>
          <p:nvPr>
            <p:ph type="sldNum" sz="quarter" idx="12"/>
          </p:nvPr>
        </p:nvSpPr>
        <p:spPr/>
        <p:txBody>
          <a:bodyPr/>
          <a:lstStyle/>
          <a:p>
            <a:pPr>
              <a:defRPr/>
            </a:pPr>
            <a:fld id="{F57F456A-00AF-44E6-8D70-638C0D0130FF}" type="slidenum">
              <a:rPr lang="en-US" altLang="zh-CN" smtClean="0"/>
              <a:pPr>
                <a:defRPr/>
              </a:pPr>
              <a:t>28</a:t>
            </a:fld>
            <a:endParaRPr lang="en-US" altLang="zh-CN"/>
          </a:p>
        </p:txBody>
      </p:sp>
    </p:spTree>
    <p:extLst>
      <p:ext uri="{BB962C8B-B14F-4D97-AF65-F5344CB8AC3E}">
        <p14:creationId xmlns:p14="http://schemas.microsoft.com/office/powerpoint/2010/main" val="1628948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10F9-D037-4D9E-849A-10F5D3B53AA5}"/>
              </a:ext>
            </a:extLst>
          </p:cNvPr>
          <p:cNvSpPr>
            <a:spLocks noGrp="1"/>
          </p:cNvSpPr>
          <p:nvPr>
            <p:ph type="title"/>
          </p:nvPr>
        </p:nvSpPr>
        <p:spPr/>
        <p:txBody>
          <a:bodyPr/>
          <a:lstStyle/>
          <a:p>
            <a:r>
              <a:rPr lang="en-US" sz="4400" dirty="0"/>
              <a:t>Targeted Attacks</a:t>
            </a:r>
            <a:endParaRPr lang="en-SE" sz="4400"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0FD51DF-1C5D-482F-9880-990FB8B0E829}"/>
                  </a:ext>
                </a:extLst>
              </p:cNvPr>
              <p:cNvSpPr>
                <a:spLocks noGrp="1"/>
              </p:cNvSpPr>
              <p:nvPr>
                <p:ph idx="1"/>
              </p:nvPr>
            </p:nvSpPr>
            <p:spPr>
              <a:xfrm>
                <a:off x="365779" y="1087862"/>
                <a:ext cx="8291264" cy="5661248"/>
              </a:xfrm>
            </p:spPr>
            <p:txBody>
              <a:bodyPr>
                <a:normAutofit fontScale="62500" lnSpcReduction="20000"/>
              </a:bodyPr>
              <a:lstStyle/>
              <a:p>
                <a:r>
                  <a:rPr lang="en-US" dirty="0"/>
                  <a:t>Untargeted attack: maximize loss of the true class </a:t>
                </a:r>
                <a14:m>
                  <m:oMath xmlns:m="http://schemas.openxmlformats.org/officeDocument/2006/math">
                    <m:r>
                      <a:rPr lang="en-US" i="1" smtClean="0">
                        <a:latin typeface="Cambria Math" panose="02040503050406030204" pitchFamily="18" charset="0"/>
                      </a:rPr>
                      <m:t>𝑦</m:t>
                    </m:r>
                  </m:oMath>
                </a14:m>
                <a:r>
                  <a:rPr lang="en-US" dirty="0"/>
                  <a:t>:</a:t>
                </a:r>
              </a:p>
              <a:p>
                <a:pPr lvl="1"/>
                <a14:m>
                  <m:oMath xmlns:m="http://schemas.openxmlformats.org/officeDocument/2006/math">
                    <m:func>
                      <m:funcPr>
                        <m:ctrlPr>
                          <a:rPr lang="en-US" i="1" smtClean="0">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a:rPr lang="en-US" i="1">
                                <a:latin typeface="Cambria Math" panose="02040503050406030204" pitchFamily="18" charset="0"/>
                              </a:rPr>
                              <m:t>𝛿</m:t>
                            </m:r>
                            <m:r>
                              <a:rPr lang="en-US" i="1">
                                <a:latin typeface="Cambria Math" panose="02040503050406030204" pitchFamily="18" charset="0"/>
                              </a:rPr>
                              <m:t>∈</m:t>
                            </m:r>
                            <m:r>
                              <m:rPr>
                                <m:sty m:val="p"/>
                              </m:rPr>
                              <a:rPr lang="en-US">
                                <a:latin typeface="Cambria Math" panose="02040503050406030204" pitchFamily="18" charset="0"/>
                              </a:rPr>
                              <m:t>Δ</m:t>
                            </m:r>
                          </m:lim>
                        </m:limLow>
                      </m:fName>
                      <m:e>
                        <m:r>
                          <m:rPr>
                            <m:sty m:val="p"/>
                          </m:rPr>
                          <a:rPr lang="en-US">
                            <a:latin typeface="Cambria Math" panose="02040503050406030204" pitchFamily="18" charset="0"/>
                          </a:rPr>
                          <m:t>Loss</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𝛿</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𝜃</m:t>
                        </m:r>
                        <m:r>
                          <a:rPr lang="en-US" i="1">
                            <a:latin typeface="Cambria Math" panose="02040503050406030204" pitchFamily="18" charset="0"/>
                          </a:rPr>
                          <m:t>)</m:t>
                        </m:r>
                      </m:e>
                    </m:func>
                  </m:oMath>
                </a14:m>
                <a:endParaRPr lang="en-US" b="0" dirty="0"/>
              </a:p>
              <a:p>
                <a:pPr lvl="1"/>
                <a:r>
                  <a:rPr lang="en-US" dirty="0"/>
                  <a:t>Since SoftMax is a monotonic function:</a:t>
                </a:r>
              </a:p>
              <a:p>
                <a:pPr lvl="1"/>
                <a14:m>
                  <m:oMath xmlns:m="http://schemas.openxmlformats.org/officeDocument/2006/math">
                    <m:r>
                      <m:rPr>
                        <m:sty m:val="p"/>
                      </m:rPr>
                      <a:rPr lang="en-US" b="0" i="0" smtClean="0">
                        <a:latin typeface="Cambria Math" panose="02040503050406030204" pitchFamily="18" charset="0"/>
                      </a:rPr>
                      <m:t>Loss</m:t>
                    </m:r>
                    <m:d>
                      <m:dPr>
                        <m:ctrlPr>
                          <a:rPr lang="en-US" b="0" i="1" smtClean="0">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𝛿</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𝜃</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𝑗</m:t>
                                </m:r>
                                <m:r>
                                  <a:rPr lang="en-US" b="0" i="1" smtClean="0">
                                    <a:latin typeface="Cambria Math" panose="02040503050406030204" pitchFamily="18" charset="0"/>
                                  </a:rPr>
                                  <m:t>=1</m:t>
                                </m:r>
                              </m:sub>
                              <m:sup>
                                <m:r>
                                  <a:rPr lang="en-US" b="0" i="1" smtClean="0">
                                    <a:latin typeface="Cambria Math" panose="02040503050406030204" pitchFamily="18" charset="0"/>
                                  </a:rPr>
                                  <m:t>𝑘</m:t>
                                </m:r>
                              </m:sup>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exp</m:t>
                                    </m:r>
                                  </m:fName>
                                  <m:e>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𝜃</m:t>
                                            </m:r>
                                          </m:sub>
                                        </m:sSub>
                                        <m:sSub>
                                          <m:sSubPr>
                                            <m:ctrlPr>
                                              <a:rPr lang="en-US" i="1">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𝛿</m:t>
                                                </m:r>
                                              </m:e>
                                            </m:d>
                                          </m:e>
                                          <m:sub>
                                            <m:r>
                                              <a:rPr lang="en-US" b="0" i="1" smtClean="0">
                                                <a:latin typeface="Cambria Math" panose="02040503050406030204" pitchFamily="18" charset="0"/>
                                              </a:rPr>
                                              <m:t>𝑗</m:t>
                                            </m:r>
                                          </m:sub>
                                        </m:sSub>
                                      </m:e>
                                    </m:d>
                                  </m:e>
                                </m:func>
                              </m:e>
                            </m:nary>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𝜃</m:t>
                            </m:r>
                          </m:sub>
                        </m:sSub>
                        <m:sSub>
                          <m:sSubPr>
                            <m:ctrlPr>
                              <a:rPr lang="en-US" i="1">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𝛿</m:t>
                                </m:r>
                              </m:e>
                            </m:d>
                          </m:e>
                          <m:sub>
                            <m:r>
                              <a:rPr lang="en-US" i="1">
                                <a:latin typeface="Cambria Math" panose="02040503050406030204" pitchFamily="18" charset="0"/>
                              </a:rPr>
                              <m:t>𝑦</m:t>
                            </m:r>
                          </m:sub>
                        </m:sSub>
                      </m:e>
                    </m:func>
                  </m:oMath>
                </a14:m>
                <a:endParaRPr lang="en-US" dirty="0"/>
              </a:p>
              <a:p>
                <a:pPr lvl="1"/>
                <a:r>
                  <a:rPr lang="en-US" dirty="0"/>
                  <a:t>This is equivalent to minimizing logit of the true class </a:t>
                </a:r>
                <a14:m>
                  <m:oMath xmlns:m="http://schemas.openxmlformats.org/officeDocument/2006/math">
                    <m:r>
                      <a:rPr lang="en-US" i="1" smtClean="0">
                        <a:latin typeface="Cambria Math" panose="02040503050406030204" pitchFamily="18" charset="0"/>
                      </a:rPr>
                      <m:t>𝑦</m:t>
                    </m:r>
                    <m:r>
                      <a:rPr lang="en-US" i="1" smtClean="0">
                        <a:latin typeface="Cambria Math" panose="02040503050406030204" pitchFamily="18" charset="0"/>
                      </a:rPr>
                      <m:t> </m:t>
                    </m:r>
                  </m:oMath>
                </a14:m>
                <a:r>
                  <a:rPr lang="en-US" dirty="0"/>
                  <a:t>:</a:t>
                </a:r>
              </a:p>
              <a:p>
                <a:pPr lvl="1"/>
                <a14:m>
                  <m:oMath xmlns:m="http://schemas.openxmlformats.org/officeDocument/2006/math">
                    <m:func>
                      <m:funcPr>
                        <m:ctrlPr>
                          <a:rPr lang="en-US" i="1" smtClean="0">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m:t>
                            </m:r>
                            <m:r>
                              <m:rPr>
                                <m:sty m:val="p"/>
                              </m:rPr>
                              <a:rPr lang="en-US" b="0" i="0" smtClean="0">
                                <a:latin typeface="Cambria Math" panose="02040503050406030204" pitchFamily="18" charset="0"/>
                              </a:rPr>
                              <m:t>in</m:t>
                            </m:r>
                          </m:e>
                          <m:lim>
                            <m:r>
                              <a:rPr lang="en-US" i="1">
                                <a:latin typeface="Cambria Math" panose="02040503050406030204" pitchFamily="18" charset="0"/>
                              </a:rPr>
                              <m:t>𝛿</m:t>
                            </m:r>
                            <m:r>
                              <a:rPr lang="en-US" i="1">
                                <a:latin typeface="Cambria Math" panose="02040503050406030204" pitchFamily="18" charset="0"/>
                              </a:rPr>
                              <m:t>∈</m:t>
                            </m:r>
                            <m:r>
                              <m:rPr>
                                <m:sty m:val="p"/>
                              </m:rPr>
                              <a:rPr lang="en-US">
                                <a:latin typeface="Cambria Math" panose="02040503050406030204" pitchFamily="18" charset="0"/>
                              </a:rPr>
                              <m:t>Δ</m:t>
                            </m:r>
                          </m:lim>
                        </m:limLow>
                      </m:fName>
                      <m:e>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𝜃</m:t>
                            </m:r>
                          </m:sub>
                        </m:sSub>
                        <m:sSub>
                          <m:sSubPr>
                            <m:ctrlPr>
                              <a:rPr lang="en-US" i="1">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𝛿</m:t>
                                </m:r>
                              </m:e>
                            </m:d>
                          </m:e>
                          <m:sub>
                            <m:r>
                              <a:rPr lang="en-US" i="1">
                                <a:latin typeface="Cambria Math" panose="02040503050406030204" pitchFamily="18" charset="0"/>
                              </a:rPr>
                              <m:t>𝑦</m:t>
                            </m:r>
                          </m:sub>
                        </m:sSub>
                      </m:e>
                    </m:func>
                  </m:oMath>
                </a14:m>
                <a:endParaRPr lang="en-US" b="0" dirty="0"/>
              </a:p>
              <a:p>
                <a:r>
                  <a:rPr lang="en-US" dirty="0"/>
                  <a:t>Targeted attack: maximize loss of the true class </a:t>
                </a:r>
                <a14:m>
                  <m:oMath xmlns:m="http://schemas.openxmlformats.org/officeDocument/2006/math">
                    <m:r>
                      <a:rPr lang="en-US" i="1">
                        <a:latin typeface="Cambria Math" panose="02040503050406030204" pitchFamily="18" charset="0"/>
                      </a:rPr>
                      <m:t>𝑦</m:t>
                    </m:r>
                    <m:r>
                      <a:rPr lang="en-US" i="1">
                        <a:latin typeface="Cambria Math" panose="02040503050406030204" pitchFamily="18" charset="0"/>
                      </a:rPr>
                      <m:t> </m:t>
                    </m:r>
                  </m:oMath>
                </a14:m>
                <a:r>
                  <a:rPr lang="en-US" dirty="0"/>
                  <a:t>and minimize loss of a particular target class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𝑡𝑎𝑟𝑔</m:t>
                        </m:r>
                      </m:sub>
                    </m:sSub>
                  </m:oMath>
                </a14:m>
                <a:r>
                  <a:rPr lang="en-US" dirty="0"/>
                  <a:t>, in order to change label to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𝑦</m:t>
                        </m:r>
                      </m:e>
                      <m:sub>
                        <m:r>
                          <a:rPr lang="en-US" b="0" i="1" smtClean="0">
                            <a:latin typeface="Cambria Math" panose="02040503050406030204" pitchFamily="18" charset="0"/>
                          </a:rPr>
                          <m:t>𝑡𝑎𝑟𝑔</m:t>
                        </m:r>
                      </m:sub>
                    </m:sSub>
                  </m:oMath>
                </a14:m>
                <a:r>
                  <a:rPr lang="en-US" dirty="0"/>
                  <a:t>: </a:t>
                </a:r>
              </a:p>
              <a:p>
                <a:pPr lvl="1"/>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i="1">
                                <a:latin typeface="Cambria Math" panose="02040503050406030204" pitchFamily="18" charset="0"/>
                              </a:rPr>
                              <m:t>𝛿</m:t>
                            </m:r>
                            <m:r>
                              <a:rPr lang="en-US" b="0" i="1" smtClean="0">
                                <a:latin typeface="Cambria Math" panose="02040503050406030204" pitchFamily="18" charset="0"/>
                              </a:rPr>
                              <m:t>∈</m:t>
                            </m:r>
                            <m:r>
                              <m:rPr>
                                <m:sty m:val="p"/>
                              </m:rPr>
                              <a:rPr lang="en-US" b="0" i="0" smtClean="0">
                                <a:latin typeface="Cambria Math" panose="02040503050406030204" pitchFamily="18" charset="0"/>
                              </a:rPr>
                              <m:t>Δ</m:t>
                            </m:r>
                          </m:lim>
                        </m:limLow>
                        <m:r>
                          <a:rPr lang="en-US" b="0" i="1" smtClean="0">
                            <a:latin typeface="Cambria Math" panose="02040503050406030204" pitchFamily="18" charset="0"/>
                          </a:rPr>
                          <m:t> </m:t>
                        </m:r>
                      </m:fName>
                      <m:e>
                        <m:r>
                          <a:rPr lang="en-US" b="0" i="1" smtClean="0">
                            <a:latin typeface="Cambria Math" panose="02040503050406030204" pitchFamily="18" charset="0"/>
                          </a:rPr>
                          <m:t>(</m:t>
                        </m:r>
                        <m:r>
                          <m:rPr>
                            <m:sty m:val="p"/>
                          </m:rPr>
                          <a:rPr lang="en-US" b="0" i="0" smtClean="0">
                            <a:latin typeface="Cambria Math" panose="02040503050406030204" pitchFamily="18" charset="0"/>
                          </a:rPr>
                          <m:t>Loss</m:t>
                        </m:r>
                        <m:d>
                          <m:dPr>
                            <m:ctrlPr>
                              <a:rPr lang="en-US" b="0" i="1" smtClean="0">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𝛿</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𝜃</m:t>
                            </m:r>
                          </m:e>
                        </m:d>
                        <m:r>
                          <a:rPr lang="en-US" i="1">
                            <a:latin typeface="Cambria Math" panose="02040503050406030204" pitchFamily="18" charset="0"/>
                          </a:rPr>
                          <m:t>−</m:t>
                        </m:r>
                        <m:r>
                          <m:rPr>
                            <m:sty m:val="p"/>
                          </m:rPr>
                          <a:rPr lang="en-US">
                            <a:latin typeface="Cambria Math" panose="02040503050406030204" pitchFamily="18" charset="0"/>
                          </a:rPr>
                          <m:t>Loss</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𝛿</m:t>
                            </m:r>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i="1">
                                    <a:latin typeface="Cambria Math" panose="02040503050406030204" pitchFamily="18" charset="0"/>
                                  </a:rPr>
                                  <m:t>𝑦</m:t>
                                </m:r>
                              </m:e>
                              <m:sub>
                                <m:r>
                                  <a:rPr lang="en-US" b="0" i="1" smtClean="0">
                                    <a:latin typeface="Cambria Math" panose="02040503050406030204" pitchFamily="18" charset="0"/>
                                  </a:rPr>
                                  <m:t>𝑡𝑎𝑟𝑔</m:t>
                                </m:r>
                              </m:sub>
                            </m:sSub>
                            <m:r>
                              <a:rPr lang="en-US" i="1">
                                <a:latin typeface="Cambria Math" panose="02040503050406030204" pitchFamily="18" charset="0"/>
                              </a:rPr>
                              <m:t>;</m:t>
                            </m:r>
                            <m:r>
                              <a:rPr lang="en-US" i="1">
                                <a:latin typeface="Cambria Math" panose="02040503050406030204" pitchFamily="18" charset="0"/>
                              </a:rPr>
                              <m:t>𝜃</m:t>
                            </m:r>
                          </m:e>
                        </m:d>
                      </m:e>
                    </m:func>
                    <m:r>
                      <a:rPr lang="en-US" b="0" i="1" smtClean="0">
                        <a:latin typeface="Cambria Math" panose="02040503050406030204" pitchFamily="18" charset="0"/>
                      </a:rPr>
                      <m:t>)</m:t>
                    </m:r>
                  </m:oMath>
                </a14:m>
                <a:endParaRPr lang="en-US" b="0" dirty="0"/>
              </a:p>
              <a:p>
                <a:pPr lvl="1"/>
                <a:r>
                  <a:rPr lang="en-US" dirty="0"/>
                  <a:t>This is equivalent to minimizing logit of the true class </a:t>
                </a:r>
                <a14:m>
                  <m:oMath xmlns:m="http://schemas.openxmlformats.org/officeDocument/2006/math">
                    <m:r>
                      <a:rPr lang="en-US" i="1" smtClean="0">
                        <a:latin typeface="Cambria Math" panose="02040503050406030204" pitchFamily="18" charset="0"/>
                      </a:rPr>
                      <m:t>𝑦</m:t>
                    </m:r>
                  </m:oMath>
                </a14:m>
                <a:r>
                  <a:rPr lang="en-US" dirty="0"/>
                  <a:t> while maximizing logit of the target class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𝑡𝑎𝑟𝑔</m:t>
                        </m:r>
                      </m:sub>
                    </m:sSub>
                  </m:oMath>
                </a14:m>
                <a:r>
                  <a:rPr lang="en-US" dirty="0"/>
                  <a:t>:</a:t>
                </a:r>
              </a:p>
              <a:p>
                <a:pPr lvl="1"/>
                <a14:m>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m:t>
                            </m:r>
                            <m:r>
                              <m:rPr>
                                <m:sty m:val="p"/>
                              </m:rPr>
                              <a:rPr lang="en-US" b="0" i="0" smtClean="0">
                                <a:latin typeface="Cambria Math" panose="02040503050406030204" pitchFamily="18" charset="0"/>
                              </a:rPr>
                              <m:t>in</m:t>
                            </m:r>
                          </m:e>
                          <m:lim>
                            <m:r>
                              <a:rPr lang="en-US" i="1">
                                <a:latin typeface="Cambria Math" panose="02040503050406030204" pitchFamily="18" charset="0"/>
                              </a:rPr>
                              <m:t>𝛿</m:t>
                            </m:r>
                            <m:r>
                              <a:rPr lang="en-US" i="1">
                                <a:latin typeface="Cambria Math" panose="02040503050406030204" pitchFamily="18" charset="0"/>
                              </a:rPr>
                              <m:t>∈</m:t>
                            </m:r>
                            <m:r>
                              <m:rPr>
                                <m:sty m:val="p"/>
                              </m:rPr>
                              <a:rPr lang="en-US">
                                <a:latin typeface="Cambria Math" panose="02040503050406030204" pitchFamily="18" charset="0"/>
                              </a:rPr>
                              <m:t>Δ</m:t>
                            </m:r>
                          </m:lim>
                        </m:limLow>
                        <m:r>
                          <a:rPr lang="en-US" i="1">
                            <a:latin typeface="Cambria Math" panose="02040503050406030204" pitchFamily="18" charset="0"/>
                          </a:rPr>
                          <m:t> </m:t>
                        </m:r>
                      </m:fName>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𝜃</m:t>
                            </m:r>
                          </m:sub>
                        </m:sSub>
                        <m:sSub>
                          <m:sSubPr>
                            <m:ctrlPr>
                              <a:rPr lang="en-US" i="1">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𝛿</m:t>
                                </m:r>
                              </m:e>
                            </m:d>
                          </m:e>
                          <m:sub>
                            <m:r>
                              <a:rPr lang="en-US" i="1">
                                <a:latin typeface="Cambria Math" panose="02040503050406030204" pitchFamily="18" charset="0"/>
                              </a:rPr>
                              <m:t>𝑦</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𝜃</m:t>
                            </m:r>
                          </m:sub>
                        </m:sSub>
                        <m:sSub>
                          <m:sSubPr>
                            <m:ctrlPr>
                              <a:rPr lang="en-US" i="1">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𝛿</m:t>
                                </m:r>
                              </m:e>
                            </m:d>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𝑡𝑎𝑟𝑔</m:t>
                                </m:r>
                              </m:sub>
                            </m:sSub>
                          </m:sub>
                        </m:sSub>
                        <m:r>
                          <a:rPr lang="en-US" i="1">
                            <a:latin typeface="Cambria Math" panose="02040503050406030204" pitchFamily="18" charset="0"/>
                          </a:rPr>
                          <m:t>)</m:t>
                        </m:r>
                      </m:e>
                    </m:func>
                  </m:oMath>
                </a14:m>
                <a:endParaRPr lang="en-US" dirty="0"/>
              </a:p>
              <a:p>
                <a:pPr lvl="1"/>
                <a:r>
                  <a:rPr lang="en-US" dirty="0"/>
                  <a:t>Alternative formulation: minimizing logit of all the other classes </a:t>
                </a:r>
                <a14:m>
                  <m:oMath xmlns:m="http://schemas.openxmlformats.org/officeDocument/2006/math">
                    <m:r>
                      <a:rPr lang="en-US" i="1">
                        <a:latin typeface="Cambria Math" panose="02040503050406030204" pitchFamily="18" charset="0"/>
                      </a:rPr>
                      <m:t>𝑦</m:t>
                    </m:r>
                    <m:r>
                      <a:rPr lang="en-US" i="1">
                        <a:latin typeface="Cambria Math" panose="02040503050406030204" pitchFamily="18" charset="0"/>
                      </a:rPr>
                      <m:t>′</m:t>
                    </m:r>
                  </m:oMath>
                </a14:m>
                <a:r>
                  <a:rPr lang="en-US" dirty="0"/>
                  <a:t> while maximizing logit of the target class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𝑡𝑎𝑟𝑔</m:t>
                        </m:r>
                      </m:sub>
                    </m:sSub>
                  </m:oMath>
                </a14:m>
                <a:r>
                  <a:rPr lang="en-US" dirty="0"/>
                  <a:t>: </a:t>
                </a:r>
              </a:p>
              <a:p>
                <a:pPr lvl="1"/>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m:t>
                            </m:r>
                            <m:r>
                              <m:rPr>
                                <m:sty m:val="p"/>
                              </m:rPr>
                              <a:rPr lang="en-US" b="0" i="0" smtClean="0">
                                <a:latin typeface="Cambria Math" panose="02040503050406030204" pitchFamily="18" charset="0"/>
                              </a:rPr>
                              <m:t>in</m:t>
                            </m:r>
                          </m:e>
                          <m:lim>
                            <m:r>
                              <a:rPr lang="en-US" i="1">
                                <a:latin typeface="Cambria Math" panose="02040503050406030204" pitchFamily="18" charset="0"/>
                              </a:rPr>
                              <m:t>𝛿</m:t>
                            </m:r>
                            <m:r>
                              <a:rPr lang="en-US" i="1">
                                <a:latin typeface="Cambria Math" panose="02040503050406030204" pitchFamily="18" charset="0"/>
                              </a:rPr>
                              <m:t>∈</m:t>
                            </m:r>
                            <m:r>
                              <m:rPr>
                                <m:sty m:val="p"/>
                              </m:rPr>
                              <a:rPr lang="en-US">
                                <a:latin typeface="Cambria Math" panose="02040503050406030204" pitchFamily="18" charset="0"/>
                              </a:rPr>
                              <m:t>Δ</m:t>
                            </m:r>
                          </m:lim>
                        </m:limLow>
                        <m:r>
                          <a:rPr lang="en-US" b="0" i="1" smtClean="0">
                            <a:latin typeface="Cambria Math" panose="02040503050406030204" pitchFamily="18" charset="0"/>
                          </a:rPr>
                          <m:t> </m:t>
                        </m:r>
                      </m:fName>
                      <m:e>
                        <m:r>
                          <a:rPr lang="en-US" b="0" i="1" smtClean="0">
                            <a:latin typeface="Cambria Math" panose="02040503050406030204" pitchFamily="18" charset="0"/>
                          </a:rPr>
                          <m:t>(</m:t>
                        </m:r>
                        <m:nary>
                          <m:naryPr>
                            <m:chr m:val="∑"/>
                            <m:supHide m:val="on"/>
                            <m:ctrlPr>
                              <a:rPr lang="en-US" i="1">
                                <a:latin typeface="Cambria Math" panose="02040503050406030204" pitchFamily="18" charset="0"/>
                              </a:rPr>
                            </m:ctrlPr>
                          </m:naryPr>
                          <m:sub>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𝑡𝑎𝑟𝑔</m:t>
                                </m:r>
                              </m:sub>
                            </m:sSub>
                          </m:sub>
                          <m:sup/>
                          <m:e>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𝜃</m:t>
                                </m:r>
                              </m:sub>
                            </m:sSub>
                            <m:sSub>
                              <m:sSubPr>
                                <m:ctrlPr>
                                  <a:rPr lang="en-US" i="1">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𝛿</m:t>
                                    </m:r>
                                  </m:e>
                                </m:d>
                              </m:e>
                              <m:sub>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m:t>
                                    </m:r>
                                  </m:sup>
                                </m:sSup>
                              </m:sub>
                            </m:sSub>
                          </m:e>
                        </m:nary>
                      </m:e>
                    </m:fun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𝜃</m:t>
                        </m:r>
                      </m:sub>
                    </m:sSub>
                    <m:sSub>
                      <m:sSubPr>
                        <m:ctrlPr>
                          <a:rPr lang="en-US" i="1">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𝛿</m:t>
                            </m:r>
                          </m:e>
                        </m:d>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𝑡𝑎𝑟𝑔</m:t>
                            </m:r>
                          </m:sub>
                        </m:sSub>
                      </m:sub>
                    </m:sSub>
                    <m:r>
                      <a:rPr lang="en-US" b="0" i="1" smtClean="0">
                        <a:latin typeface="Cambria Math" panose="02040503050406030204" pitchFamily="18" charset="0"/>
                      </a:rPr>
                      <m:t>)</m:t>
                    </m:r>
                  </m:oMath>
                </a14:m>
                <a:endParaRPr lang="en-US" dirty="0"/>
              </a:p>
            </p:txBody>
          </p:sp>
        </mc:Choice>
        <mc:Fallback>
          <p:sp>
            <p:nvSpPr>
              <p:cNvPr id="3" name="Content Placeholder 2">
                <a:extLst>
                  <a:ext uri="{FF2B5EF4-FFF2-40B4-BE49-F238E27FC236}">
                    <a16:creationId xmlns:a16="http://schemas.microsoft.com/office/drawing/2014/main" id="{90FD51DF-1C5D-482F-9880-990FB8B0E829}"/>
                  </a:ext>
                </a:extLst>
              </p:cNvPr>
              <p:cNvSpPr>
                <a:spLocks noGrp="1" noRot="1" noChangeAspect="1" noMove="1" noResize="1" noEditPoints="1" noAdjustHandles="1" noChangeArrowheads="1" noChangeShapeType="1" noTextEdit="1"/>
              </p:cNvSpPr>
              <p:nvPr>
                <p:ph idx="1"/>
              </p:nvPr>
            </p:nvSpPr>
            <p:spPr>
              <a:xfrm>
                <a:off x="365779" y="1087862"/>
                <a:ext cx="8291264" cy="5661248"/>
              </a:xfrm>
              <a:blipFill>
                <a:blip r:embed="rId3"/>
                <a:stretch>
                  <a:fillRect l="-662" t="-1507" r="-80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E94253C0-56A4-4AE0-BA76-FE3ACDBB78A2}"/>
              </a:ext>
            </a:extLst>
          </p:cNvPr>
          <p:cNvSpPr>
            <a:spLocks noGrp="1"/>
          </p:cNvSpPr>
          <p:nvPr>
            <p:ph type="sldNum" sz="quarter" idx="12"/>
          </p:nvPr>
        </p:nvSpPr>
        <p:spPr/>
        <p:txBody>
          <a:bodyPr/>
          <a:lstStyle/>
          <a:p>
            <a:pPr>
              <a:defRPr/>
            </a:pPr>
            <a:fld id="{F57F456A-00AF-44E6-8D70-638C0D0130FF}" type="slidenum">
              <a:rPr lang="en-US" altLang="zh-CN" smtClean="0"/>
              <a:pPr>
                <a:defRPr/>
              </a:pPr>
              <a:t>29</a:t>
            </a:fld>
            <a:endParaRPr lang="en-US" altLang="zh-CN"/>
          </a:p>
        </p:txBody>
      </p:sp>
      <p:sp>
        <p:nvSpPr>
          <p:cNvPr id="5" name="Rectangle 4">
            <a:extLst>
              <a:ext uri="{FF2B5EF4-FFF2-40B4-BE49-F238E27FC236}">
                <a16:creationId xmlns:a16="http://schemas.microsoft.com/office/drawing/2014/main" id="{48C0C362-6A86-4244-B597-44560AEC1684}"/>
              </a:ext>
            </a:extLst>
          </p:cNvPr>
          <p:cNvSpPr/>
          <p:nvPr/>
        </p:nvSpPr>
        <p:spPr bwMode="auto">
          <a:xfrm>
            <a:off x="23664" y="43491"/>
            <a:ext cx="1524000" cy="4883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Arial" charset="0"/>
              </a:rPr>
              <a:t>Important</a:t>
            </a:r>
            <a:endParaRPr kumimoji="0" lang="en-SE" sz="24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3046603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A8DD-FF27-4BF3-8B21-21253C47D039}"/>
              </a:ext>
            </a:extLst>
          </p:cNvPr>
          <p:cNvSpPr>
            <a:spLocks noGrp="1"/>
          </p:cNvSpPr>
          <p:nvPr>
            <p:ph type="title"/>
          </p:nvPr>
        </p:nvSpPr>
        <p:spPr/>
        <p:txBody>
          <a:bodyPr/>
          <a:lstStyle/>
          <a:p>
            <a:r>
              <a:rPr lang="en-US" dirty="0"/>
              <a:t>A Limitation of the (Supervised) ML Framework</a:t>
            </a:r>
            <a:endParaRPr lang="en-SE" dirty="0"/>
          </a:p>
        </p:txBody>
      </p:sp>
      <p:sp>
        <p:nvSpPr>
          <p:cNvPr id="3" name="Content Placeholder 2">
            <a:extLst>
              <a:ext uri="{FF2B5EF4-FFF2-40B4-BE49-F238E27FC236}">
                <a16:creationId xmlns:a16="http://schemas.microsoft.com/office/drawing/2014/main" id="{732832C6-A2F7-49D0-AA61-35E912E8ED1D}"/>
              </a:ext>
            </a:extLst>
          </p:cNvPr>
          <p:cNvSpPr>
            <a:spLocks noGrp="1"/>
          </p:cNvSpPr>
          <p:nvPr>
            <p:ph idx="1"/>
          </p:nvPr>
        </p:nvSpPr>
        <p:spPr>
          <a:xfrm>
            <a:off x="457200" y="1295400"/>
            <a:ext cx="8229600" cy="1917576"/>
          </a:xfrm>
        </p:spPr>
        <p:txBody>
          <a:bodyPr>
            <a:normAutofit fontScale="92500" lnSpcReduction="20000"/>
          </a:bodyPr>
          <a:lstStyle/>
          <a:p>
            <a:r>
              <a:rPr lang="en-US" dirty="0"/>
              <a:t>Distribution Shift: In reality, the data distributions during inference on may NOT be the same as the ones we train it on</a:t>
            </a:r>
          </a:p>
          <a:p>
            <a:pPr lvl="1"/>
            <a:r>
              <a:rPr lang="en-US" dirty="0"/>
              <a:t>May be naturally occurring, or may be due </a:t>
            </a:r>
            <a:r>
              <a:rPr lang="en-US"/>
              <a:t>to adversarial attacks</a:t>
            </a:r>
            <a:endParaRPr lang="en-SE" dirty="0"/>
          </a:p>
        </p:txBody>
      </p:sp>
      <p:sp>
        <p:nvSpPr>
          <p:cNvPr id="4" name="Slide Number Placeholder 3">
            <a:extLst>
              <a:ext uri="{FF2B5EF4-FFF2-40B4-BE49-F238E27FC236}">
                <a16:creationId xmlns:a16="http://schemas.microsoft.com/office/drawing/2014/main" id="{584311EF-11D9-4BCA-BD2E-81B97DA60572}"/>
              </a:ext>
            </a:extLst>
          </p:cNvPr>
          <p:cNvSpPr>
            <a:spLocks noGrp="1"/>
          </p:cNvSpPr>
          <p:nvPr>
            <p:ph type="sldNum" sz="quarter" idx="12"/>
          </p:nvPr>
        </p:nvSpPr>
        <p:spPr/>
        <p:txBody>
          <a:bodyPr/>
          <a:lstStyle/>
          <a:p>
            <a:pPr>
              <a:defRPr/>
            </a:pPr>
            <a:fld id="{F57F456A-00AF-44E6-8D70-638C0D0130FF}" type="slidenum">
              <a:rPr lang="en-US" altLang="zh-CN" smtClean="0"/>
              <a:pPr>
                <a:defRPr/>
              </a:pPr>
              <a:t>3</a:t>
            </a:fld>
            <a:endParaRPr lang="en-US" altLang="zh-CN"/>
          </a:p>
        </p:txBody>
      </p:sp>
      <p:pic>
        <p:nvPicPr>
          <p:cNvPr id="8" name="Picture 7">
            <a:extLst>
              <a:ext uri="{FF2B5EF4-FFF2-40B4-BE49-F238E27FC236}">
                <a16:creationId xmlns:a16="http://schemas.microsoft.com/office/drawing/2014/main" id="{668EEA62-04A4-44E8-A9FC-480CE09E12C6}"/>
              </a:ext>
            </a:extLst>
          </p:cNvPr>
          <p:cNvPicPr>
            <a:picLocks noChangeAspect="1"/>
          </p:cNvPicPr>
          <p:nvPr/>
        </p:nvPicPr>
        <p:blipFill>
          <a:blip r:embed="rId2"/>
          <a:stretch>
            <a:fillRect/>
          </a:stretch>
        </p:blipFill>
        <p:spPr>
          <a:xfrm>
            <a:off x="1979712" y="3174443"/>
            <a:ext cx="4737141" cy="3671560"/>
          </a:xfrm>
          <a:prstGeom prst="rect">
            <a:avLst/>
          </a:prstGeom>
        </p:spPr>
      </p:pic>
    </p:spTree>
    <p:extLst>
      <p:ext uri="{BB962C8B-B14F-4D97-AF65-F5344CB8AC3E}">
        <p14:creationId xmlns:p14="http://schemas.microsoft.com/office/powerpoint/2010/main" val="4239457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5B317-6C5A-4CEE-B963-341A59C706CC}"/>
              </a:ext>
            </a:extLst>
          </p:cNvPr>
          <p:cNvSpPr>
            <a:spLocks noGrp="1"/>
          </p:cNvSpPr>
          <p:nvPr>
            <p:ph type="title"/>
          </p:nvPr>
        </p:nvSpPr>
        <p:spPr/>
        <p:txBody>
          <a:bodyPr/>
          <a:lstStyle/>
          <a:p>
            <a:r>
              <a:rPr lang="en-US" sz="4400" dirty="0"/>
              <a:t>Targeted Attacks Examples</a:t>
            </a:r>
            <a:endParaRPr lang="en-SE" sz="4400" dirty="0"/>
          </a:p>
        </p:txBody>
      </p:sp>
      <p:sp>
        <p:nvSpPr>
          <p:cNvPr id="3" name="Content Placeholder 2">
            <a:extLst>
              <a:ext uri="{FF2B5EF4-FFF2-40B4-BE49-F238E27FC236}">
                <a16:creationId xmlns:a16="http://schemas.microsoft.com/office/drawing/2014/main" id="{6CFE0244-3FF6-4BCB-B516-EFE7475BDCE3}"/>
              </a:ext>
            </a:extLst>
          </p:cNvPr>
          <p:cNvSpPr>
            <a:spLocks noGrp="1"/>
          </p:cNvSpPr>
          <p:nvPr>
            <p:ph idx="1"/>
          </p:nvPr>
        </p:nvSpPr>
        <p:spPr>
          <a:xfrm>
            <a:off x="457200" y="5085183"/>
            <a:ext cx="8229600" cy="1444851"/>
          </a:xfrm>
        </p:spPr>
        <p:txBody>
          <a:bodyPr>
            <a:normAutofit fontScale="92500" lnSpcReduction="10000"/>
          </a:bodyPr>
          <a:lstStyle/>
          <a:p>
            <a:r>
              <a:rPr lang="en-US" dirty="0"/>
              <a:t>Note: It is possible for a targeted attack to succeed in fooling the classifier, but change to a different label than the target</a:t>
            </a:r>
            <a:endParaRPr lang="en-SE" dirty="0"/>
          </a:p>
        </p:txBody>
      </p:sp>
      <p:sp>
        <p:nvSpPr>
          <p:cNvPr id="4" name="Slide Number Placeholder 3">
            <a:extLst>
              <a:ext uri="{FF2B5EF4-FFF2-40B4-BE49-F238E27FC236}">
                <a16:creationId xmlns:a16="http://schemas.microsoft.com/office/drawing/2014/main" id="{B04A6181-0745-423F-859F-3D52E9E76371}"/>
              </a:ext>
            </a:extLst>
          </p:cNvPr>
          <p:cNvSpPr>
            <a:spLocks noGrp="1"/>
          </p:cNvSpPr>
          <p:nvPr>
            <p:ph type="sldNum" sz="quarter" idx="12"/>
          </p:nvPr>
        </p:nvSpPr>
        <p:spPr/>
        <p:txBody>
          <a:bodyPr/>
          <a:lstStyle/>
          <a:p>
            <a:pPr>
              <a:defRPr/>
            </a:pPr>
            <a:fld id="{F57F456A-00AF-44E6-8D70-638C0D0130FF}" type="slidenum">
              <a:rPr lang="en-US" altLang="zh-CN" smtClean="0"/>
              <a:pPr>
                <a:defRPr/>
              </a:pPr>
              <a:t>30</a:t>
            </a:fld>
            <a:endParaRPr lang="en-US" altLang="zh-CN"/>
          </a:p>
        </p:txBody>
      </p:sp>
      <p:pic>
        <p:nvPicPr>
          <p:cNvPr id="6" name="Picture 5">
            <a:extLst>
              <a:ext uri="{FF2B5EF4-FFF2-40B4-BE49-F238E27FC236}">
                <a16:creationId xmlns:a16="http://schemas.microsoft.com/office/drawing/2014/main" id="{3060636F-C50A-4CCA-98FA-9F12E5EC4A45}"/>
              </a:ext>
            </a:extLst>
          </p:cNvPr>
          <p:cNvPicPr>
            <a:picLocks noChangeAspect="1"/>
          </p:cNvPicPr>
          <p:nvPr/>
        </p:nvPicPr>
        <p:blipFill>
          <a:blip r:embed="rId2"/>
          <a:stretch>
            <a:fillRect/>
          </a:stretch>
        </p:blipFill>
        <p:spPr>
          <a:xfrm>
            <a:off x="1385372" y="1272235"/>
            <a:ext cx="6373255" cy="3735068"/>
          </a:xfrm>
          <a:prstGeom prst="rect">
            <a:avLst/>
          </a:prstGeom>
        </p:spPr>
      </p:pic>
    </p:spTree>
    <p:extLst>
      <p:ext uri="{BB962C8B-B14F-4D97-AF65-F5344CB8AC3E}">
        <p14:creationId xmlns:p14="http://schemas.microsoft.com/office/powerpoint/2010/main" val="630164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F262B-4EA7-4A4F-9BF5-AE8DD26B2D6D}"/>
              </a:ext>
            </a:extLst>
          </p:cNvPr>
          <p:cNvSpPr>
            <a:spLocks noGrp="1"/>
          </p:cNvSpPr>
          <p:nvPr>
            <p:ph type="title"/>
          </p:nvPr>
        </p:nvSpPr>
        <p:spPr/>
        <p:txBody>
          <a:bodyPr/>
          <a:lstStyle/>
          <a:p>
            <a:r>
              <a:rPr lang="en-US" dirty="0"/>
              <a:t>Physically-Realizable Attacks</a:t>
            </a:r>
            <a:endParaRPr lang="en-SE" dirty="0"/>
          </a:p>
        </p:txBody>
      </p:sp>
      <p:sp>
        <p:nvSpPr>
          <p:cNvPr id="3" name="Content Placeholder 2">
            <a:extLst>
              <a:ext uri="{FF2B5EF4-FFF2-40B4-BE49-F238E27FC236}">
                <a16:creationId xmlns:a16="http://schemas.microsoft.com/office/drawing/2014/main" id="{58545DF4-E36F-402C-9F0F-FE44A1C23D03}"/>
              </a:ext>
            </a:extLst>
          </p:cNvPr>
          <p:cNvSpPr>
            <a:spLocks noGrp="1"/>
          </p:cNvSpPr>
          <p:nvPr>
            <p:ph idx="1"/>
          </p:nvPr>
        </p:nvSpPr>
        <p:spPr>
          <a:xfrm>
            <a:off x="457200" y="1295399"/>
            <a:ext cx="8229600" cy="1599441"/>
          </a:xfrm>
        </p:spPr>
        <p:txBody>
          <a:bodyPr>
            <a:normAutofit fontScale="70000" lnSpcReduction="20000"/>
          </a:bodyPr>
          <a:lstStyle/>
          <a:p>
            <a:r>
              <a:rPr lang="en-US" dirty="0"/>
              <a:t>Instead of directly manipulating pixels, it is possible to modify physical objects and cause miss-classification</a:t>
            </a:r>
          </a:p>
          <a:p>
            <a:r>
              <a:rPr lang="en-US" dirty="0"/>
              <a:t>[</a:t>
            </a:r>
            <a:r>
              <a:rPr lang="en-US" dirty="0" err="1"/>
              <a:t>Evtimov</a:t>
            </a:r>
            <a:r>
              <a:rPr lang="en-US" dirty="0"/>
              <a:t> et al 2017]: Physical Adversarial Examples Against Deep Neural Networks</a:t>
            </a:r>
          </a:p>
          <a:p>
            <a:pPr lvl="1"/>
            <a:r>
              <a:rPr lang="en-US" dirty="0">
                <a:hlinkClick r:id="rId2"/>
              </a:rPr>
              <a:t>https://bair.berkeley.edu/blog/2017/12/30/yolo-attack/</a:t>
            </a:r>
            <a:r>
              <a:rPr lang="en-US" dirty="0"/>
              <a:t> </a:t>
            </a:r>
          </a:p>
        </p:txBody>
      </p:sp>
      <p:sp>
        <p:nvSpPr>
          <p:cNvPr id="4" name="Slide Number Placeholder 3">
            <a:extLst>
              <a:ext uri="{FF2B5EF4-FFF2-40B4-BE49-F238E27FC236}">
                <a16:creationId xmlns:a16="http://schemas.microsoft.com/office/drawing/2014/main" id="{D1BA8808-5431-4E82-B7DD-48DD10B4EB16}"/>
              </a:ext>
            </a:extLst>
          </p:cNvPr>
          <p:cNvSpPr>
            <a:spLocks noGrp="1"/>
          </p:cNvSpPr>
          <p:nvPr>
            <p:ph type="sldNum" sz="quarter" idx="12"/>
          </p:nvPr>
        </p:nvSpPr>
        <p:spPr/>
        <p:txBody>
          <a:bodyPr/>
          <a:lstStyle/>
          <a:p>
            <a:pPr>
              <a:defRPr/>
            </a:pPr>
            <a:fld id="{F57F456A-00AF-44E6-8D70-638C0D0130FF}" type="slidenum">
              <a:rPr lang="en-US" altLang="zh-CN" smtClean="0"/>
              <a:pPr>
                <a:defRPr/>
              </a:pPr>
              <a:t>31</a:t>
            </a:fld>
            <a:endParaRPr lang="en-US" altLang="zh-CN"/>
          </a:p>
        </p:txBody>
      </p:sp>
      <p:pic>
        <p:nvPicPr>
          <p:cNvPr id="8" name="Picture 7">
            <a:extLst>
              <a:ext uri="{FF2B5EF4-FFF2-40B4-BE49-F238E27FC236}">
                <a16:creationId xmlns:a16="http://schemas.microsoft.com/office/drawing/2014/main" id="{760AABF7-7E67-489C-AB7C-6EAB2700B5B9}"/>
              </a:ext>
            </a:extLst>
          </p:cNvPr>
          <p:cNvPicPr>
            <a:picLocks noChangeAspect="1"/>
          </p:cNvPicPr>
          <p:nvPr/>
        </p:nvPicPr>
        <p:blipFill>
          <a:blip r:embed="rId3"/>
          <a:stretch>
            <a:fillRect/>
          </a:stretch>
        </p:blipFill>
        <p:spPr>
          <a:xfrm>
            <a:off x="457200" y="2944878"/>
            <a:ext cx="8229600" cy="3879669"/>
          </a:xfrm>
          <a:prstGeom prst="rect">
            <a:avLst/>
          </a:prstGeom>
        </p:spPr>
      </p:pic>
    </p:spTree>
    <p:extLst>
      <p:ext uri="{BB962C8B-B14F-4D97-AF65-F5344CB8AC3E}">
        <p14:creationId xmlns:p14="http://schemas.microsoft.com/office/powerpoint/2010/main" val="2249548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5B082-0F18-4E76-AEA9-0D0EC7EED458}"/>
              </a:ext>
            </a:extLst>
          </p:cNvPr>
          <p:cNvSpPr>
            <a:spLocks noGrp="1"/>
          </p:cNvSpPr>
          <p:nvPr>
            <p:ph type="title"/>
          </p:nvPr>
        </p:nvSpPr>
        <p:spPr/>
        <p:txBody>
          <a:bodyPr/>
          <a:lstStyle/>
          <a:p>
            <a:r>
              <a:rPr lang="en-US" sz="3600" dirty="0"/>
              <a:t>An optimization approach to creating robust adversarial examples</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45CA788-FE7F-4C04-BEAE-3F6ECD35CE48}"/>
                  </a:ext>
                </a:extLst>
              </p:cNvPr>
              <p:cNvSpPr>
                <a:spLocks noGrp="1"/>
              </p:cNvSpPr>
              <p:nvPr>
                <p:ph idx="1"/>
              </p:nvPr>
            </p:nvSpPr>
            <p:spPr>
              <a:xfrm>
                <a:off x="457200" y="1295400"/>
                <a:ext cx="8229600" cy="3645768"/>
              </a:xfrm>
            </p:spPr>
            <p:txBody>
              <a:bodyPr>
                <a:normAutofit fontScale="70000" lnSpcReduction="20000"/>
              </a:bodyPr>
              <a:lstStyle/>
              <a:p>
                <a:r>
                  <a:rPr lang="en-US" dirty="0"/>
                  <a:t>The following optimization problem for targeted attack aims to minimize the cost function for input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r>
                      <a:rPr lang="en-US" b="0" i="1" dirty="0" smtClean="0">
                        <a:latin typeface="Cambria Math" panose="02040503050406030204" pitchFamily="18" charset="0"/>
                      </a:rPr>
                      <m:t>𝛿</m:t>
                    </m:r>
                  </m:oMath>
                </a14:m>
                <a:r>
                  <a:rPr lang="en-US" dirty="0"/>
                  <a:t> and target label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𝑡𝑎𝑟𝑔</m:t>
                        </m:r>
                      </m:sub>
                    </m:sSub>
                  </m:oMath>
                </a14:m>
                <a:r>
                  <a:rPr lang="en-US" dirty="0"/>
                  <a:t> (</a:t>
                </a:r>
                <a14:m>
                  <m:oMath xmlns:m="http://schemas.openxmlformats.org/officeDocument/2006/math">
                    <m:r>
                      <a:rPr lang="en-US">
                        <a:latin typeface="Cambria Math" panose="02040503050406030204" pitchFamily="18" charset="0"/>
                      </a:rPr>
                      <m:t>𝜆</m:t>
                    </m:r>
                  </m:oMath>
                </a14:m>
                <a:r>
                  <a:rPr lang="en-US" dirty="0"/>
                  <a:t> is the Lagrange multiplier; the objective tries to minimize the perturbation </a:t>
                </a:r>
                <a14:m>
                  <m:oMath xmlns:m="http://schemas.openxmlformats.org/officeDocument/2006/math">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𝛿</m:t>
                            </m:r>
                          </m:e>
                        </m:d>
                      </m:e>
                      <m:sub>
                        <m:r>
                          <a:rPr lang="en-US" i="1">
                            <a:latin typeface="Cambria Math" panose="02040503050406030204" pitchFamily="18" charset="0"/>
                          </a:rPr>
                          <m:t>𝑝</m:t>
                        </m:r>
                      </m:sub>
                    </m:sSub>
                  </m:oMath>
                </a14:m>
                <a:r>
                  <a:rPr lang="en-US" dirty="0"/>
                  <a:t> instead of putting a hard bound on </a:t>
                </a:r>
                <a14:m>
                  <m:oMath xmlns:m="http://schemas.openxmlformats.org/officeDocument/2006/math">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𝛿</m:t>
                            </m:r>
                          </m:e>
                        </m:d>
                      </m:e>
                      <m:sub>
                        <m:r>
                          <a:rPr lang="en-US" i="1">
                            <a:latin typeface="Cambria Math" panose="02040503050406030204" pitchFamily="18" charset="0"/>
                          </a:rPr>
                          <m:t>𝑝</m:t>
                        </m:r>
                      </m:sub>
                    </m:sSub>
                  </m:oMath>
                </a14:m>
                <a:r>
                  <a:rPr lang="en-US" dirty="0"/>
                  <a:t>)</a:t>
                </a:r>
              </a:p>
              <a:p>
                <a:pPr lvl="1"/>
                <a14:m>
                  <m:oMath xmlns:m="http://schemas.openxmlformats.org/officeDocument/2006/math">
                    <m:func>
                      <m:funcPr>
                        <m:ctrlPr>
                          <a:rPr lang="en-US" b="0" i="1" smtClean="0">
                            <a:latin typeface="Cambria Math" panose="02040503050406030204" pitchFamily="18" charset="0"/>
                          </a:rPr>
                        </m:ctrlPr>
                      </m:funcPr>
                      <m:fNa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argmin</m:t>
                            </m:r>
                          </m:e>
                          <m:sub>
                            <m:r>
                              <a:rPr lang="en-US" b="0" i="1" smtClean="0">
                                <a:latin typeface="Cambria Math" panose="02040503050406030204" pitchFamily="18" charset="0"/>
                              </a:rPr>
                              <m:t>𝛿</m:t>
                            </m:r>
                          </m:sub>
                        </m:sSub>
                      </m:fName>
                      <m:e>
                        <m:r>
                          <a:rPr lang="en-US" b="0" i="1" smtClean="0">
                            <a:latin typeface="Cambria Math" panose="02040503050406030204" pitchFamily="18" charset="0"/>
                          </a:rPr>
                          <m:t>𝜆</m:t>
                        </m:r>
                        <m:sSub>
                          <m:sSubPr>
                            <m:ctrlPr>
                              <a:rPr lang="en-US" b="0" i="1" smtClean="0">
                                <a:latin typeface="Cambria Math" panose="02040503050406030204" pitchFamily="18" charset="0"/>
                              </a:rPr>
                            </m:ctrlPr>
                          </m:sSub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𝛿</m:t>
                                </m:r>
                              </m:e>
                            </m:d>
                          </m:e>
                          <m:sub>
                            <m:r>
                              <a:rPr lang="en-US" b="0" i="1" smtClean="0">
                                <a:latin typeface="Cambria Math" panose="02040503050406030204" pitchFamily="18" charset="0"/>
                              </a:rPr>
                              <m:t>𝑝</m:t>
                            </m:r>
                          </m:sub>
                        </m:sSub>
                        <m:r>
                          <a:rPr lang="en-US" b="0" i="1" smtClean="0">
                            <a:latin typeface="Cambria Math" panose="02040503050406030204" pitchFamily="18" charset="0"/>
                          </a:rPr>
                          <m:t>+</m:t>
                        </m:r>
                        <m:r>
                          <a:rPr lang="en-US" b="0" i="1" smtClean="0">
                            <a:latin typeface="Cambria Math" panose="02040503050406030204" pitchFamily="18" charset="0"/>
                          </a:rPr>
                          <m:t>𝐽</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𝛿</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𝑡𝑎𝑟𝑔</m:t>
                            </m:r>
                          </m:sub>
                        </m:sSub>
                        <m:r>
                          <a:rPr lang="en-US" b="0" i="1" smtClean="0">
                            <a:latin typeface="Cambria Math" panose="02040503050406030204" pitchFamily="18" charset="0"/>
                          </a:rPr>
                          <m:t>)</m:t>
                        </m:r>
                      </m:e>
                    </m:func>
                  </m:oMath>
                </a14:m>
                <a:endParaRPr lang="en-US" b="0" dirty="0"/>
              </a:p>
              <a:p>
                <a:r>
                  <a:rPr lang="en-US" dirty="0"/>
                  <a:t>To create a universal perturbation for robust adversarial examples, enhance the training dataset with multiple (</a:t>
                </a:r>
                <a14:m>
                  <m:oMath xmlns:m="http://schemas.openxmlformats.org/officeDocument/2006/math">
                    <m:r>
                      <a:rPr lang="en-US" b="0" i="1" smtClean="0">
                        <a:latin typeface="Cambria Math" panose="02040503050406030204" pitchFamily="18" charset="0"/>
                      </a:rPr>
                      <m:t>𝑘</m:t>
                    </m:r>
                  </m:oMath>
                </a14:m>
                <a:r>
                  <a:rPr lang="en-US" dirty="0"/>
                  <a:t>) variants of the input image at different viewing angles and lighting conditions</a:t>
                </a:r>
              </a:p>
              <a:p>
                <a:pPr lvl="1"/>
                <a14:m>
                  <m:oMath xmlns:m="http://schemas.openxmlformats.org/officeDocument/2006/math">
                    <m:func>
                      <m:funcPr>
                        <m:ctrlPr>
                          <a:rPr lang="en-US" i="1">
                            <a:latin typeface="Cambria Math" panose="02040503050406030204" pitchFamily="18" charset="0"/>
                          </a:rPr>
                        </m:ctrlPr>
                      </m:funcPr>
                      <m:fName>
                        <m:sSub>
                          <m:sSubPr>
                            <m:ctrlPr>
                              <a:rPr lang="en-US" i="1">
                                <a:latin typeface="Cambria Math" panose="02040503050406030204" pitchFamily="18" charset="0"/>
                              </a:rPr>
                            </m:ctrlPr>
                          </m:sSubPr>
                          <m:e>
                            <m:r>
                              <m:rPr>
                                <m:sty m:val="p"/>
                              </m:rPr>
                              <a:rPr lang="en-US">
                                <a:latin typeface="Cambria Math" panose="02040503050406030204" pitchFamily="18" charset="0"/>
                              </a:rPr>
                              <m:t>argmin</m:t>
                            </m:r>
                          </m:e>
                          <m:sub>
                            <m:r>
                              <a:rPr lang="en-US" i="1">
                                <a:latin typeface="Cambria Math" panose="02040503050406030204" pitchFamily="18" charset="0"/>
                              </a:rPr>
                              <m:t>𝛿</m:t>
                            </m:r>
                          </m:sub>
                        </m:sSub>
                      </m:fName>
                      <m:e>
                        <m:r>
                          <a:rPr lang="en-US" i="1">
                            <a:latin typeface="Cambria Math" panose="02040503050406030204" pitchFamily="18" charset="0"/>
                          </a:rPr>
                          <m:t>𝜆</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𝛿</m:t>
                                </m:r>
                              </m:e>
                            </m:d>
                          </m:e>
                          <m:sub>
                            <m:r>
                              <a:rPr lang="en-US" i="1">
                                <a:latin typeface="Cambria Math" panose="02040503050406030204" pitchFamily="18" charset="0"/>
                              </a:rPr>
                              <m:t>𝑝</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𝑘</m:t>
                            </m:r>
                          </m:den>
                        </m:f>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𝑘</m:t>
                            </m:r>
                          </m:sup>
                          <m:e>
                            <m:r>
                              <a:rPr lang="en-US" i="1">
                                <a:latin typeface="Cambria Math" panose="02040503050406030204" pitchFamily="18" charset="0"/>
                              </a:rPr>
                              <m:t>𝐽</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𝜃</m:t>
                                </m:r>
                              </m:sub>
                            </m:sSub>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𝛿</m:t>
                                </m:r>
                              </m:e>
                            </m:d>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m:t>
                                </m:r>
                              </m:sup>
                            </m:sSup>
                            <m:r>
                              <a:rPr lang="en-US" i="1">
                                <a:latin typeface="Cambria Math" panose="02040503050406030204" pitchFamily="18" charset="0"/>
                              </a:rPr>
                              <m:t>)</m:t>
                            </m:r>
                          </m:e>
                        </m:nary>
                      </m:e>
                    </m:func>
                  </m:oMath>
                </a14:m>
                <a:endParaRPr lang="en-SE" dirty="0"/>
              </a:p>
            </p:txBody>
          </p:sp>
        </mc:Choice>
        <mc:Fallback xmlns="">
          <p:sp>
            <p:nvSpPr>
              <p:cNvPr id="3" name="Content Placeholder 2">
                <a:extLst>
                  <a:ext uri="{FF2B5EF4-FFF2-40B4-BE49-F238E27FC236}">
                    <a16:creationId xmlns:a16="http://schemas.microsoft.com/office/drawing/2014/main" id="{045CA788-FE7F-4C04-BEAE-3F6ECD35CE48}"/>
                  </a:ext>
                </a:extLst>
              </p:cNvPr>
              <p:cNvSpPr>
                <a:spLocks noGrp="1" noRot="1" noChangeAspect="1" noMove="1" noResize="1" noEditPoints="1" noAdjustHandles="1" noChangeArrowheads="1" noChangeShapeType="1" noTextEdit="1"/>
              </p:cNvSpPr>
              <p:nvPr>
                <p:ph idx="1"/>
              </p:nvPr>
            </p:nvSpPr>
            <p:spPr>
              <a:xfrm>
                <a:off x="457200" y="1295400"/>
                <a:ext cx="8229600" cy="3645768"/>
              </a:xfrm>
              <a:blipFill>
                <a:blip r:embed="rId3"/>
                <a:stretch>
                  <a:fillRect l="-815" t="-2843" r="-889" b="-1571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4B2C7595-4CDF-4408-A32C-14D807D51115}"/>
              </a:ext>
            </a:extLst>
          </p:cNvPr>
          <p:cNvSpPr>
            <a:spLocks noGrp="1"/>
          </p:cNvSpPr>
          <p:nvPr>
            <p:ph type="sldNum" sz="quarter" idx="12"/>
          </p:nvPr>
        </p:nvSpPr>
        <p:spPr/>
        <p:txBody>
          <a:bodyPr/>
          <a:lstStyle/>
          <a:p>
            <a:pPr>
              <a:defRPr/>
            </a:pPr>
            <a:fld id="{F57F456A-00AF-44E6-8D70-638C0D0130FF}" type="slidenum">
              <a:rPr lang="en-US" altLang="zh-CN" smtClean="0"/>
              <a:pPr>
                <a:defRPr/>
              </a:pPr>
              <a:t>32</a:t>
            </a:fld>
            <a:endParaRPr lang="en-US" altLang="zh-CN"/>
          </a:p>
        </p:txBody>
      </p:sp>
      <p:pic>
        <p:nvPicPr>
          <p:cNvPr id="23" name="Picture 22">
            <a:extLst>
              <a:ext uri="{FF2B5EF4-FFF2-40B4-BE49-F238E27FC236}">
                <a16:creationId xmlns:a16="http://schemas.microsoft.com/office/drawing/2014/main" id="{24F66140-ED96-4208-8F6B-3721A7D54027}"/>
              </a:ext>
            </a:extLst>
          </p:cNvPr>
          <p:cNvPicPr>
            <a:picLocks noChangeAspect="1"/>
          </p:cNvPicPr>
          <p:nvPr/>
        </p:nvPicPr>
        <p:blipFill>
          <a:blip r:embed="rId4"/>
          <a:stretch>
            <a:fillRect/>
          </a:stretch>
        </p:blipFill>
        <p:spPr>
          <a:xfrm>
            <a:off x="823389" y="5085184"/>
            <a:ext cx="7497221" cy="1247949"/>
          </a:xfrm>
          <a:prstGeom prst="rect">
            <a:avLst/>
          </a:prstGeom>
        </p:spPr>
      </p:pic>
    </p:spTree>
    <p:extLst>
      <p:ext uri="{BB962C8B-B14F-4D97-AF65-F5344CB8AC3E}">
        <p14:creationId xmlns:p14="http://schemas.microsoft.com/office/powerpoint/2010/main" val="995312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A2E0-800E-40DA-B1AB-E58EFA2337F5}"/>
              </a:ext>
            </a:extLst>
          </p:cNvPr>
          <p:cNvSpPr>
            <a:spLocks noGrp="1"/>
          </p:cNvSpPr>
          <p:nvPr>
            <p:ph type="title"/>
          </p:nvPr>
        </p:nvSpPr>
        <p:spPr/>
        <p:txBody>
          <a:bodyPr/>
          <a:lstStyle/>
          <a:p>
            <a:r>
              <a:rPr lang="en-US" sz="3600" dirty="0"/>
              <a:t>Optimizing Spatial Constraints</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C645F6E-B6F6-4C23-8456-056CC0A151AA}"/>
                  </a:ext>
                </a:extLst>
              </p:cNvPr>
              <p:cNvSpPr>
                <a:spLocks noGrp="1"/>
              </p:cNvSpPr>
              <p:nvPr>
                <p:ph idx="1"/>
              </p:nvPr>
            </p:nvSpPr>
            <p:spPr>
              <a:xfrm>
                <a:off x="457200" y="1052736"/>
                <a:ext cx="8229600" cy="3096343"/>
              </a:xfrm>
            </p:spPr>
            <p:txBody>
              <a:bodyPr>
                <a:normAutofit fontScale="62500" lnSpcReduction="20000"/>
              </a:bodyPr>
              <a:lstStyle/>
              <a:p>
                <a:r>
                  <a:rPr lang="en-US" sz="3200" dirty="0"/>
                  <a:t>To make the perturbation imperceptible to humans, we add </a:t>
                </a:r>
                <a:r>
                  <a:rPr lang="en-US" sz="3200" dirty="0">
                    <a:solidFill>
                      <a:schemeClr val="tx1"/>
                    </a:solidFill>
                  </a:rPr>
                  <a:t>a mask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𝑀</m:t>
                        </m:r>
                      </m:e>
                      <m:sub>
                        <m:r>
                          <a:rPr lang="en-US" b="0" i="1" smtClean="0">
                            <a:solidFill>
                              <a:schemeClr val="tx1"/>
                            </a:solidFill>
                            <a:latin typeface="Cambria Math" panose="02040503050406030204" pitchFamily="18" charset="0"/>
                          </a:rPr>
                          <m:t>𝑥</m:t>
                        </m:r>
                      </m:sub>
                    </m:sSub>
                  </m:oMath>
                </a14:m>
                <a:r>
                  <a:rPr lang="en-US" b="0" i="1" dirty="0">
                    <a:latin typeface="Cambria Math" panose="02040503050406030204" pitchFamily="18" charset="0"/>
                  </a:rPr>
                  <a:t> </a:t>
                </a:r>
                <a:r>
                  <a:rPr lang="en-US" dirty="0"/>
                  <a:t>to localize the perturbation to specific areas of the Stop Sign to mimic vandalism:</a:t>
                </a:r>
                <a:endParaRPr lang="en-US" b="0" i="1" dirty="0">
                  <a:latin typeface="Cambria Math" panose="02040503050406030204" pitchFamily="18" charset="0"/>
                </a:endParaRPr>
              </a:p>
              <a:p>
                <a:pPr lvl="1"/>
                <a14:m>
                  <m:oMath xmlns:m="http://schemas.openxmlformats.org/officeDocument/2006/math">
                    <m:func>
                      <m:funcPr>
                        <m:ctrlPr>
                          <a:rPr lang="en-US" b="0" i="1" smtClean="0">
                            <a:latin typeface="Cambria Math" panose="02040503050406030204" pitchFamily="18" charset="0"/>
                          </a:rPr>
                        </m:ctrlPr>
                      </m:funcPr>
                      <m:fNa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argmin</m:t>
                            </m:r>
                          </m:e>
                          <m:sub>
                            <m:r>
                              <a:rPr lang="en-US" b="0" i="1" smtClean="0">
                                <a:latin typeface="Cambria Math" panose="02040503050406030204" pitchFamily="18" charset="0"/>
                              </a:rPr>
                              <m:t>𝛿</m:t>
                            </m:r>
                          </m:sub>
                        </m:sSub>
                      </m:fName>
                      <m:e>
                        <m:r>
                          <a:rPr lang="en-US" b="0" i="1" smtClean="0">
                            <a:latin typeface="Cambria Math" panose="02040503050406030204" pitchFamily="18" charset="0"/>
                          </a:rPr>
                          <m:t>𝜆</m:t>
                        </m:r>
                        <m:sSub>
                          <m:sSubPr>
                            <m:ctrlPr>
                              <a:rPr lang="en-US" b="0" i="1" smtClean="0">
                                <a:latin typeface="Cambria Math" panose="02040503050406030204" pitchFamily="18" charset="0"/>
                              </a:rPr>
                            </m:ctrlPr>
                          </m:sSubPr>
                          <m:e>
                            <m:d>
                              <m:dPr>
                                <m:begChr m:val="‖"/>
                                <m:endChr m:val="‖"/>
                                <m:ctrlPr>
                                  <a:rPr lang="en-US" b="0" i="1" smtClean="0">
                                    <a:latin typeface="Cambria Math" panose="02040503050406030204" pitchFamily="18" charset="0"/>
                                  </a:rPr>
                                </m:ctrlPr>
                              </m:dPr>
                              <m:e>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𝑀</m:t>
                                    </m:r>
                                  </m:e>
                                  <m:sub>
                                    <m:r>
                                      <a:rPr lang="en-US" b="0" i="1" smtClean="0">
                                        <a:solidFill>
                                          <a:srgbClr val="FF0000"/>
                                        </a:solidFill>
                                        <a:latin typeface="Cambria Math" panose="02040503050406030204" pitchFamily="18" charset="0"/>
                                      </a:rPr>
                                      <m:t>𝑥</m:t>
                                    </m:r>
                                  </m:sub>
                                </m:sSub>
                                <m:r>
                                  <a:rPr lang="en-US" b="0" i="1" smtClean="0">
                                    <a:solidFill>
                                      <a:srgbClr val="FF0000"/>
                                    </a:solidFill>
                                    <a:latin typeface="Cambria Math" panose="02040503050406030204" pitchFamily="18" charset="0"/>
                                  </a:rPr>
                                  <m:t>⋅</m:t>
                                </m:r>
                                <m:r>
                                  <a:rPr lang="en-US" b="0" i="1" smtClean="0">
                                    <a:latin typeface="Cambria Math" panose="02040503050406030204" pitchFamily="18" charset="0"/>
                                  </a:rPr>
                                  <m:t>𝛿</m:t>
                                </m:r>
                              </m:e>
                            </m:d>
                          </m:e>
                          <m:sub>
                            <m:r>
                              <a:rPr lang="en-US" b="0" i="1" smtClean="0">
                                <a:latin typeface="Cambria Math" panose="02040503050406030204" pitchFamily="18" charset="0"/>
                              </a:rPr>
                              <m:t>𝑝</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𝑘</m:t>
                            </m:r>
                          </m:den>
                        </m:f>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1</m:t>
                            </m:r>
                          </m:sub>
                          <m:sup>
                            <m:r>
                              <a:rPr lang="en-US" b="0" i="1" smtClean="0">
                                <a:latin typeface="Cambria Math" panose="02040503050406030204" pitchFamily="18" charset="0"/>
                              </a:rPr>
                              <m:t>𝑘</m:t>
                            </m:r>
                          </m:sup>
                          <m:e>
                            <m:r>
                              <a:rPr lang="en-US" i="1">
                                <a:latin typeface="Cambria Math" panose="02040503050406030204" pitchFamily="18" charset="0"/>
                              </a:rPr>
                              <m:t>𝐽</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𝜃</m:t>
                                </m:r>
                              </m:sub>
                            </m:sSub>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𝑀</m:t>
                                    </m:r>
                                  </m:e>
                                  <m:sub>
                                    <m:r>
                                      <a:rPr lang="en-US" i="1">
                                        <a:solidFill>
                                          <a:srgbClr val="FF0000"/>
                                        </a:solidFill>
                                        <a:latin typeface="Cambria Math" panose="02040503050406030204" pitchFamily="18" charset="0"/>
                                      </a:rPr>
                                      <m:t>𝑥</m:t>
                                    </m:r>
                                  </m:sub>
                                </m:sSub>
                                <m:r>
                                  <a:rPr lang="en-US" i="1">
                                    <a:solidFill>
                                      <a:srgbClr val="FF0000"/>
                                    </a:solidFill>
                                    <a:latin typeface="Cambria Math" panose="02040503050406030204" pitchFamily="18" charset="0"/>
                                  </a:rPr>
                                  <m:t>⋅</m:t>
                                </m:r>
                                <m:r>
                                  <a:rPr lang="en-US" i="1">
                                    <a:latin typeface="Cambria Math" panose="02040503050406030204" pitchFamily="18" charset="0"/>
                                  </a:rPr>
                                  <m:t>𝛿</m:t>
                                </m:r>
                              </m:e>
                            </m:d>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m:t>
                                </m:r>
                              </m:sup>
                            </m:sSup>
                            <m:r>
                              <a:rPr lang="en-US" i="1">
                                <a:latin typeface="Cambria Math" panose="02040503050406030204" pitchFamily="18" charset="0"/>
                              </a:rPr>
                              <m:t>)</m:t>
                            </m:r>
                          </m:e>
                        </m:nary>
                      </m:e>
                    </m:func>
                  </m:oMath>
                </a14:m>
                <a:endParaRPr lang="en-US" dirty="0"/>
              </a:p>
              <a:p>
                <a:pPr lvl="1"/>
                <a:r>
                  <a:rPr lang="en-US" dirty="0"/>
                  <a:t>Use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𝑙</m:t>
                        </m:r>
                      </m:e>
                      <m:sub>
                        <m:r>
                          <a:rPr lang="en-US">
                            <a:latin typeface="Cambria Math" panose="02040503050406030204" pitchFamily="18" charset="0"/>
                          </a:rPr>
                          <m:t>1</m:t>
                        </m:r>
                      </m:sub>
                    </m:sSub>
                  </m:oMath>
                </a14:m>
                <a:r>
                  <a:rPr lang="en-US" dirty="0"/>
                  <a:t> norm in </a:t>
                </a:r>
                <a14:m>
                  <m:oMath xmlns:m="http://schemas.openxmlformats.org/officeDocument/2006/math">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𝑀</m:t>
                                </m:r>
                              </m:e>
                              <m:sub>
                                <m:r>
                                  <a:rPr lang="en-US">
                                    <a:latin typeface="Cambria Math" panose="02040503050406030204" pitchFamily="18" charset="0"/>
                                  </a:rPr>
                                  <m:t>𝑥</m:t>
                                </m:r>
                              </m:sub>
                            </m:sSub>
                            <m:r>
                              <a:rPr lang="en-US">
                                <a:latin typeface="Cambria Math" panose="02040503050406030204" pitchFamily="18" charset="0"/>
                              </a:rPr>
                              <m:t>⋅</m:t>
                            </m:r>
                            <m:r>
                              <a:rPr lang="en-US">
                                <a:latin typeface="Cambria Math" panose="02040503050406030204" pitchFamily="18" charset="0"/>
                              </a:rPr>
                              <m:t>𝛿</m:t>
                            </m:r>
                          </m:e>
                        </m:d>
                      </m:e>
                      <m:sub>
                        <m:r>
                          <a:rPr lang="en-US">
                            <a:latin typeface="Cambria Math" panose="02040503050406030204" pitchFamily="18" charset="0"/>
                          </a:rPr>
                          <m:t>1</m:t>
                        </m:r>
                      </m:sub>
                    </m:sSub>
                  </m:oMath>
                </a14:m>
                <a:r>
                  <a:rPr lang="en-US" dirty="0"/>
                  <a:t> to find the most vulnerable regions (since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𝑙</m:t>
                        </m:r>
                      </m:e>
                      <m:sub>
                        <m:r>
                          <a:rPr lang="en-US">
                            <a:latin typeface="Cambria Math" panose="02040503050406030204" pitchFamily="18" charset="0"/>
                          </a:rPr>
                          <m:t>1</m:t>
                        </m:r>
                      </m:sub>
                    </m:sSub>
                  </m:oMath>
                </a14:m>
                <a:r>
                  <a:rPr lang="en-US" dirty="0"/>
                  <a:t> loss promotes sparsity), then generate perturbation </a:t>
                </a:r>
                <a14:m>
                  <m:oMath xmlns:m="http://schemas.openxmlformats.org/officeDocument/2006/math">
                    <m:r>
                      <a:rPr lang="en-US">
                        <a:latin typeface="Cambria Math" panose="02040503050406030204" pitchFamily="18" charset="0"/>
                      </a:rPr>
                      <m:t>𝛿</m:t>
                    </m:r>
                  </m:oMath>
                </a14:m>
                <a:r>
                  <a:rPr lang="en-US" dirty="0"/>
                  <a:t> within these regions</a:t>
                </a:r>
              </a:p>
              <a:p>
                <a:r>
                  <a:rPr lang="en-US" dirty="0"/>
                  <a:t>Video demos:</a:t>
                </a:r>
              </a:p>
              <a:p>
                <a:pPr lvl="1"/>
                <a:r>
                  <a:rPr lang="en-US" dirty="0"/>
                  <a:t>“Bo Li – Secure Learning in Adversarial Autonomous Driving Environments” </a:t>
                </a:r>
                <a:r>
                  <a:rPr lang="en-US" dirty="0">
                    <a:hlinkClick r:id="rId3"/>
                  </a:rPr>
                  <a:t>https://www.youtube.com/watch?v=0VfBGWnFNuw&amp;t=421s</a:t>
                </a:r>
                <a:endParaRPr lang="en-US" dirty="0"/>
              </a:p>
              <a:p>
                <a:endParaRPr lang="en-SE" dirty="0"/>
              </a:p>
            </p:txBody>
          </p:sp>
        </mc:Choice>
        <mc:Fallback xmlns="">
          <p:sp>
            <p:nvSpPr>
              <p:cNvPr id="3" name="Content Placeholder 2">
                <a:extLst>
                  <a:ext uri="{FF2B5EF4-FFF2-40B4-BE49-F238E27FC236}">
                    <a16:creationId xmlns:a16="http://schemas.microsoft.com/office/drawing/2014/main" id="{BC645F6E-B6F6-4C23-8456-056CC0A151AA}"/>
                  </a:ext>
                </a:extLst>
              </p:cNvPr>
              <p:cNvSpPr>
                <a:spLocks noGrp="1" noRot="1" noChangeAspect="1" noMove="1" noResize="1" noEditPoints="1" noAdjustHandles="1" noChangeArrowheads="1" noChangeShapeType="1" noTextEdit="1"/>
              </p:cNvSpPr>
              <p:nvPr>
                <p:ph idx="1"/>
              </p:nvPr>
            </p:nvSpPr>
            <p:spPr>
              <a:xfrm>
                <a:off x="457200" y="1052736"/>
                <a:ext cx="8229600" cy="3096343"/>
              </a:xfrm>
              <a:blipFill>
                <a:blip r:embed="rId4"/>
                <a:stretch>
                  <a:fillRect l="-667" t="-2953" b="-78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85B487FD-36F3-4B81-9515-E1A1C81AAF1D}"/>
              </a:ext>
            </a:extLst>
          </p:cNvPr>
          <p:cNvSpPr>
            <a:spLocks noGrp="1"/>
          </p:cNvSpPr>
          <p:nvPr>
            <p:ph type="sldNum" sz="quarter" idx="12"/>
          </p:nvPr>
        </p:nvSpPr>
        <p:spPr/>
        <p:txBody>
          <a:bodyPr/>
          <a:lstStyle/>
          <a:p>
            <a:pPr>
              <a:defRPr/>
            </a:pPr>
            <a:fld id="{F57F456A-00AF-44E6-8D70-638C0D0130FF}" type="slidenum">
              <a:rPr lang="en-US" altLang="zh-CN" smtClean="0"/>
              <a:pPr>
                <a:defRPr/>
              </a:pPr>
              <a:t>33</a:t>
            </a:fld>
            <a:endParaRPr lang="en-US" altLang="zh-CN"/>
          </a:p>
        </p:txBody>
      </p:sp>
      <p:pic>
        <p:nvPicPr>
          <p:cNvPr id="12" name="Picture 11">
            <a:extLst>
              <a:ext uri="{FF2B5EF4-FFF2-40B4-BE49-F238E27FC236}">
                <a16:creationId xmlns:a16="http://schemas.microsoft.com/office/drawing/2014/main" id="{5318461D-C371-45D6-98B8-220010C18D3A}"/>
              </a:ext>
            </a:extLst>
          </p:cNvPr>
          <p:cNvPicPr>
            <a:picLocks noChangeAspect="1"/>
          </p:cNvPicPr>
          <p:nvPr/>
        </p:nvPicPr>
        <p:blipFill>
          <a:blip r:embed="rId5"/>
          <a:stretch>
            <a:fillRect/>
          </a:stretch>
        </p:blipFill>
        <p:spPr>
          <a:xfrm>
            <a:off x="575556" y="4149079"/>
            <a:ext cx="7992888" cy="2611011"/>
          </a:xfrm>
          <a:prstGeom prst="rect">
            <a:avLst/>
          </a:prstGeom>
        </p:spPr>
      </p:pic>
    </p:spTree>
    <p:extLst>
      <p:ext uri="{BB962C8B-B14F-4D97-AF65-F5344CB8AC3E}">
        <p14:creationId xmlns:p14="http://schemas.microsoft.com/office/powerpoint/2010/main" val="313260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66422-B4EF-44AE-BA21-51FC3DB50B7C}"/>
              </a:ext>
            </a:extLst>
          </p:cNvPr>
          <p:cNvSpPr>
            <a:spLocks noGrp="1"/>
          </p:cNvSpPr>
          <p:nvPr>
            <p:ph type="title"/>
          </p:nvPr>
        </p:nvSpPr>
        <p:spPr/>
        <p:txBody>
          <a:bodyPr/>
          <a:lstStyle/>
          <a:p>
            <a:r>
              <a:rPr lang="en-US" dirty="0"/>
              <a:t>Adversarial Traffic Signs</a:t>
            </a:r>
            <a:endParaRPr lang="en-SE" dirty="0"/>
          </a:p>
        </p:txBody>
      </p:sp>
      <p:sp>
        <p:nvSpPr>
          <p:cNvPr id="3" name="Content Placeholder 2">
            <a:extLst>
              <a:ext uri="{FF2B5EF4-FFF2-40B4-BE49-F238E27FC236}">
                <a16:creationId xmlns:a16="http://schemas.microsoft.com/office/drawing/2014/main" id="{28BDDF0B-6E5E-4EE4-84C6-CBEFB9E2882E}"/>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09591F38-E63F-4CFC-A483-BB9DD8ADF96B}"/>
              </a:ext>
            </a:extLst>
          </p:cNvPr>
          <p:cNvSpPr>
            <a:spLocks noGrp="1"/>
          </p:cNvSpPr>
          <p:nvPr>
            <p:ph type="sldNum" sz="quarter" idx="12"/>
          </p:nvPr>
        </p:nvSpPr>
        <p:spPr/>
        <p:txBody>
          <a:bodyPr/>
          <a:lstStyle/>
          <a:p>
            <a:pPr>
              <a:defRPr/>
            </a:pPr>
            <a:fld id="{F57F456A-00AF-44E6-8D70-638C0D0130FF}" type="slidenum">
              <a:rPr lang="en-US" altLang="zh-CN" smtClean="0"/>
              <a:pPr>
                <a:defRPr/>
              </a:pPr>
              <a:t>34</a:t>
            </a:fld>
            <a:endParaRPr lang="en-US" altLang="zh-CN"/>
          </a:p>
        </p:txBody>
      </p:sp>
      <p:pic>
        <p:nvPicPr>
          <p:cNvPr id="5" name="圖片 3">
            <a:extLst>
              <a:ext uri="{FF2B5EF4-FFF2-40B4-BE49-F238E27FC236}">
                <a16:creationId xmlns:a16="http://schemas.microsoft.com/office/drawing/2014/main" id="{AE5BDDC5-2636-44DB-9BA9-F86902E33FA1}"/>
              </a:ext>
            </a:extLst>
          </p:cNvPr>
          <p:cNvPicPr>
            <a:picLocks noChangeAspect="1"/>
          </p:cNvPicPr>
          <p:nvPr/>
        </p:nvPicPr>
        <p:blipFill>
          <a:blip r:embed="rId2"/>
          <a:stretch>
            <a:fillRect/>
          </a:stretch>
        </p:blipFill>
        <p:spPr>
          <a:xfrm>
            <a:off x="457200" y="1169987"/>
            <a:ext cx="7958555" cy="5689216"/>
          </a:xfrm>
          <a:prstGeom prst="rect">
            <a:avLst/>
          </a:prstGeom>
        </p:spPr>
      </p:pic>
    </p:spTree>
    <p:extLst>
      <p:ext uri="{BB962C8B-B14F-4D97-AF65-F5344CB8AC3E}">
        <p14:creationId xmlns:p14="http://schemas.microsoft.com/office/powerpoint/2010/main" val="2737866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EF2B-816B-4E95-B748-F20FA4DB0826}"/>
              </a:ext>
            </a:extLst>
          </p:cNvPr>
          <p:cNvSpPr>
            <a:spLocks noGrp="1"/>
          </p:cNvSpPr>
          <p:nvPr>
            <p:ph type="title"/>
          </p:nvPr>
        </p:nvSpPr>
        <p:spPr/>
        <p:txBody>
          <a:bodyPr/>
          <a:lstStyle/>
          <a:p>
            <a:r>
              <a:rPr lang="en-US" dirty="0"/>
              <a:t>Attacks on Face Recognition</a:t>
            </a:r>
            <a:endParaRPr lang="en-SE" dirty="0"/>
          </a:p>
        </p:txBody>
      </p:sp>
      <p:sp>
        <p:nvSpPr>
          <p:cNvPr id="3" name="Content Placeholder 2">
            <a:extLst>
              <a:ext uri="{FF2B5EF4-FFF2-40B4-BE49-F238E27FC236}">
                <a16:creationId xmlns:a16="http://schemas.microsoft.com/office/drawing/2014/main" id="{0B60D02A-C08B-4F19-A952-3375EA5A5826}"/>
              </a:ext>
            </a:extLst>
          </p:cNvPr>
          <p:cNvSpPr>
            <a:spLocks noGrp="1"/>
          </p:cNvSpPr>
          <p:nvPr>
            <p:ph idx="1"/>
          </p:nvPr>
        </p:nvSpPr>
        <p:spPr>
          <a:xfrm>
            <a:off x="457200" y="1143000"/>
            <a:ext cx="8229600" cy="2205608"/>
          </a:xfrm>
        </p:spPr>
        <p:txBody>
          <a:bodyPr>
            <a:normAutofit fontScale="70000" lnSpcReduction="20000"/>
          </a:bodyPr>
          <a:lstStyle/>
          <a:p>
            <a:r>
              <a:rPr lang="en-US" dirty="0"/>
              <a:t>1. An attacker would need to find perturbations that generalize beyond a single image,</a:t>
            </a:r>
            <a:r>
              <a:rPr lang="zh-CN" altLang="en-US" dirty="0"/>
              <a:t> </a:t>
            </a:r>
            <a:r>
              <a:rPr lang="en-US" altLang="zh-CN" dirty="0"/>
              <a:t>e.g.,</a:t>
            </a:r>
            <a:r>
              <a:rPr lang="zh-CN" altLang="en-US" dirty="0"/>
              <a:t> </a:t>
            </a:r>
            <a:r>
              <a:rPr lang="en-US" altLang="zh-CN" dirty="0"/>
              <a:t>viewed</a:t>
            </a:r>
            <a:r>
              <a:rPr lang="zh-CN" altLang="en-US" dirty="0"/>
              <a:t> </a:t>
            </a:r>
            <a:r>
              <a:rPr lang="en-US" altLang="zh-CN" dirty="0"/>
              <a:t>from</a:t>
            </a:r>
            <a:r>
              <a:rPr lang="zh-CN" altLang="en-US" dirty="0"/>
              <a:t> </a:t>
            </a:r>
            <a:r>
              <a:rPr lang="en-US" altLang="zh-CN" dirty="0"/>
              <a:t>different angles</a:t>
            </a:r>
            <a:endParaRPr lang="en-US" dirty="0"/>
          </a:p>
          <a:p>
            <a:r>
              <a:rPr lang="en-US" dirty="0"/>
              <a:t>2. Small differences between adjacent pixels in the perturbation are unlikely to be accurately captured by cameras, so make the perturbation form large patches. </a:t>
            </a:r>
          </a:p>
          <a:p>
            <a:r>
              <a:rPr lang="en-US" dirty="0"/>
              <a:t>3. It is desirable to craft perturbations that are comprised mostly of colors reproducible by the printer.</a:t>
            </a:r>
          </a:p>
          <a:p>
            <a:endParaRPr lang="en-SE" dirty="0"/>
          </a:p>
        </p:txBody>
      </p:sp>
      <p:sp>
        <p:nvSpPr>
          <p:cNvPr id="4" name="Slide Number Placeholder 3">
            <a:extLst>
              <a:ext uri="{FF2B5EF4-FFF2-40B4-BE49-F238E27FC236}">
                <a16:creationId xmlns:a16="http://schemas.microsoft.com/office/drawing/2014/main" id="{36B3E17E-E1B2-49BB-B924-812620052456}"/>
              </a:ext>
            </a:extLst>
          </p:cNvPr>
          <p:cNvSpPr>
            <a:spLocks noGrp="1"/>
          </p:cNvSpPr>
          <p:nvPr>
            <p:ph type="sldNum" sz="quarter" idx="12"/>
          </p:nvPr>
        </p:nvSpPr>
        <p:spPr/>
        <p:txBody>
          <a:bodyPr/>
          <a:lstStyle/>
          <a:p>
            <a:pPr>
              <a:defRPr/>
            </a:pPr>
            <a:fld id="{F57F456A-00AF-44E6-8D70-638C0D0130FF}" type="slidenum">
              <a:rPr lang="en-US" altLang="zh-CN" smtClean="0"/>
              <a:pPr>
                <a:defRPr/>
              </a:pPr>
              <a:t>35</a:t>
            </a:fld>
            <a:endParaRPr lang="en-US" altLang="zh-CN"/>
          </a:p>
        </p:txBody>
      </p:sp>
      <p:sp>
        <p:nvSpPr>
          <p:cNvPr id="11" name="TextBox 10">
            <a:extLst>
              <a:ext uri="{FF2B5EF4-FFF2-40B4-BE49-F238E27FC236}">
                <a16:creationId xmlns:a16="http://schemas.microsoft.com/office/drawing/2014/main" id="{C8326ECF-A5C3-479A-84B1-D2E4140CA00B}"/>
              </a:ext>
            </a:extLst>
          </p:cNvPr>
          <p:cNvSpPr txBox="1"/>
          <p:nvPr/>
        </p:nvSpPr>
        <p:spPr>
          <a:xfrm>
            <a:off x="2555775" y="6604084"/>
            <a:ext cx="4032448" cy="253916"/>
          </a:xfrm>
          <a:prstGeom prst="rect">
            <a:avLst/>
          </a:prstGeom>
          <a:noFill/>
        </p:spPr>
        <p:txBody>
          <a:bodyPr wrap="square">
            <a:spAutoFit/>
          </a:bodyPr>
          <a:lstStyle/>
          <a:p>
            <a:r>
              <a:rPr lang="en-US" sz="1050" dirty="0"/>
              <a:t>https://www.cs.cmu.edu/~sbhagava/papers/face-rec-ccs16.pdf</a:t>
            </a:r>
          </a:p>
        </p:txBody>
      </p:sp>
      <p:pic>
        <p:nvPicPr>
          <p:cNvPr id="12" name="圖片 3">
            <a:extLst>
              <a:ext uri="{FF2B5EF4-FFF2-40B4-BE49-F238E27FC236}">
                <a16:creationId xmlns:a16="http://schemas.microsoft.com/office/drawing/2014/main" id="{989A37E4-4727-43CD-93EE-D4706F3B18B3}"/>
              </a:ext>
            </a:extLst>
          </p:cNvPr>
          <p:cNvPicPr>
            <a:picLocks noChangeAspect="1"/>
          </p:cNvPicPr>
          <p:nvPr/>
        </p:nvPicPr>
        <p:blipFill>
          <a:blip r:embed="rId2"/>
          <a:stretch>
            <a:fillRect/>
          </a:stretch>
        </p:blipFill>
        <p:spPr>
          <a:xfrm>
            <a:off x="943973" y="3229017"/>
            <a:ext cx="7256051" cy="3354345"/>
          </a:xfrm>
          <a:prstGeom prst="rect">
            <a:avLst/>
          </a:prstGeom>
        </p:spPr>
      </p:pic>
    </p:spTree>
    <p:extLst>
      <p:ext uri="{BB962C8B-B14F-4D97-AF65-F5344CB8AC3E}">
        <p14:creationId xmlns:p14="http://schemas.microsoft.com/office/powerpoint/2010/main" val="34780016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5B2A7-F044-41E4-8ED2-640BFE67B331}"/>
              </a:ext>
            </a:extLst>
          </p:cNvPr>
          <p:cNvSpPr>
            <a:spLocks noGrp="1"/>
          </p:cNvSpPr>
          <p:nvPr>
            <p:ph type="title"/>
          </p:nvPr>
        </p:nvSpPr>
        <p:spPr>
          <a:xfrm>
            <a:off x="457200" y="164322"/>
            <a:ext cx="8229600" cy="868362"/>
          </a:xfrm>
        </p:spPr>
        <p:txBody>
          <a:bodyPr/>
          <a:lstStyle/>
          <a:p>
            <a:r>
              <a:rPr lang="en-US" dirty="0"/>
              <a:t>Blackbox Attacks</a:t>
            </a:r>
            <a:endParaRPr lang="en-SE" dirty="0"/>
          </a:p>
        </p:txBody>
      </p:sp>
      <p:sp>
        <p:nvSpPr>
          <p:cNvPr id="3" name="Content Placeholder 2">
            <a:extLst>
              <a:ext uri="{FF2B5EF4-FFF2-40B4-BE49-F238E27FC236}">
                <a16:creationId xmlns:a16="http://schemas.microsoft.com/office/drawing/2014/main" id="{C459AF8F-BAE9-419C-A053-85254BD2157A}"/>
              </a:ext>
            </a:extLst>
          </p:cNvPr>
          <p:cNvSpPr>
            <a:spLocks noGrp="1"/>
          </p:cNvSpPr>
          <p:nvPr>
            <p:ph idx="1"/>
          </p:nvPr>
        </p:nvSpPr>
        <p:spPr>
          <a:xfrm>
            <a:off x="457200" y="1052742"/>
            <a:ext cx="8229600" cy="2402801"/>
          </a:xfrm>
        </p:spPr>
        <p:txBody>
          <a:bodyPr>
            <a:normAutofit fontScale="55000" lnSpcReduction="20000"/>
          </a:bodyPr>
          <a:lstStyle/>
          <a:p>
            <a:r>
              <a:rPr lang="en-US" dirty="0"/>
              <a:t>We have been discussing Whitebox attacks, where we know the NN model parameters 𝜃 </a:t>
            </a:r>
          </a:p>
          <a:p>
            <a:r>
              <a:rPr lang="en-US" dirty="0"/>
              <a:t>Black Box Attacks:</a:t>
            </a:r>
          </a:p>
          <a:p>
            <a:r>
              <a:rPr lang="en-US" altLang="zh-TW" dirty="0"/>
              <a:t>If you have the training dataset of the target </a:t>
            </a:r>
            <a:r>
              <a:rPr lang="en-US" dirty="0"/>
              <a:t>Blackbox model:</a:t>
            </a:r>
          </a:p>
          <a:p>
            <a:pPr lvl="1"/>
            <a:r>
              <a:rPr lang="en-US" altLang="zh-TW" dirty="0"/>
              <a:t>Train a proxy </a:t>
            </a:r>
            <a:r>
              <a:rPr lang="en-US" dirty="0"/>
              <a:t>Whitebox model</a:t>
            </a:r>
            <a:r>
              <a:rPr lang="en-US" altLang="zh-TW" dirty="0"/>
              <a:t> yourself</a:t>
            </a:r>
          </a:p>
          <a:p>
            <a:pPr lvl="1"/>
            <a:r>
              <a:rPr lang="en-US" altLang="zh-TW" dirty="0"/>
              <a:t>Generate attacked objects for the proxy model</a:t>
            </a:r>
          </a:p>
          <a:p>
            <a:r>
              <a:rPr lang="en-US" altLang="zh-TW" dirty="0"/>
              <a:t>If you do not have the training dataset, you can obtain input-output data pairs from the target Blackbox model by invoking online cloud services </a:t>
            </a:r>
          </a:p>
          <a:p>
            <a:pPr lvl="1"/>
            <a:r>
              <a:rPr lang="en-US" altLang="zh-TW" dirty="0"/>
              <a:t>May get expensive if the cloud service is not free</a:t>
            </a:r>
          </a:p>
          <a:p>
            <a:pPr lvl="1"/>
            <a:endParaRPr lang="zh-TW" altLang="en-US" dirty="0"/>
          </a:p>
          <a:p>
            <a:pPr lvl="1"/>
            <a:endParaRPr lang="en-US" dirty="0"/>
          </a:p>
          <a:p>
            <a:endParaRPr lang="en-US" dirty="0"/>
          </a:p>
          <a:p>
            <a:endParaRPr lang="en-US" dirty="0"/>
          </a:p>
          <a:p>
            <a:endParaRPr lang="en-US" dirty="0"/>
          </a:p>
          <a:p>
            <a:endParaRPr lang="en-SE" dirty="0"/>
          </a:p>
        </p:txBody>
      </p:sp>
      <p:sp>
        <p:nvSpPr>
          <p:cNvPr id="4" name="Slide Number Placeholder 3">
            <a:extLst>
              <a:ext uri="{FF2B5EF4-FFF2-40B4-BE49-F238E27FC236}">
                <a16:creationId xmlns:a16="http://schemas.microsoft.com/office/drawing/2014/main" id="{BFB59209-168C-44AC-BB38-40EA9C2D4FBC}"/>
              </a:ext>
            </a:extLst>
          </p:cNvPr>
          <p:cNvSpPr>
            <a:spLocks noGrp="1"/>
          </p:cNvSpPr>
          <p:nvPr>
            <p:ph type="sldNum" sz="quarter" idx="12"/>
          </p:nvPr>
        </p:nvSpPr>
        <p:spPr/>
        <p:txBody>
          <a:bodyPr/>
          <a:lstStyle/>
          <a:p>
            <a:pPr>
              <a:defRPr/>
            </a:pPr>
            <a:fld id="{F57F456A-00AF-44E6-8D70-638C0D0130FF}" type="slidenum">
              <a:rPr lang="en-US" altLang="zh-CN" smtClean="0"/>
              <a:pPr>
                <a:defRPr/>
              </a:pPr>
              <a:t>36</a:t>
            </a:fld>
            <a:endParaRPr lang="en-US" altLang="zh-CN"/>
          </a:p>
        </p:txBody>
      </p:sp>
      <p:pic>
        <p:nvPicPr>
          <p:cNvPr id="23" name="圖片 17" descr="一張含有 貓, 動物, 哺乳類, 橙色 的圖片&#10;&#10;自動產生的描述">
            <a:extLst>
              <a:ext uri="{FF2B5EF4-FFF2-40B4-BE49-F238E27FC236}">
                <a16:creationId xmlns:a16="http://schemas.microsoft.com/office/drawing/2014/main" id="{FC5A45BD-84BA-4EB2-A71D-D89B0CD69C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850" y="4034235"/>
            <a:ext cx="1354727" cy="1308012"/>
          </a:xfrm>
          <a:prstGeom prst="rect">
            <a:avLst/>
          </a:prstGeom>
        </p:spPr>
      </p:pic>
      <p:sp>
        <p:nvSpPr>
          <p:cNvPr id="24" name="矩形: 圓角 18">
            <a:extLst>
              <a:ext uri="{FF2B5EF4-FFF2-40B4-BE49-F238E27FC236}">
                <a16:creationId xmlns:a16="http://schemas.microsoft.com/office/drawing/2014/main" id="{90DE24E3-DA28-4FC8-B268-9D12CF88606D}"/>
              </a:ext>
            </a:extLst>
          </p:cNvPr>
          <p:cNvSpPr/>
          <p:nvPr/>
        </p:nvSpPr>
        <p:spPr>
          <a:xfrm>
            <a:off x="2030776" y="3972958"/>
            <a:ext cx="1501048" cy="1369289"/>
          </a:xfrm>
          <a:prstGeom prst="roundRect">
            <a:avLst/>
          </a:prstGeom>
          <a:solidFill>
            <a:schemeClr val="tx1"/>
          </a:solidFill>
          <a:ln>
            <a:noFill/>
          </a:ln>
          <a:effectLst>
            <a:outerShdw blurRad="57150" dist="19050" dir="5400000" algn="ctr" rotWithShape="0">
              <a:srgbClr val="000000">
                <a:alpha val="63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TW" sz="2400" i="0" u="none" strike="noStrike" kern="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Target</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TW" sz="2400" i="0" u="none" strike="noStrike" kern="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Blackbox Model</a:t>
            </a:r>
          </a:p>
        </p:txBody>
      </p:sp>
      <p:sp>
        <p:nvSpPr>
          <p:cNvPr id="25" name="矩形: 圓角 19">
            <a:extLst>
              <a:ext uri="{FF2B5EF4-FFF2-40B4-BE49-F238E27FC236}">
                <a16:creationId xmlns:a16="http://schemas.microsoft.com/office/drawing/2014/main" id="{5FCAE439-04C8-4918-9EEF-A558248F4F9C}"/>
              </a:ext>
            </a:extLst>
          </p:cNvPr>
          <p:cNvSpPr/>
          <p:nvPr/>
        </p:nvSpPr>
        <p:spPr>
          <a:xfrm>
            <a:off x="6370370" y="4003594"/>
            <a:ext cx="1642413" cy="1369289"/>
          </a:xfrm>
          <a:prstGeom prst="roundRect">
            <a:avLst/>
          </a:prstGeom>
          <a:solidFill>
            <a:schemeClr val="bg1"/>
          </a:solidFill>
          <a:ln>
            <a:noFill/>
          </a:ln>
          <a:effectLst>
            <a:outerShdw blurRad="57150" dist="19050" dir="5400000" algn="ctr" rotWithShape="0">
              <a:srgbClr val="000000">
                <a:alpha val="63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TW" sz="2400" i="0" u="none" strike="noStrike" kern="0" cap="none" spc="0" normalizeH="0" baseline="0" noProof="0" dirty="0">
                <a:ln>
                  <a:noFill/>
                </a:ln>
                <a:effectLst/>
                <a:uLnTx/>
                <a:uFillTx/>
                <a:latin typeface="Calibri" panose="020F0502020204030204"/>
                <a:ea typeface="新細明體" panose="02020500000000000000" pitchFamily="18" charset="-120"/>
                <a:cs typeface="+mn-cs"/>
              </a:rPr>
              <a:t>Proxy</a:t>
            </a:r>
          </a:p>
          <a:p>
            <a:pPr marL="0" marR="0" lvl="0" indent="0" algn="ctr" defTabSz="457200" eaLnBrk="1" fontAlgn="auto" latinLnBrk="0" hangingPunct="1">
              <a:lnSpc>
                <a:spcPct val="100000"/>
              </a:lnSpc>
              <a:spcBef>
                <a:spcPts val="0"/>
              </a:spcBef>
              <a:spcAft>
                <a:spcPts val="0"/>
              </a:spcAft>
              <a:buClrTx/>
              <a:buSzTx/>
              <a:buFontTx/>
              <a:buNone/>
              <a:tabLst/>
              <a:defRPr/>
            </a:pPr>
            <a:r>
              <a:rPr lang="en-US" altLang="zh-TW" sz="2400" kern="0" dirty="0">
                <a:latin typeface="Calibri" panose="020F0502020204030204"/>
                <a:ea typeface="新細明體" panose="02020500000000000000" pitchFamily="18" charset="-120"/>
              </a:rPr>
              <a:t>Whitebox</a:t>
            </a:r>
            <a:endParaRPr kumimoji="0" lang="en-US" altLang="zh-TW" sz="2400" i="0" u="none" strike="noStrike" kern="0" cap="none" spc="0" normalizeH="0" baseline="0" noProof="0" dirty="0">
              <a:ln>
                <a:noFill/>
              </a:ln>
              <a:effectLst/>
              <a:uLnTx/>
              <a:uFillTx/>
              <a:latin typeface="Calibri" panose="020F0502020204030204"/>
              <a:ea typeface="新細明體" panose="02020500000000000000" pitchFamily="18" charset="-12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TW" sz="2400" i="0" u="none" strike="noStrike" kern="0" cap="none" spc="0" normalizeH="0" baseline="0" noProof="0" dirty="0">
                <a:ln>
                  <a:noFill/>
                </a:ln>
                <a:effectLst/>
                <a:uLnTx/>
                <a:uFillTx/>
                <a:latin typeface="Calibri" panose="020F0502020204030204"/>
                <a:ea typeface="新細明體" panose="02020500000000000000" pitchFamily="18" charset="-120"/>
                <a:cs typeface="+mn-cs"/>
              </a:rPr>
              <a:t>Model</a:t>
            </a:r>
          </a:p>
        </p:txBody>
      </p:sp>
      <p:cxnSp>
        <p:nvCxnSpPr>
          <p:cNvPr id="26" name="直線單箭頭接點 6">
            <a:extLst>
              <a:ext uri="{FF2B5EF4-FFF2-40B4-BE49-F238E27FC236}">
                <a16:creationId xmlns:a16="http://schemas.microsoft.com/office/drawing/2014/main" id="{04443856-ACA0-4A56-A24A-3EB7CEBDF457}"/>
              </a:ext>
            </a:extLst>
          </p:cNvPr>
          <p:cNvCxnSpPr/>
          <p:nvPr/>
        </p:nvCxnSpPr>
        <p:spPr>
          <a:xfrm>
            <a:off x="1636764" y="4688240"/>
            <a:ext cx="482600" cy="0"/>
          </a:xfrm>
          <a:prstGeom prst="straightConnector1">
            <a:avLst/>
          </a:prstGeom>
          <a:noFill/>
          <a:ln w="76200" cap="flat" cmpd="sng" algn="ctr">
            <a:solidFill>
              <a:srgbClr val="4472C4"/>
            </a:solidFill>
            <a:prstDash val="solid"/>
            <a:miter lim="800000"/>
            <a:tailEnd type="triangle"/>
          </a:ln>
          <a:effectLst/>
        </p:spPr>
      </p:cxnSp>
      <p:cxnSp>
        <p:nvCxnSpPr>
          <p:cNvPr id="27" name="直線單箭頭接點 21">
            <a:extLst>
              <a:ext uri="{FF2B5EF4-FFF2-40B4-BE49-F238E27FC236}">
                <a16:creationId xmlns:a16="http://schemas.microsoft.com/office/drawing/2014/main" id="{EA95ADC2-BF7D-4604-A7DE-A3B1C1B8FF5A}"/>
              </a:ext>
            </a:extLst>
          </p:cNvPr>
          <p:cNvCxnSpPr/>
          <p:nvPr/>
        </p:nvCxnSpPr>
        <p:spPr>
          <a:xfrm>
            <a:off x="3531824" y="4688240"/>
            <a:ext cx="482600" cy="0"/>
          </a:xfrm>
          <a:prstGeom prst="straightConnector1">
            <a:avLst/>
          </a:prstGeom>
          <a:noFill/>
          <a:ln w="76200" cap="flat" cmpd="sng" algn="ctr">
            <a:solidFill>
              <a:srgbClr val="4472C4"/>
            </a:solidFill>
            <a:prstDash val="solid"/>
            <a:miter lim="800000"/>
            <a:tailEnd type="triangle"/>
          </a:ln>
          <a:effectLst/>
        </p:spPr>
      </p:cxnSp>
      <p:pic>
        <p:nvPicPr>
          <p:cNvPr id="28" name="Picture 4" descr="ç¸éåç">
            <a:extLst>
              <a:ext uri="{FF2B5EF4-FFF2-40B4-BE49-F238E27FC236}">
                <a16:creationId xmlns:a16="http://schemas.microsoft.com/office/drawing/2014/main" id="{8BF1C0A5-46FF-424D-9BF9-08B20BD8CD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0751" y="4480485"/>
            <a:ext cx="415509" cy="415509"/>
          </a:xfrm>
          <a:prstGeom prst="rect">
            <a:avLst/>
          </a:prstGeom>
          <a:noFill/>
          <a:extLst>
            <a:ext uri="{909E8E84-426E-40DD-AFC4-6F175D3DCCD1}">
              <a14:hiddenFill xmlns:a14="http://schemas.microsoft.com/office/drawing/2010/main">
                <a:solidFill>
                  <a:srgbClr val="FFFFFF"/>
                </a:solidFill>
              </a14:hiddenFill>
            </a:ext>
          </a:extLst>
        </p:spPr>
      </p:pic>
      <p:pic>
        <p:nvPicPr>
          <p:cNvPr id="29" name="圖片 24" descr="一張含有 貓, 動物, 哺乳類, 橙色 的圖片&#10;&#10;自動產生的描述">
            <a:extLst>
              <a:ext uri="{FF2B5EF4-FFF2-40B4-BE49-F238E27FC236}">
                <a16:creationId xmlns:a16="http://schemas.microsoft.com/office/drawing/2014/main" id="{5645C0A3-218F-4C95-81AB-3C3F9DFF06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5187" y="4095512"/>
            <a:ext cx="1354727" cy="1308012"/>
          </a:xfrm>
          <a:prstGeom prst="rect">
            <a:avLst/>
          </a:prstGeom>
        </p:spPr>
      </p:pic>
      <p:cxnSp>
        <p:nvCxnSpPr>
          <p:cNvPr id="30" name="直線單箭頭接點 26">
            <a:extLst>
              <a:ext uri="{FF2B5EF4-FFF2-40B4-BE49-F238E27FC236}">
                <a16:creationId xmlns:a16="http://schemas.microsoft.com/office/drawing/2014/main" id="{EFC4A41C-8CF2-4B2B-B03B-E1EF96A87371}"/>
              </a:ext>
            </a:extLst>
          </p:cNvPr>
          <p:cNvCxnSpPr/>
          <p:nvPr/>
        </p:nvCxnSpPr>
        <p:spPr>
          <a:xfrm>
            <a:off x="5904101" y="4749517"/>
            <a:ext cx="482600" cy="0"/>
          </a:xfrm>
          <a:prstGeom prst="straightConnector1">
            <a:avLst/>
          </a:prstGeom>
          <a:noFill/>
          <a:ln w="76200" cap="flat" cmpd="sng" algn="ctr">
            <a:solidFill>
              <a:srgbClr val="4472C4"/>
            </a:solidFill>
            <a:prstDash val="solid"/>
            <a:miter lim="800000"/>
            <a:tailEnd type="triangle"/>
          </a:ln>
          <a:effectLst/>
        </p:spPr>
      </p:cxnSp>
      <p:cxnSp>
        <p:nvCxnSpPr>
          <p:cNvPr id="31" name="直線單箭頭接點 27">
            <a:extLst>
              <a:ext uri="{FF2B5EF4-FFF2-40B4-BE49-F238E27FC236}">
                <a16:creationId xmlns:a16="http://schemas.microsoft.com/office/drawing/2014/main" id="{90345DD4-4700-472E-B80B-7CE2647C5228}"/>
              </a:ext>
            </a:extLst>
          </p:cNvPr>
          <p:cNvCxnSpPr/>
          <p:nvPr/>
        </p:nvCxnSpPr>
        <p:spPr>
          <a:xfrm>
            <a:off x="7956376" y="4716875"/>
            <a:ext cx="482600" cy="0"/>
          </a:xfrm>
          <a:prstGeom prst="straightConnector1">
            <a:avLst/>
          </a:prstGeom>
          <a:noFill/>
          <a:ln w="76200" cap="flat" cmpd="sng" algn="ctr">
            <a:solidFill>
              <a:srgbClr val="4472C4"/>
            </a:solidFill>
            <a:prstDash val="solid"/>
            <a:miter lim="800000"/>
            <a:tailEnd type="triangle"/>
          </a:ln>
          <a:effectLst/>
        </p:spPr>
      </p:cxnSp>
      <p:pic>
        <p:nvPicPr>
          <p:cNvPr id="32" name="Picture 4" descr="ç¸éåç">
            <a:extLst>
              <a:ext uri="{FF2B5EF4-FFF2-40B4-BE49-F238E27FC236}">
                <a16:creationId xmlns:a16="http://schemas.microsoft.com/office/drawing/2014/main" id="{595570AE-8B10-4E71-9520-34A137A3D5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5303" y="4509120"/>
            <a:ext cx="415509" cy="415509"/>
          </a:xfrm>
          <a:prstGeom prst="rect">
            <a:avLst/>
          </a:prstGeom>
          <a:noFill/>
          <a:extLst>
            <a:ext uri="{909E8E84-426E-40DD-AFC4-6F175D3DCCD1}">
              <a14:hiddenFill xmlns:a14="http://schemas.microsoft.com/office/drawing/2010/main">
                <a:solidFill>
                  <a:srgbClr val="FFFFFF"/>
                </a:solidFill>
              </a14:hiddenFill>
            </a:ext>
          </a:extLst>
        </p:spPr>
      </p:pic>
      <p:sp>
        <p:nvSpPr>
          <p:cNvPr id="33" name="流程圖: 磁碟 8">
            <a:extLst>
              <a:ext uri="{FF2B5EF4-FFF2-40B4-BE49-F238E27FC236}">
                <a16:creationId xmlns:a16="http://schemas.microsoft.com/office/drawing/2014/main" id="{52D84395-0B1D-4B93-AF26-FB753471A0A1}"/>
              </a:ext>
            </a:extLst>
          </p:cNvPr>
          <p:cNvSpPr/>
          <p:nvPr/>
        </p:nvSpPr>
        <p:spPr>
          <a:xfrm>
            <a:off x="3219450" y="5749080"/>
            <a:ext cx="2654300" cy="851657"/>
          </a:xfrm>
          <a:prstGeom prst="flowChartMagneticDisk">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Training Data</a:t>
            </a:r>
            <a:endParaRPr kumimoji="0" lang="zh-TW" altLang="en-US"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4" name="直線單箭頭接點 30">
            <a:extLst>
              <a:ext uri="{FF2B5EF4-FFF2-40B4-BE49-F238E27FC236}">
                <a16:creationId xmlns:a16="http://schemas.microsoft.com/office/drawing/2014/main" id="{C0AF6977-51EA-4CE8-8BFB-8B6CE26540F4}"/>
              </a:ext>
            </a:extLst>
          </p:cNvPr>
          <p:cNvCxnSpPr>
            <a:cxnSpLocks/>
          </p:cNvCxnSpPr>
          <p:nvPr/>
        </p:nvCxnSpPr>
        <p:spPr>
          <a:xfrm flipH="1" flipV="1">
            <a:off x="2873444" y="5362305"/>
            <a:ext cx="945742" cy="520620"/>
          </a:xfrm>
          <a:prstGeom prst="straightConnector1">
            <a:avLst/>
          </a:prstGeom>
          <a:noFill/>
          <a:ln w="76200" cap="flat" cmpd="sng" algn="ctr">
            <a:solidFill>
              <a:sysClr val="windowText" lastClr="000000"/>
            </a:solidFill>
            <a:prstDash val="solid"/>
            <a:miter lim="800000"/>
            <a:tailEnd type="triangle"/>
          </a:ln>
          <a:effectLst/>
        </p:spPr>
      </p:cxnSp>
      <p:cxnSp>
        <p:nvCxnSpPr>
          <p:cNvPr id="35" name="直線單箭頭接點 32">
            <a:extLst>
              <a:ext uri="{FF2B5EF4-FFF2-40B4-BE49-F238E27FC236}">
                <a16:creationId xmlns:a16="http://schemas.microsoft.com/office/drawing/2014/main" id="{42A3B870-0DA0-4CEF-923E-92FEDE586E81}"/>
              </a:ext>
            </a:extLst>
          </p:cNvPr>
          <p:cNvCxnSpPr>
            <a:cxnSpLocks/>
          </p:cNvCxnSpPr>
          <p:nvPr/>
        </p:nvCxnSpPr>
        <p:spPr>
          <a:xfrm flipV="1">
            <a:off x="5447426" y="5348703"/>
            <a:ext cx="1103349" cy="520620"/>
          </a:xfrm>
          <a:prstGeom prst="straightConnector1">
            <a:avLst/>
          </a:prstGeom>
          <a:noFill/>
          <a:ln w="76200" cap="flat" cmpd="sng" algn="ctr">
            <a:solidFill>
              <a:sysClr val="windowText" lastClr="000000"/>
            </a:solidFill>
            <a:prstDash val="solid"/>
            <a:miter lim="800000"/>
            <a:tailEnd type="triangle"/>
          </a:ln>
          <a:effectLst/>
        </p:spPr>
      </p:cxnSp>
      <p:sp>
        <p:nvSpPr>
          <p:cNvPr id="36" name="文字方塊 7168">
            <a:extLst>
              <a:ext uri="{FF2B5EF4-FFF2-40B4-BE49-F238E27FC236}">
                <a16:creationId xmlns:a16="http://schemas.microsoft.com/office/drawing/2014/main" id="{050247D7-0238-42E2-924C-A5D8A7BA1395}"/>
              </a:ext>
            </a:extLst>
          </p:cNvPr>
          <p:cNvSpPr txBox="1"/>
          <p:nvPr/>
        </p:nvSpPr>
        <p:spPr>
          <a:xfrm>
            <a:off x="4014424" y="3326823"/>
            <a:ext cx="3098800" cy="830997"/>
          </a:xfrm>
          <a:prstGeom prst="rect">
            <a:avLst/>
          </a:prstGeom>
          <a:noFill/>
        </p:spPr>
        <p:txBody>
          <a:bodyPr wrap="square" rtlCol="0">
            <a:spAutoFit/>
          </a:bodyPr>
          <a:lstStyle/>
          <a:p>
            <a:pPr algn="ctr" defTabSz="457200" fontAlgn="auto">
              <a:spcBef>
                <a:spcPts val="0"/>
              </a:spcBef>
              <a:spcAft>
                <a:spcPts val="0"/>
              </a:spcAft>
            </a:pPr>
            <a:r>
              <a:rPr lang="en-US" altLang="zh-TW" sz="2400" dirty="0">
                <a:solidFill>
                  <a:prstClr val="black"/>
                </a:solidFill>
                <a:latin typeface="Calibri" panose="020F0502020204030204"/>
                <a:ea typeface="新細明體" panose="02020500000000000000" pitchFamily="18" charset="-120"/>
              </a:rPr>
              <a:t>Attacked </a:t>
            </a:r>
          </a:p>
          <a:p>
            <a:pPr algn="ctr" defTabSz="457200" fontAlgn="auto">
              <a:spcBef>
                <a:spcPts val="0"/>
              </a:spcBef>
              <a:spcAft>
                <a:spcPts val="0"/>
              </a:spcAft>
            </a:pPr>
            <a:r>
              <a:rPr lang="en-US" altLang="zh-TW" sz="2400" dirty="0">
                <a:solidFill>
                  <a:prstClr val="black"/>
                </a:solidFill>
                <a:latin typeface="Calibri" panose="020F0502020204030204"/>
                <a:ea typeface="新細明體" panose="02020500000000000000" pitchFamily="18" charset="-120"/>
              </a:rPr>
              <a:t>Input Image</a:t>
            </a:r>
            <a:endParaRPr lang="zh-TW" altLang="en-US" sz="2400" dirty="0">
              <a:solidFill>
                <a:prstClr val="black"/>
              </a:solidFill>
              <a:latin typeface="Calibri" panose="020F0502020204030204"/>
              <a:ea typeface="新細明體" panose="02020500000000000000" pitchFamily="18" charset="-120"/>
            </a:endParaRPr>
          </a:p>
        </p:txBody>
      </p:sp>
      <p:cxnSp>
        <p:nvCxnSpPr>
          <p:cNvPr id="37" name="直線單箭頭接點 37">
            <a:extLst>
              <a:ext uri="{FF2B5EF4-FFF2-40B4-BE49-F238E27FC236}">
                <a16:creationId xmlns:a16="http://schemas.microsoft.com/office/drawing/2014/main" id="{4DDA119C-CBA0-49B8-9EF2-EECD93BEC1DB}"/>
              </a:ext>
            </a:extLst>
          </p:cNvPr>
          <p:cNvCxnSpPr>
            <a:cxnSpLocks/>
          </p:cNvCxnSpPr>
          <p:nvPr/>
        </p:nvCxnSpPr>
        <p:spPr>
          <a:xfrm flipH="1">
            <a:off x="1314353" y="3742321"/>
            <a:ext cx="3530834" cy="0"/>
          </a:xfrm>
          <a:prstGeom prst="straightConnector1">
            <a:avLst/>
          </a:prstGeom>
          <a:noFill/>
          <a:ln w="38100" cap="flat" cmpd="sng" algn="ctr">
            <a:solidFill>
              <a:sysClr val="windowText" lastClr="000000"/>
            </a:solidFill>
            <a:prstDash val="solid"/>
            <a:miter lim="800000"/>
            <a:headEnd type="none" w="med" len="med"/>
            <a:tailEnd type="none" w="med" len="med"/>
          </a:ln>
          <a:effectLst/>
        </p:spPr>
      </p:cxnSp>
      <p:cxnSp>
        <p:nvCxnSpPr>
          <p:cNvPr id="38" name="直線單箭頭接點 39">
            <a:extLst>
              <a:ext uri="{FF2B5EF4-FFF2-40B4-BE49-F238E27FC236}">
                <a16:creationId xmlns:a16="http://schemas.microsoft.com/office/drawing/2014/main" id="{8B868AAC-FF67-4D1E-A029-80E11446AC32}"/>
              </a:ext>
            </a:extLst>
          </p:cNvPr>
          <p:cNvCxnSpPr>
            <a:cxnSpLocks/>
          </p:cNvCxnSpPr>
          <p:nvPr/>
        </p:nvCxnSpPr>
        <p:spPr>
          <a:xfrm>
            <a:off x="1328260" y="3735338"/>
            <a:ext cx="1" cy="354831"/>
          </a:xfrm>
          <a:prstGeom prst="straightConnector1">
            <a:avLst/>
          </a:prstGeom>
          <a:noFill/>
          <a:ln w="38100" cap="flat" cmpd="sng" algn="ctr">
            <a:solidFill>
              <a:sysClr val="windowText" lastClr="000000"/>
            </a:solidFill>
            <a:prstDash val="solid"/>
            <a:miter lim="800000"/>
            <a:tailEnd type="triangle"/>
          </a:ln>
          <a:effectLst/>
        </p:spPr>
      </p:cxnSp>
    </p:spTree>
    <p:extLst>
      <p:ext uri="{BB962C8B-B14F-4D97-AF65-F5344CB8AC3E}">
        <p14:creationId xmlns:p14="http://schemas.microsoft.com/office/powerpoint/2010/main" val="202415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3" grpId="0" animBg="1"/>
      <p:bldP spid="3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C07BB-EBA5-4103-9AD0-FDFC90490021}"/>
              </a:ext>
            </a:extLst>
          </p:cNvPr>
          <p:cNvSpPr>
            <a:spLocks noGrp="1"/>
          </p:cNvSpPr>
          <p:nvPr>
            <p:ph type="title"/>
          </p:nvPr>
        </p:nvSpPr>
        <p:spPr/>
        <p:txBody>
          <a:bodyPr/>
          <a:lstStyle/>
          <a:p>
            <a:r>
              <a:rPr lang="en-US" dirty="0"/>
              <a:t>Blackbox Attack Example</a:t>
            </a:r>
            <a:endParaRPr lang="en-SE" dirty="0"/>
          </a:p>
        </p:txBody>
      </p:sp>
      <p:sp>
        <p:nvSpPr>
          <p:cNvPr id="3" name="Content Placeholder 2">
            <a:extLst>
              <a:ext uri="{FF2B5EF4-FFF2-40B4-BE49-F238E27FC236}">
                <a16:creationId xmlns:a16="http://schemas.microsoft.com/office/drawing/2014/main" id="{46EBC52F-A6D6-45CE-A65F-A6999592C088}"/>
              </a:ext>
            </a:extLst>
          </p:cNvPr>
          <p:cNvSpPr>
            <a:spLocks noGrp="1"/>
          </p:cNvSpPr>
          <p:nvPr>
            <p:ph idx="1"/>
          </p:nvPr>
        </p:nvSpPr>
        <p:spPr>
          <a:xfrm>
            <a:off x="457200" y="1287016"/>
            <a:ext cx="8229600" cy="1349896"/>
          </a:xfrm>
        </p:spPr>
        <p:txBody>
          <a:bodyPr>
            <a:normAutofit fontScale="77500" lnSpcReduction="20000"/>
          </a:bodyPr>
          <a:lstStyle/>
          <a:p>
            <a:r>
              <a:rPr lang="en-US" dirty="0"/>
              <a:t>[</a:t>
            </a:r>
            <a:r>
              <a:rPr lang="en-US" dirty="0" err="1"/>
              <a:t>Evtimov</a:t>
            </a:r>
            <a:r>
              <a:rPr lang="en-US" dirty="0"/>
              <a:t> et al 2017]: Physical adversarial examples generated for the YOLO object detector (the proxy Whitebox model) are also be able to fool Faster-RCNN (the Blackbox model)</a:t>
            </a:r>
            <a:endParaRPr lang="en-SE" dirty="0"/>
          </a:p>
        </p:txBody>
      </p:sp>
      <p:sp>
        <p:nvSpPr>
          <p:cNvPr id="4" name="Slide Number Placeholder 3">
            <a:extLst>
              <a:ext uri="{FF2B5EF4-FFF2-40B4-BE49-F238E27FC236}">
                <a16:creationId xmlns:a16="http://schemas.microsoft.com/office/drawing/2014/main" id="{CD502565-CC8C-45FD-A5F2-8DE44013D975}"/>
              </a:ext>
            </a:extLst>
          </p:cNvPr>
          <p:cNvSpPr>
            <a:spLocks noGrp="1"/>
          </p:cNvSpPr>
          <p:nvPr>
            <p:ph type="sldNum" sz="quarter" idx="12"/>
          </p:nvPr>
        </p:nvSpPr>
        <p:spPr/>
        <p:txBody>
          <a:bodyPr/>
          <a:lstStyle/>
          <a:p>
            <a:pPr>
              <a:defRPr/>
            </a:pPr>
            <a:fld id="{F57F456A-00AF-44E6-8D70-638C0D0130FF}" type="slidenum">
              <a:rPr lang="en-US" altLang="zh-CN" smtClean="0"/>
              <a:pPr>
                <a:defRPr/>
              </a:pPr>
              <a:t>37</a:t>
            </a:fld>
            <a:endParaRPr lang="en-US" altLang="zh-CN"/>
          </a:p>
        </p:txBody>
      </p:sp>
      <p:pic>
        <p:nvPicPr>
          <p:cNvPr id="3074" name="Picture 2">
            <a:extLst>
              <a:ext uri="{FF2B5EF4-FFF2-40B4-BE49-F238E27FC236}">
                <a16:creationId xmlns:a16="http://schemas.microsoft.com/office/drawing/2014/main" id="{62F55383-B3EE-4CEB-BE56-22873E62B2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5402" y="2636912"/>
            <a:ext cx="3793195" cy="4040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6023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E4F45-201D-46B7-889A-595F76315C10}"/>
              </a:ext>
            </a:extLst>
          </p:cNvPr>
          <p:cNvSpPr>
            <a:spLocks noGrp="1"/>
          </p:cNvSpPr>
          <p:nvPr>
            <p:ph type="title"/>
          </p:nvPr>
        </p:nvSpPr>
        <p:spPr/>
        <p:txBody>
          <a:bodyPr/>
          <a:lstStyle/>
          <a:p>
            <a:r>
              <a:rPr lang="en-US" dirty="0" err="1"/>
              <a:t>DeepBillboard</a:t>
            </a:r>
            <a:endParaRPr lang="en-SE" dirty="0"/>
          </a:p>
        </p:txBody>
      </p:sp>
      <p:sp>
        <p:nvSpPr>
          <p:cNvPr id="3" name="Content Placeholder 2">
            <a:extLst>
              <a:ext uri="{FF2B5EF4-FFF2-40B4-BE49-F238E27FC236}">
                <a16:creationId xmlns:a16="http://schemas.microsoft.com/office/drawing/2014/main" id="{2CA736E1-7133-41F2-BF49-0F57FC07B87D}"/>
              </a:ext>
            </a:extLst>
          </p:cNvPr>
          <p:cNvSpPr>
            <a:spLocks noGrp="1"/>
          </p:cNvSpPr>
          <p:nvPr>
            <p:ph idx="1"/>
          </p:nvPr>
        </p:nvSpPr>
        <p:spPr>
          <a:xfrm>
            <a:off x="457200" y="1052736"/>
            <a:ext cx="8229600" cy="1304725"/>
          </a:xfrm>
        </p:spPr>
        <p:txBody>
          <a:bodyPr>
            <a:normAutofit fontScale="70000" lnSpcReduction="20000"/>
          </a:bodyPr>
          <a:lstStyle/>
          <a:p>
            <a:r>
              <a:rPr lang="en-US" dirty="0"/>
              <a:t>Goal: generate a single adversarial billboard image that may mislead the steering angle of an AV upon every single frame captured by onboard camera during the process of driving by a billboard.</a:t>
            </a:r>
            <a:endParaRPr lang="en-SE" dirty="0"/>
          </a:p>
        </p:txBody>
      </p:sp>
      <p:sp>
        <p:nvSpPr>
          <p:cNvPr id="4" name="Slide Number Placeholder 3">
            <a:extLst>
              <a:ext uri="{FF2B5EF4-FFF2-40B4-BE49-F238E27FC236}">
                <a16:creationId xmlns:a16="http://schemas.microsoft.com/office/drawing/2014/main" id="{E4177354-68B7-4E5E-B9DF-E63119484A10}"/>
              </a:ext>
            </a:extLst>
          </p:cNvPr>
          <p:cNvSpPr>
            <a:spLocks noGrp="1"/>
          </p:cNvSpPr>
          <p:nvPr>
            <p:ph type="sldNum" sz="quarter" idx="12"/>
          </p:nvPr>
        </p:nvSpPr>
        <p:spPr/>
        <p:txBody>
          <a:bodyPr/>
          <a:lstStyle/>
          <a:p>
            <a:pPr>
              <a:defRPr/>
            </a:pPr>
            <a:fld id="{F57F456A-00AF-44E6-8D70-638C0D0130FF}" type="slidenum">
              <a:rPr lang="en-US" altLang="zh-CN" smtClean="0"/>
              <a:pPr>
                <a:defRPr/>
              </a:pPr>
              <a:t>38</a:t>
            </a:fld>
            <a:endParaRPr lang="en-US" altLang="zh-CN"/>
          </a:p>
        </p:txBody>
      </p:sp>
      <p:pic>
        <p:nvPicPr>
          <p:cNvPr id="6" name="Picture 5">
            <a:extLst>
              <a:ext uri="{FF2B5EF4-FFF2-40B4-BE49-F238E27FC236}">
                <a16:creationId xmlns:a16="http://schemas.microsoft.com/office/drawing/2014/main" id="{C6F539D5-BF49-46B7-88BD-2809D8B2CF93}"/>
              </a:ext>
            </a:extLst>
          </p:cNvPr>
          <p:cNvPicPr>
            <a:picLocks noChangeAspect="1"/>
          </p:cNvPicPr>
          <p:nvPr/>
        </p:nvPicPr>
        <p:blipFill>
          <a:blip r:embed="rId3"/>
          <a:stretch>
            <a:fillRect/>
          </a:stretch>
        </p:blipFill>
        <p:spPr>
          <a:xfrm>
            <a:off x="1547664" y="2357461"/>
            <a:ext cx="5947413" cy="4064190"/>
          </a:xfrm>
          <a:prstGeom prst="rect">
            <a:avLst/>
          </a:prstGeom>
        </p:spPr>
      </p:pic>
      <p:sp>
        <p:nvSpPr>
          <p:cNvPr id="8" name="TextBox 7">
            <a:extLst>
              <a:ext uri="{FF2B5EF4-FFF2-40B4-BE49-F238E27FC236}">
                <a16:creationId xmlns:a16="http://schemas.microsoft.com/office/drawing/2014/main" id="{DFBB451F-A0BC-4FEA-B104-37C6261DCA28}"/>
              </a:ext>
            </a:extLst>
          </p:cNvPr>
          <p:cNvSpPr txBox="1"/>
          <p:nvPr/>
        </p:nvSpPr>
        <p:spPr>
          <a:xfrm>
            <a:off x="980728" y="6442502"/>
            <a:ext cx="7182544" cy="415498"/>
          </a:xfrm>
          <a:prstGeom prst="rect">
            <a:avLst/>
          </a:prstGeom>
          <a:noFill/>
        </p:spPr>
        <p:txBody>
          <a:bodyPr wrap="square">
            <a:spAutoFit/>
          </a:bodyPr>
          <a:lstStyle/>
          <a:p>
            <a:r>
              <a:rPr lang="en-US" sz="1050" b="0" i="0" dirty="0">
                <a:solidFill>
                  <a:srgbClr val="222222"/>
                </a:solidFill>
                <a:effectLst/>
                <a:latin typeface="Arial" panose="020B0604020202020204" pitchFamily="34" charset="0"/>
              </a:rPr>
              <a:t>Zhou H, Li W, Kong Z, et al. </a:t>
            </a:r>
            <a:r>
              <a:rPr lang="en-US" sz="1050" b="0" i="0" dirty="0" err="1">
                <a:solidFill>
                  <a:srgbClr val="222222"/>
                </a:solidFill>
                <a:effectLst/>
                <a:latin typeface="Arial" panose="020B0604020202020204" pitchFamily="34" charset="0"/>
              </a:rPr>
              <a:t>Deepbillboard</a:t>
            </a:r>
            <a:r>
              <a:rPr lang="en-US" sz="1050" b="0" i="0" dirty="0">
                <a:solidFill>
                  <a:srgbClr val="222222"/>
                </a:solidFill>
                <a:effectLst/>
                <a:latin typeface="Arial" panose="020B0604020202020204" pitchFamily="34" charset="0"/>
              </a:rPr>
              <a:t>: Systematic physical-world testing of autonomous driving systems[C]//2020 IEEE/ACM 42nd International Conference on Software Engineering (ICSE). IEEE, 2020: 347-358.</a:t>
            </a:r>
            <a:endParaRPr lang="en-SE" sz="1050" dirty="0"/>
          </a:p>
        </p:txBody>
      </p:sp>
    </p:spTree>
    <p:extLst>
      <p:ext uri="{BB962C8B-B14F-4D97-AF65-F5344CB8AC3E}">
        <p14:creationId xmlns:p14="http://schemas.microsoft.com/office/powerpoint/2010/main" val="4266584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D344C-0370-4297-BB8F-E52B48A8F380}"/>
              </a:ext>
            </a:extLst>
          </p:cNvPr>
          <p:cNvSpPr>
            <a:spLocks noGrp="1"/>
          </p:cNvSpPr>
          <p:nvPr>
            <p:ph type="title"/>
          </p:nvPr>
        </p:nvSpPr>
        <p:spPr/>
        <p:txBody>
          <a:bodyPr/>
          <a:lstStyle/>
          <a:p>
            <a:r>
              <a:rPr lang="en-US" dirty="0" err="1"/>
              <a:t>DeepBillboard</a:t>
            </a:r>
            <a:r>
              <a:rPr lang="en-US" dirty="0"/>
              <a:t> Workflow</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F0F343-6D73-45A1-89F9-74DED743D8B7}"/>
                  </a:ext>
                </a:extLst>
              </p:cNvPr>
              <p:cNvSpPr>
                <a:spLocks noGrp="1"/>
              </p:cNvSpPr>
              <p:nvPr>
                <p:ph idx="1"/>
              </p:nvPr>
            </p:nvSpPr>
            <p:spPr>
              <a:xfrm>
                <a:off x="457200" y="1196753"/>
                <a:ext cx="8229600" cy="2448272"/>
              </a:xfrm>
            </p:spPr>
            <p:txBody>
              <a:bodyPr>
                <a:normAutofit fontScale="62500" lnSpcReduction="20000"/>
              </a:bodyPr>
              <a:lstStyle/>
              <a:p>
                <a:r>
                  <a:rPr lang="en-US" dirty="0"/>
                  <a:t>To generate adversarial perturbations for contiguous frames, </a:t>
                </a:r>
              </a:p>
              <a:p>
                <a:r>
                  <a:rPr lang="en-US" dirty="0"/>
                  <a:t>1. Training dataset generation: pre-fill the billboard with unicolor, and paint its four corners with contrasting colors. Record video while driving by the billboard with different speeds and angles</a:t>
                </a:r>
              </a:p>
              <a:p>
                <a:r>
                  <a:rPr lang="en-US" dirty="0"/>
                  <a:t>2. Training algorithm: 1. Generate locally-best perturbation for each single frame; 2. Find a single perturbation that misleads DNNs best for multiple consecutive frames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𝑝</m:t>
                        </m:r>
                      </m:e>
                      <m:sub>
                        <m:r>
                          <a:rPr lang="en-US" i="1" dirty="0" smtClean="0">
                            <a:latin typeface="Cambria Math" panose="02040503050406030204" pitchFamily="18" charset="0"/>
                          </a:rPr>
                          <m:t>𝑖</m:t>
                        </m:r>
                      </m:sub>
                    </m:sSub>
                  </m:oMath>
                </a14:m>
                <a:r>
                  <a:rPr lang="en-US" dirty="0"/>
                  <a:t> represents the </a:t>
                </a:r>
                <a:r>
                  <a:rPr lang="en-US" dirty="0" err="1"/>
                  <a:t>i-th</a:t>
                </a:r>
                <a:r>
                  <a:rPr lang="en-US" dirty="0"/>
                  <a:t> frame), using a joint loss optimization method; 3. Transfer RGB values to printable colors</a:t>
                </a:r>
                <a:endParaRPr lang="en-SE" dirty="0"/>
              </a:p>
            </p:txBody>
          </p:sp>
        </mc:Choice>
        <mc:Fallback xmlns="">
          <p:sp>
            <p:nvSpPr>
              <p:cNvPr id="3" name="Content Placeholder 2">
                <a:extLst>
                  <a:ext uri="{FF2B5EF4-FFF2-40B4-BE49-F238E27FC236}">
                    <a16:creationId xmlns:a16="http://schemas.microsoft.com/office/drawing/2014/main" id="{ACF0F343-6D73-45A1-89F9-74DED743D8B7}"/>
                  </a:ext>
                </a:extLst>
              </p:cNvPr>
              <p:cNvSpPr>
                <a:spLocks noGrp="1" noRot="1" noChangeAspect="1" noMove="1" noResize="1" noEditPoints="1" noAdjustHandles="1" noChangeArrowheads="1" noChangeShapeType="1" noTextEdit="1"/>
              </p:cNvSpPr>
              <p:nvPr>
                <p:ph idx="1"/>
              </p:nvPr>
            </p:nvSpPr>
            <p:spPr>
              <a:xfrm>
                <a:off x="457200" y="1196753"/>
                <a:ext cx="8229600" cy="2448272"/>
              </a:xfrm>
              <a:blipFill>
                <a:blip r:embed="rId2"/>
                <a:stretch>
                  <a:fillRect l="-667" t="-3483" r="-1037" b="-2985"/>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984BB324-4E09-4A12-8461-1F18F5CC1CE8}"/>
              </a:ext>
            </a:extLst>
          </p:cNvPr>
          <p:cNvSpPr>
            <a:spLocks noGrp="1"/>
          </p:cNvSpPr>
          <p:nvPr>
            <p:ph type="sldNum" sz="quarter" idx="12"/>
          </p:nvPr>
        </p:nvSpPr>
        <p:spPr/>
        <p:txBody>
          <a:bodyPr/>
          <a:lstStyle/>
          <a:p>
            <a:pPr>
              <a:defRPr/>
            </a:pPr>
            <a:fld id="{F57F456A-00AF-44E6-8D70-638C0D0130FF}" type="slidenum">
              <a:rPr lang="en-US" altLang="zh-CN" smtClean="0"/>
              <a:pPr>
                <a:defRPr/>
              </a:pPr>
              <a:t>39</a:t>
            </a:fld>
            <a:endParaRPr lang="en-US" altLang="zh-CN"/>
          </a:p>
        </p:txBody>
      </p:sp>
      <p:pic>
        <p:nvPicPr>
          <p:cNvPr id="6" name="Picture 5">
            <a:extLst>
              <a:ext uri="{FF2B5EF4-FFF2-40B4-BE49-F238E27FC236}">
                <a16:creationId xmlns:a16="http://schemas.microsoft.com/office/drawing/2014/main" id="{69844DA4-6E80-434D-8F96-806F686B5B98}"/>
              </a:ext>
            </a:extLst>
          </p:cNvPr>
          <p:cNvPicPr>
            <a:picLocks noChangeAspect="1"/>
          </p:cNvPicPr>
          <p:nvPr/>
        </p:nvPicPr>
        <p:blipFill>
          <a:blip r:embed="rId3"/>
          <a:stretch>
            <a:fillRect/>
          </a:stretch>
        </p:blipFill>
        <p:spPr>
          <a:xfrm>
            <a:off x="0" y="3580953"/>
            <a:ext cx="9144000" cy="3016399"/>
          </a:xfrm>
          <a:prstGeom prst="rect">
            <a:avLst/>
          </a:prstGeom>
        </p:spPr>
      </p:pic>
    </p:spTree>
    <p:extLst>
      <p:ext uri="{BB962C8B-B14F-4D97-AF65-F5344CB8AC3E}">
        <p14:creationId xmlns:p14="http://schemas.microsoft.com/office/powerpoint/2010/main" val="1191170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F2B7-E720-4646-A744-40B941655BD2}"/>
              </a:ext>
            </a:extLst>
          </p:cNvPr>
          <p:cNvSpPr>
            <a:spLocks noGrp="1"/>
          </p:cNvSpPr>
          <p:nvPr>
            <p:ph type="title"/>
          </p:nvPr>
        </p:nvSpPr>
        <p:spPr/>
        <p:txBody>
          <a:bodyPr/>
          <a:lstStyle/>
          <a:p>
            <a:r>
              <a:rPr lang="en-US" dirty="0"/>
              <a:t>Adversarial Examples</a:t>
            </a:r>
            <a:endParaRPr lang="en-SE" dirty="0"/>
          </a:p>
        </p:txBody>
      </p:sp>
      <p:sp>
        <p:nvSpPr>
          <p:cNvPr id="3" name="Content Placeholder 2">
            <a:extLst>
              <a:ext uri="{FF2B5EF4-FFF2-40B4-BE49-F238E27FC236}">
                <a16:creationId xmlns:a16="http://schemas.microsoft.com/office/drawing/2014/main" id="{825A01D9-B4DB-4A36-A81E-7F1C69660B26}"/>
              </a:ext>
            </a:extLst>
          </p:cNvPr>
          <p:cNvSpPr>
            <a:spLocks noGrp="1"/>
          </p:cNvSpPr>
          <p:nvPr>
            <p:ph idx="1"/>
          </p:nvPr>
        </p:nvSpPr>
        <p:spPr>
          <a:xfrm>
            <a:off x="457200" y="1295400"/>
            <a:ext cx="8229600" cy="1341512"/>
          </a:xfrm>
        </p:spPr>
        <p:txBody>
          <a:bodyPr>
            <a:normAutofit fontScale="77500" lnSpcReduction="20000"/>
          </a:bodyPr>
          <a:lstStyle/>
          <a:p>
            <a:r>
              <a:rPr lang="en-US" dirty="0"/>
              <a:t>Starting with an image of a panda, the attacker adds a small perturbation that has been calculated to make the image be recognized as a gibbon with high confidence.</a:t>
            </a:r>
          </a:p>
          <a:p>
            <a:endParaRPr lang="en-SE" dirty="0"/>
          </a:p>
          <a:p>
            <a:endParaRPr lang="en-SE" dirty="0"/>
          </a:p>
        </p:txBody>
      </p:sp>
      <p:sp>
        <p:nvSpPr>
          <p:cNvPr id="4" name="Slide Number Placeholder 3">
            <a:extLst>
              <a:ext uri="{FF2B5EF4-FFF2-40B4-BE49-F238E27FC236}">
                <a16:creationId xmlns:a16="http://schemas.microsoft.com/office/drawing/2014/main" id="{CE2439E5-638D-40BD-9759-F35BDB839583}"/>
              </a:ext>
            </a:extLst>
          </p:cNvPr>
          <p:cNvSpPr>
            <a:spLocks noGrp="1"/>
          </p:cNvSpPr>
          <p:nvPr>
            <p:ph type="sldNum" sz="quarter" idx="12"/>
          </p:nvPr>
        </p:nvSpPr>
        <p:spPr/>
        <p:txBody>
          <a:bodyPr/>
          <a:lstStyle/>
          <a:p>
            <a:pPr>
              <a:defRPr/>
            </a:pPr>
            <a:fld id="{F57F456A-00AF-44E6-8D70-638C0D0130FF}" type="slidenum">
              <a:rPr lang="en-US" altLang="zh-CN" smtClean="0"/>
              <a:pPr>
                <a:defRPr/>
              </a:pPr>
              <a:t>4</a:t>
            </a:fld>
            <a:endParaRPr lang="en-US" altLang="zh-CN"/>
          </a:p>
        </p:txBody>
      </p:sp>
      <p:pic>
        <p:nvPicPr>
          <p:cNvPr id="6" name="Picture 5">
            <a:extLst>
              <a:ext uri="{FF2B5EF4-FFF2-40B4-BE49-F238E27FC236}">
                <a16:creationId xmlns:a16="http://schemas.microsoft.com/office/drawing/2014/main" id="{72F029C4-9F9C-495B-A97A-056FB24D0DA2}"/>
              </a:ext>
            </a:extLst>
          </p:cNvPr>
          <p:cNvPicPr>
            <a:picLocks noChangeAspect="1"/>
          </p:cNvPicPr>
          <p:nvPr/>
        </p:nvPicPr>
        <p:blipFill>
          <a:blip r:embed="rId2"/>
          <a:stretch>
            <a:fillRect/>
          </a:stretch>
        </p:blipFill>
        <p:spPr>
          <a:xfrm>
            <a:off x="208941" y="2852936"/>
            <a:ext cx="8726118" cy="3324689"/>
          </a:xfrm>
          <a:prstGeom prst="rect">
            <a:avLst/>
          </a:prstGeom>
        </p:spPr>
      </p:pic>
      <p:sp>
        <p:nvSpPr>
          <p:cNvPr id="8" name="TextBox 7">
            <a:extLst>
              <a:ext uri="{FF2B5EF4-FFF2-40B4-BE49-F238E27FC236}">
                <a16:creationId xmlns:a16="http://schemas.microsoft.com/office/drawing/2014/main" id="{5D92C97E-4AED-4F05-BC12-1601216DE5C9}"/>
              </a:ext>
            </a:extLst>
          </p:cNvPr>
          <p:cNvSpPr txBox="1"/>
          <p:nvPr/>
        </p:nvSpPr>
        <p:spPr>
          <a:xfrm>
            <a:off x="2636912" y="6536060"/>
            <a:ext cx="3870176" cy="253916"/>
          </a:xfrm>
          <a:prstGeom prst="rect">
            <a:avLst/>
          </a:prstGeom>
          <a:noFill/>
        </p:spPr>
        <p:txBody>
          <a:bodyPr wrap="square">
            <a:spAutoFit/>
          </a:bodyPr>
          <a:lstStyle/>
          <a:p>
            <a:r>
              <a:rPr lang="en-SE" sz="1050" dirty="0"/>
              <a:t>https://openai.com/blog/adversarial-example-research/</a:t>
            </a:r>
          </a:p>
        </p:txBody>
      </p:sp>
    </p:spTree>
    <p:extLst>
      <p:ext uri="{BB962C8B-B14F-4D97-AF65-F5344CB8AC3E}">
        <p14:creationId xmlns:p14="http://schemas.microsoft.com/office/powerpoint/2010/main" val="34374091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5D5C7-81EE-44AA-BE95-11A7E694D6BC}"/>
              </a:ext>
            </a:extLst>
          </p:cNvPr>
          <p:cNvSpPr>
            <a:spLocks noGrp="1"/>
          </p:cNvSpPr>
          <p:nvPr>
            <p:ph type="title"/>
          </p:nvPr>
        </p:nvSpPr>
        <p:spPr/>
        <p:txBody>
          <a:bodyPr/>
          <a:lstStyle/>
          <a:p>
            <a:r>
              <a:rPr lang="en-US" dirty="0"/>
              <a:t>Phantom of the ADAS</a:t>
            </a:r>
            <a:endParaRPr lang="en-SE" dirty="0"/>
          </a:p>
        </p:txBody>
      </p:sp>
      <p:sp>
        <p:nvSpPr>
          <p:cNvPr id="3" name="Content Placeholder 2">
            <a:extLst>
              <a:ext uri="{FF2B5EF4-FFF2-40B4-BE49-F238E27FC236}">
                <a16:creationId xmlns:a16="http://schemas.microsoft.com/office/drawing/2014/main" id="{4B6D68C7-DEB2-4A0A-B30B-A487DDABE285}"/>
              </a:ext>
            </a:extLst>
          </p:cNvPr>
          <p:cNvSpPr>
            <a:spLocks noGrp="1"/>
          </p:cNvSpPr>
          <p:nvPr>
            <p:ph idx="1"/>
          </p:nvPr>
        </p:nvSpPr>
        <p:spPr>
          <a:xfrm>
            <a:off x="76200" y="1268760"/>
            <a:ext cx="6034477" cy="3096344"/>
          </a:xfrm>
        </p:spPr>
        <p:txBody>
          <a:bodyPr>
            <a:normAutofit fontScale="55000" lnSpcReduction="20000"/>
          </a:bodyPr>
          <a:lstStyle/>
          <a:p>
            <a:r>
              <a:rPr lang="en-US" dirty="0"/>
              <a:t>A phantom is a depthless presented/projected picture of a 3D object (e.g., pedestrian, traffic sign, car, truck, bicycle…), with the purpose of fooling ADAS to treat it as a real object and trigger an automatic reaction</a:t>
            </a:r>
          </a:p>
          <a:p>
            <a:r>
              <a:rPr lang="en-US" dirty="0"/>
              <a:t>Phantom attacks by projecting a phantom via a drone equipped with a portable projector:</a:t>
            </a:r>
          </a:p>
          <a:p>
            <a:pPr lvl="1"/>
            <a:r>
              <a:rPr lang="en-US" dirty="0">
                <a:hlinkClick r:id="rId3"/>
              </a:rPr>
              <a:t>https://www.youtube.com/watch?v=1cSw4fXYqWI&amp;t=85s</a:t>
            </a:r>
            <a:r>
              <a:rPr lang="en-US" dirty="0"/>
              <a:t> </a:t>
            </a:r>
          </a:p>
          <a:p>
            <a:r>
              <a:rPr lang="en-US" dirty="0"/>
              <a:t>or by presenting a phantom on a hacked roadside digital billboard:</a:t>
            </a:r>
          </a:p>
          <a:p>
            <a:pPr lvl="1"/>
            <a:r>
              <a:rPr lang="en-US" dirty="0">
                <a:hlinkClick r:id="rId4"/>
              </a:rPr>
              <a:t>https://www.youtube.com/watch?v=-E0t_s6bT_4</a:t>
            </a:r>
            <a:r>
              <a:rPr lang="en-US" dirty="0"/>
              <a:t> </a:t>
            </a:r>
          </a:p>
        </p:txBody>
      </p:sp>
      <p:sp>
        <p:nvSpPr>
          <p:cNvPr id="4" name="Slide Number Placeholder 3">
            <a:extLst>
              <a:ext uri="{FF2B5EF4-FFF2-40B4-BE49-F238E27FC236}">
                <a16:creationId xmlns:a16="http://schemas.microsoft.com/office/drawing/2014/main" id="{5104F5D7-D96C-481F-801B-EBA4194FE4BC}"/>
              </a:ext>
            </a:extLst>
          </p:cNvPr>
          <p:cNvSpPr>
            <a:spLocks noGrp="1"/>
          </p:cNvSpPr>
          <p:nvPr>
            <p:ph type="sldNum" sz="quarter" idx="12"/>
          </p:nvPr>
        </p:nvSpPr>
        <p:spPr/>
        <p:txBody>
          <a:bodyPr/>
          <a:lstStyle/>
          <a:p>
            <a:pPr>
              <a:defRPr/>
            </a:pPr>
            <a:fld id="{F57F456A-00AF-44E6-8D70-638C0D0130FF}" type="slidenum">
              <a:rPr lang="en-US" altLang="zh-CN" smtClean="0"/>
              <a:pPr>
                <a:defRPr/>
              </a:pPr>
              <a:t>40</a:t>
            </a:fld>
            <a:endParaRPr lang="en-US" altLang="zh-CN"/>
          </a:p>
        </p:txBody>
      </p:sp>
      <p:sp>
        <p:nvSpPr>
          <p:cNvPr id="6" name="Rectangle 5">
            <a:extLst>
              <a:ext uri="{FF2B5EF4-FFF2-40B4-BE49-F238E27FC236}">
                <a16:creationId xmlns:a16="http://schemas.microsoft.com/office/drawing/2014/main" id="{42D1BE16-BCFF-4C82-B17D-CE416B6AF7A5}"/>
              </a:ext>
            </a:extLst>
          </p:cNvPr>
          <p:cNvSpPr/>
          <p:nvPr/>
        </p:nvSpPr>
        <p:spPr>
          <a:xfrm>
            <a:off x="3440921" y="6583362"/>
            <a:ext cx="2262158" cy="246221"/>
          </a:xfrm>
          <a:prstGeom prst="rect">
            <a:avLst/>
          </a:prstGeom>
        </p:spPr>
        <p:txBody>
          <a:bodyPr wrap="none">
            <a:spAutoFit/>
          </a:bodyPr>
          <a:lstStyle/>
          <a:p>
            <a:r>
              <a:rPr lang="en-US" sz="1000" dirty="0"/>
              <a:t>https://www.nassiben.com/phantoms</a:t>
            </a:r>
            <a:endParaRPr lang="en-SE" sz="1000" dirty="0"/>
          </a:p>
        </p:txBody>
      </p:sp>
      <p:pic>
        <p:nvPicPr>
          <p:cNvPr id="1026" name="Picture 2">
            <a:extLst>
              <a:ext uri="{FF2B5EF4-FFF2-40B4-BE49-F238E27FC236}">
                <a16:creationId xmlns:a16="http://schemas.microsoft.com/office/drawing/2014/main" id="{EB683219-1E24-4887-8296-82379C13580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6061" y="4149080"/>
            <a:ext cx="4296334" cy="2420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8447F20-1B91-4750-B46F-9C2D00C8CA7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669742" y="4149080"/>
            <a:ext cx="4296334" cy="24202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ED47028-03DA-450A-B555-E3140D62F9D2}"/>
              </a:ext>
            </a:extLst>
          </p:cNvPr>
          <p:cNvPicPr>
            <a:picLocks noChangeAspect="1"/>
          </p:cNvPicPr>
          <p:nvPr/>
        </p:nvPicPr>
        <p:blipFill>
          <a:blip r:embed="rId7"/>
          <a:stretch>
            <a:fillRect/>
          </a:stretch>
        </p:blipFill>
        <p:spPr>
          <a:xfrm>
            <a:off x="6110677" y="1212186"/>
            <a:ext cx="2855399" cy="2867707"/>
          </a:xfrm>
          <a:prstGeom prst="rect">
            <a:avLst/>
          </a:prstGeom>
        </p:spPr>
      </p:pic>
    </p:spTree>
    <p:extLst>
      <p:ext uri="{BB962C8B-B14F-4D97-AF65-F5344CB8AC3E}">
        <p14:creationId xmlns:p14="http://schemas.microsoft.com/office/powerpoint/2010/main" val="1099469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C380C-57B2-4C99-9E34-6B1E13092FFB}"/>
              </a:ext>
            </a:extLst>
          </p:cNvPr>
          <p:cNvSpPr>
            <a:spLocks noGrp="1"/>
          </p:cNvSpPr>
          <p:nvPr>
            <p:ph type="title"/>
          </p:nvPr>
        </p:nvSpPr>
        <p:spPr/>
        <p:txBody>
          <a:bodyPr/>
          <a:lstStyle/>
          <a:p>
            <a:r>
              <a:rPr lang="en-US" dirty="0"/>
              <a:t>Algorithm for Disguising Phantoms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BF6D274-8BB7-40EE-94FB-486357D7DBBF}"/>
                  </a:ext>
                </a:extLst>
              </p:cNvPr>
              <p:cNvSpPr>
                <a:spLocks noGrp="1"/>
              </p:cNvSpPr>
              <p:nvPr>
                <p:ph idx="1"/>
              </p:nvPr>
            </p:nvSpPr>
            <p:spPr>
              <a:xfrm>
                <a:off x="457200" y="1196752"/>
                <a:ext cx="8229600" cy="1773560"/>
              </a:xfrm>
            </p:spPr>
            <p:txBody>
              <a:bodyPr>
                <a:normAutofit fontScale="55000" lnSpcReduction="20000"/>
              </a:bodyPr>
              <a:lstStyle/>
              <a:p>
                <a:r>
                  <a:rPr lang="en-US" dirty="0"/>
                  <a:t>1. Extract key points as focus areas of human attention for every frame based on the SURF algorithm </a:t>
                </a:r>
              </a:p>
              <a:p>
                <a:r>
                  <a:rPr lang="en-US" dirty="0"/>
                  <a:t>2. Compute a local score for every block in a frame that represents how distant a block is from the focus areas, and embed phantoms into “dead areas” that viewers will not focus on</a:t>
                </a:r>
              </a:p>
              <a:p>
                <a:r>
                  <a:rPr lang="en-US" dirty="0"/>
                  <a:t>3. Display the phantom in at least </a:t>
                </a:r>
                <a14:m>
                  <m:oMath xmlns:m="http://schemas.openxmlformats.org/officeDocument/2006/math">
                    <m:r>
                      <a:rPr lang="en-US" i="1" dirty="0" smtClean="0">
                        <a:latin typeface="Cambria Math" panose="02040503050406030204" pitchFamily="18" charset="0"/>
                      </a:rPr>
                      <m:t>𝑡</m:t>
                    </m:r>
                  </m:oMath>
                </a14:m>
                <a:r>
                  <a:rPr lang="en-US" dirty="0"/>
                  <a:t> consecutive video frames (longer duration leads to higher success rate)</a:t>
                </a:r>
                <a:endParaRPr lang="en-SE" dirty="0"/>
              </a:p>
            </p:txBody>
          </p:sp>
        </mc:Choice>
        <mc:Fallback xmlns="">
          <p:sp>
            <p:nvSpPr>
              <p:cNvPr id="3" name="Content Placeholder 2">
                <a:extLst>
                  <a:ext uri="{FF2B5EF4-FFF2-40B4-BE49-F238E27FC236}">
                    <a16:creationId xmlns:a16="http://schemas.microsoft.com/office/drawing/2014/main" id="{9BF6D274-8BB7-40EE-94FB-486357D7DBBF}"/>
                  </a:ext>
                </a:extLst>
              </p:cNvPr>
              <p:cNvSpPr>
                <a:spLocks noGrp="1" noRot="1" noChangeAspect="1" noMove="1" noResize="1" noEditPoints="1" noAdjustHandles="1" noChangeArrowheads="1" noChangeShapeType="1" noTextEdit="1"/>
              </p:cNvSpPr>
              <p:nvPr>
                <p:ph idx="1"/>
              </p:nvPr>
            </p:nvSpPr>
            <p:spPr>
              <a:xfrm>
                <a:off x="457200" y="1196752"/>
                <a:ext cx="8229600" cy="1773560"/>
              </a:xfrm>
              <a:blipFill>
                <a:blip r:embed="rId2"/>
                <a:stretch>
                  <a:fillRect l="-444" t="-4811" b="-3436"/>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AD0942BD-2DB0-4B5A-88B0-491EDF5F3A57}"/>
              </a:ext>
            </a:extLst>
          </p:cNvPr>
          <p:cNvSpPr>
            <a:spLocks noGrp="1"/>
          </p:cNvSpPr>
          <p:nvPr>
            <p:ph type="sldNum" sz="quarter" idx="12"/>
          </p:nvPr>
        </p:nvSpPr>
        <p:spPr/>
        <p:txBody>
          <a:bodyPr/>
          <a:lstStyle/>
          <a:p>
            <a:pPr>
              <a:defRPr/>
            </a:pPr>
            <a:fld id="{F57F456A-00AF-44E6-8D70-638C0D0130FF}" type="slidenum">
              <a:rPr lang="en-US" altLang="zh-CN" smtClean="0"/>
              <a:pPr>
                <a:defRPr/>
              </a:pPr>
              <a:t>41</a:t>
            </a:fld>
            <a:endParaRPr lang="en-US" altLang="zh-CN"/>
          </a:p>
        </p:txBody>
      </p:sp>
      <p:pic>
        <p:nvPicPr>
          <p:cNvPr id="8" name="Picture 7">
            <a:extLst>
              <a:ext uri="{FF2B5EF4-FFF2-40B4-BE49-F238E27FC236}">
                <a16:creationId xmlns:a16="http://schemas.microsoft.com/office/drawing/2014/main" id="{D8E3C376-033C-46EB-A150-228651F039C6}"/>
              </a:ext>
            </a:extLst>
          </p:cNvPr>
          <p:cNvPicPr>
            <a:picLocks noChangeAspect="1"/>
          </p:cNvPicPr>
          <p:nvPr/>
        </p:nvPicPr>
        <p:blipFill>
          <a:blip r:embed="rId3"/>
          <a:stretch>
            <a:fillRect/>
          </a:stretch>
        </p:blipFill>
        <p:spPr>
          <a:xfrm>
            <a:off x="72835" y="2924944"/>
            <a:ext cx="5400600" cy="3620514"/>
          </a:xfrm>
          <a:prstGeom prst="rect">
            <a:avLst/>
          </a:prstGeom>
        </p:spPr>
      </p:pic>
      <p:pic>
        <p:nvPicPr>
          <p:cNvPr id="10" name="Picture 9">
            <a:extLst>
              <a:ext uri="{FF2B5EF4-FFF2-40B4-BE49-F238E27FC236}">
                <a16:creationId xmlns:a16="http://schemas.microsoft.com/office/drawing/2014/main" id="{69543516-A43B-4DDC-8903-06A9C7137B37}"/>
              </a:ext>
            </a:extLst>
          </p:cNvPr>
          <p:cNvPicPr>
            <a:picLocks noChangeAspect="1"/>
          </p:cNvPicPr>
          <p:nvPr/>
        </p:nvPicPr>
        <p:blipFill>
          <a:blip r:embed="rId4"/>
          <a:stretch>
            <a:fillRect/>
          </a:stretch>
        </p:blipFill>
        <p:spPr>
          <a:xfrm>
            <a:off x="5445092" y="3456586"/>
            <a:ext cx="3609975" cy="2781300"/>
          </a:xfrm>
          <a:prstGeom prst="rect">
            <a:avLst/>
          </a:prstGeom>
        </p:spPr>
      </p:pic>
    </p:spTree>
    <p:extLst>
      <p:ext uri="{BB962C8B-B14F-4D97-AF65-F5344CB8AC3E}">
        <p14:creationId xmlns:p14="http://schemas.microsoft.com/office/powerpoint/2010/main" val="8947831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BD2DD-06BC-4D9E-B2CA-F333EFD475FD}"/>
              </a:ext>
            </a:extLst>
          </p:cNvPr>
          <p:cNvSpPr>
            <a:spLocks noGrp="1"/>
          </p:cNvSpPr>
          <p:nvPr>
            <p:ph type="title"/>
          </p:nvPr>
        </p:nvSpPr>
        <p:spPr/>
        <p:txBody>
          <a:bodyPr/>
          <a:lstStyle/>
          <a:p>
            <a:r>
              <a:rPr lang="en-US" dirty="0"/>
              <a:t>Countermeasure - </a:t>
            </a:r>
            <a:r>
              <a:rPr lang="en-US" dirty="0" err="1"/>
              <a:t>GhostBusters</a:t>
            </a:r>
            <a:endParaRPr lang="en-SE" dirty="0"/>
          </a:p>
        </p:txBody>
      </p:sp>
      <p:sp>
        <p:nvSpPr>
          <p:cNvPr id="3" name="Content Placeholder 2">
            <a:extLst>
              <a:ext uri="{FF2B5EF4-FFF2-40B4-BE49-F238E27FC236}">
                <a16:creationId xmlns:a16="http://schemas.microsoft.com/office/drawing/2014/main" id="{D82CFEFB-D18B-4204-BEAC-B277ACCC23FB}"/>
              </a:ext>
            </a:extLst>
          </p:cNvPr>
          <p:cNvSpPr>
            <a:spLocks noGrp="1"/>
          </p:cNvSpPr>
          <p:nvPr>
            <p:ph idx="1"/>
          </p:nvPr>
        </p:nvSpPr>
        <p:spPr>
          <a:xfrm>
            <a:off x="457200" y="1143000"/>
            <a:ext cx="8229600" cy="1781944"/>
          </a:xfrm>
        </p:spPr>
        <p:txBody>
          <a:bodyPr>
            <a:normAutofit fontScale="70000" lnSpcReduction="20000"/>
          </a:bodyPr>
          <a:lstStyle/>
          <a:p>
            <a:r>
              <a:rPr lang="en-US" dirty="0"/>
              <a:t>When a frame is captured, (1) the on-board object detector locates a road sign, (2) the road sign is cropped and passed to the Context, Surface, Light, and Depth models, and (3) the Combiner model interprets the models’ embeddings and makes a final decision on the traffic sign (real or fake).</a:t>
            </a:r>
            <a:endParaRPr lang="en-SE" dirty="0"/>
          </a:p>
        </p:txBody>
      </p:sp>
      <p:sp>
        <p:nvSpPr>
          <p:cNvPr id="4" name="Slide Number Placeholder 3">
            <a:extLst>
              <a:ext uri="{FF2B5EF4-FFF2-40B4-BE49-F238E27FC236}">
                <a16:creationId xmlns:a16="http://schemas.microsoft.com/office/drawing/2014/main" id="{710CE9EF-5BE4-40BD-BCE6-C8869D7192DC}"/>
              </a:ext>
            </a:extLst>
          </p:cNvPr>
          <p:cNvSpPr>
            <a:spLocks noGrp="1"/>
          </p:cNvSpPr>
          <p:nvPr>
            <p:ph type="sldNum" sz="quarter" idx="12"/>
          </p:nvPr>
        </p:nvSpPr>
        <p:spPr/>
        <p:txBody>
          <a:bodyPr/>
          <a:lstStyle/>
          <a:p>
            <a:pPr>
              <a:defRPr/>
            </a:pPr>
            <a:fld id="{F57F456A-00AF-44E6-8D70-638C0D0130FF}" type="slidenum">
              <a:rPr lang="en-US" altLang="zh-CN" smtClean="0"/>
              <a:pPr>
                <a:defRPr/>
              </a:pPr>
              <a:t>42</a:t>
            </a:fld>
            <a:endParaRPr lang="en-US" altLang="zh-CN"/>
          </a:p>
        </p:txBody>
      </p:sp>
      <p:pic>
        <p:nvPicPr>
          <p:cNvPr id="8" name="Picture 7">
            <a:extLst>
              <a:ext uri="{FF2B5EF4-FFF2-40B4-BE49-F238E27FC236}">
                <a16:creationId xmlns:a16="http://schemas.microsoft.com/office/drawing/2014/main" id="{8A2DCEB4-6A4E-4198-8588-65BC812A83FF}"/>
              </a:ext>
            </a:extLst>
          </p:cNvPr>
          <p:cNvPicPr>
            <a:picLocks noChangeAspect="1"/>
          </p:cNvPicPr>
          <p:nvPr/>
        </p:nvPicPr>
        <p:blipFill>
          <a:blip r:embed="rId2"/>
          <a:stretch>
            <a:fillRect/>
          </a:stretch>
        </p:blipFill>
        <p:spPr>
          <a:xfrm>
            <a:off x="0" y="2835963"/>
            <a:ext cx="9144000" cy="3747399"/>
          </a:xfrm>
          <a:prstGeom prst="rect">
            <a:avLst/>
          </a:prstGeom>
        </p:spPr>
      </p:pic>
    </p:spTree>
    <p:extLst>
      <p:ext uri="{BB962C8B-B14F-4D97-AF65-F5344CB8AC3E}">
        <p14:creationId xmlns:p14="http://schemas.microsoft.com/office/powerpoint/2010/main" val="4114134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E3133-75C7-41BE-9EB4-2D148F90CA52}"/>
              </a:ext>
            </a:extLst>
          </p:cNvPr>
          <p:cNvSpPr>
            <a:spLocks noGrp="1"/>
          </p:cNvSpPr>
          <p:nvPr>
            <p:ph type="title"/>
          </p:nvPr>
        </p:nvSpPr>
        <p:spPr/>
        <p:txBody>
          <a:bodyPr/>
          <a:lstStyle/>
          <a:p>
            <a:r>
              <a:rPr lang="en-US" dirty="0">
                <a:solidFill>
                  <a:schemeClr val="tx1"/>
                </a:solidFill>
              </a:rPr>
              <a:t>Constraints on Perturbations?</a:t>
            </a:r>
            <a:endParaRPr lang="en-SE" dirty="0">
              <a:solidFill>
                <a:schemeClr val="tx1"/>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925DA71-1EF1-47CB-9246-B850AAB1A940}"/>
                  </a:ext>
                </a:extLst>
              </p:cNvPr>
              <p:cNvSpPr>
                <a:spLocks noGrp="1"/>
              </p:cNvSpPr>
              <p:nvPr>
                <p:ph idx="1"/>
              </p:nvPr>
            </p:nvSpPr>
            <p:spPr/>
            <p:txBody>
              <a:bodyPr>
                <a:normAutofit fontScale="92500"/>
              </a:bodyPr>
              <a:lstStyle/>
              <a:p>
                <a:r>
                  <a:rPr lang="en-US" dirty="0"/>
                  <a:t>In both </a:t>
                </a:r>
                <a:r>
                  <a:rPr lang="en-US" dirty="0" err="1"/>
                  <a:t>DeepBillboard</a:t>
                </a:r>
                <a:r>
                  <a:rPr lang="en-US" dirty="0"/>
                  <a:t> and Phantom of the ADAS attacks, there </a:t>
                </a:r>
                <a:r>
                  <a:rPr lang="en-US" dirty="0">
                    <a:solidFill>
                      <a:schemeClr val="tx1"/>
                    </a:solidFill>
                  </a:rPr>
                  <a:t>is no </a:t>
                </a:r>
                <a14:m>
                  <m:oMath xmlns:m="http://schemas.openxmlformats.org/officeDocument/2006/math">
                    <m:r>
                      <a:rPr lang="en-US" b="0" i="1" smtClean="0">
                        <a:solidFill>
                          <a:schemeClr val="tx1"/>
                        </a:solidFill>
                        <a:latin typeface="Cambria Math" panose="02040503050406030204" pitchFamily="18" charset="0"/>
                      </a:rPr>
                      <m:t>𝛿</m:t>
                    </m:r>
                    <m:r>
                      <a:rPr lang="en-US" b="0" i="1" smtClean="0">
                        <a:solidFill>
                          <a:schemeClr val="tx1"/>
                        </a:solidFill>
                        <a:latin typeface="Cambria Math" panose="02040503050406030204" pitchFamily="18" charset="0"/>
                      </a:rPr>
                      <m:t>∈</m:t>
                    </m:r>
                    <m:r>
                      <m:rPr>
                        <m:sty m:val="p"/>
                      </m:rPr>
                      <a:rPr lang="en-US" b="0" i="0" smtClean="0">
                        <a:solidFill>
                          <a:schemeClr val="tx1"/>
                        </a:solidFill>
                        <a:latin typeface="Cambria Math" panose="02040503050406030204" pitchFamily="18" charset="0"/>
                      </a:rPr>
                      <m:t>Δ</m:t>
                    </m:r>
                  </m:oMath>
                </a14:m>
                <a:r>
                  <a:rPr lang="en-US" dirty="0">
                    <a:solidFill>
                      <a:schemeClr val="tx1"/>
                    </a:solidFill>
                  </a:rPr>
                  <a:t> norm constraint on the allowable perturbations</a:t>
                </a:r>
              </a:p>
              <a:p>
                <a:pPr lvl="1"/>
                <a:r>
                  <a:rPr lang="en-US" dirty="0" err="1"/>
                  <a:t>DeepBillboard</a:t>
                </a:r>
                <a:r>
                  <a:rPr lang="en-US" dirty="0"/>
                  <a:t> simply assumes human drivers don’t pay attention to roadside billboards, so the entire area of the billboard can be used for attack</a:t>
                </a:r>
              </a:p>
              <a:p>
                <a:pPr lvl="1"/>
                <a:r>
                  <a:rPr lang="en-US" dirty="0"/>
                  <a:t>Phantom of the ADAS embeds phantoms into “dead areas” that human viewers will not focus on</a:t>
                </a:r>
              </a:p>
              <a:p>
                <a:r>
                  <a:rPr lang="en-US" altLang="zh-CN" dirty="0"/>
                  <a:t>The </a:t>
                </a:r>
                <a14:m>
                  <m:oMath xmlns:m="http://schemas.openxmlformats.org/officeDocument/2006/math">
                    <m:r>
                      <a:rPr lang="en-US" b="0" i="1" smtClean="0">
                        <a:solidFill>
                          <a:schemeClr val="tx1"/>
                        </a:solidFill>
                        <a:latin typeface="Cambria Math" panose="02040503050406030204" pitchFamily="18" charset="0"/>
                      </a:rPr>
                      <m:t>𝛿</m:t>
                    </m:r>
                    <m:r>
                      <a:rPr lang="en-US" b="0" i="1" smtClean="0">
                        <a:solidFill>
                          <a:schemeClr val="tx1"/>
                        </a:solidFill>
                        <a:latin typeface="Cambria Math" panose="02040503050406030204" pitchFamily="18" charset="0"/>
                      </a:rPr>
                      <m:t>∈</m:t>
                    </m:r>
                    <m:r>
                      <m:rPr>
                        <m:sty m:val="p"/>
                      </m:rPr>
                      <a:rPr lang="en-US" b="0" i="0" smtClean="0">
                        <a:solidFill>
                          <a:schemeClr val="tx1"/>
                        </a:solidFill>
                        <a:latin typeface="Cambria Math" panose="02040503050406030204" pitchFamily="18" charset="0"/>
                      </a:rPr>
                      <m:t>Δ</m:t>
                    </m:r>
                  </m:oMath>
                </a14:m>
                <a:r>
                  <a:rPr lang="en-US" dirty="0">
                    <a:solidFill>
                      <a:schemeClr val="tx1"/>
                    </a:solidFill>
                  </a:rPr>
                  <a:t> norm constraint </a:t>
                </a:r>
                <a:r>
                  <a:rPr lang="en-US" altLang="zh-CN" dirty="0"/>
                  <a:t>may not be fully aligned with human perception</a:t>
                </a:r>
                <a:endParaRPr lang="en-US" dirty="0"/>
              </a:p>
            </p:txBody>
          </p:sp>
        </mc:Choice>
        <mc:Fallback xmlns="">
          <p:sp>
            <p:nvSpPr>
              <p:cNvPr id="3" name="Content Placeholder 2">
                <a:extLst>
                  <a:ext uri="{FF2B5EF4-FFF2-40B4-BE49-F238E27FC236}">
                    <a16:creationId xmlns:a16="http://schemas.microsoft.com/office/drawing/2014/main" id="{1925DA71-1EF1-47CB-9246-B850AAB1A940}"/>
                  </a:ext>
                </a:extLst>
              </p:cNvPr>
              <p:cNvSpPr>
                <a:spLocks noGrp="1" noRot="1" noChangeAspect="1" noMove="1" noResize="1" noEditPoints="1" noAdjustHandles="1" noChangeArrowheads="1" noChangeShapeType="1" noTextEdit="1"/>
              </p:cNvSpPr>
              <p:nvPr>
                <p:ph idx="1"/>
              </p:nvPr>
            </p:nvSpPr>
            <p:spPr>
              <a:blipFill>
                <a:blip r:embed="rId2"/>
                <a:stretch>
                  <a:fillRect l="-1481" t="-1553" r="-96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295AD109-7C9B-4A2B-8258-FE3A4C4C5851}"/>
              </a:ext>
            </a:extLst>
          </p:cNvPr>
          <p:cNvSpPr>
            <a:spLocks noGrp="1"/>
          </p:cNvSpPr>
          <p:nvPr>
            <p:ph type="sldNum" sz="quarter" idx="12"/>
          </p:nvPr>
        </p:nvSpPr>
        <p:spPr/>
        <p:txBody>
          <a:bodyPr/>
          <a:lstStyle/>
          <a:p>
            <a:pPr>
              <a:defRPr/>
            </a:pPr>
            <a:fld id="{F57F456A-00AF-44E6-8D70-638C0D0130FF}" type="slidenum">
              <a:rPr lang="en-US" altLang="zh-CN" smtClean="0"/>
              <a:pPr>
                <a:defRPr/>
              </a:pPr>
              <a:t>43</a:t>
            </a:fld>
            <a:endParaRPr lang="en-US" altLang="zh-CN"/>
          </a:p>
        </p:txBody>
      </p:sp>
    </p:spTree>
    <p:extLst>
      <p:ext uri="{BB962C8B-B14F-4D97-AF65-F5344CB8AC3E}">
        <p14:creationId xmlns:p14="http://schemas.microsoft.com/office/powerpoint/2010/main" val="3215884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E044-95F3-46A5-9DBA-2EDDE8B42C8A}"/>
              </a:ext>
            </a:extLst>
          </p:cNvPr>
          <p:cNvSpPr>
            <a:spLocks noGrp="1"/>
          </p:cNvSpPr>
          <p:nvPr>
            <p:ph type="title"/>
          </p:nvPr>
        </p:nvSpPr>
        <p:spPr/>
        <p:txBody>
          <a:bodyPr/>
          <a:lstStyle/>
          <a:p>
            <a:r>
              <a:rPr lang="en-US" dirty="0"/>
              <a:t>Approach #2</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6D4E8E8-0ADC-4CC2-A700-823362CA4728}"/>
                  </a:ext>
                </a:extLst>
              </p:cNvPr>
              <p:cNvSpPr>
                <a:spLocks noGrp="1"/>
              </p:cNvSpPr>
              <p:nvPr>
                <p:ph idx="1"/>
              </p:nvPr>
            </p:nvSpPr>
            <p:spPr>
              <a:xfrm>
                <a:off x="457200" y="1295400"/>
                <a:ext cx="8003232" cy="2574032"/>
              </a:xfrm>
            </p:spPr>
            <p:txBody>
              <a:bodyPr>
                <a:normAutofit fontScale="85000" lnSpcReduction="20000"/>
              </a:bodyPr>
              <a:lstStyle/>
              <a:p>
                <a:r>
                  <a:rPr lang="en-US" sz="2800" dirty="0"/>
                  <a:t>To solve </a:t>
                </a:r>
                <a14:m>
                  <m:oMath xmlns:m="http://schemas.openxmlformats.org/officeDocument/2006/math">
                    <m:func>
                      <m:funcPr>
                        <m:ctrlPr>
                          <a:rPr lang="en-US" sz="2800" i="1">
                            <a:latin typeface="Cambria Math" panose="02040503050406030204" pitchFamily="18" charset="0"/>
                          </a:rPr>
                        </m:ctrlPr>
                      </m:funcPr>
                      <m:fName>
                        <m:limLow>
                          <m:limLowPr>
                            <m:ctrlPr>
                              <a:rPr lang="en-US" sz="2800" i="1">
                                <a:latin typeface="Cambria Math" panose="02040503050406030204" pitchFamily="18" charset="0"/>
                              </a:rPr>
                            </m:ctrlPr>
                          </m:limLowPr>
                          <m:e>
                            <m:r>
                              <m:rPr>
                                <m:sty m:val="p"/>
                              </m:rPr>
                              <a:rPr lang="en-US" sz="2800">
                                <a:latin typeface="Cambria Math" panose="02040503050406030204" pitchFamily="18" charset="0"/>
                              </a:rPr>
                              <m:t>max</m:t>
                            </m:r>
                          </m:e>
                          <m:lim>
                            <m:r>
                              <a:rPr lang="en-US" sz="2800" i="1">
                                <a:latin typeface="Cambria Math" panose="02040503050406030204" pitchFamily="18" charset="0"/>
                              </a:rPr>
                              <m:t>𝛿</m:t>
                            </m:r>
                            <m:r>
                              <a:rPr lang="en-US" sz="2800" i="1">
                                <a:latin typeface="Cambria Math" panose="02040503050406030204" pitchFamily="18" charset="0"/>
                              </a:rPr>
                              <m:t>∈</m:t>
                            </m:r>
                            <m:r>
                              <m:rPr>
                                <m:sty m:val="p"/>
                              </m:rPr>
                              <a:rPr lang="en-US" sz="2800">
                                <a:latin typeface="Cambria Math" panose="02040503050406030204" pitchFamily="18" charset="0"/>
                              </a:rPr>
                              <m:t>Δ</m:t>
                            </m:r>
                          </m:lim>
                        </m:limLow>
                      </m:fName>
                      <m:e>
                        <m:r>
                          <m:rPr>
                            <m:sty m:val="p"/>
                          </m:rPr>
                          <a:rPr lang="en-US" sz="2800">
                            <a:latin typeface="Cambria Math" panose="02040503050406030204" pitchFamily="18" charset="0"/>
                          </a:rPr>
                          <m:t>Loss</m:t>
                        </m:r>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𝛿</m:t>
                        </m:r>
                        <m:r>
                          <a:rPr lang="en-US" sz="2800" i="1">
                            <a:latin typeface="Cambria Math" panose="02040503050406030204" pitchFamily="18" charset="0"/>
                          </a:rPr>
                          <m:t>,</m:t>
                        </m:r>
                        <m:r>
                          <a:rPr lang="en-US" sz="2800" i="1">
                            <a:latin typeface="Cambria Math" panose="02040503050406030204" pitchFamily="18" charset="0"/>
                          </a:rPr>
                          <m:t>𝑦</m:t>
                        </m:r>
                        <m:r>
                          <a:rPr lang="en-US" sz="2800" i="1">
                            <a:latin typeface="Cambria Math" panose="02040503050406030204" pitchFamily="18" charset="0"/>
                          </a:rPr>
                          <m:t>;</m:t>
                        </m:r>
                        <m:r>
                          <a:rPr lang="en-US" sz="2800" i="1">
                            <a:latin typeface="Cambria Math" panose="02040503050406030204" pitchFamily="18" charset="0"/>
                          </a:rPr>
                          <m:t>𝜃</m:t>
                        </m:r>
                        <m:r>
                          <a:rPr lang="en-US" sz="2800" i="1">
                            <a:latin typeface="Cambria Math" panose="02040503050406030204" pitchFamily="18" charset="0"/>
                          </a:rPr>
                          <m:t>)</m:t>
                        </m:r>
                      </m:e>
                    </m:func>
                  </m:oMath>
                </a14:m>
                <a:r>
                  <a:rPr lang="en-US" sz="2800" dirty="0">
                    <a:solidFill>
                      <a:srgbClr val="996633"/>
                    </a:solidFill>
                  </a:rPr>
                  <a:t>:</a:t>
                </a:r>
              </a:p>
              <a:p>
                <a:r>
                  <a:rPr lang="en-US" sz="2800" dirty="0">
                    <a:solidFill>
                      <a:schemeClr val="bg1">
                        <a:lumMod val="85000"/>
                      </a:schemeClr>
                    </a:solidFill>
                  </a:rPr>
                  <a:t>1. Constructing adversarial examples via local search (</a:t>
                </a:r>
              </a:p>
              <a:p>
                <a:pPr lvl="1"/>
                <a:r>
                  <a:rPr lang="en-US" sz="2400" dirty="0">
                    <a:solidFill>
                      <a:schemeClr val="bg1">
                        <a:lumMod val="85000"/>
                      </a:schemeClr>
                    </a:solidFill>
                  </a:rPr>
                  <a:t>Lower bound on objective</a:t>
                </a:r>
              </a:p>
              <a:p>
                <a:r>
                  <a:rPr lang="en-US" sz="2800" dirty="0">
                    <a:solidFill>
                      <a:srgbClr val="0000FF"/>
                    </a:solidFill>
                  </a:rPr>
                  <a:t>2. Formal verification via combinatorial optimization</a:t>
                </a:r>
              </a:p>
              <a:p>
                <a:pPr lvl="1"/>
                <a:r>
                  <a:rPr lang="en-US" sz="2400" dirty="0">
                    <a:solidFill>
                      <a:srgbClr val="0000FF"/>
                    </a:solidFill>
                  </a:rPr>
                  <a:t>Exactly solve objective</a:t>
                </a:r>
              </a:p>
              <a:p>
                <a:r>
                  <a:rPr lang="en-US" sz="2800" dirty="0">
                    <a:solidFill>
                      <a:schemeClr val="bg1">
                        <a:lumMod val="85000"/>
                      </a:schemeClr>
                    </a:solidFill>
                  </a:rPr>
                  <a:t>3. Formal verification via convex relaxation </a:t>
                </a:r>
              </a:p>
              <a:p>
                <a:pPr lvl="1"/>
                <a:r>
                  <a:rPr lang="en-US" sz="2400" dirty="0">
                    <a:solidFill>
                      <a:schemeClr val="bg1">
                        <a:lumMod val="85000"/>
                      </a:schemeClr>
                    </a:solidFill>
                  </a:rPr>
                  <a:t>Upper bound on objective</a:t>
                </a:r>
                <a:endParaRPr lang="en-SE" sz="2400" dirty="0">
                  <a:solidFill>
                    <a:schemeClr val="bg1">
                      <a:lumMod val="85000"/>
                    </a:schemeClr>
                  </a:solidFill>
                </a:endParaRPr>
              </a:p>
            </p:txBody>
          </p:sp>
        </mc:Choice>
        <mc:Fallback xmlns="">
          <p:sp>
            <p:nvSpPr>
              <p:cNvPr id="3" name="Content Placeholder 2">
                <a:extLst>
                  <a:ext uri="{FF2B5EF4-FFF2-40B4-BE49-F238E27FC236}">
                    <a16:creationId xmlns:a16="http://schemas.microsoft.com/office/drawing/2014/main" id="{06D4E8E8-0ADC-4CC2-A700-823362CA4728}"/>
                  </a:ext>
                </a:extLst>
              </p:cNvPr>
              <p:cNvSpPr>
                <a:spLocks noGrp="1" noRot="1" noChangeAspect="1" noMove="1" noResize="1" noEditPoints="1" noAdjustHandles="1" noChangeArrowheads="1" noChangeShapeType="1" noTextEdit="1"/>
              </p:cNvSpPr>
              <p:nvPr>
                <p:ph idx="1"/>
              </p:nvPr>
            </p:nvSpPr>
            <p:spPr>
              <a:xfrm>
                <a:off x="457200" y="1295400"/>
                <a:ext cx="8003232" cy="2574032"/>
              </a:xfrm>
              <a:blipFill>
                <a:blip r:embed="rId2"/>
                <a:stretch>
                  <a:fillRect l="-990" t="-4739" r="-76" b="-711"/>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7E5CB527-D76D-4CDE-BD14-0E9E71E1754D}"/>
              </a:ext>
            </a:extLst>
          </p:cNvPr>
          <p:cNvSpPr>
            <a:spLocks noGrp="1"/>
          </p:cNvSpPr>
          <p:nvPr>
            <p:ph type="sldNum" sz="quarter" idx="12"/>
          </p:nvPr>
        </p:nvSpPr>
        <p:spPr/>
        <p:txBody>
          <a:bodyPr/>
          <a:lstStyle/>
          <a:p>
            <a:pPr>
              <a:defRPr/>
            </a:pPr>
            <a:fld id="{F57F456A-00AF-44E6-8D70-638C0D0130FF}" type="slidenum">
              <a:rPr lang="en-US" altLang="zh-CN" smtClean="0"/>
              <a:pPr>
                <a:defRPr/>
              </a:pPr>
              <a:t>44</a:t>
            </a:fld>
            <a:endParaRPr lang="en-US" altLang="zh-CN"/>
          </a:p>
        </p:txBody>
      </p:sp>
      <p:pic>
        <p:nvPicPr>
          <p:cNvPr id="9" name="Picture 8">
            <a:extLst>
              <a:ext uri="{FF2B5EF4-FFF2-40B4-BE49-F238E27FC236}">
                <a16:creationId xmlns:a16="http://schemas.microsoft.com/office/drawing/2014/main" id="{8F27BD0D-4F3B-4013-96A5-2DCDE9156663}"/>
              </a:ext>
            </a:extLst>
          </p:cNvPr>
          <p:cNvPicPr>
            <a:picLocks noChangeAspect="1"/>
          </p:cNvPicPr>
          <p:nvPr/>
        </p:nvPicPr>
        <p:blipFill>
          <a:blip r:embed="rId3"/>
          <a:stretch>
            <a:fillRect/>
          </a:stretch>
        </p:blipFill>
        <p:spPr>
          <a:xfrm>
            <a:off x="1547664" y="3717032"/>
            <a:ext cx="4689112" cy="3057478"/>
          </a:xfrm>
          <a:prstGeom prst="rect">
            <a:avLst/>
          </a:prstGeom>
        </p:spPr>
      </p:pic>
    </p:spTree>
    <p:extLst>
      <p:ext uri="{BB962C8B-B14F-4D97-AF65-F5344CB8AC3E}">
        <p14:creationId xmlns:p14="http://schemas.microsoft.com/office/powerpoint/2010/main" val="1645975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F02AC-9A2D-4A38-AF39-FD56C7E8CAC3}"/>
              </a:ext>
            </a:extLst>
          </p:cNvPr>
          <p:cNvSpPr>
            <a:spLocks noGrp="1"/>
          </p:cNvSpPr>
          <p:nvPr>
            <p:ph type="title"/>
          </p:nvPr>
        </p:nvSpPr>
        <p:spPr/>
        <p:txBody>
          <a:bodyPr/>
          <a:lstStyle/>
          <a:p>
            <a:r>
              <a:rPr lang="en-US" sz="3600" dirty="0"/>
              <a:t>Exact Combinatorial Optimization</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CFA271-F4E1-4D5A-B8E9-0F4846BFA650}"/>
                  </a:ext>
                </a:extLst>
              </p:cNvPr>
              <p:cNvSpPr>
                <a:spLocks noGrp="1"/>
              </p:cNvSpPr>
              <p:nvPr>
                <p:ph idx="1"/>
              </p:nvPr>
            </p:nvSpPr>
            <p:spPr>
              <a:xfrm>
                <a:off x="457200" y="1295400"/>
                <a:ext cx="8229600" cy="5661992"/>
              </a:xfrm>
            </p:spPr>
            <p:txBody>
              <a:bodyPr>
                <a:normAutofit fontScale="55000" lnSpcReduction="20000"/>
              </a:bodyPr>
              <a:lstStyle/>
              <a:p>
                <a:r>
                  <a:rPr lang="en-US" dirty="0"/>
                  <a:t>Consider a </a:t>
                </a:r>
                <a:r>
                  <a:rPr lang="en-US" dirty="0" err="1"/>
                  <a:t>ReLU</a:t>
                </a:r>
                <a:r>
                  <a:rPr lang="en-US" dirty="0"/>
                  <a:t>-based </a:t>
                </a:r>
                <a14:m>
                  <m:oMath xmlns:m="http://schemas.openxmlformats.org/officeDocument/2006/math">
                    <m:r>
                      <a:rPr lang="en-US" i="1">
                        <a:latin typeface="Cambria Math" panose="02040503050406030204" pitchFamily="18" charset="0"/>
                      </a:rPr>
                      <m:t>𝑑</m:t>
                    </m:r>
                    <m:r>
                      <m:rPr>
                        <m:nor/>
                      </m:rPr>
                      <a:rPr lang="en-US" dirty="0"/>
                      <m:t>−</m:t>
                    </m:r>
                    <m:r>
                      <m:rPr>
                        <m:nor/>
                      </m:rPr>
                      <a:rPr lang="en-US" dirty="0"/>
                      <m:t>layer</m:t>
                    </m:r>
                  </m:oMath>
                </a14:m>
                <a:r>
                  <a:rPr lang="en-US" dirty="0"/>
                  <a:t> feedforward NN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𝜃</m:t>
                        </m:r>
                        <m:d>
                          <m:dPr>
                            <m:ctrlPr>
                              <a:rPr lang="en-US" i="1">
                                <a:latin typeface="Cambria Math" panose="02040503050406030204" pitchFamily="18" charset="0"/>
                              </a:rPr>
                            </m:ctrlPr>
                          </m:dPr>
                          <m:e>
                            <m:r>
                              <a:rPr lang="en-US" i="1">
                                <a:latin typeface="Cambria Math" panose="02040503050406030204" pitchFamily="18" charset="0"/>
                              </a:rPr>
                              <m:t>𝑥</m:t>
                            </m:r>
                          </m:e>
                        </m:d>
                      </m:sub>
                    </m:sSub>
                  </m:oMath>
                </a14:m>
                <a:r>
                  <a:rPr lang="en-US" dirty="0"/>
                  <a:t>, defined by:</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𝑥</m:t>
                    </m:r>
                  </m:oMath>
                </a14:m>
                <a:endParaRPr lang="en-US" i="1" dirty="0">
                  <a:latin typeface="Cambria Math" panose="02040503050406030204" pitchFamily="18" charset="0"/>
                </a:endParaRP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r>
                          <a:rPr lang="en-US" i="1">
                            <a:latin typeface="Cambria Math" panose="02040503050406030204" pitchFamily="18" charset="0"/>
                          </a:rPr>
                          <m:t>+1</m:t>
                        </m:r>
                      </m:sub>
                    </m:sSub>
                    <m:r>
                      <a:rPr lang="en-US" i="1">
                        <a:latin typeface="Cambria Math" panose="02040503050406030204" pitchFamily="18" charset="0"/>
                      </a:rPr>
                      <m:t>=</m:t>
                    </m:r>
                    <m:r>
                      <m:rPr>
                        <m:sty m:val="p"/>
                      </m:rPr>
                      <a:rPr lang="en-US" b="0" i="0" smtClean="0">
                        <a:latin typeface="Cambria Math" panose="02040503050406030204" pitchFamily="18" charset="0"/>
                      </a:rPr>
                      <m:t>ReLU</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𝑖</m:t>
                            </m:r>
                          </m:sub>
                        </m:sSub>
                      </m:e>
                    </m:d>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=1,…,</m:t>
                    </m:r>
                    <m:r>
                      <a:rPr lang="en-US" i="1">
                        <a:latin typeface="Cambria Math" panose="02040503050406030204" pitchFamily="18" charset="0"/>
                      </a:rPr>
                      <m:t>𝑑</m:t>
                    </m:r>
                    <m:r>
                      <a:rPr lang="en-US" i="1">
                        <a:latin typeface="Cambria Math" panose="02040503050406030204" pitchFamily="18" charset="0"/>
                      </a:rPr>
                      <m:t>−1</m:t>
                    </m:r>
                  </m:oMath>
                </a14:m>
                <a:endParaRPr lang="en-US" dirty="0"/>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𝜃</m:t>
                        </m:r>
                      </m:sub>
                    </m:sSub>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r>
                          <a:rPr lang="en-US" i="1">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𝑑</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𝑑</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𝑑</m:t>
                        </m:r>
                      </m:sub>
                    </m:sSub>
                  </m:oMath>
                </a14:m>
                <a:r>
                  <a:rPr lang="en-US" dirty="0"/>
                  <a:t>, where params </a:t>
                </a:r>
                <a14:m>
                  <m:oMath xmlns:m="http://schemas.openxmlformats.org/officeDocument/2006/math">
                    <m:r>
                      <a:rPr lang="en-US" i="1">
                        <a:latin typeface="Cambria Math" panose="02040503050406030204" pitchFamily="18" charset="0"/>
                      </a:rPr>
                      <m:t>𝜃</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𝑑</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𝑑</m:t>
                        </m:r>
                      </m:sub>
                    </m:sSub>
                    <m:r>
                      <a:rPr lang="en-US" i="1">
                        <a:latin typeface="Cambria Math" panose="02040503050406030204" pitchFamily="18" charset="0"/>
                      </a:rPr>
                      <m:t>}</m:t>
                    </m:r>
                  </m:oMath>
                </a14:m>
                <a:endParaRPr lang="en-US" dirty="0"/>
              </a:p>
              <a:p>
                <a:r>
                  <a:rPr lang="en-US" dirty="0"/>
                  <a:t>Targeted attack in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𝑙</m:t>
                        </m:r>
                      </m:e>
                      <m:sub>
                        <m:r>
                          <a:rPr lang="en-US" i="1">
                            <a:latin typeface="Cambria Math" panose="02040503050406030204" pitchFamily="18" charset="0"/>
                          </a:rPr>
                          <m:t>∞</m:t>
                        </m:r>
                      </m:sub>
                    </m:sSub>
                  </m:oMath>
                </a14:m>
                <a:r>
                  <a:rPr lang="en-US" dirty="0"/>
                  <a:t> norm:</a:t>
                </a:r>
              </a:p>
              <a:p>
                <a:pPr lvl="1"/>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𝑑</m:t>
                                </m:r>
                                <m:r>
                                  <a:rPr lang="en-US" b="0" i="1" smtClean="0">
                                    <a:latin typeface="Cambria Math" panose="02040503050406030204" pitchFamily="18" charset="0"/>
                                  </a:rPr>
                                  <m:t>+1</m:t>
                                </m:r>
                              </m:sub>
                            </m:sSub>
                          </m:lim>
                        </m:limLow>
                      </m:fName>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𝑦</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𝑡𝑎𝑟𝑔</m:t>
                                        </m:r>
                                      </m:sub>
                                    </m:sSub>
                                  </m:sub>
                                </m:sSub>
                              </m:e>
                            </m:d>
                          </m:e>
                          <m:sup>
                            <m:r>
                              <a:rPr lang="en-US" b="0" i="1" smtClean="0">
                                <a:latin typeface="Cambria Math" panose="02040503050406030204" pitchFamily="18" charset="0"/>
                              </a:rPr>
                              <m:t>𝑇</m:t>
                            </m:r>
                          </m:sup>
                        </m:sSup>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r>
                              <a:rPr lang="en-US" i="1">
                                <a:latin typeface="Cambria Math" panose="02040503050406030204" pitchFamily="18" charset="0"/>
                              </a:rPr>
                              <m:t>+1</m:t>
                            </m:r>
                          </m:sub>
                        </m:sSub>
                      </m:e>
                    </m:func>
                  </m:oMath>
                </a14:m>
                <a:r>
                  <a:rPr lang="en-US" dirty="0"/>
                  <a:t> </a:t>
                </a:r>
                <a:r>
                  <a:rPr lang="en-US" dirty="0" err="1"/>
                  <a:t>s.t.</a:t>
                </a:r>
                <a:r>
                  <a:rPr lang="en-US" dirty="0"/>
                  <a:t> </a:t>
                </a:r>
              </a:p>
              <a:p>
                <a:pPr lvl="1"/>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r>
                          <a:rPr lang="en-US" i="1">
                            <a:latin typeface="Cambria Math" panose="02040503050406030204" pitchFamily="18" charset="0"/>
                          </a:rPr>
                          <m:t>+1</m:t>
                        </m:r>
                      </m:sub>
                    </m:sSub>
                    <m:r>
                      <a:rPr lang="en-US" i="1">
                        <a:latin typeface="Cambria Math" panose="02040503050406030204" pitchFamily="18" charset="0"/>
                      </a:rPr>
                      <m:t>=</m:t>
                    </m:r>
                    <m:r>
                      <m:rPr>
                        <m:sty m:val="p"/>
                      </m:rPr>
                      <a:rPr lang="en-US" b="0" i="0" smtClean="0">
                        <a:latin typeface="Cambria Math" panose="02040503050406030204" pitchFamily="18" charset="0"/>
                      </a:rPr>
                      <m:t>ReLU</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𝑖</m:t>
                            </m:r>
                          </m:sub>
                        </m:sSub>
                      </m:e>
                    </m:d>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=1,…,</m:t>
                    </m:r>
                    <m:r>
                      <a:rPr lang="en-US" i="1">
                        <a:latin typeface="Cambria Math" panose="02040503050406030204" pitchFamily="18" charset="0"/>
                      </a:rPr>
                      <m:t>𝑑</m:t>
                    </m:r>
                    <m:r>
                      <a:rPr lang="en-US" i="1">
                        <a:latin typeface="Cambria Math" panose="02040503050406030204" pitchFamily="18" charset="0"/>
                      </a:rPr>
                      <m:t>−1</m:t>
                    </m:r>
                  </m:oMath>
                </a14:m>
                <a:endParaRPr lang="en-US" i="1" dirty="0">
                  <a:latin typeface="Cambria Math" panose="02040503050406030204" pitchFamily="18" charset="0"/>
                </a:endParaRP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𝑑</m:t>
                        </m:r>
                      </m:sub>
                    </m:sSub>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𝑑</m:t>
                        </m:r>
                      </m:sub>
                    </m:sSub>
                  </m:oMath>
                </a14:m>
                <a:endParaRPr lang="en-US" dirty="0"/>
              </a:p>
              <a:p>
                <a:pPr lvl="1"/>
                <a14:m>
                  <m:oMath xmlns:m="http://schemas.openxmlformats.org/officeDocument/2006/math">
                    <m:sSub>
                      <m:sSubPr>
                        <m:ctrlPr>
                          <a:rPr lang="en-US" b="0" i="1" smtClean="0">
                            <a:latin typeface="Cambria Math" panose="02040503050406030204" pitchFamily="18" charset="0"/>
                          </a:rPr>
                        </m:ctrlPr>
                      </m:sSubPr>
                      <m:e>
                        <m:d>
                          <m:dPr>
                            <m:begChr m:val="‖"/>
                            <m:endChr m:val="‖"/>
                            <m:ctrlPr>
                              <a:rPr lang="en-US"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𝑥</m:t>
                            </m:r>
                          </m:e>
                        </m:d>
                      </m:e>
                      <m:sub>
                        <m:r>
                          <a:rPr lang="en-US" b="0" i="1" smtClean="0">
                            <a:latin typeface="Cambria Math" panose="02040503050406030204" pitchFamily="18" charset="0"/>
                          </a:rPr>
                          <m:t>∞</m:t>
                        </m:r>
                      </m:sub>
                    </m:sSub>
                    <m:r>
                      <a:rPr lang="en-US" b="0" i="1" smtClean="0">
                        <a:latin typeface="Cambria Math" panose="02040503050406030204" pitchFamily="18" charset="0"/>
                      </a:rPr>
                      <m:t>≤</m:t>
                    </m:r>
                    <m:r>
                      <a:rPr lang="en-US" b="0" i="1" smtClean="0">
                        <a:latin typeface="Cambria Math" panose="02040503050406030204" pitchFamily="18" charset="0"/>
                      </a:rPr>
                      <m:t>𝜖</m:t>
                    </m:r>
                  </m:oMath>
                </a14:m>
                <a:endParaRPr lang="en-US" dirty="0"/>
              </a:p>
              <a:p>
                <a:pPr lvl="1"/>
                <a:r>
                  <a:rPr lang="en-US" dirty="0"/>
                  <a:t>where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𝑖</m:t>
                        </m:r>
                      </m:sub>
                    </m:sSub>
                  </m:oMath>
                </a14:m>
                <a:r>
                  <a:rPr lang="en-US" dirty="0"/>
                  <a:t> denotes the unit basis, i.e., a vector with a </a:t>
                </a:r>
                <a14:m>
                  <m:oMath xmlns:m="http://schemas.openxmlformats.org/officeDocument/2006/math">
                    <m:r>
                      <a:rPr lang="en-US" b="0" i="1" dirty="0" smtClean="0">
                        <a:latin typeface="Cambria Math" panose="02040503050406030204" pitchFamily="18" charset="0"/>
                      </a:rPr>
                      <m:t>1</m:t>
                    </m:r>
                  </m:oMath>
                </a14:m>
                <a:r>
                  <a:rPr lang="en-US" dirty="0"/>
                  <a:t> in the </a:t>
                </a:r>
                <a:r>
                  <a:rPr lang="en-US" dirty="0" err="1"/>
                  <a:t>i-th</a:t>
                </a:r>
                <a:r>
                  <a:rPr lang="en-US" dirty="0"/>
                  <a:t> position and </a:t>
                </a:r>
                <a14:m>
                  <m:oMath xmlns:m="http://schemas.openxmlformats.org/officeDocument/2006/math">
                    <m:r>
                      <a:rPr lang="en-US" b="0" i="1" dirty="0" smtClean="0">
                        <a:latin typeface="Cambria Math" panose="02040503050406030204" pitchFamily="18" charset="0"/>
                      </a:rPr>
                      <m:t>0</m:t>
                    </m:r>
                  </m:oMath>
                </a14:m>
                <a:r>
                  <a:rPr lang="en-US" dirty="0"/>
                  <a:t>s everywhere else; and where we removed the explicit </a:t>
                </a:r>
                <a14:m>
                  <m:oMath xmlns:m="http://schemas.openxmlformats.org/officeDocument/2006/math">
                    <m:r>
                      <a:rPr lang="en-US" b="0" i="1" smtClean="0">
                        <a:latin typeface="Cambria Math" panose="02040503050406030204" pitchFamily="18" charset="0"/>
                      </a:rPr>
                      <m:t>𝛿</m:t>
                    </m:r>
                  </m:oMath>
                </a14:m>
                <a:r>
                  <a:rPr lang="en-US" dirty="0"/>
                  <a:t> term in favor of a constraint that simply requires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1</m:t>
                        </m:r>
                      </m:sub>
                    </m:sSub>
                  </m:oMath>
                </a14:m>
                <a:r>
                  <a:rPr lang="en-US" dirty="0"/>
                  <a:t> (the input to the first layer), to be within </a:t>
                </a:r>
                <a14:m>
                  <m:oMath xmlns:m="http://schemas.openxmlformats.org/officeDocument/2006/math">
                    <m:r>
                      <a:rPr lang="en-US" i="1" dirty="0" smtClean="0">
                        <a:latin typeface="Cambria Math" panose="02040503050406030204" pitchFamily="18" charset="0"/>
                      </a:rPr>
                      <m:t>𝜖</m:t>
                    </m:r>
                  </m:oMath>
                </a14:m>
                <a:r>
                  <a:rPr lang="en-US" dirty="0"/>
                  <a:t> of </a:t>
                </a:r>
                <a14:m>
                  <m:oMath xmlns:m="http://schemas.openxmlformats.org/officeDocument/2006/math">
                    <m:r>
                      <a:rPr lang="en-US" i="1" dirty="0" smtClean="0">
                        <a:latin typeface="Cambria Math" panose="02040503050406030204" pitchFamily="18" charset="0"/>
                      </a:rPr>
                      <m:t>𝑥</m:t>
                    </m:r>
                  </m:oMath>
                </a14:m>
                <a:r>
                  <a:rPr lang="en-US" dirty="0"/>
                  <a:t>. </a:t>
                </a:r>
              </a:p>
              <a:p>
                <a:pPr lvl="1"/>
                <a:r>
                  <a:rPr lang="en-US" dirty="0"/>
                  <a:t>(The problem formulation is minimization, but you can change it to </a:t>
                </a:r>
                <a:r>
                  <a:rPr lang="en-US"/>
                  <a:t>maximization by </a:t>
                </a:r>
                <a:r>
                  <a:rPr lang="en-US" dirty="0"/>
                  <a:t>adding a minus sign.)</a:t>
                </a:r>
              </a:p>
              <a:p>
                <a:r>
                  <a:rPr lang="en-US" dirty="0"/>
                  <a:t>Example: binary classification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𝑐𝑎𝑡</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𝑡𝑎𝑟𝑔𝑒𝑡</m:t>
                        </m:r>
                      </m:sub>
                    </m:sSub>
                    <m:r>
                      <a:rPr lang="en-US" b="0" i="1" smtClean="0">
                        <a:latin typeface="Cambria Math" panose="02040503050406030204" pitchFamily="18" charset="0"/>
                      </a:rPr>
                      <m:t>=</m:t>
                    </m:r>
                    <m:r>
                      <a:rPr lang="en-US" b="0" i="1" smtClean="0">
                        <a:latin typeface="Cambria Math" panose="02040503050406030204" pitchFamily="18" charset="0"/>
                      </a:rPr>
                      <m:t>𝑑𝑜𝑔</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𝑦</m:t>
                        </m:r>
                      </m:sub>
                    </m:sSub>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b="0" i="1" smtClean="0">
                                  <a:latin typeface="Cambria Math" panose="02040503050406030204" pitchFamily="18" charset="0"/>
                                </a:rPr>
                                <m:t>1</m:t>
                              </m:r>
                            </m:e>
                          </m:mr>
                          <m:mr>
                            <m:e>
                              <m:r>
                                <a:rPr lang="en-US" b="0" i="1" smtClean="0">
                                  <a:latin typeface="Cambria Math" panose="02040503050406030204" pitchFamily="18" charset="0"/>
                                </a:rPr>
                                <m:t>0</m:t>
                              </m:r>
                            </m:e>
                          </m:mr>
                        </m:m>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𝑒</m:t>
                        </m:r>
                      </m:e>
                      <m:sub>
                        <m:sSub>
                          <m:sSubPr>
                            <m:ctrlPr>
                              <a:rPr lang="en-US" b="0" i="1" smtClean="0">
                                <a:latin typeface="Cambria Math" panose="02040503050406030204" pitchFamily="18" charset="0"/>
                              </a:rPr>
                            </m:ctrlPr>
                          </m:sSubPr>
                          <m:e>
                            <m:r>
                              <a:rPr lang="en-US" i="1">
                                <a:latin typeface="Cambria Math" panose="02040503050406030204" pitchFamily="18" charset="0"/>
                              </a:rPr>
                              <m:t>𝑦</m:t>
                            </m:r>
                          </m:e>
                          <m:sub>
                            <m:r>
                              <a:rPr lang="en-US" b="0" i="1" smtClean="0">
                                <a:latin typeface="Cambria Math" panose="02040503050406030204" pitchFamily="18" charset="0"/>
                              </a:rPr>
                              <m:t>𝑡𝑎𝑟𝑔</m:t>
                            </m:r>
                          </m:sub>
                        </m:sSub>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b="0" i="1" smtClean="0">
                                  <a:latin typeface="Cambria Math" panose="02040503050406030204" pitchFamily="18" charset="0"/>
                                </a:rPr>
                                <m:t>0</m:t>
                              </m:r>
                            </m:e>
                          </m:mr>
                          <m:mr>
                            <m:e>
                              <m:r>
                                <a:rPr lang="en-US" b="0" i="1" smtClean="0">
                                  <a:latin typeface="Cambria Math" panose="02040503050406030204" pitchFamily="18" charset="0"/>
                                </a:rPr>
                                <m:t>1</m:t>
                              </m:r>
                            </m:e>
                          </m:mr>
                        </m:m>
                      </m:e>
                    </m:d>
                  </m:oMath>
                </a14:m>
                <a:r>
                  <a:rPr lang="en-US" dirty="0"/>
                  <a:t>. The objective function is </a:t>
                </a:r>
                <a14:m>
                  <m:oMath xmlns:m="http://schemas.openxmlformats.org/officeDocument/2006/math">
                    <m:d>
                      <m:dPr>
                        <m:begChr m:val="["/>
                        <m:endChr m:val="]"/>
                        <m:ctrlPr>
                          <a:rPr lang="en-US" i="1">
                            <a:latin typeface="Cambria Math" panose="02040503050406030204" pitchFamily="18" charset="0"/>
                          </a:rPr>
                        </m:ctrlPr>
                      </m:dPr>
                      <m:e>
                        <m:m>
                          <m:mPr>
                            <m:mcs>
                              <m:mc>
                                <m:mcPr>
                                  <m:count m:val="2"/>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1</m:t>
                              </m:r>
                            </m:e>
                            <m:e>
                              <m:r>
                                <a:rPr lang="en-US" b="0" i="1" smtClean="0">
                                  <a:latin typeface="Cambria Math" panose="02040503050406030204" pitchFamily="18" charset="0"/>
                                </a:rPr>
                                <m:t>−1</m:t>
                              </m:r>
                            </m:e>
                          </m:mr>
                        </m:m>
                      </m:e>
                    </m:d>
                    <m:d>
                      <m:dPr>
                        <m:begChr m:val="["/>
                        <m:endChr m:val="]"/>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r>
                                            <a:rPr lang="en-US" i="1">
                                              <a:latin typeface="Cambria Math" panose="02040503050406030204" pitchFamily="18" charset="0"/>
                                            </a:rPr>
                                            <m:t>+1</m:t>
                                          </m:r>
                                        </m:sub>
                                      </m:sSub>
                                    </m:e>
                                  </m:d>
                                </m:e>
                                <m:sub>
                                  <m:r>
                                    <a:rPr lang="en-US" b="0" i="1" smtClean="0">
                                      <a:latin typeface="Cambria Math" panose="02040503050406030204" pitchFamily="18" charset="0"/>
                                    </a:rPr>
                                    <m:t>𝑦</m:t>
                                  </m:r>
                                </m:sub>
                              </m:sSub>
                            </m:e>
                          </m:mr>
                          <m:mr>
                            <m:e>
                              <m:sSub>
                                <m:sSubPr>
                                  <m:ctrlPr>
                                    <a:rPr lang="en-US" i="1">
                                      <a:latin typeface="Cambria Math" panose="02040503050406030204" pitchFamily="18" charset="0"/>
                                    </a:rPr>
                                  </m:ctrlPr>
                                </m:sSub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r>
                                            <a:rPr lang="en-US" i="1">
                                              <a:latin typeface="Cambria Math" panose="02040503050406030204" pitchFamily="18" charset="0"/>
                                            </a:rPr>
                                            <m:t>+1</m:t>
                                          </m:r>
                                        </m:sub>
                                      </m:sSub>
                                    </m:e>
                                  </m:d>
                                </m:e>
                                <m:sub>
                                  <m:sSub>
                                    <m:sSubPr>
                                      <m:ctrlPr>
                                        <a:rPr lang="en-US" b="0" i="1" smtClean="0">
                                          <a:latin typeface="Cambria Math" panose="02040503050406030204" pitchFamily="18" charset="0"/>
                                        </a:rPr>
                                      </m:ctrlPr>
                                    </m:sSubPr>
                                    <m:e>
                                      <m:r>
                                        <a:rPr lang="en-US" i="1">
                                          <a:latin typeface="Cambria Math" panose="02040503050406030204" pitchFamily="18" charset="0"/>
                                        </a:rPr>
                                        <m:t>𝑦</m:t>
                                      </m:r>
                                    </m:e>
                                    <m:sub>
                                      <m:r>
                                        <a:rPr lang="en-US" b="0" i="1" smtClean="0">
                                          <a:latin typeface="Cambria Math" panose="02040503050406030204" pitchFamily="18" charset="0"/>
                                        </a:rPr>
                                        <m:t>𝑡𝑎𝑟𝑔</m:t>
                                      </m:r>
                                    </m:sub>
                                  </m:sSub>
                                  <m:r>
                                    <a:rPr lang="en-US" b="0" i="1" smtClean="0">
                                      <a:latin typeface="Cambria Math" panose="02040503050406030204" pitchFamily="18" charset="0"/>
                                    </a:rPr>
                                    <m:t> </m:t>
                                  </m:r>
                                </m:sub>
                              </m:sSub>
                            </m:e>
                          </m:mr>
                        </m:m>
                      </m:e>
                    </m:d>
                    <m:r>
                      <a:rPr lang="en-US" b="0" i="1" smtClean="0">
                        <a:latin typeface="Cambria Math" panose="02040503050406030204" pitchFamily="18" charset="0"/>
                      </a:rPr>
                      <m:t>=</m:t>
                    </m:r>
                    <m:sSub>
                      <m:sSubPr>
                        <m:ctrlPr>
                          <a:rPr lang="en-US" i="1">
                            <a:latin typeface="Cambria Math" panose="02040503050406030204" pitchFamily="18" charset="0"/>
                          </a:rPr>
                        </m:ctrlPr>
                      </m:sSub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r>
                                  <a:rPr lang="en-US" i="1">
                                    <a:latin typeface="Cambria Math" panose="02040503050406030204" pitchFamily="18" charset="0"/>
                                  </a:rPr>
                                  <m:t>+1</m:t>
                                </m:r>
                              </m:sub>
                            </m:sSub>
                          </m:e>
                        </m:d>
                      </m:e>
                      <m:sub>
                        <m:r>
                          <a:rPr lang="en-US" i="1">
                            <a:latin typeface="Cambria Math" panose="02040503050406030204" pitchFamily="18" charset="0"/>
                          </a:rPr>
                          <m:t>𝑦</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r>
                                  <a:rPr lang="en-US" i="1">
                                    <a:latin typeface="Cambria Math" panose="02040503050406030204" pitchFamily="18" charset="0"/>
                                  </a:rPr>
                                  <m:t>+1</m:t>
                                </m:r>
                              </m:sub>
                            </m:sSub>
                          </m:e>
                        </m:d>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𝑡𝑎𝑟𝑔</m:t>
                            </m:r>
                          </m:sub>
                        </m:sSub>
                        <m:r>
                          <a:rPr lang="en-US" i="1">
                            <a:latin typeface="Cambria Math" panose="02040503050406030204" pitchFamily="18" charset="0"/>
                          </a:rPr>
                          <m:t> </m:t>
                        </m:r>
                      </m:sub>
                    </m:sSub>
                  </m:oMath>
                </a14:m>
                <a:endParaRPr lang="en-US" dirty="0"/>
              </a:p>
              <a:p>
                <a:pPr lvl="1"/>
                <a:r>
                  <a:rPr lang="en-US" dirty="0"/>
                  <a:t>Minimizing this objective function: try to increase the logit </a:t>
                </a:r>
                <a14:m>
                  <m:oMath xmlns:m="http://schemas.openxmlformats.org/officeDocument/2006/math">
                    <m:sSub>
                      <m:sSubPr>
                        <m:ctrlPr>
                          <a:rPr lang="en-US" i="1" smtClean="0">
                            <a:latin typeface="Cambria Math" panose="02040503050406030204" pitchFamily="18" charset="0"/>
                          </a:rPr>
                        </m:ctrlPr>
                      </m:sSub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r>
                                  <a:rPr lang="en-US" i="1">
                                    <a:latin typeface="Cambria Math" panose="02040503050406030204" pitchFamily="18" charset="0"/>
                                  </a:rPr>
                                  <m:t>+1</m:t>
                                </m:r>
                              </m:sub>
                            </m:sSub>
                          </m:e>
                        </m:d>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𝑡𝑎𝑟𝑔</m:t>
                            </m:r>
                          </m:sub>
                        </m:sSub>
                        <m:r>
                          <a:rPr lang="en-US" i="1">
                            <a:latin typeface="Cambria Math" panose="02040503050406030204" pitchFamily="18" charset="0"/>
                          </a:rPr>
                          <m:t> </m:t>
                        </m:r>
                      </m:sub>
                    </m:sSub>
                  </m:oMath>
                </a14:m>
                <a:r>
                  <a:rPr lang="en-US" dirty="0"/>
                  <a:t>and decrease the logit </a:t>
                </a:r>
                <a14:m>
                  <m:oMath xmlns:m="http://schemas.openxmlformats.org/officeDocument/2006/math">
                    <m:sSub>
                      <m:sSubPr>
                        <m:ctrlPr>
                          <a:rPr lang="en-US" i="1">
                            <a:latin typeface="Cambria Math" panose="02040503050406030204" pitchFamily="18" charset="0"/>
                          </a:rPr>
                        </m:ctrlPr>
                      </m:sSub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r>
                                  <a:rPr lang="en-US" i="1">
                                    <a:latin typeface="Cambria Math" panose="02040503050406030204" pitchFamily="18" charset="0"/>
                                  </a:rPr>
                                  <m:t>+1</m:t>
                                </m:r>
                              </m:sub>
                            </m:sSub>
                          </m:e>
                        </m:d>
                      </m:e>
                      <m:sub>
                        <m:r>
                          <a:rPr lang="en-US" i="1">
                            <a:latin typeface="Cambria Math" panose="02040503050406030204" pitchFamily="18" charset="0"/>
                          </a:rPr>
                          <m:t>𝑦</m:t>
                        </m:r>
                      </m:sub>
                    </m:sSub>
                  </m:oMath>
                </a14:m>
                <a:endParaRPr lang="en-US" dirty="0"/>
              </a:p>
              <a:p>
                <a:pPr lvl="1"/>
                <a:endParaRPr lang="en-SE" dirty="0"/>
              </a:p>
            </p:txBody>
          </p:sp>
        </mc:Choice>
        <mc:Fallback xmlns="">
          <p:sp>
            <p:nvSpPr>
              <p:cNvPr id="3" name="Content Placeholder 2">
                <a:extLst>
                  <a:ext uri="{FF2B5EF4-FFF2-40B4-BE49-F238E27FC236}">
                    <a16:creationId xmlns:a16="http://schemas.microsoft.com/office/drawing/2014/main" id="{B7CFA271-F4E1-4D5A-B8E9-0F4846BFA650}"/>
                  </a:ext>
                </a:extLst>
              </p:cNvPr>
              <p:cNvSpPr>
                <a:spLocks noGrp="1" noRot="1" noChangeAspect="1" noMove="1" noResize="1" noEditPoints="1" noAdjustHandles="1" noChangeArrowheads="1" noChangeShapeType="1" noTextEdit="1"/>
              </p:cNvSpPr>
              <p:nvPr>
                <p:ph idx="1"/>
              </p:nvPr>
            </p:nvSpPr>
            <p:spPr>
              <a:xfrm>
                <a:off x="457200" y="1295400"/>
                <a:ext cx="8229600" cy="5661992"/>
              </a:xfrm>
              <a:blipFill>
                <a:blip r:embed="rId3"/>
                <a:stretch>
                  <a:fillRect l="-444" t="-1401" r="-44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278D0428-A77F-450D-BB7F-5669DD1084D1}"/>
              </a:ext>
            </a:extLst>
          </p:cNvPr>
          <p:cNvSpPr>
            <a:spLocks noGrp="1"/>
          </p:cNvSpPr>
          <p:nvPr>
            <p:ph type="sldNum" sz="quarter" idx="12"/>
          </p:nvPr>
        </p:nvSpPr>
        <p:spPr/>
        <p:txBody>
          <a:bodyPr/>
          <a:lstStyle/>
          <a:p>
            <a:pPr>
              <a:defRPr/>
            </a:pPr>
            <a:fld id="{F57F456A-00AF-44E6-8D70-638C0D0130FF}" type="slidenum">
              <a:rPr lang="en-US" altLang="zh-CN" smtClean="0"/>
              <a:pPr>
                <a:defRPr/>
              </a:pPr>
              <a:t>45</a:t>
            </a:fld>
            <a:endParaRPr lang="en-US" altLang="zh-CN"/>
          </a:p>
        </p:txBody>
      </p:sp>
    </p:spTree>
    <p:extLst>
      <p:ext uri="{BB962C8B-B14F-4D97-AF65-F5344CB8AC3E}">
        <p14:creationId xmlns:p14="http://schemas.microsoft.com/office/powerpoint/2010/main" val="4016980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A78F9-C560-43AB-BA5C-6B2EC32E01AF}"/>
              </a:ext>
            </a:extLst>
          </p:cNvPr>
          <p:cNvSpPr>
            <a:spLocks noGrp="1"/>
          </p:cNvSpPr>
          <p:nvPr>
            <p:ph type="title"/>
          </p:nvPr>
        </p:nvSpPr>
        <p:spPr/>
        <p:txBody>
          <a:bodyPr/>
          <a:lstStyle/>
          <a:p>
            <a:r>
              <a:rPr lang="en-US" dirty="0"/>
              <a:t>Solving the Combinatorial Problem</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BA918E-9AB7-496A-B2C1-DADB467E5A85}"/>
                  </a:ext>
                </a:extLst>
              </p:cNvPr>
              <p:cNvSpPr>
                <a:spLocks noGrp="1"/>
              </p:cNvSpPr>
              <p:nvPr>
                <p:ph idx="1"/>
              </p:nvPr>
            </p:nvSpPr>
            <p:spPr/>
            <p:txBody>
              <a:bodyPr>
                <a:normAutofit fontScale="92500" lnSpcReduction="10000"/>
              </a:bodyPr>
              <a:lstStyle/>
              <a:p>
                <a:r>
                  <a:rPr lang="en-US" dirty="0"/>
                  <a:t>The optimization formulation of an adversarial attack can be written as an binary mixed Integer Linear Program (ILP) or a Satisfiability Modulo Theories (SMT) problem</a:t>
                </a:r>
              </a:p>
              <a:p>
                <a:r>
                  <a:rPr lang="en-US" dirty="0"/>
                  <a:t>In practice, off-the-shelf solvers (CPLEX, </a:t>
                </a:r>
                <a:r>
                  <a:rPr lang="en-US" dirty="0" err="1"/>
                  <a:t>Gurobi</a:t>
                </a:r>
                <a:r>
                  <a:rPr lang="en-US" dirty="0"/>
                  <a:t>, </a:t>
                </a:r>
                <a:r>
                  <a:rPr lang="en-US" dirty="0" err="1"/>
                  <a:t>etc</a:t>
                </a:r>
                <a:r>
                  <a:rPr lang="en-US" dirty="0"/>
                  <a:t>) can scale to ~100 hidden units, but size depends heavily on problem structure (including, </a:t>
                </a:r>
                <a:r>
                  <a:rPr lang="en-US" dirty="0" err="1"/>
                  <a:t>e.g</a:t>
                </a:r>
                <a:r>
                  <a:rPr lang="en-US" dirty="0"/>
                  <a:t>, the size of </a:t>
                </a:r>
                <a14:m>
                  <m:oMath xmlns:m="http://schemas.openxmlformats.org/officeDocument/2006/math">
                    <m:r>
                      <a:rPr lang="en-US" b="0" i="1" smtClean="0">
                        <a:latin typeface="Cambria Math" panose="02040503050406030204" pitchFamily="18" charset="0"/>
                      </a:rPr>
                      <m:t>𝜖</m:t>
                    </m:r>
                  </m:oMath>
                </a14:m>
                <a:r>
                  <a:rPr lang="en-US" dirty="0"/>
                  <a:t>)</a:t>
                </a:r>
              </a:p>
              <a:p>
                <a:r>
                  <a:rPr lang="en-US" dirty="0"/>
                  <a:t>One of the key aspects of finding an efficient solution is to provide tight bounds on the pre-</a:t>
                </a:r>
                <a:r>
                  <a:rPr lang="en-US" dirty="0" err="1"/>
                  <a:t>ReLU</a:t>
                </a:r>
                <a:r>
                  <a:rPr lang="en-US" dirty="0"/>
                  <a:t> activations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endParaRPr lang="en-SE" dirty="0"/>
              </a:p>
            </p:txBody>
          </p:sp>
        </mc:Choice>
        <mc:Fallback xmlns="">
          <p:sp>
            <p:nvSpPr>
              <p:cNvPr id="3" name="Content Placeholder 2">
                <a:extLst>
                  <a:ext uri="{FF2B5EF4-FFF2-40B4-BE49-F238E27FC236}">
                    <a16:creationId xmlns:a16="http://schemas.microsoft.com/office/drawing/2014/main" id="{ACBA918E-9AB7-496A-B2C1-DADB467E5A85}"/>
                  </a:ext>
                </a:extLst>
              </p:cNvPr>
              <p:cNvSpPr>
                <a:spLocks noGrp="1" noRot="1" noChangeAspect="1" noMove="1" noResize="1" noEditPoints="1" noAdjustHandles="1" noChangeArrowheads="1" noChangeShapeType="1" noTextEdit="1"/>
              </p:cNvSpPr>
              <p:nvPr>
                <p:ph idx="1"/>
              </p:nvPr>
            </p:nvSpPr>
            <p:spPr>
              <a:blipFill>
                <a:blip r:embed="rId2"/>
                <a:stretch>
                  <a:fillRect l="-1481" t="-2509" r="-2741"/>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9DA94355-2FF8-4981-BE8E-A385137B346D}"/>
              </a:ext>
            </a:extLst>
          </p:cNvPr>
          <p:cNvSpPr>
            <a:spLocks noGrp="1"/>
          </p:cNvSpPr>
          <p:nvPr>
            <p:ph type="sldNum" sz="quarter" idx="12"/>
          </p:nvPr>
        </p:nvSpPr>
        <p:spPr/>
        <p:txBody>
          <a:bodyPr/>
          <a:lstStyle/>
          <a:p>
            <a:pPr>
              <a:defRPr/>
            </a:pPr>
            <a:fld id="{F57F456A-00AF-44E6-8D70-638C0D0130FF}" type="slidenum">
              <a:rPr lang="en-US" altLang="zh-CN" smtClean="0"/>
              <a:pPr>
                <a:defRPr/>
              </a:pPr>
              <a:t>46</a:t>
            </a:fld>
            <a:endParaRPr lang="en-US" altLang="zh-CN"/>
          </a:p>
        </p:txBody>
      </p:sp>
    </p:spTree>
    <p:extLst>
      <p:ext uri="{BB962C8B-B14F-4D97-AF65-F5344CB8AC3E}">
        <p14:creationId xmlns:p14="http://schemas.microsoft.com/office/powerpoint/2010/main" val="12140442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EC62C-4C3A-4E4B-8910-00E63D1FEAE0}"/>
              </a:ext>
            </a:extLst>
          </p:cNvPr>
          <p:cNvSpPr>
            <a:spLocks noGrp="1"/>
          </p:cNvSpPr>
          <p:nvPr>
            <p:ph type="title"/>
          </p:nvPr>
        </p:nvSpPr>
        <p:spPr/>
        <p:txBody>
          <a:bodyPr/>
          <a:lstStyle/>
          <a:p>
            <a:r>
              <a:rPr lang="en-US" dirty="0"/>
              <a:t>Encoding </a:t>
            </a:r>
            <a:r>
              <a:rPr lang="en-US" dirty="0" err="1"/>
              <a:t>ReLU</a:t>
            </a:r>
            <a:r>
              <a:rPr lang="en-US" dirty="0"/>
              <a:t> w. ILP</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B4F4CA8-D7B7-4DFC-B01D-D09E8760AB14}"/>
                  </a:ext>
                </a:extLst>
              </p:cNvPr>
              <p:cNvSpPr>
                <a:spLocks noGrp="1"/>
              </p:cNvSpPr>
              <p:nvPr>
                <p:ph idx="1"/>
              </p:nvPr>
            </p:nvSpPr>
            <p:spPr>
              <a:xfrm>
                <a:off x="457200" y="1295399"/>
                <a:ext cx="8229600" cy="1669717"/>
              </a:xfrm>
            </p:spPr>
            <p:txBody>
              <a:bodyPr>
                <a:normAutofit fontScale="70000" lnSpcReduction="20000"/>
              </a:bodyPr>
              <a:lstStyle/>
              <a:p>
                <a:r>
                  <a:rPr lang="en-US" b="0" dirty="0" err="1"/>
                  <a:t>ReLU</a:t>
                </a:r>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r>
                          <a:rPr lang="en-US" i="1">
                            <a:latin typeface="Cambria Math" panose="02040503050406030204" pitchFamily="18" charset="0"/>
                          </a:rPr>
                          <m:t>+1</m:t>
                        </m:r>
                      </m:sub>
                    </m:sSub>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e>
                    </m:func>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oMath>
                </a14:m>
                <a:endParaRPr lang="en-US" dirty="0"/>
              </a:p>
              <a:p>
                <a:r>
                  <a:rPr lang="en-US" dirty="0"/>
                  <a:t>Linearization: we introduce a vector of binary variables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oMath>
                </a14:m>
                <a:r>
                  <a:rPr lang="en-US" dirty="0"/>
                  <a:t> with same size as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r>
                          <a:rPr lang="en-US" i="1">
                            <a:latin typeface="Cambria Math" panose="02040503050406030204" pitchFamily="18" charset="0"/>
                          </a:rPr>
                          <m:t>+1</m:t>
                        </m:r>
                      </m:sub>
                    </m:sSub>
                  </m:oMath>
                </a14:m>
                <a:r>
                  <a:rPr lang="en-US" dirty="0"/>
                  <a:t>. A vector inequality constraint is applied elementwise to the vector</a:t>
                </a:r>
              </a:p>
              <a:p>
                <a:r>
                  <a:rPr lang="en-US" dirty="0"/>
                  <a:t>Proof that the set of constraints on the left encodes the </a:t>
                </a:r>
                <a:r>
                  <a:rPr lang="en-US" dirty="0" err="1"/>
                  <a:t>ReLU</a:t>
                </a:r>
                <a:r>
                  <a:rPr lang="en-US" dirty="0"/>
                  <a:t>:</a:t>
                </a:r>
              </a:p>
              <a:p>
                <a:endParaRPr lang="en-SE" dirty="0"/>
              </a:p>
            </p:txBody>
          </p:sp>
        </mc:Choice>
        <mc:Fallback xmlns="">
          <p:sp>
            <p:nvSpPr>
              <p:cNvPr id="3" name="Content Placeholder 2">
                <a:extLst>
                  <a:ext uri="{FF2B5EF4-FFF2-40B4-BE49-F238E27FC236}">
                    <a16:creationId xmlns:a16="http://schemas.microsoft.com/office/drawing/2014/main" id="{AB4F4CA8-D7B7-4DFC-B01D-D09E8760AB14}"/>
                  </a:ext>
                </a:extLst>
              </p:cNvPr>
              <p:cNvSpPr>
                <a:spLocks noGrp="1" noRot="1" noChangeAspect="1" noMove="1" noResize="1" noEditPoints="1" noAdjustHandles="1" noChangeArrowheads="1" noChangeShapeType="1" noTextEdit="1"/>
              </p:cNvSpPr>
              <p:nvPr>
                <p:ph idx="1"/>
              </p:nvPr>
            </p:nvSpPr>
            <p:spPr>
              <a:xfrm>
                <a:off x="457200" y="1295399"/>
                <a:ext cx="8229600" cy="1669717"/>
              </a:xfrm>
              <a:blipFill>
                <a:blip r:embed="rId2"/>
                <a:stretch>
                  <a:fillRect l="-815" t="-5839" r="-1111" b="-1825"/>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3FD080B7-0F9C-490F-85C7-B9717D0AE290}"/>
              </a:ext>
            </a:extLst>
          </p:cNvPr>
          <p:cNvSpPr>
            <a:spLocks noGrp="1"/>
          </p:cNvSpPr>
          <p:nvPr>
            <p:ph type="sldNum" sz="quarter" idx="12"/>
          </p:nvPr>
        </p:nvSpPr>
        <p:spPr/>
        <p:txBody>
          <a:bodyPr/>
          <a:lstStyle/>
          <a:p>
            <a:pPr>
              <a:defRPr/>
            </a:pPr>
            <a:fld id="{F57F456A-00AF-44E6-8D70-638C0D0130FF}" type="slidenum">
              <a:rPr lang="en-US" altLang="zh-CN" smtClean="0"/>
              <a:pPr>
                <a:defRPr/>
              </a:pPr>
              <a:t>47</a:t>
            </a:fld>
            <a:endParaRPr lang="en-US" altLang="zh-CN"/>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CC769D4-35DF-462B-B723-C04FC493D5C7}"/>
                  </a:ext>
                </a:extLst>
              </p:cNvPr>
              <p:cNvSpPr txBox="1"/>
              <p:nvPr/>
            </p:nvSpPr>
            <p:spPr>
              <a:xfrm>
                <a:off x="0" y="3961069"/>
                <a:ext cx="3222815" cy="1494448"/>
              </a:xfrm>
              <a:prstGeom prst="rect">
                <a:avLst/>
              </a:prstGeom>
              <a:no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r>
                            <a:rPr lang="en-US" i="1">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𝑖</m:t>
                          </m:r>
                        </m:sub>
                      </m:sSub>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r>
                            <a:rPr lang="en-US" i="1">
                              <a:latin typeface="Cambria Math" panose="02040503050406030204" pitchFamily="18" charset="0"/>
                            </a:rPr>
                            <m:t>+1</m:t>
                          </m:r>
                        </m:sub>
                      </m:sSub>
                      <m:r>
                        <a:rPr lang="en-US" i="1">
                          <a:latin typeface="Cambria Math" panose="02040503050406030204" pitchFamily="18" charset="0"/>
                        </a:rPr>
                        <m:t>≥</m:t>
                      </m:r>
                      <m:r>
                        <a:rPr lang="en-US" b="0" i="1" smtClean="0">
                          <a:latin typeface="Cambria Math" panose="02040503050406030204" pitchFamily="18" charset="0"/>
                        </a:rPr>
                        <m:t>0</m:t>
                      </m:r>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r>
                            <a:rPr lang="en-US" i="1">
                              <a:latin typeface="Cambria Math" panose="02040503050406030204" pitchFamily="18" charset="0"/>
                            </a:rPr>
                            <m:t>+1</m:t>
                          </m:r>
                        </m:sub>
                      </m:sSub>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r>
                            <a:rPr lang="en-US" i="1">
                              <a:latin typeface="Cambria Math" panose="02040503050406030204" pitchFamily="18" charset="0"/>
                            </a:rPr>
                            <m:t>+1</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e>
                      </m:d>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𝑖</m:t>
                          </m:r>
                        </m:sub>
                      </m:sSub>
                    </m:oMath>
                  </m:oMathPara>
                </a14:m>
                <a:endParaRPr lang="en-SE"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𝑖</m:t>
                          </m:r>
                        </m:sub>
                      </m:sSub>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0,1</m:t>
                              </m:r>
                            </m:e>
                          </m:d>
                        </m:e>
                        <m:sup>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𝑖</m:t>
                                  </m:r>
                                </m:sub>
                              </m:sSub>
                            </m:e>
                          </m:d>
                        </m:sup>
                      </m:sSup>
                    </m:oMath>
                  </m:oMathPara>
                </a14:m>
                <a:endParaRPr lang="en-SE" dirty="0"/>
              </a:p>
            </p:txBody>
          </p:sp>
        </mc:Choice>
        <mc:Fallback xmlns="">
          <p:sp>
            <p:nvSpPr>
              <p:cNvPr id="7" name="TextBox 6">
                <a:extLst>
                  <a:ext uri="{FF2B5EF4-FFF2-40B4-BE49-F238E27FC236}">
                    <a16:creationId xmlns:a16="http://schemas.microsoft.com/office/drawing/2014/main" id="{1CC769D4-35DF-462B-B723-C04FC493D5C7}"/>
                  </a:ext>
                </a:extLst>
              </p:cNvPr>
              <p:cNvSpPr txBox="1">
                <a:spLocks noRot="1" noChangeAspect="1" noMove="1" noResize="1" noEditPoints="1" noAdjustHandles="1" noChangeArrowheads="1" noChangeShapeType="1" noTextEdit="1"/>
              </p:cNvSpPr>
              <p:nvPr/>
            </p:nvSpPr>
            <p:spPr>
              <a:xfrm>
                <a:off x="0" y="3961069"/>
                <a:ext cx="3222815" cy="1494448"/>
              </a:xfrm>
              <a:prstGeom prst="rect">
                <a:avLst/>
              </a:prstGeom>
              <a:blipFill>
                <a:blip r:embed="rId3"/>
                <a:stretch>
                  <a:fillRect/>
                </a:stretch>
              </a:blipFill>
              <a:ln>
                <a:solidFill>
                  <a:schemeClr val="tx1"/>
                </a:solidFill>
              </a:ln>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74969B6-1C6B-48C0-96EB-F142F14D86FE}"/>
                  </a:ext>
                </a:extLst>
              </p:cNvPr>
              <p:cNvSpPr txBox="1"/>
              <p:nvPr/>
            </p:nvSpPr>
            <p:spPr>
              <a:xfrm>
                <a:off x="4283968" y="2909005"/>
                <a:ext cx="2213902" cy="1200329"/>
              </a:xfrm>
              <a:prstGeom prst="rect">
                <a:avLst/>
              </a:prstGeom>
              <a:no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𝑧</m:t>
                          </m:r>
                        </m:e>
                        <m:sub>
                          <m:r>
                            <a:rPr lang="en-US" b="0" i="1" smtClean="0">
                              <a:solidFill>
                                <a:srgbClr val="FF0000"/>
                              </a:solidFill>
                              <a:latin typeface="Cambria Math" panose="02040503050406030204" pitchFamily="18" charset="0"/>
                            </a:rPr>
                            <m:t>𝑖</m:t>
                          </m:r>
                          <m:r>
                            <a:rPr lang="en-US" i="1">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𝑊</m:t>
                          </m:r>
                        </m:e>
                        <m:sub>
                          <m:r>
                            <a:rPr lang="en-US" b="0" i="1" smtClean="0">
                              <a:solidFill>
                                <a:srgbClr val="FF0000"/>
                              </a:solidFill>
                              <a:latin typeface="Cambria Math" panose="02040503050406030204" pitchFamily="18" charset="0"/>
                            </a:rPr>
                            <m:t>𝑖</m:t>
                          </m:r>
                        </m:sub>
                      </m:s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𝑧</m:t>
                          </m:r>
                        </m:e>
                        <m:sub>
                          <m:r>
                            <a:rPr lang="en-US" b="0" i="1" smtClean="0">
                              <a:solidFill>
                                <a:srgbClr val="FF0000"/>
                              </a:solidFill>
                              <a:latin typeface="Cambria Math" panose="02040503050406030204" pitchFamily="18" charset="0"/>
                            </a:rPr>
                            <m:t>𝑖</m:t>
                          </m:r>
                        </m:sub>
                      </m:sSub>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𝑏</m:t>
                          </m:r>
                        </m:e>
                        <m:sub>
                          <m:r>
                            <a:rPr lang="en-US" b="0" i="1" smtClean="0">
                              <a:solidFill>
                                <a:srgbClr val="FF0000"/>
                              </a:solidFill>
                              <a:latin typeface="Cambria Math" panose="02040503050406030204" pitchFamily="18" charset="0"/>
                            </a:rPr>
                            <m:t>𝑖</m:t>
                          </m:r>
                        </m:sub>
                      </m:sSub>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r>
                            <a:rPr lang="en-US" i="1">
                              <a:latin typeface="Cambria Math" panose="02040503050406030204" pitchFamily="18" charset="0"/>
                            </a:rPr>
                            <m:t>+1</m:t>
                          </m:r>
                        </m:sub>
                      </m:sSub>
                      <m:r>
                        <a:rPr lang="en-US" i="1">
                          <a:latin typeface="Cambria Math" panose="02040503050406030204" pitchFamily="18" charset="0"/>
                        </a:rPr>
                        <m:t>≥</m:t>
                      </m:r>
                      <m:r>
                        <a:rPr lang="en-US" b="0" i="1" smtClean="0">
                          <a:latin typeface="Cambria Math" panose="02040503050406030204" pitchFamily="18" charset="0"/>
                        </a:rPr>
                        <m:t>0</m:t>
                      </m:r>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r>
                            <a:rPr lang="en-US" i="1">
                              <a:latin typeface="Cambria Math" panose="02040503050406030204" pitchFamily="18" charset="0"/>
                            </a:rPr>
                            <m:t>+1</m:t>
                          </m:r>
                        </m:sub>
                      </m:sSub>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𝑊</m:t>
                          </m:r>
                        </m:e>
                        <m:sub>
                          <m:r>
                            <a:rPr lang="en-US" b="0" i="1" smtClean="0">
                              <a:solidFill>
                                <a:srgbClr val="FF0000"/>
                              </a:solidFill>
                              <a:latin typeface="Cambria Math" panose="02040503050406030204" pitchFamily="18" charset="0"/>
                            </a:rPr>
                            <m:t>𝑖</m:t>
                          </m:r>
                        </m:sub>
                      </m:s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𝑧</m:t>
                          </m:r>
                        </m:e>
                        <m:sub>
                          <m:r>
                            <a:rPr lang="en-US" b="0" i="1" smtClean="0">
                              <a:solidFill>
                                <a:srgbClr val="FF0000"/>
                              </a:solidFill>
                              <a:latin typeface="Cambria Math" panose="02040503050406030204" pitchFamily="18" charset="0"/>
                            </a:rPr>
                            <m:t>𝑖</m:t>
                          </m:r>
                        </m:sub>
                      </m:sSub>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𝑏</m:t>
                          </m:r>
                        </m:e>
                        <m:sub>
                          <m:r>
                            <a:rPr lang="en-US" b="0" i="1" smtClean="0">
                              <a:solidFill>
                                <a:srgbClr val="FF0000"/>
                              </a:solidFill>
                              <a:latin typeface="Cambria Math" panose="02040503050406030204" pitchFamily="18" charset="0"/>
                            </a:rPr>
                            <m:t>𝑖</m:t>
                          </m:r>
                        </m:sub>
                      </m:sSub>
                      <m:r>
                        <a:rPr lang="en-US" b="0" i="1" smtClean="0">
                          <a:solidFill>
                            <a:srgbClr val="FF0000"/>
                          </a:solidFill>
                          <a:latin typeface="Cambria Math" panose="02040503050406030204" pitchFamily="18" charset="0"/>
                        </a:rPr>
                        <m:t>≥</m:t>
                      </m:r>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𝑧</m:t>
                          </m:r>
                        </m:e>
                        <m:sub>
                          <m:r>
                            <a:rPr lang="en-US" i="1">
                              <a:solidFill>
                                <a:srgbClr val="FF0000"/>
                              </a:solidFill>
                              <a:latin typeface="Cambria Math" panose="02040503050406030204" pitchFamily="18" charset="0"/>
                            </a:rPr>
                            <m:t>𝑖</m:t>
                          </m:r>
                          <m:r>
                            <a:rPr lang="en-US" i="1">
                              <a:solidFill>
                                <a:srgbClr val="FF0000"/>
                              </a:solidFill>
                              <a:latin typeface="Cambria Math" panose="02040503050406030204" pitchFamily="18" charset="0"/>
                            </a:rPr>
                            <m:t>+1</m:t>
                          </m:r>
                        </m:sub>
                      </m:sSub>
                    </m:oMath>
                  </m:oMathPara>
                </a14:m>
                <a:endParaRPr lang="en-SE" dirty="0"/>
              </a:p>
            </p:txBody>
          </p:sp>
        </mc:Choice>
        <mc:Fallback xmlns="">
          <p:sp>
            <p:nvSpPr>
              <p:cNvPr id="8" name="TextBox 7">
                <a:extLst>
                  <a:ext uri="{FF2B5EF4-FFF2-40B4-BE49-F238E27FC236}">
                    <a16:creationId xmlns:a16="http://schemas.microsoft.com/office/drawing/2014/main" id="{574969B6-1C6B-48C0-96EB-F142F14D86FE}"/>
                  </a:ext>
                </a:extLst>
              </p:cNvPr>
              <p:cNvSpPr txBox="1">
                <a:spLocks noRot="1" noChangeAspect="1" noMove="1" noResize="1" noEditPoints="1" noAdjustHandles="1" noChangeArrowheads="1" noChangeShapeType="1" noTextEdit="1"/>
              </p:cNvSpPr>
              <p:nvPr/>
            </p:nvSpPr>
            <p:spPr>
              <a:xfrm>
                <a:off x="4283968" y="2909005"/>
                <a:ext cx="2213902" cy="1200329"/>
              </a:xfrm>
              <a:prstGeom prst="rect">
                <a:avLst/>
              </a:prstGeom>
              <a:blipFill>
                <a:blip r:embed="rId4"/>
                <a:stretch>
                  <a:fillRect/>
                </a:stretch>
              </a:blipFill>
              <a:ln>
                <a:solidFill>
                  <a:schemeClr val="tx1"/>
                </a:solidFill>
              </a:ln>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1D035A5-F1F2-45D1-805E-7EBF82E1E209}"/>
                  </a:ext>
                </a:extLst>
              </p:cNvPr>
              <p:cNvSpPr txBox="1"/>
              <p:nvPr/>
            </p:nvSpPr>
            <p:spPr>
              <a:xfrm>
                <a:off x="4283969" y="5019602"/>
                <a:ext cx="2213902" cy="1200329"/>
              </a:xfrm>
              <a:prstGeom prst="rect">
                <a:avLst/>
              </a:prstGeom>
              <a:no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r>
                            <a:rPr lang="en-US" i="1">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𝑖</m:t>
                          </m:r>
                        </m:sub>
                      </m:sSub>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𝑧</m:t>
                          </m:r>
                        </m:e>
                        <m:sub>
                          <m:r>
                            <a:rPr lang="en-US" i="1">
                              <a:solidFill>
                                <a:srgbClr val="FF0000"/>
                              </a:solidFill>
                              <a:latin typeface="Cambria Math" panose="02040503050406030204" pitchFamily="18" charset="0"/>
                            </a:rPr>
                            <m:t>𝑖</m:t>
                          </m:r>
                          <m:r>
                            <a:rPr lang="en-US" i="1">
                              <a:solidFill>
                                <a:srgbClr val="FF0000"/>
                              </a:solidFill>
                              <a:latin typeface="Cambria Math" panose="02040503050406030204" pitchFamily="18" charset="0"/>
                            </a:rPr>
                            <m:t>+1</m:t>
                          </m:r>
                        </m:sub>
                      </m:sSub>
                      <m:r>
                        <a:rPr lang="en-US" i="1">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0</m:t>
                      </m:r>
                    </m:oMath>
                  </m:oMathPara>
                </a14:m>
                <a:endParaRPr lang="en-US" b="0" dirty="0">
                  <a:solidFill>
                    <a:srgbClr val="FF0000"/>
                  </a:solidFill>
                </a:endParaRPr>
              </a:p>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0≥</m:t>
                      </m:r>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𝑧</m:t>
                          </m:r>
                        </m:e>
                        <m:sub>
                          <m:r>
                            <a:rPr lang="en-US" i="1">
                              <a:solidFill>
                                <a:srgbClr val="FF0000"/>
                              </a:solidFill>
                              <a:latin typeface="Cambria Math" panose="02040503050406030204" pitchFamily="18" charset="0"/>
                            </a:rPr>
                            <m:t>𝑖</m:t>
                          </m:r>
                          <m:r>
                            <a:rPr lang="en-US" i="1">
                              <a:solidFill>
                                <a:srgbClr val="FF0000"/>
                              </a:solidFill>
                              <a:latin typeface="Cambria Math" panose="02040503050406030204" pitchFamily="18" charset="0"/>
                            </a:rPr>
                            <m:t>+1</m:t>
                          </m:r>
                        </m:sub>
                      </m:sSub>
                    </m:oMath>
                  </m:oMathPara>
                </a14:m>
                <a:endParaRPr lang="en-US" dirty="0">
                  <a:solidFill>
                    <a:srgbClr val="FF0000"/>
                  </a:solidFill>
                </a:endParaRPr>
              </a:p>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𝑊</m:t>
                          </m:r>
                        </m:e>
                        <m:sub>
                          <m:r>
                            <a:rPr lang="en-US" b="0" i="1" smtClean="0">
                              <a:solidFill>
                                <a:schemeClr val="tx1"/>
                              </a:solidFill>
                              <a:latin typeface="Cambria Math" panose="02040503050406030204" pitchFamily="18" charset="0"/>
                            </a:rPr>
                            <m:t>𝑖</m:t>
                          </m:r>
                        </m:sub>
                      </m:sSub>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𝑧</m:t>
                          </m:r>
                        </m:e>
                        <m:sub>
                          <m:r>
                            <a:rPr lang="en-US" b="0" i="1" smtClean="0">
                              <a:solidFill>
                                <a:schemeClr val="tx1"/>
                              </a:solidFill>
                              <a:latin typeface="Cambria Math" panose="02040503050406030204" pitchFamily="18" charset="0"/>
                            </a:rPr>
                            <m:t>𝑖</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𝑖</m:t>
                          </m:r>
                        </m:sub>
                      </m:sSub>
                      <m:r>
                        <a:rPr lang="en-US" b="0" i="1" smtClean="0">
                          <a:solidFill>
                            <a:schemeClr val="tx1"/>
                          </a:solidFill>
                          <a:latin typeface="Cambria Math" panose="02040503050406030204" pitchFamily="18" charset="0"/>
                        </a:rPr>
                        <m:t>≥</m:t>
                      </m:r>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𝑧</m:t>
                          </m:r>
                        </m:e>
                        <m:sub>
                          <m:r>
                            <a:rPr lang="en-US" i="1">
                              <a:solidFill>
                                <a:schemeClr val="tx1"/>
                              </a:solidFill>
                              <a:latin typeface="Cambria Math" panose="02040503050406030204" pitchFamily="18" charset="0"/>
                            </a:rPr>
                            <m:t>𝑖</m:t>
                          </m:r>
                          <m:r>
                            <a:rPr lang="en-US" i="1">
                              <a:solidFill>
                                <a:schemeClr val="tx1"/>
                              </a:solidFill>
                              <a:latin typeface="Cambria Math" panose="02040503050406030204" pitchFamily="18" charset="0"/>
                            </a:rPr>
                            <m:t>+1</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𝑙</m:t>
                          </m:r>
                        </m:e>
                        <m:sub>
                          <m:r>
                            <a:rPr lang="en-US" b="0" i="1" smtClean="0">
                              <a:solidFill>
                                <a:schemeClr val="tx1"/>
                              </a:solidFill>
                              <a:latin typeface="Cambria Math" panose="02040503050406030204" pitchFamily="18" charset="0"/>
                            </a:rPr>
                            <m:t>𝑖</m:t>
                          </m:r>
                        </m:sub>
                      </m:sSub>
                    </m:oMath>
                  </m:oMathPara>
                </a14:m>
                <a:endParaRPr lang="en-SE" dirty="0">
                  <a:solidFill>
                    <a:srgbClr val="FF0000"/>
                  </a:solidFill>
                </a:endParaRPr>
              </a:p>
            </p:txBody>
          </p:sp>
        </mc:Choice>
        <mc:Fallback xmlns="">
          <p:sp>
            <p:nvSpPr>
              <p:cNvPr id="13" name="TextBox 12">
                <a:extLst>
                  <a:ext uri="{FF2B5EF4-FFF2-40B4-BE49-F238E27FC236}">
                    <a16:creationId xmlns:a16="http://schemas.microsoft.com/office/drawing/2014/main" id="{31D035A5-F1F2-45D1-805E-7EBF82E1E209}"/>
                  </a:ext>
                </a:extLst>
              </p:cNvPr>
              <p:cNvSpPr txBox="1">
                <a:spLocks noRot="1" noChangeAspect="1" noMove="1" noResize="1" noEditPoints="1" noAdjustHandles="1" noChangeArrowheads="1" noChangeShapeType="1" noTextEdit="1"/>
              </p:cNvSpPr>
              <p:nvPr/>
            </p:nvSpPr>
            <p:spPr>
              <a:xfrm>
                <a:off x="4283969" y="5019602"/>
                <a:ext cx="2213902" cy="1200329"/>
              </a:xfrm>
              <a:prstGeom prst="rect">
                <a:avLst/>
              </a:prstGeom>
              <a:blipFill>
                <a:blip r:embed="rId5"/>
                <a:stretch>
                  <a:fillRect/>
                </a:stretch>
              </a:blipFill>
              <a:ln>
                <a:solidFill>
                  <a:schemeClr val="tx1"/>
                </a:solidFill>
              </a:ln>
            </p:spPr>
            <p:txBody>
              <a:bodyPr/>
              <a:lstStyle/>
              <a:p>
                <a:r>
                  <a:rPr lang="en-SE">
                    <a:noFill/>
                  </a:rPr>
                  <a:t> </a:t>
                </a:r>
              </a:p>
            </p:txBody>
          </p:sp>
        </mc:Fallback>
      </mc:AlternateContent>
      <p:cxnSp>
        <p:nvCxnSpPr>
          <p:cNvPr id="20" name="Connector: Elbow 19">
            <a:extLst>
              <a:ext uri="{FF2B5EF4-FFF2-40B4-BE49-F238E27FC236}">
                <a16:creationId xmlns:a16="http://schemas.microsoft.com/office/drawing/2014/main" id="{4931DB00-A39B-4897-B293-D6A906BA008E}"/>
              </a:ext>
            </a:extLst>
          </p:cNvPr>
          <p:cNvCxnSpPr>
            <a:cxnSpLocks/>
            <a:endCxn id="8" idx="1"/>
          </p:cNvCxnSpPr>
          <p:nvPr/>
        </p:nvCxnSpPr>
        <p:spPr bwMode="auto">
          <a:xfrm flipV="1">
            <a:off x="3258817" y="3509170"/>
            <a:ext cx="1025151" cy="855936"/>
          </a:xfrm>
          <a:prstGeom prst="bentConnector3">
            <a:avLst>
              <a:gd name="adj1" fmla="val 50000"/>
            </a:avLst>
          </a:prstGeom>
          <a:noFill/>
          <a:ln w="9525" cap="flat" cmpd="sng" algn="ctr">
            <a:solidFill>
              <a:schemeClr val="tx1"/>
            </a:solidFill>
            <a:prstDash val="solid"/>
            <a:round/>
            <a:headEnd type="none" w="med" len="med"/>
            <a:tailEnd type="triangle"/>
          </a:ln>
          <a:effectLst/>
        </p:spPr>
      </p:cxnSp>
      <p:cxnSp>
        <p:nvCxnSpPr>
          <p:cNvPr id="22" name="Connector: Elbow 21">
            <a:extLst>
              <a:ext uri="{FF2B5EF4-FFF2-40B4-BE49-F238E27FC236}">
                <a16:creationId xmlns:a16="http://schemas.microsoft.com/office/drawing/2014/main" id="{51F40591-CB96-403C-A65D-A0037371BAD7}"/>
              </a:ext>
            </a:extLst>
          </p:cNvPr>
          <p:cNvCxnSpPr>
            <a:cxnSpLocks/>
            <a:endCxn id="13" idx="1"/>
          </p:cNvCxnSpPr>
          <p:nvPr/>
        </p:nvCxnSpPr>
        <p:spPr bwMode="auto">
          <a:xfrm>
            <a:off x="3222815" y="4941170"/>
            <a:ext cx="1061154" cy="678597"/>
          </a:xfrm>
          <a:prstGeom prst="bentConnector3">
            <a:avLst>
              <a:gd name="adj1" fmla="val 50000"/>
            </a:avLst>
          </a:prstGeom>
          <a:no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8A42982-50F1-4327-A04B-71B5EAA8BC9F}"/>
                  </a:ext>
                </a:extLst>
              </p:cNvPr>
              <p:cNvSpPr txBox="1"/>
              <p:nvPr/>
            </p:nvSpPr>
            <p:spPr>
              <a:xfrm>
                <a:off x="2702450" y="2965120"/>
                <a:ext cx="1692897" cy="6399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𝑖</m:t>
                          </m:r>
                        </m:sub>
                      </m:sSub>
                      <m:r>
                        <a:rPr lang="en-US" b="0" i="1" smtClean="0">
                          <a:latin typeface="Cambria Math" panose="02040503050406030204" pitchFamily="18" charset="0"/>
                        </a:rPr>
                        <m:t>≥0⇒</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r>
                        <a:rPr lang="en-US" b="0" i="1" smtClean="0">
                          <a:latin typeface="Cambria Math" panose="02040503050406030204" pitchFamily="18" charset="0"/>
                        </a:rPr>
                        <m:t>=1</m:t>
                      </m:r>
                    </m:oMath>
                  </m:oMathPara>
                </a14:m>
                <a:endParaRPr lang="en-SE" dirty="0"/>
              </a:p>
            </p:txBody>
          </p:sp>
        </mc:Choice>
        <mc:Fallback xmlns="">
          <p:sp>
            <p:nvSpPr>
              <p:cNvPr id="28" name="TextBox 27">
                <a:extLst>
                  <a:ext uri="{FF2B5EF4-FFF2-40B4-BE49-F238E27FC236}">
                    <a16:creationId xmlns:a16="http://schemas.microsoft.com/office/drawing/2014/main" id="{F8A42982-50F1-4327-A04B-71B5EAA8BC9F}"/>
                  </a:ext>
                </a:extLst>
              </p:cNvPr>
              <p:cNvSpPr txBox="1">
                <a:spLocks noRot="1" noChangeAspect="1" noMove="1" noResize="1" noEditPoints="1" noAdjustHandles="1" noChangeArrowheads="1" noChangeShapeType="1" noTextEdit="1"/>
              </p:cNvSpPr>
              <p:nvPr/>
            </p:nvSpPr>
            <p:spPr>
              <a:xfrm>
                <a:off x="2702450" y="2965120"/>
                <a:ext cx="1692897" cy="639983"/>
              </a:xfrm>
              <a:prstGeom prst="rect">
                <a:avLst/>
              </a:prstGeom>
              <a:blipFill>
                <a:blip r:embed="rId6"/>
                <a:stretch>
                  <a:fillRect b="-952"/>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0D6CE82-F2BD-4AAD-AE3E-171AB05F11CE}"/>
                  </a:ext>
                </a:extLst>
              </p:cNvPr>
              <p:cNvSpPr txBox="1"/>
              <p:nvPr/>
            </p:nvSpPr>
            <p:spPr>
              <a:xfrm>
                <a:off x="6934200" y="3324503"/>
                <a:ext cx="1851020" cy="36933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r>
                            <a:rPr lang="en-US" i="1">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𝑖</m:t>
                          </m:r>
                        </m:sub>
                      </m:sSub>
                    </m:oMath>
                  </m:oMathPara>
                </a14:m>
                <a:endParaRPr lang="en-US" b="0" i="1" dirty="0">
                  <a:latin typeface="Cambria Math" panose="02040503050406030204" pitchFamily="18" charset="0"/>
                </a:endParaRPr>
              </a:p>
            </p:txBody>
          </p:sp>
        </mc:Choice>
        <mc:Fallback xmlns="">
          <p:sp>
            <p:nvSpPr>
              <p:cNvPr id="31" name="TextBox 30">
                <a:extLst>
                  <a:ext uri="{FF2B5EF4-FFF2-40B4-BE49-F238E27FC236}">
                    <a16:creationId xmlns:a16="http://schemas.microsoft.com/office/drawing/2014/main" id="{90D6CE82-F2BD-4AAD-AE3E-171AB05F11CE}"/>
                  </a:ext>
                </a:extLst>
              </p:cNvPr>
              <p:cNvSpPr txBox="1">
                <a:spLocks noRot="1" noChangeAspect="1" noMove="1" noResize="1" noEditPoints="1" noAdjustHandles="1" noChangeArrowheads="1" noChangeShapeType="1" noTextEdit="1"/>
              </p:cNvSpPr>
              <p:nvPr/>
            </p:nvSpPr>
            <p:spPr>
              <a:xfrm>
                <a:off x="6934200" y="3324503"/>
                <a:ext cx="1851020" cy="369332"/>
              </a:xfrm>
              <a:prstGeom prst="rect">
                <a:avLst/>
              </a:prstGeom>
              <a:blipFill>
                <a:blip r:embed="rId7"/>
                <a:stretch>
                  <a:fillRect/>
                </a:stretch>
              </a:blipFill>
              <a:ln>
                <a:solidFill>
                  <a:schemeClr val="tx1"/>
                </a:solidFill>
              </a:ln>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15DA0C2-D5CA-4191-99F6-30D72E162EE5}"/>
                  </a:ext>
                </a:extLst>
              </p:cNvPr>
              <p:cNvSpPr txBox="1"/>
              <p:nvPr/>
            </p:nvSpPr>
            <p:spPr>
              <a:xfrm>
                <a:off x="2699792" y="5599858"/>
                <a:ext cx="1692897" cy="6399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𝑖</m:t>
                          </m:r>
                        </m:sub>
                      </m:sSub>
                      <m:r>
                        <a:rPr lang="en-US" b="0" i="1" smtClean="0">
                          <a:latin typeface="Cambria Math" panose="02040503050406030204" pitchFamily="18" charset="0"/>
                        </a:rPr>
                        <m:t>&lt;0⇒</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r>
                        <a:rPr lang="en-US" b="0" i="1" smtClean="0">
                          <a:latin typeface="Cambria Math" panose="02040503050406030204" pitchFamily="18" charset="0"/>
                        </a:rPr>
                        <m:t>=0</m:t>
                      </m:r>
                    </m:oMath>
                  </m:oMathPara>
                </a14:m>
                <a:endParaRPr lang="en-SE" dirty="0"/>
              </a:p>
            </p:txBody>
          </p:sp>
        </mc:Choice>
        <mc:Fallback xmlns="">
          <p:sp>
            <p:nvSpPr>
              <p:cNvPr id="34" name="TextBox 33">
                <a:extLst>
                  <a:ext uri="{FF2B5EF4-FFF2-40B4-BE49-F238E27FC236}">
                    <a16:creationId xmlns:a16="http://schemas.microsoft.com/office/drawing/2014/main" id="{015DA0C2-D5CA-4191-99F6-30D72E162EE5}"/>
                  </a:ext>
                </a:extLst>
              </p:cNvPr>
              <p:cNvSpPr txBox="1">
                <a:spLocks noRot="1" noChangeAspect="1" noMove="1" noResize="1" noEditPoints="1" noAdjustHandles="1" noChangeArrowheads="1" noChangeShapeType="1" noTextEdit="1"/>
              </p:cNvSpPr>
              <p:nvPr/>
            </p:nvSpPr>
            <p:spPr>
              <a:xfrm>
                <a:off x="2699792" y="5599858"/>
                <a:ext cx="1692897" cy="639983"/>
              </a:xfrm>
              <a:prstGeom prst="rect">
                <a:avLst/>
              </a:prstGeom>
              <a:blipFill>
                <a:blip r:embed="rId8"/>
                <a:stretch>
                  <a:fillRect b="-952"/>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B1993346-B572-4913-8E8E-FE30A33EF23E}"/>
                  </a:ext>
                </a:extLst>
              </p:cNvPr>
              <p:cNvSpPr txBox="1"/>
              <p:nvPr/>
            </p:nvSpPr>
            <p:spPr>
              <a:xfrm>
                <a:off x="6934200" y="5415192"/>
                <a:ext cx="1066381" cy="36933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r>
                            <a:rPr lang="en-US" i="1">
                              <a:latin typeface="Cambria Math" panose="02040503050406030204" pitchFamily="18" charset="0"/>
                            </a:rPr>
                            <m:t>+1</m:t>
                          </m:r>
                        </m:sub>
                      </m:sSub>
                      <m:r>
                        <a:rPr lang="en-US" b="0" i="1" smtClean="0">
                          <a:latin typeface="Cambria Math" panose="02040503050406030204" pitchFamily="18" charset="0"/>
                        </a:rPr>
                        <m:t>=0</m:t>
                      </m:r>
                    </m:oMath>
                  </m:oMathPara>
                </a14:m>
                <a:endParaRPr lang="en-US" b="0" i="1" dirty="0">
                  <a:latin typeface="Cambria Math" panose="02040503050406030204" pitchFamily="18" charset="0"/>
                </a:endParaRPr>
              </a:p>
            </p:txBody>
          </p:sp>
        </mc:Choice>
        <mc:Fallback xmlns="">
          <p:sp>
            <p:nvSpPr>
              <p:cNvPr id="39" name="TextBox 38">
                <a:extLst>
                  <a:ext uri="{FF2B5EF4-FFF2-40B4-BE49-F238E27FC236}">
                    <a16:creationId xmlns:a16="http://schemas.microsoft.com/office/drawing/2014/main" id="{B1993346-B572-4913-8E8E-FE30A33EF23E}"/>
                  </a:ext>
                </a:extLst>
              </p:cNvPr>
              <p:cNvSpPr txBox="1">
                <a:spLocks noRot="1" noChangeAspect="1" noMove="1" noResize="1" noEditPoints="1" noAdjustHandles="1" noChangeArrowheads="1" noChangeShapeType="1" noTextEdit="1"/>
              </p:cNvSpPr>
              <p:nvPr/>
            </p:nvSpPr>
            <p:spPr>
              <a:xfrm>
                <a:off x="6934200" y="5415192"/>
                <a:ext cx="1066381" cy="369332"/>
              </a:xfrm>
              <a:prstGeom prst="rect">
                <a:avLst/>
              </a:prstGeom>
              <a:blipFill>
                <a:blip r:embed="rId9"/>
                <a:stretch>
                  <a:fillRect/>
                </a:stretch>
              </a:blipFill>
              <a:ln>
                <a:solidFill>
                  <a:schemeClr val="tx1"/>
                </a:solidFill>
              </a:ln>
            </p:spPr>
            <p:txBody>
              <a:bodyPr/>
              <a:lstStyle/>
              <a:p>
                <a:r>
                  <a:rPr lang="en-SE">
                    <a:noFill/>
                  </a:rPr>
                  <a:t> </a:t>
                </a:r>
              </a:p>
            </p:txBody>
          </p:sp>
        </mc:Fallback>
      </mc:AlternateContent>
      <p:cxnSp>
        <p:nvCxnSpPr>
          <p:cNvPr id="41" name="Straight Arrow Connector 40">
            <a:extLst>
              <a:ext uri="{FF2B5EF4-FFF2-40B4-BE49-F238E27FC236}">
                <a16:creationId xmlns:a16="http://schemas.microsoft.com/office/drawing/2014/main" id="{2164AC88-CE3F-40A3-B086-8E8A15BCB176}"/>
              </a:ext>
            </a:extLst>
          </p:cNvPr>
          <p:cNvCxnSpPr>
            <a:cxnSpLocks/>
            <a:stCxn id="8" idx="3"/>
          </p:cNvCxnSpPr>
          <p:nvPr/>
        </p:nvCxnSpPr>
        <p:spPr bwMode="auto">
          <a:xfrm>
            <a:off x="6497870" y="3509170"/>
            <a:ext cx="436330" cy="0"/>
          </a:xfrm>
          <a:prstGeom prst="straightConnector1">
            <a:avLst/>
          </a:prstGeom>
          <a:noFill/>
          <a:ln w="9525" cap="flat" cmpd="sng" algn="ctr">
            <a:solidFill>
              <a:schemeClr val="tx1"/>
            </a:solidFill>
            <a:prstDash val="solid"/>
            <a:round/>
            <a:headEnd type="none" w="med" len="med"/>
            <a:tailEnd type="triangle"/>
          </a:ln>
          <a:effectLst/>
        </p:spPr>
      </p:cxnSp>
      <p:cxnSp>
        <p:nvCxnSpPr>
          <p:cNvPr id="50" name="Straight Arrow Connector 49">
            <a:extLst>
              <a:ext uri="{FF2B5EF4-FFF2-40B4-BE49-F238E27FC236}">
                <a16:creationId xmlns:a16="http://schemas.microsoft.com/office/drawing/2014/main" id="{F11097D4-EEC8-41C9-9BBF-0516D2DADF02}"/>
              </a:ext>
            </a:extLst>
          </p:cNvPr>
          <p:cNvCxnSpPr>
            <a:cxnSpLocks/>
          </p:cNvCxnSpPr>
          <p:nvPr/>
        </p:nvCxnSpPr>
        <p:spPr bwMode="auto">
          <a:xfrm>
            <a:off x="6497870" y="5619766"/>
            <a:ext cx="436330" cy="0"/>
          </a:xfrm>
          <a:prstGeom prst="straightConnector1">
            <a:avLst/>
          </a:prstGeom>
          <a:noFill/>
          <a:ln w="9525" cap="flat" cmpd="sng" algn="ctr">
            <a:solidFill>
              <a:schemeClr val="tx1"/>
            </a:solidFill>
            <a:prstDash val="solid"/>
            <a:round/>
            <a:headEnd type="none" w="med" len="med"/>
            <a:tailEnd type="triangle"/>
          </a:ln>
          <a:effectLst/>
        </p:spPr>
      </p:cxnSp>
      <p:sp>
        <p:nvSpPr>
          <p:cNvPr id="16" name="Rectangle 15">
            <a:extLst>
              <a:ext uri="{FF2B5EF4-FFF2-40B4-BE49-F238E27FC236}">
                <a16:creationId xmlns:a16="http://schemas.microsoft.com/office/drawing/2014/main" id="{48674B06-4F07-4379-9E02-6AD6B8C62495}"/>
              </a:ext>
            </a:extLst>
          </p:cNvPr>
          <p:cNvSpPr/>
          <p:nvPr/>
        </p:nvSpPr>
        <p:spPr bwMode="auto">
          <a:xfrm>
            <a:off x="23664" y="43491"/>
            <a:ext cx="1524000" cy="4883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Arial" charset="0"/>
              </a:rPr>
              <a:t>Important</a:t>
            </a:r>
            <a:endParaRPr kumimoji="0" lang="en-SE" sz="24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2501971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8DE69-2F5D-441F-A3A8-A7689865584D}"/>
              </a:ext>
            </a:extLst>
          </p:cNvPr>
          <p:cNvSpPr>
            <a:spLocks noGrp="1"/>
          </p:cNvSpPr>
          <p:nvPr>
            <p:ph type="title"/>
          </p:nvPr>
        </p:nvSpPr>
        <p:spPr/>
        <p:txBody>
          <a:bodyPr/>
          <a:lstStyle/>
          <a:p>
            <a:r>
              <a:rPr lang="en-US" dirty="0"/>
              <a:t>Bound Propagation</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AA03EF6-0E35-44CA-9E28-65C857BDBBA6}"/>
                  </a:ext>
                </a:extLst>
              </p:cNvPr>
              <p:cNvSpPr>
                <a:spLocks noGrp="1"/>
              </p:cNvSpPr>
              <p:nvPr>
                <p:ph idx="1"/>
              </p:nvPr>
            </p:nvSpPr>
            <p:spPr>
              <a:xfrm>
                <a:off x="457200" y="1079376"/>
                <a:ext cx="8229600" cy="2421632"/>
              </a:xfrm>
            </p:spPr>
            <p:txBody>
              <a:bodyPr>
                <a:normAutofit fontScale="70000" lnSpcReduction="20000"/>
              </a:bodyPr>
              <a:lstStyle/>
              <a:p>
                <a:r>
                  <a:rPr lang="en-US" dirty="0"/>
                  <a:t>How to get the bounds at each layer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oMath>
                </a14:m>
                <a:r>
                  <a:rPr lang="en-US" dirty="0"/>
                  <a:t>?</a:t>
                </a:r>
              </a:p>
              <a:p>
                <a:r>
                  <a:rPr lang="en-US" dirty="0"/>
                  <a:t>If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𝑢</m:t>
                    </m:r>
                  </m:oMath>
                </a14:m>
                <a:r>
                  <a:rPr lang="en-US" dirty="0"/>
                  <a:t>, then </a:t>
                </a:r>
                <a14:m>
                  <m:oMath xmlns:m="http://schemas.openxmlformats.org/officeDocument/2006/math">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𝑊</m:t>
                            </m:r>
                          </m:e>
                        </m:d>
                      </m:e>
                      <m:sub>
                        <m:r>
                          <a:rPr lang="en-US" i="1">
                            <a:latin typeface="Cambria Math" panose="02040503050406030204" pitchFamily="18" charset="0"/>
                          </a:rPr>
                          <m:t>+</m:t>
                        </m:r>
                      </m:sub>
                    </m:sSub>
                    <m:r>
                      <a:rPr lang="en-US" i="1">
                        <a:latin typeface="Cambria Math" panose="02040503050406030204" pitchFamily="18" charset="0"/>
                      </a:rPr>
                      <m:t>𝑙</m:t>
                    </m:r>
                    <m:r>
                      <a:rPr lang="en-US" b="0" i="1" smtClean="0">
                        <a:latin typeface="Cambria Math" panose="02040503050406030204" pitchFamily="18" charset="0"/>
                      </a:rPr>
                      <m:t>+</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𝑊</m:t>
                            </m:r>
                          </m:e>
                        </m:d>
                      </m:e>
                      <m:sub>
                        <m:r>
                          <a:rPr lang="en-US" i="1">
                            <a:latin typeface="Cambria Math" panose="02040503050406030204" pitchFamily="18" charset="0"/>
                          </a:rPr>
                          <m:t>−</m:t>
                        </m:r>
                      </m:sub>
                    </m:sSub>
                    <m:r>
                      <a:rPr lang="en-US" i="1">
                        <a:latin typeface="Cambria Math" panose="02040503050406030204" pitchFamily="18" charset="0"/>
                      </a:rPr>
                      <m:t>𝑢</m:t>
                    </m:r>
                    <m:r>
                      <a:rPr lang="en-US" i="1">
                        <a:latin typeface="Cambria Math" panose="02040503050406030204" pitchFamily="18" charset="0"/>
                      </a:rPr>
                      <m:t>+</m:t>
                    </m:r>
                    <m:r>
                      <a:rPr lang="en-US" i="1">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𝑊𝑧</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𝑊</m:t>
                            </m:r>
                          </m:e>
                        </m:d>
                      </m:e>
                      <m:sub>
                        <m:r>
                          <a:rPr lang="en-US" i="1">
                            <a:latin typeface="Cambria Math" panose="02040503050406030204" pitchFamily="18" charset="0"/>
                          </a:rPr>
                          <m:t>+</m:t>
                        </m:r>
                      </m:sub>
                    </m:sSub>
                    <m:r>
                      <a:rPr lang="en-US" b="0" i="1" smtClean="0">
                        <a:latin typeface="Cambria Math" panose="02040503050406030204" pitchFamily="18" charset="0"/>
                      </a:rPr>
                      <m:t>𝑢</m:t>
                    </m:r>
                    <m:r>
                      <a:rPr lang="en-US" b="0" i="1" smtClean="0">
                        <a:latin typeface="Cambria Math" panose="02040503050406030204" pitchFamily="18" charset="0"/>
                      </a:rPr>
                      <m:t>+</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𝑊</m:t>
                            </m:r>
                          </m:e>
                        </m:d>
                      </m:e>
                      <m:sub>
                        <m:r>
                          <a:rPr lang="en-US" i="1">
                            <a:latin typeface="Cambria Math" panose="02040503050406030204" pitchFamily="18" charset="0"/>
                          </a:rPr>
                          <m:t>−</m:t>
                        </m:r>
                      </m:sub>
                    </m:sSub>
                    <m:r>
                      <a:rPr lang="en-US" b="0" i="1" smtClean="0">
                        <a:latin typeface="Cambria Math" panose="02040503050406030204" pitchFamily="18" charset="0"/>
                      </a:rPr>
                      <m:t>𝑙</m:t>
                    </m:r>
                    <m:r>
                      <a:rPr lang="en-US" i="1">
                        <a:latin typeface="Cambria Math" panose="02040503050406030204" pitchFamily="18" charset="0"/>
                      </a:rPr>
                      <m:t>+</m:t>
                    </m:r>
                    <m:r>
                      <a:rPr lang="en-US" i="1">
                        <a:latin typeface="Cambria Math" panose="02040503050406030204" pitchFamily="18" charset="0"/>
                      </a:rPr>
                      <m:t>𝑏</m:t>
                    </m:r>
                  </m:oMath>
                </a14:m>
                <a:endParaRPr lang="en-US" dirty="0"/>
              </a:p>
              <a:p>
                <a:pPr lvl="1"/>
                <a:r>
                  <a:rPr lang="en-US" dirty="0"/>
                  <a:t>where </a:t>
                </a:r>
                <a14:m>
                  <m:oMath xmlns:m="http://schemas.openxmlformats.org/officeDocument/2006/math">
                    <m:sSub>
                      <m:sSubPr>
                        <m:ctrlPr>
                          <a:rPr lang="en-US" i="1" smtClean="0">
                            <a:latin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𝑊</m:t>
                            </m:r>
                          </m:e>
                        </m:d>
                      </m:e>
                      <m:sub>
                        <m:r>
                          <a:rPr lang="en-US" b="0" i="1" smtClean="0">
                            <a:latin typeface="Cambria Math" panose="02040503050406030204" pitchFamily="18" charset="0"/>
                          </a:rPr>
                          <m:t>−</m:t>
                        </m:r>
                      </m:sub>
                    </m:sSub>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min</m:t>
                        </m:r>
                      </m:fName>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𝑊</m:t>
                            </m:r>
                            <m:r>
                              <a:rPr lang="en-US" b="0" i="1" smtClean="0">
                                <a:latin typeface="Cambria Math" panose="02040503050406030204" pitchFamily="18" charset="0"/>
                              </a:rPr>
                              <m:t>,</m:t>
                            </m:r>
                            <m:r>
                              <a:rPr lang="en-US" b="0" i="1" smtClean="0">
                                <a:latin typeface="Cambria Math" panose="02040503050406030204" pitchFamily="18" charset="0"/>
                              </a:rPr>
                              <m:t>0</m:t>
                            </m:r>
                          </m:e>
                        </m:d>
                      </m:e>
                    </m:func>
                    <m:r>
                      <a:rPr lang="en-US" b="0" i="1" smtClean="0">
                        <a:latin typeface="Cambria Math" panose="02040503050406030204" pitchFamily="18" charset="0"/>
                      </a:rPr>
                      <m:t>,</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𝑊</m:t>
                            </m:r>
                          </m:e>
                        </m:d>
                      </m:e>
                      <m:sub>
                        <m:r>
                          <a:rPr lang="en-US" b="0" i="1" smtClean="0">
                            <a:latin typeface="Cambria Math" panose="02040503050406030204" pitchFamily="18" charset="0"/>
                          </a:rPr>
                          <m:t>+</m:t>
                        </m:r>
                      </m:sub>
                    </m:sSub>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b="0" i="0" smtClean="0">
                            <a:latin typeface="Cambria Math" panose="02040503050406030204" pitchFamily="18" charset="0"/>
                          </a:rPr>
                          <m:t>max</m:t>
                        </m:r>
                      </m:fName>
                      <m:e>
                        <m:r>
                          <a:rPr lang="en-US" i="1">
                            <a:latin typeface="Cambria Math" panose="02040503050406030204" pitchFamily="18" charset="0"/>
                          </a:rPr>
                          <m:t>{</m:t>
                        </m:r>
                        <m:r>
                          <a:rPr lang="en-US" i="1">
                            <a:latin typeface="Cambria Math" panose="02040503050406030204" pitchFamily="18" charset="0"/>
                          </a:rPr>
                          <m:t>𝑊</m:t>
                        </m:r>
                        <m:r>
                          <a:rPr lang="en-US" i="1">
                            <a:latin typeface="Cambria Math" panose="02040503050406030204" pitchFamily="18" charset="0"/>
                          </a:rPr>
                          <m:t>,</m:t>
                        </m:r>
                        <m:r>
                          <a:rPr lang="en-US" i="1">
                            <a:latin typeface="Cambria Math" panose="02040503050406030204" pitchFamily="18" charset="0"/>
                          </a:rPr>
                          <m:t>0</m:t>
                        </m:r>
                        <m:r>
                          <a:rPr lang="en-US" i="1">
                            <a:latin typeface="Cambria Math" panose="02040503050406030204" pitchFamily="18" charset="0"/>
                          </a:rPr>
                          <m:t>}</m:t>
                        </m:r>
                      </m:e>
                    </m:func>
                  </m:oMath>
                </a14:m>
                <a:r>
                  <a:rPr lang="en-US" dirty="0"/>
                  <a:t>. </a:t>
                </a:r>
              </a:p>
              <a:p>
                <a:pPr lvl="1"/>
                <a:r>
                  <a:rPr lang="en-US" dirty="0"/>
                  <a:t>It is a loose bound in general, but still useful</a:t>
                </a:r>
              </a:p>
              <a:p>
                <a:pPr lvl="1"/>
                <a:r>
                  <a:rPr lang="en-US" dirty="0"/>
                  <a:t>Tighter bounds lead </a:t>
                </a:r>
                <a:r>
                  <a:rPr lang="en-US"/>
                  <a:t>to higher </a:t>
                </a:r>
                <a:r>
                  <a:rPr lang="en-US" dirty="0"/>
                  <a:t>computational efficiency of the MILP solver; tightness of the bounds does not affect optimality of the result, as long as the bounds are safe</a:t>
                </a:r>
              </a:p>
            </p:txBody>
          </p:sp>
        </mc:Choice>
        <mc:Fallback xmlns="">
          <p:sp>
            <p:nvSpPr>
              <p:cNvPr id="3" name="Content Placeholder 2">
                <a:extLst>
                  <a:ext uri="{FF2B5EF4-FFF2-40B4-BE49-F238E27FC236}">
                    <a16:creationId xmlns:a16="http://schemas.microsoft.com/office/drawing/2014/main" id="{EAA03EF6-0E35-44CA-9E28-65C857BDBBA6}"/>
                  </a:ext>
                </a:extLst>
              </p:cNvPr>
              <p:cNvSpPr>
                <a:spLocks noGrp="1" noRot="1" noChangeAspect="1" noMove="1" noResize="1" noEditPoints="1" noAdjustHandles="1" noChangeArrowheads="1" noChangeShapeType="1" noTextEdit="1"/>
              </p:cNvSpPr>
              <p:nvPr>
                <p:ph idx="1"/>
              </p:nvPr>
            </p:nvSpPr>
            <p:spPr>
              <a:xfrm>
                <a:off x="457200" y="1079376"/>
                <a:ext cx="8229600" cy="2421632"/>
              </a:xfrm>
              <a:blipFill>
                <a:blip r:embed="rId3"/>
                <a:stretch>
                  <a:fillRect l="-815" t="-4282" r="-1037" b="-251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CB12490D-E46C-40E8-844E-884DFE287BF7}"/>
              </a:ext>
            </a:extLst>
          </p:cNvPr>
          <p:cNvSpPr>
            <a:spLocks noGrp="1"/>
          </p:cNvSpPr>
          <p:nvPr>
            <p:ph type="sldNum" sz="quarter" idx="12"/>
          </p:nvPr>
        </p:nvSpPr>
        <p:spPr/>
        <p:txBody>
          <a:bodyPr/>
          <a:lstStyle/>
          <a:p>
            <a:pPr>
              <a:defRPr/>
            </a:pPr>
            <a:fld id="{F57F456A-00AF-44E6-8D70-638C0D0130FF}" type="slidenum">
              <a:rPr lang="en-US" altLang="zh-CN" smtClean="0"/>
              <a:pPr>
                <a:defRPr/>
              </a:pPr>
              <a:t>48</a:t>
            </a:fld>
            <a:endParaRPr lang="en-US" altLang="zh-CN"/>
          </a:p>
        </p:txBody>
      </p:sp>
      <p:pic>
        <p:nvPicPr>
          <p:cNvPr id="6" name="Picture 5">
            <a:extLst>
              <a:ext uri="{FF2B5EF4-FFF2-40B4-BE49-F238E27FC236}">
                <a16:creationId xmlns:a16="http://schemas.microsoft.com/office/drawing/2014/main" id="{7BA93C38-C8F3-44A0-96F2-4989690B65BE}"/>
              </a:ext>
            </a:extLst>
          </p:cNvPr>
          <p:cNvPicPr>
            <a:picLocks noChangeAspect="1"/>
          </p:cNvPicPr>
          <p:nvPr/>
        </p:nvPicPr>
        <p:blipFill>
          <a:blip r:embed="rId4"/>
          <a:stretch>
            <a:fillRect/>
          </a:stretch>
        </p:blipFill>
        <p:spPr>
          <a:xfrm>
            <a:off x="1954500" y="3586436"/>
            <a:ext cx="5235000" cy="3045620"/>
          </a:xfrm>
          <a:prstGeom prst="rect">
            <a:avLst/>
          </a:prstGeom>
        </p:spPr>
      </p:pic>
    </p:spTree>
    <p:extLst>
      <p:ext uri="{BB962C8B-B14F-4D97-AF65-F5344CB8AC3E}">
        <p14:creationId xmlns:p14="http://schemas.microsoft.com/office/powerpoint/2010/main" val="18094472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243F9-FE08-4D9D-996C-E760461A2594}"/>
              </a:ext>
            </a:extLst>
          </p:cNvPr>
          <p:cNvSpPr>
            <a:spLocks noGrp="1"/>
          </p:cNvSpPr>
          <p:nvPr>
            <p:ph type="title"/>
          </p:nvPr>
        </p:nvSpPr>
        <p:spPr/>
        <p:txBody>
          <a:bodyPr/>
          <a:lstStyle/>
          <a:p>
            <a:r>
              <a:rPr lang="en-US" dirty="0"/>
              <a:t>Bound Propagation Example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CF38A8A-6AE4-40CD-A0CB-1F7F1E52B4C2}"/>
                  </a:ext>
                </a:extLst>
              </p:cNvPr>
              <p:cNvSpPr>
                <a:spLocks noGrp="1"/>
              </p:cNvSpPr>
              <p:nvPr>
                <p:ph idx="1"/>
              </p:nvPr>
            </p:nvSpPr>
            <p:spPr>
              <a:xfrm>
                <a:off x="457200" y="1196752"/>
                <a:ext cx="8229600" cy="2664296"/>
              </a:xfrm>
            </p:spPr>
            <p:txBody>
              <a:bodyPr>
                <a:normAutofit/>
              </a:bodyPr>
              <a:lstStyle/>
              <a:p>
                <a14:m>
                  <m:oMath xmlns:m="http://schemas.openxmlformats.org/officeDocument/2006/math">
                    <m:r>
                      <a:rPr lang="en-US" sz="1600" b="0" i="1" smtClean="0">
                        <a:latin typeface="Cambria Math" panose="02040503050406030204" pitchFamily="18" charset="0"/>
                      </a:rPr>
                      <m:t>𝑊</m:t>
                    </m:r>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m>
                          <m:mPr>
                            <m:mcs>
                              <m:mc>
                                <m:mcPr>
                                  <m:count m:val="2"/>
                                  <m:mcJc m:val="center"/>
                                </m:mcPr>
                              </m:mc>
                            </m:mcs>
                            <m:ctrlPr>
                              <a:rPr lang="en-US" sz="1600" b="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1</m:t>
                              </m:r>
                            </m:e>
                            <m:e>
                              <m:r>
                                <a:rPr lang="en-US" sz="1600" b="0" i="1" smtClean="0">
                                  <a:latin typeface="Cambria Math" panose="02040503050406030204" pitchFamily="18" charset="0"/>
                                </a:rPr>
                                <m:t>−1</m:t>
                              </m:r>
                            </m:e>
                          </m:mr>
                        </m:m>
                      </m:e>
                    </m:d>
                    <m:r>
                      <a:rPr lang="en-US" sz="1600" b="0" i="1" smtClean="0">
                        <a:latin typeface="Cambria Math" panose="02040503050406030204" pitchFamily="18" charset="0"/>
                      </a:rPr>
                      <m:t>,</m:t>
                    </m:r>
                    <m:d>
                      <m:dPr>
                        <m:begChr m:val="["/>
                        <m:endChr m:val="]"/>
                        <m:ctrlPr>
                          <a:rPr lang="en-US" sz="1600" i="1">
                            <a:latin typeface="Cambria Math" panose="02040503050406030204" pitchFamily="18" charset="0"/>
                          </a:rPr>
                        </m:ctrlPr>
                      </m:dPr>
                      <m:e>
                        <m:m>
                          <m:mPr>
                            <m:mcs>
                              <m:mc>
                                <m:mcPr>
                                  <m:count m:val="1"/>
                                  <m:mcJc m:val="center"/>
                                </m:mcPr>
                              </m:mc>
                            </m:mcs>
                            <m:ctrlPr>
                              <a:rPr lang="en-US" sz="1600" i="1">
                                <a:latin typeface="Cambria Math" panose="02040503050406030204" pitchFamily="18" charset="0"/>
                              </a:rPr>
                            </m:ctrlPr>
                          </m:mPr>
                          <m:mr>
                            <m:e>
                              <m:r>
                                <m:rPr>
                                  <m:brk m:alnAt="7"/>
                                </m:rPr>
                                <a:rPr lang="en-US" sz="1600" b="0" i="1" smtClean="0">
                                  <a:latin typeface="Cambria Math" panose="02040503050406030204" pitchFamily="18" charset="0"/>
                                </a:rPr>
                                <m:t>0</m:t>
                              </m:r>
                            </m:e>
                          </m:mr>
                          <m:mr>
                            <m:e>
                              <m:r>
                                <a:rPr lang="en-US" sz="1600" b="0" i="1" smtClean="0">
                                  <a:latin typeface="Cambria Math" panose="02040503050406030204" pitchFamily="18" charset="0"/>
                                </a:rPr>
                                <m:t>.1</m:t>
                              </m:r>
                            </m:e>
                          </m:mr>
                        </m:m>
                      </m:e>
                    </m:d>
                    <m:r>
                      <a:rPr lang="en-US" sz="1600" b="0" i="1" smtClean="0">
                        <a:latin typeface="Cambria Math" panose="02040503050406030204" pitchFamily="18" charset="0"/>
                      </a:rPr>
                      <m:t>≤</m:t>
                    </m:r>
                    <m:r>
                      <a:rPr lang="en-US" sz="1600" b="0" i="1" smtClean="0">
                        <a:latin typeface="Cambria Math" panose="02040503050406030204" pitchFamily="18" charset="0"/>
                      </a:rPr>
                      <m:t>𝑧</m:t>
                    </m:r>
                    <m:r>
                      <a:rPr lang="en-US" sz="1600" b="0" i="1" smtClean="0">
                        <a:latin typeface="Cambria Math" panose="02040503050406030204" pitchFamily="18" charset="0"/>
                      </a:rPr>
                      <m:t>=</m:t>
                    </m:r>
                    <m:d>
                      <m:dPr>
                        <m:begChr m:val="["/>
                        <m:endChr m:val="]"/>
                        <m:ctrlPr>
                          <a:rPr lang="en-US" sz="1600" i="1">
                            <a:latin typeface="Cambria Math" panose="02040503050406030204" pitchFamily="18" charset="0"/>
                          </a:rPr>
                        </m:ctrlPr>
                      </m:dPr>
                      <m:e>
                        <m:m>
                          <m:mPr>
                            <m:mcs>
                              <m:mc>
                                <m:mcPr>
                                  <m:count m:val="1"/>
                                  <m:mcJc m:val="center"/>
                                </m:mcPr>
                              </m:mc>
                            </m:mcs>
                            <m:ctrlPr>
                              <a:rPr lang="en-US" sz="1600" i="1">
                                <a:latin typeface="Cambria Math" panose="02040503050406030204" pitchFamily="18" charset="0"/>
                              </a:rPr>
                            </m:ctrlPr>
                          </m:mPr>
                          <m:m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1</m:t>
                                  </m:r>
                                </m:sub>
                              </m:sSub>
                            </m:e>
                          </m:mr>
                          <m:mr>
                            <m:e>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b="0" i="1" smtClean="0">
                                      <a:latin typeface="Cambria Math" panose="02040503050406030204" pitchFamily="18" charset="0"/>
                                    </a:rPr>
                                    <m:t>2</m:t>
                                  </m:r>
                                </m:sub>
                              </m:sSub>
                            </m:e>
                          </m:mr>
                        </m:m>
                      </m:e>
                    </m:d>
                    <m:r>
                      <a:rPr lang="en-US" sz="1600" i="1">
                        <a:latin typeface="Cambria Math" panose="02040503050406030204" pitchFamily="18" charset="0"/>
                      </a:rPr>
                      <m:t>≤</m:t>
                    </m:r>
                    <m:d>
                      <m:dPr>
                        <m:begChr m:val="["/>
                        <m:endChr m:val="]"/>
                        <m:ctrlPr>
                          <a:rPr lang="en-US" sz="1600" b="0" i="1" smtClean="0">
                            <a:latin typeface="Cambria Math" panose="02040503050406030204" pitchFamily="18" charset="0"/>
                          </a:rPr>
                        </m:ctrlPr>
                      </m:dPr>
                      <m:e>
                        <m:m>
                          <m:mPr>
                            <m:mcs>
                              <m:mc>
                                <m:mcPr>
                                  <m:count m:val="1"/>
                                  <m:mcJc m:val="center"/>
                                </m:mcPr>
                              </m:mc>
                            </m:mcs>
                            <m:ctrlPr>
                              <a:rPr lang="en-US" sz="1600" i="1">
                                <a:latin typeface="Cambria Math" panose="02040503050406030204" pitchFamily="18" charset="0"/>
                              </a:rPr>
                            </m:ctrlPr>
                          </m:mPr>
                          <m:mr>
                            <m:e>
                              <m:r>
                                <a:rPr lang="en-US" sz="1600" b="0" i="1" smtClean="0">
                                  <a:latin typeface="Cambria Math" panose="02040503050406030204" pitchFamily="18" charset="0"/>
                                </a:rPr>
                                <m:t>.3</m:t>
                              </m:r>
                            </m:e>
                          </m:mr>
                          <m:mr>
                            <m:e>
                              <m:r>
                                <a:rPr lang="en-US" sz="1600" b="0" i="1" smtClean="0">
                                  <a:latin typeface="Cambria Math" panose="02040503050406030204" pitchFamily="18" charset="0"/>
                                </a:rPr>
                                <m:t>.4</m:t>
                              </m:r>
                            </m:e>
                          </m:mr>
                        </m:m>
                      </m:e>
                    </m:d>
                    <m:r>
                      <a:rPr lang="en-US" sz="1600" b="0" i="1" smtClean="0">
                        <a:latin typeface="Cambria Math" panose="02040503050406030204" pitchFamily="18" charset="0"/>
                      </a:rPr>
                      <m:t>,</m:t>
                    </m:r>
                    <m:r>
                      <a:rPr lang="en-US" sz="1600" b="0" i="1" smtClean="0">
                        <a:latin typeface="Cambria Math" panose="02040503050406030204" pitchFamily="18" charset="0"/>
                      </a:rPr>
                      <m:t>𝑏</m:t>
                    </m:r>
                    <m:r>
                      <a:rPr lang="en-US" sz="1600" b="0" i="1" smtClean="0">
                        <a:latin typeface="Cambria Math" panose="02040503050406030204" pitchFamily="18" charset="0"/>
                      </a:rPr>
                      <m:t>=0</m:t>
                    </m:r>
                  </m:oMath>
                </a14:m>
                <a:endParaRPr lang="en-US" sz="1600" dirty="0"/>
              </a:p>
              <a:p>
                <a14:m>
                  <m:oMath xmlns:m="http://schemas.openxmlformats.org/officeDocument/2006/math">
                    <m:d>
                      <m:dPr>
                        <m:begChr m:val="["/>
                        <m:endChr m:val="]"/>
                        <m:ctrlPr>
                          <a:rPr lang="en-US" sz="1600" i="1">
                            <a:latin typeface="Cambria Math" panose="02040503050406030204" pitchFamily="18" charset="0"/>
                          </a:rPr>
                        </m:ctrlPr>
                      </m:dPr>
                      <m:e>
                        <m:m>
                          <m:mPr>
                            <m:mcs>
                              <m:mc>
                                <m:mcPr>
                                  <m:count m:val="1"/>
                                  <m:mcJc m:val="center"/>
                                </m:mcPr>
                              </m:mc>
                            </m:mcs>
                            <m:ctrlPr>
                              <a:rPr lang="en-US" sz="1600" i="1">
                                <a:latin typeface="Cambria Math" panose="02040503050406030204" pitchFamily="18" charset="0"/>
                              </a:rPr>
                            </m:ctrlPr>
                          </m:mPr>
                          <m:mr>
                            <m:e>
                              <m:r>
                                <a:rPr lang="en-US" sz="1600" i="1">
                                  <a:latin typeface="Cambria Math" panose="02040503050406030204" pitchFamily="18" charset="0"/>
                                </a:rPr>
                                <m:t>.1</m:t>
                              </m:r>
                            </m:e>
                          </m:mr>
                          <m:mr>
                            <m:e>
                              <m:r>
                                <a:rPr lang="en-US" sz="1600" i="1">
                                  <a:latin typeface="Cambria Math" panose="02040503050406030204" pitchFamily="18" charset="0"/>
                                </a:rPr>
                                <m:t>−.4</m:t>
                              </m:r>
                            </m:e>
                          </m:mr>
                        </m:m>
                      </m:e>
                    </m:d>
                    <m:r>
                      <a:rPr lang="en-US" sz="1600" b="0" i="1" smtClean="0">
                        <a:latin typeface="Cambria Math" panose="02040503050406030204" pitchFamily="18" charset="0"/>
                      </a:rPr>
                      <m:t>=</m:t>
                    </m:r>
                    <m:d>
                      <m:dPr>
                        <m:begChr m:val="["/>
                        <m:endChr m:val="]"/>
                        <m:ctrlPr>
                          <a:rPr lang="en-US" sz="1600" i="1">
                            <a:latin typeface="Cambria Math" panose="02040503050406030204" pitchFamily="18" charset="0"/>
                          </a:rPr>
                        </m:ctrlPr>
                      </m:dPr>
                      <m:e>
                        <m:m>
                          <m:mPr>
                            <m:mcs>
                              <m:mc>
                                <m:mcPr>
                                  <m:count m:val="2"/>
                                  <m:mcJc m:val="center"/>
                                </m:mcPr>
                              </m:mc>
                            </m:mcs>
                            <m:ctrlPr>
                              <a:rPr lang="en-US" sz="1600" i="1">
                                <a:latin typeface="Cambria Math" panose="02040503050406030204" pitchFamily="18" charset="0"/>
                              </a:rPr>
                            </m:ctrlPr>
                          </m:mPr>
                          <m:mr>
                            <m:e>
                              <m:r>
                                <m:rPr>
                                  <m:brk m:alnAt="7"/>
                                </m:rPr>
                                <a:rPr lang="en-US" sz="1600" i="1">
                                  <a:latin typeface="Cambria Math" panose="02040503050406030204" pitchFamily="18" charset="0"/>
                                </a:rPr>
                                <m:t>1</m:t>
                              </m:r>
                            </m:e>
                            <m:e>
                              <m:r>
                                <a:rPr lang="en-US" sz="1600" i="1">
                                  <a:latin typeface="Cambria Math" panose="02040503050406030204" pitchFamily="18" charset="0"/>
                                </a:rPr>
                                <m:t>1</m:t>
                              </m:r>
                            </m:e>
                          </m:mr>
                          <m:mr>
                            <m:e>
                              <m:r>
                                <a:rPr lang="en-US" sz="1600" i="1">
                                  <a:latin typeface="Cambria Math" panose="02040503050406030204" pitchFamily="18" charset="0"/>
                                </a:rPr>
                                <m:t>1</m:t>
                              </m:r>
                            </m:e>
                            <m:e>
                              <m:r>
                                <a:rPr lang="en-US" sz="1600" i="1">
                                  <a:latin typeface="Cambria Math" panose="02040503050406030204" pitchFamily="18" charset="0"/>
                                </a:rPr>
                                <m:t>0</m:t>
                              </m:r>
                            </m:e>
                          </m:mr>
                        </m:m>
                      </m:e>
                    </m:d>
                    <m:d>
                      <m:dPr>
                        <m:begChr m:val="["/>
                        <m:endChr m:val="]"/>
                        <m:ctrlPr>
                          <a:rPr lang="en-US" sz="1600" i="1">
                            <a:latin typeface="Cambria Math" panose="02040503050406030204" pitchFamily="18" charset="0"/>
                          </a:rPr>
                        </m:ctrlPr>
                      </m:dPr>
                      <m:e>
                        <m:m>
                          <m:mPr>
                            <m:mcs>
                              <m:mc>
                                <m:mcPr>
                                  <m:count m:val="1"/>
                                  <m:mcJc m:val="center"/>
                                </m:mcPr>
                              </m:mc>
                            </m:mcs>
                            <m:ctrlPr>
                              <a:rPr lang="en-US" sz="1600" i="1">
                                <a:latin typeface="Cambria Math" panose="02040503050406030204" pitchFamily="18" charset="0"/>
                              </a:rPr>
                            </m:ctrlPr>
                          </m:mPr>
                          <m:mr>
                            <m:e>
                              <m:r>
                                <a:rPr lang="en-US" sz="1600" i="1">
                                  <a:latin typeface="Cambria Math" panose="02040503050406030204" pitchFamily="18" charset="0"/>
                                </a:rPr>
                                <m:t>0</m:t>
                              </m:r>
                            </m:e>
                          </m:mr>
                          <m:mr>
                            <m:e>
                              <m:r>
                                <a:rPr lang="en-US" sz="1600" i="1">
                                  <a:latin typeface="Cambria Math" panose="02040503050406030204" pitchFamily="18" charset="0"/>
                                </a:rPr>
                                <m:t>.1</m:t>
                              </m:r>
                            </m:e>
                          </m:mr>
                        </m:m>
                      </m:e>
                    </m:d>
                    <m:r>
                      <a:rPr lang="en-US" sz="1600" i="1">
                        <a:latin typeface="Cambria Math" panose="02040503050406030204" pitchFamily="18" charset="0"/>
                      </a:rPr>
                      <m:t>+</m:t>
                    </m:r>
                    <m:d>
                      <m:dPr>
                        <m:begChr m:val="["/>
                        <m:endChr m:val="]"/>
                        <m:ctrlPr>
                          <a:rPr lang="en-US" sz="1600" i="1">
                            <a:latin typeface="Cambria Math" panose="02040503050406030204" pitchFamily="18" charset="0"/>
                          </a:rPr>
                        </m:ctrlPr>
                      </m:dPr>
                      <m:e>
                        <m:m>
                          <m:mPr>
                            <m:mcs>
                              <m:mc>
                                <m:mcPr>
                                  <m:count m:val="2"/>
                                  <m:mcJc m:val="center"/>
                                </m:mcPr>
                              </m:mc>
                            </m:mcs>
                            <m:ctrlPr>
                              <a:rPr lang="en-US" sz="1600" i="1">
                                <a:latin typeface="Cambria Math" panose="02040503050406030204" pitchFamily="18" charset="0"/>
                              </a:rPr>
                            </m:ctrlPr>
                          </m:mPr>
                          <m:mr>
                            <m:e>
                              <m:r>
                                <a:rPr lang="en-US" sz="1600" i="1">
                                  <a:latin typeface="Cambria Math" panose="02040503050406030204" pitchFamily="18" charset="0"/>
                                </a:rPr>
                                <m:t>0</m:t>
                              </m:r>
                            </m:e>
                            <m:e>
                              <m:r>
                                <a:rPr lang="en-US" sz="1600" i="1">
                                  <a:latin typeface="Cambria Math" panose="02040503050406030204" pitchFamily="18" charset="0"/>
                                </a:rPr>
                                <m:t>0</m:t>
                              </m:r>
                            </m:e>
                          </m:mr>
                          <m:mr>
                            <m:e>
                              <m:r>
                                <a:rPr lang="en-US" sz="1600" i="1">
                                  <a:latin typeface="Cambria Math" panose="02040503050406030204" pitchFamily="18" charset="0"/>
                                </a:rPr>
                                <m:t>0</m:t>
                              </m:r>
                            </m:e>
                            <m:e>
                              <m:r>
                                <a:rPr lang="en-US" sz="1600" i="1">
                                  <a:latin typeface="Cambria Math" panose="02040503050406030204" pitchFamily="18" charset="0"/>
                                </a:rPr>
                                <m:t>−1</m:t>
                              </m:r>
                            </m:e>
                          </m:mr>
                        </m:m>
                      </m:e>
                    </m:d>
                    <m:d>
                      <m:dPr>
                        <m:begChr m:val="["/>
                        <m:endChr m:val="]"/>
                        <m:ctrlPr>
                          <a:rPr lang="en-US" sz="1600" i="1">
                            <a:latin typeface="Cambria Math" panose="02040503050406030204" pitchFamily="18" charset="0"/>
                          </a:rPr>
                        </m:ctrlPr>
                      </m:dPr>
                      <m:e>
                        <m:m>
                          <m:mPr>
                            <m:mcs>
                              <m:mc>
                                <m:mcPr>
                                  <m:count m:val="1"/>
                                  <m:mcJc m:val="center"/>
                                </m:mcPr>
                              </m:mc>
                            </m:mcs>
                            <m:ctrlPr>
                              <a:rPr lang="en-US" sz="1600" i="1">
                                <a:latin typeface="Cambria Math" panose="02040503050406030204" pitchFamily="18" charset="0"/>
                              </a:rPr>
                            </m:ctrlPr>
                          </m:mPr>
                          <m:mr>
                            <m:e>
                              <m:r>
                                <a:rPr lang="en-US" sz="1600" i="1">
                                  <a:latin typeface="Cambria Math" panose="02040503050406030204" pitchFamily="18" charset="0"/>
                                </a:rPr>
                                <m:t>.3</m:t>
                              </m:r>
                            </m:e>
                          </m:mr>
                          <m:mr>
                            <m:e>
                              <m:r>
                                <a:rPr lang="en-US" sz="1600" i="1">
                                  <a:latin typeface="Cambria Math" panose="02040503050406030204" pitchFamily="18" charset="0"/>
                                </a:rPr>
                                <m:t>.4</m:t>
                              </m:r>
                            </m:e>
                          </m:mr>
                        </m:m>
                      </m:e>
                    </m:d>
                    <m:r>
                      <a:rPr lang="en-US" sz="1600" b="0" i="1" smtClean="0">
                        <a:latin typeface="Cambria Math" panose="02040503050406030204" pitchFamily="18" charset="0"/>
                      </a:rPr>
                      <m:t>≤</m:t>
                    </m:r>
                    <m:r>
                      <a:rPr lang="en-US" sz="1600" i="1">
                        <a:latin typeface="Cambria Math" panose="02040503050406030204" pitchFamily="18" charset="0"/>
                      </a:rPr>
                      <m:t>𝑊𝑧</m:t>
                    </m:r>
                    <m:r>
                      <a:rPr lang="en-US" sz="1600" i="1">
                        <a:latin typeface="Cambria Math" panose="02040503050406030204" pitchFamily="18" charset="0"/>
                      </a:rPr>
                      <m:t>=</m:t>
                    </m:r>
                    <m:d>
                      <m:dPr>
                        <m:begChr m:val="["/>
                        <m:endChr m:val="]"/>
                        <m:ctrlPr>
                          <a:rPr lang="en-US" sz="1600" i="1">
                            <a:latin typeface="Cambria Math" panose="02040503050406030204" pitchFamily="18" charset="0"/>
                          </a:rPr>
                        </m:ctrlPr>
                      </m:dPr>
                      <m:e>
                        <m:m>
                          <m:mPr>
                            <m:mcs>
                              <m:mc>
                                <m:mcPr>
                                  <m:count m:val="1"/>
                                  <m:mcJc m:val="center"/>
                                </m:mcPr>
                              </m:mc>
                            </m:mcs>
                            <m:ctrlPr>
                              <a:rPr lang="en-US" sz="1600" i="1">
                                <a:latin typeface="Cambria Math" panose="02040503050406030204" pitchFamily="18" charset="0"/>
                              </a:rPr>
                            </m:ctrlPr>
                          </m:mPr>
                          <m:mr>
                            <m:e>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3</m:t>
                                  </m:r>
                                </m:sub>
                              </m:sSub>
                            </m:e>
                          </m:mr>
                          <m:mr>
                            <m:e>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4</m:t>
                                  </m:r>
                                </m:sub>
                              </m:sSub>
                            </m:e>
                          </m:mr>
                        </m:m>
                      </m:e>
                    </m:d>
                    <m:r>
                      <a:rPr lang="en-US" sz="1600" b="0" i="1" smtClean="0">
                        <a:latin typeface="Cambria Math" panose="02040503050406030204" pitchFamily="18" charset="0"/>
                      </a:rPr>
                      <m:t>≤</m:t>
                    </m:r>
                    <m:d>
                      <m:dPr>
                        <m:begChr m:val="["/>
                        <m:endChr m:val="]"/>
                        <m:ctrlPr>
                          <a:rPr lang="en-US" sz="1600" i="1">
                            <a:latin typeface="Cambria Math" panose="02040503050406030204" pitchFamily="18" charset="0"/>
                          </a:rPr>
                        </m:ctrlPr>
                      </m:dPr>
                      <m:e>
                        <m:m>
                          <m:mPr>
                            <m:mcs>
                              <m:mc>
                                <m:mcPr>
                                  <m:count m:val="2"/>
                                  <m:mcJc m:val="center"/>
                                </m:mcPr>
                              </m:mc>
                            </m:mcs>
                            <m:ctrlPr>
                              <a:rPr lang="en-US" sz="1600" i="1">
                                <a:latin typeface="Cambria Math" panose="02040503050406030204" pitchFamily="18" charset="0"/>
                              </a:rPr>
                            </m:ctrlPr>
                          </m:mPr>
                          <m:mr>
                            <m:e>
                              <m:r>
                                <m:rPr>
                                  <m:brk m:alnAt="7"/>
                                </m:rPr>
                                <a:rPr lang="en-US" sz="1600" i="1">
                                  <a:latin typeface="Cambria Math" panose="02040503050406030204" pitchFamily="18" charset="0"/>
                                </a:rPr>
                                <m:t>1</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
                      </m:e>
                    </m:d>
                    <m:d>
                      <m:dPr>
                        <m:begChr m:val="["/>
                        <m:endChr m:val="]"/>
                        <m:ctrlPr>
                          <a:rPr lang="en-US" sz="1600" i="1">
                            <a:latin typeface="Cambria Math" panose="02040503050406030204" pitchFamily="18" charset="0"/>
                          </a:rPr>
                        </m:ctrlPr>
                      </m:dPr>
                      <m:e>
                        <m:m>
                          <m:mPr>
                            <m:mcs>
                              <m:mc>
                                <m:mcPr>
                                  <m:count m:val="1"/>
                                  <m:mcJc m:val="center"/>
                                </m:mcPr>
                              </m:mc>
                            </m:mcs>
                            <m:ctrlPr>
                              <a:rPr lang="en-US" sz="1600" i="1">
                                <a:latin typeface="Cambria Math" panose="02040503050406030204" pitchFamily="18" charset="0"/>
                              </a:rPr>
                            </m:ctrlPr>
                          </m:mPr>
                          <m:mr>
                            <m:e>
                              <m:r>
                                <a:rPr lang="en-US" sz="1600" b="0" i="1" smtClean="0">
                                  <a:latin typeface="Cambria Math" panose="02040503050406030204" pitchFamily="18" charset="0"/>
                                </a:rPr>
                                <m:t>.3</m:t>
                              </m:r>
                            </m:e>
                          </m:mr>
                          <m:mr>
                            <m:e>
                              <m:r>
                                <a:rPr lang="en-US" sz="1600" b="0" i="1" smtClean="0">
                                  <a:latin typeface="Cambria Math" panose="02040503050406030204" pitchFamily="18" charset="0"/>
                                </a:rPr>
                                <m:t>.4</m:t>
                              </m:r>
                            </m:e>
                          </m:mr>
                        </m:m>
                      </m:e>
                    </m:d>
                    <m:r>
                      <a:rPr lang="en-US" sz="1600" b="0" i="1" smtClean="0">
                        <a:latin typeface="Cambria Math" panose="02040503050406030204" pitchFamily="18" charset="0"/>
                      </a:rPr>
                      <m:t>+</m:t>
                    </m:r>
                    <m:d>
                      <m:dPr>
                        <m:begChr m:val="["/>
                        <m:endChr m:val="]"/>
                        <m:ctrlPr>
                          <a:rPr lang="en-US" sz="1600" i="1">
                            <a:latin typeface="Cambria Math" panose="02040503050406030204" pitchFamily="18" charset="0"/>
                          </a:rPr>
                        </m:ctrlPr>
                      </m:dPr>
                      <m:e>
                        <m:m>
                          <m:mPr>
                            <m:mcs>
                              <m:mc>
                                <m:mcPr>
                                  <m:count m:val="2"/>
                                  <m:mcJc m:val="center"/>
                                </m:mcPr>
                              </m:mc>
                            </m:mcs>
                            <m:ctrlPr>
                              <a:rPr lang="en-US" sz="1600" i="1">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d>
                    <m:d>
                      <m:dPr>
                        <m:begChr m:val="["/>
                        <m:endChr m:val="]"/>
                        <m:ctrlPr>
                          <a:rPr lang="en-US" sz="1600" i="1">
                            <a:latin typeface="Cambria Math" panose="02040503050406030204" pitchFamily="18" charset="0"/>
                          </a:rPr>
                        </m:ctrlPr>
                      </m:dPr>
                      <m:e>
                        <m:m>
                          <m:mPr>
                            <m:mcs>
                              <m:mc>
                                <m:mcPr>
                                  <m:count m:val="1"/>
                                  <m:mcJc m:val="center"/>
                                </m:mcPr>
                              </m:mc>
                            </m:mcs>
                            <m:ctrlPr>
                              <a:rPr lang="en-US" sz="1600" i="1">
                                <a:latin typeface="Cambria Math" panose="02040503050406030204" pitchFamily="18" charset="0"/>
                              </a:rPr>
                            </m:ctrlPr>
                          </m:mPr>
                          <m:mr>
                            <m:e>
                              <m:r>
                                <a:rPr lang="en-US" sz="1600" b="0" i="1" smtClean="0">
                                  <a:latin typeface="Cambria Math" panose="02040503050406030204" pitchFamily="18" charset="0"/>
                                </a:rPr>
                                <m:t>0</m:t>
                              </m:r>
                            </m:e>
                          </m:mr>
                          <m:mr>
                            <m:e>
                              <m:r>
                                <a:rPr lang="en-US" sz="1600" b="0" i="1" smtClean="0">
                                  <a:latin typeface="Cambria Math" panose="02040503050406030204" pitchFamily="18" charset="0"/>
                                </a:rPr>
                                <m:t>.1</m:t>
                              </m:r>
                            </m:e>
                          </m:mr>
                        </m:m>
                      </m:e>
                    </m:d>
                    <m:r>
                      <a:rPr lang="en-US" sz="1600" b="0" i="1" smtClean="0">
                        <a:latin typeface="Cambria Math" panose="02040503050406030204" pitchFamily="18" charset="0"/>
                      </a:rPr>
                      <m:t>=</m:t>
                    </m:r>
                    <m:d>
                      <m:dPr>
                        <m:begChr m:val="["/>
                        <m:endChr m:val="]"/>
                        <m:ctrlPr>
                          <a:rPr lang="en-US" sz="1600" i="1">
                            <a:latin typeface="Cambria Math" panose="02040503050406030204" pitchFamily="18" charset="0"/>
                          </a:rPr>
                        </m:ctrlPr>
                      </m:dPr>
                      <m:e>
                        <m:m>
                          <m:mPr>
                            <m:mcs>
                              <m:mc>
                                <m:mcPr>
                                  <m:count m:val="1"/>
                                  <m:mcJc m:val="center"/>
                                </m:mcPr>
                              </m:mc>
                            </m:mcs>
                            <m:ctrlPr>
                              <a:rPr lang="en-US" sz="1600" i="1">
                                <a:latin typeface="Cambria Math" panose="02040503050406030204" pitchFamily="18" charset="0"/>
                              </a:rPr>
                            </m:ctrlPr>
                          </m:mPr>
                          <m:mr>
                            <m:e>
                              <m:r>
                                <a:rPr lang="en-US" sz="1600" i="1">
                                  <a:latin typeface="Cambria Math" panose="02040503050406030204" pitchFamily="18" charset="0"/>
                                </a:rPr>
                                <m:t>.7</m:t>
                              </m:r>
                            </m:e>
                          </m:mr>
                          <m:mr>
                            <m:e>
                              <m:r>
                                <a:rPr lang="en-US" sz="1600" i="1">
                                  <a:latin typeface="Cambria Math" panose="02040503050406030204" pitchFamily="18" charset="0"/>
                                </a:rPr>
                                <m:t>.2</m:t>
                              </m:r>
                            </m:e>
                          </m:mr>
                        </m:m>
                      </m:e>
                    </m:d>
                  </m:oMath>
                </a14:m>
                <a:endParaRPr lang="en-US" sz="1600" b="0" i="1" dirty="0">
                  <a:latin typeface="Cambria Math" panose="02040503050406030204" pitchFamily="18" charset="0"/>
                </a:endParaRPr>
              </a:p>
              <a:p>
                <a:r>
                  <a:rPr lang="en-US" sz="1600" dirty="0"/>
                  <a:t>To get </a:t>
                </a:r>
                <a14:m>
                  <m:oMath xmlns:m="http://schemas.openxmlformats.org/officeDocument/2006/math">
                    <m:r>
                      <a:rPr lang="en-US" sz="1600" i="1">
                        <a:latin typeface="Cambria Math" panose="02040503050406030204" pitchFamily="18" charset="0"/>
                      </a:rPr>
                      <m:t>𝑊𝑧</m:t>
                    </m:r>
                  </m:oMath>
                </a14:m>
                <a:r>
                  <a:rPr lang="en-US" sz="1600" dirty="0"/>
                  <a:t>’s </a:t>
                </a:r>
                <a:r>
                  <a:rPr lang="en-US" sz="1600" dirty="0">
                    <a:solidFill>
                      <a:srgbClr val="FF0000"/>
                    </a:solidFill>
                  </a:rPr>
                  <a:t>lower</a:t>
                </a:r>
                <a:r>
                  <a:rPr lang="en-US" sz="1600" dirty="0"/>
                  <a:t> bound, whenever a scalar element of matrix </a:t>
                </a:r>
                <a14:m>
                  <m:oMath xmlns:m="http://schemas.openxmlformats.org/officeDocument/2006/math">
                    <m:r>
                      <a:rPr lang="en-US" sz="1600" i="1">
                        <a:latin typeface="Cambria Math" panose="02040503050406030204" pitchFamily="18" charset="0"/>
                      </a:rPr>
                      <m:t>𝑊</m:t>
                    </m:r>
                  </m:oMath>
                </a14:m>
                <a:r>
                  <a:rPr lang="en-US" sz="1600" dirty="0"/>
                  <a:t> is </a:t>
                </a:r>
                <a:r>
                  <a:rPr lang="en-US" sz="1600" dirty="0">
                    <a:solidFill>
                      <a:srgbClr val="FF0000"/>
                    </a:solidFill>
                  </a:rPr>
                  <a:t>negative (positive)</a:t>
                </a:r>
                <a:r>
                  <a:rPr lang="en-US" sz="1600" dirty="0"/>
                  <a:t>, set the corresponding entry in vector </a:t>
                </a:r>
                <a14:m>
                  <m:oMath xmlns:m="http://schemas.openxmlformats.org/officeDocument/2006/math">
                    <m:r>
                      <a:rPr lang="en-US" sz="1600" b="0" i="1" smtClean="0">
                        <a:latin typeface="Cambria Math" panose="02040503050406030204" pitchFamily="18" charset="0"/>
                      </a:rPr>
                      <m:t>𝑧</m:t>
                    </m:r>
                  </m:oMath>
                </a14:m>
                <a:r>
                  <a:rPr lang="en-US" sz="1600" dirty="0"/>
                  <a:t> to be its </a:t>
                </a:r>
                <a:r>
                  <a:rPr lang="en-US" sz="1600" dirty="0">
                    <a:solidFill>
                      <a:srgbClr val="FF0000"/>
                    </a:solidFill>
                  </a:rPr>
                  <a:t>upper (lower)</a:t>
                </a:r>
                <a:r>
                  <a:rPr lang="en-US" sz="1600" dirty="0"/>
                  <a:t> bound</a:t>
                </a:r>
                <a:endParaRPr lang="en-US" sz="1600" b="0" dirty="0"/>
              </a:p>
              <a:p>
                <a:r>
                  <a:rPr lang="en-US" sz="1600" dirty="0"/>
                  <a:t>To get </a:t>
                </a:r>
                <a14:m>
                  <m:oMath xmlns:m="http://schemas.openxmlformats.org/officeDocument/2006/math">
                    <m:r>
                      <a:rPr lang="en-US" sz="1600" i="1">
                        <a:latin typeface="Cambria Math" panose="02040503050406030204" pitchFamily="18" charset="0"/>
                      </a:rPr>
                      <m:t>𝑊𝑧</m:t>
                    </m:r>
                  </m:oMath>
                </a14:m>
                <a:r>
                  <a:rPr lang="en-US" sz="1600" dirty="0"/>
                  <a:t>’s </a:t>
                </a:r>
                <a:r>
                  <a:rPr lang="en-US" sz="1600" dirty="0">
                    <a:solidFill>
                      <a:srgbClr val="FF0000"/>
                    </a:solidFill>
                  </a:rPr>
                  <a:t>upper</a:t>
                </a:r>
                <a:r>
                  <a:rPr lang="en-US" sz="1600" dirty="0"/>
                  <a:t> bound, whenever a scalar element of matrix </a:t>
                </a:r>
                <a14:m>
                  <m:oMath xmlns:m="http://schemas.openxmlformats.org/officeDocument/2006/math">
                    <m:r>
                      <a:rPr lang="en-US" sz="1600" i="1">
                        <a:latin typeface="Cambria Math" panose="02040503050406030204" pitchFamily="18" charset="0"/>
                      </a:rPr>
                      <m:t>𝑊</m:t>
                    </m:r>
                  </m:oMath>
                </a14:m>
                <a:r>
                  <a:rPr lang="en-US" sz="1600" dirty="0"/>
                  <a:t> is </a:t>
                </a:r>
                <a:r>
                  <a:rPr lang="en-US" sz="1600" dirty="0">
                    <a:solidFill>
                      <a:srgbClr val="FF0000"/>
                    </a:solidFill>
                  </a:rPr>
                  <a:t>negative (positive)</a:t>
                </a:r>
                <a:r>
                  <a:rPr lang="en-US" sz="1600" dirty="0"/>
                  <a:t>, set the corresponding entry in vector </a:t>
                </a:r>
                <a14:m>
                  <m:oMath xmlns:m="http://schemas.openxmlformats.org/officeDocument/2006/math">
                    <m:r>
                      <a:rPr lang="en-US" sz="1600" b="0" i="1" smtClean="0">
                        <a:latin typeface="Cambria Math" panose="02040503050406030204" pitchFamily="18" charset="0"/>
                      </a:rPr>
                      <m:t>𝑧</m:t>
                    </m:r>
                  </m:oMath>
                </a14:m>
                <a:r>
                  <a:rPr lang="en-US" sz="1600" dirty="0"/>
                  <a:t> to be its </a:t>
                </a:r>
                <a:r>
                  <a:rPr lang="en-US" sz="1600" dirty="0">
                    <a:solidFill>
                      <a:srgbClr val="FF0000"/>
                    </a:solidFill>
                  </a:rPr>
                  <a:t>lower (upper)</a:t>
                </a:r>
                <a:r>
                  <a:rPr lang="en-US" sz="1600" dirty="0"/>
                  <a:t> bound</a:t>
                </a:r>
              </a:p>
            </p:txBody>
          </p:sp>
        </mc:Choice>
        <mc:Fallback xmlns="">
          <p:sp>
            <p:nvSpPr>
              <p:cNvPr id="3" name="Content Placeholder 2">
                <a:extLst>
                  <a:ext uri="{FF2B5EF4-FFF2-40B4-BE49-F238E27FC236}">
                    <a16:creationId xmlns:a16="http://schemas.microsoft.com/office/drawing/2014/main" id="{FCF38A8A-6AE4-40CD-A0CB-1F7F1E52B4C2}"/>
                  </a:ext>
                </a:extLst>
              </p:cNvPr>
              <p:cNvSpPr>
                <a:spLocks noGrp="1" noRot="1" noChangeAspect="1" noMove="1" noResize="1" noEditPoints="1" noAdjustHandles="1" noChangeArrowheads="1" noChangeShapeType="1" noTextEdit="1"/>
              </p:cNvSpPr>
              <p:nvPr>
                <p:ph idx="1"/>
              </p:nvPr>
            </p:nvSpPr>
            <p:spPr>
              <a:xfrm>
                <a:off x="457200" y="1196752"/>
                <a:ext cx="8229600" cy="2664296"/>
              </a:xfrm>
              <a:blipFill>
                <a:blip r:embed="rId2"/>
                <a:stretch>
                  <a:fillRect l="-296"/>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2DD18730-B738-4BC3-8126-80170BCA0CC4}"/>
              </a:ext>
            </a:extLst>
          </p:cNvPr>
          <p:cNvSpPr>
            <a:spLocks noGrp="1"/>
          </p:cNvSpPr>
          <p:nvPr>
            <p:ph type="sldNum" sz="quarter" idx="12"/>
          </p:nvPr>
        </p:nvSpPr>
        <p:spPr/>
        <p:txBody>
          <a:bodyPr/>
          <a:lstStyle/>
          <a:p>
            <a:pPr>
              <a:defRPr/>
            </a:pPr>
            <a:fld id="{F57F456A-00AF-44E6-8D70-638C0D0130FF}" type="slidenum">
              <a:rPr lang="en-US" altLang="zh-CN" smtClean="0"/>
              <a:pPr>
                <a:defRPr/>
              </a:pPr>
              <a:t>49</a:t>
            </a:fld>
            <a:endParaRPr lang="en-US" altLang="zh-CN"/>
          </a:p>
        </p:txBody>
      </p:sp>
      <p:pic>
        <p:nvPicPr>
          <p:cNvPr id="6" name="Picture 5">
            <a:extLst>
              <a:ext uri="{FF2B5EF4-FFF2-40B4-BE49-F238E27FC236}">
                <a16:creationId xmlns:a16="http://schemas.microsoft.com/office/drawing/2014/main" id="{6EB0C98C-38EE-4F52-A242-9DF114635CA5}"/>
              </a:ext>
            </a:extLst>
          </p:cNvPr>
          <p:cNvPicPr>
            <a:picLocks noChangeAspect="1"/>
          </p:cNvPicPr>
          <p:nvPr/>
        </p:nvPicPr>
        <p:blipFill>
          <a:blip r:embed="rId3"/>
          <a:stretch>
            <a:fillRect/>
          </a:stretch>
        </p:blipFill>
        <p:spPr>
          <a:xfrm>
            <a:off x="2933609" y="3429000"/>
            <a:ext cx="3276781" cy="3276781"/>
          </a:xfrm>
          <a:prstGeom prst="rect">
            <a:avLst/>
          </a:prstGeom>
        </p:spPr>
      </p:pic>
    </p:spTree>
    <p:extLst>
      <p:ext uri="{BB962C8B-B14F-4D97-AF65-F5344CB8AC3E}">
        <p14:creationId xmlns:p14="http://schemas.microsoft.com/office/powerpoint/2010/main" val="1926486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C8611-7470-4D44-BA55-5C76F66C01E6}"/>
              </a:ext>
            </a:extLst>
          </p:cNvPr>
          <p:cNvSpPr>
            <a:spLocks noGrp="1"/>
          </p:cNvSpPr>
          <p:nvPr>
            <p:ph type="title"/>
          </p:nvPr>
        </p:nvSpPr>
        <p:spPr/>
        <p:txBody>
          <a:bodyPr/>
          <a:lstStyle/>
          <a:p>
            <a:r>
              <a:rPr lang="en-US" dirty="0"/>
              <a:t>Why Is This Brittleness of ML a Problem?</a:t>
            </a:r>
            <a:endParaRPr lang="en-SE" dirty="0"/>
          </a:p>
        </p:txBody>
      </p:sp>
      <p:sp>
        <p:nvSpPr>
          <p:cNvPr id="3" name="Content Placeholder 2">
            <a:extLst>
              <a:ext uri="{FF2B5EF4-FFF2-40B4-BE49-F238E27FC236}">
                <a16:creationId xmlns:a16="http://schemas.microsoft.com/office/drawing/2014/main" id="{9138702F-5478-4F5C-AFBE-183ABFC04EA9}"/>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A905B595-4531-4776-AD84-25D166FEEEEA}"/>
              </a:ext>
            </a:extLst>
          </p:cNvPr>
          <p:cNvSpPr>
            <a:spLocks noGrp="1"/>
          </p:cNvSpPr>
          <p:nvPr>
            <p:ph type="sldNum" sz="quarter" idx="12"/>
          </p:nvPr>
        </p:nvSpPr>
        <p:spPr/>
        <p:txBody>
          <a:bodyPr/>
          <a:lstStyle/>
          <a:p>
            <a:pPr>
              <a:defRPr/>
            </a:pPr>
            <a:fld id="{F57F456A-00AF-44E6-8D70-638C0D0130FF}" type="slidenum">
              <a:rPr lang="en-US" altLang="zh-CN" smtClean="0"/>
              <a:pPr>
                <a:defRPr/>
              </a:pPr>
              <a:t>5</a:t>
            </a:fld>
            <a:endParaRPr lang="en-US" altLang="zh-CN"/>
          </a:p>
        </p:txBody>
      </p:sp>
      <p:pic>
        <p:nvPicPr>
          <p:cNvPr id="8" name="Picture 7">
            <a:extLst>
              <a:ext uri="{FF2B5EF4-FFF2-40B4-BE49-F238E27FC236}">
                <a16:creationId xmlns:a16="http://schemas.microsoft.com/office/drawing/2014/main" id="{71D4C544-F65F-4D2B-B81D-42A0C6A172FD}"/>
              </a:ext>
            </a:extLst>
          </p:cNvPr>
          <p:cNvPicPr>
            <a:picLocks noChangeAspect="1"/>
          </p:cNvPicPr>
          <p:nvPr/>
        </p:nvPicPr>
        <p:blipFill>
          <a:blip r:embed="rId2"/>
          <a:stretch>
            <a:fillRect/>
          </a:stretch>
        </p:blipFill>
        <p:spPr>
          <a:xfrm>
            <a:off x="0" y="1243149"/>
            <a:ext cx="9144000" cy="4371702"/>
          </a:xfrm>
          <a:prstGeom prst="rect">
            <a:avLst/>
          </a:prstGeom>
        </p:spPr>
      </p:pic>
    </p:spTree>
    <p:extLst>
      <p:ext uri="{BB962C8B-B14F-4D97-AF65-F5344CB8AC3E}">
        <p14:creationId xmlns:p14="http://schemas.microsoft.com/office/powerpoint/2010/main" val="725089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4400-C9CE-484F-B21D-53FBBFCF1116}"/>
              </a:ext>
            </a:extLst>
          </p:cNvPr>
          <p:cNvSpPr>
            <a:spLocks noGrp="1"/>
          </p:cNvSpPr>
          <p:nvPr>
            <p:ph type="title"/>
          </p:nvPr>
        </p:nvSpPr>
        <p:spPr/>
        <p:txBody>
          <a:bodyPr/>
          <a:lstStyle/>
          <a:p>
            <a:r>
              <a:rPr lang="en-US" dirty="0"/>
              <a:t>Final ILP Formulation</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F1E4FBC-D3D5-403A-8270-AF219937891F}"/>
                  </a:ext>
                </a:extLst>
              </p:cNvPr>
              <p:cNvSpPr>
                <a:spLocks noGrp="1"/>
              </p:cNvSpPr>
              <p:nvPr>
                <p:ph idx="1"/>
              </p:nvPr>
            </p:nvSpPr>
            <p:spPr>
              <a:xfrm>
                <a:off x="457200" y="1295399"/>
                <a:ext cx="8229600" cy="5234635"/>
              </a:xfrm>
            </p:spPr>
            <p:txBody>
              <a:bodyPr>
                <a:normAutofit fontScale="70000" lnSpcReduction="20000"/>
              </a:bodyPr>
              <a:lstStyle/>
              <a:p>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𝑑</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r>
                                  <a:rPr lang="en-US" b="0" i="1" smtClean="0">
                                    <a:latin typeface="Cambria Math" panose="02040503050406030204" pitchFamily="18" charset="0"/>
                                  </a:rPr>
                                  <m:t>𝑑</m:t>
                                </m:r>
                                <m:r>
                                  <a:rPr lang="en-US" b="0" i="1" smtClean="0">
                                    <a:latin typeface="Cambria Math" panose="02040503050406030204" pitchFamily="18" charset="0"/>
                                  </a:rPr>
                                  <m:t>−1</m:t>
                                </m:r>
                              </m:sub>
                            </m:sSub>
                          </m:lim>
                        </m:limLow>
                      </m:fName>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𝑦</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𝑡𝑎𝑟𝑔</m:t>
                                        </m:r>
                                      </m:sub>
                                    </m:sSub>
                                  </m:sub>
                                </m:sSub>
                              </m:e>
                            </m:d>
                          </m:e>
                          <m:sup>
                            <m:r>
                              <a:rPr lang="en-US" b="0" i="1" smtClean="0">
                                <a:latin typeface="Cambria Math" panose="02040503050406030204" pitchFamily="18" charset="0"/>
                              </a:rPr>
                              <m:t>𝑇</m:t>
                            </m:r>
                          </m:sup>
                        </m:sSup>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r>
                              <a:rPr lang="en-US" i="1">
                                <a:latin typeface="Cambria Math" panose="02040503050406030204" pitchFamily="18" charset="0"/>
                              </a:rPr>
                              <m:t>+1</m:t>
                            </m:r>
                          </m:sub>
                        </m:sSub>
                      </m:e>
                    </m:func>
                  </m:oMath>
                </a14:m>
                <a:r>
                  <a:rPr lang="en-US" dirty="0"/>
                  <a:t> </a:t>
                </a:r>
                <a:r>
                  <a:rPr lang="en-US" dirty="0" err="1"/>
                  <a:t>s.t.</a:t>
                </a:r>
                <a:r>
                  <a:rPr lang="en-US" dirty="0"/>
                  <a:t> </a:t>
                </a:r>
              </a:p>
              <a:p>
                <a:r>
                  <a:rPr lang="en-US" dirty="0"/>
                  <a:t>(</a:t>
                </a:r>
                <a:r>
                  <a:rPr lang="en-US" dirty="0" err="1"/>
                  <a:t>Éncoding</a:t>
                </a:r>
                <a:r>
                  <a:rPr lang="en-US" dirty="0"/>
                  <a:t> </a:t>
                </a:r>
                <a:r>
                  <a:rPr lang="en-US" dirty="0" err="1"/>
                  <a:t>ReLU</a:t>
                </a:r>
                <a:r>
                  <a:rPr lang="en-US" dirty="0"/>
                  <a:t>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r>
                          <a:rPr lang="en-US" i="1">
                            <a:latin typeface="Cambria Math" panose="02040503050406030204" pitchFamily="18" charset="0"/>
                          </a:rPr>
                          <m:t>+1</m:t>
                        </m:r>
                      </m:sub>
                    </m:sSub>
                    <m:r>
                      <a:rPr lang="en-US" i="1">
                        <a:latin typeface="Cambria Math" panose="02040503050406030204" pitchFamily="18" charset="0"/>
                      </a:rPr>
                      <m:t>=</m:t>
                    </m:r>
                    <m:r>
                      <m:rPr>
                        <m:sty m:val="p"/>
                      </m:rPr>
                      <a:rPr lang="en-US" b="0" i="0" smtClean="0">
                        <a:latin typeface="Cambria Math" panose="02040503050406030204" pitchFamily="18" charset="0"/>
                      </a:rPr>
                      <m:t>ReLU</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𝑖</m:t>
                            </m:r>
                          </m:sub>
                        </m:sSub>
                      </m:e>
                    </m:d>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=1,…,</m:t>
                    </m:r>
                    <m:r>
                      <a:rPr lang="en-US" i="1">
                        <a:latin typeface="Cambria Math" panose="02040503050406030204" pitchFamily="18" charset="0"/>
                      </a:rPr>
                      <m:t>𝑑</m:t>
                    </m:r>
                    <m:r>
                      <a:rPr lang="en-US" i="1">
                        <a:latin typeface="Cambria Math" panose="02040503050406030204" pitchFamily="18" charset="0"/>
                      </a:rPr>
                      <m:t>−1</m:t>
                    </m:r>
                  </m:oMath>
                </a14:m>
                <a:r>
                  <a:rPr lang="en-US" dirty="0"/>
                  <a:t>)</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r>
                          <a:rPr lang="en-US" i="1">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𝑖</m:t>
                        </m:r>
                      </m:sub>
                    </m:sSub>
                    <m:r>
                      <a:rPr lang="en-US" b="0" i="1" smtClean="0">
                        <a:latin typeface="Cambria Math" panose="02040503050406030204" pitchFamily="18" charset="0"/>
                      </a:rPr>
                      <m:t>, </m:t>
                    </m:r>
                    <m:r>
                      <a:rPr lang="en-US" b="0" i="1" smtClean="0">
                        <a:latin typeface="Cambria Math" panose="02040503050406030204" pitchFamily="18" charset="0"/>
                      </a:rPr>
                      <m:t>𝑖</m:t>
                    </m:r>
                    <m:r>
                      <a:rPr lang="en-US" b="0" i="1" smtClean="0">
                        <a:latin typeface="Cambria Math" panose="02040503050406030204" pitchFamily="18" charset="0"/>
                      </a:rPr>
                      <m:t>=1,…,</m:t>
                    </m:r>
                    <m:r>
                      <a:rPr lang="en-US" b="0" i="1" smtClean="0">
                        <a:latin typeface="Cambria Math" panose="02040503050406030204" pitchFamily="18" charset="0"/>
                      </a:rPr>
                      <m:t>𝑑</m:t>
                    </m:r>
                    <m:r>
                      <a:rPr lang="en-US" b="0" i="1" smtClean="0">
                        <a:latin typeface="Cambria Math" panose="02040503050406030204" pitchFamily="18" charset="0"/>
                      </a:rPr>
                      <m:t>−1</m:t>
                    </m:r>
                  </m:oMath>
                </a14:m>
                <a:endParaRPr lang="en-US" b="0" i="1" dirty="0">
                  <a:latin typeface="Cambria Math" panose="02040503050406030204" pitchFamily="18" charset="0"/>
                </a:endParaRP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r>
                          <a:rPr lang="en-US" i="1">
                            <a:latin typeface="Cambria Math" panose="02040503050406030204" pitchFamily="18" charset="0"/>
                          </a:rPr>
                          <m:t>+1</m:t>
                        </m:r>
                      </m:sub>
                    </m:sSub>
                    <m:r>
                      <a:rPr lang="en-US" i="1">
                        <a:latin typeface="Cambria Math" panose="02040503050406030204" pitchFamily="18" charset="0"/>
                      </a:rPr>
                      <m:t>≥</m:t>
                    </m:r>
                    <m:r>
                      <a:rPr lang="en-US" b="0" i="1" smtClean="0">
                        <a:latin typeface="Cambria Math" panose="02040503050406030204" pitchFamily="18" charset="0"/>
                      </a:rPr>
                      <m:t>0, </m:t>
                    </m:r>
                    <m:r>
                      <a:rPr lang="en-US" i="1">
                        <a:latin typeface="Cambria Math" panose="02040503050406030204" pitchFamily="18" charset="0"/>
                      </a:rPr>
                      <m:t>𝑖</m:t>
                    </m:r>
                    <m:r>
                      <a:rPr lang="en-US" i="1">
                        <a:latin typeface="Cambria Math" panose="02040503050406030204" pitchFamily="18" charset="0"/>
                      </a:rPr>
                      <m:t>=1,…,</m:t>
                    </m:r>
                    <m:r>
                      <a:rPr lang="en-US" i="1">
                        <a:latin typeface="Cambria Math" panose="02040503050406030204" pitchFamily="18" charset="0"/>
                      </a:rPr>
                      <m:t>𝑑</m:t>
                    </m:r>
                    <m:r>
                      <a:rPr lang="en-US" i="1">
                        <a:latin typeface="Cambria Math" panose="02040503050406030204" pitchFamily="18" charset="0"/>
                      </a:rPr>
                      <m:t>−1</m:t>
                    </m:r>
                  </m:oMath>
                </a14:m>
                <a:endParaRPr lang="en-US" b="0"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=1,…,</m:t>
                    </m:r>
                    <m:r>
                      <a:rPr lang="en-US" i="1">
                        <a:latin typeface="Cambria Math" panose="02040503050406030204" pitchFamily="18" charset="0"/>
                      </a:rPr>
                      <m:t>𝑑</m:t>
                    </m:r>
                    <m:r>
                      <a:rPr lang="en-US" i="1">
                        <a:latin typeface="Cambria Math" panose="02040503050406030204" pitchFamily="18" charset="0"/>
                      </a:rPr>
                      <m:t>−1</m:t>
                    </m:r>
                  </m:oMath>
                </a14:m>
                <a:endParaRPr lang="en-US"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r>
                          <a:rPr lang="en-US" i="1">
                            <a:latin typeface="Cambria Math" panose="02040503050406030204" pitchFamily="18" charset="0"/>
                          </a:rPr>
                          <m:t>+1</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=1,…,</m:t>
                    </m:r>
                    <m:r>
                      <a:rPr lang="en-US" i="1">
                        <a:latin typeface="Cambria Math" panose="02040503050406030204" pitchFamily="18" charset="0"/>
                      </a:rPr>
                      <m:t>𝑑</m:t>
                    </m:r>
                    <m:r>
                      <a:rPr lang="en-US" i="1">
                        <a:latin typeface="Cambria Math" panose="02040503050406030204" pitchFamily="18" charset="0"/>
                      </a:rPr>
                      <m:t>−1</m:t>
                    </m:r>
                  </m:oMath>
                </a14:m>
                <a:endParaRPr lang="en-SE" dirty="0"/>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𝑖</m:t>
                        </m:r>
                      </m:sub>
                    </m:sSub>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0,1</m:t>
                            </m:r>
                          </m:e>
                        </m:d>
                      </m:e>
                      <m:sup>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𝑖</m:t>
                                </m:r>
                              </m:sub>
                            </m:sSub>
                          </m:e>
                        </m:d>
                      </m:sup>
                    </m:sSup>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=1,…,</m:t>
                    </m:r>
                    <m:r>
                      <a:rPr lang="en-US" i="1">
                        <a:latin typeface="Cambria Math" panose="02040503050406030204" pitchFamily="18" charset="0"/>
                      </a:rPr>
                      <m:t>𝑑</m:t>
                    </m:r>
                    <m:r>
                      <a:rPr lang="en-US" i="1">
                        <a:latin typeface="Cambria Math" panose="02040503050406030204" pitchFamily="18" charset="0"/>
                      </a:rPr>
                      <m:t>−1</m:t>
                    </m:r>
                  </m:oMath>
                </a14:m>
                <a:endParaRPr lang="en-US" dirty="0"/>
              </a:p>
              <a:p>
                <a:r>
                  <a:rPr lang="en-US" dirty="0"/>
                  <a:t>(Encoding </a:t>
                </a:r>
                <a14:m>
                  <m:oMath xmlns:m="http://schemas.openxmlformats.org/officeDocument/2006/math">
                    <m:sSub>
                      <m:sSubPr>
                        <m:ctrlPr>
                          <a:rPr lang="en-US" b="0" i="1" smtClean="0">
                            <a:latin typeface="Cambria Math" panose="02040503050406030204" pitchFamily="18" charset="0"/>
                          </a:rPr>
                        </m:ctrlPr>
                      </m:sSubPr>
                      <m:e>
                        <m:d>
                          <m:dPr>
                            <m:begChr m:val="‖"/>
                            <m:endChr m:val="‖"/>
                            <m:ctrlPr>
                              <a:rPr lang="en-US"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𝑥</m:t>
                            </m:r>
                          </m:e>
                        </m:d>
                      </m:e>
                      <m:sub>
                        <m:r>
                          <a:rPr lang="en-US" b="0" i="1" smtClean="0">
                            <a:latin typeface="Cambria Math" panose="02040503050406030204" pitchFamily="18" charset="0"/>
                          </a:rPr>
                          <m:t>∞</m:t>
                        </m:r>
                      </m:sub>
                    </m:sSub>
                    <m:r>
                      <a:rPr lang="en-US" b="0" i="1" smtClean="0">
                        <a:latin typeface="Cambria Math" panose="02040503050406030204" pitchFamily="18" charset="0"/>
                      </a:rPr>
                      <m:t>≤</m:t>
                    </m:r>
                    <m:r>
                      <a:rPr lang="en-US" b="0" i="1" smtClean="0">
                        <a:latin typeface="Cambria Math" panose="02040503050406030204" pitchFamily="18" charset="0"/>
                      </a:rPr>
                      <m:t>𝜖</m:t>
                    </m:r>
                  </m:oMath>
                </a14:m>
                <a:r>
                  <a:rPr lang="en-US" dirty="0"/>
                  <a:t>)</a:t>
                </a:r>
                <a:endParaRPr lang="en-SE"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𝜖</m:t>
                    </m:r>
                  </m:oMath>
                </a14:m>
                <a:endParaRPr lang="en-US" i="1" dirty="0">
                  <a:latin typeface="Cambria Math" panose="02040503050406030204" pitchFamily="18" charset="0"/>
                </a:endParaRP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i="1">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𝜖</m:t>
                    </m:r>
                  </m:oMath>
                </a14:m>
                <a:endParaRPr lang="en-US" i="1" dirty="0">
                  <a:latin typeface="Cambria Math" panose="02040503050406030204" pitchFamily="18" charset="0"/>
                </a:endParaRPr>
              </a:p>
              <a:p>
                <a:r>
                  <a:rPr lang="en-US" dirty="0"/>
                  <a:t>(Last linear layer)</a:t>
                </a:r>
                <a:endParaRPr lang="en-US" i="1" dirty="0">
                  <a:latin typeface="Cambria Math" panose="02040503050406030204" pitchFamily="18" charset="0"/>
                </a:endParaRP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𝑑</m:t>
                        </m:r>
                      </m:sub>
                    </m:sSub>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𝑑</m:t>
                        </m:r>
                      </m:sub>
                    </m:sSub>
                  </m:oMath>
                </a14:m>
                <a:endParaRPr lang="en-US" dirty="0"/>
              </a:p>
              <a:p>
                <a:r>
                  <a:rPr lang="en-US" dirty="0"/>
                  <a:t>Can be solved with solvers like CPEX or </a:t>
                </a:r>
                <a:r>
                  <a:rPr lang="en-US" dirty="0" err="1"/>
                  <a:t>cvxpy+Gurobi</a:t>
                </a:r>
                <a:r>
                  <a:rPr lang="en-US" dirty="0"/>
                  <a:t> </a:t>
                </a:r>
              </a:p>
            </p:txBody>
          </p:sp>
        </mc:Choice>
        <mc:Fallback xmlns="">
          <p:sp>
            <p:nvSpPr>
              <p:cNvPr id="3" name="Content Placeholder 2">
                <a:extLst>
                  <a:ext uri="{FF2B5EF4-FFF2-40B4-BE49-F238E27FC236}">
                    <a16:creationId xmlns:a16="http://schemas.microsoft.com/office/drawing/2014/main" id="{DF1E4FBC-D3D5-403A-8270-AF219937891F}"/>
                  </a:ext>
                </a:extLst>
              </p:cNvPr>
              <p:cNvSpPr>
                <a:spLocks noGrp="1" noRot="1" noChangeAspect="1" noMove="1" noResize="1" noEditPoints="1" noAdjustHandles="1" noChangeArrowheads="1" noChangeShapeType="1" noTextEdit="1"/>
              </p:cNvSpPr>
              <p:nvPr>
                <p:ph idx="1"/>
              </p:nvPr>
            </p:nvSpPr>
            <p:spPr>
              <a:xfrm>
                <a:off x="457200" y="1295399"/>
                <a:ext cx="8229600" cy="5234635"/>
              </a:xfrm>
              <a:blipFill>
                <a:blip r:embed="rId3"/>
                <a:stretch>
                  <a:fillRect l="-815" t="-34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6C166A97-B2D9-459F-93C5-84C23F700EE6}"/>
              </a:ext>
            </a:extLst>
          </p:cNvPr>
          <p:cNvSpPr>
            <a:spLocks noGrp="1"/>
          </p:cNvSpPr>
          <p:nvPr>
            <p:ph type="sldNum" sz="quarter" idx="12"/>
          </p:nvPr>
        </p:nvSpPr>
        <p:spPr/>
        <p:txBody>
          <a:bodyPr/>
          <a:lstStyle/>
          <a:p>
            <a:pPr>
              <a:defRPr/>
            </a:pPr>
            <a:fld id="{F57F456A-00AF-44E6-8D70-638C0D0130FF}" type="slidenum">
              <a:rPr lang="en-US" altLang="zh-CN" smtClean="0"/>
              <a:pPr>
                <a:defRPr/>
              </a:pPr>
              <a:t>50</a:t>
            </a:fld>
            <a:endParaRPr lang="en-US" altLang="zh-CN"/>
          </a:p>
        </p:txBody>
      </p:sp>
    </p:spTree>
    <p:extLst>
      <p:ext uri="{BB962C8B-B14F-4D97-AF65-F5344CB8AC3E}">
        <p14:creationId xmlns:p14="http://schemas.microsoft.com/office/powerpoint/2010/main" val="32149672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96D0C-4896-40B1-9986-ECA4A4E47C5E}"/>
              </a:ext>
            </a:extLst>
          </p:cNvPr>
          <p:cNvSpPr>
            <a:spLocks noGrp="1"/>
          </p:cNvSpPr>
          <p:nvPr>
            <p:ph type="title"/>
          </p:nvPr>
        </p:nvSpPr>
        <p:spPr/>
        <p:txBody>
          <a:bodyPr/>
          <a:lstStyle/>
          <a:p>
            <a:r>
              <a:rPr lang="en-US" dirty="0"/>
              <a:t>Certifying Robustness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8EEFB7-5733-4822-831F-E09FFB5A22E3}"/>
                  </a:ext>
                </a:extLst>
              </p:cNvPr>
              <p:cNvSpPr>
                <a:spLocks noGrp="1"/>
              </p:cNvSpPr>
              <p:nvPr>
                <p:ph idx="1"/>
              </p:nvPr>
            </p:nvSpPr>
            <p:spPr>
              <a:xfrm>
                <a:off x="457200" y="1196752"/>
                <a:ext cx="8229600" cy="3384376"/>
              </a:xfrm>
            </p:spPr>
            <p:txBody>
              <a:bodyPr>
                <a:normAutofit fontScale="55000" lnSpcReduction="20000"/>
              </a:bodyPr>
              <a:lstStyle/>
              <a:p>
                <a:r>
                  <a:rPr lang="en-US" sz="3200" b="0" i="0" u="none" strike="noStrike" baseline="0" dirty="0">
                    <a:solidFill>
                      <a:srgbClr val="000000"/>
                    </a:solidFill>
                    <a:latin typeface="HelveticaNeue-Light"/>
                  </a:rPr>
                  <a:t>Consider </a:t>
                </a:r>
                <a:r>
                  <a:rPr lang="en-US" dirty="0">
                    <a:solidFill>
                      <a:srgbClr val="000000"/>
                    </a:solidFill>
                    <a:latin typeface="HelveticaNeue-Light"/>
                  </a:rPr>
                  <a:t>the optimization </a:t>
                </a:r>
                <a:r>
                  <a:rPr lang="en-US" sz="3200" b="0" i="0" u="none" strike="noStrike" baseline="0" dirty="0">
                    <a:solidFill>
                      <a:srgbClr val="000000"/>
                    </a:solidFill>
                    <a:latin typeface="HelveticaNeue-Light"/>
                  </a:rPr>
                  <a:t>objective </a:t>
                </a:r>
                <a14:m>
                  <m:oMath xmlns:m="http://schemas.openxmlformats.org/officeDocument/2006/math">
                    <m:sSup>
                      <m:sSupPr>
                        <m:ctrlPr>
                          <a:rPr lang="en-US" sz="3200" b="0" i="1" smtClean="0">
                            <a:latin typeface="Cambria Math" panose="02040503050406030204" pitchFamily="18" charset="0"/>
                          </a:rPr>
                        </m:ctrlPr>
                      </m:sSupPr>
                      <m:e>
                        <m:d>
                          <m:dPr>
                            <m:ctrlPr>
                              <a:rPr lang="en-US" sz="3200" b="0" i="1" smtClean="0">
                                <a:latin typeface="Cambria Math" panose="02040503050406030204" pitchFamily="18" charset="0"/>
                              </a:rPr>
                            </m:ctrlPr>
                          </m:dPr>
                          <m:e>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𝑒</m:t>
                                </m:r>
                              </m:e>
                              <m:sub>
                                <m:r>
                                  <a:rPr lang="en-US" sz="3200" b="0" i="1" smtClean="0">
                                    <a:latin typeface="Cambria Math" panose="02040503050406030204" pitchFamily="18" charset="0"/>
                                  </a:rPr>
                                  <m:t>𝑦</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𝑒</m:t>
                                </m:r>
                              </m:e>
                              <m:sub>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𝑡𝑎𝑟𝑔</m:t>
                                    </m:r>
                                  </m:sub>
                                </m:sSub>
                              </m:sub>
                            </m:sSub>
                          </m:e>
                        </m:d>
                      </m:e>
                      <m:sup>
                        <m:r>
                          <a:rPr lang="en-US" sz="3200" b="0" i="1" smtClean="0">
                            <a:latin typeface="Cambria Math" panose="02040503050406030204" pitchFamily="18" charset="0"/>
                          </a:rPr>
                          <m:t>𝑇</m:t>
                        </m:r>
                      </m:sup>
                    </m:sSup>
                    <m:sSub>
                      <m:sSubPr>
                        <m:ctrlPr>
                          <a:rPr lang="en-US" sz="3200" i="1">
                            <a:latin typeface="Cambria Math" panose="02040503050406030204" pitchFamily="18" charset="0"/>
                          </a:rPr>
                        </m:ctrlPr>
                      </m:sSubPr>
                      <m:e>
                        <m:r>
                          <a:rPr lang="en-US" sz="3200" i="1">
                            <a:latin typeface="Cambria Math" panose="02040503050406030204" pitchFamily="18" charset="0"/>
                          </a:rPr>
                          <m:t>𝑧</m:t>
                        </m:r>
                      </m:e>
                      <m:sub>
                        <m:r>
                          <a:rPr lang="en-US" sz="3200" i="1">
                            <a:latin typeface="Cambria Math" panose="02040503050406030204" pitchFamily="18" charset="0"/>
                          </a:rPr>
                          <m:t>𝑑</m:t>
                        </m:r>
                        <m:r>
                          <a:rPr lang="en-US" sz="3200" i="1">
                            <a:latin typeface="Cambria Math" panose="02040503050406030204" pitchFamily="18" charset="0"/>
                          </a:rPr>
                          <m:t>+1</m:t>
                        </m:r>
                      </m:sub>
                    </m:sSub>
                  </m:oMath>
                </a14:m>
                <a:r>
                  <a:rPr lang="en-US" sz="3200" b="0" i="0" u="none" strike="noStrike" baseline="0" dirty="0">
                    <a:solidFill>
                      <a:srgbClr val="000000"/>
                    </a:solidFill>
                    <a:latin typeface="HelveticaNeue-Light"/>
                  </a:rPr>
                  <a:t>. If we solve it for some </a:t>
                </a:r>
                <a14:m>
                  <m:oMath xmlns:m="http://schemas.openxmlformats.org/officeDocument/2006/math">
                    <m:sSub>
                      <m:sSubPr>
                        <m:ctrlPr>
                          <a:rPr lang="en-US" sz="3200" b="0" i="1" u="none" strike="noStrike" baseline="0" smtClean="0">
                            <a:solidFill>
                              <a:srgbClr val="000000"/>
                            </a:solidFill>
                            <a:latin typeface="Cambria Math" panose="02040503050406030204" pitchFamily="18" charset="0"/>
                          </a:rPr>
                        </m:ctrlPr>
                      </m:sSubPr>
                      <m:e>
                        <m:r>
                          <a:rPr lang="en-US" sz="3200" b="0" i="1" u="none" strike="noStrike" baseline="0" smtClean="0">
                            <a:solidFill>
                              <a:srgbClr val="000000"/>
                            </a:solidFill>
                            <a:latin typeface="Cambria Math" panose="02040503050406030204" pitchFamily="18" charset="0"/>
                          </a:rPr>
                          <m:t>𝑦</m:t>
                        </m:r>
                      </m:e>
                      <m:sub>
                        <m:r>
                          <a:rPr lang="en-US" sz="3200" b="0" i="1" u="none" strike="noStrike" baseline="0" smtClean="0">
                            <a:solidFill>
                              <a:srgbClr val="000000"/>
                            </a:solidFill>
                            <a:latin typeface="Cambria Math" panose="02040503050406030204" pitchFamily="18" charset="0"/>
                          </a:rPr>
                          <m:t>𝑡𝑎𝑟𝑔</m:t>
                        </m:r>
                      </m:sub>
                    </m:sSub>
                  </m:oMath>
                </a14:m>
                <a:r>
                  <a:rPr lang="en-US" sz="3200" b="0" i="0" u="none" strike="noStrike" baseline="0" dirty="0">
                    <a:solidFill>
                      <a:srgbClr val="000000"/>
                    </a:solidFill>
                    <a:latin typeface="CambriaMath"/>
                  </a:rPr>
                  <a:t> </a:t>
                </a:r>
                <a:r>
                  <a:rPr lang="en-US" sz="3200" b="0" i="0" u="none" strike="noStrike" baseline="0" dirty="0">
                    <a:solidFill>
                      <a:srgbClr val="000000"/>
                    </a:solidFill>
                    <a:latin typeface="HelveticaNeue-Light"/>
                  </a:rPr>
                  <a:t>and the objective is </a:t>
                </a:r>
                <a:r>
                  <a:rPr lang="en-US" sz="3200" b="0" u="none" strike="noStrike" baseline="0" dirty="0">
                    <a:solidFill>
                      <a:srgbClr val="000000"/>
                    </a:solidFill>
                    <a:latin typeface="HelveticaNeue-LightItalic"/>
                  </a:rPr>
                  <a:t>positive</a:t>
                </a:r>
                <a:r>
                  <a:rPr lang="en-US" sz="3200" b="0" i="1" u="none" strike="noStrike" baseline="0" dirty="0">
                    <a:solidFill>
                      <a:srgbClr val="000000"/>
                    </a:solidFill>
                    <a:latin typeface="HelveticaNeue-LightItalic"/>
                  </a:rPr>
                  <a:t>, </a:t>
                </a:r>
                <a:r>
                  <a:rPr lang="en-US" sz="3200" b="0" i="0" u="none" strike="noStrike" baseline="0" dirty="0">
                    <a:solidFill>
                      <a:srgbClr val="000000"/>
                    </a:solidFill>
                    <a:latin typeface="HelveticaNeue-Light"/>
                  </a:rPr>
                  <a:t>then this gives a robustness </a:t>
                </a:r>
                <a:r>
                  <a:rPr lang="en-US" sz="3200" b="0" u="none" strike="noStrike" baseline="0" dirty="0">
                    <a:solidFill>
                      <a:srgbClr val="000000"/>
                    </a:solidFill>
                    <a:latin typeface="HelveticaNeue-LightItalic"/>
                  </a:rPr>
                  <a:t>certificate: Given a data input </a:t>
                </a:r>
                <a14:m>
                  <m:oMath xmlns:m="http://schemas.openxmlformats.org/officeDocument/2006/math">
                    <m:r>
                      <a:rPr lang="en-US" sz="3200" b="0" i="1" u="none" strike="noStrike" baseline="0" smtClean="0">
                        <a:solidFill>
                          <a:srgbClr val="000000"/>
                        </a:solidFill>
                        <a:latin typeface="Cambria Math" panose="02040503050406030204" pitchFamily="18" charset="0"/>
                      </a:rPr>
                      <m:t>𝑥</m:t>
                    </m:r>
                  </m:oMath>
                </a14:m>
                <a:r>
                  <a:rPr lang="en-US" sz="3200" b="0" u="none" strike="noStrike" baseline="0" dirty="0">
                    <a:solidFill>
                      <a:srgbClr val="000000"/>
                    </a:solidFill>
                    <a:latin typeface="HelveticaNeue-LightItalic"/>
                  </a:rPr>
                  <a:t> and a NN model, under the specified threat model (e.g., </a:t>
                </a:r>
                <a14:m>
                  <m:oMath xmlns:m="http://schemas.openxmlformats.org/officeDocument/2006/math">
                    <m:sSub>
                      <m:sSubPr>
                        <m:ctrlPr>
                          <a:rPr lang="en-US" sz="3200" b="0" i="1" u="none" strike="noStrike" baseline="0" smtClean="0">
                            <a:solidFill>
                              <a:srgbClr val="000000"/>
                            </a:solidFill>
                            <a:latin typeface="Cambria Math" panose="02040503050406030204" pitchFamily="18" charset="0"/>
                          </a:rPr>
                        </m:ctrlPr>
                      </m:sSubPr>
                      <m:e>
                        <m:r>
                          <a:rPr lang="en-US" sz="3200" b="0" i="1" u="none" strike="noStrike" baseline="0" smtClean="0">
                            <a:solidFill>
                              <a:srgbClr val="000000"/>
                            </a:solidFill>
                            <a:latin typeface="Cambria Math" panose="02040503050406030204" pitchFamily="18" charset="0"/>
                          </a:rPr>
                          <m:t>𝑙</m:t>
                        </m:r>
                      </m:e>
                      <m:sub>
                        <m:r>
                          <a:rPr lang="en-US" sz="3200" b="0" i="1" u="none" strike="noStrike" baseline="0" smtClean="0">
                            <a:solidFill>
                              <a:srgbClr val="000000"/>
                            </a:solidFill>
                            <a:latin typeface="Cambria Math" panose="02040503050406030204" pitchFamily="18" charset="0"/>
                          </a:rPr>
                          <m:t>∞</m:t>
                        </m:r>
                      </m:sub>
                    </m:sSub>
                  </m:oMath>
                </a14:m>
                <a:r>
                  <a:rPr lang="en-US" sz="3200" b="0" u="none" strike="noStrike" baseline="0" dirty="0">
                    <a:solidFill>
                      <a:srgbClr val="000000"/>
                    </a:solidFill>
                    <a:latin typeface="HelveticaNeue-LightItalic"/>
                  </a:rPr>
                  <a:t>-norm ball </a:t>
                </a:r>
                <a14:m>
                  <m:oMath xmlns:m="http://schemas.openxmlformats.org/officeDocument/2006/math">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𝑥</m:t>
                            </m:r>
                          </m:e>
                        </m:d>
                      </m:e>
                      <m:sub>
                        <m:r>
                          <a:rPr lang="en-US" i="1">
                            <a:latin typeface="Cambria Math" panose="02040503050406030204" pitchFamily="18" charset="0"/>
                          </a:rPr>
                          <m:t>∞</m:t>
                        </m:r>
                      </m:sub>
                    </m:sSub>
                    <m:r>
                      <a:rPr lang="en-US" i="1">
                        <a:latin typeface="Cambria Math" panose="02040503050406030204" pitchFamily="18" charset="0"/>
                      </a:rPr>
                      <m:t>≤</m:t>
                    </m:r>
                    <m:r>
                      <a:rPr lang="en-US" i="1">
                        <a:latin typeface="Cambria Math" panose="02040503050406030204" pitchFamily="18" charset="0"/>
                      </a:rPr>
                      <m:t>𝜖</m:t>
                    </m:r>
                  </m:oMath>
                </a14:m>
                <a:r>
                  <a:rPr lang="en-US" sz="3200" b="0" u="none" strike="noStrike" baseline="0" dirty="0">
                    <a:solidFill>
                      <a:srgbClr val="000000"/>
                    </a:solidFill>
                    <a:latin typeface="HelveticaNeue-LightItalic"/>
                  </a:rPr>
                  <a:t>), the top-1 prediction of the perturbed input will not be altered</a:t>
                </a:r>
                <a:r>
                  <a:rPr lang="en-US" sz="3200" b="0" u="none" strike="noStrike" dirty="0">
                    <a:solidFill>
                      <a:srgbClr val="000000"/>
                    </a:solidFill>
                    <a:latin typeface="HelveticaNeue-LightItalic"/>
                  </a:rPr>
                  <a:t> to </a:t>
                </a:r>
                <a14:m>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𝑦</m:t>
                        </m:r>
                      </m:e>
                      <m:sub>
                        <m:r>
                          <a:rPr lang="en-US" i="1">
                            <a:solidFill>
                              <a:srgbClr val="000000"/>
                            </a:solidFill>
                            <a:latin typeface="Cambria Math" panose="02040503050406030204" pitchFamily="18" charset="0"/>
                          </a:rPr>
                          <m:t>𝑡𝑎𝑟𝑔</m:t>
                        </m:r>
                      </m:sub>
                    </m:sSub>
                  </m:oMath>
                </a14:m>
                <a:r>
                  <a:rPr lang="en-US" sz="3200" b="0" u="none" strike="noStrike" baseline="0" dirty="0">
                    <a:solidFill>
                      <a:srgbClr val="000000"/>
                    </a:solidFill>
                    <a:latin typeface="HelveticaNeue-LightItalic"/>
                  </a:rPr>
                  <a:t>, i.e.,</a:t>
                </a:r>
                <a:r>
                  <a:rPr lang="en-US" sz="3200" b="0" i="1" u="none" strike="noStrike" baseline="0" dirty="0">
                    <a:solidFill>
                      <a:srgbClr val="000000"/>
                    </a:solidFill>
                    <a:latin typeface="HelveticaNeue-LightItalic"/>
                  </a:rPr>
                  <a:t> </a:t>
                </a:r>
                <a:r>
                  <a:rPr lang="en-US" sz="3200" b="0" i="0" u="none" strike="noStrike" baseline="0" dirty="0">
                    <a:solidFill>
                      <a:srgbClr val="000000"/>
                    </a:solidFill>
                    <a:latin typeface="HelveticaNeue-Light"/>
                  </a:rPr>
                  <a:t>there exists </a:t>
                </a:r>
                <a:r>
                  <a:rPr lang="en-US" sz="3200" b="0" u="none" strike="noStrike" baseline="0" dirty="0">
                    <a:solidFill>
                      <a:srgbClr val="000000"/>
                    </a:solidFill>
                    <a:latin typeface="HelveticaNeue-LightItalic"/>
                  </a:rPr>
                  <a:t>no</a:t>
                </a:r>
                <a:r>
                  <a:rPr lang="en-US" sz="3200" b="0" i="1" u="none" strike="noStrike" baseline="0" dirty="0">
                    <a:solidFill>
                      <a:srgbClr val="000000"/>
                    </a:solidFill>
                    <a:latin typeface="HelveticaNeue-LightItalic"/>
                  </a:rPr>
                  <a:t> </a:t>
                </a:r>
                <a:r>
                  <a:rPr lang="en-US" sz="3200" b="0" i="0" u="none" strike="noStrike" baseline="0" dirty="0">
                    <a:solidFill>
                      <a:srgbClr val="000000"/>
                    </a:solidFill>
                    <a:latin typeface="HelveticaNeue-Light"/>
                  </a:rPr>
                  <a:t>adversarial example for target class </a:t>
                </a:r>
                <a14:m>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𝑦</m:t>
                        </m:r>
                      </m:e>
                      <m:sub>
                        <m:r>
                          <a:rPr lang="en-US" i="1">
                            <a:solidFill>
                              <a:srgbClr val="000000"/>
                            </a:solidFill>
                            <a:latin typeface="Cambria Math" panose="02040503050406030204" pitchFamily="18" charset="0"/>
                          </a:rPr>
                          <m:t>𝑡𝑎𝑟𝑔</m:t>
                        </m:r>
                      </m:sub>
                    </m:sSub>
                  </m:oMath>
                </a14:m>
                <a:r>
                  <a:rPr lang="en-US" dirty="0">
                    <a:solidFill>
                      <a:srgbClr val="000000"/>
                    </a:solidFill>
                    <a:latin typeface="CambriaMath"/>
                  </a:rPr>
                  <a:t> </a:t>
                </a:r>
                <a:endParaRPr lang="en-US" sz="3200" b="0" i="0" u="none" strike="noStrike" baseline="0" dirty="0">
                  <a:solidFill>
                    <a:srgbClr val="000000"/>
                  </a:solidFill>
                  <a:latin typeface="HelveticaNeue-Light"/>
                </a:endParaRPr>
              </a:p>
              <a:p>
                <a:pPr lvl="1"/>
                <a:r>
                  <a:rPr lang="en-US" dirty="0"/>
                  <a:t>Example: binary classification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𝑐𝑎𝑡</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𝑡𝑎𝑟𝑔𝑒𝑡</m:t>
                        </m:r>
                      </m:sub>
                    </m:sSub>
                    <m:r>
                      <a:rPr lang="en-US" b="0" i="1" smtClean="0">
                        <a:latin typeface="Cambria Math" panose="02040503050406030204" pitchFamily="18" charset="0"/>
                      </a:rPr>
                      <m:t>=</m:t>
                    </m:r>
                    <m:r>
                      <a:rPr lang="en-US" b="0" i="1" smtClean="0">
                        <a:latin typeface="Cambria Math" panose="02040503050406030204" pitchFamily="18" charset="0"/>
                      </a:rPr>
                      <m:t>𝑑𝑜𝑔</m:t>
                    </m:r>
                  </m:oMath>
                </a14:m>
                <a:r>
                  <a:rPr lang="en-US" dirty="0"/>
                  <a:t>. If </a:t>
                </a:r>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1:</m:t>
                                </m:r>
                                <m:r>
                                  <a:rPr lang="en-US" i="1">
                                    <a:latin typeface="Cambria Math" panose="02040503050406030204" pitchFamily="18" charset="0"/>
                                  </a:rPr>
                                  <m:t>𝑑</m:t>
                                </m:r>
                              </m:sub>
                            </m:sSub>
                          </m:lim>
                        </m:limLow>
                      </m:fName>
                      <m:e>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r>
                                          <a:rPr lang="en-US" i="1">
                                            <a:latin typeface="Cambria Math" panose="02040503050406030204" pitchFamily="18" charset="0"/>
                                          </a:rPr>
                                          <m:t>+1</m:t>
                                        </m:r>
                                      </m:sub>
                                    </m:sSub>
                                  </m:e>
                                </m:d>
                              </m:e>
                              <m:sub>
                                <m:r>
                                  <a:rPr lang="en-US" i="1">
                                    <a:latin typeface="Cambria Math" panose="02040503050406030204" pitchFamily="18" charset="0"/>
                                  </a:rPr>
                                  <m:t>𝑦</m:t>
                                </m:r>
                              </m:sub>
                            </m:sSub>
                            <m:r>
                              <a:rPr lang="en-US" i="1">
                                <a:latin typeface="Cambria Math" panose="02040503050406030204" pitchFamily="18" charset="0"/>
                              </a:rPr>
                              <m:t>−</m:t>
                            </m:r>
                            <m:sSub>
                              <m:sSubPr>
                                <m:ctrlPr>
                                  <a:rPr lang="en-US" i="1">
                                    <a:latin typeface="Cambria Math" panose="02040503050406030204" pitchFamily="18" charset="0"/>
                                  </a:rPr>
                                </m:ctrlPr>
                              </m:sSub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r>
                                          <a:rPr lang="en-US" i="1">
                                            <a:latin typeface="Cambria Math" panose="02040503050406030204" pitchFamily="18" charset="0"/>
                                          </a:rPr>
                                          <m:t>+1</m:t>
                                        </m:r>
                                      </m:sub>
                                    </m:sSub>
                                  </m:e>
                                </m:d>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𝑡𝑎𝑟𝑔</m:t>
                                    </m:r>
                                  </m:sub>
                                </m:sSub>
                              </m:sub>
                            </m:sSub>
                          </m:e>
                        </m:d>
                        <m:r>
                          <a:rPr lang="en-US" b="0" i="1" smtClean="0">
                            <a:latin typeface="Cambria Math" panose="02040503050406030204" pitchFamily="18" charset="0"/>
                          </a:rPr>
                          <m:t>&gt;0</m:t>
                        </m:r>
                      </m:e>
                    </m:func>
                  </m:oMath>
                </a14:m>
                <a:r>
                  <a:rPr lang="en-US" dirty="0"/>
                  <a:t>, then it is not possible to misclassify a perturbed cat image as a dog</a:t>
                </a:r>
              </a:p>
              <a:p>
                <a:r>
                  <a:rPr lang="en-US" sz="3200" b="0" i="0" u="none" strike="noStrike" baseline="0" dirty="0">
                    <a:solidFill>
                      <a:srgbClr val="000000"/>
                    </a:solidFill>
                    <a:latin typeface="HelveticaNeue-Light"/>
                  </a:rPr>
                  <a:t>If the objective is positive for all </a:t>
                </a:r>
                <a14:m>
                  <m:oMath xmlns:m="http://schemas.openxmlformats.org/officeDocument/2006/math">
                    <m:sSub>
                      <m:sSubPr>
                        <m:ctrlPr>
                          <a:rPr lang="en-US" sz="3200" b="0" i="1" u="none" strike="noStrike" baseline="0" smtClean="0">
                            <a:solidFill>
                              <a:srgbClr val="000000"/>
                            </a:solidFill>
                            <a:latin typeface="Cambria Math" panose="02040503050406030204" pitchFamily="18" charset="0"/>
                          </a:rPr>
                        </m:ctrlPr>
                      </m:sSubPr>
                      <m:e>
                        <m:r>
                          <a:rPr lang="en-US" sz="3200" b="0" i="1" u="none" strike="noStrike" baseline="0" smtClean="0">
                            <a:solidFill>
                              <a:srgbClr val="000000"/>
                            </a:solidFill>
                            <a:latin typeface="Cambria Math" panose="02040503050406030204" pitchFamily="18" charset="0"/>
                          </a:rPr>
                          <m:t>𝑦</m:t>
                        </m:r>
                      </m:e>
                      <m:sub>
                        <m:r>
                          <a:rPr lang="en-US" sz="3200" b="0" i="1" u="none" strike="noStrike" baseline="0" smtClean="0">
                            <a:solidFill>
                              <a:srgbClr val="000000"/>
                            </a:solidFill>
                            <a:latin typeface="Cambria Math" panose="02040503050406030204" pitchFamily="18" charset="0"/>
                          </a:rPr>
                          <m:t>𝑡𝑎𝑟𝑔</m:t>
                        </m:r>
                      </m:sub>
                    </m:sSub>
                  </m:oMath>
                </a14:m>
                <a:r>
                  <a:rPr lang="en-US" sz="3200" b="0" i="0" u="none" strike="noStrike" baseline="0" dirty="0">
                    <a:solidFill>
                      <a:srgbClr val="000000"/>
                    </a:solidFill>
                    <a:latin typeface="HelveticaNeue-Light"/>
                  </a:rPr>
                  <a:t>, this is a </a:t>
                </a:r>
                <a:r>
                  <a:rPr lang="en-US" sz="3200" b="0" u="none" strike="noStrike" baseline="0" dirty="0">
                    <a:solidFill>
                      <a:srgbClr val="000000"/>
                    </a:solidFill>
                    <a:latin typeface="HelveticaNeue-LightItalic"/>
                  </a:rPr>
                  <a:t>verified proof</a:t>
                </a:r>
                <a:r>
                  <a:rPr lang="en-US" sz="3200" b="0" i="1" u="none" strike="noStrike" baseline="0" dirty="0">
                    <a:solidFill>
                      <a:srgbClr val="000000"/>
                    </a:solidFill>
                    <a:latin typeface="HelveticaNeue-LightItalic"/>
                  </a:rPr>
                  <a:t> </a:t>
                </a:r>
                <a:r>
                  <a:rPr lang="en-US" sz="3200" b="0" i="0" u="none" strike="noStrike" baseline="0" dirty="0">
                    <a:solidFill>
                      <a:srgbClr val="000000"/>
                    </a:solidFill>
                    <a:latin typeface="HelveticaNeue-Light"/>
                  </a:rPr>
                  <a:t>that there exists no adversarial example at all</a:t>
                </a:r>
              </a:p>
            </p:txBody>
          </p:sp>
        </mc:Choice>
        <mc:Fallback xmlns="">
          <p:sp>
            <p:nvSpPr>
              <p:cNvPr id="3" name="Content Placeholder 2">
                <a:extLst>
                  <a:ext uri="{FF2B5EF4-FFF2-40B4-BE49-F238E27FC236}">
                    <a16:creationId xmlns:a16="http://schemas.microsoft.com/office/drawing/2014/main" id="{098EEFB7-5733-4822-831F-E09FFB5A22E3}"/>
                  </a:ext>
                </a:extLst>
              </p:cNvPr>
              <p:cNvSpPr>
                <a:spLocks noGrp="1" noRot="1" noChangeAspect="1" noMove="1" noResize="1" noEditPoints="1" noAdjustHandles="1" noChangeArrowheads="1" noChangeShapeType="1" noTextEdit="1"/>
              </p:cNvSpPr>
              <p:nvPr>
                <p:ph idx="1"/>
              </p:nvPr>
            </p:nvSpPr>
            <p:spPr>
              <a:xfrm>
                <a:off x="457200" y="1196752"/>
                <a:ext cx="8229600" cy="3384376"/>
              </a:xfrm>
              <a:blipFill>
                <a:blip r:embed="rId2"/>
                <a:stretch>
                  <a:fillRect l="-444" r="-1333" b="-738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39FCCEAB-0E36-43C6-BDF7-09F9B5A4C75C}"/>
              </a:ext>
            </a:extLst>
          </p:cNvPr>
          <p:cNvSpPr>
            <a:spLocks noGrp="1"/>
          </p:cNvSpPr>
          <p:nvPr>
            <p:ph type="sldNum" sz="quarter" idx="12"/>
          </p:nvPr>
        </p:nvSpPr>
        <p:spPr/>
        <p:txBody>
          <a:bodyPr/>
          <a:lstStyle/>
          <a:p>
            <a:pPr>
              <a:defRPr/>
            </a:pPr>
            <a:fld id="{F57F456A-00AF-44E6-8D70-638C0D0130FF}" type="slidenum">
              <a:rPr lang="en-US" altLang="zh-CN" smtClean="0"/>
              <a:pPr>
                <a:defRPr/>
              </a:pPr>
              <a:t>51</a:t>
            </a:fld>
            <a:endParaRPr lang="en-US" altLang="zh-CN"/>
          </a:p>
        </p:txBody>
      </p:sp>
      <p:pic>
        <p:nvPicPr>
          <p:cNvPr id="6" name="Picture 5">
            <a:extLst>
              <a:ext uri="{FF2B5EF4-FFF2-40B4-BE49-F238E27FC236}">
                <a16:creationId xmlns:a16="http://schemas.microsoft.com/office/drawing/2014/main" id="{C65A2149-FA68-4B75-95F6-BCCAFF843C77}"/>
              </a:ext>
            </a:extLst>
          </p:cNvPr>
          <p:cNvPicPr>
            <a:picLocks noChangeAspect="1"/>
          </p:cNvPicPr>
          <p:nvPr/>
        </p:nvPicPr>
        <p:blipFill>
          <a:blip r:embed="rId3"/>
          <a:stretch>
            <a:fillRect/>
          </a:stretch>
        </p:blipFill>
        <p:spPr>
          <a:xfrm>
            <a:off x="706912" y="4366675"/>
            <a:ext cx="7730176" cy="2409406"/>
          </a:xfrm>
          <a:prstGeom prst="rect">
            <a:avLst/>
          </a:prstGeom>
        </p:spPr>
      </p:pic>
    </p:spTree>
    <p:extLst>
      <p:ext uri="{BB962C8B-B14F-4D97-AF65-F5344CB8AC3E}">
        <p14:creationId xmlns:p14="http://schemas.microsoft.com/office/powerpoint/2010/main" val="2155316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7EA-51FD-42E7-871D-1551DB885447}"/>
              </a:ext>
            </a:extLst>
          </p:cNvPr>
          <p:cNvSpPr>
            <a:spLocks noGrp="1"/>
          </p:cNvSpPr>
          <p:nvPr>
            <p:ph type="title"/>
          </p:nvPr>
        </p:nvSpPr>
        <p:spPr/>
        <p:txBody>
          <a:bodyPr/>
          <a:lstStyle/>
          <a:p>
            <a:r>
              <a:rPr lang="en-US" dirty="0"/>
              <a:t>Certified Robustness Illustration</a:t>
            </a:r>
            <a:endParaRPr lang="en-SE" dirty="0"/>
          </a:p>
        </p:txBody>
      </p:sp>
      <p:sp>
        <p:nvSpPr>
          <p:cNvPr id="3" name="Content Placeholder 2">
            <a:extLst>
              <a:ext uri="{FF2B5EF4-FFF2-40B4-BE49-F238E27FC236}">
                <a16:creationId xmlns:a16="http://schemas.microsoft.com/office/drawing/2014/main" id="{5987FE06-7317-4C1C-A594-7DFDA12002C8}"/>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9D796509-FFBC-4821-9F04-3685E0269665}"/>
              </a:ext>
            </a:extLst>
          </p:cNvPr>
          <p:cNvSpPr>
            <a:spLocks noGrp="1"/>
          </p:cNvSpPr>
          <p:nvPr>
            <p:ph type="sldNum" sz="quarter" idx="12"/>
          </p:nvPr>
        </p:nvSpPr>
        <p:spPr/>
        <p:txBody>
          <a:bodyPr/>
          <a:lstStyle/>
          <a:p>
            <a:pPr>
              <a:defRPr/>
            </a:pPr>
            <a:fld id="{F57F456A-00AF-44E6-8D70-638C0D0130FF}" type="slidenum">
              <a:rPr lang="en-US" altLang="zh-CN" smtClean="0"/>
              <a:pPr>
                <a:defRPr/>
              </a:pPr>
              <a:t>52</a:t>
            </a:fld>
            <a:endParaRPr lang="en-US" altLang="zh-CN"/>
          </a:p>
        </p:txBody>
      </p:sp>
      <p:pic>
        <p:nvPicPr>
          <p:cNvPr id="6" name="Picture 5">
            <a:extLst>
              <a:ext uri="{FF2B5EF4-FFF2-40B4-BE49-F238E27FC236}">
                <a16:creationId xmlns:a16="http://schemas.microsoft.com/office/drawing/2014/main" id="{EA598FE7-051C-4230-BF4C-EEAB0493028C}"/>
              </a:ext>
            </a:extLst>
          </p:cNvPr>
          <p:cNvPicPr>
            <a:picLocks noChangeAspect="1"/>
          </p:cNvPicPr>
          <p:nvPr/>
        </p:nvPicPr>
        <p:blipFill>
          <a:blip r:embed="rId2"/>
          <a:stretch>
            <a:fillRect/>
          </a:stretch>
        </p:blipFill>
        <p:spPr>
          <a:xfrm>
            <a:off x="0" y="1484820"/>
            <a:ext cx="9144000" cy="4726560"/>
          </a:xfrm>
          <a:prstGeom prst="rect">
            <a:avLst/>
          </a:prstGeom>
        </p:spPr>
      </p:pic>
      <p:sp>
        <p:nvSpPr>
          <p:cNvPr id="7" name="TextBox 6">
            <a:extLst>
              <a:ext uri="{FF2B5EF4-FFF2-40B4-BE49-F238E27FC236}">
                <a16:creationId xmlns:a16="http://schemas.microsoft.com/office/drawing/2014/main" id="{8A7232A5-53A9-4A9E-8163-D4F2E330849F}"/>
              </a:ext>
            </a:extLst>
          </p:cNvPr>
          <p:cNvSpPr txBox="1"/>
          <p:nvPr/>
        </p:nvSpPr>
        <p:spPr>
          <a:xfrm>
            <a:off x="1277634" y="6583362"/>
            <a:ext cx="6588732" cy="253916"/>
          </a:xfrm>
          <a:prstGeom prst="rect">
            <a:avLst/>
          </a:prstGeom>
          <a:noFill/>
        </p:spPr>
        <p:txBody>
          <a:bodyPr wrap="square">
            <a:spAutoFit/>
          </a:bodyPr>
          <a:lstStyle/>
          <a:p>
            <a:pPr algn="l"/>
            <a:r>
              <a:rPr lang="en-US" sz="1050" b="0" i="0" dirty="0">
                <a:effectLst/>
                <a:latin typeface="Roboto"/>
              </a:rPr>
              <a:t>ECCV 2020 Tutorial on Adversarial Robustness of Deep Learning Models by Pin-Yu Chen (IBM Research)</a:t>
            </a:r>
          </a:p>
        </p:txBody>
      </p:sp>
    </p:spTree>
    <p:extLst>
      <p:ext uri="{BB962C8B-B14F-4D97-AF65-F5344CB8AC3E}">
        <p14:creationId xmlns:p14="http://schemas.microsoft.com/office/powerpoint/2010/main" val="9127743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F9D12-E300-43FF-BB73-3EC010A94235}"/>
              </a:ext>
            </a:extLst>
          </p:cNvPr>
          <p:cNvSpPr>
            <a:spLocks noGrp="1"/>
          </p:cNvSpPr>
          <p:nvPr>
            <p:ph type="title"/>
          </p:nvPr>
        </p:nvSpPr>
        <p:spPr/>
        <p:txBody>
          <a:bodyPr/>
          <a:lstStyle/>
          <a:p>
            <a:r>
              <a:rPr lang="en-US" dirty="0"/>
              <a:t>Certified Robustness Illustration</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50612DB-AA42-4FA1-A3CE-AC48F33606D3}"/>
                  </a:ext>
                </a:extLst>
              </p:cNvPr>
              <p:cNvSpPr>
                <a:spLocks noGrp="1"/>
              </p:cNvSpPr>
              <p:nvPr>
                <p:ph idx="1"/>
              </p:nvPr>
            </p:nvSpPr>
            <p:spPr>
              <a:xfrm>
                <a:off x="457200" y="1052736"/>
                <a:ext cx="8229600" cy="971480"/>
              </a:xfrm>
            </p:spPr>
            <p:txBody>
              <a:bodyPr/>
              <a:lstStyle/>
              <a:p>
                <a:r>
                  <a:rPr lang="en-US" sz="2400" dirty="0"/>
                  <a:t>We can use an iterative process (e.g. binary search) to find the maximum </a:t>
                </a:r>
                <a14:m>
                  <m:oMath xmlns:m="http://schemas.openxmlformats.org/officeDocument/2006/math">
                    <m:r>
                      <a:rPr lang="en-US" sz="2400" b="0" i="1" smtClean="0">
                        <a:latin typeface="Cambria Math" panose="02040503050406030204" pitchFamily="18" charset="0"/>
                      </a:rPr>
                      <m:t>𝜖</m:t>
                    </m:r>
                  </m:oMath>
                </a14:m>
                <a:r>
                  <a:rPr lang="en-US" sz="2400" dirty="0"/>
                  <a:t> for the robustness certificate </a:t>
                </a:r>
                <a:endParaRPr lang="en-SE" sz="2400" dirty="0"/>
              </a:p>
            </p:txBody>
          </p:sp>
        </mc:Choice>
        <mc:Fallback xmlns="">
          <p:sp>
            <p:nvSpPr>
              <p:cNvPr id="3" name="Content Placeholder 2">
                <a:extLst>
                  <a:ext uri="{FF2B5EF4-FFF2-40B4-BE49-F238E27FC236}">
                    <a16:creationId xmlns:a16="http://schemas.microsoft.com/office/drawing/2014/main" id="{150612DB-AA42-4FA1-A3CE-AC48F33606D3}"/>
                  </a:ext>
                </a:extLst>
              </p:cNvPr>
              <p:cNvSpPr>
                <a:spLocks noGrp="1" noRot="1" noChangeAspect="1" noMove="1" noResize="1" noEditPoints="1" noAdjustHandles="1" noChangeArrowheads="1" noChangeShapeType="1" noTextEdit="1"/>
              </p:cNvSpPr>
              <p:nvPr>
                <p:ph idx="1"/>
              </p:nvPr>
            </p:nvSpPr>
            <p:spPr>
              <a:xfrm>
                <a:off x="457200" y="1052736"/>
                <a:ext cx="8229600" cy="971480"/>
              </a:xfrm>
              <a:blipFill>
                <a:blip r:embed="rId2"/>
                <a:stretch>
                  <a:fillRect l="-963" t="-440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5073D6A2-355E-4978-AB3A-E083327BCC5D}"/>
              </a:ext>
            </a:extLst>
          </p:cNvPr>
          <p:cNvSpPr>
            <a:spLocks noGrp="1"/>
          </p:cNvSpPr>
          <p:nvPr>
            <p:ph type="sldNum" sz="quarter" idx="12"/>
          </p:nvPr>
        </p:nvSpPr>
        <p:spPr/>
        <p:txBody>
          <a:bodyPr/>
          <a:lstStyle/>
          <a:p>
            <a:pPr>
              <a:defRPr/>
            </a:pPr>
            <a:fld id="{F57F456A-00AF-44E6-8D70-638C0D0130FF}" type="slidenum">
              <a:rPr lang="en-US" altLang="zh-CN" smtClean="0"/>
              <a:pPr>
                <a:defRPr/>
              </a:pPr>
              <a:t>53</a:t>
            </a:fld>
            <a:endParaRPr lang="en-US" altLang="zh-CN"/>
          </a:p>
        </p:txBody>
      </p:sp>
      <p:pic>
        <p:nvPicPr>
          <p:cNvPr id="6" name="Picture 5">
            <a:extLst>
              <a:ext uri="{FF2B5EF4-FFF2-40B4-BE49-F238E27FC236}">
                <a16:creationId xmlns:a16="http://schemas.microsoft.com/office/drawing/2014/main" id="{7FEFAC09-83AB-4363-BDF1-36F3281B21E5}"/>
              </a:ext>
            </a:extLst>
          </p:cNvPr>
          <p:cNvPicPr>
            <a:picLocks noChangeAspect="1"/>
          </p:cNvPicPr>
          <p:nvPr/>
        </p:nvPicPr>
        <p:blipFill>
          <a:blip r:embed="rId3"/>
          <a:stretch>
            <a:fillRect/>
          </a:stretch>
        </p:blipFill>
        <p:spPr>
          <a:xfrm>
            <a:off x="13155" y="2024216"/>
            <a:ext cx="9144000" cy="4505819"/>
          </a:xfrm>
          <a:prstGeom prst="rect">
            <a:avLst/>
          </a:prstGeom>
        </p:spPr>
      </p:pic>
      <p:sp>
        <p:nvSpPr>
          <p:cNvPr id="7" name="TextBox 6">
            <a:extLst>
              <a:ext uri="{FF2B5EF4-FFF2-40B4-BE49-F238E27FC236}">
                <a16:creationId xmlns:a16="http://schemas.microsoft.com/office/drawing/2014/main" id="{A1441DC0-AB91-4272-B453-5EBAD112BA77}"/>
              </a:ext>
            </a:extLst>
          </p:cNvPr>
          <p:cNvSpPr txBox="1"/>
          <p:nvPr/>
        </p:nvSpPr>
        <p:spPr>
          <a:xfrm>
            <a:off x="1277634" y="6583362"/>
            <a:ext cx="6588732" cy="253916"/>
          </a:xfrm>
          <a:prstGeom prst="rect">
            <a:avLst/>
          </a:prstGeom>
          <a:noFill/>
        </p:spPr>
        <p:txBody>
          <a:bodyPr wrap="square">
            <a:spAutoFit/>
          </a:bodyPr>
          <a:lstStyle/>
          <a:p>
            <a:pPr algn="l"/>
            <a:r>
              <a:rPr lang="en-US" sz="1050" b="0" i="0" dirty="0">
                <a:effectLst/>
                <a:latin typeface="Roboto"/>
              </a:rPr>
              <a:t>ECCV 2020 Tutorial on Adversarial Robustness of Deep Learning Models by Pin-Yu Chen (IBM Research)</a:t>
            </a:r>
          </a:p>
        </p:txBody>
      </p:sp>
    </p:spTree>
    <p:extLst>
      <p:ext uri="{BB962C8B-B14F-4D97-AF65-F5344CB8AC3E}">
        <p14:creationId xmlns:p14="http://schemas.microsoft.com/office/powerpoint/2010/main" val="2154353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E044-95F3-46A5-9DBA-2EDDE8B42C8A}"/>
              </a:ext>
            </a:extLst>
          </p:cNvPr>
          <p:cNvSpPr>
            <a:spLocks noGrp="1"/>
          </p:cNvSpPr>
          <p:nvPr>
            <p:ph type="title"/>
          </p:nvPr>
        </p:nvSpPr>
        <p:spPr/>
        <p:txBody>
          <a:bodyPr/>
          <a:lstStyle/>
          <a:p>
            <a:r>
              <a:rPr lang="en-US" dirty="0"/>
              <a:t>Approach #3</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6D4E8E8-0ADC-4CC2-A700-823362CA4728}"/>
                  </a:ext>
                </a:extLst>
              </p:cNvPr>
              <p:cNvSpPr>
                <a:spLocks noGrp="1"/>
              </p:cNvSpPr>
              <p:nvPr>
                <p:ph idx="1"/>
              </p:nvPr>
            </p:nvSpPr>
            <p:spPr>
              <a:xfrm>
                <a:off x="457200" y="1295400"/>
                <a:ext cx="8003232" cy="2574032"/>
              </a:xfrm>
            </p:spPr>
            <p:txBody>
              <a:bodyPr>
                <a:normAutofit fontScale="85000" lnSpcReduction="20000"/>
              </a:bodyPr>
              <a:lstStyle/>
              <a:p>
                <a:r>
                  <a:rPr lang="en-US" sz="2800" dirty="0"/>
                  <a:t>To solve </a:t>
                </a:r>
                <a14:m>
                  <m:oMath xmlns:m="http://schemas.openxmlformats.org/officeDocument/2006/math">
                    <m:func>
                      <m:funcPr>
                        <m:ctrlPr>
                          <a:rPr lang="en-US" sz="2800" i="1">
                            <a:latin typeface="Cambria Math" panose="02040503050406030204" pitchFamily="18" charset="0"/>
                          </a:rPr>
                        </m:ctrlPr>
                      </m:funcPr>
                      <m:fName>
                        <m:limLow>
                          <m:limLowPr>
                            <m:ctrlPr>
                              <a:rPr lang="en-US" sz="2800" i="1">
                                <a:latin typeface="Cambria Math" panose="02040503050406030204" pitchFamily="18" charset="0"/>
                              </a:rPr>
                            </m:ctrlPr>
                          </m:limLowPr>
                          <m:e>
                            <m:r>
                              <m:rPr>
                                <m:sty m:val="p"/>
                              </m:rPr>
                              <a:rPr lang="en-US" sz="2800">
                                <a:latin typeface="Cambria Math" panose="02040503050406030204" pitchFamily="18" charset="0"/>
                              </a:rPr>
                              <m:t>max</m:t>
                            </m:r>
                          </m:e>
                          <m:lim>
                            <m:r>
                              <a:rPr lang="en-US" sz="2800" i="1">
                                <a:latin typeface="Cambria Math" panose="02040503050406030204" pitchFamily="18" charset="0"/>
                              </a:rPr>
                              <m:t>𝛿</m:t>
                            </m:r>
                            <m:r>
                              <a:rPr lang="en-US" sz="2800" i="1">
                                <a:latin typeface="Cambria Math" panose="02040503050406030204" pitchFamily="18" charset="0"/>
                              </a:rPr>
                              <m:t>∈</m:t>
                            </m:r>
                            <m:r>
                              <m:rPr>
                                <m:sty m:val="p"/>
                              </m:rPr>
                              <a:rPr lang="en-US" sz="2800">
                                <a:latin typeface="Cambria Math" panose="02040503050406030204" pitchFamily="18" charset="0"/>
                              </a:rPr>
                              <m:t>Δ</m:t>
                            </m:r>
                          </m:lim>
                        </m:limLow>
                      </m:fName>
                      <m:e>
                        <m:r>
                          <m:rPr>
                            <m:sty m:val="p"/>
                          </m:rPr>
                          <a:rPr lang="en-US" sz="2800">
                            <a:latin typeface="Cambria Math" panose="02040503050406030204" pitchFamily="18" charset="0"/>
                          </a:rPr>
                          <m:t>Loss</m:t>
                        </m:r>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𝛿</m:t>
                        </m:r>
                        <m:r>
                          <a:rPr lang="en-US" sz="2800" i="1">
                            <a:latin typeface="Cambria Math" panose="02040503050406030204" pitchFamily="18" charset="0"/>
                          </a:rPr>
                          <m:t>,</m:t>
                        </m:r>
                        <m:r>
                          <a:rPr lang="en-US" sz="2800" i="1">
                            <a:latin typeface="Cambria Math" panose="02040503050406030204" pitchFamily="18" charset="0"/>
                          </a:rPr>
                          <m:t>𝑦</m:t>
                        </m:r>
                        <m:r>
                          <a:rPr lang="en-US" sz="2800" i="1">
                            <a:latin typeface="Cambria Math" panose="02040503050406030204" pitchFamily="18" charset="0"/>
                          </a:rPr>
                          <m:t>;</m:t>
                        </m:r>
                        <m:r>
                          <a:rPr lang="en-US" sz="2800" i="1">
                            <a:latin typeface="Cambria Math" panose="02040503050406030204" pitchFamily="18" charset="0"/>
                          </a:rPr>
                          <m:t>𝜃</m:t>
                        </m:r>
                        <m:r>
                          <a:rPr lang="en-US" sz="2800" i="1">
                            <a:latin typeface="Cambria Math" panose="02040503050406030204" pitchFamily="18" charset="0"/>
                          </a:rPr>
                          <m:t>)</m:t>
                        </m:r>
                      </m:e>
                    </m:func>
                  </m:oMath>
                </a14:m>
                <a:r>
                  <a:rPr lang="en-US" sz="2800" dirty="0">
                    <a:solidFill>
                      <a:srgbClr val="996633"/>
                    </a:solidFill>
                  </a:rPr>
                  <a:t>:</a:t>
                </a:r>
              </a:p>
              <a:p>
                <a:r>
                  <a:rPr lang="en-US" sz="2800" dirty="0">
                    <a:solidFill>
                      <a:schemeClr val="bg1">
                        <a:lumMod val="85000"/>
                      </a:schemeClr>
                    </a:solidFill>
                  </a:rPr>
                  <a:t>1. Constructing adversarial examples via local search (</a:t>
                </a:r>
              </a:p>
              <a:p>
                <a:pPr lvl="1"/>
                <a:r>
                  <a:rPr lang="en-US" sz="2400" dirty="0">
                    <a:solidFill>
                      <a:schemeClr val="bg1">
                        <a:lumMod val="85000"/>
                      </a:schemeClr>
                    </a:solidFill>
                  </a:rPr>
                  <a:t>Lower bound on objective</a:t>
                </a:r>
              </a:p>
              <a:p>
                <a:r>
                  <a:rPr lang="en-US" sz="2800" dirty="0">
                    <a:solidFill>
                      <a:schemeClr val="bg1">
                        <a:lumMod val="85000"/>
                      </a:schemeClr>
                    </a:solidFill>
                  </a:rPr>
                  <a:t>2. Formal verification via combinatorial optimization</a:t>
                </a:r>
              </a:p>
              <a:p>
                <a:pPr lvl="1"/>
                <a:r>
                  <a:rPr lang="en-US" sz="2400" dirty="0">
                    <a:solidFill>
                      <a:schemeClr val="bg1">
                        <a:lumMod val="85000"/>
                      </a:schemeClr>
                    </a:solidFill>
                  </a:rPr>
                  <a:t>Exactly solve objective</a:t>
                </a:r>
              </a:p>
              <a:p>
                <a:r>
                  <a:rPr lang="en-US" sz="2800" dirty="0">
                    <a:solidFill>
                      <a:srgbClr val="008000"/>
                    </a:solidFill>
                  </a:rPr>
                  <a:t>3. Formal verification via convex relaxation </a:t>
                </a:r>
              </a:p>
              <a:p>
                <a:pPr lvl="1"/>
                <a:r>
                  <a:rPr lang="en-US" sz="2400" dirty="0">
                    <a:solidFill>
                      <a:srgbClr val="008000"/>
                    </a:solidFill>
                  </a:rPr>
                  <a:t>Upper bound on objective</a:t>
                </a:r>
                <a:endParaRPr lang="en-SE" sz="2400" dirty="0">
                  <a:solidFill>
                    <a:srgbClr val="008000"/>
                  </a:solidFill>
                </a:endParaRPr>
              </a:p>
            </p:txBody>
          </p:sp>
        </mc:Choice>
        <mc:Fallback xmlns="">
          <p:sp>
            <p:nvSpPr>
              <p:cNvPr id="3" name="Content Placeholder 2">
                <a:extLst>
                  <a:ext uri="{FF2B5EF4-FFF2-40B4-BE49-F238E27FC236}">
                    <a16:creationId xmlns:a16="http://schemas.microsoft.com/office/drawing/2014/main" id="{06D4E8E8-0ADC-4CC2-A700-823362CA4728}"/>
                  </a:ext>
                </a:extLst>
              </p:cNvPr>
              <p:cNvSpPr>
                <a:spLocks noGrp="1" noRot="1" noChangeAspect="1" noMove="1" noResize="1" noEditPoints="1" noAdjustHandles="1" noChangeArrowheads="1" noChangeShapeType="1" noTextEdit="1"/>
              </p:cNvSpPr>
              <p:nvPr>
                <p:ph idx="1"/>
              </p:nvPr>
            </p:nvSpPr>
            <p:spPr>
              <a:xfrm>
                <a:off x="457200" y="1295400"/>
                <a:ext cx="8003232" cy="2574032"/>
              </a:xfrm>
              <a:blipFill>
                <a:blip r:embed="rId2"/>
                <a:stretch>
                  <a:fillRect l="-990" t="-4739" r="-76" b="-711"/>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7E5CB527-D76D-4CDE-BD14-0E9E71E1754D}"/>
              </a:ext>
            </a:extLst>
          </p:cNvPr>
          <p:cNvSpPr>
            <a:spLocks noGrp="1"/>
          </p:cNvSpPr>
          <p:nvPr>
            <p:ph type="sldNum" sz="quarter" idx="12"/>
          </p:nvPr>
        </p:nvSpPr>
        <p:spPr/>
        <p:txBody>
          <a:bodyPr/>
          <a:lstStyle/>
          <a:p>
            <a:pPr>
              <a:defRPr/>
            </a:pPr>
            <a:fld id="{F57F456A-00AF-44E6-8D70-638C0D0130FF}" type="slidenum">
              <a:rPr lang="en-US" altLang="zh-CN" smtClean="0"/>
              <a:pPr>
                <a:defRPr/>
              </a:pPr>
              <a:t>54</a:t>
            </a:fld>
            <a:endParaRPr lang="en-US" altLang="zh-CN"/>
          </a:p>
        </p:txBody>
      </p:sp>
      <p:pic>
        <p:nvPicPr>
          <p:cNvPr id="6" name="Picture 5">
            <a:extLst>
              <a:ext uri="{FF2B5EF4-FFF2-40B4-BE49-F238E27FC236}">
                <a16:creationId xmlns:a16="http://schemas.microsoft.com/office/drawing/2014/main" id="{CCC24271-AB2B-4FB9-BBEC-3A199921B45D}"/>
              </a:ext>
            </a:extLst>
          </p:cNvPr>
          <p:cNvPicPr>
            <a:picLocks noChangeAspect="1"/>
          </p:cNvPicPr>
          <p:nvPr/>
        </p:nvPicPr>
        <p:blipFill>
          <a:blip r:embed="rId3"/>
          <a:stretch>
            <a:fillRect/>
          </a:stretch>
        </p:blipFill>
        <p:spPr>
          <a:xfrm>
            <a:off x="1682316" y="3818282"/>
            <a:ext cx="4536504" cy="2923369"/>
          </a:xfrm>
          <a:prstGeom prst="rect">
            <a:avLst/>
          </a:prstGeom>
        </p:spPr>
      </p:pic>
    </p:spTree>
    <p:extLst>
      <p:ext uri="{BB962C8B-B14F-4D97-AF65-F5344CB8AC3E}">
        <p14:creationId xmlns:p14="http://schemas.microsoft.com/office/powerpoint/2010/main" val="3870267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64FF3-1C29-49F7-A8A6-CA0CE0443DC6}"/>
              </a:ext>
            </a:extLst>
          </p:cNvPr>
          <p:cNvSpPr>
            <a:spLocks noGrp="1"/>
          </p:cNvSpPr>
          <p:nvPr>
            <p:ph type="title"/>
          </p:nvPr>
        </p:nvSpPr>
        <p:spPr/>
        <p:txBody>
          <a:bodyPr/>
          <a:lstStyle/>
          <a:p>
            <a:r>
              <a:rPr lang="en-US" sz="4400" dirty="0"/>
              <a:t>Convex Relaxation</a:t>
            </a:r>
            <a:endParaRPr lang="en-SE" sz="44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56D0E18-8F5B-4FA1-970A-98000AF9F306}"/>
                  </a:ext>
                </a:extLst>
              </p:cNvPr>
              <p:cNvSpPr>
                <a:spLocks noGrp="1"/>
              </p:cNvSpPr>
              <p:nvPr>
                <p:ph idx="1"/>
              </p:nvPr>
            </p:nvSpPr>
            <p:spPr>
              <a:xfrm>
                <a:off x="457200" y="1150879"/>
                <a:ext cx="8229600" cy="2215549"/>
              </a:xfrm>
            </p:spPr>
            <p:txBody>
              <a:bodyPr>
                <a:normAutofit fontScale="70000" lnSpcReduction="20000"/>
              </a:bodyPr>
              <a:lstStyle/>
              <a:p>
                <a:r>
                  <a:rPr lang="en-US" dirty="0"/>
                  <a:t>For a </a:t>
                </a:r>
                <a:r>
                  <a:rPr lang="en-US" dirty="0" err="1"/>
                  <a:t>ReLU</a:t>
                </a:r>
                <a:r>
                  <a:rPr lang="en-US" dirty="0"/>
                  <a:t>-based NN, solving the ILP with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0,1</m:t>
                            </m:r>
                          </m:e>
                        </m:d>
                      </m:e>
                      <m:sup>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e>
                        </m:d>
                      </m:sup>
                    </m:sSup>
                  </m:oMath>
                </a14:m>
                <a:r>
                  <a:rPr lang="en-US" dirty="0"/>
                  <a:t> (the </a:t>
                </a:r>
                <a:r>
                  <a:rPr lang="en-US" dirty="0" err="1"/>
                  <a:t>ReLU</a:t>
                </a:r>
                <a:r>
                  <a:rPr lang="en-US" dirty="0"/>
                  <a:t> can be either off or on) is too computationally expensive</a:t>
                </a:r>
              </a:p>
              <a:p>
                <a:r>
                  <a:rPr lang="en-US" dirty="0"/>
                  <a:t>Convex relaxation: replace the </a:t>
                </a:r>
                <a:r>
                  <a:rPr lang="en-US" dirty="0" err="1"/>
                  <a:t>ReLU</a:t>
                </a:r>
                <a:r>
                  <a:rPr lang="en-US" dirty="0"/>
                  <a:t> constraints with their convex hull </a:t>
                </a:r>
                <a14:m>
                  <m:oMath xmlns:m="http://schemas.openxmlformats.org/officeDocument/2006/math">
                    <m:r>
                      <a:rPr lang="en-US" b="0" i="1" smtClean="0">
                        <a:latin typeface="Cambria Math" panose="02040503050406030204" pitchFamily="18" charset="0"/>
                      </a:rPr>
                      <m:t>0≤</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r>
                      <a:rPr lang="en-US" b="0" i="1" smtClean="0">
                        <a:latin typeface="Cambria Math" panose="02040503050406030204" pitchFamily="18" charset="0"/>
                      </a:rPr>
                      <m:t>≤1</m:t>
                    </m:r>
                  </m:oMath>
                </a14:m>
                <a:r>
                  <a:rPr lang="en-US" dirty="0"/>
                  <a:t> (the </a:t>
                </a:r>
                <a:r>
                  <a:rPr lang="en-US" dirty="0" err="1"/>
                  <a:t>ReLU</a:t>
                </a:r>
                <a:r>
                  <a:rPr lang="en-US" dirty="0"/>
                  <a:t> can be partially off and partially on). Then optimization problem becomes a Linear Program (instead of ILP)</a:t>
                </a:r>
                <a:endParaRPr lang="en-SE" dirty="0"/>
              </a:p>
            </p:txBody>
          </p:sp>
        </mc:Choice>
        <mc:Fallback xmlns="">
          <p:sp>
            <p:nvSpPr>
              <p:cNvPr id="3" name="Content Placeholder 2">
                <a:extLst>
                  <a:ext uri="{FF2B5EF4-FFF2-40B4-BE49-F238E27FC236}">
                    <a16:creationId xmlns:a16="http://schemas.microsoft.com/office/drawing/2014/main" id="{B56D0E18-8F5B-4FA1-970A-98000AF9F306}"/>
                  </a:ext>
                </a:extLst>
              </p:cNvPr>
              <p:cNvSpPr>
                <a:spLocks noGrp="1" noRot="1" noChangeAspect="1" noMove="1" noResize="1" noEditPoints="1" noAdjustHandles="1" noChangeArrowheads="1" noChangeShapeType="1" noTextEdit="1"/>
              </p:cNvSpPr>
              <p:nvPr>
                <p:ph idx="1"/>
              </p:nvPr>
            </p:nvSpPr>
            <p:spPr>
              <a:xfrm>
                <a:off x="457200" y="1150879"/>
                <a:ext cx="8229600" cy="2215549"/>
              </a:xfrm>
              <a:blipFill>
                <a:blip r:embed="rId2"/>
                <a:stretch>
                  <a:fillRect l="-815" t="-413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AC05E0AE-52C2-4987-BB27-B5EA3C9A38C3}"/>
              </a:ext>
            </a:extLst>
          </p:cNvPr>
          <p:cNvSpPr>
            <a:spLocks noGrp="1"/>
          </p:cNvSpPr>
          <p:nvPr>
            <p:ph type="sldNum" sz="quarter" idx="12"/>
          </p:nvPr>
        </p:nvSpPr>
        <p:spPr/>
        <p:txBody>
          <a:bodyPr/>
          <a:lstStyle/>
          <a:p>
            <a:pPr>
              <a:defRPr/>
            </a:pPr>
            <a:fld id="{F57F456A-00AF-44E6-8D70-638C0D0130FF}" type="slidenum">
              <a:rPr lang="en-US" altLang="zh-CN" smtClean="0"/>
              <a:pPr>
                <a:defRPr/>
              </a:pPr>
              <a:t>55</a:t>
            </a:fld>
            <a:endParaRPr lang="en-US" altLang="zh-CN"/>
          </a:p>
        </p:txBody>
      </p:sp>
      <p:pic>
        <p:nvPicPr>
          <p:cNvPr id="8" name="Picture 7">
            <a:extLst>
              <a:ext uri="{FF2B5EF4-FFF2-40B4-BE49-F238E27FC236}">
                <a16:creationId xmlns:a16="http://schemas.microsoft.com/office/drawing/2014/main" id="{F81FDAC9-D557-4E6A-ADCC-4F31381E1A30}"/>
              </a:ext>
            </a:extLst>
          </p:cNvPr>
          <p:cNvPicPr>
            <a:picLocks noChangeAspect="1"/>
          </p:cNvPicPr>
          <p:nvPr/>
        </p:nvPicPr>
        <p:blipFill>
          <a:blip r:embed="rId3"/>
          <a:stretch>
            <a:fillRect/>
          </a:stretch>
        </p:blipFill>
        <p:spPr>
          <a:xfrm>
            <a:off x="341898" y="3491573"/>
            <a:ext cx="2904445" cy="3010447"/>
          </a:xfrm>
          <a:prstGeom prst="rect">
            <a:avLst/>
          </a:prstGeom>
        </p:spPr>
      </p:pic>
      <p:pic>
        <p:nvPicPr>
          <p:cNvPr id="11" name="Picture 10">
            <a:extLst>
              <a:ext uri="{FF2B5EF4-FFF2-40B4-BE49-F238E27FC236}">
                <a16:creationId xmlns:a16="http://schemas.microsoft.com/office/drawing/2014/main" id="{1454669D-6411-47DE-B222-E6CEA7C54ACB}"/>
              </a:ext>
            </a:extLst>
          </p:cNvPr>
          <p:cNvPicPr>
            <a:picLocks noChangeAspect="1"/>
          </p:cNvPicPr>
          <p:nvPr/>
        </p:nvPicPr>
        <p:blipFill>
          <a:blip r:embed="rId4"/>
          <a:stretch>
            <a:fillRect/>
          </a:stretch>
        </p:blipFill>
        <p:spPr>
          <a:xfrm>
            <a:off x="3344459" y="3378514"/>
            <a:ext cx="4323885" cy="3383910"/>
          </a:xfrm>
          <a:prstGeom prst="rect">
            <a:avLst/>
          </a:prstGeom>
        </p:spPr>
      </p:pic>
      <p:sp>
        <p:nvSpPr>
          <p:cNvPr id="12" name="TextBox 11">
            <a:extLst>
              <a:ext uri="{FF2B5EF4-FFF2-40B4-BE49-F238E27FC236}">
                <a16:creationId xmlns:a16="http://schemas.microsoft.com/office/drawing/2014/main" id="{11D20F1C-77FC-4259-94A7-58FDCBCC2DC9}"/>
              </a:ext>
            </a:extLst>
          </p:cNvPr>
          <p:cNvSpPr txBox="1"/>
          <p:nvPr/>
        </p:nvSpPr>
        <p:spPr>
          <a:xfrm>
            <a:off x="7668344" y="3717032"/>
            <a:ext cx="1149121" cy="584775"/>
          </a:xfrm>
          <a:prstGeom prst="rect">
            <a:avLst/>
          </a:prstGeom>
          <a:noFill/>
        </p:spPr>
        <p:txBody>
          <a:bodyPr wrap="square" rtlCol="0">
            <a:spAutoFit/>
          </a:bodyPr>
          <a:lstStyle/>
          <a:p>
            <a:r>
              <a:rPr lang="en-US" sz="1600" dirty="0"/>
              <a:t>Accurate </a:t>
            </a:r>
            <a:r>
              <a:rPr lang="en-US" sz="1600" dirty="0" err="1"/>
              <a:t>ReLU</a:t>
            </a:r>
            <a:endParaRPr lang="en-SE" sz="1600" dirty="0"/>
          </a:p>
        </p:txBody>
      </p:sp>
      <p:sp>
        <p:nvSpPr>
          <p:cNvPr id="13" name="TextBox 12">
            <a:extLst>
              <a:ext uri="{FF2B5EF4-FFF2-40B4-BE49-F238E27FC236}">
                <a16:creationId xmlns:a16="http://schemas.microsoft.com/office/drawing/2014/main" id="{18880B63-692E-4F4F-A6B3-A6DAD44BAE6B}"/>
              </a:ext>
            </a:extLst>
          </p:cNvPr>
          <p:cNvSpPr txBox="1"/>
          <p:nvPr/>
        </p:nvSpPr>
        <p:spPr>
          <a:xfrm>
            <a:off x="7668344" y="5699038"/>
            <a:ext cx="1791259" cy="830997"/>
          </a:xfrm>
          <a:prstGeom prst="rect">
            <a:avLst/>
          </a:prstGeom>
          <a:noFill/>
        </p:spPr>
        <p:txBody>
          <a:bodyPr wrap="square" rtlCol="0">
            <a:spAutoFit/>
          </a:bodyPr>
          <a:lstStyle/>
          <a:p>
            <a:r>
              <a:rPr lang="en-US" sz="1600" dirty="0"/>
              <a:t>Convex relaxation</a:t>
            </a:r>
          </a:p>
          <a:p>
            <a:r>
              <a:rPr lang="en-US" sz="1600" dirty="0"/>
              <a:t>of </a:t>
            </a:r>
            <a:r>
              <a:rPr lang="en-US" sz="1600" dirty="0" err="1"/>
              <a:t>ReLU</a:t>
            </a:r>
            <a:endParaRPr lang="en-SE" sz="1600" dirty="0"/>
          </a:p>
        </p:txBody>
      </p:sp>
    </p:spTree>
    <p:extLst>
      <p:ext uri="{BB962C8B-B14F-4D97-AF65-F5344CB8AC3E}">
        <p14:creationId xmlns:p14="http://schemas.microsoft.com/office/powerpoint/2010/main" val="19194425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0E822-E12B-429A-A22B-BF47E26F4D59}"/>
              </a:ext>
            </a:extLst>
          </p:cNvPr>
          <p:cNvSpPr>
            <a:spLocks noGrp="1"/>
          </p:cNvSpPr>
          <p:nvPr>
            <p:ph type="title"/>
          </p:nvPr>
        </p:nvSpPr>
        <p:spPr/>
        <p:txBody>
          <a:bodyPr/>
          <a:lstStyle/>
          <a:p>
            <a:r>
              <a:rPr lang="en-US" sz="3600" dirty="0"/>
              <a:t>Convex Relaxation as Conservative Approximation</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729FDC7-04E3-46F5-A94E-EEEB6FA8096A}"/>
                  </a:ext>
                </a:extLst>
              </p:cNvPr>
              <p:cNvSpPr>
                <a:spLocks noGrp="1"/>
              </p:cNvSpPr>
              <p:nvPr>
                <p:ph idx="1"/>
              </p:nvPr>
            </p:nvSpPr>
            <p:spPr>
              <a:xfrm>
                <a:off x="457200" y="1295398"/>
                <a:ext cx="8229600" cy="2709666"/>
              </a:xfrm>
            </p:spPr>
            <p:txBody>
              <a:bodyPr>
                <a:normAutofit fontScale="62500" lnSpcReduction="20000"/>
              </a:bodyPr>
              <a:lstStyle/>
              <a:p>
                <a:r>
                  <a:rPr lang="en-US" dirty="0"/>
                  <a:t>Convex relaxation provides a strict lower bound on the ILP objective (because feasible set is larger) </a:t>
                </a:r>
                <a14:m>
                  <m:oMath xmlns:m="http://schemas.openxmlformats.org/officeDocument/2006/math">
                    <m:r>
                      <m:rPr>
                        <m:sty m:val="p"/>
                      </m:rPr>
                      <a:rPr lang="en-US" i="0" dirty="0" smtClean="0">
                        <a:latin typeface="Cambria Math" panose="02040503050406030204" pitchFamily="18" charset="0"/>
                      </a:rPr>
                      <m:t>Obj</m:t>
                    </m:r>
                    <m:r>
                      <a:rPr lang="en-US" i="0" dirty="0" smtClean="0">
                        <a:latin typeface="Cambria Math" panose="02040503050406030204" pitchFamily="18" charset="0"/>
                      </a:rPr>
                      <m:t>(</m:t>
                    </m:r>
                    <m:r>
                      <m:rPr>
                        <m:sty m:val="p"/>
                      </m:rPr>
                      <a:rPr lang="en-US" i="0" dirty="0" smtClean="0">
                        <a:latin typeface="Cambria Math" panose="02040503050406030204" pitchFamily="18" charset="0"/>
                      </a:rPr>
                      <m:t>LP</m:t>
                    </m:r>
                    <m:r>
                      <a:rPr lang="en-US" i="0" dirty="0" smtClean="0">
                        <a:latin typeface="Cambria Math" panose="02040503050406030204" pitchFamily="18" charset="0"/>
                      </a:rPr>
                      <m:t>) ≤ </m:t>
                    </m:r>
                    <m:r>
                      <m:rPr>
                        <m:sty m:val="p"/>
                      </m:rPr>
                      <a:rPr lang="en-US" i="0" dirty="0" smtClean="0">
                        <a:latin typeface="Cambria Math" panose="02040503050406030204" pitchFamily="18" charset="0"/>
                      </a:rPr>
                      <m:t>Obj</m:t>
                    </m:r>
                    <m:r>
                      <a:rPr lang="en-US" i="0" dirty="0" smtClean="0">
                        <a:latin typeface="Cambria Math" panose="02040503050406030204" pitchFamily="18" charset="0"/>
                      </a:rPr>
                      <m:t>(</m:t>
                    </m:r>
                    <m:r>
                      <m:rPr>
                        <m:sty m:val="p"/>
                      </m:rPr>
                      <a:rPr lang="en-US" i="1" dirty="0" smtClean="0">
                        <a:latin typeface="Cambria Math" panose="02040503050406030204" pitchFamily="18" charset="0"/>
                      </a:rPr>
                      <m:t>ILP</m:t>
                    </m:r>
                    <m:r>
                      <a:rPr lang="en-US" i="0" dirty="0" smtClean="0">
                        <a:latin typeface="Cambria Math" panose="02040503050406030204" pitchFamily="18" charset="0"/>
                      </a:rPr>
                      <m:t>)</m:t>
                    </m:r>
                  </m:oMath>
                </a14:m>
                <a:r>
                  <a:rPr lang="en-US" dirty="0"/>
                  <a:t> (</a:t>
                </a:r>
                <a:r>
                  <a:rPr lang="en-US" dirty="0">
                    <a:hlinkClick r:id="rId2" action="ppaction://hlinksldjump"/>
                  </a:rPr>
                  <a:t>refer to p. 17</a:t>
                </a:r>
                <a:r>
                  <a:rPr lang="en-US" dirty="0"/>
                  <a:t>)</a:t>
                </a:r>
              </a:p>
              <a:p>
                <a:r>
                  <a:rPr lang="en-US" dirty="0"/>
                  <a:t>If </a:t>
                </a:r>
                <a14:m>
                  <m:oMath xmlns:m="http://schemas.openxmlformats.org/officeDocument/2006/math">
                    <m:r>
                      <m:rPr>
                        <m:sty m:val="p"/>
                      </m:rPr>
                      <a:rPr lang="en-US" i="0" dirty="0" smtClean="0">
                        <a:latin typeface="Cambria Math" panose="02040503050406030204" pitchFamily="18" charset="0"/>
                      </a:rPr>
                      <m:t>Objective</m:t>
                    </m:r>
                    <m:r>
                      <a:rPr lang="en-US" i="0" dirty="0" smtClean="0">
                        <a:latin typeface="Cambria Math" panose="02040503050406030204" pitchFamily="18" charset="0"/>
                      </a:rPr>
                      <m:t>(</m:t>
                    </m:r>
                    <m:r>
                      <m:rPr>
                        <m:sty m:val="p"/>
                      </m:rPr>
                      <a:rPr lang="en-US" i="0" dirty="0" smtClean="0">
                        <a:latin typeface="Cambria Math" panose="02040503050406030204" pitchFamily="18" charset="0"/>
                      </a:rPr>
                      <m:t>LP</m:t>
                    </m:r>
                    <m:r>
                      <a:rPr lang="en-US" i="0" dirty="0" smtClean="0">
                        <a:latin typeface="Cambria Math" panose="02040503050406030204" pitchFamily="18" charset="0"/>
                      </a:rPr>
                      <m:t>)</m:t>
                    </m:r>
                  </m:oMath>
                </a14:m>
                <a:r>
                  <a:rPr lang="en-US" dirty="0"/>
                  <a:t> is still positive for all target classes, the relaxation gives a verifiable proof that no adversarial example exists</a:t>
                </a:r>
              </a:p>
              <a:p>
                <a:r>
                  <a:rPr lang="en-US" dirty="0"/>
                  <a:t>If </a:t>
                </a:r>
                <a14:m>
                  <m:oMath xmlns:m="http://schemas.openxmlformats.org/officeDocument/2006/math">
                    <m:r>
                      <m:rPr>
                        <m:sty m:val="p"/>
                      </m:rPr>
                      <a:rPr lang="en-US" i="0" dirty="0" smtClean="0">
                        <a:latin typeface="Cambria Math" panose="02040503050406030204" pitchFamily="18" charset="0"/>
                      </a:rPr>
                      <m:t>Objective</m:t>
                    </m:r>
                    <m:r>
                      <a:rPr lang="en-US" i="0" dirty="0" smtClean="0">
                        <a:latin typeface="Cambria Math" panose="02040503050406030204" pitchFamily="18" charset="0"/>
                      </a:rPr>
                      <m:t>(</m:t>
                    </m:r>
                    <m:r>
                      <m:rPr>
                        <m:sty m:val="p"/>
                      </m:rPr>
                      <a:rPr lang="en-US" i="0" dirty="0" smtClean="0">
                        <a:latin typeface="Cambria Math" panose="02040503050406030204" pitchFamily="18" charset="0"/>
                      </a:rPr>
                      <m:t>LP</m:t>
                    </m:r>
                    <m:r>
                      <a:rPr lang="en-US" i="0" dirty="0" smtClean="0">
                        <a:latin typeface="Cambria Math" panose="02040503050406030204" pitchFamily="18" charset="0"/>
                      </a:rPr>
                      <m:t>)</m:t>
                    </m:r>
                  </m:oMath>
                </a14:m>
                <a:r>
                  <a:rPr lang="en-US" dirty="0"/>
                  <a:t> may be negative for some target class, we can say nothing about existence of adversarial examples. Solving the relaxed problem does not actually produce a true adversarial example anymore. The relaxation may be able to construct an example with a negative objective, even though no actual example could achieve this</a:t>
                </a:r>
                <a:endParaRPr lang="en-SE" dirty="0"/>
              </a:p>
              <a:p>
                <a:endParaRPr lang="en-SE" dirty="0"/>
              </a:p>
            </p:txBody>
          </p:sp>
        </mc:Choice>
        <mc:Fallback xmlns="">
          <p:sp>
            <p:nvSpPr>
              <p:cNvPr id="3" name="Content Placeholder 2">
                <a:extLst>
                  <a:ext uri="{FF2B5EF4-FFF2-40B4-BE49-F238E27FC236}">
                    <a16:creationId xmlns:a16="http://schemas.microsoft.com/office/drawing/2014/main" id="{E729FDC7-04E3-46F5-A94E-EEEB6FA8096A}"/>
                  </a:ext>
                </a:extLst>
              </p:cNvPr>
              <p:cNvSpPr>
                <a:spLocks noGrp="1" noRot="1" noChangeAspect="1" noMove="1" noResize="1" noEditPoints="1" noAdjustHandles="1" noChangeArrowheads="1" noChangeShapeType="1" noTextEdit="1"/>
              </p:cNvSpPr>
              <p:nvPr>
                <p:ph idx="1"/>
              </p:nvPr>
            </p:nvSpPr>
            <p:spPr>
              <a:xfrm>
                <a:off x="457200" y="1295398"/>
                <a:ext cx="8229600" cy="2709666"/>
              </a:xfrm>
              <a:blipFill>
                <a:blip r:embed="rId3"/>
                <a:stretch>
                  <a:fillRect l="-667" t="-3146" r="-741" b="-202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5DAF690-E31C-4AA9-9BAC-900A7B7B0C69}"/>
              </a:ext>
            </a:extLst>
          </p:cNvPr>
          <p:cNvSpPr>
            <a:spLocks noGrp="1"/>
          </p:cNvSpPr>
          <p:nvPr>
            <p:ph type="sldNum" sz="quarter" idx="12"/>
          </p:nvPr>
        </p:nvSpPr>
        <p:spPr/>
        <p:txBody>
          <a:bodyPr/>
          <a:lstStyle/>
          <a:p>
            <a:pPr>
              <a:defRPr/>
            </a:pPr>
            <a:fld id="{F57F456A-00AF-44E6-8D70-638C0D0130FF}" type="slidenum">
              <a:rPr lang="en-US" altLang="zh-CN" smtClean="0"/>
              <a:pPr>
                <a:defRPr/>
              </a:pPr>
              <a:t>56</a:t>
            </a:fld>
            <a:endParaRPr lang="en-US" altLang="zh-CN"/>
          </a:p>
        </p:txBody>
      </p:sp>
      <p:pic>
        <p:nvPicPr>
          <p:cNvPr id="10" name="Picture 9">
            <a:extLst>
              <a:ext uri="{FF2B5EF4-FFF2-40B4-BE49-F238E27FC236}">
                <a16:creationId xmlns:a16="http://schemas.microsoft.com/office/drawing/2014/main" id="{5AFA5506-B6DA-4EED-AB75-B097E5FF9CE9}"/>
              </a:ext>
            </a:extLst>
          </p:cNvPr>
          <p:cNvPicPr>
            <a:picLocks noChangeAspect="1"/>
          </p:cNvPicPr>
          <p:nvPr/>
        </p:nvPicPr>
        <p:blipFill>
          <a:blip r:embed="rId4"/>
          <a:stretch>
            <a:fillRect/>
          </a:stretch>
        </p:blipFill>
        <p:spPr>
          <a:xfrm>
            <a:off x="1259632" y="4001451"/>
            <a:ext cx="6856412" cy="2732829"/>
          </a:xfrm>
          <a:prstGeom prst="rect">
            <a:avLst/>
          </a:prstGeom>
        </p:spPr>
      </p:pic>
    </p:spTree>
    <p:extLst>
      <p:ext uri="{BB962C8B-B14F-4D97-AF65-F5344CB8AC3E}">
        <p14:creationId xmlns:p14="http://schemas.microsoft.com/office/powerpoint/2010/main" val="10344497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F3AFC-4A9A-425A-9F59-A773885AAAB5}"/>
              </a:ext>
            </a:extLst>
          </p:cNvPr>
          <p:cNvSpPr>
            <a:spLocks noGrp="1"/>
          </p:cNvSpPr>
          <p:nvPr>
            <p:ph type="title"/>
          </p:nvPr>
        </p:nvSpPr>
        <p:spPr/>
        <p:txBody>
          <a:bodyPr/>
          <a:lstStyle/>
          <a:p>
            <a:r>
              <a:rPr lang="en-US" dirty="0"/>
              <a:t>Interval-based Bounds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1367485-D47D-416E-B1A4-F1A9363CFC12}"/>
                  </a:ext>
                </a:extLst>
              </p:cNvPr>
              <p:cNvSpPr>
                <a:spLocks noGrp="1"/>
              </p:cNvSpPr>
              <p:nvPr>
                <p:ph idx="1"/>
              </p:nvPr>
            </p:nvSpPr>
            <p:spPr>
              <a:xfrm>
                <a:off x="457200" y="1295400"/>
                <a:ext cx="8229600" cy="5479110"/>
              </a:xfrm>
            </p:spPr>
            <p:txBody>
              <a:bodyPr>
                <a:normAutofit fontScale="70000" lnSpcReduction="20000"/>
              </a:bodyPr>
              <a:lstStyle/>
              <a:p>
                <a:r>
                  <a:rPr lang="en-US" sz="3100" dirty="0"/>
                  <a:t>We can formulate optimization considering </a:t>
                </a:r>
                <a:r>
                  <a:rPr lang="en-US" sz="3100" dirty="0">
                    <a:solidFill>
                      <a:srgbClr val="FF0000"/>
                    </a:solidFill>
                  </a:rPr>
                  <a:t>only bound constraints</a:t>
                </a:r>
                <a:r>
                  <a:rPr lang="en-US" sz="3100" dirty="0"/>
                  <a:t>. We propagate interval bounds to the second-to-last layer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sub>
                    </m:sSub>
                  </m:oMath>
                </a14:m>
                <a:r>
                  <a:rPr lang="en-US" sz="3100" dirty="0"/>
                  <a:t>, and then solve the minimization problem at the last linear layer:</a:t>
                </a:r>
              </a:p>
              <a:p>
                <a:pPr lvl="1"/>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i="1">
                                    <a:latin typeface="Cambria Math" panose="02040503050406030204" pitchFamily="18" charset="0"/>
                                  </a:rPr>
                                  <m:t>𝑑</m:t>
                                </m:r>
                              </m:sub>
                            </m:sSub>
                            <m:r>
                              <a:rPr lang="en-US" b="0" i="1" smtClean="0">
                                <a:latin typeface="Cambria Math" panose="02040503050406030204" pitchFamily="18" charset="0"/>
                              </a:rPr>
                              <m:t> </m:t>
                            </m:r>
                          </m:lim>
                        </m:limLow>
                      </m:fName>
                      <m:e>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𝑇</m:t>
                            </m:r>
                          </m:sup>
                        </m:sSup>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𝑑</m:t>
                                </m:r>
                              </m:sub>
                            </m:sSub>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𝑑</m:t>
                                </m:r>
                              </m:sub>
                            </m:sSub>
                          </m:e>
                        </m:d>
                        <m:r>
                          <a:rPr lang="en-US" b="0" i="1" smtClean="0">
                            <a:latin typeface="Cambria Math" panose="02040503050406030204" pitchFamily="18" charset="0"/>
                          </a:rPr>
                          <m:t>=</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𝑐</m:t>
                            </m:r>
                          </m:e>
                          <m:sup>
                            <m:r>
                              <a:rPr lang="en-US" i="1">
                                <a:latin typeface="Cambria Math" panose="02040503050406030204" pitchFamily="18" charset="0"/>
                              </a:rPr>
                              <m:t>𝑇</m:t>
                            </m:r>
                          </m:sup>
                        </m:sSup>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𝑑</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sub>
                        </m:sSub>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𝑐</m:t>
                            </m:r>
                          </m:e>
                          <m:sup>
                            <m:r>
                              <a:rPr lang="en-US" i="1">
                                <a:latin typeface="Cambria Math" panose="02040503050406030204" pitchFamily="18" charset="0"/>
                              </a:rPr>
                              <m:t>𝑇</m:t>
                            </m:r>
                          </m:sup>
                        </m:sSup>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𝑑</m:t>
                            </m:r>
                          </m:sub>
                        </m:sSub>
                      </m:e>
                    </m:func>
                  </m:oMath>
                </a14:m>
                <a:r>
                  <a:rPr lang="en-US" dirty="0"/>
                  <a:t> </a:t>
                </a:r>
                <a:r>
                  <a:rPr lang="en-US" dirty="0" err="1"/>
                  <a:t>s.t.</a:t>
                </a:r>
                <a:r>
                  <a:rPr lang="en-US" dirty="0"/>
                  <a:t> </a:t>
                </a:r>
              </a:p>
              <a:p>
                <a:pPr lvl="1"/>
                <a14:m>
                  <m:oMath xmlns:m="http://schemas.openxmlformats.org/officeDocument/2006/math">
                    <m:r>
                      <a:rPr lang="en-US" i="1">
                        <a:latin typeface="Cambria Math" panose="02040503050406030204" pitchFamily="18" charset="0"/>
                      </a:rPr>
                      <m:t>𝑙</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sub>
                    </m:sSub>
                    <m:r>
                      <a:rPr lang="en-US" i="1">
                        <a:latin typeface="Cambria Math" panose="02040503050406030204" pitchFamily="18" charset="0"/>
                      </a:rPr>
                      <m:t>≤</m:t>
                    </m:r>
                    <m:r>
                      <a:rPr lang="en-US" i="1">
                        <a:latin typeface="Cambria Math" panose="02040503050406030204" pitchFamily="18" charset="0"/>
                      </a:rPr>
                      <m:t>𝑢</m:t>
                    </m:r>
                  </m:oMath>
                </a14:m>
                <a:endParaRPr lang="en-US" dirty="0"/>
              </a:p>
              <a:p>
                <a:r>
                  <a:rPr lang="en-US" dirty="0"/>
                  <a:t>Since the minimization problem is to find the lower bound, the solution is to choose </a:t>
                </a:r>
                <a14:m>
                  <m:oMath xmlns:m="http://schemas.openxmlformats.org/officeDocument/2006/math">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sub>
                            </m:sSub>
                          </m:e>
                        </m:d>
                      </m:e>
                      <m:sub>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𝑗</m:t>
                        </m:r>
                      </m:sub>
                    </m:sSub>
                  </m:oMath>
                </a14:m>
                <a:r>
                  <a:rPr lang="en-US" dirty="0"/>
                  <a:t> if </a:t>
                </a:r>
                <a14:m>
                  <m:oMath xmlns:m="http://schemas.openxmlformats.org/officeDocument/2006/math">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𝑐</m:t>
                                </m:r>
                              </m:e>
                              <m:sup>
                                <m:r>
                                  <a:rPr lang="en-US" i="1">
                                    <a:latin typeface="Cambria Math" panose="02040503050406030204" pitchFamily="18" charset="0"/>
                                  </a:rPr>
                                  <m:t>𝑇</m:t>
                                </m:r>
                              </m:sup>
                            </m:sSup>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𝑑</m:t>
                                </m:r>
                              </m:sub>
                            </m:sSub>
                          </m:e>
                        </m:d>
                      </m:e>
                      <m:sub>
                        <m:r>
                          <a:rPr lang="en-US" b="0" i="1" smtClean="0">
                            <a:latin typeface="Cambria Math" panose="02040503050406030204" pitchFamily="18" charset="0"/>
                          </a:rPr>
                          <m:t>𝑗</m:t>
                        </m:r>
                      </m:sub>
                    </m:sSub>
                    <m:r>
                      <a:rPr lang="en-US" b="0" i="1" smtClean="0">
                        <a:latin typeface="Cambria Math" panose="02040503050406030204" pitchFamily="18" charset="0"/>
                      </a:rPr>
                      <m:t>&gt;0</m:t>
                    </m:r>
                  </m:oMath>
                </a14:m>
                <a:r>
                  <a:rPr lang="en-US" dirty="0"/>
                  <a:t>, and </a:t>
                </a:r>
                <a14:m>
                  <m:oMath xmlns:m="http://schemas.openxmlformats.org/officeDocument/2006/math">
                    <m:sSub>
                      <m:sSubPr>
                        <m:ctrlPr>
                          <a:rPr lang="en-US" i="1">
                            <a:latin typeface="Cambria Math" panose="02040503050406030204" pitchFamily="18" charset="0"/>
                          </a:rPr>
                        </m:ctrlPr>
                      </m:sSub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sub>
                            </m:sSub>
                          </m:e>
                        </m:d>
                      </m:e>
                      <m:sub>
                        <m:r>
                          <a:rPr lang="en-US" i="1">
                            <a:latin typeface="Cambria Math" panose="02040503050406030204" pitchFamily="18" charset="0"/>
                          </a:rPr>
                          <m:t>𝑗</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i="1" smtClean="0">
                            <a:latin typeface="Cambria Math" panose="02040503050406030204" pitchFamily="18" charset="0"/>
                          </a:rPr>
                          <m:t>𝑢</m:t>
                        </m:r>
                      </m:e>
                      <m:sub>
                        <m:r>
                          <a:rPr lang="en-US" b="0" i="1" smtClean="0">
                            <a:latin typeface="Cambria Math" panose="02040503050406030204" pitchFamily="18" charset="0"/>
                          </a:rPr>
                          <m:t>𝑗</m:t>
                        </m:r>
                      </m:sub>
                    </m:sSub>
                  </m:oMath>
                </a14:m>
                <a:r>
                  <a:rPr lang="en-US" dirty="0"/>
                  <a:t> otherwise. This results in the analytical solution for the optimal objective:</a:t>
                </a:r>
              </a:p>
              <a:p>
                <a:pPr lvl="1"/>
                <a14:m>
                  <m:oMath xmlns:m="http://schemas.openxmlformats.org/officeDocument/2006/math">
                    <m:func>
                      <m:funcPr>
                        <m:ctrlPr>
                          <a:rPr lang="en-US" b="0" i="1" smtClean="0">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sub>
                            </m:sSub>
                            <m:r>
                              <a:rPr lang="en-US" i="1">
                                <a:latin typeface="Cambria Math" panose="02040503050406030204" pitchFamily="18" charset="0"/>
                              </a:rPr>
                              <m:t> </m:t>
                            </m:r>
                          </m:lim>
                        </m:limLow>
                      </m:fName>
                      <m:e>
                        <m:sSup>
                          <m:sSupPr>
                            <m:ctrlPr>
                              <a:rPr lang="en-US" i="1">
                                <a:latin typeface="Cambria Math" panose="02040503050406030204" pitchFamily="18" charset="0"/>
                              </a:rPr>
                            </m:ctrlPr>
                          </m:sSupPr>
                          <m:e>
                            <m:r>
                              <a:rPr lang="en-US" i="1">
                                <a:latin typeface="Cambria Math" panose="02040503050406030204" pitchFamily="18" charset="0"/>
                              </a:rPr>
                              <m:t>𝑐</m:t>
                            </m:r>
                          </m:e>
                          <m:sup>
                            <m:r>
                              <a:rPr lang="en-US" i="1">
                                <a:latin typeface="Cambria Math" panose="02040503050406030204" pitchFamily="18" charset="0"/>
                              </a:rPr>
                              <m:t>𝑇</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𝑑</m:t>
                                </m:r>
                              </m:sub>
                            </m:sSub>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𝑑</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𝑑</m:t>
                                </m:r>
                              </m:sub>
                            </m:sSub>
                          </m:e>
                        </m:d>
                      </m:e>
                    </m:func>
                    <m:r>
                      <a:rPr lang="en-US" b="0" i="1" smtClean="0">
                        <a:latin typeface="Cambria Math" panose="02040503050406030204" pitchFamily="18" charset="0"/>
                      </a:rPr>
                      <m:t>=</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𝑐</m:t>
                                </m:r>
                              </m:e>
                              <m:sup>
                                <m:r>
                                  <a:rPr lang="en-US" i="1">
                                    <a:latin typeface="Cambria Math" panose="02040503050406030204" pitchFamily="18" charset="0"/>
                                  </a:rPr>
                                  <m:t>𝑇</m:t>
                                </m:r>
                              </m:sup>
                            </m:sSup>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𝑑</m:t>
                                </m:r>
                              </m:sub>
                            </m:sSub>
                          </m:e>
                        </m:d>
                      </m:e>
                      <m:sub>
                        <m:r>
                          <a:rPr lang="en-US" i="1">
                            <a:latin typeface="Cambria Math" panose="02040503050406030204" pitchFamily="18" charset="0"/>
                          </a:rPr>
                          <m:t>+</m:t>
                        </m:r>
                      </m:sub>
                    </m:sSub>
                    <m:r>
                      <a:rPr lang="en-US" i="1">
                        <a:latin typeface="Cambria Math" panose="02040503050406030204" pitchFamily="18" charset="0"/>
                      </a:rPr>
                      <m:t>𝑙</m:t>
                    </m:r>
                    <m:r>
                      <a:rPr lang="en-US" i="1">
                        <a:latin typeface="Cambria Math" panose="02040503050406030204" pitchFamily="18" charset="0"/>
                      </a:rPr>
                      <m:t>+</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𝑐</m:t>
                                </m:r>
                              </m:e>
                              <m:sup>
                                <m:r>
                                  <a:rPr lang="en-US" i="1">
                                    <a:latin typeface="Cambria Math" panose="02040503050406030204" pitchFamily="18" charset="0"/>
                                  </a:rPr>
                                  <m:t>𝑇</m:t>
                                </m:r>
                              </m:sup>
                            </m:sSup>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𝑑</m:t>
                                </m:r>
                              </m:sub>
                            </m:sSub>
                          </m:e>
                        </m:d>
                      </m:e>
                      <m:sub>
                        <m:r>
                          <a:rPr lang="en-US" b="0" i="1" smtClean="0">
                            <a:latin typeface="Cambria Math" panose="02040503050406030204" pitchFamily="18" charset="0"/>
                          </a:rPr>
                          <m:t>−</m:t>
                        </m:r>
                      </m:sub>
                    </m:sSub>
                    <m:r>
                      <a:rPr lang="en-US" b="0" i="1" smtClean="0">
                        <a:latin typeface="Cambria Math" panose="02040503050406030204" pitchFamily="18" charset="0"/>
                      </a:rPr>
                      <m:t>𝑢</m:t>
                    </m:r>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𝑐</m:t>
                        </m:r>
                      </m:e>
                      <m:sup>
                        <m:r>
                          <a:rPr lang="en-US" i="1">
                            <a:latin typeface="Cambria Math" panose="02040503050406030204" pitchFamily="18" charset="0"/>
                          </a:rPr>
                          <m:t>𝑇</m:t>
                        </m:r>
                      </m:sup>
                    </m:sSup>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𝑑</m:t>
                        </m:r>
                      </m:sub>
                    </m:sSub>
                  </m:oMath>
                </a14:m>
                <a:endParaRPr lang="en-US" dirty="0"/>
              </a:p>
              <a:p>
                <a:r>
                  <a:rPr lang="en-US" dirty="0"/>
                  <a:t>These bounds are even more pessimistic than bounds obtained by convex relaxation. There is no single input (even with relaxed activations) that creates these bounds on the logit differences: each individual activation assumes that the previous layer could take on a separate set of values to minimize or maximize just that one activation</a:t>
                </a:r>
              </a:p>
            </p:txBody>
          </p:sp>
        </mc:Choice>
        <mc:Fallback xmlns="">
          <p:sp>
            <p:nvSpPr>
              <p:cNvPr id="3" name="Content Placeholder 2">
                <a:extLst>
                  <a:ext uri="{FF2B5EF4-FFF2-40B4-BE49-F238E27FC236}">
                    <a16:creationId xmlns:a16="http://schemas.microsoft.com/office/drawing/2014/main" id="{21367485-D47D-416E-B1A4-F1A9363CFC12}"/>
                  </a:ext>
                </a:extLst>
              </p:cNvPr>
              <p:cNvSpPr>
                <a:spLocks noGrp="1" noRot="1" noChangeAspect="1" noMove="1" noResize="1" noEditPoints="1" noAdjustHandles="1" noChangeArrowheads="1" noChangeShapeType="1" noTextEdit="1"/>
              </p:cNvSpPr>
              <p:nvPr>
                <p:ph idx="1"/>
              </p:nvPr>
            </p:nvSpPr>
            <p:spPr>
              <a:xfrm>
                <a:off x="457200" y="1295400"/>
                <a:ext cx="8229600" cy="5479110"/>
              </a:xfrm>
              <a:blipFill>
                <a:blip r:embed="rId3"/>
                <a:stretch>
                  <a:fillRect l="-815" t="-1893" r="-163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3390B264-9246-4115-A28E-90456FC7EF25}"/>
              </a:ext>
            </a:extLst>
          </p:cNvPr>
          <p:cNvSpPr>
            <a:spLocks noGrp="1"/>
          </p:cNvSpPr>
          <p:nvPr>
            <p:ph type="sldNum" sz="quarter" idx="12"/>
          </p:nvPr>
        </p:nvSpPr>
        <p:spPr/>
        <p:txBody>
          <a:bodyPr/>
          <a:lstStyle/>
          <a:p>
            <a:pPr>
              <a:defRPr/>
            </a:pPr>
            <a:fld id="{F57F456A-00AF-44E6-8D70-638C0D0130FF}" type="slidenum">
              <a:rPr lang="en-US" altLang="zh-CN" smtClean="0"/>
              <a:pPr>
                <a:defRPr/>
              </a:pPr>
              <a:t>57</a:t>
            </a:fld>
            <a:endParaRPr lang="en-US" altLang="zh-CN"/>
          </a:p>
        </p:txBody>
      </p:sp>
    </p:spTree>
    <p:extLst>
      <p:ext uri="{BB962C8B-B14F-4D97-AF65-F5344CB8AC3E}">
        <p14:creationId xmlns:p14="http://schemas.microsoft.com/office/powerpoint/2010/main" val="25036870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E044-95F3-46A5-9DBA-2EDDE8B42C8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6D4E8E8-0ADC-4CC2-A700-823362CA4728}"/>
              </a:ext>
            </a:extLst>
          </p:cNvPr>
          <p:cNvSpPr>
            <a:spLocks noGrp="1"/>
          </p:cNvSpPr>
          <p:nvPr>
            <p:ph idx="1"/>
          </p:nvPr>
        </p:nvSpPr>
        <p:spPr/>
        <p:txBody>
          <a:bodyPr>
            <a:normAutofit lnSpcReduction="10000"/>
          </a:bodyPr>
          <a:lstStyle/>
          <a:p>
            <a:r>
              <a:rPr lang="en-US" dirty="0"/>
              <a:t>Introduction</a:t>
            </a:r>
          </a:p>
          <a:p>
            <a:r>
              <a:rPr lang="en-US" dirty="0"/>
              <a:t>Adversarial examples and verification</a:t>
            </a:r>
          </a:p>
          <a:p>
            <a:pPr lvl="1"/>
            <a:r>
              <a:rPr lang="en-US" dirty="0"/>
              <a:t>Constructing adversarial examples via local search</a:t>
            </a:r>
          </a:p>
          <a:p>
            <a:pPr lvl="2"/>
            <a:r>
              <a:rPr lang="en-US" dirty="0"/>
              <a:t>Physically-realizable attacks</a:t>
            </a:r>
          </a:p>
          <a:p>
            <a:pPr lvl="1"/>
            <a:r>
              <a:rPr lang="en-US" dirty="0"/>
              <a:t>Formal verification via combinatorial optimization</a:t>
            </a:r>
          </a:p>
          <a:p>
            <a:pPr lvl="1"/>
            <a:r>
              <a:rPr lang="en-US" dirty="0"/>
              <a:t>Formal verification via convex relaxations</a:t>
            </a:r>
          </a:p>
          <a:p>
            <a:r>
              <a:rPr lang="en-US" dirty="0">
                <a:solidFill>
                  <a:srgbClr val="FF0000"/>
                </a:solidFill>
              </a:rPr>
              <a:t>Training </a:t>
            </a:r>
            <a:r>
              <a:rPr lang="en-US" dirty="0" err="1">
                <a:solidFill>
                  <a:srgbClr val="FF0000"/>
                </a:solidFill>
              </a:rPr>
              <a:t>adversarially</a:t>
            </a:r>
            <a:r>
              <a:rPr lang="en-US" dirty="0">
                <a:solidFill>
                  <a:srgbClr val="FF0000"/>
                </a:solidFill>
              </a:rPr>
              <a:t> robust models</a:t>
            </a:r>
          </a:p>
          <a:p>
            <a:r>
              <a:rPr lang="en-US" dirty="0"/>
              <a:t>Adversarial robustness beyond security</a:t>
            </a:r>
            <a:endParaRPr lang="en-SE" dirty="0"/>
          </a:p>
        </p:txBody>
      </p:sp>
      <p:sp>
        <p:nvSpPr>
          <p:cNvPr id="4" name="Slide Number Placeholder 3">
            <a:extLst>
              <a:ext uri="{FF2B5EF4-FFF2-40B4-BE49-F238E27FC236}">
                <a16:creationId xmlns:a16="http://schemas.microsoft.com/office/drawing/2014/main" id="{7E5CB527-D76D-4CDE-BD14-0E9E71E1754D}"/>
              </a:ext>
            </a:extLst>
          </p:cNvPr>
          <p:cNvSpPr>
            <a:spLocks noGrp="1"/>
          </p:cNvSpPr>
          <p:nvPr>
            <p:ph type="sldNum" sz="quarter" idx="12"/>
          </p:nvPr>
        </p:nvSpPr>
        <p:spPr/>
        <p:txBody>
          <a:bodyPr/>
          <a:lstStyle/>
          <a:p>
            <a:pPr>
              <a:defRPr/>
            </a:pPr>
            <a:fld id="{F57F456A-00AF-44E6-8D70-638C0D0130FF}" type="slidenum">
              <a:rPr lang="en-US" altLang="zh-CN" smtClean="0"/>
              <a:pPr>
                <a:defRPr/>
              </a:pPr>
              <a:t>58</a:t>
            </a:fld>
            <a:endParaRPr lang="en-US" altLang="zh-CN"/>
          </a:p>
        </p:txBody>
      </p:sp>
    </p:spTree>
    <p:extLst>
      <p:ext uri="{BB962C8B-B14F-4D97-AF65-F5344CB8AC3E}">
        <p14:creationId xmlns:p14="http://schemas.microsoft.com/office/powerpoint/2010/main" val="3920755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8AEA3-A973-4867-869A-CEEAD8381A47}"/>
              </a:ext>
            </a:extLst>
          </p:cNvPr>
          <p:cNvSpPr>
            <a:spLocks noGrp="1"/>
          </p:cNvSpPr>
          <p:nvPr>
            <p:ph type="title"/>
          </p:nvPr>
        </p:nvSpPr>
        <p:spPr/>
        <p:txBody>
          <a:bodyPr/>
          <a:lstStyle/>
          <a:p>
            <a:r>
              <a:rPr lang="en-US" sz="3200" dirty="0"/>
              <a:t>Standard ML vs. Adversarial Robust ML</a:t>
            </a:r>
            <a:endParaRPr lang="en-SE" sz="32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2C4AD28-D3AB-4537-BE20-FB8C9F6FE9F0}"/>
                  </a:ext>
                </a:extLst>
              </p:cNvPr>
              <p:cNvSpPr>
                <a:spLocks noGrp="1"/>
              </p:cNvSpPr>
              <p:nvPr>
                <p:ph idx="1"/>
              </p:nvPr>
            </p:nvSpPr>
            <p:spPr>
              <a:xfrm>
                <a:off x="179512" y="1308389"/>
                <a:ext cx="8640960" cy="5287962"/>
              </a:xfrm>
            </p:spPr>
            <p:txBody>
              <a:bodyPr>
                <a:normAutofit fontScale="85000" lnSpcReduction="20000"/>
              </a:bodyPr>
              <a:lstStyle/>
              <a:p>
                <a:r>
                  <a:rPr lang="en-US" dirty="0"/>
                  <a:t>Standard ML: Empirical Cost Minimization: </a:t>
                </a:r>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𝜃</m:t>
                            </m:r>
                          </m:lim>
                        </m:limLow>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𝔼</m:t>
                            </m:r>
                          </m:e>
                          <m:sub>
                            <m:d>
                              <m:dPr>
                                <m:ctrlPr>
                                  <a:rPr lang="en-US" b="0" i="1" smtClean="0">
                                    <a:latin typeface="Cambria Math" panose="02040503050406030204" pitchFamily="18" charset="0"/>
                                  </a:rPr>
                                </m:ctrlPr>
                              </m:dPr>
                              <m:e>
                                <m:r>
                                  <m:rPr>
                                    <m:brk m:alnAt="7"/>
                                  </m:rP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r>
                              <a:rPr lang="en-US" b="0" i="1" smtClean="0">
                                <a:latin typeface="Cambria Math" panose="02040503050406030204" pitchFamily="18" charset="0"/>
                              </a:rPr>
                              <m:t>∼</m:t>
                            </m:r>
                            <m:r>
                              <a:rPr lang="en-US" b="0" i="1" smtClean="0">
                                <a:latin typeface="Cambria Math" panose="02040503050406030204" pitchFamily="18" charset="0"/>
                              </a:rPr>
                              <m:t>𝐷</m:t>
                            </m:r>
                          </m:sub>
                        </m:sSub>
                        <m:r>
                          <m:rPr>
                            <m:sty m:val="p"/>
                          </m:rPr>
                          <a:rPr lang="en-US">
                            <a:latin typeface="Cambria Math" panose="02040503050406030204" pitchFamily="18" charset="0"/>
                          </a:rPr>
                          <m:t>Loss</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𝜃</m:t>
                        </m:r>
                        <m:r>
                          <a:rPr lang="en-US" i="1">
                            <a:latin typeface="Cambria Math" panose="02040503050406030204" pitchFamily="18" charset="0"/>
                          </a:rPr>
                          <m:t>)</m:t>
                        </m:r>
                      </m:e>
                    </m:func>
                  </m:oMath>
                </a14:m>
                <a:endParaRPr lang="en-US" dirty="0"/>
              </a:p>
              <a:p>
                <a:r>
                  <a:rPr lang="en-US" sz="3200" b="0" dirty="0"/>
                  <a:t>Adversarial Input Generation (untargeted attack): </a:t>
                </a:r>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solidFill>
                                  <a:srgbClr val="FF0000"/>
                                </a:solidFill>
                                <a:latin typeface="Cambria Math" panose="02040503050406030204" pitchFamily="18" charset="0"/>
                              </a:rPr>
                            </m:ctrlPr>
                          </m:limLowPr>
                          <m:e>
                            <m:r>
                              <m:rPr>
                                <m:sty m:val="p"/>
                              </m:rPr>
                              <a:rPr lang="en-US" b="0" i="0" smtClean="0">
                                <a:solidFill>
                                  <a:srgbClr val="FF0000"/>
                                </a:solidFill>
                                <a:latin typeface="Cambria Math" panose="02040503050406030204" pitchFamily="18" charset="0"/>
                              </a:rPr>
                              <m:t>max</m:t>
                            </m:r>
                          </m:e>
                          <m:lim>
                            <m:r>
                              <a:rPr lang="en-US" b="0" i="1" smtClean="0">
                                <a:solidFill>
                                  <a:srgbClr val="FF0000"/>
                                </a:solidFill>
                                <a:latin typeface="Cambria Math" panose="02040503050406030204" pitchFamily="18" charset="0"/>
                              </a:rPr>
                              <m:t>𝛿</m:t>
                            </m:r>
                            <m:r>
                              <a:rPr lang="en-US" b="0" i="1" smtClean="0">
                                <a:solidFill>
                                  <a:srgbClr val="FF0000"/>
                                </a:solidFill>
                                <a:latin typeface="Cambria Math" panose="02040503050406030204" pitchFamily="18" charset="0"/>
                              </a:rPr>
                              <m:t>∈</m:t>
                            </m:r>
                            <m:r>
                              <m:rPr>
                                <m:sty m:val="p"/>
                              </m:rPr>
                              <a:rPr lang="en-US" b="0" i="0" smtClean="0">
                                <a:solidFill>
                                  <a:srgbClr val="FF0000"/>
                                </a:solidFill>
                                <a:latin typeface="Cambria Math" panose="02040503050406030204" pitchFamily="18" charset="0"/>
                              </a:rPr>
                              <m:t>Δ</m:t>
                            </m:r>
                          </m:lim>
                        </m:limLow>
                      </m:fName>
                      <m:e>
                        <m:r>
                          <m:rPr>
                            <m:sty m:val="p"/>
                          </m:rPr>
                          <a:rPr lang="en-US" b="0" i="0" smtClean="0">
                            <a:latin typeface="Cambria Math" panose="02040503050406030204" pitchFamily="18" charset="0"/>
                          </a:rPr>
                          <m:t>Loss</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solidFill>
                              <a:srgbClr val="FF0000"/>
                            </a:solidFill>
                            <a:latin typeface="Cambria Math" panose="02040503050406030204" pitchFamily="18" charset="0"/>
                          </a:rPr>
                          <m:t>𝛿</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e>
                    </m:func>
                  </m:oMath>
                </a14:m>
                <a:r>
                  <a:rPr lang="en-US" dirty="0"/>
                  <a:t> (e.g., FGSM, PGD)</a:t>
                </a:r>
              </a:p>
              <a:p>
                <a:pPr lvl="1"/>
                <a:r>
                  <a:rPr lang="en-US" dirty="0"/>
                  <a:t>Alternative formulation: </a:t>
                </a:r>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solidFill>
                                  <a:srgbClr val="FF0000"/>
                                </a:solidFill>
                                <a:latin typeface="Cambria Math" panose="02040503050406030204" pitchFamily="18" charset="0"/>
                              </a:rPr>
                            </m:ctrlPr>
                          </m:limLowPr>
                          <m:e>
                            <m:r>
                              <m:rPr>
                                <m:sty m:val="p"/>
                              </m:rPr>
                              <a:rPr lang="en-US" b="0" i="0" smtClean="0">
                                <a:solidFill>
                                  <a:srgbClr val="FF0000"/>
                                </a:solidFill>
                                <a:latin typeface="Cambria Math" panose="02040503050406030204" pitchFamily="18" charset="0"/>
                              </a:rPr>
                              <m:t>min</m:t>
                            </m:r>
                          </m:e>
                          <m:lim>
                            <m:r>
                              <a:rPr lang="en-US" b="0" i="1" smtClean="0">
                                <a:solidFill>
                                  <a:schemeClr val="tx1"/>
                                </a:solidFill>
                                <a:latin typeface="Cambria Math" panose="02040503050406030204" pitchFamily="18" charset="0"/>
                              </a:rPr>
                              <m:t>𝑥</m:t>
                            </m:r>
                            <m:r>
                              <a:rPr lang="en-US" b="0" i="1" smtClean="0">
                                <a:solidFill>
                                  <a:schemeClr val="tx1"/>
                                </a:solidFill>
                                <a:latin typeface="Cambria Math" panose="02040503050406030204" pitchFamily="18" charset="0"/>
                              </a:rPr>
                              <m:t>+</m:t>
                            </m:r>
                            <m:r>
                              <a:rPr lang="en-US" b="0" i="1" smtClean="0">
                                <a:solidFill>
                                  <a:srgbClr val="FF0000"/>
                                </a:solidFill>
                                <a:latin typeface="Cambria Math" panose="02040503050406030204" pitchFamily="18" charset="0"/>
                              </a:rPr>
                              <m:t>𝛿</m:t>
                            </m:r>
                            <m:r>
                              <a:rPr lang="en-US" b="0" i="1" smtClean="0">
                                <a:solidFill>
                                  <a:srgbClr val="FF0000"/>
                                </a:solidFill>
                                <a:latin typeface="Cambria Math" panose="02040503050406030204" pitchFamily="18" charset="0"/>
                              </a:rPr>
                              <m:t> </m:t>
                            </m:r>
                            <m:r>
                              <m:rPr>
                                <m:sty m:val="p"/>
                              </m:rPr>
                              <a:rPr lang="en-US" b="0" i="0" smtClean="0">
                                <a:solidFill>
                                  <a:schemeClr val="tx1"/>
                                </a:solidFill>
                                <a:latin typeface="Cambria Math" panose="02040503050406030204" pitchFamily="18" charset="0"/>
                              </a:rPr>
                              <m:t>is</m:t>
                            </m:r>
                            <m:r>
                              <a:rPr lang="en-US" b="0" i="0" smtClean="0">
                                <a:solidFill>
                                  <a:schemeClr val="tx1"/>
                                </a:solidFill>
                                <a:latin typeface="Cambria Math" panose="02040503050406030204" pitchFamily="18" charset="0"/>
                              </a:rPr>
                              <m:t> </m:t>
                            </m:r>
                            <m:r>
                              <m:rPr>
                                <m:sty m:val="p"/>
                              </m:rPr>
                              <a:rPr lang="en-US" b="0" i="0" smtClean="0">
                                <a:solidFill>
                                  <a:schemeClr val="tx1"/>
                                </a:solidFill>
                                <a:latin typeface="Cambria Math" panose="02040503050406030204" pitchFamily="18" charset="0"/>
                              </a:rPr>
                              <m:t>adversarial</m:t>
                            </m:r>
                          </m:lim>
                        </m:limLow>
                      </m:fName>
                      <m:e>
                        <m:r>
                          <a:rPr lang="en-US" i="1">
                            <a:solidFill>
                              <a:srgbClr val="FF0000"/>
                            </a:solidFill>
                            <a:latin typeface="Cambria Math" panose="02040503050406030204" pitchFamily="18" charset="0"/>
                          </a:rPr>
                          <m:t>𝛿</m:t>
                        </m:r>
                      </m:e>
                    </m:func>
                  </m:oMath>
                </a14:m>
                <a:r>
                  <a:rPr lang="en-US" dirty="0"/>
                  <a:t>   (e.g., </a:t>
                </a:r>
                <a:r>
                  <a:rPr lang="en-US" dirty="0" err="1"/>
                  <a:t>Deepfool</a:t>
                </a:r>
                <a:r>
                  <a:rPr lang="en-US" dirty="0"/>
                  <a:t>, C&amp;W)</a:t>
                </a:r>
              </a:p>
              <a:p>
                <a:r>
                  <a:rPr lang="en-US" dirty="0"/>
                  <a:t>Adversarial Robust ML: </a:t>
                </a:r>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𝜃</m:t>
                            </m:r>
                          </m:lim>
                        </m:limLow>
                      </m:fName>
                      <m:e>
                        <m:sSub>
                          <m:sSubPr>
                            <m:ctrlPr>
                              <a:rPr lang="en-US" i="1">
                                <a:latin typeface="Cambria Math" panose="02040503050406030204" pitchFamily="18" charset="0"/>
                              </a:rPr>
                            </m:ctrlPr>
                          </m:sSubPr>
                          <m:e>
                            <m:r>
                              <a:rPr lang="en-US" i="1">
                                <a:latin typeface="Cambria Math" panose="02040503050406030204" pitchFamily="18" charset="0"/>
                              </a:rPr>
                              <m:t>𝔼</m:t>
                            </m:r>
                          </m:e>
                          <m:sub>
                            <m:d>
                              <m:dPr>
                                <m:ctrlPr>
                                  <a:rPr lang="en-US" i="1">
                                    <a:latin typeface="Cambria Math" panose="02040503050406030204" pitchFamily="18" charset="0"/>
                                  </a:rPr>
                                </m:ctrlPr>
                              </m:dPr>
                              <m:e>
                                <m:r>
                                  <m:rPr>
                                    <m:brk m:alnAt="7"/>
                                  </m:rP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r>
                              <a:rPr lang="en-US" i="1">
                                <a:latin typeface="Cambria Math" panose="02040503050406030204" pitchFamily="18" charset="0"/>
                              </a:rPr>
                              <m:t>∼</m:t>
                            </m:r>
                            <m:r>
                              <a:rPr lang="en-US" i="1">
                                <a:latin typeface="Cambria Math" panose="02040503050406030204" pitchFamily="18" charset="0"/>
                              </a:rPr>
                              <m:t>𝐷</m:t>
                            </m:r>
                          </m:sub>
                        </m:sSub>
                        <m:func>
                          <m:funcPr>
                            <m:ctrlPr>
                              <a:rPr lang="en-US" i="1">
                                <a:latin typeface="Cambria Math" panose="02040503050406030204" pitchFamily="18" charset="0"/>
                              </a:rPr>
                            </m:ctrlPr>
                          </m:funcPr>
                          <m:fName>
                            <m:limLow>
                              <m:limLowPr>
                                <m:ctrlPr>
                                  <a:rPr lang="en-US" i="1">
                                    <a:solidFill>
                                      <a:srgbClr val="FF0000"/>
                                    </a:solidFill>
                                    <a:latin typeface="Cambria Math" panose="02040503050406030204" pitchFamily="18" charset="0"/>
                                  </a:rPr>
                                </m:ctrlPr>
                              </m:limLowPr>
                              <m:e>
                                <m:r>
                                  <m:rPr>
                                    <m:sty m:val="p"/>
                                  </m:rPr>
                                  <a:rPr lang="en-US">
                                    <a:solidFill>
                                      <a:srgbClr val="FF0000"/>
                                    </a:solidFill>
                                    <a:latin typeface="Cambria Math" panose="02040503050406030204" pitchFamily="18" charset="0"/>
                                  </a:rPr>
                                  <m:t>max</m:t>
                                </m:r>
                              </m:e>
                              <m:lim>
                                <m:r>
                                  <a:rPr lang="en-US" i="1">
                                    <a:solidFill>
                                      <a:srgbClr val="FF0000"/>
                                    </a:solidFill>
                                    <a:latin typeface="Cambria Math" panose="02040503050406030204" pitchFamily="18" charset="0"/>
                                  </a:rPr>
                                  <m:t>𝛿</m:t>
                                </m:r>
                                <m:r>
                                  <a:rPr lang="en-US" i="1">
                                    <a:solidFill>
                                      <a:srgbClr val="FF0000"/>
                                    </a:solidFill>
                                    <a:latin typeface="Cambria Math" panose="02040503050406030204" pitchFamily="18" charset="0"/>
                                  </a:rPr>
                                  <m:t>∈</m:t>
                                </m:r>
                                <m:r>
                                  <m:rPr>
                                    <m:sty m:val="p"/>
                                  </m:rPr>
                                  <a:rPr lang="en-US">
                                    <a:solidFill>
                                      <a:srgbClr val="FF0000"/>
                                    </a:solidFill>
                                    <a:latin typeface="Cambria Math" panose="02040503050406030204" pitchFamily="18" charset="0"/>
                                  </a:rPr>
                                  <m:t>Δ</m:t>
                                </m:r>
                              </m:lim>
                            </m:limLow>
                          </m:fName>
                          <m:e>
                            <m:r>
                              <m:rPr>
                                <m:sty m:val="p"/>
                              </m:rPr>
                              <a:rPr lang="en-US">
                                <a:latin typeface="Cambria Math" panose="02040503050406030204" pitchFamily="18" charset="0"/>
                              </a:rPr>
                              <m:t>Loss</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solidFill>
                                  <a:srgbClr val="FF0000"/>
                                </a:solidFill>
                                <a:latin typeface="Cambria Math" panose="02040503050406030204" pitchFamily="18" charset="0"/>
                              </a:rPr>
                              <m:t>𝛿</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𝜃</m:t>
                            </m:r>
                            <m:r>
                              <a:rPr lang="en-US" i="1">
                                <a:latin typeface="Cambria Math" panose="02040503050406030204" pitchFamily="18" charset="0"/>
                              </a:rPr>
                              <m:t>)</m:t>
                            </m:r>
                          </m:e>
                        </m:func>
                      </m:e>
                    </m:func>
                  </m:oMath>
                </a14:m>
                <a:endParaRPr lang="en-US" dirty="0"/>
              </a:p>
              <a:p>
                <a:pPr lvl="1"/>
                <a:r>
                  <a:rPr lang="en-US" dirty="0"/>
                  <a:t>Inner maximization problem: generating an adversarial input by adding a small perturbation </a:t>
                </a:r>
                <a14:m>
                  <m:oMath xmlns:m="http://schemas.openxmlformats.org/officeDocument/2006/math">
                    <m:r>
                      <a:rPr lang="en-US" i="1" smtClean="0">
                        <a:latin typeface="Cambria Math" panose="02040503050406030204" pitchFamily="18" charset="0"/>
                      </a:rPr>
                      <m:t>𝛿</m:t>
                    </m:r>
                  </m:oMath>
                </a14:m>
                <a:r>
                  <a:rPr lang="en-US" dirty="0"/>
                  <a:t> (or ensuring one does not exist)</a:t>
                </a:r>
              </a:p>
              <a:p>
                <a:pPr lvl="1"/>
                <a:r>
                  <a:rPr lang="en-US" dirty="0"/>
                  <a:t>Outer minimization problem: training a robust classifier in the presence of adversarial examples</a:t>
                </a:r>
              </a:p>
            </p:txBody>
          </p:sp>
        </mc:Choice>
        <mc:Fallback xmlns="">
          <p:sp>
            <p:nvSpPr>
              <p:cNvPr id="3" name="Content Placeholder 2">
                <a:extLst>
                  <a:ext uri="{FF2B5EF4-FFF2-40B4-BE49-F238E27FC236}">
                    <a16:creationId xmlns:a16="http://schemas.microsoft.com/office/drawing/2014/main" id="{92C4AD28-D3AB-4537-BE20-FB8C9F6FE9F0}"/>
                  </a:ext>
                </a:extLst>
              </p:cNvPr>
              <p:cNvSpPr>
                <a:spLocks noGrp="1" noRot="1" noChangeAspect="1" noMove="1" noResize="1" noEditPoints="1" noAdjustHandles="1" noChangeArrowheads="1" noChangeShapeType="1" noTextEdit="1"/>
              </p:cNvSpPr>
              <p:nvPr>
                <p:ph idx="1"/>
              </p:nvPr>
            </p:nvSpPr>
            <p:spPr>
              <a:xfrm>
                <a:off x="179512" y="1308389"/>
                <a:ext cx="8640960" cy="5287962"/>
              </a:xfrm>
              <a:blipFill>
                <a:blip r:embed="rId3"/>
                <a:stretch>
                  <a:fillRect l="-1199" t="-2653" r="-169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98C25BBD-1135-4B92-B7D5-BF65C3096E7B}"/>
              </a:ext>
            </a:extLst>
          </p:cNvPr>
          <p:cNvSpPr>
            <a:spLocks noGrp="1"/>
          </p:cNvSpPr>
          <p:nvPr>
            <p:ph type="sldNum" sz="quarter" idx="12"/>
          </p:nvPr>
        </p:nvSpPr>
        <p:spPr/>
        <p:txBody>
          <a:bodyPr/>
          <a:lstStyle/>
          <a:p>
            <a:pPr>
              <a:defRPr/>
            </a:pPr>
            <a:fld id="{F57F456A-00AF-44E6-8D70-638C0D0130FF}" type="slidenum">
              <a:rPr lang="en-US" altLang="zh-CN" smtClean="0"/>
              <a:pPr>
                <a:defRPr/>
              </a:pPr>
              <a:t>59</a:t>
            </a:fld>
            <a:endParaRPr lang="en-US" altLang="zh-CN"/>
          </a:p>
        </p:txBody>
      </p:sp>
      <p:sp>
        <p:nvSpPr>
          <p:cNvPr id="5" name="Rectangle 4">
            <a:extLst>
              <a:ext uri="{FF2B5EF4-FFF2-40B4-BE49-F238E27FC236}">
                <a16:creationId xmlns:a16="http://schemas.microsoft.com/office/drawing/2014/main" id="{91CB3F3F-D0FC-47E2-B2C8-0A73C96CEE10}"/>
              </a:ext>
            </a:extLst>
          </p:cNvPr>
          <p:cNvSpPr/>
          <p:nvPr/>
        </p:nvSpPr>
        <p:spPr bwMode="auto">
          <a:xfrm>
            <a:off x="23664" y="43491"/>
            <a:ext cx="1524000" cy="4883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Arial" charset="0"/>
              </a:rPr>
              <a:t>Important</a:t>
            </a:r>
            <a:endParaRPr kumimoji="0" lang="en-SE" sz="24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3384446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8635B-88C3-486D-8E7F-540C2EC4EE91}"/>
              </a:ext>
            </a:extLst>
          </p:cNvPr>
          <p:cNvSpPr>
            <a:spLocks noGrp="1"/>
          </p:cNvSpPr>
          <p:nvPr>
            <p:ph type="title"/>
          </p:nvPr>
        </p:nvSpPr>
        <p:spPr/>
        <p:txBody>
          <a:bodyPr/>
          <a:lstStyle/>
          <a:p>
            <a:r>
              <a:rPr lang="en-US" dirty="0"/>
              <a:t>Training Time Attack vs. Inference Time Attack</a:t>
            </a:r>
            <a:endParaRPr lang="en-SE" dirty="0"/>
          </a:p>
        </p:txBody>
      </p:sp>
      <p:sp>
        <p:nvSpPr>
          <p:cNvPr id="3" name="Content Placeholder 2">
            <a:extLst>
              <a:ext uri="{FF2B5EF4-FFF2-40B4-BE49-F238E27FC236}">
                <a16:creationId xmlns:a16="http://schemas.microsoft.com/office/drawing/2014/main" id="{B5F5758D-FE3E-4C11-8B88-AEC06236159A}"/>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5061B0C6-D1AF-4F29-956F-BAD2AEA3383A}"/>
              </a:ext>
            </a:extLst>
          </p:cNvPr>
          <p:cNvSpPr>
            <a:spLocks noGrp="1"/>
          </p:cNvSpPr>
          <p:nvPr>
            <p:ph type="sldNum" sz="quarter" idx="12"/>
          </p:nvPr>
        </p:nvSpPr>
        <p:spPr/>
        <p:txBody>
          <a:bodyPr/>
          <a:lstStyle/>
          <a:p>
            <a:pPr>
              <a:defRPr/>
            </a:pPr>
            <a:fld id="{F57F456A-00AF-44E6-8D70-638C0D0130FF}" type="slidenum">
              <a:rPr lang="en-US" altLang="zh-CN" smtClean="0"/>
              <a:pPr>
                <a:defRPr/>
              </a:pPr>
              <a:t>6</a:t>
            </a:fld>
            <a:endParaRPr lang="en-US" altLang="zh-CN"/>
          </a:p>
        </p:txBody>
      </p:sp>
      <p:pic>
        <p:nvPicPr>
          <p:cNvPr id="6" name="Picture 5">
            <a:extLst>
              <a:ext uri="{FF2B5EF4-FFF2-40B4-BE49-F238E27FC236}">
                <a16:creationId xmlns:a16="http://schemas.microsoft.com/office/drawing/2014/main" id="{1AED6DBF-959D-40BD-A9F9-0382D1402152}"/>
              </a:ext>
            </a:extLst>
          </p:cNvPr>
          <p:cNvPicPr>
            <a:picLocks noChangeAspect="1"/>
          </p:cNvPicPr>
          <p:nvPr/>
        </p:nvPicPr>
        <p:blipFill>
          <a:blip r:embed="rId2"/>
          <a:stretch>
            <a:fillRect/>
          </a:stretch>
        </p:blipFill>
        <p:spPr>
          <a:xfrm>
            <a:off x="205833" y="2204864"/>
            <a:ext cx="8732334" cy="2016224"/>
          </a:xfrm>
          <a:prstGeom prst="rect">
            <a:avLst/>
          </a:prstGeom>
        </p:spPr>
      </p:pic>
    </p:spTree>
    <p:extLst>
      <p:ext uri="{BB962C8B-B14F-4D97-AF65-F5344CB8AC3E}">
        <p14:creationId xmlns:p14="http://schemas.microsoft.com/office/powerpoint/2010/main" val="16567250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6AC0B-4617-499E-BD04-AC0DD03844B2}"/>
              </a:ext>
            </a:extLst>
          </p:cNvPr>
          <p:cNvSpPr>
            <a:spLocks noGrp="1"/>
          </p:cNvSpPr>
          <p:nvPr>
            <p:ph type="title"/>
          </p:nvPr>
        </p:nvSpPr>
        <p:spPr>
          <a:xfrm>
            <a:off x="1475656" y="83490"/>
            <a:ext cx="7668344" cy="868362"/>
          </a:xfrm>
        </p:spPr>
        <p:txBody>
          <a:bodyPr/>
          <a:lstStyle/>
          <a:p>
            <a:r>
              <a:rPr lang="en-US" sz="3200" dirty="0"/>
              <a:t>Adversarial Training w. Outer Minimization</a:t>
            </a:r>
            <a:endParaRPr lang="en-SE" sz="3200" dirty="0"/>
          </a:p>
        </p:txBody>
      </p:sp>
      <p:sp>
        <p:nvSpPr>
          <p:cNvPr id="3" name="Content Placeholder 2">
            <a:extLst>
              <a:ext uri="{FF2B5EF4-FFF2-40B4-BE49-F238E27FC236}">
                <a16:creationId xmlns:a16="http://schemas.microsoft.com/office/drawing/2014/main" id="{0AEFF594-DB97-4851-99C7-6B51BB4838F0}"/>
              </a:ext>
            </a:extLst>
          </p:cNvPr>
          <p:cNvSpPr>
            <a:spLocks noGrp="1"/>
          </p:cNvSpPr>
          <p:nvPr>
            <p:ph idx="1"/>
          </p:nvPr>
        </p:nvSpPr>
        <p:spPr>
          <a:xfrm>
            <a:off x="457200" y="5552680"/>
            <a:ext cx="8229600" cy="1099592"/>
          </a:xfrm>
        </p:spPr>
        <p:txBody>
          <a:bodyPr>
            <a:normAutofit fontScale="85000" lnSpcReduction="10000"/>
          </a:bodyPr>
          <a:lstStyle/>
          <a:p>
            <a:r>
              <a:rPr lang="en-US" dirty="0"/>
              <a:t>Higher network capacity enables more complex decision boundary and more robust classification</a:t>
            </a:r>
            <a:endParaRPr lang="en-SE" dirty="0"/>
          </a:p>
        </p:txBody>
      </p:sp>
      <p:sp>
        <p:nvSpPr>
          <p:cNvPr id="4" name="Slide Number Placeholder 3">
            <a:extLst>
              <a:ext uri="{FF2B5EF4-FFF2-40B4-BE49-F238E27FC236}">
                <a16:creationId xmlns:a16="http://schemas.microsoft.com/office/drawing/2014/main" id="{2A08B8A6-5305-4FC9-8448-3DDA787F380A}"/>
              </a:ext>
            </a:extLst>
          </p:cNvPr>
          <p:cNvSpPr>
            <a:spLocks noGrp="1"/>
          </p:cNvSpPr>
          <p:nvPr>
            <p:ph type="sldNum" sz="quarter" idx="12"/>
          </p:nvPr>
        </p:nvSpPr>
        <p:spPr/>
        <p:txBody>
          <a:bodyPr/>
          <a:lstStyle/>
          <a:p>
            <a:pPr>
              <a:defRPr/>
            </a:pPr>
            <a:fld id="{F57F456A-00AF-44E6-8D70-638C0D0130FF}" type="slidenum">
              <a:rPr lang="en-US" altLang="zh-CN" smtClean="0"/>
              <a:pPr>
                <a:defRPr/>
              </a:pPr>
              <a:t>60</a:t>
            </a:fld>
            <a:endParaRPr lang="en-US" altLang="zh-CN"/>
          </a:p>
        </p:txBody>
      </p:sp>
      <p:pic>
        <p:nvPicPr>
          <p:cNvPr id="7" name="Picture 6">
            <a:extLst>
              <a:ext uri="{FF2B5EF4-FFF2-40B4-BE49-F238E27FC236}">
                <a16:creationId xmlns:a16="http://schemas.microsoft.com/office/drawing/2014/main" id="{17B17430-5D36-41DA-97D1-905359B442E1}"/>
              </a:ext>
            </a:extLst>
          </p:cNvPr>
          <p:cNvPicPr>
            <a:picLocks noChangeAspect="1"/>
          </p:cNvPicPr>
          <p:nvPr/>
        </p:nvPicPr>
        <p:blipFill>
          <a:blip r:embed="rId2"/>
          <a:stretch>
            <a:fillRect/>
          </a:stretch>
        </p:blipFill>
        <p:spPr>
          <a:xfrm>
            <a:off x="0" y="1356313"/>
            <a:ext cx="9144000" cy="4098612"/>
          </a:xfrm>
          <a:prstGeom prst="rect">
            <a:avLst/>
          </a:prstGeom>
        </p:spPr>
      </p:pic>
      <p:sp>
        <p:nvSpPr>
          <p:cNvPr id="8" name="TextBox 7">
            <a:extLst>
              <a:ext uri="{FF2B5EF4-FFF2-40B4-BE49-F238E27FC236}">
                <a16:creationId xmlns:a16="http://schemas.microsoft.com/office/drawing/2014/main" id="{4286C645-F833-4640-BEFA-E3C1507C0459}"/>
              </a:ext>
            </a:extLst>
          </p:cNvPr>
          <p:cNvSpPr txBox="1"/>
          <p:nvPr/>
        </p:nvSpPr>
        <p:spPr>
          <a:xfrm>
            <a:off x="7148131" y="4059002"/>
            <a:ext cx="1919669" cy="369332"/>
          </a:xfrm>
          <a:prstGeom prst="rect">
            <a:avLst/>
          </a:prstGeom>
          <a:noFill/>
          <a:ln w="12700">
            <a:solidFill>
              <a:schemeClr val="tx1"/>
            </a:solidFill>
          </a:ln>
        </p:spPr>
        <p:txBody>
          <a:bodyPr wrap="square">
            <a:spAutoFit/>
          </a:bodyPr>
          <a:lstStyle/>
          <a:p>
            <a:endParaRPr lang="en-SE" dirty="0"/>
          </a:p>
        </p:txBody>
      </p:sp>
      <p:pic>
        <p:nvPicPr>
          <p:cNvPr id="12" name="Picture 11">
            <a:extLst>
              <a:ext uri="{FF2B5EF4-FFF2-40B4-BE49-F238E27FC236}">
                <a16:creationId xmlns:a16="http://schemas.microsoft.com/office/drawing/2014/main" id="{357132BE-A92E-4F8A-8584-971453DB9924}"/>
              </a:ext>
            </a:extLst>
          </p:cNvPr>
          <p:cNvPicPr>
            <a:picLocks noChangeAspect="1"/>
          </p:cNvPicPr>
          <p:nvPr/>
        </p:nvPicPr>
        <p:blipFill>
          <a:blip r:embed="rId3"/>
          <a:stretch>
            <a:fillRect/>
          </a:stretch>
        </p:blipFill>
        <p:spPr>
          <a:xfrm>
            <a:off x="5148064" y="1111735"/>
            <a:ext cx="887125" cy="835803"/>
          </a:xfrm>
          <a:prstGeom prst="rect">
            <a:avLst/>
          </a:prstGeom>
        </p:spPr>
      </p:pic>
      <p:sp>
        <p:nvSpPr>
          <p:cNvPr id="10" name="Rectangle 9">
            <a:extLst>
              <a:ext uri="{FF2B5EF4-FFF2-40B4-BE49-F238E27FC236}">
                <a16:creationId xmlns:a16="http://schemas.microsoft.com/office/drawing/2014/main" id="{CD5ECD74-2C0F-4C76-8EFC-01A07BB5ABD3}"/>
              </a:ext>
            </a:extLst>
          </p:cNvPr>
          <p:cNvSpPr/>
          <p:nvPr/>
        </p:nvSpPr>
        <p:spPr bwMode="auto">
          <a:xfrm>
            <a:off x="23664" y="43491"/>
            <a:ext cx="1524000" cy="4883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Arial" charset="0"/>
              </a:rPr>
              <a:t>Important</a:t>
            </a:r>
            <a:endParaRPr kumimoji="0" lang="en-SE" sz="24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11133977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ADBEC-0E06-48EC-9D2F-7706689F9F3C}"/>
              </a:ext>
            </a:extLst>
          </p:cNvPr>
          <p:cNvSpPr>
            <a:spLocks noGrp="1"/>
          </p:cNvSpPr>
          <p:nvPr>
            <p:ph type="title"/>
          </p:nvPr>
        </p:nvSpPr>
        <p:spPr/>
        <p:txBody>
          <a:bodyPr/>
          <a:lstStyle/>
          <a:p>
            <a:r>
              <a:rPr lang="en-US" dirty="0" err="1"/>
              <a:t>Danskin’s</a:t>
            </a:r>
            <a:r>
              <a:rPr lang="en-US" dirty="0"/>
              <a:t> Theorem</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EBC83A6-ACDF-432C-9877-0F0BFF08BFE7}"/>
                  </a:ext>
                </a:extLst>
              </p:cNvPr>
              <p:cNvSpPr>
                <a:spLocks noGrp="1"/>
              </p:cNvSpPr>
              <p:nvPr>
                <p:ph idx="1"/>
              </p:nvPr>
            </p:nvSpPr>
            <p:spPr/>
            <p:txBody>
              <a:bodyPr>
                <a:normAutofit fontScale="85000" lnSpcReduction="20000"/>
              </a:bodyPr>
              <a:lstStyle/>
              <a:p>
                <a:r>
                  <a:rPr lang="en-US" altLang="zh-CN" dirty="0"/>
                  <a:t>H</a:t>
                </a:r>
                <a:r>
                  <a:rPr lang="en-US" dirty="0"/>
                  <a:t>ow to compute the gradient of the objective with the </a:t>
                </a:r>
                <a14:m>
                  <m:oMath xmlns:m="http://schemas.openxmlformats.org/officeDocument/2006/math">
                    <m:r>
                      <m:rPr>
                        <m:sty m:val="p"/>
                      </m:rPr>
                      <a:rPr lang="en-US" i="1" dirty="0" smtClean="0">
                        <a:latin typeface="Cambria Math" panose="02040503050406030204" pitchFamily="18" charset="0"/>
                      </a:rPr>
                      <m:t>max</m:t>
                    </m:r>
                    <m:r>
                      <a:rPr lang="en-SE" i="1" dirty="0" smtClean="0">
                        <a:latin typeface="Cambria Math" panose="02040503050406030204" pitchFamily="18" charset="0"/>
                      </a:rPr>
                      <m:t>⁡</m:t>
                    </m:r>
                  </m:oMath>
                </a14:m>
                <a:r>
                  <a:rPr lang="en-US" dirty="0"/>
                  <a:t> term inside?</a:t>
                </a:r>
                <a:endParaRPr lang="en-SE" dirty="0"/>
              </a:p>
              <a:p>
                <a:r>
                  <a:rPr lang="en-US" dirty="0" err="1"/>
                  <a:t>Danskin’s</a:t>
                </a:r>
                <a:r>
                  <a:rPr lang="en-US" dirty="0"/>
                  <a:t> Theorem: </a:t>
                </a:r>
                <a:endParaRPr lang="en-US" b="0" i="1" dirty="0">
                  <a:latin typeface="Cambria Math" panose="02040503050406030204" pitchFamily="18" charset="0"/>
                </a:endParaRPr>
              </a:p>
              <a:p>
                <a:pPr lvl="1"/>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m:t>
                        </m:r>
                      </m:e>
                      <m:sub>
                        <m:r>
                          <a:rPr lang="en-US" b="0" i="1" smtClean="0">
                            <a:latin typeface="Cambria Math" panose="02040503050406030204" pitchFamily="18" charset="0"/>
                          </a:rPr>
                          <m:t>𝑦</m:t>
                        </m:r>
                      </m:sub>
                    </m:sSub>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𝑥</m:t>
                            </m:r>
                          </m:lim>
                        </m:limLow>
                      </m:fName>
                      <m:e>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e>
                    </m:func>
                    <m:r>
                      <a:rPr lang="en-US" b="0" i="1" smtClean="0">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m:t>
                        </m:r>
                      </m:e>
                      <m:sub>
                        <m:r>
                          <a:rPr lang="en-US" b="0" i="1" smtClean="0">
                            <a:latin typeface="Cambria Math" panose="02040503050406030204" pitchFamily="18" charset="0"/>
                          </a:rPr>
                          <m:t>𝑦</m:t>
                        </m:r>
                      </m:sub>
                    </m:sSub>
                    <m:r>
                      <a:rPr lang="en-US" b="0" i="1" smtClean="0">
                        <a:latin typeface="Cambria Math" panose="02040503050406030204" pitchFamily="18" charset="0"/>
                      </a:rPr>
                      <m:t>𝑓</m:t>
                    </m:r>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i="1">
                            <a:latin typeface="Cambria Math" panose="02040503050406030204" pitchFamily="18" charset="0"/>
                          </a:rPr>
                          <m:t>𝑥</m:t>
                        </m:r>
                      </m:e>
                      <m:sup>
                        <m:r>
                          <a:rPr lang="en-US" b="0" i="1" smtClean="0">
                            <a:latin typeface="Cambria Math" panose="02040503050406030204" pitchFamily="18" charset="0"/>
                          </a:rPr>
                          <m:t>∗</m:t>
                        </m:r>
                      </m:sup>
                    </m:sSup>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oMath>
                </a14:m>
                <a:r>
                  <a:rPr lang="en-US" dirty="0"/>
                  <a:t>, where </a:t>
                </a:r>
                <a14:m>
                  <m:oMath xmlns:m="http://schemas.openxmlformats.org/officeDocument/2006/math">
                    <m:func>
                      <m:funcPr>
                        <m:ctrlPr>
                          <a:rPr lang="en-US" b="0" i="1" smtClean="0">
                            <a:latin typeface="Cambria Math" panose="02040503050406030204" pitchFamily="18" charset="0"/>
                          </a:rPr>
                        </m:ctrlPr>
                      </m:funcPr>
                      <m:fName>
                        <m:sSup>
                          <m:sSupPr>
                            <m:ctrlPr>
                              <a:rPr lang="en-US" i="1">
                                <a:latin typeface="Cambria Math" panose="02040503050406030204" pitchFamily="18" charset="0"/>
                              </a:rPr>
                            </m:ctrlPr>
                          </m:sSupPr>
                          <m:e>
                            <m:r>
                              <a:rPr lang="en-US" b="0" i="1" smtClean="0">
                                <a:latin typeface="Cambria Math" panose="02040503050406030204" pitchFamily="18" charset="0"/>
                              </a:rPr>
                              <m:t>𝑥</m:t>
                            </m:r>
                          </m:e>
                          <m:sup>
                            <m:r>
                              <a:rPr lang="en-US" i="1">
                                <a:latin typeface="Cambria Math" panose="02040503050406030204" pitchFamily="18" charset="0"/>
                              </a:rPr>
                              <m:t>∗</m:t>
                            </m:r>
                          </m:sup>
                        </m:sSup>
                        <m:r>
                          <a:rPr lang="en-US" b="0" i="1" smtClean="0">
                            <a:latin typeface="Cambria Math" panose="02040503050406030204" pitchFamily="18" charset="0"/>
                          </a:rPr>
                          <m:t>=</m:t>
                        </m:r>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argmax</m:t>
                            </m:r>
                          </m:e>
                          <m:lim>
                            <m:r>
                              <a:rPr lang="en-US" b="0" i="1" smtClean="0">
                                <a:latin typeface="Cambria Math" panose="02040503050406030204" pitchFamily="18" charset="0"/>
                              </a:rPr>
                              <m:t>𝑥</m:t>
                            </m:r>
                          </m:lim>
                        </m:limLow>
                      </m:fName>
                      <m:e>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e>
                    </m:func>
                  </m:oMath>
                </a14:m>
                <a:endParaRPr lang="en-US" dirty="0"/>
              </a:p>
              <a:p>
                <a:pPr lvl="1"/>
                <a:r>
                  <a:rPr lang="en-US" dirty="0"/>
                  <a:t>(Only true when </a:t>
                </a:r>
                <a14:m>
                  <m:oMath xmlns:m="http://schemas.openxmlformats.org/officeDocument/2006/math">
                    <m:r>
                      <m:rPr>
                        <m:sty m:val="p"/>
                      </m:rPr>
                      <a:rPr lang="en-US" i="1" dirty="0" smtClean="0">
                        <a:latin typeface="Cambria Math" panose="02040503050406030204" pitchFamily="18" charset="0"/>
                      </a:rPr>
                      <m:t>max</m:t>
                    </m:r>
                  </m:oMath>
                </a14:m>
                <a:r>
                  <a:rPr lang="en-US" dirty="0"/>
                  <a:t> is performed exactly)</a:t>
                </a:r>
                <a:endParaRPr lang="en-SE" dirty="0"/>
              </a:p>
              <a:p>
                <a:r>
                  <a:rPr lang="en-US" dirty="0"/>
                  <a:t>In our case:</a:t>
                </a:r>
              </a:p>
              <a:p>
                <a:pPr lvl="1"/>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m:t>
                        </m:r>
                      </m:e>
                      <m:sub>
                        <m:r>
                          <a:rPr lang="en-US" b="0" i="1" smtClean="0">
                            <a:latin typeface="Cambria Math" panose="02040503050406030204" pitchFamily="18" charset="0"/>
                          </a:rPr>
                          <m:t>𝜃</m:t>
                        </m:r>
                      </m:sub>
                    </m:sSub>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𝛿</m:t>
                            </m:r>
                            <m:r>
                              <a:rPr lang="en-US" b="0" i="1" smtClean="0">
                                <a:latin typeface="Cambria Math" panose="02040503050406030204" pitchFamily="18" charset="0"/>
                              </a:rPr>
                              <m:t>∈</m:t>
                            </m:r>
                            <m:r>
                              <m:rPr>
                                <m:sty m:val="p"/>
                              </m:rPr>
                              <a:rPr lang="en-US" b="0" i="0" smtClean="0">
                                <a:latin typeface="Cambria Math" panose="02040503050406030204" pitchFamily="18" charset="0"/>
                              </a:rPr>
                              <m:t>Δ</m:t>
                            </m:r>
                          </m:lim>
                        </m:limLow>
                      </m:fName>
                      <m:e>
                        <m:r>
                          <m:rPr>
                            <m:sty m:val="p"/>
                          </m:rPr>
                          <a:rPr lang="en-US" b="0" i="0" smtClean="0">
                            <a:latin typeface="Cambria Math" panose="02040503050406030204" pitchFamily="18" charset="0"/>
                          </a:rPr>
                          <m:t>Loss</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𝛿</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e>
                    </m:func>
                    <m:r>
                      <a:rPr lang="en-US" b="0" i="1" smtClean="0">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m:t>
                        </m:r>
                      </m:e>
                      <m:sub>
                        <m:r>
                          <a:rPr lang="en-US" i="1">
                            <a:latin typeface="Cambria Math" panose="02040503050406030204" pitchFamily="18" charset="0"/>
                          </a:rPr>
                          <m:t>𝜃</m:t>
                        </m:r>
                      </m:sub>
                    </m:sSub>
                    <m:r>
                      <m:rPr>
                        <m:sty m:val="p"/>
                      </m:rPr>
                      <a:rPr lang="en-US">
                        <a:latin typeface="Cambria Math" panose="02040503050406030204" pitchFamily="18" charset="0"/>
                      </a:rPr>
                      <m:t>Loss</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𝛿</m:t>
                        </m:r>
                      </m:e>
                      <m:sup>
                        <m:r>
                          <a:rPr lang="en-US" i="1">
                            <a:latin typeface="Cambria Math" panose="02040503050406030204" pitchFamily="18" charset="0"/>
                          </a:rPr>
                          <m:t>∗</m:t>
                        </m:r>
                      </m:sup>
                    </m:sSup>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𝜃</m:t>
                    </m:r>
                    <m:r>
                      <a:rPr lang="en-US" i="1">
                        <a:latin typeface="Cambria Math" panose="02040503050406030204" pitchFamily="18" charset="0"/>
                      </a:rPr>
                      <m:t>)</m:t>
                    </m:r>
                  </m:oMath>
                </a14:m>
                <a:r>
                  <a:rPr lang="en-US" dirty="0"/>
                  <a:t>, where </a:t>
                </a:r>
                <a14:m>
                  <m:oMath xmlns:m="http://schemas.openxmlformats.org/officeDocument/2006/math">
                    <m:func>
                      <m:funcPr>
                        <m:ctrlPr>
                          <a:rPr lang="en-US" b="0" i="1" smtClean="0">
                            <a:latin typeface="Cambria Math" panose="02040503050406030204" pitchFamily="18" charset="0"/>
                          </a:rPr>
                        </m:ctrlPr>
                      </m:funcPr>
                      <m:fName>
                        <m:sSup>
                          <m:sSupPr>
                            <m:ctrlPr>
                              <a:rPr lang="en-US" i="1">
                                <a:latin typeface="Cambria Math" panose="02040503050406030204" pitchFamily="18" charset="0"/>
                              </a:rPr>
                            </m:ctrlPr>
                          </m:sSupPr>
                          <m:e>
                            <m:r>
                              <a:rPr lang="en-US" i="1">
                                <a:latin typeface="Cambria Math" panose="02040503050406030204" pitchFamily="18" charset="0"/>
                              </a:rPr>
                              <m:t>𝛿</m:t>
                            </m:r>
                          </m:e>
                          <m:sup>
                            <m:r>
                              <a:rPr lang="en-US" i="1">
                                <a:latin typeface="Cambria Math" panose="02040503050406030204" pitchFamily="18" charset="0"/>
                              </a:rPr>
                              <m:t>∗</m:t>
                            </m:r>
                          </m:sup>
                        </m:sSup>
                        <m:r>
                          <a:rPr lang="en-US" b="0" i="1" smtClean="0">
                            <a:latin typeface="Cambria Math" panose="02040503050406030204" pitchFamily="18" charset="0"/>
                          </a:rPr>
                          <m:t>=</m:t>
                        </m:r>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argmax</m:t>
                            </m:r>
                          </m:e>
                          <m:lim>
                            <m:r>
                              <a:rPr lang="en-US" b="0" i="1" smtClean="0">
                                <a:latin typeface="Cambria Math" panose="02040503050406030204" pitchFamily="18" charset="0"/>
                              </a:rPr>
                              <m:t>𝛿</m:t>
                            </m:r>
                            <m:r>
                              <a:rPr lang="en-US" b="0" i="1" smtClean="0">
                                <a:latin typeface="Cambria Math" panose="02040503050406030204" pitchFamily="18" charset="0"/>
                              </a:rPr>
                              <m:t>∈</m:t>
                            </m:r>
                            <m:r>
                              <m:rPr>
                                <m:sty m:val="p"/>
                              </m:rPr>
                              <a:rPr lang="en-US" b="0" i="0" smtClean="0">
                                <a:latin typeface="Cambria Math" panose="02040503050406030204" pitchFamily="18" charset="0"/>
                              </a:rPr>
                              <m:t>Δ</m:t>
                            </m:r>
                          </m:lim>
                        </m:limLow>
                      </m:fName>
                      <m:e>
                        <m:r>
                          <m:rPr>
                            <m:sty m:val="p"/>
                          </m:rPr>
                          <a:rPr lang="en-US" b="0" i="0" smtClean="0">
                            <a:latin typeface="Cambria Math" panose="02040503050406030204" pitchFamily="18" charset="0"/>
                          </a:rPr>
                          <m:t>Loss</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𝛿</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e>
                    </m:func>
                  </m:oMath>
                </a14:m>
                <a:endParaRPr lang="en-US" dirty="0"/>
              </a:p>
              <a:p>
                <a:pPr lvl="1"/>
                <a:r>
                  <a:rPr lang="en-US" dirty="0"/>
                  <a:t>It means we can optimize through the </a:t>
                </a:r>
                <a14:m>
                  <m:oMath xmlns:m="http://schemas.openxmlformats.org/officeDocument/2006/math">
                    <m:r>
                      <m:rPr>
                        <m:sty m:val="p"/>
                      </m:rPr>
                      <a:rPr lang="en-US" i="1" dirty="0" smtClean="0">
                        <a:latin typeface="Cambria Math" panose="02040503050406030204" pitchFamily="18" charset="0"/>
                      </a:rPr>
                      <m:t>max</m:t>
                    </m:r>
                    <m:r>
                      <a:rPr lang="en-SE" i="1" dirty="0" smtClean="0">
                        <a:latin typeface="Cambria Math" panose="02040503050406030204" pitchFamily="18" charset="0"/>
                      </a:rPr>
                      <m:t>⁡</m:t>
                    </m:r>
                  </m:oMath>
                </a14:m>
                <a:r>
                  <a:rPr lang="en-US" dirty="0"/>
                  <a:t>operator by finding the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𝛿</m:t>
                        </m:r>
                      </m:e>
                      <m:sup>
                        <m:r>
                          <a:rPr lang="en-US" i="1">
                            <a:latin typeface="Cambria Math" panose="02040503050406030204" pitchFamily="18" charset="0"/>
                          </a:rPr>
                          <m:t>∗</m:t>
                        </m:r>
                      </m:sup>
                    </m:sSup>
                  </m:oMath>
                </a14:m>
                <a:r>
                  <a:rPr lang="en-US" dirty="0"/>
                  <a:t> that maximizes the loss function, then taking gradient at </a:t>
                </a:r>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𝛿</m:t>
                        </m:r>
                      </m:e>
                      <m:sup>
                        <m:r>
                          <a:rPr lang="en-US" i="1">
                            <a:latin typeface="Cambria Math" panose="02040503050406030204" pitchFamily="18" charset="0"/>
                          </a:rPr>
                          <m:t>∗</m:t>
                        </m:r>
                      </m:sup>
                    </m:sSup>
                  </m:oMath>
                </a14:m>
                <a:endParaRPr lang="en-US" dirty="0"/>
              </a:p>
            </p:txBody>
          </p:sp>
        </mc:Choice>
        <mc:Fallback xmlns="">
          <p:sp>
            <p:nvSpPr>
              <p:cNvPr id="3" name="Content Placeholder 2">
                <a:extLst>
                  <a:ext uri="{FF2B5EF4-FFF2-40B4-BE49-F238E27FC236}">
                    <a16:creationId xmlns:a16="http://schemas.microsoft.com/office/drawing/2014/main" id="{7EBC83A6-ACDF-432C-9877-0F0BFF08BFE7}"/>
                  </a:ext>
                </a:extLst>
              </p:cNvPr>
              <p:cNvSpPr>
                <a:spLocks noGrp="1" noRot="1" noChangeAspect="1" noMove="1" noResize="1" noEditPoints="1" noAdjustHandles="1" noChangeArrowheads="1" noChangeShapeType="1" noTextEdit="1"/>
              </p:cNvSpPr>
              <p:nvPr>
                <p:ph idx="1"/>
              </p:nvPr>
            </p:nvSpPr>
            <p:spPr>
              <a:blipFill>
                <a:blip r:embed="rId3"/>
                <a:stretch>
                  <a:fillRect l="-1259" t="-2748" r="-44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967C5DF6-BEA2-41D0-90F7-1BB0BDABA021}"/>
              </a:ext>
            </a:extLst>
          </p:cNvPr>
          <p:cNvSpPr>
            <a:spLocks noGrp="1"/>
          </p:cNvSpPr>
          <p:nvPr>
            <p:ph type="sldNum" sz="quarter" idx="12"/>
          </p:nvPr>
        </p:nvSpPr>
        <p:spPr/>
        <p:txBody>
          <a:bodyPr/>
          <a:lstStyle/>
          <a:p>
            <a:pPr>
              <a:defRPr/>
            </a:pPr>
            <a:fld id="{F57F456A-00AF-44E6-8D70-638C0D0130FF}" type="slidenum">
              <a:rPr lang="en-US" altLang="zh-CN" smtClean="0"/>
              <a:pPr>
                <a:defRPr/>
              </a:pPr>
              <a:t>61</a:t>
            </a:fld>
            <a:endParaRPr lang="en-US" altLang="zh-CN"/>
          </a:p>
        </p:txBody>
      </p:sp>
    </p:spTree>
    <p:extLst>
      <p:ext uri="{BB962C8B-B14F-4D97-AF65-F5344CB8AC3E}">
        <p14:creationId xmlns:p14="http://schemas.microsoft.com/office/powerpoint/2010/main" val="1768633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6EA5-88A7-475E-9693-D2B4153F499B}"/>
              </a:ext>
            </a:extLst>
          </p:cNvPr>
          <p:cNvSpPr>
            <a:spLocks noGrp="1"/>
          </p:cNvSpPr>
          <p:nvPr>
            <p:ph type="title"/>
          </p:nvPr>
        </p:nvSpPr>
        <p:spPr/>
        <p:txBody>
          <a:bodyPr/>
          <a:lstStyle/>
          <a:p>
            <a:r>
              <a:rPr lang="en-US" sz="3600" dirty="0"/>
              <a:t>Adversarial Training [Goodfellow et al., 2014]</a:t>
            </a:r>
            <a:endParaRPr lang="en-SE" sz="3600" dirty="0"/>
          </a:p>
        </p:txBody>
      </p:sp>
      <p:sp>
        <p:nvSpPr>
          <p:cNvPr id="4" name="Slide Number Placeholder 3">
            <a:extLst>
              <a:ext uri="{FF2B5EF4-FFF2-40B4-BE49-F238E27FC236}">
                <a16:creationId xmlns:a16="http://schemas.microsoft.com/office/drawing/2014/main" id="{5012B4AE-465A-4B5C-8CCB-984292185ED4}"/>
              </a:ext>
            </a:extLst>
          </p:cNvPr>
          <p:cNvSpPr>
            <a:spLocks noGrp="1"/>
          </p:cNvSpPr>
          <p:nvPr>
            <p:ph type="sldNum" sz="quarter" idx="12"/>
          </p:nvPr>
        </p:nvSpPr>
        <p:spPr/>
        <p:txBody>
          <a:bodyPr/>
          <a:lstStyle/>
          <a:p>
            <a:pPr>
              <a:defRPr/>
            </a:pPr>
            <a:fld id="{F57F456A-00AF-44E6-8D70-638C0D0130FF}" type="slidenum">
              <a:rPr lang="en-US" altLang="zh-CN" smtClean="0"/>
              <a:pPr>
                <a:defRPr/>
              </a:pPr>
              <a:t>62</a:t>
            </a:fld>
            <a:endParaRPr lang="en-US" altLang="zh-CN"/>
          </a:p>
        </p:txBody>
      </p:sp>
      <p:pic>
        <p:nvPicPr>
          <p:cNvPr id="12" name="Picture 11">
            <a:extLst>
              <a:ext uri="{FF2B5EF4-FFF2-40B4-BE49-F238E27FC236}">
                <a16:creationId xmlns:a16="http://schemas.microsoft.com/office/drawing/2014/main" id="{C423AA06-DD77-44AD-9C9C-855FF32661B5}"/>
              </a:ext>
            </a:extLst>
          </p:cNvPr>
          <p:cNvPicPr>
            <a:picLocks noChangeAspect="1"/>
          </p:cNvPicPr>
          <p:nvPr/>
        </p:nvPicPr>
        <p:blipFill>
          <a:blip r:embed="rId3"/>
          <a:stretch>
            <a:fillRect/>
          </a:stretch>
        </p:blipFill>
        <p:spPr>
          <a:xfrm>
            <a:off x="1187624" y="1215008"/>
            <a:ext cx="7270317" cy="3366120"/>
          </a:xfrm>
          <a:prstGeom prst="rect">
            <a:avLst/>
          </a:prstGeom>
        </p:spPr>
      </p:pic>
      <p:sp>
        <p:nvSpPr>
          <p:cNvPr id="13" name="Content Placeholder 2">
            <a:extLst>
              <a:ext uri="{FF2B5EF4-FFF2-40B4-BE49-F238E27FC236}">
                <a16:creationId xmlns:a16="http://schemas.microsoft.com/office/drawing/2014/main" id="{F1814BD0-7118-4143-8D94-3BCEDCB91889}"/>
              </a:ext>
            </a:extLst>
          </p:cNvPr>
          <p:cNvSpPr>
            <a:spLocks noGrp="1"/>
          </p:cNvSpPr>
          <p:nvPr>
            <p:ph idx="1"/>
          </p:nvPr>
        </p:nvSpPr>
        <p:spPr>
          <a:xfrm>
            <a:off x="457200" y="4694147"/>
            <a:ext cx="8229600" cy="2160240"/>
          </a:xfrm>
        </p:spPr>
        <p:txBody>
          <a:bodyPr>
            <a:normAutofit fontScale="70000" lnSpcReduction="20000"/>
          </a:bodyPr>
          <a:lstStyle/>
          <a:p>
            <a:r>
              <a:rPr lang="en-US" dirty="0"/>
              <a:t>In theory, </a:t>
            </a:r>
            <a:r>
              <a:rPr lang="en-US" dirty="0" err="1"/>
              <a:t>Danskin’s</a:t>
            </a:r>
            <a:r>
              <a:rPr lang="en-US" dirty="0"/>
              <a:t> theorem only applies to the case where we are able to compute the maximum exactly. In practice, the quality of the robust gradient descent procedure is tied directly to how well we are able to perform the inner maximization. In other words, the key aspect is incorporate a strong attack into the inner maximization procedure.</a:t>
            </a:r>
          </a:p>
          <a:p>
            <a:endParaRPr lang="en-SE" dirty="0"/>
          </a:p>
        </p:txBody>
      </p:sp>
    </p:spTree>
    <p:extLst>
      <p:ext uri="{BB962C8B-B14F-4D97-AF65-F5344CB8AC3E}">
        <p14:creationId xmlns:p14="http://schemas.microsoft.com/office/powerpoint/2010/main" val="4184143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1C55F-9314-4CF2-9800-C0AEA49AD59A}"/>
              </a:ext>
            </a:extLst>
          </p:cNvPr>
          <p:cNvSpPr>
            <a:spLocks noGrp="1"/>
          </p:cNvSpPr>
          <p:nvPr>
            <p:ph type="title"/>
          </p:nvPr>
        </p:nvSpPr>
        <p:spPr/>
        <p:txBody>
          <a:bodyPr/>
          <a:lstStyle/>
          <a:p>
            <a:r>
              <a:rPr lang="en-US" dirty="0"/>
              <a:t>Evaluating Robust Models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A1C1C7-5A20-4E98-86B8-1CF3889609D3}"/>
                  </a:ext>
                </a:extLst>
              </p:cNvPr>
              <p:cNvSpPr>
                <a:spLocks noGrp="1"/>
              </p:cNvSpPr>
              <p:nvPr>
                <p:ph idx="1"/>
              </p:nvPr>
            </p:nvSpPr>
            <p:spPr/>
            <p:txBody>
              <a:bodyPr/>
              <a:lstStyle/>
              <a:p>
                <a:r>
                  <a:rPr lang="en-US" dirty="0"/>
                  <a:t>Our model looks good, but we also need to evaluate against different attacks, PGD attacks run for longer, with random restarts, </a:t>
                </a:r>
                <a:r>
                  <a:rPr lang="en-US" dirty="0" err="1"/>
                  <a:t>etc</a:t>
                </a:r>
                <a:endParaRPr lang="en-US" dirty="0"/>
              </a:p>
              <a:p>
                <a:r>
                  <a:rPr lang="en-US" dirty="0"/>
                  <a:t>Note: it is not very informative to evaluate against a different type of attack, e.g. evaluate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m:t>
                        </m:r>
                      </m:sub>
                    </m:sSub>
                  </m:oMath>
                </a14:m>
                <a:r>
                  <a:rPr lang="en-US" dirty="0"/>
                  <a:t> robust model against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b="0" i="1" smtClean="0">
                            <a:latin typeface="Cambria Math" panose="02040503050406030204" pitchFamily="18" charset="0"/>
                          </a:rPr>
                          <m:t>1</m:t>
                        </m:r>
                      </m:sub>
                    </m:sSub>
                  </m:oMath>
                </a14:m>
                <a:r>
                  <a:rPr lang="en-US" dirty="0"/>
                  <a:t> 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b="0" i="1" smtClean="0">
                            <a:latin typeface="Cambria Math" panose="02040503050406030204" pitchFamily="18" charset="0"/>
                          </a:rPr>
                          <m:t>2</m:t>
                        </m:r>
                      </m:sub>
                    </m:sSub>
                  </m:oMath>
                </a14:m>
                <a:r>
                  <a:rPr lang="en-US" dirty="0"/>
                  <a:t> attacks</a:t>
                </a:r>
                <a:endParaRPr lang="en-SE" dirty="0"/>
              </a:p>
            </p:txBody>
          </p:sp>
        </mc:Choice>
        <mc:Fallback xmlns="">
          <p:sp>
            <p:nvSpPr>
              <p:cNvPr id="3" name="Content Placeholder 2">
                <a:extLst>
                  <a:ext uri="{FF2B5EF4-FFF2-40B4-BE49-F238E27FC236}">
                    <a16:creationId xmlns:a16="http://schemas.microsoft.com/office/drawing/2014/main" id="{69A1C1C7-5A20-4E98-86B8-1CF3889609D3}"/>
                  </a:ext>
                </a:extLst>
              </p:cNvPr>
              <p:cNvSpPr>
                <a:spLocks noGrp="1" noRot="1" noChangeAspect="1" noMove="1" noResize="1" noEditPoints="1" noAdjustHandles="1" noChangeArrowheads="1" noChangeShapeType="1" noTextEdit="1"/>
              </p:cNvSpPr>
              <p:nvPr>
                <p:ph idx="1"/>
              </p:nvPr>
            </p:nvSpPr>
            <p:spPr>
              <a:blipFill>
                <a:blip r:embed="rId2"/>
                <a:stretch>
                  <a:fillRect l="-1704" t="-1553" r="-59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52F54698-DF8C-406D-B906-81F21033DB7E}"/>
              </a:ext>
            </a:extLst>
          </p:cNvPr>
          <p:cNvSpPr>
            <a:spLocks noGrp="1"/>
          </p:cNvSpPr>
          <p:nvPr>
            <p:ph type="sldNum" sz="quarter" idx="12"/>
          </p:nvPr>
        </p:nvSpPr>
        <p:spPr/>
        <p:txBody>
          <a:bodyPr/>
          <a:lstStyle/>
          <a:p>
            <a:pPr>
              <a:defRPr/>
            </a:pPr>
            <a:fld id="{F57F456A-00AF-44E6-8D70-638C0D0130FF}" type="slidenum">
              <a:rPr lang="en-US" altLang="zh-CN" smtClean="0"/>
              <a:pPr>
                <a:defRPr/>
              </a:pPr>
              <a:t>63</a:t>
            </a:fld>
            <a:endParaRPr lang="en-US" altLang="zh-CN"/>
          </a:p>
        </p:txBody>
      </p:sp>
    </p:spTree>
    <p:extLst>
      <p:ext uri="{BB962C8B-B14F-4D97-AF65-F5344CB8AC3E}">
        <p14:creationId xmlns:p14="http://schemas.microsoft.com/office/powerpoint/2010/main" val="29107228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E700B-7EE8-4733-9B73-12336D8D2CAC}"/>
              </a:ext>
            </a:extLst>
          </p:cNvPr>
          <p:cNvSpPr>
            <a:spLocks noGrp="1"/>
          </p:cNvSpPr>
          <p:nvPr>
            <p:ph type="title"/>
          </p:nvPr>
        </p:nvSpPr>
        <p:spPr/>
        <p:txBody>
          <a:bodyPr/>
          <a:lstStyle/>
          <a:p>
            <a:r>
              <a:rPr lang="en-US" dirty="0"/>
              <a:t>What Makes the Models Robust?</a:t>
            </a:r>
            <a:endParaRPr lang="en-SE" dirty="0"/>
          </a:p>
        </p:txBody>
      </p:sp>
      <p:sp>
        <p:nvSpPr>
          <p:cNvPr id="3" name="Content Placeholder 2">
            <a:extLst>
              <a:ext uri="{FF2B5EF4-FFF2-40B4-BE49-F238E27FC236}">
                <a16:creationId xmlns:a16="http://schemas.microsoft.com/office/drawing/2014/main" id="{45EDC52D-481B-4C6F-9258-81FA68B6E258}"/>
              </a:ext>
            </a:extLst>
          </p:cNvPr>
          <p:cNvSpPr>
            <a:spLocks noGrp="1"/>
          </p:cNvSpPr>
          <p:nvPr>
            <p:ph idx="1"/>
          </p:nvPr>
        </p:nvSpPr>
        <p:spPr>
          <a:xfrm>
            <a:off x="457200" y="1295400"/>
            <a:ext cx="8229600" cy="1341512"/>
          </a:xfrm>
        </p:spPr>
        <p:txBody>
          <a:bodyPr>
            <a:normAutofit fontScale="85000" lnSpcReduction="10000"/>
          </a:bodyPr>
          <a:lstStyle/>
          <a:p>
            <a:r>
              <a:rPr lang="en-US" dirty="0"/>
              <a:t>The robust model has a smoother loss surface, making it more difficult for an attacker to change the class label with small gradient steps</a:t>
            </a:r>
            <a:endParaRPr lang="en-SE" dirty="0"/>
          </a:p>
        </p:txBody>
      </p:sp>
      <p:sp>
        <p:nvSpPr>
          <p:cNvPr id="4" name="Slide Number Placeholder 3">
            <a:extLst>
              <a:ext uri="{FF2B5EF4-FFF2-40B4-BE49-F238E27FC236}">
                <a16:creationId xmlns:a16="http://schemas.microsoft.com/office/drawing/2014/main" id="{9CD5AA4D-5788-4E3F-BE78-89E9AF3B10F8}"/>
              </a:ext>
            </a:extLst>
          </p:cNvPr>
          <p:cNvSpPr>
            <a:spLocks noGrp="1"/>
          </p:cNvSpPr>
          <p:nvPr>
            <p:ph type="sldNum" sz="quarter" idx="12"/>
          </p:nvPr>
        </p:nvSpPr>
        <p:spPr/>
        <p:txBody>
          <a:bodyPr/>
          <a:lstStyle/>
          <a:p>
            <a:pPr>
              <a:defRPr/>
            </a:pPr>
            <a:fld id="{F57F456A-00AF-44E6-8D70-638C0D0130FF}" type="slidenum">
              <a:rPr lang="en-US" altLang="zh-CN" smtClean="0"/>
              <a:pPr>
                <a:defRPr/>
              </a:pPr>
              <a:t>64</a:t>
            </a:fld>
            <a:endParaRPr lang="en-US" altLang="zh-CN"/>
          </a:p>
        </p:txBody>
      </p:sp>
      <p:pic>
        <p:nvPicPr>
          <p:cNvPr id="5" name="Picture 4">
            <a:extLst>
              <a:ext uri="{FF2B5EF4-FFF2-40B4-BE49-F238E27FC236}">
                <a16:creationId xmlns:a16="http://schemas.microsoft.com/office/drawing/2014/main" id="{931F70C1-83A8-43B0-BF5E-2002EB9CF96A}"/>
              </a:ext>
            </a:extLst>
          </p:cNvPr>
          <p:cNvPicPr>
            <a:picLocks noChangeAspect="1"/>
          </p:cNvPicPr>
          <p:nvPr/>
        </p:nvPicPr>
        <p:blipFill>
          <a:blip r:embed="rId2"/>
          <a:stretch>
            <a:fillRect/>
          </a:stretch>
        </p:blipFill>
        <p:spPr>
          <a:xfrm>
            <a:off x="187691" y="2492938"/>
            <a:ext cx="3000794" cy="3972479"/>
          </a:xfrm>
          <a:prstGeom prst="rect">
            <a:avLst/>
          </a:prstGeom>
        </p:spPr>
      </p:pic>
      <p:pic>
        <p:nvPicPr>
          <p:cNvPr id="6" name="Picture 5">
            <a:extLst>
              <a:ext uri="{FF2B5EF4-FFF2-40B4-BE49-F238E27FC236}">
                <a16:creationId xmlns:a16="http://schemas.microsoft.com/office/drawing/2014/main" id="{62AEC659-C158-425C-B4C6-E29AC5B945D0}"/>
              </a:ext>
            </a:extLst>
          </p:cNvPr>
          <p:cNvPicPr>
            <a:picLocks noChangeAspect="1"/>
          </p:cNvPicPr>
          <p:nvPr/>
        </p:nvPicPr>
        <p:blipFill>
          <a:blip r:embed="rId3"/>
          <a:stretch>
            <a:fillRect/>
          </a:stretch>
        </p:blipFill>
        <p:spPr>
          <a:xfrm>
            <a:off x="3215801" y="3284984"/>
            <a:ext cx="5851999" cy="3180433"/>
          </a:xfrm>
          <a:prstGeom prst="rect">
            <a:avLst/>
          </a:prstGeom>
        </p:spPr>
      </p:pic>
    </p:spTree>
    <p:extLst>
      <p:ext uri="{BB962C8B-B14F-4D97-AF65-F5344CB8AC3E}">
        <p14:creationId xmlns:p14="http://schemas.microsoft.com/office/powerpoint/2010/main" val="12585138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C4B47-6057-4E96-A3D6-D0FC01D9CA4A}"/>
              </a:ext>
            </a:extLst>
          </p:cNvPr>
          <p:cNvSpPr>
            <a:spLocks noGrp="1"/>
          </p:cNvSpPr>
          <p:nvPr>
            <p:ph type="title"/>
          </p:nvPr>
        </p:nvSpPr>
        <p:spPr/>
        <p:txBody>
          <a:bodyPr/>
          <a:lstStyle/>
          <a:p>
            <a:r>
              <a:rPr lang="en-US" dirty="0"/>
              <a:t>Loss Surfaces Examples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254C76-D84C-4ECB-A625-3028A7E81885}"/>
                  </a:ext>
                </a:extLst>
              </p:cNvPr>
              <p:cNvSpPr>
                <a:spLocks noGrp="1"/>
              </p:cNvSpPr>
              <p:nvPr>
                <p:ph idx="1"/>
              </p:nvPr>
            </p:nvSpPr>
            <p:spPr>
              <a:xfrm>
                <a:off x="185354" y="1295400"/>
                <a:ext cx="3624040" cy="5229941"/>
              </a:xfrm>
            </p:spPr>
            <p:txBody>
              <a:bodyPr>
                <a:normAutofit fontScale="62500" lnSpcReduction="20000"/>
              </a:bodyPr>
              <a:lstStyle/>
              <a:p>
                <a:r>
                  <a:rPr lang="en-US" dirty="0"/>
                  <a:t>Upper right fig shows a smooth loss surface with small gradients near the correct label and large distances to other labels, which makes attacks more difficult</a:t>
                </a:r>
              </a:p>
              <a:p>
                <a:r>
                  <a:rPr lang="en-US" dirty="0"/>
                  <a:t>Lower right fig shows a less smooth loss surface and small distances to other labels, which makes attacks easier</a:t>
                </a:r>
              </a:p>
              <a:p>
                <a:r>
                  <a:rPr lang="en-US" dirty="0"/>
                  <a:t>You can also think of them as 2 different directions on the same loss surface, and the attacker’s goal is to find the optimal direction to change input </a:t>
                </a:r>
                <a14:m>
                  <m:oMath xmlns:m="http://schemas.openxmlformats.org/officeDocument/2006/math">
                    <m:r>
                      <a:rPr lang="en-US" b="0" i="1" smtClean="0">
                        <a:latin typeface="Cambria Math" panose="02040503050406030204" pitchFamily="18" charset="0"/>
                      </a:rPr>
                      <m:t>𝑥</m:t>
                    </m:r>
                  </m:oMath>
                </a14:m>
                <a:r>
                  <a:rPr lang="en-US" dirty="0"/>
                  <a:t> (e.g., by gradient ascent with FGSM or PGD)</a:t>
                </a:r>
              </a:p>
              <a:p>
                <a:endParaRPr lang="en-SE" dirty="0"/>
              </a:p>
            </p:txBody>
          </p:sp>
        </mc:Choice>
        <mc:Fallback xmlns="">
          <p:sp>
            <p:nvSpPr>
              <p:cNvPr id="3" name="Content Placeholder 2">
                <a:extLst>
                  <a:ext uri="{FF2B5EF4-FFF2-40B4-BE49-F238E27FC236}">
                    <a16:creationId xmlns:a16="http://schemas.microsoft.com/office/drawing/2014/main" id="{9C254C76-D84C-4ECB-A625-3028A7E81885}"/>
                  </a:ext>
                </a:extLst>
              </p:cNvPr>
              <p:cNvSpPr>
                <a:spLocks noGrp="1" noRot="1" noChangeAspect="1" noMove="1" noResize="1" noEditPoints="1" noAdjustHandles="1" noChangeArrowheads="1" noChangeShapeType="1" noTextEdit="1"/>
              </p:cNvSpPr>
              <p:nvPr>
                <p:ph idx="1"/>
              </p:nvPr>
            </p:nvSpPr>
            <p:spPr>
              <a:xfrm>
                <a:off x="185354" y="1295400"/>
                <a:ext cx="3624040" cy="5229941"/>
              </a:xfrm>
              <a:blipFill>
                <a:blip r:embed="rId3"/>
                <a:stretch>
                  <a:fillRect l="-1513" t="-1750" r="-3025"/>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9C3A1417-FECB-4F3B-9848-4E66AB78A944}"/>
              </a:ext>
            </a:extLst>
          </p:cNvPr>
          <p:cNvSpPr>
            <a:spLocks noGrp="1"/>
          </p:cNvSpPr>
          <p:nvPr>
            <p:ph type="sldNum" sz="quarter" idx="12"/>
          </p:nvPr>
        </p:nvSpPr>
        <p:spPr/>
        <p:txBody>
          <a:bodyPr/>
          <a:lstStyle/>
          <a:p>
            <a:pPr>
              <a:defRPr/>
            </a:pPr>
            <a:fld id="{F57F456A-00AF-44E6-8D70-638C0D0130FF}" type="slidenum">
              <a:rPr lang="en-US" altLang="zh-CN" smtClean="0"/>
              <a:pPr>
                <a:defRPr/>
              </a:pPr>
              <a:t>65</a:t>
            </a:fld>
            <a:endParaRPr lang="en-US" altLang="zh-CN"/>
          </a:p>
        </p:txBody>
      </p:sp>
      <p:grpSp>
        <p:nvGrpSpPr>
          <p:cNvPr id="11" name="Group 10">
            <a:extLst>
              <a:ext uri="{FF2B5EF4-FFF2-40B4-BE49-F238E27FC236}">
                <a16:creationId xmlns:a16="http://schemas.microsoft.com/office/drawing/2014/main" id="{250ED846-885B-4E39-A3D8-43C2C92FE9DF}"/>
              </a:ext>
            </a:extLst>
          </p:cNvPr>
          <p:cNvGrpSpPr/>
          <p:nvPr/>
        </p:nvGrpSpPr>
        <p:grpSpPr>
          <a:xfrm>
            <a:off x="4031213" y="4077072"/>
            <a:ext cx="5054547" cy="2476723"/>
            <a:chOff x="4057037" y="4077072"/>
            <a:chExt cx="5054547" cy="2476723"/>
          </a:xfrm>
        </p:grpSpPr>
        <p:cxnSp>
          <p:nvCxnSpPr>
            <p:cNvPr id="6" name="直線單箭頭接點 5">
              <a:extLst>
                <a:ext uri="{FF2B5EF4-FFF2-40B4-BE49-F238E27FC236}">
                  <a16:creationId xmlns:a16="http://schemas.microsoft.com/office/drawing/2014/main" id="{ADF9B33C-678B-4BC1-A328-2D151A05464D}"/>
                </a:ext>
              </a:extLst>
            </p:cNvPr>
            <p:cNvCxnSpPr/>
            <p:nvPr/>
          </p:nvCxnSpPr>
          <p:spPr>
            <a:xfrm>
              <a:off x="4057037" y="5984357"/>
              <a:ext cx="4901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C60ED315-D085-4A05-9C85-7AEBF32820A1}"/>
                    </a:ext>
                  </a:extLst>
                </p:cNvPr>
                <p:cNvSpPr/>
                <p:nvPr/>
              </p:nvSpPr>
              <p:spPr>
                <a:xfrm>
                  <a:off x="6273857" y="5919663"/>
                  <a:ext cx="44242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𝑥</m:t>
                        </m:r>
                      </m:oMath>
                    </m:oMathPara>
                  </a14:m>
                  <a:endParaRPr lang="zh-TW" altLang="en-US" sz="2400" dirty="0"/>
                </a:p>
              </p:txBody>
            </p:sp>
          </mc:Choice>
          <mc:Fallback xmlns="">
            <p:sp>
              <p:nvSpPr>
                <p:cNvPr id="9" name="矩形 8">
                  <a:extLst>
                    <a:ext uri="{FF2B5EF4-FFF2-40B4-BE49-F238E27FC236}">
                      <a16:creationId xmlns:a16="http://schemas.microsoft.com/office/drawing/2014/main" id="{C60ED315-D085-4A05-9C85-7AEBF32820A1}"/>
                    </a:ext>
                  </a:extLst>
                </p:cNvPr>
                <p:cNvSpPr>
                  <a:spLocks noRot="1" noChangeAspect="1" noMove="1" noResize="1" noEditPoints="1" noAdjustHandles="1" noChangeArrowheads="1" noChangeShapeType="1" noTextEdit="1"/>
                </p:cNvSpPr>
                <p:nvPr/>
              </p:nvSpPr>
              <p:spPr>
                <a:xfrm>
                  <a:off x="6273857" y="5919663"/>
                  <a:ext cx="442429" cy="461665"/>
                </a:xfrm>
                <a:prstGeom prst="rect">
                  <a:avLst/>
                </a:prstGeom>
                <a:blipFill>
                  <a:blip r:embed="rId4"/>
                  <a:stretch>
                    <a:fillRect/>
                  </a:stretch>
                </a:blipFill>
              </p:spPr>
              <p:txBody>
                <a:bodyPr/>
                <a:lstStyle/>
                <a:p>
                  <a:r>
                    <a:rPr lang="en-SE">
                      <a:noFill/>
                    </a:rPr>
                    <a:t> </a:t>
                  </a:r>
                </a:p>
              </p:txBody>
            </p:sp>
          </mc:Fallback>
        </mc:AlternateContent>
        <p:sp>
          <p:nvSpPr>
            <p:cNvPr id="12" name="橢圓 11">
              <a:extLst>
                <a:ext uri="{FF2B5EF4-FFF2-40B4-BE49-F238E27FC236}">
                  <a16:creationId xmlns:a16="http://schemas.microsoft.com/office/drawing/2014/main" id="{EB5225D6-BA2F-427E-A6AC-80D1D301355C}"/>
                </a:ext>
              </a:extLst>
            </p:cNvPr>
            <p:cNvSpPr/>
            <p:nvPr/>
          </p:nvSpPr>
          <p:spPr>
            <a:xfrm>
              <a:off x="6414304" y="5902952"/>
              <a:ext cx="160727" cy="160727"/>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nvGrpSpPr>
            <p:cNvPr id="31" name="Group 30">
              <a:extLst>
                <a:ext uri="{FF2B5EF4-FFF2-40B4-BE49-F238E27FC236}">
                  <a16:creationId xmlns:a16="http://schemas.microsoft.com/office/drawing/2014/main" id="{8BBE6E6A-519E-4AAA-ACC9-ADFD568DA20D}"/>
                </a:ext>
              </a:extLst>
            </p:cNvPr>
            <p:cNvGrpSpPr/>
            <p:nvPr/>
          </p:nvGrpSpPr>
          <p:grpSpPr>
            <a:xfrm rot="10800000">
              <a:off x="4173996" y="4483929"/>
              <a:ext cx="4625163" cy="1352530"/>
              <a:chOff x="4173996" y="4483929"/>
              <a:chExt cx="4625163" cy="1352530"/>
            </a:xfrm>
          </p:grpSpPr>
          <p:sp>
            <p:nvSpPr>
              <p:cNvPr id="19" name="手繪多邊形: 圖案 20">
                <a:extLst>
                  <a:ext uri="{FF2B5EF4-FFF2-40B4-BE49-F238E27FC236}">
                    <a16:creationId xmlns:a16="http://schemas.microsoft.com/office/drawing/2014/main" id="{AAFDFCC0-84FA-4FF3-BC93-F26D14BAE7FC}"/>
                  </a:ext>
                </a:extLst>
              </p:cNvPr>
              <p:cNvSpPr/>
              <p:nvPr/>
            </p:nvSpPr>
            <p:spPr>
              <a:xfrm>
                <a:off x="4225645" y="4483929"/>
                <a:ext cx="4508205" cy="1339699"/>
              </a:xfrm>
              <a:custGeom>
                <a:avLst/>
                <a:gdLst>
                  <a:gd name="connsiteX0" fmla="*/ 0 w 4508205"/>
                  <a:gd name="connsiteY0" fmla="*/ 871966 h 871966"/>
                  <a:gd name="connsiteX1" fmla="*/ 1180214 w 4508205"/>
                  <a:gd name="connsiteY1" fmla="*/ 850701 h 871966"/>
                  <a:gd name="connsiteX2" fmla="*/ 1839432 w 4508205"/>
                  <a:gd name="connsiteY2" fmla="*/ 797538 h 871966"/>
                  <a:gd name="connsiteX3" fmla="*/ 1956391 w 4508205"/>
                  <a:gd name="connsiteY3" fmla="*/ 797538 h 871966"/>
                  <a:gd name="connsiteX4" fmla="*/ 2094614 w 4508205"/>
                  <a:gd name="connsiteY4" fmla="*/ 723111 h 871966"/>
                  <a:gd name="connsiteX5" fmla="*/ 2243470 w 4508205"/>
                  <a:gd name="connsiteY5" fmla="*/ 97 h 871966"/>
                  <a:gd name="connsiteX6" fmla="*/ 2445488 w 4508205"/>
                  <a:gd name="connsiteY6" fmla="*/ 776273 h 871966"/>
                  <a:gd name="connsiteX7" fmla="*/ 2775098 w 4508205"/>
                  <a:gd name="connsiteY7" fmla="*/ 861334 h 871966"/>
                  <a:gd name="connsiteX8" fmla="*/ 3253563 w 4508205"/>
                  <a:gd name="connsiteY8" fmla="*/ 861334 h 871966"/>
                  <a:gd name="connsiteX9" fmla="*/ 4508205 w 4508205"/>
                  <a:gd name="connsiteY9" fmla="*/ 871966 h 87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8205" h="871966">
                    <a:moveTo>
                      <a:pt x="0" y="871966"/>
                    </a:moveTo>
                    <a:lnTo>
                      <a:pt x="1180214" y="850701"/>
                    </a:lnTo>
                    <a:cubicBezTo>
                      <a:pt x="1486786" y="838296"/>
                      <a:pt x="1710069" y="806398"/>
                      <a:pt x="1839432" y="797538"/>
                    </a:cubicBezTo>
                    <a:cubicBezTo>
                      <a:pt x="1968795" y="788678"/>
                      <a:pt x="1913861" y="809942"/>
                      <a:pt x="1956391" y="797538"/>
                    </a:cubicBezTo>
                    <a:cubicBezTo>
                      <a:pt x="1998921" y="785133"/>
                      <a:pt x="2046768" y="856018"/>
                      <a:pt x="2094614" y="723111"/>
                    </a:cubicBezTo>
                    <a:cubicBezTo>
                      <a:pt x="2142460" y="590204"/>
                      <a:pt x="2184991" y="-8763"/>
                      <a:pt x="2243470" y="97"/>
                    </a:cubicBezTo>
                    <a:cubicBezTo>
                      <a:pt x="2301949" y="8957"/>
                      <a:pt x="2356883" y="632734"/>
                      <a:pt x="2445488" y="776273"/>
                    </a:cubicBezTo>
                    <a:cubicBezTo>
                      <a:pt x="2534093" y="919812"/>
                      <a:pt x="2640419" y="847157"/>
                      <a:pt x="2775098" y="861334"/>
                    </a:cubicBezTo>
                    <a:cubicBezTo>
                      <a:pt x="2909777" y="875511"/>
                      <a:pt x="3253563" y="861334"/>
                      <a:pt x="3253563" y="861334"/>
                    </a:cubicBezTo>
                    <a:lnTo>
                      <a:pt x="4508205" y="871966"/>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手繪多邊形: 圖案 21">
                <a:extLst>
                  <a:ext uri="{FF2B5EF4-FFF2-40B4-BE49-F238E27FC236}">
                    <a16:creationId xmlns:a16="http://schemas.microsoft.com/office/drawing/2014/main" id="{B993654D-1CCE-445B-824A-86C39A0A8B69}"/>
                  </a:ext>
                </a:extLst>
              </p:cNvPr>
              <p:cNvSpPr/>
              <p:nvPr/>
            </p:nvSpPr>
            <p:spPr>
              <a:xfrm>
                <a:off x="4173996" y="4510756"/>
                <a:ext cx="4625163" cy="1286043"/>
              </a:xfrm>
              <a:custGeom>
                <a:avLst/>
                <a:gdLst>
                  <a:gd name="connsiteX0" fmla="*/ 0 w 4625163"/>
                  <a:gd name="connsiteY0" fmla="*/ 1236702 h 1286043"/>
                  <a:gd name="connsiteX1" fmla="*/ 1711842 w 4625163"/>
                  <a:gd name="connsiteY1" fmla="*/ 1183540 h 1286043"/>
                  <a:gd name="connsiteX2" fmla="*/ 2190307 w 4625163"/>
                  <a:gd name="connsiteY2" fmla="*/ 1215437 h 1286043"/>
                  <a:gd name="connsiteX3" fmla="*/ 2594344 w 4625163"/>
                  <a:gd name="connsiteY3" fmla="*/ 120284 h 1286043"/>
                  <a:gd name="connsiteX4" fmla="*/ 4625163 w 4625163"/>
                  <a:gd name="connsiteY4" fmla="*/ 77754 h 128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5163" h="1286043">
                    <a:moveTo>
                      <a:pt x="0" y="1236702"/>
                    </a:moveTo>
                    <a:lnTo>
                      <a:pt x="1711842" y="1183540"/>
                    </a:lnTo>
                    <a:cubicBezTo>
                      <a:pt x="2076893" y="1179996"/>
                      <a:pt x="2043223" y="1392646"/>
                      <a:pt x="2190307" y="1215437"/>
                    </a:cubicBezTo>
                    <a:cubicBezTo>
                      <a:pt x="2337391" y="1038228"/>
                      <a:pt x="2188535" y="309898"/>
                      <a:pt x="2594344" y="120284"/>
                    </a:cubicBezTo>
                    <a:cubicBezTo>
                      <a:pt x="3000153" y="-69330"/>
                      <a:pt x="3812658" y="4212"/>
                      <a:pt x="4625163" y="77754"/>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手繪多邊形: 圖案 22">
                <a:extLst>
                  <a:ext uri="{FF2B5EF4-FFF2-40B4-BE49-F238E27FC236}">
                    <a16:creationId xmlns:a16="http://schemas.microsoft.com/office/drawing/2014/main" id="{47598E2C-05EF-4E6B-A7AE-7F21D79B6D6F}"/>
                  </a:ext>
                </a:extLst>
              </p:cNvPr>
              <p:cNvSpPr/>
              <p:nvPr/>
            </p:nvSpPr>
            <p:spPr>
              <a:xfrm flipH="1">
                <a:off x="4225645" y="4550416"/>
                <a:ext cx="4035829" cy="1286043"/>
              </a:xfrm>
              <a:custGeom>
                <a:avLst/>
                <a:gdLst>
                  <a:gd name="connsiteX0" fmla="*/ 0 w 4625163"/>
                  <a:gd name="connsiteY0" fmla="*/ 1236702 h 1286043"/>
                  <a:gd name="connsiteX1" fmla="*/ 1711842 w 4625163"/>
                  <a:gd name="connsiteY1" fmla="*/ 1183540 h 1286043"/>
                  <a:gd name="connsiteX2" fmla="*/ 2190307 w 4625163"/>
                  <a:gd name="connsiteY2" fmla="*/ 1215437 h 1286043"/>
                  <a:gd name="connsiteX3" fmla="*/ 2594344 w 4625163"/>
                  <a:gd name="connsiteY3" fmla="*/ 120284 h 1286043"/>
                  <a:gd name="connsiteX4" fmla="*/ 4625163 w 4625163"/>
                  <a:gd name="connsiteY4" fmla="*/ 77754 h 128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5163" h="1286043">
                    <a:moveTo>
                      <a:pt x="0" y="1236702"/>
                    </a:moveTo>
                    <a:lnTo>
                      <a:pt x="1711842" y="1183540"/>
                    </a:lnTo>
                    <a:cubicBezTo>
                      <a:pt x="2076893" y="1179996"/>
                      <a:pt x="2043223" y="1392646"/>
                      <a:pt x="2190307" y="1215437"/>
                    </a:cubicBezTo>
                    <a:cubicBezTo>
                      <a:pt x="2337391" y="1038228"/>
                      <a:pt x="2188535" y="309898"/>
                      <a:pt x="2594344" y="120284"/>
                    </a:cubicBezTo>
                    <a:cubicBezTo>
                      <a:pt x="3000153" y="-69330"/>
                      <a:pt x="3812658" y="4212"/>
                      <a:pt x="4625163" y="77754"/>
                    </a:cubicBezTo>
                  </a:path>
                </a:pathLst>
              </a:custGeom>
              <a:noFill/>
              <a:ln w="38100">
                <a:solidFill>
                  <a:srgbClr val="00C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mc:AlternateContent xmlns:mc="http://schemas.openxmlformats.org/markup-compatibility/2006" xmlns:a14="http://schemas.microsoft.com/office/drawing/2010/main">
          <mc:Choice Requires="a14">
            <p:sp>
              <p:nvSpPr>
                <p:cNvPr id="27" name="文字方塊 17">
                  <a:extLst>
                    <a:ext uri="{FF2B5EF4-FFF2-40B4-BE49-F238E27FC236}">
                      <a16:creationId xmlns:a16="http://schemas.microsoft.com/office/drawing/2014/main" id="{BEF12F28-A3A5-4262-A327-33228289B43E}"/>
                    </a:ext>
                  </a:extLst>
                </p:cNvPr>
                <p:cNvSpPr txBox="1"/>
                <p:nvPr/>
              </p:nvSpPr>
              <p:spPr>
                <a:xfrm>
                  <a:off x="6367030" y="4077072"/>
                  <a:ext cx="2617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𝑦</m:t>
                        </m:r>
                      </m:oMath>
                    </m:oMathPara>
                  </a14:m>
                  <a:endParaRPr lang="zh-TW" altLang="en-US" sz="2400" dirty="0"/>
                </a:p>
              </p:txBody>
            </p:sp>
          </mc:Choice>
          <mc:Fallback xmlns="">
            <p:sp>
              <p:nvSpPr>
                <p:cNvPr id="27" name="文字方塊 17">
                  <a:extLst>
                    <a:ext uri="{FF2B5EF4-FFF2-40B4-BE49-F238E27FC236}">
                      <a16:creationId xmlns:a16="http://schemas.microsoft.com/office/drawing/2014/main" id="{BEF12F28-A3A5-4262-A327-33228289B43E}"/>
                    </a:ext>
                  </a:extLst>
                </p:cNvPr>
                <p:cNvSpPr txBox="1">
                  <a:spLocks noRot="1" noChangeAspect="1" noMove="1" noResize="1" noEditPoints="1" noAdjustHandles="1" noChangeArrowheads="1" noChangeShapeType="1" noTextEdit="1"/>
                </p:cNvSpPr>
                <p:nvPr/>
              </p:nvSpPr>
              <p:spPr>
                <a:xfrm>
                  <a:off x="6367030" y="4077072"/>
                  <a:ext cx="261738" cy="369332"/>
                </a:xfrm>
                <a:prstGeom prst="rect">
                  <a:avLst/>
                </a:prstGeom>
                <a:blipFill>
                  <a:blip r:embed="rId5"/>
                  <a:stretch>
                    <a:fillRect l="-25581" r="-23256" b="-30000"/>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8" name="文字方塊 17">
                  <a:extLst>
                    <a:ext uri="{FF2B5EF4-FFF2-40B4-BE49-F238E27FC236}">
                      <a16:creationId xmlns:a16="http://schemas.microsoft.com/office/drawing/2014/main" id="{16BB724A-C24A-48E3-BF28-79A9E9379D20}"/>
                    </a:ext>
                  </a:extLst>
                </p:cNvPr>
                <p:cNvSpPr txBox="1"/>
                <p:nvPr/>
              </p:nvSpPr>
              <p:spPr>
                <a:xfrm>
                  <a:off x="4139509" y="4077072"/>
                  <a:ext cx="3366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𝑦</m:t>
                        </m:r>
                        <m:r>
                          <a:rPr lang="en-US" altLang="zh-TW" sz="2400" b="0" i="1" smtClean="0">
                            <a:latin typeface="Cambria Math" panose="02040503050406030204" pitchFamily="18" charset="0"/>
                          </a:rPr>
                          <m:t>′</m:t>
                        </m:r>
                      </m:oMath>
                    </m:oMathPara>
                  </a14:m>
                  <a:endParaRPr lang="zh-TW" altLang="en-US" sz="2400" dirty="0"/>
                </a:p>
              </p:txBody>
            </p:sp>
          </mc:Choice>
          <mc:Fallback xmlns="">
            <p:sp>
              <p:nvSpPr>
                <p:cNvPr id="28" name="文字方塊 17">
                  <a:extLst>
                    <a:ext uri="{FF2B5EF4-FFF2-40B4-BE49-F238E27FC236}">
                      <a16:creationId xmlns:a16="http://schemas.microsoft.com/office/drawing/2014/main" id="{16BB724A-C24A-48E3-BF28-79A9E9379D20}"/>
                    </a:ext>
                  </a:extLst>
                </p:cNvPr>
                <p:cNvSpPr txBox="1">
                  <a:spLocks noRot="1" noChangeAspect="1" noMove="1" noResize="1" noEditPoints="1" noAdjustHandles="1" noChangeArrowheads="1" noChangeShapeType="1" noTextEdit="1"/>
                </p:cNvSpPr>
                <p:nvPr/>
              </p:nvSpPr>
              <p:spPr>
                <a:xfrm>
                  <a:off x="4139509" y="4077072"/>
                  <a:ext cx="336631" cy="369332"/>
                </a:xfrm>
                <a:prstGeom prst="rect">
                  <a:avLst/>
                </a:prstGeom>
                <a:blipFill>
                  <a:blip r:embed="rId6"/>
                  <a:stretch>
                    <a:fillRect l="-20000" r="-21818" b="-30000"/>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9" name="文字方塊 17">
                  <a:extLst>
                    <a:ext uri="{FF2B5EF4-FFF2-40B4-BE49-F238E27FC236}">
                      <a16:creationId xmlns:a16="http://schemas.microsoft.com/office/drawing/2014/main" id="{6077DB90-E151-4E2B-A007-92956ACD2802}"/>
                    </a:ext>
                  </a:extLst>
                </p:cNvPr>
                <p:cNvSpPr txBox="1"/>
                <p:nvPr/>
              </p:nvSpPr>
              <p:spPr>
                <a:xfrm>
                  <a:off x="8694803" y="4077072"/>
                  <a:ext cx="4167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𝑦</m:t>
                        </m:r>
                        <m:r>
                          <a:rPr lang="en-US" altLang="zh-TW" sz="2400" b="0" i="1" smtClean="0">
                            <a:latin typeface="Cambria Math" panose="02040503050406030204" pitchFamily="18" charset="0"/>
                          </a:rPr>
                          <m:t>′′</m:t>
                        </m:r>
                      </m:oMath>
                    </m:oMathPara>
                  </a14:m>
                  <a:endParaRPr lang="zh-TW" altLang="en-US" sz="2400" dirty="0"/>
                </a:p>
              </p:txBody>
            </p:sp>
          </mc:Choice>
          <mc:Fallback xmlns="">
            <p:sp>
              <p:nvSpPr>
                <p:cNvPr id="29" name="文字方塊 17">
                  <a:extLst>
                    <a:ext uri="{FF2B5EF4-FFF2-40B4-BE49-F238E27FC236}">
                      <a16:creationId xmlns:a16="http://schemas.microsoft.com/office/drawing/2014/main" id="{6077DB90-E151-4E2B-A007-92956ACD2802}"/>
                    </a:ext>
                  </a:extLst>
                </p:cNvPr>
                <p:cNvSpPr txBox="1">
                  <a:spLocks noRot="1" noChangeAspect="1" noMove="1" noResize="1" noEditPoints="1" noAdjustHandles="1" noChangeArrowheads="1" noChangeShapeType="1" noTextEdit="1"/>
                </p:cNvSpPr>
                <p:nvPr/>
              </p:nvSpPr>
              <p:spPr>
                <a:xfrm>
                  <a:off x="8694803" y="4077072"/>
                  <a:ext cx="416781" cy="369332"/>
                </a:xfrm>
                <a:prstGeom prst="rect">
                  <a:avLst/>
                </a:prstGeom>
                <a:blipFill>
                  <a:blip r:embed="rId7"/>
                  <a:stretch>
                    <a:fillRect l="-16176" r="-19118" b="-30000"/>
                  </a:stretch>
                </a:blipFill>
              </p:spPr>
              <p:txBody>
                <a:bodyPr/>
                <a:lstStyle/>
                <a:p>
                  <a:r>
                    <a:rPr lang="en-SE">
                      <a:noFill/>
                    </a:rPr>
                    <a:t> </a:t>
                  </a:r>
                </a:p>
              </p:txBody>
            </p:sp>
          </mc:Fallback>
        </mc:AlternateContent>
        <p:pic>
          <p:nvPicPr>
            <p:cNvPr id="33" name="Picture 32">
              <a:extLst>
                <a:ext uri="{FF2B5EF4-FFF2-40B4-BE49-F238E27FC236}">
                  <a16:creationId xmlns:a16="http://schemas.microsoft.com/office/drawing/2014/main" id="{90231063-8F08-42D6-8848-67AE63499E47}"/>
                </a:ext>
              </a:extLst>
            </p:cNvPr>
            <p:cNvPicPr>
              <a:picLocks noChangeAspect="1"/>
            </p:cNvPicPr>
            <p:nvPr/>
          </p:nvPicPr>
          <p:blipFill>
            <a:blip r:embed="rId8"/>
            <a:stretch>
              <a:fillRect/>
            </a:stretch>
          </p:blipFill>
          <p:spPr>
            <a:xfrm>
              <a:off x="5881374" y="6309320"/>
              <a:ext cx="1252934" cy="244475"/>
            </a:xfrm>
            <a:prstGeom prst="rect">
              <a:avLst/>
            </a:prstGeom>
          </p:spPr>
        </p:pic>
      </p:grpSp>
      <p:grpSp>
        <p:nvGrpSpPr>
          <p:cNvPr id="8" name="Group 7">
            <a:extLst>
              <a:ext uri="{FF2B5EF4-FFF2-40B4-BE49-F238E27FC236}">
                <a16:creationId xmlns:a16="http://schemas.microsoft.com/office/drawing/2014/main" id="{11ECB441-99E1-48C1-A96B-28A9227795C1}"/>
              </a:ext>
            </a:extLst>
          </p:cNvPr>
          <p:cNvGrpSpPr/>
          <p:nvPr/>
        </p:nvGrpSpPr>
        <p:grpSpPr>
          <a:xfrm>
            <a:off x="4005388" y="1763524"/>
            <a:ext cx="5106196" cy="2113838"/>
            <a:chOff x="4005388" y="1763524"/>
            <a:chExt cx="5106196" cy="2113838"/>
          </a:xfrm>
        </p:grpSpPr>
        <p:cxnSp>
          <p:nvCxnSpPr>
            <p:cNvPr id="5" name="直線單箭頭接點 4">
              <a:extLst>
                <a:ext uri="{FF2B5EF4-FFF2-40B4-BE49-F238E27FC236}">
                  <a16:creationId xmlns:a16="http://schemas.microsoft.com/office/drawing/2014/main" id="{FA30C5AC-F5AF-4B84-BB2E-8B82E2A1D1C5}"/>
                </a:ext>
              </a:extLst>
            </p:cNvPr>
            <p:cNvCxnSpPr/>
            <p:nvPr/>
          </p:nvCxnSpPr>
          <p:spPr>
            <a:xfrm>
              <a:off x="4005388" y="3357191"/>
              <a:ext cx="4901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D751FE1C-A76C-4C2F-9C74-52A72B13862D}"/>
                </a:ext>
              </a:extLst>
            </p:cNvPr>
            <p:cNvSpPr txBox="1"/>
            <p:nvPr/>
          </p:nvSpPr>
          <p:spPr>
            <a:xfrm>
              <a:off x="6262581" y="3283754"/>
              <a:ext cx="1467293" cy="461665"/>
            </a:xfrm>
            <a:prstGeom prst="rect">
              <a:avLst/>
            </a:prstGeom>
            <a:noFill/>
          </p:spPr>
          <p:txBody>
            <a:bodyPr wrap="square" rtlCol="0">
              <a:spAutoFit/>
            </a:bodyPr>
            <a:lstStyle/>
            <a:p>
              <a:r>
                <a:rPr lang="en-US" altLang="zh-TW" sz="2400" dirty="0"/>
                <a:t> </a:t>
              </a:r>
              <a:endParaRPr lang="zh-TW" altLang="en-US" sz="2400" dirty="0"/>
            </a:p>
          </p:txBody>
        </p:sp>
        <p:sp>
          <p:nvSpPr>
            <p:cNvPr id="10" name="橢圓 9">
              <a:extLst>
                <a:ext uri="{FF2B5EF4-FFF2-40B4-BE49-F238E27FC236}">
                  <a16:creationId xmlns:a16="http://schemas.microsoft.com/office/drawing/2014/main" id="{DCE1935B-58B7-4D87-AA3A-5BE26C6F6674}"/>
                </a:ext>
              </a:extLst>
            </p:cNvPr>
            <p:cNvSpPr/>
            <p:nvPr/>
          </p:nvSpPr>
          <p:spPr>
            <a:xfrm>
              <a:off x="6320534" y="3276827"/>
              <a:ext cx="160727" cy="160727"/>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nvGrpSpPr>
            <p:cNvPr id="30" name="Group 29">
              <a:extLst>
                <a:ext uri="{FF2B5EF4-FFF2-40B4-BE49-F238E27FC236}">
                  <a16:creationId xmlns:a16="http://schemas.microsoft.com/office/drawing/2014/main" id="{7F29ADCF-9E56-4ECC-B099-BE1E706A6B28}"/>
                </a:ext>
              </a:extLst>
            </p:cNvPr>
            <p:cNvGrpSpPr/>
            <p:nvPr/>
          </p:nvGrpSpPr>
          <p:grpSpPr>
            <a:xfrm rot="10800000">
              <a:off x="4173996" y="2096303"/>
              <a:ext cx="4614530" cy="1180524"/>
              <a:chOff x="4173996" y="2096303"/>
              <a:chExt cx="4614530" cy="1180524"/>
            </a:xfrm>
          </p:grpSpPr>
          <p:sp>
            <p:nvSpPr>
              <p:cNvPr id="13" name="手繪多邊形: 圖案 13">
                <a:extLst>
                  <a:ext uri="{FF2B5EF4-FFF2-40B4-BE49-F238E27FC236}">
                    <a16:creationId xmlns:a16="http://schemas.microsoft.com/office/drawing/2014/main" id="{AC38E639-F321-425F-9FA6-849F45ECBFF8}"/>
                  </a:ext>
                </a:extLst>
              </p:cNvPr>
              <p:cNvSpPr/>
              <p:nvPr/>
            </p:nvSpPr>
            <p:spPr>
              <a:xfrm>
                <a:off x="4173996" y="2096303"/>
                <a:ext cx="4614530" cy="1180524"/>
              </a:xfrm>
              <a:custGeom>
                <a:avLst/>
                <a:gdLst>
                  <a:gd name="connsiteX0" fmla="*/ 0 w 4614530"/>
                  <a:gd name="connsiteY0" fmla="*/ 999906 h 1180524"/>
                  <a:gd name="connsiteX1" fmla="*/ 988827 w 4614530"/>
                  <a:gd name="connsiteY1" fmla="*/ 936110 h 1180524"/>
                  <a:gd name="connsiteX2" fmla="*/ 1477925 w 4614530"/>
                  <a:gd name="connsiteY2" fmla="*/ 181199 h 1180524"/>
                  <a:gd name="connsiteX3" fmla="*/ 2977116 w 4614530"/>
                  <a:gd name="connsiteY3" fmla="*/ 64241 h 1180524"/>
                  <a:gd name="connsiteX4" fmla="*/ 3721395 w 4614530"/>
                  <a:gd name="connsiteY4" fmla="*/ 1021171 h 1180524"/>
                  <a:gd name="connsiteX5" fmla="*/ 4614530 w 4614530"/>
                  <a:gd name="connsiteY5" fmla="*/ 1170027 h 118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4530" h="1180524">
                    <a:moveTo>
                      <a:pt x="0" y="999906"/>
                    </a:moveTo>
                    <a:cubicBezTo>
                      <a:pt x="371253" y="1036233"/>
                      <a:pt x="742506" y="1072561"/>
                      <a:pt x="988827" y="936110"/>
                    </a:cubicBezTo>
                    <a:cubicBezTo>
                      <a:pt x="1235148" y="799659"/>
                      <a:pt x="1146543" y="326511"/>
                      <a:pt x="1477925" y="181199"/>
                    </a:cubicBezTo>
                    <a:cubicBezTo>
                      <a:pt x="1809307" y="35887"/>
                      <a:pt x="2603204" y="-75754"/>
                      <a:pt x="2977116" y="64241"/>
                    </a:cubicBezTo>
                    <a:cubicBezTo>
                      <a:pt x="3351028" y="204236"/>
                      <a:pt x="3448493" y="836873"/>
                      <a:pt x="3721395" y="1021171"/>
                    </a:cubicBezTo>
                    <a:cubicBezTo>
                      <a:pt x="3994297" y="1205469"/>
                      <a:pt x="4304413" y="1187748"/>
                      <a:pt x="4614530" y="1170027"/>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手繪多邊形: 圖案 15">
                <a:extLst>
                  <a:ext uri="{FF2B5EF4-FFF2-40B4-BE49-F238E27FC236}">
                    <a16:creationId xmlns:a16="http://schemas.microsoft.com/office/drawing/2014/main" id="{B1C1D99C-28ED-454F-8C83-2845728BAEC2}"/>
                  </a:ext>
                </a:extLst>
              </p:cNvPr>
              <p:cNvSpPr/>
              <p:nvPr/>
            </p:nvSpPr>
            <p:spPr>
              <a:xfrm>
                <a:off x="4292468" y="2114479"/>
                <a:ext cx="4455042" cy="1067275"/>
              </a:xfrm>
              <a:custGeom>
                <a:avLst/>
                <a:gdLst>
                  <a:gd name="connsiteX0" fmla="*/ 0 w 4455042"/>
                  <a:gd name="connsiteY0" fmla="*/ 1067275 h 1067275"/>
                  <a:gd name="connsiteX1" fmla="*/ 1765005 w 4455042"/>
                  <a:gd name="connsiteY1" fmla="*/ 1024745 h 1067275"/>
                  <a:gd name="connsiteX2" fmla="*/ 3242930 w 4455042"/>
                  <a:gd name="connsiteY2" fmla="*/ 812093 h 1067275"/>
                  <a:gd name="connsiteX3" fmla="*/ 3710763 w 4455042"/>
                  <a:gd name="connsiteY3" fmla="*/ 408056 h 1067275"/>
                  <a:gd name="connsiteX4" fmla="*/ 3848986 w 4455042"/>
                  <a:gd name="connsiteY4" fmla="*/ 195405 h 1067275"/>
                  <a:gd name="connsiteX5" fmla="*/ 4029740 w 4455042"/>
                  <a:gd name="connsiteY5" fmla="*/ 25284 h 1067275"/>
                  <a:gd name="connsiteX6" fmla="*/ 4455042 w 4455042"/>
                  <a:gd name="connsiteY6" fmla="*/ 4019 h 10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042" h="1067275">
                    <a:moveTo>
                      <a:pt x="0" y="1067275"/>
                    </a:moveTo>
                    <a:cubicBezTo>
                      <a:pt x="612258" y="1067275"/>
                      <a:pt x="1224517" y="1067275"/>
                      <a:pt x="1765005" y="1024745"/>
                    </a:cubicBezTo>
                    <a:cubicBezTo>
                      <a:pt x="2305493" y="982215"/>
                      <a:pt x="2918637" y="914874"/>
                      <a:pt x="3242930" y="812093"/>
                    </a:cubicBezTo>
                    <a:cubicBezTo>
                      <a:pt x="3567223" y="709312"/>
                      <a:pt x="3609754" y="510837"/>
                      <a:pt x="3710763" y="408056"/>
                    </a:cubicBezTo>
                    <a:cubicBezTo>
                      <a:pt x="3811772" y="305275"/>
                      <a:pt x="3795823" y="259200"/>
                      <a:pt x="3848986" y="195405"/>
                    </a:cubicBezTo>
                    <a:cubicBezTo>
                      <a:pt x="3902149" y="131610"/>
                      <a:pt x="3928731" y="57182"/>
                      <a:pt x="4029740" y="25284"/>
                    </a:cubicBezTo>
                    <a:cubicBezTo>
                      <a:pt x="4130749" y="-6614"/>
                      <a:pt x="4292895" y="-1298"/>
                      <a:pt x="4455042" y="4019"/>
                    </a:cubicBezTo>
                  </a:path>
                </a:pathLst>
              </a:custGeom>
              <a:noFill/>
              <a:ln w="38100">
                <a:solidFill>
                  <a:srgbClr val="00C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手繪多邊形: 圖案 16">
                <a:extLst>
                  <a:ext uri="{FF2B5EF4-FFF2-40B4-BE49-F238E27FC236}">
                    <a16:creationId xmlns:a16="http://schemas.microsoft.com/office/drawing/2014/main" id="{CAF246ED-CBA8-4946-9741-27B79416DD42}"/>
                  </a:ext>
                </a:extLst>
              </p:cNvPr>
              <p:cNvSpPr/>
              <p:nvPr/>
            </p:nvSpPr>
            <p:spPr>
              <a:xfrm flipH="1">
                <a:off x="4173996" y="2129188"/>
                <a:ext cx="4455042" cy="1067275"/>
              </a:xfrm>
              <a:custGeom>
                <a:avLst/>
                <a:gdLst>
                  <a:gd name="connsiteX0" fmla="*/ 0 w 4455042"/>
                  <a:gd name="connsiteY0" fmla="*/ 1067275 h 1067275"/>
                  <a:gd name="connsiteX1" fmla="*/ 1765005 w 4455042"/>
                  <a:gd name="connsiteY1" fmla="*/ 1024745 h 1067275"/>
                  <a:gd name="connsiteX2" fmla="*/ 3242930 w 4455042"/>
                  <a:gd name="connsiteY2" fmla="*/ 812093 h 1067275"/>
                  <a:gd name="connsiteX3" fmla="*/ 3710763 w 4455042"/>
                  <a:gd name="connsiteY3" fmla="*/ 408056 h 1067275"/>
                  <a:gd name="connsiteX4" fmla="*/ 3848986 w 4455042"/>
                  <a:gd name="connsiteY4" fmla="*/ 195405 h 1067275"/>
                  <a:gd name="connsiteX5" fmla="*/ 4029740 w 4455042"/>
                  <a:gd name="connsiteY5" fmla="*/ 25284 h 1067275"/>
                  <a:gd name="connsiteX6" fmla="*/ 4455042 w 4455042"/>
                  <a:gd name="connsiteY6" fmla="*/ 4019 h 10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042" h="1067275">
                    <a:moveTo>
                      <a:pt x="0" y="1067275"/>
                    </a:moveTo>
                    <a:cubicBezTo>
                      <a:pt x="612258" y="1067275"/>
                      <a:pt x="1224517" y="1067275"/>
                      <a:pt x="1765005" y="1024745"/>
                    </a:cubicBezTo>
                    <a:cubicBezTo>
                      <a:pt x="2305493" y="982215"/>
                      <a:pt x="2918637" y="914874"/>
                      <a:pt x="3242930" y="812093"/>
                    </a:cubicBezTo>
                    <a:cubicBezTo>
                      <a:pt x="3567223" y="709312"/>
                      <a:pt x="3609754" y="510837"/>
                      <a:pt x="3710763" y="408056"/>
                    </a:cubicBezTo>
                    <a:cubicBezTo>
                      <a:pt x="3811772" y="305275"/>
                      <a:pt x="3795823" y="259200"/>
                      <a:pt x="3848986" y="195405"/>
                    </a:cubicBezTo>
                    <a:cubicBezTo>
                      <a:pt x="3902149" y="131610"/>
                      <a:pt x="3928731" y="57182"/>
                      <a:pt x="4029740" y="25284"/>
                    </a:cubicBezTo>
                    <a:cubicBezTo>
                      <a:pt x="4130749" y="-6614"/>
                      <a:pt x="4292895" y="-1298"/>
                      <a:pt x="4455042" y="4019"/>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mc:AlternateContent xmlns:mc="http://schemas.openxmlformats.org/markup-compatibility/2006" xmlns:a14="http://schemas.microsoft.com/office/drawing/2010/main">
          <mc:Choice Requires="a14">
            <p:sp>
              <p:nvSpPr>
                <p:cNvPr id="24" name="文字方塊 17">
                  <a:extLst>
                    <a:ext uri="{FF2B5EF4-FFF2-40B4-BE49-F238E27FC236}">
                      <a16:creationId xmlns:a16="http://schemas.microsoft.com/office/drawing/2014/main" id="{80391D0B-72A2-4D2E-91E9-776EFC6FC7C4}"/>
                    </a:ext>
                  </a:extLst>
                </p:cNvPr>
                <p:cNvSpPr txBox="1"/>
                <p:nvPr/>
              </p:nvSpPr>
              <p:spPr>
                <a:xfrm>
                  <a:off x="6367030" y="1763524"/>
                  <a:ext cx="2617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𝑦</m:t>
                        </m:r>
                      </m:oMath>
                    </m:oMathPara>
                  </a14:m>
                  <a:endParaRPr lang="zh-TW" altLang="en-US" sz="2800" dirty="0"/>
                </a:p>
              </p:txBody>
            </p:sp>
          </mc:Choice>
          <mc:Fallback xmlns="">
            <p:sp>
              <p:nvSpPr>
                <p:cNvPr id="24" name="文字方塊 17">
                  <a:extLst>
                    <a:ext uri="{FF2B5EF4-FFF2-40B4-BE49-F238E27FC236}">
                      <a16:creationId xmlns:a16="http://schemas.microsoft.com/office/drawing/2014/main" id="{80391D0B-72A2-4D2E-91E9-776EFC6FC7C4}"/>
                    </a:ext>
                  </a:extLst>
                </p:cNvPr>
                <p:cNvSpPr txBox="1">
                  <a:spLocks noRot="1" noChangeAspect="1" noMove="1" noResize="1" noEditPoints="1" noAdjustHandles="1" noChangeArrowheads="1" noChangeShapeType="1" noTextEdit="1"/>
                </p:cNvSpPr>
                <p:nvPr/>
              </p:nvSpPr>
              <p:spPr>
                <a:xfrm>
                  <a:off x="6367030" y="1763524"/>
                  <a:ext cx="261738" cy="369332"/>
                </a:xfrm>
                <a:prstGeom prst="rect">
                  <a:avLst/>
                </a:prstGeom>
                <a:blipFill>
                  <a:blip r:embed="rId9"/>
                  <a:stretch>
                    <a:fillRect l="-25581" r="-23256" b="-27869"/>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5" name="文字方塊 17">
                  <a:extLst>
                    <a:ext uri="{FF2B5EF4-FFF2-40B4-BE49-F238E27FC236}">
                      <a16:creationId xmlns:a16="http://schemas.microsoft.com/office/drawing/2014/main" id="{1539E3DC-8641-4E7D-BEFF-E93DD9A9CE76}"/>
                    </a:ext>
                  </a:extLst>
                </p:cNvPr>
                <p:cNvSpPr txBox="1"/>
                <p:nvPr/>
              </p:nvSpPr>
              <p:spPr>
                <a:xfrm>
                  <a:off x="4139509" y="1763524"/>
                  <a:ext cx="3366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𝑦</m:t>
                        </m:r>
                        <m:r>
                          <a:rPr lang="en-US" altLang="zh-TW" sz="2400" b="0" i="1" smtClean="0">
                            <a:latin typeface="Cambria Math" panose="02040503050406030204" pitchFamily="18" charset="0"/>
                          </a:rPr>
                          <m:t>′</m:t>
                        </m:r>
                      </m:oMath>
                    </m:oMathPara>
                  </a14:m>
                  <a:endParaRPr lang="zh-TW" altLang="en-US" sz="2400" dirty="0"/>
                </a:p>
              </p:txBody>
            </p:sp>
          </mc:Choice>
          <mc:Fallback xmlns="">
            <p:sp>
              <p:nvSpPr>
                <p:cNvPr id="25" name="文字方塊 17">
                  <a:extLst>
                    <a:ext uri="{FF2B5EF4-FFF2-40B4-BE49-F238E27FC236}">
                      <a16:creationId xmlns:a16="http://schemas.microsoft.com/office/drawing/2014/main" id="{1539E3DC-8641-4E7D-BEFF-E93DD9A9CE76}"/>
                    </a:ext>
                  </a:extLst>
                </p:cNvPr>
                <p:cNvSpPr txBox="1">
                  <a:spLocks noRot="1" noChangeAspect="1" noMove="1" noResize="1" noEditPoints="1" noAdjustHandles="1" noChangeArrowheads="1" noChangeShapeType="1" noTextEdit="1"/>
                </p:cNvSpPr>
                <p:nvPr/>
              </p:nvSpPr>
              <p:spPr>
                <a:xfrm>
                  <a:off x="4139509" y="1763524"/>
                  <a:ext cx="336631" cy="369332"/>
                </a:xfrm>
                <a:prstGeom prst="rect">
                  <a:avLst/>
                </a:prstGeom>
                <a:blipFill>
                  <a:blip r:embed="rId10"/>
                  <a:stretch>
                    <a:fillRect l="-20000" r="-23636" b="-27869"/>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6" name="文字方塊 17">
                  <a:extLst>
                    <a:ext uri="{FF2B5EF4-FFF2-40B4-BE49-F238E27FC236}">
                      <a16:creationId xmlns:a16="http://schemas.microsoft.com/office/drawing/2014/main" id="{29C18693-3AE3-4163-86E3-48CCD8EFB13D}"/>
                    </a:ext>
                  </a:extLst>
                </p:cNvPr>
                <p:cNvSpPr txBox="1"/>
                <p:nvPr/>
              </p:nvSpPr>
              <p:spPr>
                <a:xfrm>
                  <a:off x="8694803" y="1763524"/>
                  <a:ext cx="4167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𝑦</m:t>
                        </m:r>
                        <m:r>
                          <a:rPr lang="en-US" altLang="zh-TW" sz="2400" b="0" i="1" smtClean="0">
                            <a:latin typeface="Cambria Math" panose="02040503050406030204" pitchFamily="18" charset="0"/>
                          </a:rPr>
                          <m:t>′′</m:t>
                        </m:r>
                      </m:oMath>
                    </m:oMathPara>
                  </a14:m>
                  <a:endParaRPr lang="zh-TW" altLang="en-US" sz="2400" dirty="0"/>
                </a:p>
              </p:txBody>
            </p:sp>
          </mc:Choice>
          <mc:Fallback xmlns="">
            <p:sp>
              <p:nvSpPr>
                <p:cNvPr id="26" name="文字方塊 17">
                  <a:extLst>
                    <a:ext uri="{FF2B5EF4-FFF2-40B4-BE49-F238E27FC236}">
                      <a16:creationId xmlns:a16="http://schemas.microsoft.com/office/drawing/2014/main" id="{29C18693-3AE3-4163-86E3-48CCD8EFB13D}"/>
                    </a:ext>
                  </a:extLst>
                </p:cNvPr>
                <p:cNvSpPr txBox="1">
                  <a:spLocks noRot="1" noChangeAspect="1" noMove="1" noResize="1" noEditPoints="1" noAdjustHandles="1" noChangeArrowheads="1" noChangeShapeType="1" noTextEdit="1"/>
                </p:cNvSpPr>
                <p:nvPr/>
              </p:nvSpPr>
              <p:spPr>
                <a:xfrm>
                  <a:off x="8694803" y="1763524"/>
                  <a:ext cx="416781" cy="369332"/>
                </a:xfrm>
                <a:prstGeom prst="rect">
                  <a:avLst/>
                </a:prstGeom>
                <a:blipFill>
                  <a:blip r:embed="rId11"/>
                  <a:stretch>
                    <a:fillRect l="-15942" r="-17391" b="-27869"/>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2" name="矩形 8">
                  <a:extLst>
                    <a:ext uri="{FF2B5EF4-FFF2-40B4-BE49-F238E27FC236}">
                      <a16:creationId xmlns:a16="http://schemas.microsoft.com/office/drawing/2014/main" id="{067110EE-BDF9-4372-906F-8C534C87AF1C}"/>
                    </a:ext>
                  </a:extLst>
                </p:cNvPr>
                <p:cNvSpPr/>
                <p:nvPr/>
              </p:nvSpPr>
              <p:spPr>
                <a:xfrm>
                  <a:off x="6193089" y="3284984"/>
                  <a:ext cx="44242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𝑥</m:t>
                        </m:r>
                      </m:oMath>
                    </m:oMathPara>
                  </a14:m>
                  <a:endParaRPr lang="zh-TW" altLang="en-US" sz="2400" dirty="0"/>
                </a:p>
              </p:txBody>
            </p:sp>
          </mc:Choice>
          <mc:Fallback xmlns="">
            <p:sp>
              <p:nvSpPr>
                <p:cNvPr id="32" name="矩形 8">
                  <a:extLst>
                    <a:ext uri="{FF2B5EF4-FFF2-40B4-BE49-F238E27FC236}">
                      <a16:creationId xmlns:a16="http://schemas.microsoft.com/office/drawing/2014/main" id="{067110EE-BDF9-4372-906F-8C534C87AF1C}"/>
                    </a:ext>
                  </a:extLst>
                </p:cNvPr>
                <p:cNvSpPr>
                  <a:spLocks noRot="1" noChangeAspect="1" noMove="1" noResize="1" noEditPoints="1" noAdjustHandles="1" noChangeArrowheads="1" noChangeShapeType="1" noTextEdit="1"/>
                </p:cNvSpPr>
                <p:nvPr/>
              </p:nvSpPr>
              <p:spPr>
                <a:xfrm>
                  <a:off x="6193089" y="3284984"/>
                  <a:ext cx="442429" cy="461665"/>
                </a:xfrm>
                <a:prstGeom prst="rect">
                  <a:avLst/>
                </a:prstGeom>
                <a:blipFill>
                  <a:blip r:embed="rId12"/>
                  <a:stretch>
                    <a:fillRect/>
                  </a:stretch>
                </a:blipFill>
              </p:spPr>
              <p:txBody>
                <a:bodyPr/>
                <a:lstStyle/>
                <a:p>
                  <a:r>
                    <a:rPr lang="en-SE">
                      <a:noFill/>
                    </a:rPr>
                    <a:t> </a:t>
                  </a:r>
                </a:p>
              </p:txBody>
            </p:sp>
          </mc:Fallback>
        </mc:AlternateContent>
        <p:pic>
          <p:nvPicPr>
            <p:cNvPr id="35" name="Picture 34">
              <a:extLst>
                <a:ext uri="{FF2B5EF4-FFF2-40B4-BE49-F238E27FC236}">
                  <a16:creationId xmlns:a16="http://schemas.microsoft.com/office/drawing/2014/main" id="{7C565AB7-20C6-473D-8E94-15867104831C}"/>
                </a:ext>
              </a:extLst>
            </p:cNvPr>
            <p:cNvPicPr>
              <a:picLocks noChangeAspect="1"/>
            </p:cNvPicPr>
            <p:nvPr/>
          </p:nvPicPr>
          <p:blipFill>
            <a:blip r:embed="rId8"/>
            <a:stretch>
              <a:fillRect/>
            </a:stretch>
          </p:blipFill>
          <p:spPr>
            <a:xfrm>
              <a:off x="5787836" y="3632887"/>
              <a:ext cx="1252934" cy="244475"/>
            </a:xfrm>
            <a:prstGeom prst="rect">
              <a:avLst/>
            </a:prstGeom>
          </p:spPr>
        </p:pic>
      </p:grpSp>
    </p:spTree>
    <p:extLst>
      <p:ext uri="{BB962C8B-B14F-4D97-AF65-F5344CB8AC3E}">
        <p14:creationId xmlns:p14="http://schemas.microsoft.com/office/powerpoint/2010/main" val="23064461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FBF52-9244-472B-91AC-F63EF36953D8}"/>
              </a:ext>
            </a:extLst>
          </p:cNvPr>
          <p:cNvSpPr>
            <a:spLocks noGrp="1"/>
          </p:cNvSpPr>
          <p:nvPr>
            <p:ph type="title"/>
          </p:nvPr>
        </p:nvSpPr>
        <p:spPr>
          <a:xfrm>
            <a:off x="216469" y="93051"/>
            <a:ext cx="8579296" cy="868362"/>
          </a:xfrm>
        </p:spPr>
        <p:txBody>
          <a:bodyPr/>
          <a:lstStyle/>
          <a:p>
            <a:r>
              <a:rPr lang="en-US" sz="3600" dirty="0"/>
              <a:t>Smoothing Filter on the Input as Defense</a:t>
            </a:r>
            <a:endParaRPr lang="en-SE" sz="3600" dirty="0"/>
          </a:p>
        </p:txBody>
      </p:sp>
      <p:sp>
        <p:nvSpPr>
          <p:cNvPr id="3" name="Content Placeholder 2">
            <a:extLst>
              <a:ext uri="{FF2B5EF4-FFF2-40B4-BE49-F238E27FC236}">
                <a16:creationId xmlns:a16="http://schemas.microsoft.com/office/drawing/2014/main" id="{78599258-B892-48F4-BF70-A8D2248AA1A9}"/>
              </a:ext>
            </a:extLst>
          </p:cNvPr>
          <p:cNvSpPr>
            <a:spLocks noGrp="1"/>
          </p:cNvSpPr>
          <p:nvPr>
            <p:ph idx="1"/>
          </p:nvPr>
        </p:nvSpPr>
        <p:spPr>
          <a:xfrm>
            <a:off x="35496" y="1295400"/>
            <a:ext cx="3845663" cy="5105400"/>
          </a:xfrm>
        </p:spPr>
        <p:txBody>
          <a:bodyPr>
            <a:normAutofit fontScale="92500" lnSpcReduction="20000"/>
          </a:bodyPr>
          <a:lstStyle/>
          <a:p>
            <a:r>
              <a:rPr lang="en-US" dirty="0"/>
              <a:t>The filter helps make the loss surface smoother, which makes attacks more difficult </a:t>
            </a:r>
          </a:p>
          <a:p>
            <a:r>
              <a:rPr lang="en-US" dirty="0"/>
              <a:t>Not a very effective defense. Furthermore, if attacker knows the filter, the defense is no longer effective</a:t>
            </a:r>
            <a:endParaRPr lang="en-SE" dirty="0"/>
          </a:p>
        </p:txBody>
      </p:sp>
      <p:sp>
        <p:nvSpPr>
          <p:cNvPr id="4" name="Slide Number Placeholder 3">
            <a:extLst>
              <a:ext uri="{FF2B5EF4-FFF2-40B4-BE49-F238E27FC236}">
                <a16:creationId xmlns:a16="http://schemas.microsoft.com/office/drawing/2014/main" id="{6BC62B3B-0AA5-4AC0-BFF2-BF6332FF58FE}"/>
              </a:ext>
            </a:extLst>
          </p:cNvPr>
          <p:cNvSpPr>
            <a:spLocks noGrp="1"/>
          </p:cNvSpPr>
          <p:nvPr>
            <p:ph type="sldNum" sz="quarter" idx="12"/>
          </p:nvPr>
        </p:nvSpPr>
        <p:spPr/>
        <p:txBody>
          <a:bodyPr/>
          <a:lstStyle/>
          <a:p>
            <a:pPr>
              <a:defRPr/>
            </a:pPr>
            <a:fld id="{F57F456A-00AF-44E6-8D70-638C0D0130FF}" type="slidenum">
              <a:rPr lang="en-US" altLang="zh-CN" smtClean="0"/>
              <a:pPr>
                <a:defRPr/>
              </a:pPr>
              <a:t>66</a:t>
            </a:fld>
            <a:endParaRPr lang="en-US" altLang="zh-CN"/>
          </a:p>
        </p:txBody>
      </p:sp>
      <p:pic>
        <p:nvPicPr>
          <p:cNvPr id="5" name="圖片 3" descr="一張含有 貓, 動物, 哺乳類, 橙色 的圖片&#10;&#10;自動產生的描述">
            <a:extLst>
              <a:ext uri="{FF2B5EF4-FFF2-40B4-BE49-F238E27FC236}">
                <a16:creationId xmlns:a16="http://schemas.microsoft.com/office/drawing/2014/main" id="{2D1C0A50-897D-4469-A6C0-AFBAC9680C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5755" y="1700808"/>
            <a:ext cx="1770250" cy="1709207"/>
          </a:xfrm>
          <a:prstGeom prst="rect">
            <a:avLst/>
          </a:prstGeom>
        </p:spPr>
      </p:pic>
      <p:pic>
        <p:nvPicPr>
          <p:cNvPr id="6" name="圖片 4">
            <a:extLst>
              <a:ext uri="{FF2B5EF4-FFF2-40B4-BE49-F238E27FC236}">
                <a16:creationId xmlns:a16="http://schemas.microsoft.com/office/drawing/2014/main" id="{6BAD9602-6CA8-4CDF-99D5-DA2B699B6E5C}"/>
              </a:ext>
            </a:extLst>
          </p:cNvPr>
          <p:cNvPicPr>
            <a:picLocks noChangeAspect="1"/>
          </p:cNvPicPr>
          <p:nvPr/>
        </p:nvPicPr>
        <p:blipFill>
          <a:blip r:embed="rId3"/>
          <a:stretch>
            <a:fillRect/>
          </a:stretch>
        </p:blipFill>
        <p:spPr>
          <a:xfrm>
            <a:off x="3911952" y="3961273"/>
            <a:ext cx="1557926" cy="1554480"/>
          </a:xfrm>
          <a:prstGeom prst="rect">
            <a:avLst/>
          </a:prstGeom>
        </p:spPr>
      </p:pic>
      <mc:AlternateContent xmlns:mc="http://schemas.openxmlformats.org/markup-compatibility/2006" xmlns:a14="http://schemas.microsoft.com/office/drawing/2010/main">
        <mc:Choice Requires="a14">
          <p:sp>
            <p:nvSpPr>
              <p:cNvPr id="7" name="文字方塊 5">
                <a:extLst>
                  <a:ext uri="{FF2B5EF4-FFF2-40B4-BE49-F238E27FC236}">
                    <a16:creationId xmlns:a16="http://schemas.microsoft.com/office/drawing/2014/main" id="{3A44393D-A3A3-457C-9C5C-9367528FBF95}"/>
                  </a:ext>
                </a:extLst>
              </p:cNvPr>
              <p:cNvSpPr txBox="1"/>
              <p:nvPr/>
            </p:nvSpPr>
            <p:spPr>
              <a:xfrm>
                <a:off x="4516188" y="3410015"/>
                <a:ext cx="349455" cy="430887"/>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altLang="zh-TW" sz="2800" b="0" i="1" smtClean="0">
                          <a:latin typeface="Cambria Math" panose="02040503050406030204" pitchFamily="18" charset="0"/>
                        </a:rPr>
                        <m:t>+</m:t>
                      </m:r>
                    </m:oMath>
                  </m:oMathPara>
                </a14:m>
                <a:endParaRPr lang="zh-TW" altLang="en-US" sz="2800" dirty="0"/>
              </a:p>
            </p:txBody>
          </p:sp>
        </mc:Choice>
        <mc:Fallback xmlns="">
          <p:sp>
            <p:nvSpPr>
              <p:cNvPr id="7" name="文字方塊 5">
                <a:extLst>
                  <a:ext uri="{FF2B5EF4-FFF2-40B4-BE49-F238E27FC236}">
                    <a16:creationId xmlns:a16="http://schemas.microsoft.com/office/drawing/2014/main" id="{3A44393D-A3A3-457C-9C5C-9367528FBF95}"/>
                  </a:ext>
                </a:extLst>
              </p:cNvPr>
              <p:cNvSpPr txBox="1">
                <a:spLocks noRot="1" noChangeAspect="1" noMove="1" noResize="1" noEditPoints="1" noAdjustHandles="1" noChangeArrowheads="1" noChangeShapeType="1" noTextEdit="1"/>
              </p:cNvSpPr>
              <p:nvPr/>
            </p:nvSpPr>
            <p:spPr>
              <a:xfrm>
                <a:off x="4516188" y="3410015"/>
                <a:ext cx="349455" cy="430887"/>
              </a:xfrm>
              <a:prstGeom prst="rect">
                <a:avLst/>
              </a:prstGeom>
              <a:blipFill>
                <a:blip r:embed="rId4"/>
                <a:stretch>
                  <a:fillRect/>
                </a:stretch>
              </a:blipFill>
            </p:spPr>
            <p:txBody>
              <a:bodyPr/>
              <a:lstStyle/>
              <a:p>
                <a:r>
                  <a:rPr lang="en-SE">
                    <a:noFill/>
                  </a:rPr>
                  <a:t> </a:t>
                </a:r>
              </a:p>
            </p:txBody>
          </p:sp>
        </mc:Fallback>
      </mc:AlternateContent>
      <p:cxnSp>
        <p:nvCxnSpPr>
          <p:cNvPr id="8" name="直線單箭頭接點 8">
            <a:extLst>
              <a:ext uri="{FF2B5EF4-FFF2-40B4-BE49-F238E27FC236}">
                <a16:creationId xmlns:a16="http://schemas.microsoft.com/office/drawing/2014/main" id="{FBD863BB-E619-4BE1-AD33-992EFEB4A089}"/>
              </a:ext>
            </a:extLst>
          </p:cNvPr>
          <p:cNvCxnSpPr>
            <a:cxnSpLocks/>
          </p:cNvCxnSpPr>
          <p:nvPr/>
        </p:nvCxnSpPr>
        <p:spPr>
          <a:xfrm>
            <a:off x="4894326" y="3651584"/>
            <a:ext cx="8387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矩形: 圓角 10">
            <a:extLst>
              <a:ext uri="{FF2B5EF4-FFF2-40B4-BE49-F238E27FC236}">
                <a16:creationId xmlns:a16="http://schemas.microsoft.com/office/drawing/2014/main" id="{42A3AB6D-A262-42B1-B5C4-BA66BBA4F4E5}"/>
              </a:ext>
            </a:extLst>
          </p:cNvPr>
          <p:cNvSpPr/>
          <p:nvPr/>
        </p:nvSpPr>
        <p:spPr>
          <a:xfrm>
            <a:off x="5763891" y="2797008"/>
            <a:ext cx="992842" cy="168302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TW" sz="2400" dirty="0"/>
              <a:t>Filter</a:t>
            </a:r>
          </a:p>
        </p:txBody>
      </p:sp>
      <p:pic>
        <p:nvPicPr>
          <p:cNvPr id="10" name="圖片 15" descr="一張含有 貓, 動物, 哺乳類, 橙色 的圖片&#10;&#10;自動產生的描述">
            <a:extLst>
              <a:ext uri="{FF2B5EF4-FFF2-40B4-BE49-F238E27FC236}">
                <a16:creationId xmlns:a16="http://schemas.microsoft.com/office/drawing/2014/main" id="{67EF05B1-4E23-4D7C-B0BE-D034A341D4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395" y="1700808"/>
            <a:ext cx="1770250" cy="1709207"/>
          </a:xfrm>
          <a:prstGeom prst="rect">
            <a:avLst/>
          </a:prstGeom>
        </p:spPr>
      </p:pic>
      <p:pic>
        <p:nvPicPr>
          <p:cNvPr id="11" name="圖片 16">
            <a:extLst>
              <a:ext uri="{FF2B5EF4-FFF2-40B4-BE49-F238E27FC236}">
                <a16:creationId xmlns:a16="http://schemas.microsoft.com/office/drawing/2014/main" id="{6F43E33D-C9B0-49D8-AD23-4001BF0B5821}"/>
              </a:ext>
            </a:extLst>
          </p:cNvPr>
          <p:cNvPicPr>
            <a:picLocks noChangeAspect="1"/>
          </p:cNvPicPr>
          <p:nvPr/>
        </p:nvPicPr>
        <p:blipFill>
          <a:blip r:embed="rId3"/>
          <a:stretch>
            <a:fillRect/>
          </a:stretch>
        </p:blipFill>
        <p:spPr>
          <a:xfrm>
            <a:off x="7140592" y="3987399"/>
            <a:ext cx="1557926" cy="1554480"/>
          </a:xfrm>
          <a:prstGeom prst="rect">
            <a:avLst/>
          </a:prstGeom>
        </p:spPr>
      </p:pic>
      <mc:AlternateContent xmlns:mc="http://schemas.openxmlformats.org/markup-compatibility/2006" xmlns:a14="http://schemas.microsoft.com/office/drawing/2010/main">
        <mc:Choice Requires="a14">
          <p:sp>
            <p:nvSpPr>
              <p:cNvPr id="12" name="文字方塊 17">
                <a:extLst>
                  <a:ext uri="{FF2B5EF4-FFF2-40B4-BE49-F238E27FC236}">
                    <a16:creationId xmlns:a16="http://schemas.microsoft.com/office/drawing/2014/main" id="{E930ECFF-00EF-4EE8-BFDE-528D8CD42A2B}"/>
                  </a:ext>
                </a:extLst>
              </p:cNvPr>
              <p:cNvSpPr txBox="1"/>
              <p:nvPr/>
            </p:nvSpPr>
            <p:spPr>
              <a:xfrm>
                <a:off x="7744828" y="3410015"/>
                <a:ext cx="349455" cy="430887"/>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altLang="zh-TW" sz="2800" b="0" i="1" smtClean="0">
                          <a:latin typeface="Cambria Math" panose="02040503050406030204" pitchFamily="18" charset="0"/>
                        </a:rPr>
                        <m:t>+</m:t>
                      </m:r>
                    </m:oMath>
                  </m:oMathPara>
                </a14:m>
                <a:endParaRPr lang="zh-TW" altLang="en-US" sz="2800" dirty="0"/>
              </a:p>
            </p:txBody>
          </p:sp>
        </mc:Choice>
        <mc:Fallback xmlns="">
          <p:sp>
            <p:nvSpPr>
              <p:cNvPr id="12" name="文字方塊 17">
                <a:extLst>
                  <a:ext uri="{FF2B5EF4-FFF2-40B4-BE49-F238E27FC236}">
                    <a16:creationId xmlns:a16="http://schemas.microsoft.com/office/drawing/2014/main" id="{E930ECFF-00EF-4EE8-BFDE-528D8CD42A2B}"/>
                  </a:ext>
                </a:extLst>
              </p:cNvPr>
              <p:cNvSpPr txBox="1">
                <a:spLocks noRot="1" noChangeAspect="1" noMove="1" noResize="1" noEditPoints="1" noAdjustHandles="1" noChangeArrowheads="1" noChangeShapeType="1" noTextEdit="1"/>
              </p:cNvSpPr>
              <p:nvPr/>
            </p:nvSpPr>
            <p:spPr>
              <a:xfrm>
                <a:off x="7744828" y="3410015"/>
                <a:ext cx="349455" cy="430887"/>
              </a:xfrm>
              <a:prstGeom prst="rect">
                <a:avLst/>
              </a:prstGeom>
              <a:blipFill>
                <a:blip r:embed="rId5"/>
                <a:stretch>
                  <a:fillRect/>
                </a:stretch>
              </a:blipFill>
            </p:spPr>
            <p:txBody>
              <a:bodyPr/>
              <a:lstStyle/>
              <a:p>
                <a:r>
                  <a:rPr lang="en-SE">
                    <a:noFill/>
                  </a:rPr>
                  <a:t> </a:t>
                </a:r>
              </a:p>
            </p:txBody>
          </p:sp>
        </mc:Fallback>
      </mc:AlternateContent>
      <p:cxnSp>
        <p:nvCxnSpPr>
          <p:cNvPr id="13" name="直線單箭頭接點 18">
            <a:extLst>
              <a:ext uri="{FF2B5EF4-FFF2-40B4-BE49-F238E27FC236}">
                <a16:creationId xmlns:a16="http://schemas.microsoft.com/office/drawing/2014/main" id="{478CEAC9-1E7F-412F-9BFA-8466F43B84FB}"/>
              </a:ext>
            </a:extLst>
          </p:cNvPr>
          <p:cNvCxnSpPr>
            <a:cxnSpLocks/>
          </p:cNvCxnSpPr>
          <p:nvPr/>
        </p:nvCxnSpPr>
        <p:spPr>
          <a:xfrm>
            <a:off x="6756733" y="3651584"/>
            <a:ext cx="8387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文字方塊 19">
            <a:extLst>
              <a:ext uri="{FF2B5EF4-FFF2-40B4-BE49-F238E27FC236}">
                <a16:creationId xmlns:a16="http://schemas.microsoft.com/office/drawing/2014/main" id="{E791D68D-AFB2-4332-9DA7-E58DA2D39BB3}"/>
              </a:ext>
            </a:extLst>
          </p:cNvPr>
          <p:cNvSpPr txBox="1"/>
          <p:nvPr/>
        </p:nvSpPr>
        <p:spPr>
          <a:xfrm>
            <a:off x="5538940" y="4466971"/>
            <a:ext cx="1781216" cy="830997"/>
          </a:xfrm>
          <a:prstGeom prst="rect">
            <a:avLst/>
          </a:prstGeom>
          <a:noFill/>
        </p:spPr>
        <p:txBody>
          <a:bodyPr wrap="square" rtlCol="0">
            <a:spAutoFit/>
          </a:bodyPr>
          <a:lstStyle/>
          <a:p>
            <a:r>
              <a:rPr lang="en-US" altLang="zh-TW" sz="2400" dirty="0"/>
              <a:t>e.g. Smoothing </a:t>
            </a:r>
            <a:endParaRPr lang="zh-TW" altLang="en-US" sz="2400" dirty="0"/>
          </a:p>
        </p:txBody>
      </p:sp>
      <mc:AlternateContent xmlns:mc="http://schemas.openxmlformats.org/markup-compatibility/2006" xmlns:a14="http://schemas.microsoft.com/office/drawing/2010/main">
        <mc:Choice Requires="a14">
          <p:sp>
            <p:nvSpPr>
              <p:cNvPr id="15" name="文字方塊 20">
                <a:extLst>
                  <a:ext uri="{FF2B5EF4-FFF2-40B4-BE49-F238E27FC236}">
                    <a16:creationId xmlns:a16="http://schemas.microsoft.com/office/drawing/2014/main" id="{7038751D-2DD3-415A-BFD5-7BA11F0D7EDC}"/>
                  </a:ext>
                </a:extLst>
              </p:cNvPr>
              <p:cNvSpPr txBox="1"/>
              <p:nvPr/>
            </p:nvSpPr>
            <p:spPr>
              <a:xfrm>
                <a:off x="3800307" y="5579826"/>
                <a:ext cx="1781216" cy="830997"/>
              </a:xfrm>
              <a:prstGeom prst="rect">
                <a:avLst/>
              </a:prstGeom>
              <a:noFill/>
            </p:spPr>
            <p:txBody>
              <a:bodyPr wrap="square" rtlCol="0">
                <a:spAutoFit/>
              </a:bodyPr>
              <a:lstStyle/>
              <a:p>
                <a:pPr algn="ctr"/>
                <a:r>
                  <a:rPr lang="en-US" altLang="zh-TW" sz="2400" dirty="0"/>
                  <a:t>Attack signal </a:t>
                </a:r>
                <a14:m>
                  <m:oMath xmlns:m="http://schemas.openxmlformats.org/officeDocument/2006/math">
                    <m:r>
                      <a:rPr lang="en-US" altLang="zh-TW" sz="2400" b="0" i="1" smtClean="0">
                        <a:latin typeface="Cambria Math" panose="02040503050406030204" pitchFamily="18" charset="0"/>
                      </a:rPr>
                      <m:t>𝛿</m:t>
                    </m:r>
                  </m:oMath>
                </a14:m>
                <a:endParaRPr lang="zh-TW" altLang="en-US" sz="2400" dirty="0"/>
              </a:p>
            </p:txBody>
          </p:sp>
        </mc:Choice>
        <mc:Fallback xmlns="">
          <p:sp>
            <p:nvSpPr>
              <p:cNvPr id="15" name="文字方塊 20">
                <a:extLst>
                  <a:ext uri="{FF2B5EF4-FFF2-40B4-BE49-F238E27FC236}">
                    <a16:creationId xmlns:a16="http://schemas.microsoft.com/office/drawing/2014/main" id="{7038751D-2DD3-415A-BFD5-7BA11F0D7EDC}"/>
                  </a:ext>
                </a:extLst>
              </p:cNvPr>
              <p:cNvSpPr txBox="1">
                <a:spLocks noRot="1" noChangeAspect="1" noMove="1" noResize="1" noEditPoints="1" noAdjustHandles="1" noChangeArrowheads="1" noChangeShapeType="1" noTextEdit="1"/>
              </p:cNvSpPr>
              <p:nvPr/>
            </p:nvSpPr>
            <p:spPr>
              <a:xfrm>
                <a:off x="3800307" y="5579826"/>
                <a:ext cx="1781216" cy="830997"/>
              </a:xfrm>
              <a:prstGeom prst="rect">
                <a:avLst/>
              </a:prstGeom>
              <a:blipFill>
                <a:blip r:embed="rId6"/>
                <a:stretch>
                  <a:fillRect t="-5109" b="-16058"/>
                </a:stretch>
              </a:blipFill>
            </p:spPr>
            <p:txBody>
              <a:bodyPr/>
              <a:lstStyle/>
              <a:p>
                <a:r>
                  <a:rPr lang="en-SE">
                    <a:noFill/>
                  </a:rPr>
                  <a:t> </a:t>
                </a:r>
              </a:p>
            </p:txBody>
          </p:sp>
        </mc:Fallback>
      </mc:AlternateContent>
      <p:sp>
        <p:nvSpPr>
          <p:cNvPr id="16" name="文字方塊 21">
            <a:extLst>
              <a:ext uri="{FF2B5EF4-FFF2-40B4-BE49-F238E27FC236}">
                <a16:creationId xmlns:a16="http://schemas.microsoft.com/office/drawing/2014/main" id="{CF43B2C3-89E5-4BE2-9F3B-0CAC3595D385}"/>
              </a:ext>
            </a:extLst>
          </p:cNvPr>
          <p:cNvSpPr txBox="1"/>
          <p:nvPr/>
        </p:nvSpPr>
        <p:spPr>
          <a:xfrm>
            <a:off x="3800307" y="942945"/>
            <a:ext cx="1781216" cy="830997"/>
          </a:xfrm>
          <a:prstGeom prst="rect">
            <a:avLst/>
          </a:prstGeom>
          <a:noFill/>
        </p:spPr>
        <p:txBody>
          <a:bodyPr wrap="square" rtlCol="0">
            <a:spAutoFit/>
          </a:bodyPr>
          <a:lstStyle/>
          <a:p>
            <a:pPr algn="ctr"/>
            <a:r>
              <a:rPr lang="en-US" altLang="zh-TW" sz="2400" dirty="0"/>
              <a:t>Original Image </a:t>
            </a:r>
            <a:endParaRPr lang="zh-TW" altLang="en-US" sz="2400" dirty="0"/>
          </a:p>
        </p:txBody>
      </p:sp>
      <mc:AlternateContent xmlns:mc="http://schemas.openxmlformats.org/markup-compatibility/2006" xmlns:a14="http://schemas.microsoft.com/office/drawing/2010/main">
        <mc:Choice Requires="a14">
          <p:sp>
            <p:nvSpPr>
              <p:cNvPr id="17" name="文字方塊 23">
                <a:extLst>
                  <a:ext uri="{FF2B5EF4-FFF2-40B4-BE49-F238E27FC236}">
                    <a16:creationId xmlns:a16="http://schemas.microsoft.com/office/drawing/2014/main" id="{970AA0ED-ABDE-4E3D-AEB6-0E8118777AF1}"/>
                  </a:ext>
                </a:extLst>
              </p:cNvPr>
              <p:cNvSpPr txBox="1"/>
              <p:nvPr/>
            </p:nvSpPr>
            <p:spPr>
              <a:xfrm>
                <a:off x="6852731" y="5493131"/>
                <a:ext cx="2255773" cy="1200329"/>
              </a:xfrm>
              <a:prstGeom prst="rect">
                <a:avLst/>
              </a:prstGeom>
              <a:noFill/>
            </p:spPr>
            <p:txBody>
              <a:bodyPr wrap="square" rtlCol="0">
                <a:spAutoFit/>
              </a:bodyPr>
              <a:lstStyle/>
              <a:p>
                <a:pPr algn="ctr"/>
                <a:r>
                  <a:rPr lang="en-US" altLang="zh-TW" sz="2400" dirty="0"/>
                  <a:t>Smoothed attack signal </a:t>
                </a:r>
                <a14:m>
                  <m:oMath xmlns:m="http://schemas.openxmlformats.org/officeDocument/2006/math">
                    <m:r>
                      <a:rPr lang="en-US" altLang="zh-TW" sz="2400" i="1">
                        <a:latin typeface="Cambria Math" panose="02040503050406030204" pitchFamily="18" charset="0"/>
                      </a:rPr>
                      <m:t>𝛿</m:t>
                    </m:r>
                  </m:oMath>
                </a14:m>
                <a:r>
                  <a:rPr lang="zh-TW" altLang="en-US" sz="2400" dirty="0"/>
                  <a:t> </a:t>
                </a:r>
                <a:r>
                  <a:rPr lang="en-US" altLang="zh-TW" sz="2400" dirty="0"/>
                  <a:t>is less effective</a:t>
                </a:r>
                <a:endParaRPr lang="zh-TW" altLang="en-US" sz="2400" dirty="0"/>
              </a:p>
            </p:txBody>
          </p:sp>
        </mc:Choice>
        <mc:Fallback xmlns="">
          <p:sp>
            <p:nvSpPr>
              <p:cNvPr id="17" name="文字方塊 23">
                <a:extLst>
                  <a:ext uri="{FF2B5EF4-FFF2-40B4-BE49-F238E27FC236}">
                    <a16:creationId xmlns:a16="http://schemas.microsoft.com/office/drawing/2014/main" id="{970AA0ED-ABDE-4E3D-AEB6-0E8118777AF1}"/>
                  </a:ext>
                </a:extLst>
              </p:cNvPr>
              <p:cNvSpPr txBox="1">
                <a:spLocks noRot="1" noChangeAspect="1" noMove="1" noResize="1" noEditPoints="1" noAdjustHandles="1" noChangeArrowheads="1" noChangeShapeType="1" noTextEdit="1"/>
              </p:cNvSpPr>
              <p:nvPr/>
            </p:nvSpPr>
            <p:spPr>
              <a:xfrm>
                <a:off x="6852731" y="5493131"/>
                <a:ext cx="2255773" cy="1200329"/>
              </a:xfrm>
              <a:prstGeom prst="rect">
                <a:avLst/>
              </a:prstGeom>
              <a:blipFill>
                <a:blip r:embed="rId7"/>
                <a:stretch>
                  <a:fillRect l="-4054" t="-3553" r="-4324" b="-11168"/>
                </a:stretch>
              </a:blipFill>
            </p:spPr>
            <p:txBody>
              <a:bodyPr/>
              <a:lstStyle/>
              <a:p>
                <a:r>
                  <a:rPr lang="en-SE">
                    <a:noFill/>
                  </a:rPr>
                  <a:t> </a:t>
                </a:r>
              </a:p>
            </p:txBody>
          </p:sp>
        </mc:Fallback>
      </mc:AlternateContent>
      <p:cxnSp>
        <p:nvCxnSpPr>
          <p:cNvPr id="18" name="直線單箭頭接點 24">
            <a:extLst>
              <a:ext uri="{FF2B5EF4-FFF2-40B4-BE49-F238E27FC236}">
                <a16:creationId xmlns:a16="http://schemas.microsoft.com/office/drawing/2014/main" id="{60F409FF-24D5-4507-9377-95AF1DD4AC5E}"/>
              </a:ext>
            </a:extLst>
          </p:cNvPr>
          <p:cNvCxnSpPr>
            <a:cxnSpLocks/>
          </p:cNvCxnSpPr>
          <p:nvPr/>
        </p:nvCxnSpPr>
        <p:spPr>
          <a:xfrm>
            <a:off x="8269732" y="3653588"/>
            <a:ext cx="8387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文字方塊 21">
            <a:extLst>
              <a:ext uri="{FF2B5EF4-FFF2-40B4-BE49-F238E27FC236}">
                <a16:creationId xmlns:a16="http://schemas.microsoft.com/office/drawing/2014/main" id="{D8C27D46-EBA1-4CEA-A10F-C3F0715FDEB5}"/>
              </a:ext>
            </a:extLst>
          </p:cNvPr>
          <p:cNvSpPr txBox="1"/>
          <p:nvPr/>
        </p:nvSpPr>
        <p:spPr>
          <a:xfrm>
            <a:off x="7039527" y="1001403"/>
            <a:ext cx="1781216" cy="830997"/>
          </a:xfrm>
          <a:prstGeom prst="rect">
            <a:avLst/>
          </a:prstGeom>
          <a:noFill/>
        </p:spPr>
        <p:txBody>
          <a:bodyPr wrap="square" rtlCol="0">
            <a:spAutoFit/>
          </a:bodyPr>
          <a:lstStyle/>
          <a:p>
            <a:pPr algn="ctr"/>
            <a:r>
              <a:rPr lang="en-US" altLang="zh-TW" sz="2400" dirty="0"/>
              <a:t>Smoothed Image </a:t>
            </a:r>
            <a:endParaRPr lang="zh-TW" altLang="en-US" sz="2400" dirty="0"/>
          </a:p>
        </p:txBody>
      </p:sp>
      <p:sp>
        <p:nvSpPr>
          <p:cNvPr id="23" name="TextBox 22">
            <a:extLst>
              <a:ext uri="{FF2B5EF4-FFF2-40B4-BE49-F238E27FC236}">
                <a16:creationId xmlns:a16="http://schemas.microsoft.com/office/drawing/2014/main" id="{A366935F-DE4D-4530-BCF6-35BC226A93AE}"/>
              </a:ext>
            </a:extLst>
          </p:cNvPr>
          <p:cNvSpPr txBox="1"/>
          <p:nvPr/>
        </p:nvSpPr>
        <p:spPr>
          <a:xfrm>
            <a:off x="5258311" y="6626001"/>
            <a:ext cx="1781216" cy="253916"/>
          </a:xfrm>
          <a:prstGeom prst="rect">
            <a:avLst/>
          </a:prstGeom>
          <a:noFill/>
        </p:spPr>
        <p:txBody>
          <a:bodyPr wrap="square">
            <a:spAutoFit/>
          </a:bodyPr>
          <a:lstStyle/>
          <a:p>
            <a:r>
              <a:rPr lang="en-US" sz="1050" dirty="0"/>
              <a:t>Image credit: Hung-</a:t>
            </a:r>
            <a:r>
              <a:rPr lang="en-US" sz="1050" dirty="0" err="1"/>
              <a:t>yi</a:t>
            </a:r>
            <a:r>
              <a:rPr lang="en-US" sz="1050" dirty="0"/>
              <a:t> Lee</a:t>
            </a:r>
            <a:endParaRPr lang="en-SE" sz="1050" dirty="0"/>
          </a:p>
        </p:txBody>
      </p:sp>
    </p:spTree>
    <p:extLst>
      <p:ext uri="{BB962C8B-B14F-4D97-AF65-F5344CB8AC3E}">
        <p14:creationId xmlns:p14="http://schemas.microsoft.com/office/powerpoint/2010/main" val="138941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4" grpId="0"/>
      <p:bldP spid="1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E044-95F3-46A5-9DBA-2EDDE8B42C8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6D4E8E8-0ADC-4CC2-A700-823362CA4728}"/>
              </a:ext>
            </a:extLst>
          </p:cNvPr>
          <p:cNvSpPr>
            <a:spLocks noGrp="1"/>
          </p:cNvSpPr>
          <p:nvPr>
            <p:ph idx="1"/>
          </p:nvPr>
        </p:nvSpPr>
        <p:spPr/>
        <p:txBody>
          <a:bodyPr>
            <a:normAutofit lnSpcReduction="10000"/>
          </a:bodyPr>
          <a:lstStyle/>
          <a:p>
            <a:r>
              <a:rPr lang="en-US" dirty="0"/>
              <a:t>Introduction</a:t>
            </a:r>
          </a:p>
          <a:p>
            <a:r>
              <a:rPr lang="en-US" dirty="0"/>
              <a:t>Adversarial examples and verification</a:t>
            </a:r>
          </a:p>
          <a:p>
            <a:pPr lvl="1"/>
            <a:r>
              <a:rPr lang="en-US" dirty="0"/>
              <a:t>Constructing adversarial examples via local search</a:t>
            </a:r>
          </a:p>
          <a:p>
            <a:pPr lvl="2"/>
            <a:r>
              <a:rPr lang="en-US" dirty="0"/>
              <a:t>Physically-realizable attacks</a:t>
            </a:r>
          </a:p>
          <a:p>
            <a:pPr lvl="1"/>
            <a:r>
              <a:rPr lang="en-US" dirty="0"/>
              <a:t>Formal verification via combinatorial optimization</a:t>
            </a:r>
          </a:p>
          <a:p>
            <a:pPr lvl="1"/>
            <a:r>
              <a:rPr lang="en-US" dirty="0"/>
              <a:t>Formal verification via convex relaxations</a:t>
            </a:r>
          </a:p>
          <a:p>
            <a:r>
              <a:rPr lang="en-US" dirty="0"/>
              <a:t>Training </a:t>
            </a:r>
            <a:r>
              <a:rPr lang="en-US" dirty="0" err="1"/>
              <a:t>adversarially</a:t>
            </a:r>
            <a:r>
              <a:rPr lang="en-US" dirty="0"/>
              <a:t> robust models</a:t>
            </a:r>
          </a:p>
          <a:p>
            <a:r>
              <a:rPr lang="en-US" dirty="0">
                <a:solidFill>
                  <a:srgbClr val="FF0000"/>
                </a:solidFill>
              </a:rPr>
              <a:t>Adversarial robustness beyond security</a:t>
            </a:r>
            <a:endParaRPr lang="en-SE" dirty="0">
              <a:solidFill>
                <a:srgbClr val="FF0000"/>
              </a:solidFill>
            </a:endParaRPr>
          </a:p>
        </p:txBody>
      </p:sp>
      <p:sp>
        <p:nvSpPr>
          <p:cNvPr id="4" name="Slide Number Placeholder 3">
            <a:extLst>
              <a:ext uri="{FF2B5EF4-FFF2-40B4-BE49-F238E27FC236}">
                <a16:creationId xmlns:a16="http://schemas.microsoft.com/office/drawing/2014/main" id="{7E5CB527-D76D-4CDE-BD14-0E9E71E1754D}"/>
              </a:ext>
            </a:extLst>
          </p:cNvPr>
          <p:cNvSpPr>
            <a:spLocks noGrp="1"/>
          </p:cNvSpPr>
          <p:nvPr>
            <p:ph type="sldNum" sz="quarter" idx="12"/>
          </p:nvPr>
        </p:nvSpPr>
        <p:spPr/>
        <p:txBody>
          <a:bodyPr/>
          <a:lstStyle/>
          <a:p>
            <a:pPr>
              <a:defRPr/>
            </a:pPr>
            <a:fld id="{F57F456A-00AF-44E6-8D70-638C0D0130FF}" type="slidenum">
              <a:rPr lang="en-US" altLang="zh-CN" smtClean="0"/>
              <a:pPr>
                <a:defRPr/>
              </a:pPr>
              <a:t>67</a:t>
            </a:fld>
            <a:endParaRPr lang="en-US" altLang="zh-CN"/>
          </a:p>
        </p:txBody>
      </p:sp>
    </p:spTree>
    <p:extLst>
      <p:ext uri="{BB962C8B-B14F-4D97-AF65-F5344CB8AC3E}">
        <p14:creationId xmlns:p14="http://schemas.microsoft.com/office/powerpoint/2010/main" val="29219772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DFE5B-B28E-419A-8AD8-03F1E7ED7D06}"/>
              </a:ext>
            </a:extLst>
          </p:cNvPr>
          <p:cNvSpPr>
            <a:spLocks noGrp="1"/>
          </p:cNvSpPr>
          <p:nvPr>
            <p:ph type="title"/>
          </p:nvPr>
        </p:nvSpPr>
        <p:spPr/>
        <p:txBody>
          <a:bodyPr/>
          <a:lstStyle/>
          <a:p>
            <a:r>
              <a:rPr lang="en-US" sz="3200" dirty="0"/>
              <a:t>Adv. Robust Generalization Needs More Data to Avoid Overfitting</a:t>
            </a:r>
            <a:endParaRPr lang="en-SE" sz="32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5D46660-58D0-46C8-AC6D-59E005140931}"/>
                  </a:ext>
                </a:extLst>
              </p:cNvPr>
              <p:cNvSpPr>
                <a:spLocks noGrp="1"/>
              </p:cNvSpPr>
              <p:nvPr>
                <p:ph idx="1"/>
              </p:nvPr>
            </p:nvSpPr>
            <p:spPr>
              <a:xfrm>
                <a:off x="457200" y="3645024"/>
                <a:ext cx="8229600" cy="2755775"/>
              </a:xfrm>
            </p:spPr>
            <p:txBody>
              <a:bodyPr>
                <a:normAutofit fontScale="70000" lnSpcReduction="20000"/>
              </a:bodyPr>
              <a:lstStyle/>
              <a:p>
                <a:r>
                  <a:rPr lang="en-US" dirty="0"/>
                  <a:t>Theorem [Schmidt </a:t>
                </a:r>
                <a:r>
                  <a:rPr lang="en-US" dirty="0" err="1"/>
                  <a:t>Santurkar</a:t>
                </a:r>
                <a:r>
                  <a:rPr lang="en-US" dirty="0"/>
                  <a:t> Tsipras Talwar M 2018]: Sample complexity of adv. robust generalization can be significantly larger than that of “standard” generalization</a:t>
                </a:r>
              </a:p>
              <a:p>
                <a:r>
                  <a:rPr lang="en-US" dirty="0"/>
                  <a:t>Specifically: There exists a </a:t>
                </a:r>
                <a14:m>
                  <m:oMath xmlns:m="http://schemas.openxmlformats.org/officeDocument/2006/math">
                    <m:r>
                      <a:rPr lang="en-US" i="1" dirty="0" smtClean="0">
                        <a:latin typeface="Cambria Math" panose="02040503050406030204" pitchFamily="18" charset="0"/>
                      </a:rPr>
                      <m:t>𝑑</m:t>
                    </m:r>
                  </m:oMath>
                </a14:m>
                <a:r>
                  <a:rPr lang="en-US" dirty="0"/>
                  <a:t>-dimensional distribution </a:t>
                </a:r>
                <a14:m>
                  <m:oMath xmlns:m="http://schemas.openxmlformats.org/officeDocument/2006/math">
                    <m:r>
                      <a:rPr lang="en-US" i="1" dirty="0" smtClean="0">
                        <a:latin typeface="Cambria Math" panose="02040503050406030204" pitchFamily="18" charset="0"/>
                      </a:rPr>
                      <m:t>𝐷</m:t>
                    </m:r>
                  </m:oMath>
                </a14:m>
                <a:r>
                  <a:rPr lang="en-US" dirty="0"/>
                  <a:t> </a:t>
                </a:r>
                <a:r>
                  <a:rPr lang="en-US" dirty="0" err="1"/>
                  <a:t>s.t.</a:t>
                </a:r>
                <a:r>
                  <a:rPr lang="en-US" dirty="0"/>
                  <a:t>:</a:t>
                </a:r>
              </a:p>
              <a:p>
                <a:pPr lvl="1"/>
                <a:r>
                  <a:rPr lang="en-US" dirty="0"/>
                  <a:t>A single sample is enough to get an accurate classifier (P[correct] &gt; 0.99)</a:t>
                </a:r>
              </a:p>
              <a:p>
                <a:pPr lvl="1"/>
                <a:r>
                  <a:rPr lang="en-US" dirty="0"/>
                  <a:t>But need </a:t>
                </a:r>
                <a14:m>
                  <m:oMath xmlns:m="http://schemas.openxmlformats.org/officeDocument/2006/math">
                    <m:r>
                      <m:rPr>
                        <m:sty m:val="p"/>
                      </m:rPr>
                      <a:rPr lang="en-US" b="0" i="0" smtClean="0">
                        <a:latin typeface="Cambria Math" panose="02040503050406030204" pitchFamily="18" charset="0"/>
                      </a:rPr>
                      <m:t>Ω</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𝑑</m:t>
                        </m:r>
                      </m:e>
                    </m:rad>
                    <m:r>
                      <a:rPr lang="en-US" b="0" i="1" smtClean="0">
                        <a:latin typeface="Cambria Math" panose="02040503050406030204" pitchFamily="18" charset="0"/>
                      </a:rPr>
                      <m:t>)</m:t>
                    </m:r>
                  </m:oMath>
                </a14:m>
                <a:r>
                  <a:rPr lang="en-US" dirty="0"/>
                  <a:t> samples for better-than-chance robust classifier</a:t>
                </a:r>
                <a:endParaRPr lang="en-SE" dirty="0"/>
              </a:p>
            </p:txBody>
          </p:sp>
        </mc:Choice>
        <mc:Fallback xmlns="">
          <p:sp>
            <p:nvSpPr>
              <p:cNvPr id="3" name="Content Placeholder 2">
                <a:extLst>
                  <a:ext uri="{FF2B5EF4-FFF2-40B4-BE49-F238E27FC236}">
                    <a16:creationId xmlns:a16="http://schemas.microsoft.com/office/drawing/2014/main" id="{95D46660-58D0-46C8-AC6D-59E005140931}"/>
                  </a:ext>
                </a:extLst>
              </p:cNvPr>
              <p:cNvSpPr>
                <a:spLocks noGrp="1" noRot="1" noChangeAspect="1" noMove="1" noResize="1" noEditPoints="1" noAdjustHandles="1" noChangeArrowheads="1" noChangeShapeType="1" noTextEdit="1"/>
              </p:cNvSpPr>
              <p:nvPr>
                <p:ph idx="1"/>
              </p:nvPr>
            </p:nvSpPr>
            <p:spPr>
              <a:xfrm>
                <a:off x="457200" y="3645024"/>
                <a:ext cx="8229600" cy="2755775"/>
              </a:xfrm>
              <a:blipFill>
                <a:blip r:embed="rId2"/>
                <a:stretch>
                  <a:fillRect l="-815" t="-3761" r="-163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834C6D7E-2924-45D0-A87B-63F4A489BC7D}"/>
              </a:ext>
            </a:extLst>
          </p:cNvPr>
          <p:cNvSpPr>
            <a:spLocks noGrp="1"/>
          </p:cNvSpPr>
          <p:nvPr>
            <p:ph type="sldNum" sz="quarter" idx="12"/>
          </p:nvPr>
        </p:nvSpPr>
        <p:spPr/>
        <p:txBody>
          <a:bodyPr/>
          <a:lstStyle/>
          <a:p>
            <a:pPr>
              <a:defRPr/>
            </a:pPr>
            <a:fld id="{F57F456A-00AF-44E6-8D70-638C0D0130FF}" type="slidenum">
              <a:rPr lang="en-US" altLang="zh-CN" smtClean="0"/>
              <a:pPr>
                <a:defRPr/>
              </a:pPr>
              <a:t>68</a:t>
            </a:fld>
            <a:endParaRPr lang="en-US" altLang="zh-CN"/>
          </a:p>
        </p:txBody>
      </p:sp>
      <p:pic>
        <p:nvPicPr>
          <p:cNvPr id="6" name="Picture 5">
            <a:extLst>
              <a:ext uri="{FF2B5EF4-FFF2-40B4-BE49-F238E27FC236}">
                <a16:creationId xmlns:a16="http://schemas.microsoft.com/office/drawing/2014/main" id="{AB865CDF-53DE-4896-B3DB-3CA72A858BC1}"/>
              </a:ext>
            </a:extLst>
          </p:cNvPr>
          <p:cNvPicPr>
            <a:picLocks noChangeAspect="1"/>
          </p:cNvPicPr>
          <p:nvPr/>
        </p:nvPicPr>
        <p:blipFill>
          <a:blip r:embed="rId3"/>
          <a:stretch>
            <a:fillRect/>
          </a:stretch>
        </p:blipFill>
        <p:spPr>
          <a:xfrm>
            <a:off x="5402" y="1175706"/>
            <a:ext cx="4534533" cy="2253929"/>
          </a:xfrm>
          <a:prstGeom prst="rect">
            <a:avLst/>
          </a:prstGeom>
        </p:spPr>
      </p:pic>
      <p:pic>
        <p:nvPicPr>
          <p:cNvPr id="8" name="Picture 7">
            <a:extLst>
              <a:ext uri="{FF2B5EF4-FFF2-40B4-BE49-F238E27FC236}">
                <a16:creationId xmlns:a16="http://schemas.microsoft.com/office/drawing/2014/main" id="{E6AE9B05-3711-4029-A27D-AB59ECF97A7A}"/>
              </a:ext>
            </a:extLst>
          </p:cNvPr>
          <p:cNvPicPr>
            <a:picLocks noChangeAspect="1"/>
          </p:cNvPicPr>
          <p:nvPr/>
        </p:nvPicPr>
        <p:blipFill>
          <a:blip r:embed="rId4"/>
          <a:stretch>
            <a:fillRect/>
          </a:stretch>
        </p:blipFill>
        <p:spPr>
          <a:xfrm>
            <a:off x="4539935" y="1175706"/>
            <a:ext cx="4527865" cy="2333951"/>
          </a:xfrm>
          <a:prstGeom prst="rect">
            <a:avLst/>
          </a:prstGeom>
        </p:spPr>
      </p:pic>
    </p:spTree>
    <p:extLst>
      <p:ext uri="{BB962C8B-B14F-4D97-AF65-F5344CB8AC3E}">
        <p14:creationId xmlns:p14="http://schemas.microsoft.com/office/powerpoint/2010/main" val="17763650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E02A8-3071-4D9C-864C-76E4D42A4EBC}"/>
              </a:ext>
            </a:extLst>
          </p:cNvPr>
          <p:cNvSpPr>
            <a:spLocks noGrp="1"/>
          </p:cNvSpPr>
          <p:nvPr>
            <p:ph type="title"/>
          </p:nvPr>
        </p:nvSpPr>
        <p:spPr/>
        <p:txBody>
          <a:bodyPr/>
          <a:lstStyle/>
          <a:p>
            <a:r>
              <a:rPr lang="en-US" sz="3600" dirty="0"/>
              <a:t>Does Being Robust Help “Standard” Generalization?</a:t>
            </a:r>
            <a:endParaRPr lang="en-SE" sz="3600" dirty="0"/>
          </a:p>
        </p:txBody>
      </p:sp>
      <p:sp>
        <p:nvSpPr>
          <p:cNvPr id="3" name="Content Placeholder 2">
            <a:extLst>
              <a:ext uri="{FF2B5EF4-FFF2-40B4-BE49-F238E27FC236}">
                <a16:creationId xmlns:a16="http://schemas.microsoft.com/office/drawing/2014/main" id="{7FAB7DBE-9C87-4B5E-A7A5-926BFBDCC361}"/>
              </a:ext>
            </a:extLst>
          </p:cNvPr>
          <p:cNvSpPr>
            <a:spLocks noGrp="1"/>
          </p:cNvSpPr>
          <p:nvPr>
            <p:ph idx="1"/>
          </p:nvPr>
        </p:nvSpPr>
        <p:spPr>
          <a:xfrm>
            <a:off x="457200" y="1295400"/>
            <a:ext cx="8229600" cy="2349624"/>
          </a:xfrm>
        </p:spPr>
        <p:txBody>
          <a:bodyPr>
            <a:normAutofit fontScale="62500" lnSpcReduction="20000"/>
          </a:bodyPr>
          <a:lstStyle/>
          <a:p>
            <a:r>
              <a:rPr lang="en-US" dirty="0"/>
              <a:t>Data augmentation: An effective technique to improve “standard” generalization</a:t>
            </a:r>
          </a:p>
          <a:p>
            <a:r>
              <a:rPr lang="en-US" dirty="0"/>
              <a:t>Adversarial training: an “ultimate” version of data augmentation</a:t>
            </a:r>
          </a:p>
          <a:p>
            <a:pPr lvl="1"/>
            <a:r>
              <a:rPr lang="en-US" dirty="0"/>
              <a:t>by training on the ”most confusing” samples</a:t>
            </a:r>
          </a:p>
          <a:p>
            <a:pPr lvl="1"/>
            <a:r>
              <a:rPr lang="en-US" dirty="0"/>
              <a:t>Model-dependent (vs. model-independent in regular data augmentation)</a:t>
            </a:r>
          </a:p>
          <a:p>
            <a:r>
              <a:rPr lang="en-US" dirty="0"/>
              <a:t>Does adversarial training always improve “standard” generalization?</a:t>
            </a:r>
          </a:p>
          <a:p>
            <a:pPr lvl="1"/>
            <a:r>
              <a:rPr lang="en-US" dirty="0"/>
              <a:t>No. Adversarial training typically results in lower performance when evaluated on standard input</a:t>
            </a:r>
          </a:p>
          <a:p>
            <a:endParaRPr lang="en-SE" dirty="0"/>
          </a:p>
        </p:txBody>
      </p:sp>
      <p:sp>
        <p:nvSpPr>
          <p:cNvPr id="4" name="Slide Number Placeholder 3">
            <a:extLst>
              <a:ext uri="{FF2B5EF4-FFF2-40B4-BE49-F238E27FC236}">
                <a16:creationId xmlns:a16="http://schemas.microsoft.com/office/drawing/2014/main" id="{050CDAB1-478A-4600-8604-BE5FEF818C90}"/>
              </a:ext>
            </a:extLst>
          </p:cNvPr>
          <p:cNvSpPr>
            <a:spLocks noGrp="1"/>
          </p:cNvSpPr>
          <p:nvPr>
            <p:ph type="sldNum" sz="quarter" idx="12"/>
          </p:nvPr>
        </p:nvSpPr>
        <p:spPr/>
        <p:txBody>
          <a:bodyPr/>
          <a:lstStyle/>
          <a:p>
            <a:pPr>
              <a:defRPr/>
            </a:pPr>
            <a:fld id="{F57F456A-00AF-44E6-8D70-638C0D0130FF}" type="slidenum">
              <a:rPr lang="en-US" altLang="zh-CN" smtClean="0"/>
              <a:pPr>
                <a:defRPr/>
              </a:pPr>
              <a:t>69</a:t>
            </a:fld>
            <a:endParaRPr lang="en-US" altLang="zh-CN"/>
          </a:p>
        </p:txBody>
      </p:sp>
      <p:pic>
        <p:nvPicPr>
          <p:cNvPr id="6" name="Picture 5">
            <a:extLst>
              <a:ext uri="{FF2B5EF4-FFF2-40B4-BE49-F238E27FC236}">
                <a16:creationId xmlns:a16="http://schemas.microsoft.com/office/drawing/2014/main" id="{3957CB86-8890-4842-916D-28B24161BA40}"/>
              </a:ext>
            </a:extLst>
          </p:cNvPr>
          <p:cNvPicPr>
            <a:picLocks noChangeAspect="1"/>
          </p:cNvPicPr>
          <p:nvPr/>
        </p:nvPicPr>
        <p:blipFill>
          <a:blip r:embed="rId2"/>
          <a:stretch>
            <a:fillRect/>
          </a:stretch>
        </p:blipFill>
        <p:spPr>
          <a:xfrm>
            <a:off x="1318758" y="3554611"/>
            <a:ext cx="6506483" cy="3219899"/>
          </a:xfrm>
          <a:prstGeom prst="rect">
            <a:avLst/>
          </a:prstGeom>
        </p:spPr>
      </p:pic>
    </p:spTree>
    <p:extLst>
      <p:ext uri="{BB962C8B-B14F-4D97-AF65-F5344CB8AC3E}">
        <p14:creationId xmlns:p14="http://schemas.microsoft.com/office/powerpoint/2010/main" val="4261217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69F80-F832-4426-B988-DE87AEBD1098}"/>
              </a:ext>
            </a:extLst>
          </p:cNvPr>
          <p:cNvSpPr>
            <a:spLocks noGrp="1"/>
          </p:cNvSpPr>
          <p:nvPr>
            <p:ph type="title"/>
          </p:nvPr>
        </p:nvSpPr>
        <p:spPr/>
        <p:txBody>
          <a:bodyPr/>
          <a:lstStyle/>
          <a:p>
            <a:r>
              <a:rPr lang="en-US" dirty="0"/>
              <a:t>Data Poisoning</a:t>
            </a:r>
            <a:endParaRPr lang="en-SE" dirty="0"/>
          </a:p>
        </p:txBody>
      </p:sp>
      <p:sp>
        <p:nvSpPr>
          <p:cNvPr id="3" name="Content Placeholder 2">
            <a:extLst>
              <a:ext uri="{FF2B5EF4-FFF2-40B4-BE49-F238E27FC236}">
                <a16:creationId xmlns:a16="http://schemas.microsoft.com/office/drawing/2014/main" id="{1889F0DF-01CA-4234-A32D-B066B640FA42}"/>
              </a:ext>
            </a:extLst>
          </p:cNvPr>
          <p:cNvSpPr>
            <a:spLocks noGrp="1"/>
          </p:cNvSpPr>
          <p:nvPr>
            <p:ph idx="1"/>
          </p:nvPr>
        </p:nvSpPr>
        <p:spPr>
          <a:xfrm>
            <a:off x="76199" y="1150061"/>
            <a:ext cx="5544023" cy="1980542"/>
          </a:xfrm>
        </p:spPr>
        <p:txBody>
          <a:bodyPr>
            <a:normAutofit fontScale="85000" lnSpcReduction="10000"/>
          </a:bodyPr>
          <a:lstStyle/>
          <a:p>
            <a:r>
              <a:rPr lang="en-US" dirty="0"/>
              <a:t>Adding a single “poison data point” may hamper a linear model’s generalization, but not for deep learning, which can handle outliers w. memorization</a:t>
            </a:r>
          </a:p>
          <a:p>
            <a:endParaRPr lang="en-SE" dirty="0"/>
          </a:p>
        </p:txBody>
      </p:sp>
      <p:sp>
        <p:nvSpPr>
          <p:cNvPr id="4" name="Slide Number Placeholder 3">
            <a:extLst>
              <a:ext uri="{FF2B5EF4-FFF2-40B4-BE49-F238E27FC236}">
                <a16:creationId xmlns:a16="http://schemas.microsoft.com/office/drawing/2014/main" id="{A0BF78A1-9E2C-4694-BA05-9DBCF45933ED}"/>
              </a:ext>
            </a:extLst>
          </p:cNvPr>
          <p:cNvSpPr>
            <a:spLocks noGrp="1"/>
          </p:cNvSpPr>
          <p:nvPr>
            <p:ph type="sldNum" sz="quarter" idx="12"/>
          </p:nvPr>
        </p:nvSpPr>
        <p:spPr/>
        <p:txBody>
          <a:bodyPr/>
          <a:lstStyle/>
          <a:p>
            <a:pPr>
              <a:defRPr/>
            </a:pPr>
            <a:fld id="{F57F456A-00AF-44E6-8D70-638C0D0130FF}" type="slidenum">
              <a:rPr lang="en-US" altLang="zh-CN" smtClean="0"/>
              <a:pPr>
                <a:defRPr/>
              </a:pPr>
              <a:t>7</a:t>
            </a:fld>
            <a:endParaRPr lang="en-US" altLang="zh-CN"/>
          </a:p>
        </p:txBody>
      </p:sp>
      <p:pic>
        <p:nvPicPr>
          <p:cNvPr id="6" name="Picture 5">
            <a:extLst>
              <a:ext uri="{FF2B5EF4-FFF2-40B4-BE49-F238E27FC236}">
                <a16:creationId xmlns:a16="http://schemas.microsoft.com/office/drawing/2014/main" id="{7D1D2365-C6D1-4A92-BA81-60DD7CAFC4EE}"/>
              </a:ext>
            </a:extLst>
          </p:cNvPr>
          <p:cNvPicPr>
            <a:picLocks noChangeAspect="1"/>
          </p:cNvPicPr>
          <p:nvPr/>
        </p:nvPicPr>
        <p:blipFill>
          <a:blip r:embed="rId3"/>
          <a:stretch>
            <a:fillRect/>
          </a:stretch>
        </p:blipFill>
        <p:spPr>
          <a:xfrm>
            <a:off x="228287" y="3314978"/>
            <a:ext cx="3127494" cy="2360625"/>
          </a:xfrm>
          <a:prstGeom prst="rect">
            <a:avLst/>
          </a:prstGeom>
        </p:spPr>
      </p:pic>
      <p:sp>
        <p:nvSpPr>
          <p:cNvPr id="9" name="Arrow: Right 8">
            <a:extLst>
              <a:ext uri="{FF2B5EF4-FFF2-40B4-BE49-F238E27FC236}">
                <a16:creationId xmlns:a16="http://schemas.microsoft.com/office/drawing/2014/main" id="{DD3B41FF-2CF1-40F0-8023-391071D34D20}"/>
              </a:ext>
            </a:extLst>
          </p:cNvPr>
          <p:cNvSpPr/>
          <p:nvPr/>
        </p:nvSpPr>
        <p:spPr bwMode="auto">
          <a:xfrm rot="19302301">
            <a:off x="3460345" y="3529145"/>
            <a:ext cx="1985410" cy="48463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pic>
        <p:nvPicPr>
          <p:cNvPr id="11" name="Picture 10">
            <a:extLst>
              <a:ext uri="{FF2B5EF4-FFF2-40B4-BE49-F238E27FC236}">
                <a16:creationId xmlns:a16="http://schemas.microsoft.com/office/drawing/2014/main" id="{ACE0AAA3-5EF1-44AC-ABFB-9F7E0EF13F71}"/>
              </a:ext>
            </a:extLst>
          </p:cNvPr>
          <p:cNvPicPr>
            <a:picLocks noChangeAspect="1"/>
          </p:cNvPicPr>
          <p:nvPr/>
        </p:nvPicPr>
        <p:blipFill>
          <a:blip r:embed="rId4"/>
          <a:stretch>
            <a:fillRect/>
          </a:stretch>
        </p:blipFill>
        <p:spPr>
          <a:xfrm>
            <a:off x="5620222" y="1612646"/>
            <a:ext cx="3447578" cy="2167240"/>
          </a:xfrm>
          <a:prstGeom prst="rect">
            <a:avLst/>
          </a:prstGeom>
        </p:spPr>
      </p:pic>
      <p:sp>
        <p:nvSpPr>
          <p:cNvPr id="12" name="TextBox 11">
            <a:extLst>
              <a:ext uri="{FF2B5EF4-FFF2-40B4-BE49-F238E27FC236}">
                <a16:creationId xmlns:a16="http://schemas.microsoft.com/office/drawing/2014/main" id="{22168E94-C9E9-4526-AF2D-D8E1ACE20F1A}"/>
              </a:ext>
            </a:extLst>
          </p:cNvPr>
          <p:cNvSpPr txBox="1"/>
          <p:nvPr/>
        </p:nvSpPr>
        <p:spPr>
          <a:xfrm>
            <a:off x="2951820" y="2903728"/>
            <a:ext cx="2121093" cy="646331"/>
          </a:xfrm>
          <a:prstGeom prst="rect">
            <a:avLst/>
          </a:prstGeom>
          <a:noFill/>
        </p:spPr>
        <p:txBody>
          <a:bodyPr wrap="none" rtlCol="0">
            <a:spAutoFit/>
          </a:bodyPr>
          <a:lstStyle/>
          <a:p>
            <a:pPr algn="ctr"/>
            <a:r>
              <a:rPr lang="en-US" dirty="0"/>
              <a:t>Data poisoning for </a:t>
            </a:r>
          </a:p>
          <a:p>
            <a:pPr algn="ctr"/>
            <a:r>
              <a:rPr lang="en-US" dirty="0"/>
              <a:t>a linear model</a:t>
            </a:r>
            <a:endParaRPr lang="en-SE" dirty="0"/>
          </a:p>
        </p:txBody>
      </p:sp>
      <p:pic>
        <p:nvPicPr>
          <p:cNvPr id="14" name="Picture 13">
            <a:extLst>
              <a:ext uri="{FF2B5EF4-FFF2-40B4-BE49-F238E27FC236}">
                <a16:creationId xmlns:a16="http://schemas.microsoft.com/office/drawing/2014/main" id="{4F83DE68-A36A-40BA-89BF-BA83EF055DE5}"/>
              </a:ext>
            </a:extLst>
          </p:cNvPr>
          <p:cNvPicPr>
            <a:picLocks noChangeAspect="1"/>
          </p:cNvPicPr>
          <p:nvPr/>
        </p:nvPicPr>
        <p:blipFill>
          <a:blip r:embed="rId5"/>
          <a:stretch>
            <a:fillRect/>
          </a:stretch>
        </p:blipFill>
        <p:spPr>
          <a:xfrm>
            <a:off x="5523042" y="3896730"/>
            <a:ext cx="3620958" cy="2734057"/>
          </a:xfrm>
          <a:prstGeom prst="rect">
            <a:avLst/>
          </a:prstGeom>
        </p:spPr>
      </p:pic>
      <p:sp>
        <p:nvSpPr>
          <p:cNvPr id="15" name="Arrow: Right 14">
            <a:extLst>
              <a:ext uri="{FF2B5EF4-FFF2-40B4-BE49-F238E27FC236}">
                <a16:creationId xmlns:a16="http://schemas.microsoft.com/office/drawing/2014/main" id="{B265654F-A84F-470D-A6FC-70A3095B41E4}"/>
              </a:ext>
            </a:extLst>
          </p:cNvPr>
          <p:cNvSpPr/>
          <p:nvPr/>
        </p:nvSpPr>
        <p:spPr bwMode="auto">
          <a:xfrm rot="2022934">
            <a:off x="3422412" y="5013499"/>
            <a:ext cx="2014031" cy="48463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6" name="TextBox 15">
            <a:extLst>
              <a:ext uri="{FF2B5EF4-FFF2-40B4-BE49-F238E27FC236}">
                <a16:creationId xmlns:a16="http://schemas.microsoft.com/office/drawing/2014/main" id="{DFEF8B4C-D5A7-43F2-BD6B-06DE74D3C20B}"/>
              </a:ext>
            </a:extLst>
          </p:cNvPr>
          <p:cNvSpPr txBox="1"/>
          <p:nvPr/>
        </p:nvSpPr>
        <p:spPr>
          <a:xfrm>
            <a:off x="2951820" y="5722037"/>
            <a:ext cx="2121093" cy="646331"/>
          </a:xfrm>
          <a:prstGeom prst="rect">
            <a:avLst/>
          </a:prstGeom>
          <a:noFill/>
        </p:spPr>
        <p:txBody>
          <a:bodyPr wrap="none" rtlCol="0">
            <a:spAutoFit/>
          </a:bodyPr>
          <a:lstStyle/>
          <a:p>
            <a:pPr algn="ctr"/>
            <a:r>
              <a:rPr lang="en-US" dirty="0"/>
              <a:t>Data poisoning for </a:t>
            </a:r>
          </a:p>
          <a:p>
            <a:pPr algn="ctr"/>
            <a:r>
              <a:rPr lang="en-US" dirty="0"/>
              <a:t>deep learning</a:t>
            </a:r>
            <a:endParaRPr lang="en-SE" dirty="0"/>
          </a:p>
        </p:txBody>
      </p:sp>
    </p:spTree>
    <p:extLst>
      <p:ext uri="{BB962C8B-B14F-4D97-AF65-F5344CB8AC3E}">
        <p14:creationId xmlns:p14="http://schemas.microsoft.com/office/powerpoint/2010/main" val="10414652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BC783-EF34-4F93-B768-8EB6DD326437}"/>
              </a:ext>
            </a:extLst>
          </p:cNvPr>
          <p:cNvSpPr>
            <a:spLocks noGrp="1"/>
          </p:cNvSpPr>
          <p:nvPr>
            <p:ph type="title"/>
          </p:nvPr>
        </p:nvSpPr>
        <p:spPr/>
        <p:txBody>
          <a:bodyPr/>
          <a:lstStyle/>
          <a:p>
            <a:r>
              <a:rPr kumimoji="0" lang="en-US" sz="3600" b="0" i="0" u="none" strike="noStrike" kern="0" cap="none" spc="0" normalizeH="0" baseline="0" noProof="0" dirty="0">
                <a:ln>
                  <a:noFill/>
                </a:ln>
                <a:solidFill>
                  <a:srgbClr val="000000"/>
                </a:solidFill>
                <a:effectLst/>
                <a:uLnTx/>
                <a:uFillTx/>
                <a:latin typeface="Arial"/>
                <a:ea typeface="+mj-ea"/>
                <a:cs typeface="+mj-cs"/>
              </a:rPr>
              <a:t>Does Being Robust Help “Standard” Generalization?</a:t>
            </a:r>
            <a:endParaRPr lang="en-SE" dirty="0"/>
          </a:p>
        </p:txBody>
      </p:sp>
      <p:sp>
        <p:nvSpPr>
          <p:cNvPr id="3" name="Content Placeholder 2">
            <a:extLst>
              <a:ext uri="{FF2B5EF4-FFF2-40B4-BE49-F238E27FC236}">
                <a16:creationId xmlns:a16="http://schemas.microsoft.com/office/drawing/2014/main" id="{19738AB8-3A93-4D09-9104-937F1DDD3A39}"/>
              </a:ext>
            </a:extLst>
          </p:cNvPr>
          <p:cNvSpPr>
            <a:spLocks noGrp="1"/>
          </p:cNvSpPr>
          <p:nvPr>
            <p:ph idx="1"/>
          </p:nvPr>
        </p:nvSpPr>
        <p:spPr>
          <a:xfrm>
            <a:off x="457200" y="1295400"/>
            <a:ext cx="8229600" cy="3789784"/>
          </a:xfrm>
        </p:spPr>
        <p:txBody>
          <a:bodyPr>
            <a:normAutofit fontScale="55000" lnSpcReduction="20000"/>
          </a:bodyPr>
          <a:lstStyle/>
          <a:p>
            <a:r>
              <a:rPr lang="en-US" dirty="0"/>
              <a:t>Theorem [Tsipras et al. 2018]: No “free lunch”: trade-off between accuracy and robustness</a:t>
            </a:r>
          </a:p>
          <a:p>
            <a:r>
              <a:rPr lang="en-US" dirty="0"/>
              <a:t>Standard training tries to use all features to maximize model accuracy, incl. non-robust features (e.g., outdoor scenery for class label “dog”), and the resulting model is vulnerable to adversarial examples that manipulate the non-robust features w. minor perturbations</a:t>
            </a:r>
          </a:p>
          <a:p>
            <a:r>
              <a:rPr lang="en-US" dirty="0"/>
              <a:t>Adversarial training tries to use only robust features (e.g., human-recognizable dog features like ears, tail, black nose…for class label “dog”) to increase model robustness, since larger and more noticeable  perturbations are needed to change the robust features</a:t>
            </a:r>
          </a:p>
          <a:p>
            <a:r>
              <a:rPr lang="en-US" dirty="0"/>
              <a:t>Adv. Robust Models by adversarial training typically has lower standard accuracy (no attacks in the test set) than models by standard training, since the former can only utilize robust features while the latter can utilize both robust and non-robust features for classification</a:t>
            </a:r>
          </a:p>
          <a:p>
            <a:endParaRPr lang="en-SE" dirty="0"/>
          </a:p>
        </p:txBody>
      </p:sp>
      <p:sp>
        <p:nvSpPr>
          <p:cNvPr id="4" name="Slide Number Placeholder 3">
            <a:extLst>
              <a:ext uri="{FF2B5EF4-FFF2-40B4-BE49-F238E27FC236}">
                <a16:creationId xmlns:a16="http://schemas.microsoft.com/office/drawing/2014/main" id="{AE155984-DD3D-4DCE-A828-6DFEB68FBFFE}"/>
              </a:ext>
            </a:extLst>
          </p:cNvPr>
          <p:cNvSpPr>
            <a:spLocks noGrp="1"/>
          </p:cNvSpPr>
          <p:nvPr>
            <p:ph type="sldNum" sz="quarter" idx="12"/>
          </p:nvPr>
        </p:nvSpPr>
        <p:spPr/>
        <p:txBody>
          <a:bodyPr/>
          <a:lstStyle/>
          <a:p>
            <a:pPr>
              <a:defRPr/>
            </a:pPr>
            <a:fld id="{F57F456A-00AF-44E6-8D70-638C0D0130FF}" type="slidenum">
              <a:rPr lang="en-US" altLang="zh-CN" smtClean="0"/>
              <a:pPr>
                <a:defRPr/>
              </a:pPr>
              <a:t>70</a:t>
            </a:fld>
            <a:endParaRPr lang="en-US" altLang="zh-CN"/>
          </a:p>
        </p:txBody>
      </p:sp>
      <p:pic>
        <p:nvPicPr>
          <p:cNvPr id="11" name="Picture 10">
            <a:extLst>
              <a:ext uri="{FF2B5EF4-FFF2-40B4-BE49-F238E27FC236}">
                <a16:creationId xmlns:a16="http://schemas.microsoft.com/office/drawing/2014/main" id="{F60E7ED9-529E-4B00-896B-CFC515AEC12C}"/>
              </a:ext>
            </a:extLst>
          </p:cNvPr>
          <p:cNvPicPr>
            <a:picLocks noChangeAspect="1"/>
          </p:cNvPicPr>
          <p:nvPr/>
        </p:nvPicPr>
        <p:blipFill>
          <a:blip r:embed="rId3"/>
          <a:stretch>
            <a:fillRect/>
          </a:stretch>
        </p:blipFill>
        <p:spPr>
          <a:xfrm>
            <a:off x="755576" y="4821583"/>
            <a:ext cx="8229600" cy="1743559"/>
          </a:xfrm>
          <a:prstGeom prst="rect">
            <a:avLst/>
          </a:prstGeom>
        </p:spPr>
      </p:pic>
    </p:spTree>
    <p:extLst>
      <p:ext uri="{BB962C8B-B14F-4D97-AF65-F5344CB8AC3E}">
        <p14:creationId xmlns:p14="http://schemas.microsoft.com/office/powerpoint/2010/main" val="244565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72F7A-2521-4F12-8F3A-F720CF7C8BFE}"/>
              </a:ext>
            </a:extLst>
          </p:cNvPr>
          <p:cNvSpPr>
            <a:spLocks noGrp="1"/>
          </p:cNvSpPr>
          <p:nvPr>
            <p:ph type="title"/>
          </p:nvPr>
        </p:nvSpPr>
        <p:spPr/>
        <p:txBody>
          <a:bodyPr/>
          <a:lstStyle/>
          <a:p>
            <a:r>
              <a:rPr lang="en-US" sz="3600" dirty="0"/>
              <a:t>Adv. Robust Model Uses Robust Features</a:t>
            </a:r>
            <a:endParaRPr lang="en-SE" sz="3600" dirty="0"/>
          </a:p>
        </p:txBody>
      </p:sp>
      <p:sp>
        <p:nvSpPr>
          <p:cNvPr id="3" name="Content Placeholder 2">
            <a:extLst>
              <a:ext uri="{FF2B5EF4-FFF2-40B4-BE49-F238E27FC236}">
                <a16:creationId xmlns:a16="http://schemas.microsoft.com/office/drawing/2014/main" id="{32FFF8A9-060D-43CF-9171-1489A0EECF4A}"/>
              </a:ext>
            </a:extLst>
          </p:cNvPr>
          <p:cNvSpPr>
            <a:spLocks noGrp="1"/>
          </p:cNvSpPr>
          <p:nvPr>
            <p:ph idx="1"/>
          </p:nvPr>
        </p:nvSpPr>
        <p:spPr>
          <a:xfrm>
            <a:off x="457200" y="1257295"/>
            <a:ext cx="8291264" cy="2724530"/>
          </a:xfrm>
        </p:spPr>
        <p:txBody>
          <a:bodyPr>
            <a:normAutofit fontScale="70000" lnSpcReduction="20000"/>
          </a:bodyPr>
          <a:lstStyle/>
          <a:p>
            <a:r>
              <a:rPr lang="en-US" dirty="0"/>
              <a:t>Lower left: an input image, correctly labeled as “Primate”</a:t>
            </a:r>
          </a:p>
          <a:p>
            <a:r>
              <a:rPr lang="en-US" dirty="0"/>
              <a:t>Lower middle: an adversarial input that fools a standard model into misclassification as “Bird”</a:t>
            </a:r>
          </a:p>
          <a:p>
            <a:pPr lvl="1"/>
            <a:r>
              <a:rPr lang="en-US" dirty="0"/>
              <a:t>Minor perturbation undetectable by humans</a:t>
            </a:r>
          </a:p>
          <a:p>
            <a:r>
              <a:rPr lang="en-US" dirty="0"/>
              <a:t>Lower right: an adversarial input that fools an adv. robust model into misclassification as “Bird”</a:t>
            </a:r>
          </a:p>
          <a:p>
            <a:pPr lvl="1"/>
            <a:r>
              <a:rPr lang="en-US" dirty="0"/>
              <a:t>Semantically-meaningful perturbation that makes the image appear similar to an image of the target class (‘Bird’), hence detectable by humans</a:t>
            </a:r>
            <a:endParaRPr lang="en-SE" dirty="0"/>
          </a:p>
        </p:txBody>
      </p:sp>
      <p:sp>
        <p:nvSpPr>
          <p:cNvPr id="4" name="Slide Number Placeholder 3">
            <a:extLst>
              <a:ext uri="{FF2B5EF4-FFF2-40B4-BE49-F238E27FC236}">
                <a16:creationId xmlns:a16="http://schemas.microsoft.com/office/drawing/2014/main" id="{BE74264B-9E1A-442F-BF70-C9DD7060A1DC}"/>
              </a:ext>
            </a:extLst>
          </p:cNvPr>
          <p:cNvSpPr>
            <a:spLocks noGrp="1"/>
          </p:cNvSpPr>
          <p:nvPr>
            <p:ph type="sldNum" sz="quarter" idx="12"/>
          </p:nvPr>
        </p:nvSpPr>
        <p:spPr/>
        <p:txBody>
          <a:bodyPr/>
          <a:lstStyle/>
          <a:p>
            <a:pPr>
              <a:defRPr/>
            </a:pPr>
            <a:fld id="{F57F456A-00AF-44E6-8D70-638C0D0130FF}" type="slidenum">
              <a:rPr lang="en-US" altLang="zh-CN" smtClean="0"/>
              <a:pPr>
                <a:defRPr/>
              </a:pPr>
              <a:t>71</a:t>
            </a:fld>
            <a:endParaRPr lang="en-US" altLang="zh-CN"/>
          </a:p>
        </p:txBody>
      </p:sp>
      <p:pic>
        <p:nvPicPr>
          <p:cNvPr id="6" name="Picture 5">
            <a:extLst>
              <a:ext uri="{FF2B5EF4-FFF2-40B4-BE49-F238E27FC236}">
                <a16:creationId xmlns:a16="http://schemas.microsoft.com/office/drawing/2014/main" id="{240B4A82-0B6B-475A-B52B-CF6F92F52B08}"/>
              </a:ext>
            </a:extLst>
          </p:cNvPr>
          <p:cNvPicPr>
            <a:picLocks noChangeAspect="1"/>
          </p:cNvPicPr>
          <p:nvPr/>
        </p:nvPicPr>
        <p:blipFill>
          <a:blip r:embed="rId3"/>
          <a:stretch>
            <a:fillRect/>
          </a:stretch>
        </p:blipFill>
        <p:spPr>
          <a:xfrm>
            <a:off x="3704477" y="3872822"/>
            <a:ext cx="5363323" cy="2724530"/>
          </a:xfrm>
          <a:prstGeom prst="rect">
            <a:avLst/>
          </a:prstGeom>
        </p:spPr>
      </p:pic>
      <p:pic>
        <p:nvPicPr>
          <p:cNvPr id="8" name="Picture 7">
            <a:extLst>
              <a:ext uri="{FF2B5EF4-FFF2-40B4-BE49-F238E27FC236}">
                <a16:creationId xmlns:a16="http://schemas.microsoft.com/office/drawing/2014/main" id="{0B70CEE4-C149-4784-85B7-B28F748341BA}"/>
              </a:ext>
            </a:extLst>
          </p:cNvPr>
          <p:cNvPicPr>
            <a:picLocks noChangeAspect="1"/>
          </p:cNvPicPr>
          <p:nvPr/>
        </p:nvPicPr>
        <p:blipFill>
          <a:blip r:embed="rId4"/>
          <a:stretch>
            <a:fillRect/>
          </a:stretch>
        </p:blipFill>
        <p:spPr>
          <a:xfrm>
            <a:off x="179512" y="3872822"/>
            <a:ext cx="2248214" cy="2686425"/>
          </a:xfrm>
          <a:prstGeom prst="rect">
            <a:avLst/>
          </a:prstGeom>
        </p:spPr>
      </p:pic>
      <p:sp>
        <p:nvSpPr>
          <p:cNvPr id="9" name="Arrow: Right 8">
            <a:extLst>
              <a:ext uri="{FF2B5EF4-FFF2-40B4-BE49-F238E27FC236}">
                <a16:creationId xmlns:a16="http://schemas.microsoft.com/office/drawing/2014/main" id="{19753677-C6F9-4C48-97CE-31BFBDA7C636}"/>
              </a:ext>
            </a:extLst>
          </p:cNvPr>
          <p:cNvSpPr/>
          <p:nvPr/>
        </p:nvSpPr>
        <p:spPr bwMode="auto">
          <a:xfrm>
            <a:off x="2587225" y="4857078"/>
            <a:ext cx="978408" cy="48463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EBC3BF22-4E24-4BE8-997C-21BBF8D17EA1}"/>
              </a:ext>
            </a:extLst>
          </p:cNvPr>
          <p:cNvSpPr txBox="1"/>
          <p:nvPr/>
        </p:nvSpPr>
        <p:spPr>
          <a:xfrm>
            <a:off x="2566570" y="4504623"/>
            <a:ext cx="896399" cy="400110"/>
          </a:xfrm>
          <a:prstGeom prst="rect">
            <a:avLst/>
          </a:prstGeom>
          <a:noFill/>
        </p:spPr>
        <p:txBody>
          <a:bodyPr wrap="none" rtlCol="0">
            <a:spAutoFit/>
          </a:bodyPr>
          <a:lstStyle/>
          <a:p>
            <a:r>
              <a:rPr lang="en-US" sz="2000" dirty="0"/>
              <a:t>Attack</a:t>
            </a:r>
            <a:endParaRPr lang="en-SE" sz="2000" dirty="0"/>
          </a:p>
        </p:txBody>
      </p:sp>
    </p:spTree>
    <p:extLst>
      <p:ext uri="{BB962C8B-B14F-4D97-AF65-F5344CB8AC3E}">
        <p14:creationId xmlns:p14="http://schemas.microsoft.com/office/powerpoint/2010/main" val="38514458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1BBF1-67D3-4919-936D-941246DDB5A5}"/>
              </a:ext>
            </a:extLst>
          </p:cNvPr>
          <p:cNvSpPr>
            <a:spLocks noGrp="1"/>
          </p:cNvSpPr>
          <p:nvPr>
            <p:ph type="title"/>
          </p:nvPr>
        </p:nvSpPr>
        <p:spPr/>
        <p:txBody>
          <a:bodyPr/>
          <a:lstStyle/>
          <a:p>
            <a:r>
              <a:rPr lang="en-US" sz="3200" dirty="0"/>
              <a:t>Adv. Robust Model Uses Robust Features: Additional Examples</a:t>
            </a:r>
            <a:endParaRPr lang="en-SE" sz="3200" dirty="0"/>
          </a:p>
        </p:txBody>
      </p:sp>
      <p:sp>
        <p:nvSpPr>
          <p:cNvPr id="3" name="Content Placeholder 2">
            <a:extLst>
              <a:ext uri="{FF2B5EF4-FFF2-40B4-BE49-F238E27FC236}">
                <a16:creationId xmlns:a16="http://schemas.microsoft.com/office/drawing/2014/main" id="{520512B7-1732-43B9-9386-51990BF95F9E}"/>
              </a:ext>
            </a:extLst>
          </p:cNvPr>
          <p:cNvSpPr>
            <a:spLocks noGrp="1"/>
          </p:cNvSpPr>
          <p:nvPr>
            <p:ph idx="1"/>
          </p:nvPr>
        </p:nvSpPr>
        <p:spPr>
          <a:xfrm>
            <a:off x="457200" y="1295400"/>
            <a:ext cx="8229600" cy="1144630"/>
          </a:xfrm>
        </p:spPr>
        <p:txBody>
          <a:bodyPr>
            <a:normAutofit/>
          </a:bodyPr>
          <a:lstStyle/>
          <a:p>
            <a:endParaRPr lang="en-SE" dirty="0"/>
          </a:p>
        </p:txBody>
      </p:sp>
      <p:sp>
        <p:nvSpPr>
          <p:cNvPr id="4" name="Slide Number Placeholder 3">
            <a:extLst>
              <a:ext uri="{FF2B5EF4-FFF2-40B4-BE49-F238E27FC236}">
                <a16:creationId xmlns:a16="http://schemas.microsoft.com/office/drawing/2014/main" id="{274DB866-039C-4AD1-BE04-14C475DAC323}"/>
              </a:ext>
            </a:extLst>
          </p:cNvPr>
          <p:cNvSpPr>
            <a:spLocks noGrp="1"/>
          </p:cNvSpPr>
          <p:nvPr>
            <p:ph type="sldNum" sz="quarter" idx="12"/>
          </p:nvPr>
        </p:nvSpPr>
        <p:spPr/>
        <p:txBody>
          <a:bodyPr/>
          <a:lstStyle/>
          <a:p>
            <a:pPr>
              <a:defRPr/>
            </a:pPr>
            <a:fld id="{F57F456A-00AF-44E6-8D70-638C0D0130FF}" type="slidenum">
              <a:rPr lang="en-US" altLang="zh-CN" smtClean="0"/>
              <a:pPr>
                <a:defRPr/>
              </a:pPr>
              <a:t>72</a:t>
            </a:fld>
            <a:endParaRPr lang="en-US" altLang="zh-CN"/>
          </a:p>
        </p:txBody>
      </p:sp>
      <p:pic>
        <p:nvPicPr>
          <p:cNvPr id="6" name="Picture 5">
            <a:extLst>
              <a:ext uri="{FF2B5EF4-FFF2-40B4-BE49-F238E27FC236}">
                <a16:creationId xmlns:a16="http://schemas.microsoft.com/office/drawing/2014/main" id="{6B164FEA-FD57-4C9D-A1DC-49A853E8CB1D}"/>
              </a:ext>
            </a:extLst>
          </p:cNvPr>
          <p:cNvPicPr>
            <a:picLocks noChangeAspect="1"/>
          </p:cNvPicPr>
          <p:nvPr/>
        </p:nvPicPr>
        <p:blipFill>
          <a:blip r:embed="rId3"/>
          <a:stretch>
            <a:fillRect/>
          </a:stretch>
        </p:blipFill>
        <p:spPr>
          <a:xfrm>
            <a:off x="214088" y="1556792"/>
            <a:ext cx="8853712" cy="4496026"/>
          </a:xfrm>
          <a:prstGeom prst="rect">
            <a:avLst/>
          </a:prstGeom>
        </p:spPr>
      </p:pic>
    </p:spTree>
    <p:extLst>
      <p:ext uri="{BB962C8B-B14F-4D97-AF65-F5344CB8AC3E}">
        <p14:creationId xmlns:p14="http://schemas.microsoft.com/office/powerpoint/2010/main" val="26332064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1FB37-1446-407E-B106-59D1D29EF737}"/>
              </a:ext>
            </a:extLst>
          </p:cNvPr>
          <p:cNvSpPr>
            <a:spLocks noGrp="1"/>
          </p:cNvSpPr>
          <p:nvPr>
            <p:ph type="title"/>
          </p:nvPr>
        </p:nvSpPr>
        <p:spPr/>
        <p:txBody>
          <a:bodyPr/>
          <a:lstStyle/>
          <a:p>
            <a:r>
              <a:rPr lang="en-US" dirty="0"/>
              <a:t>Conclusions</a:t>
            </a:r>
            <a:endParaRPr lang="en-SE" dirty="0"/>
          </a:p>
        </p:txBody>
      </p:sp>
      <p:sp>
        <p:nvSpPr>
          <p:cNvPr id="3" name="Content Placeholder 2">
            <a:extLst>
              <a:ext uri="{FF2B5EF4-FFF2-40B4-BE49-F238E27FC236}">
                <a16:creationId xmlns:a16="http://schemas.microsoft.com/office/drawing/2014/main" id="{E9806A3B-C141-4397-81C3-D9026473B7D0}"/>
              </a:ext>
            </a:extLst>
          </p:cNvPr>
          <p:cNvSpPr>
            <a:spLocks noGrp="1"/>
          </p:cNvSpPr>
          <p:nvPr>
            <p:ph idx="1"/>
          </p:nvPr>
        </p:nvSpPr>
        <p:spPr>
          <a:xfrm>
            <a:off x="457200" y="1295400"/>
            <a:ext cx="8229600" cy="5479110"/>
          </a:xfrm>
        </p:spPr>
        <p:txBody>
          <a:bodyPr>
            <a:normAutofit fontScale="77500" lnSpcReduction="20000"/>
          </a:bodyPr>
          <a:lstStyle/>
          <a:p>
            <a:r>
              <a:rPr lang="en-US" dirty="0"/>
              <a:t>Algorithms: Faster robust training + verification, smaller models, new architectures?</a:t>
            </a:r>
          </a:p>
          <a:p>
            <a:r>
              <a:rPr lang="en-US" dirty="0"/>
              <a:t>Theory: (Better) adv. robust generalization bounds, new regularization techniques</a:t>
            </a:r>
          </a:p>
          <a:p>
            <a:r>
              <a:rPr lang="en-US" dirty="0"/>
              <a:t>Data: New datasets and more comprehensive set of perturbations (robust-ml.org)</a:t>
            </a:r>
          </a:p>
          <a:p>
            <a:pPr lvl="1"/>
            <a:r>
              <a:rPr lang="en-US" dirty="0"/>
              <a:t>Major need: Embracing more of a worst-case mindset</a:t>
            </a:r>
          </a:p>
          <a:p>
            <a:r>
              <a:rPr lang="en-US" dirty="0"/>
              <a:t>Open-source tools:</a:t>
            </a:r>
          </a:p>
          <a:p>
            <a:pPr lvl="1"/>
            <a:r>
              <a:rPr lang="en-US" dirty="0"/>
              <a:t>IBM Adversarial Robustness Toolbox (ART) </a:t>
            </a:r>
            <a:r>
              <a:rPr lang="en-US" dirty="0">
                <a:hlinkClick r:id="rId3"/>
              </a:rPr>
              <a:t>https://github.com/Trusted-AI/adversarial-robustness-toolbox</a:t>
            </a:r>
            <a:r>
              <a:rPr lang="en-US" dirty="0"/>
              <a:t> </a:t>
            </a:r>
          </a:p>
          <a:p>
            <a:pPr lvl="1"/>
            <a:r>
              <a:rPr lang="en-US" dirty="0" err="1"/>
              <a:t>CleverHans</a:t>
            </a:r>
            <a:r>
              <a:rPr lang="en-US" dirty="0"/>
              <a:t> </a:t>
            </a:r>
            <a:r>
              <a:rPr lang="en-US" dirty="0">
                <a:hlinkClick r:id="rId4"/>
              </a:rPr>
              <a:t>https://github.com/cleverhans-lab/cleverhans</a:t>
            </a:r>
            <a:endParaRPr lang="en-US" dirty="0"/>
          </a:p>
          <a:p>
            <a:pPr lvl="1"/>
            <a:r>
              <a:rPr lang="en-US" dirty="0" err="1"/>
              <a:t>Foolbox</a:t>
            </a:r>
            <a:r>
              <a:rPr lang="en-US" dirty="0"/>
              <a:t> </a:t>
            </a:r>
            <a:r>
              <a:rPr lang="en-US" dirty="0">
                <a:hlinkClick r:id="rId5"/>
              </a:rPr>
              <a:t>https://github.com/bethgelab/foolbox</a:t>
            </a:r>
            <a:r>
              <a:rPr lang="en-US" dirty="0"/>
              <a:t> </a:t>
            </a:r>
          </a:p>
          <a:p>
            <a:pPr marL="0" indent="0">
              <a:buNone/>
            </a:pPr>
            <a:br>
              <a:rPr lang="en-US" dirty="0"/>
            </a:br>
            <a:r>
              <a:rPr lang="en-US" dirty="0"/>
              <a:t>	</a:t>
            </a:r>
            <a:endParaRPr lang="en-SE" dirty="0"/>
          </a:p>
        </p:txBody>
      </p:sp>
      <p:sp>
        <p:nvSpPr>
          <p:cNvPr id="4" name="Slide Number Placeholder 3">
            <a:extLst>
              <a:ext uri="{FF2B5EF4-FFF2-40B4-BE49-F238E27FC236}">
                <a16:creationId xmlns:a16="http://schemas.microsoft.com/office/drawing/2014/main" id="{CC4404BE-F39C-4AA9-A052-543CA84F44A9}"/>
              </a:ext>
            </a:extLst>
          </p:cNvPr>
          <p:cNvSpPr>
            <a:spLocks noGrp="1"/>
          </p:cNvSpPr>
          <p:nvPr>
            <p:ph type="sldNum" sz="quarter" idx="12"/>
          </p:nvPr>
        </p:nvSpPr>
        <p:spPr/>
        <p:txBody>
          <a:bodyPr/>
          <a:lstStyle/>
          <a:p>
            <a:pPr>
              <a:defRPr/>
            </a:pPr>
            <a:fld id="{F57F456A-00AF-44E6-8D70-638C0D0130FF}" type="slidenum">
              <a:rPr lang="en-US" altLang="zh-CN" smtClean="0"/>
              <a:pPr>
                <a:defRPr/>
              </a:pPr>
              <a:t>73</a:t>
            </a:fld>
            <a:endParaRPr lang="en-US" altLang="zh-CN"/>
          </a:p>
        </p:txBody>
      </p:sp>
    </p:spTree>
    <p:extLst>
      <p:ext uri="{BB962C8B-B14F-4D97-AF65-F5344CB8AC3E}">
        <p14:creationId xmlns:p14="http://schemas.microsoft.com/office/powerpoint/2010/main" val="2397888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FD121-65EA-47CF-9CAB-7CE9F9755AC2}"/>
              </a:ext>
            </a:extLst>
          </p:cNvPr>
          <p:cNvSpPr>
            <a:spLocks noGrp="1"/>
          </p:cNvSpPr>
          <p:nvPr>
            <p:ph type="title"/>
          </p:nvPr>
        </p:nvSpPr>
        <p:spPr/>
        <p:txBody>
          <a:bodyPr/>
          <a:lstStyle/>
          <a:p>
            <a:r>
              <a:rPr lang="en-US" dirty="0"/>
              <a:t>Data Poisoning for Deep Learning</a:t>
            </a:r>
            <a:endParaRPr lang="en-SE" dirty="0"/>
          </a:p>
        </p:txBody>
      </p:sp>
      <p:sp>
        <p:nvSpPr>
          <p:cNvPr id="3" name="Content Placeholder 2">
            <a:extLst>
              <a:ext uri="{FF2B5EF4-FFF2-40B4-BE49-F238E27FC236}">
                <a16:creationId xmlns:a16="http://schemas.microsoft.com/office/drawing/2014/main" id="{4D9EEE24-8C44-437E-87A4-7537829A0640}"/>
              </a:ext>
            </a:extLst>
          </p:cNvPr>
          <p:cNvSpPr>
            <a:spLocks noGrp="1"/>
          </p:cNvSpPr>
          <p:nvPr>
            <p:ph idx="1"/>
          </p:nvPr>
        </p:nvSpPr>
        <p:spPr/>
        <p:txBody>
          <a:bodyPr/>
          <a:lstStyle/>
          <a:p>
            <a:r>
              <a:rPr lang="en-US" dirty="0"/>
              <a:t>But for deep learning, it may affect classification of specific inputs</a:t>
            </a:r>
            <a:endParaRPr lang="en-SE" dirty="0"/>
          </a:p>
        </p:txBody>
      </p:sp>
      <p:sp>
        <p:nvSpPr>
          <p:cNvPr id="4" name="Slide Number Placeholder 3">
            <a:extLst>
              <a:ext uri="{FF2B5EF4-FFF2-40B4-BE49-F238E27FC236}">
                <a16:creationId xmlns:a16="http://schemas.microsoft.com/office/drawing/2014/main" id="{359B0965-CF9A-440F-B87D-7C29BB2F712F}"/>
              </a:ext>
            </a:extLst>
          </p:cNvPr>
          <p:cNvSpPr>
            <a:spLocks noGrp="1"/>
          </p:cNvSpPr>
          <p:nvPr>
            <p:ph type="sldNum" sz="quarter" idx="12"/>
          </p:nvPr>
        </p:nvSpPr>
        <p:spPr/>
        <p:txBody>
          <a:bodyPr/>
          <a:lstStyle/>
          <a:p>
            <a:pPr>
              <a:defRPr/>
            </a:pPr>
            <a:fld id="{F57F456A-00AF-44E6-8D70-638C0D0130FF}" type="slidenum">
              <a:rPr lang="en-US" altLang="zh-CN" smtClean="0"/>
              <a:pPr>
                <a:defRPr/>
              </a:pPr>
              <a:t>8</a:t>
            </a:fld>
            <a:endParaRPr lang="en-US" altLang="zh-CN"/>
          </a:p>
        </p:txBody>
      </p:sp>
      <p:pic>
        <p:nvPicPr>
          <p:cNvPr id="6" name="Picture 5">
            <a:extLst>
              <a:ext uri="{FF2B5EF4-FFF2-40B4-BE49-F238E27FC236}">
                <a16:creationId xmlns:a16="http://schemas.microsoft.com/office/drawing/2014/main" id="{6DA29C8C-AA96-45EF-8A3D-59CA97E71958}"/>
              </a:ext>
            </a:extLst>
          </p:cNvPr>
          <p:cNvPicPr>
            <a:picLocks noChangeAspect="1"/>
          </p:cNvPicPr>
          <p:nvPr/>
        </p:nvPicPr>
        <p:blipFill>
          <a:blip r:embed="rId2"/>
          <a:stretch>
            <a:fillRect/>
          </a:stretch>
        </p:blipFill>
        <p:spPr>
          <a:xfrm>
            <a:off x="0" y="3212976"/>
            <a:ext cx="9144000" cy="2503400"/>
          </a:xfrm>
          <a:prstGeom prst="rect">
            <a:avLst/>
          </a:prstGeom>
        </p:spPr>
      </p:pic>
    </p:spTree>
    <p:extLst>
      <p:ext uri="{BB962C8B-B14F-4D97-AF65-F5344CB8AC3E}">
        <p14:creationId xmlns:p14="http://schemas.microsoft.com/office/powerpoint/2010/main" val="801566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243A9-5C6F-4178-AC40-0A8A2C02A0B1}"/>
              </a:ext>
            </a:extLst>
          </p:cNvPr>
          <p:cNvSpPr>
            <a:spLocks noGrp="1"/>
          </p:cNvSpPr>
          <p:nvPr>
            <p:ph type="title"/>
          </p:nvPr>
        </p:nvSpPr>
        <p:spPr/>
        <p:txBody>
          <a:bodyPr/>
          <a:lstStyle/>
          <a:p>
            <a:r>
              <a:rPr lang="en-US" sz="3600" dirty="0"/>
              <a:t>Three Commandments of Secure/Safe ML</a:t>
            </a:r>
            <a:endParaRPr lang="en-SE" sz="3600" dirty="0"/>
          </a:p>
        </p:txBody>
      </p:sp>
      <p:sp>
        <p:nvSpPr>
          <p:cNvPr id="3" name="Content Placeholder 2">
            <a:extLst>
              <a:ext uri="{FF2B5EF4-FFF2-40B4-BE49-F238E27FC236}">
                <a16:creationId xmlns:a16="http://schemas.microsoft.com/office/drawing/2014/main" id="{2A5D1543-775D-497C-A1F7-3BCD60A21998}"/>
              </a:ext>
            </a:extLst>
          </p:cNvPr>
          <p:cNvSpPr>
            <a:spLocks noGrp="1"/>
          </p:cNvSpPr>
          <p:nvPr>
            <p:ph idx="1"/>
          </p:nvPr>
        </p:nvSpPr>
        <p:spPr/>
        <p:txBody>
          <a:bodyPr>
            <a:normAutofit fontScale="92500" lnSpcReduction="10000"/>
          </a:bodyPr>
          <a:lstStyle/>
          <a:p>
            <a:r>
              <a:rPr lang="en-US" dirty="0"/>
              <a:t>I. Thou shall not train on data you don’t fully trust </a:t>
            </a:r>
          </a:p>
          <a:p>
            <a:pPr lvl="1"/>
            <a:r>
              <a:rPr lang="en-US" dirty="0"/>
              <a:t>(because of data poisoning)</a:t>
            </a:r>
          </a:p>
          <a:p>
            <a:r>
              <a:rPr lang="en-US" dirty="0"/>
              <a:t>II. Thou shall not let anyone use your model (or observe its outputs) unless you completely trust them </a:t>
            </a:r>
          </a:p>
          <a:p>
            <a:pPr lvl="1"/>
            <a:r>
              <a:rPr lang="en-US" dirty="0"/>
              <a:t>(because of model stealing and black box attacks)</a:t>
            </a:r>
          </a:p>
          <a:p>
            <a:r>
              <a:rPr lang="en-US" dirty="0"/>
              <a:t>III. Thou shall not fully trust the predictions of your model</a:t>
            </a:r>
          </a:p>
          <a:p>
            <a:pPr lvl="1"/>
            <a:r>
              <a:rPr lang="en-US" dirty="0"/>
              <a:t>(because of adversarial examples)</a:t>
            </a:r>
            <a:endParaRPr lang="en-SE" dirty="0"/>
          </a:p>
        </p:txBody>
      </p:sp>
      <p:sp>
        <p:nvSpPr>
          <p:cNvPr id="4" name="Slide Number Placeholder 3">
            <a:extLst>
              <a:ext uri="{FF2B5EF4-FFF2-40B4-BE49-F238E27FC236}">
                <a16:creationId xmlns:a16="http://schemas.microsoft.com/office/drawing/2014/main" id="{8759C85F-EE96-4183-9C54-B180E326E829}"/>
              </a:ext>
            </a:extLst>
          </p:cNvPr>
          <p:cNvSpPr>
            <a:spLocks noGrp="1"/>
          </p:cNvSpPr>
          <p:nvPr>
            <p:ph type="sldNum" sz="quarter" idx="12"/>
          </p:nvPr>
        </p:nvSpPr>
        <p:spPr/>
        <p:txBody>
          <a:bodyPr/>
          <a:lstStyle/>
          <a:p>
            <a:pPr>
              <a:defRPr/>
            </a:pPr>
            <a:fld id="{F57F456A-00AF-44E6-8D70-638C0D0130FF}" type="slidenum">
              <a:rPr lang="en-US" altLang="zh-CN" smtClean="0"/>
              <a:pPr>
                <a:defRPr/>
              </a:pPr>
              <a:t>9</a:t>
            </a:fld>
            <a:endParaRPr lang="en-US" altLang="zh-CN"/>
          </a:p>
        </p:txBody>
      </p:sp>
    </p:spTree>
    <p:extLst>
      <p:ext uri="{BB962C8B-B14F-4D97-AF65-F5344CB8AC3E}">
        <p14:creationId xmlns:p14="http://schemas.microsoft.com/office/powerpoint/2010/main" val="286436746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0_Intro.pptx" id="{7A818FB8-66AD-43B8-A07D-15BA811C4F68}" vid="{02C01383-1466-4376-AAA8-73F2DE31A63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_Slide Template</Template>
  <TotalTime>5137</TotalTime>
  <Words>6197</Words>
  <Application>Microsoft Office PowerPoint</Application>
  <PresentationFormat>On-screen Show (4:3)</PresentationFormat>
  <Paragraphs>599</Paragraphs>
  <Slides>73</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73</vt:i4>
      </vt:variant>
    </vt:vector>
  </HeadingPairs>
  <TitlesOfParts>
    <vt:vector size="82" baseType="lpstr">
      <vt:lpstr>CambriaMath</vt:lpstr>
      <vt:lpstr>HelveticaNeue-Light</vt:lpstr>
      <vt:lpstr>HelveticaNeue-LightItalic</vt:lpstr>
      <vt:lpstr>Arial</vt:lpstr>
      <vt:lpstr>Calibri</vt:lpstr>
      <vt:lpstr>Cambria Math</vt:lpstr>
      <vt:lpstr>Raleway</vt:lpstr>
      <vt:lpstr>Roboto</vt:lpstr>
      <vt:lpstr>Default Design</vt:lpstr>
      <vt:lpstr>L4.2 Adversarial Robustness</vt:lpstr>
      <vt:lpstr>Outline</vt:lpstr>
      <vt:lpstr>A Limitation of the (Supervised) ML Framework</vt:lpstr>
      <vt:lpstr>Adversarial Examples</vt:lpstr>
      <vt:lpstr>Why Is This Brittleness of ML a Problem?</vt:lpstr>
      <vt:lpstr>Training Time Attack vs. Inference Time Attack</vt:lpstr>
      <vt:lpstr>Data Poisoning</vt:lpstr>
      <vt:lpstr>Data Poisoning for Deep Learning</vt:lpstr>
      <vt:lpstr>Three Commandments of Secure/Safe ML</vt:lpstr>
      <vt:lpstr>Outline</vt:lpstr>
      <vt:lpstr>Adversarial Attacks</vt:lpstr>
      <vt:lpstr>Input Perturbations</vt:lpstr>
      <vt:lpstr>Vector Norms</vt:lpstr>
      <vt:lpstr>Vector Norm Balls</vt:lpstr>
      <vt:lpstr>l_2 vs. l_∞</vt:lpstr>
      <vt:lpstr>The Maximization Problem for Finding Adversarial Examples</vt:lpstr>
      <vt:lpstr>Three Approaches</vt:lpstr>
      <vt:lpstr>Approach #1</vt:lpstr>
      <vt:lpstr>Local Search</vt:lpstr>
      <vt:lpstr>Model Training vs. Local Search for Adversarial Input Generation</vt:lpstr>
      <vt:lpstr>Aside: Vector Derivative</vt:lpstr>
      <vt:lpstr>Projected Gradient Descent</vt:lpstr>
      <vt:lpstr>Fast Gradient Sign Method (FGSM)</vt:lpstr>
      <vt:lpstr>Adversarial Examples by FGSM</vt:lpstr>
      <vt:lpstr>Comments on FGSM</vt:lpstr>
      <vt:lpstr>PGD w. Small Steps</vt:lpstr>
      <vt:lpstr>Illustration of PGD</vt:lpstr>
      <vt:lpstr>Recall: Cross-Entropy Loss for Multi-Class Classification</vt:lpstr>
      <vt:lpstr>Targeted Attacks</vt:lpstr>
      <vt:lpstr>Targeted Attacks Examples</vt:lpstr>
      <vt:lpstr>Physically-Realizable Attacks</vt:lpstr>
      <vt:lpstr>An optimization approach to creating robust adversarial examples</vt:lpstr>
      <vt:lpstr>Optimizing Spatial Constraints</vt:lpstr>
      <vt:lpstr>Adversarial Traffic Signs</vt:lpstr>
      <vt:lpstr>Attacks on Face Recognition</vt:lpstr>
      <vt:lpstr>Blackbox Attacks</vt:lpstr>
      <vt:lpstr>Blackbox Attack Example</vt:lpstr>
      <vt:lpstr>DeepBillboard</vt:lpstr>
      <vt:lpstr>DeepBillboard Workflow</vt:lpstr>
      <vt:lpstr>Phantom of the ADAS</vt:lpstr>
      <vt:lpstr>Algorithm for Disguising Phantoms</vt:lpstr>
      <vt:lpstr>Countermeasure - GhostBusters</vt:lpstr>
      <vt:lpstr>Constraints on Perturbations?</vt:lpstr>
      <vt:lpstr>Approach #2</vt:lpstr>
      <vt:lpstr>Exact Combinatorial Optimization</vt:lpstr>
      <vt:lpstr>Solving the Combinatorial Problem</vt:lpstr>
      <vt:lpstr>Encoding ReLU w. ILP</vt:lpstr>
      <vt:lpstr>Bound Propagation</vt:lpstr>
      <vt:lpstr>Bound Propagation Example</vt:lpstr>
      <vt:lpstr>Final ILP Formulation</vt:lpstr>
      <vt:lpstr>Certifying Robustness</vt:lpstr>
      <vt:lpstr>Certified Robustness Illustration</vt:lpstr>
      <vt:lpstr>Certified Robustness Illustration</vt:lpstr>
      <vt:lpstr>Approach #3</vt:lpstr>
      <vt:lpstr>Convex Relaxation</vt:lpstr>
      <vt:lpstr>Convex Relaxation as Conservative Approximation</vt:lpstr>
      <vt:lpstr>Interval-based Bounds</vt:lpstr>
      <vt:lpstr>Outline</vt:lpstr>
      <vt:lpstr>Standard ML vs. Adversarial Robust ML</vt:lpstr>
      <vt:lpstr>Adversarial Training w. Outer Minimization</vt:lpstr>
      <vt:lpstr>Danskin’s Theorem</vt:lpstr>
      <vt:lpstr>Adversarial Training [Goodfellow et al., 2014]</vt:lpstr>
      <vt:lpstr>Evaluating Robust Models</vt:lpstr>
      <vt:lpstr>What Makes the Models Robust?</vt:lpstr>
      <vt:lpstr>Loss Surfaces Examples</vt:lpstr>
      <vt:lpstr>Smoothing Filter on the Input as Defense</vt:lpstr>
      <vt:lpstr>Outline</vt:lpstr>
      <vt:lpstr>Adv. Robust Generalization Needs More Data to Avoid Overfitting</vt:lpstr>
      <vt:lpstr>Does Being Robust Help “Standard” Generalization?</vt:lpstr>
      <vt:lpstr>Does Being Robust Help “Standard” Generalization?</vt:lpstr>
      <vt:lpstr>Adv. Robust Model Uses Robust Features</vt:lpstr>
      <vt:lpstr>Adv. Robust Model Uses Robust Features: Additional Examples</vt:lpstr>
      <vt:lpstr>Conclusions</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L0 Introduction</dc:title>
  <dc:creator>Zonghua Gu</dc:creator>
  <cp:lastModifiedBy>Zonghua Gu</cp:lastModifiedBy>
  <cp:revision>411</cp:revision>
  <dcterms:created xsi:type="dcterms:W3CDTF">2020-03-21T16:53:45Z</dcterms:created>
  <dcterms:modified xsi:type="dcterms:W3CDTF">2021-12-22T14:22:24Z</dcterms:modified>
</cp:coreProperties>
</file>